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4"/>
  </p:sldMasterIdLst>
  <p:notesMasterIdLst>
    <p:notesMasterId r:id="rId32"/>
  </p:notesMasterIdLst>
  <p:handoutMasterIdLst>
    <p:handoutMasterId r:id="rId33"/>
  </p:handoutMasterIdLst>
  <p:sldIdLst>
    <p:sldId id="256" r:id="rId5"/>
    <p:sldId id="729" r:id="rId6"/>
    <p:sldId id="274" r:id="rId7"/>
    <p:sldId id="730" r:id="rId8"/>
    <p:sldId id="731" r:id="rId9"/>
    <p:sldId id="733" r:id="rId10"/>
    <p:sldId id="732" r:id="rId11"/>
    <p:sldId id="717" r:id="rId12"/>
    <p:sldId id="734" r:id="rId13"/>
    <p:sldId id="446" r:id="rId14"/>
    <p:sldId id="724" r:id="rId15"/>
    <p:sldId id="306" r:id="rId16"/>
    <p:sldId id="723" r:id="rId17"/>
    <p:sldId id="414" r:id="rId18"/>
    <p:sldId id="737" r:id="rId19"/>
    <p:sldId id="719" r:id="rId20"/>
    <p:sldId id="735" r:id="rId21"/>
    <p:sldId id="688" r:id="rId22"/>
    <p:sldId id="447" r:id="rId23"/>
    <p:sldId id="448" r:id="rId24"/>
    <p:sldId id="449" r:id="rId25"/>
    <p:sldId id="415" r:id="rId26"/>
    <p:sldId id="416" r:id="rId27"/>
    <p:sldId id="417" r:id="rId28"/>
    <p:sldId id="305" r:id="rId29"/>
    <p:sldId id="304" r:id="rId30"/>
    <p:sldId id="308"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B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32" autoAdjust="0"/>
    <p:restoredTop sz="94660"/>
  </p:normalViewPr>
  <p:slideViewPr>
    <p:cSldViewPr snapToGrid="0">
      <p:cViewPr varScale="1">
        <p:scale>
          <a:sx n="64" d="100"/>
          <a:sy n="64" d="100"/>
        </p:scale>
        <p:origin x="1328"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1" d="100"/>
          <a:sy n="61" d="100"/>
        </p:scale>
        <p:origin x="336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ideep" userId="3fecd3f3-f4eb-4b48-a4b7-ab99a508b5ac" providerId="ADAL" clId="{36C120E9-1AE6-4707-9712-99A8648CE777}"/>
    <pc:docChg chg="undo custSel addSld modSld">
      <pc:chgData name="Jaideep" userId="3fecd3f3-f4eb-4b48-a4b7-ab99a508b5ac" providerId="ADAL" clId="{36C120E9-1AE6-4707-9712-99A8648CE777}" dt="2020-12-15T03:38:02.587" v="447" actId="20577"/>
      <pc:docMkLst>
        <pc:docMk/>
      </pc:docMkLst>
      <pc:sldChg chg="modSp mod">
        <pc:chgData name="Jaideep" userId="3fecd3f3-f4eb-4b48-a4b7-ab99a508b5ac" providerId="ADAL" clId="{36C120E9-1AE6-4707-9712-99A8648CE777}" dt="2020-12-15T03:38:02.587" v="447" actId="20577"/>
        <pc:sldMkLst>
          <pc:docMk/>
          <pc:sldMk cId="1971831907" sldId="719"/>
        </pc:sldMkLst>
        <pc:spChg chg="mod">
          <ac:chgData name="Jaideep" userId="3fecd3f3-f4eb-4b48-a4b7-ab99a508b5ac" providerId="ADAL" clId="{36C120E9-1AE6-4707-9712-99A8648CE777}" dt="2020-12-15T03:35:09.887" v="330" actId="20577"/>
          <ac:spMkLst>
            <pc:docMk/>
            <pc:sldMk cId="1971831907" sldId="719"/>
            <ac:spMk id="2" creationId="{6C9B4315-7F70-486D-829C-3D203DA9DE4E}"/>
          </ac:spMkLst>
        </pc:spChg>
        <pc:spChg chg="mod">
          <ac:chgData name="Jaideep" userId="3fecd3f3-f4eb-4b48-a4b7-ab99a508b5ac" providerId="ADAL" clId="{36C120E9-1AE6-4707-9712-99A8648CE777}" dt="2020-12-15T03:38:02.587" v="447" actId="20577"/>
          <ac:spMkLst>
            <pc:docMk/>
            <pc:sldMk cId="1971831907" sldId="719"/>
            <ac:spMk id="3" creationId="{EF4D8029-3524-405B-A064-991D927FF865}"/>
          </ac:spMkLst>
        </pc:spChg>
      </pc:sldChg>
      <pc:sldChg chg="modSp mod">
        <pc:chgData name="Jaideep" userId="3fecd3f3-f4eb-4b48-a4b7-ab99a508b5ac" providerId="ADAL" clId="{36C120E9-1AE6-4707-9712-99A8648CE777}" dt="2020-12-15T03:33:18.958" v="314" actId="108"/>
        <pc:sldMkLst>
          <pc:docMk/>
          <pc:sldMk cId="2127056011" sldId="723"/>
        </pc:sldMkLst>
        <pc:spChg chg="mod">
          <ac:chgData name="Jaideep" userId="3fecd3f3-f4eb-4b48-a4b7-ab99a508b5ac" providerId="ADAL" clId="{36C120E9-1AE6-4707-9712-99A8648CE777}" dt="2020-12-15T03:33:18.958" v="314" actId="108"/>
          <ac:spMkLst>
            <pc:docMk/>
            <pc:sldMk cId="2127056011" sldId="723"/>
            <ac:spMk id="2" creationId="{FD42A533-5362-43E8-9025-A90BEB4C8682}"/>
          </ac:spMkLst>
        </pc:spChg>
      </pc:sldChg>
      <pc:sldChg chg="modSp mod">
        <pc:chgData name="Jaideep" userId="3fecd3f3-f4eb-4b48-a4b7-ab99a508b5ac" providerId="ADAL" clId="{36C120E9-1AE6-4707-9712-99A8648CE777}" dt="2020-12-15T03:32:41.854" v="312" actId="20577"/>
        <pc:sldMkLst>
          <pc:docMk/>
          <pc:sldMk cId="56831816" sldId="724"/>
        </pc:sldMkLst>
        <pc:spChg chg="mod">
          <ac:chgData name="Jaideep" userId="3fecd3f3-f4eb-4b48-a4b7-ab99a508b5ac" providerId="ADAL" clId="{36C120E9-1AE6-4707-9712-99A8648CE777}" dt="2020-12-15T03:32:41.854" v="312" actId="20577"/>
          <ac:spMkLst>
            <pc:docMk/>
            <pc:sldMk cId="56831816" sldId="724"/>
            <ac:spMk id="2" creationId="{FD42A533-5362-43E8-9025-A90BEB4C8682}"/>
          </ac:spMkLst>
        </pc:spChg>
      </pc:sldChg>
      <pc:sldChg chg="modSp mod">
        <pc:chgData name="Jaideep" userId="3fecd3f3-f4eb-4b48-a4b7-ab99a508b5ac" providerId="ADAL" clId="{36C120E9-1AE6-4707-9712-99A8648CE777}" dt="2020-12-15T03:18:23.436" v="63" actId="20577"/>
        <pc:sldMkLst>
          <pc:docMk/>
          <pc:sldMk cId="1329799408" sldId="729"/>
        </pc:sldMkLst>
        <pc:spChg chg="mod">
          <ac:chgData name="Jaideep" userId="3fecd3f3-f4eb-4b48-a4b7-ab99a508b5ac" providerId="ADAL" clId="{36C120E9-1AE6-4707-9712-99A8648CE777}" dt="2020-12-15T03:18:23.436" v="63" actId="20577"/>
          <ac:spMkLst>
            <pc:docMk/>
            <pc:sldMk cId="1329799408" sldId="729"/>
            <ac:spMk id="3" creationId="{00000000-0000-0000-0000-000000000000}"/>
          </ac:spMkLst>
        </pc:spChg>
      </pc:sldChg>
      <pc:sldChg chg="modSp mod">
        <pc:chgData name="Jaideep" userId="3fecd3f3-f4eb-4b48-a4b7-ab99a508b5ac" providerId="ADAL" clId="{36C120E9-1AE6-4707-9712-99A8648CE777}" dt="2020-12-15T03:33:46.977" v="316" actId="108"/>
        <pc:sldMkLst>
          <pc:docMk/>
          <pc:sldMk cId="1131289528" sldId="732"/>
        </pc:sldMkLst>
        <pc:spChg chg="mod">
          <ac:chgData name="Jaideep" userId="3fecd3f3-f4eb-4b48-a4b7-ab99a508b5ac" providerId="ADAL" clId="{36C120E9-1AE6-4707-9712-99A8648CE777}" dt="2020-12-15T03:33:46.977" v="316" actId="108"/>
          <ac:spMkLst>
            <pc:docMk/>
            <pc:sldMk cId="1131289528" sldId="732"/>
            <ac:spMk id="4" creationId="{8AFA448A-EFA7-4245-BC8D-0E59D58D1836}"/>
          </ac:spMkLst>
        </pc:spChg>
      </pc:sldChg>
      <pc:sldChg chg="modSp mod">
        <pc:chgData name="Jaideep" userId="3fecd3f3-f4eb-4b48-a4b7-ab99a508b5ac" providerId="ADAL" clId="{36C120E9-1AE6-4707-9712-99A8648CE777}" dt="2020-12-15T03:33:40.359" v="315" actId="108"/>
        <pc:sldMkLst>
          <pc:docMk/>
          <pc:sldMk cId="2821464313" sldId="733"/>
        </pc:sldMkLst>
        <pc:spChg chg="mod">
          <ac:chgData name="Jaideep" userId="3fecd3f3-f4eb-4b48-a4b7-ab99a508b5ac" providerId="ADAL" clId="{36C120E9-1AE6-4707-9712-99A8648CE777}" dt="2020-12-15T03:33:40.359" v="315" actId="108"/>
          <ac:spMkLst>
            <pc:docMk/>
            <pc:sldMk cId="2821464313" sldId="733"/>
            <ac:spMk id="4" creationId="{8AFA448A-EFA7-4245-BC8D-0E59D58D1836}"/>
          </ac:spMkLst>
        </pc:spChg>
      </pc:sldChg>
      <pc:sldChg chg="modSp mod">
        <pc:chgData name="Jaideep" userId="3fecd3f3-f4eb-4b48-a4b7-ab99a508b5ac" providerId="ADAL" clId="{36C120E9-1AE6-4707-9712-99A8648CE777}" dt="2020-12-15T03:34:11.688" v="317" actId="108"/>
        <pc:sldMkLst>
          <pc:docMk/>
          <pc:sldMk cId="1818185861" sldId="734"/>
        </pc:sldMkLst>
        <pc:spChg chg="mod">
          <ac:chgData name="Jaideep" userId="3fecd3f3-f4eb-4b48-a4b7-ab99a508b5ac" providerId="ADAL" clId="{36C120E9-1AE6-4707-9712-99A8648CE777}" dt="2020-12-15T03:34:11.688" v="317" actId="108"/>
          <ac:spMkLst>
            <pc:docMk/>
            <pc:sldMk cId="1818185861" sldId="734"/>
            <ac:spMk id="2" creationId="{FADE86B4-19E5-46D5-8329-2F4D4401B9AC}"/>
          </ac:spMkLst>
        </pc:spChg>
      </pc:sldChg>
      <pc:sldChg chg="modSp add mod">
        <pc:chgData name="Jaideep" userId="3fecd3f3-f4eb-4b48-a4b7-ab99a508b5ac" providerId="ADAL" clId="{36C120E9-1AE6-4707-9712-99A8648CE777}" dt="2020-12-15T03:22:30.145" v="65" actId="2062"/>
        <pc:sldMkLst>
          <pc:docMk/>
          <pc:sldMk cId="3900661261" sldId="736"/>
        </pc:sldMkLst>
        <pc:graphicFrameChg chg="modGraphic">
          <ac:chgData name="Jaideep" userId="3fecd3f3-f4eb-4b48-a4b7-ab99a508b5ac" providerId="ADAL" clId="{36C120E9-1AE6-4707-9712-99A8648CE777}" dt="2020-12-15T03:22:30.145" v="65" actId="2062"/>
          <ac:graphicFrameMkLst>
            <pc:docMk/>
            <pc:sldMk cId="3900661261" sldId="736"/>
            <ac:graphicFrameMk id="4" creationId="{A80DEE24-2B61-44F9-8E87-EDF5B8CAF560}"/>
          </ac:graphicFrameMkLst>
        </pc:graphicFrameChg>
      </pc:sldChg>
      <pc:sldChg chg="addSp modSp add mod">
        <pc:chgData name="Jaideep" userId="3fecd3f3-f4eb-4b48-a4b7-ab99a508b5ac" providerId="ADAL" clId="{36C120E9-1AE6-4707-9712-99A8648CE777}" dt="2020-12-15T03:32:57.626" v="313" actId="108"/>
        <pc:sldMkLst>
          <pc:docMk/>
          <pc:sldMk cId="459518726" sldId="737"/>
        </pc:sldMkLst>
        <pc:spChg chg="mod">
          <ac:chgData name="Jaideep" userId="3fecd3f3-f4eb-4b48-a4b7-ab99a508b5ac" providerId="ADAL" clId="{36C120E9-1AE6-4707-9712-99A8648CE777}" dt="2020-12-15T03:32:57.626" v="313" actId="108"/>
          <ac:spMkLst>
            <pc:docMk/>
            <pc:sldMk cId="459518726" sldId="737"/>
            <ac:spMk id="6" creationId="{3C5BCBBA-AA55-4DFF-AE05-1780AEDE5121}"/>
          </ac:spMkLst>
        </pc:spChg>
        <pc:spChg chg="mod">
          <ac:chgData name="Jaideep" userId="3fecd3f3-f4eb-4b48-a4b7-ab99a508b5ac" providerId="ADAL" clId="{36C120E9-1AE6-4707-9712-99A8648CE777}" dt="2020-12-15T03:27:31.423" v="211" actId="1036"/>
          <ac:spMkLst>
            <pc:docMk/>
            <pc:sldMk cId="459518726" sldId="737"/>
            <ac:spMk id="7" creationId="{1C08D395-3193-44FE-A374-0279A2071AD9}"/>
          </ac:spMkLst>
        </pc:spChg>
        <pc:spChg chg="mod">
          <ac:chgData name="Jaideep" userId="3fecd3f3-f4eb-4b48-a4b7-ab99a508b5ac" providerId="ADAL" clId="{36C120E9-1AE6-4707-9712-99A8648CE777}" dt="2020-12-15T03:27:31.423" v="211" actId="1036"/>
          <ac:spMkLst>
            <pc:docMk/>
            <pc:sldMk cId="459518726" sldId="737"/>
            <ac:spMk id="8" creationId="{99A1CFB2-2AB4-44EA-B058-656C2EBC7D44}"/>
          </ac:spMkLst>
        </pc:spChg>
        <pc:spChg chg="add mod">
          <ac:chgData name="Jaideep" userId="3fecd3f3-f4eb-4b48-a4b7-ab99a508b5ac" providerId="ADAL" clId="{36C120E9-1AE6-4707-9712-99A8648CE777}" dt="2020-12-15T03:31:33.322" v="281" actId="20577"/>
          <ac:spMkLst>
            <pc:docMk/>
            <pc:sldMk cId="459518726" sldId="737"/>
            <ac:spMk id="9" creationId="{4ED2A0D8-A2FD-4206-AFBF-39206B4D2A98}"/>
          </ac:spMkLst>
        </pc:spChg>
        <pc:graphicFrameChg chg="mod modGraphic">
          <ac:chgData name="Jaideep" userId="3fecd3f3-f4eb-4b48-a4b7-ab99a508b5ac" providerId="ADAL" clId="{36C120E9-1AE6-4707-9712-99A8648CE777}" dt="2020-12-15T03:31:21.123" v="279" actId="14100"/>
          <ac:graphicFrameMkLst>
            <pc:docMk/>
            <pc:sldMk cId="459518726" sldId="737"/>
            <ac:graphicFrameMk id="3" creationId="{51CD1511-BCFE-4B1F-BC09-698B51A0BD96}"/>
          </ac:graphicFrameMkLst>
        </pc:graphicFrameChg>
        <pc:graphicFrameChg chg="mod modGraphic">
          <ac:chgData name="Jaideep" userId="3fecd3f3-f4eb-4b48-a4b7-ab99a508b5ac" providerId="ADAL" clId="{36C120E9-1AE6-4707-9712-99A8648CE777}" dt="2020-12-15T03:30:46.590" v="269" actId="255"/>
          <ac:graphicFrameMkLst>
            <pc:docMk/>
            <pc:sldMk cId="459518726" sldId="737"/>
            <ac:graphicFrameMk id="4" creationId="{D0F869FC-142E-46D4-97E5-6EBC5463A0C0}"/>
          </ac:graphicFrameMkLst>
        </pc:graphicFrameChg>
        <pc:graphicFrameChg chg="mod modGraphic">
          <ac:chgData name="Jaideep" userId="3fecd3f3-f4eb-4b48-a4b7-ab99a508b5ac" providerId="ADAL" clId="{36C120E9-1AE6-4707-9712-99A8648CE777}" dt="2020-12-15T03:27:22.902" v="194" actId="14100"/>
          <ac:graphicFrameMkLst>
            <pc:docMk/>
            <pc:sldMk cId="459518726" sldId="737"/>
            <ac:graphicFrameMk id="5" creationId="{FA23BA00-EA20-4E29-A649-759A49EAEA3F}"/>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CBAB58-A7FA-4B1E-9D84-6245239454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46B405B-D629-4739-A1B3-5FAF0F91F01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3C1593-D2FA-4C58-A062-8000435BC658}" type="datetimeFigureOut">
              <a:rPr lang="en-US" smtClean="0"/>
              <a:t>12/15/2020</a:t>
            </a:fld>
            <a:endParaRPr lang="en-US" dirty="0"/>
          </a:p>
        </p:txBody>
      </p:sp>
      <p:sp>
        <p:nvSpPr>
          <p:cNvPr id="4" name="Footer Placeholder 3">
            <a:extLst>
              <a:ext uri="{FF2B5EF4-FFF2-40B4-BE49-F238E27FC236}">
                <a16:creationId xmlns:a16="http://schemas.microsoft.com/office/drawing/2014/main" id="{1D80A57A-3F92-48E1-93D6-FFEB5275E9A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3DCE26-9762-496A-B700-AAE2862C9D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9F0CF4-5A03-4E11-AB2F-4705B83C893D}" type="slidenum">
              <a:rPr lang="en-US" smtClean="0"/>
              <a:t>‹#›</a:t>
            </a:fld>
            <a:endParaRPr lang="en-US" dirty="0"/>
          </a:p>
        </p:txBody>
      </p:sp>
    </p:spTree>
    <p:extLst>
      <p:ext uri="{BB962C8B-B14F-4D97-AF65-F5344CB8AC3E}">
        <p14:creationId xmlns:p14="http://schemas.microsoft.com/office/powerpoint/2010/main" val="2856462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A0C311-4609-47A2-B70C-ADB3F2DE23FB}" type="datetimeFigureOut">
              <a:rPr lang="en-US" smtClean="0"/>
              <a:t>12/15/2020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0D90E7-0C2E-4E58-8C06-673A75F93410}" type="slidenum">
              <a:rPr lang="en-US" smtClean="0"/>
              <a:t>‹#›</a:t>
            </a:fld>
            <a:endParaRPr lang="en-US" dirty="0"/>
          </a:p>
        </p:txBody>
      </p:sp>
    </p:spTree>
    <p:extLst>
      <p:ext uri="{BB962C8B-B14F-4D97-AF65-F5344CB8AC3E}">
        <p14:creationId xmlns:p14="http://schemas.microsoft.com/office/powerpoint/2010/main" val="3281071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FFA10A-75BF-4FC3-BA62-E493D9BD3098}" type="slidenum">
              <a:rPr lang="en-US" smtClean="0"/>
              <a:t>‹#›</a:t>
            </a:fld>
            <a:endParaRPr lang="en-US" dirty="0"/>
          </a:p>
        </p:txBody>
      </p:sp>
    </p:spTree>
    <p:extLst>
      <p:ext uri="{BB962C8B-B14F-4D97-AF65-F5344CB8AC3E}">
        <p14:creationId xmlns:p14="http://schemas.microsoft.com/office/powerpoint/2010/main" val="3903068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FFA10A-75BF-4FC3-BA62-E493D9BD3098}" type="slidenum">
              <a:rPr lang="en-US" smtClean="0"/>
              <a:t>‹#›</a:t>
            </a:fld>
            <a:endParaRPr lang="en-US" dirty="0"/>
          </a:p>
        </p:txBody>
      </p:sp>
    </p:spTree>
    <p:extLst>
      <p:ext uri="{BB962C8B-B14F-4D97-AF65-F5344CB8AC3E}">
        <p14:creationId xmlns:p14="http://schemas.microsoft.com/office/powerpoint/2010/main" val="260905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FFA10A-75BF-4FC3-BA62-E493D9BD3098}" type="slidenum">
              <a:rPr lang="en-US" smtClean="0"/>
              <a:t>‹#›</a:t>
            </a:fld>
            <a:endParaRPr lang="en-US" dirty="0"/>
          </a:p>
        </p:txBody>
      </p:sp>
    </p:spTree>
    <p:extLst>
      <p:ext uri="{BB962C8B-B14F-4D97-AF65-F5344CB8AC3E}">
        <p14:creationId xmlns:p14="http://schemas.microsoft.com/office/powerpoint/2010/main" val="1112793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06028" y="107603"/>
            <a:ext cx="1529337" cy="1505715"/>
          </a:xfrm>
          <a:prstGeom prst="rect">
            <a:avLst/>
          </a:prstGeom>
        </p:spPr>
      </p:pic>
    </p:spTree>
    <p:extLst>
      <p:ext uri="{BB962C8B-B14F-4D97-AF65-F5344CB8AC3E}">
        <p14:creationId xmlns:p14="http://schemas.microsoft.com/office/powerpoint/2010/main" val="3284884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Line 8"/>
          <p:cNvSpPr>
            <a:spLocks noChangeShapeType="1"/>
          </p:cNvSpPr>
          <p:nvPr userDrawn="1"/>
        </p:nvSpPr>
        <p:spPr bwMode="auto">
          <a:xfrm>
            <a:off x="573883" y="449263"/>
            <a:ext cx="8426648" cy="0"/>
          </a:xfrm>
          <a:prstGeom prst="line">
            <a:avLst/>
          </a:prstGeom>
          <a:noFill/>
          <a:ln w="19050">
            <a:solidFill>
              <a:srgbClr val="006699"/>
            </a:solidFill>
            <a:round/>
            <a:headEnd/>
            <a:tailEnd/>
          </a:ln>
          <a:extLst>
            <a:ext uri="{909E8E84-426E-40DD-AFC4-6F175D3DCCD1}">
              <a14:hiddenFill xmlns:a14="http://schemas.microsoft.com/office/drawing/2010/main">
                <a:noFill/>
              </a14:hiddenFill>
            </a:ext>
          </a:extLst>
        </p:spPr>
        <p:txBody>
          <a:bodyPr anchor="ctr"/>
          <a:lstStyle/>
          <a:p>
            <a:pPr>
              <a:defRPr/>
            </a:pPr>
            <a:endParaRPr lang="en-IN" sz="1024" dirty="0"/>
          </a:p>
        </p:txBody>
      </p:sp>
      <p:pic>
        <p:nvPicPr>
          <p:cNvPr id="8" name="Picture 9" descr="rect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723" y="-3175"/>
            <a:ext cx="92571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244476"/>
            <a:ext cx="9144000" cy="504825"/>
          </a:xfrm>
          <a:prstGeom prst="rect">
            <a:avLst/>
          </a:prstGeom>
          <a:solidFill>
            <a:srgbClr val="4586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0" dirty="0">
                <a:solidFill>
                  <a:prstClr val="white"/>
                </a:solidFill>
              </a:rPr>
              <a:t>v</a:t>
            </a:r>
          </a:p>
        </p:txBody>
      </p:sp>
      <p:sp>
        <p:nvSpPr>
          <p:cNvPr id="11" name="Rectangle 10"/>
          <p:cNvSpPr/>
          <p:nvPr userDrawn="1"/>
        </p:nvSpPr>
        <p:spPr>
          <a:xfrm>
            <a:off x="0" y="3"/>
            <a:ext cx="9144000" cy="701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white"/>
              </a:solidFill>
            </a:endParaRPr>
          </a:p>
        </p:txBody>
      </p:sp>
      <p:sp>
        <p:nvSpPr>
          <p:cNvPr id="12" name="Title Placeholder 1"/>
          <p:cNvSpPr>
            <a:spLocks noGrp="1"/>
          </p:cNvSpPr>
          <p:nvPr>
            <p:ph type="title"/>
          </p:nvPr>
        </p:nvSpPr>
        <p:spPr>
          <a:xfrm>
            <a:off x="57151" y="94027"/>
            <a:ext cx="7400161" cy="514350"/>
          </a:xfrm>
          <a:prstGeom prst="rect">
            <a:avLst/>
          </a:prstGeom>
        </p:spPr>
        <p:txBody>
          <a:bodyPr lIns="68580" tIns="34290" rIns="68580" bIns="34290" rtlCol="0">
            <a:noAutofit/>
          </a:bodyPr>
          <a:lstStyle>
            <a:lvl1pPr algn="l">
              <a:defRPr sz="2700" b="0" spc="0" baseline="0">
                <a:solidFill>
                  <a:schemeClr val="accent1"/>
                </a:solidFill>
                <a:latin typeface="Calibri" panose="020F0502020204030204" pitchFamily="34" charset="0"/>
              </a:defRPr>
            </a:lvl1pPr>
          </a:lstStyle>
          <a:p>
            <a:r>
              <a:rPr lang="en-US" dirty="0"/>
              <a:t>Click to edit Master title style</a:t>
            </a:r>
          </a:p>
        </p:txBody>
      </p:sp>
      <p:pic>
        <p:nvPicPr>
          <p:cNvPr id="9" name="Picture 8" descr="A close up of a logo&#10;&#10;Description automatically generated">
            <a:extLst>
              <a:ext uri="{FF2B5EF4-FFF2-40B4-BE49-F238E27FC236}">
                <a16:creationId xmlns:a16="http://schemas.microsoft.com/office/drawing/2014/main" id="{68C3D2E4-F395-4962-BDC5-012C0F825F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74467" y="11290"/>
            <a:ext cx="1797050" cy="658237"/>
          </a:xfrm>
          <a:prstGeom prst="rect">
            <a:avLst/>
          </a:prstGeom>
        </p:spPr>
      </p:pic>
      <p:sp>
        <p:nvSpPr>
          <p:cNvPr id="4" name="Slide Number Placeholder 3">
            <a:extLst>
              <a:ext uri="{FF2B5EF4-FFF2-40B4-BE49-F238E27FC236}">
                <a16:creationId xmlns:a16="http://schemas.microsoft.com/office/drawing/2014/main" id="{207A3B99-C063-4C47-A30E-D531C42943F1}"/>
              </a:ext>
            </a:extLst>
          </p:cNvPr>
          <p:cNvSpPr>
            <a:spLocks noGrp="1"/>
          </p:cNvSpPr>
          <p:nvPr>
            <p:ph type="sldNum" sz="quarter" idx="12"/>
          </p:nvPr>
        </p:nvSpPr>
        <p:spPr/>
        <p:txBody>
          <a:bodyPr/>
          <a:lstStyle/>
          <a:p>
            <a:fld id="{32FFA10A-75BF-4FC3-BA62-E493D9BD3098}" type="slidenum">
              <a:rPr lang="en-US" smtClean="0"/>
              <a:t>‹#›</a:t>
            </a:fld>
            <a:endParaRPr lang="en-US" dirty="0"/>
          </a:p>
        </p:txBody>
      </p:sp>
    </p:spTree>
    <p:extLst>
      <p:ext uri="{BB962C8B-B14F-4D97-AF65-F5344CB8AC3E}">
        <p14:creationId xmlns:p14="http://schemas.microsoft.com/office/powerpoint/2010/main" val="35226571"/>
      </p:ext>
    </p:extLst>
  </p:cSld>
  <p:clrMapOvr>
    <a:masterClrMapping/>
  </p:clrMapOvr>
  <p:extLst mod="1">
    <p:ext uri="{DCECCB84-F9BA-43D5-87BE-67443E8EF086}">
      <p15:sldGuideLst xmlns:p15="http://schemas.microsoft.com/office/powerpoint/2012/main">
        <p15:guide id="1" pos="126">
          <p15:clr>
            <a:srgbClr val="FBAE40"/>
          </p15:clr>
        </p15:guide>
        <p15:guide id="2" pos="295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FFA10A-75BF-4FC3-BA62-E493D9BD3098}" type="slidenum">
              <a:rPr lang="en-US" smtClean="0"/>
              <a:t>‹#›</a:t>
            </a:fld>
            <a:endParaRPr lang="en-US" dirty="0"/>
          </a:p>
        </p:txBody>
      </p:sp>
    </p:spTree>
    <p:extLst>
      <p:ext uri="{BB962C8B-B14F-4D97-AF65-F5344CB8AC3E}">
        <p14:creationId xmlns:p14="http://schemas.microsoft.com/office/powerpoint/2010/main" val="2222136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FFA10A-75BF-4FC3-BA62-E493D9BD3098}" type="slidenum">
              <a:rPr lang="en-US" smtClean="0"/>
              <a:t>‹#›</a:t>
            </a:fld>
            <a:endParaRPr lang="en-US" dirty="0"/>
          </a:p>
        </p:txBody>
      </p:sp>
    </p:spTree>
    <p:extLst>
      <p:ext uri="{BB962C8B-B14F-4D97-AF65-F5344CB8AC3E}">
        <p14:creationId xmlns:p14="http://schemas.microsoft.com/office/powerpoint/2010/main" val="3259408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FFA10A-75BF-4FC3-BA62-E493D9BD3098}" type="slidenum">
              <a:rPr lang="en-US" smtClean="0"/>
              <a:t>‹#›</a:t>
            </a:fld>
            <a:endParaRPr lang="en-US" dirty="0"/>
          </a:p>
        </p:txBody>
      </p:sp>
    </p:spTree>
    <p:extLst>
      <p:ext uri="{BB962C8B-B14F-4D97-AF65-F5344CB8AC3E}">
        <p14:creationId xmlns:p14="http://schemas.microsoft.com/office/powerpoint/2010/main" val="940887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FFA10A-75BF-4FC3-BA62-E493D9BD3098}" type="slidenum">
              <a:rPr lang="en-US" smtClean="0"/>
              <a:t>‹#›</a:t>
            </a:fld>
            <a:endParaRPr lang="en-US" dirty="0"/>
          </a:p>
        </p:txBody>
      </p:sp>
    </p:spTree>
    <p:extLst>
      <p:ext uri="{BB962C8B-B14F-4D97-AF65-F5344CB8AC3E}">
        <p14:creationId xmlns:p14="http://schemas.microsoft.com/office/powerpoint/2010/main" val="1339769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FFA10A-75BF-4FC3-BA62-E493D9BD3098}" type="slidenum">
              <a:rPr lang="en-US" smtClean="0"/>
              <a:t>‹#›</a:t>
            </a:fld>
            <a:endParaRPr lang="en-US" dirty="0"/>
          </a:p>
        </p:txBody>
      </p:sp>
    </p:spTree>
    <p:extLst>
      <p:ext uri="{BB962C8B-B14F-4D97-AF65-F5344CB8AC3E}">
        <p14:creationId xmlns:p14="http://schemas.microsoft.com/office/powerpoint/2010/main" val="2035430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FFA10A-75BF-4FC3-BA62-E493D9BD3098}" type="slidenum">
              <a:rPr lang="en-US" smtClean="0"/>
              <a:t>‹#›</a:t>
            </a:fld>
            <a:endParaRPr lang="en-US" dirty="0"/>
          </a:p>
        </p:txBody>
      </p:sp>
    </p:spTree>
    <p:extLst>
      <p:ext uri="{BB962C8B-B14F-4D97-AF65-F5344CB8AC3E}">
        <p14:creationId xmlns:p14="http://schemas.microsoft.com/office/powerpoint/2010/main" val="3657821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FFA10A-75BF-4FC3-BA62-E493D9BD3098}" type="slidenum">
              <a:rPr lang="en-US" smtClean="0"/>
              <a:t>‹#›</a:t>
            </a:fld>
            <a:endParaRPr lang="en-US" dirty="0"/>
          </a:p>
        </p:txBody>
      </p:sp>
    </p:spTree>
    <p:extLst>
      <p:ext uri="{BB962C8B-B14F-4D97-AF65-F5344CB8AC3E}">
        <p14:creationId xmlns:p14="http://schemas.microsoft.com/office/powerpoint/2010/main" val="3590964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FFA10A-75BF-4FC3-BA62-E493D9BD3098}" type="slidenum">
              <a:rPr lang="en-US" smtClean="0"/>
              <a:t>‹#›</a:t>
            </a:fld>
            <a:endParaRPr lang="en-US" dirty="0"/>
          </a:p>
        </p:txBody>
      </p:sp>
    </p:spTree>
    <p:extLst>
      <p:ext uri="{BB962C8B-B14F-4D97-AF65-F5344CB8AC3E}">
        <p14:creationId xmlns:p14="http://schemas.microsoft.com/office/powerpoint/2010/main" val="1439510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FA10A-75BF-4FC3-BA62-E493D9BD3098}" type="slidenum">
              <a:rPr lang="en-US" smtClean="0"/>
              <a:t>‹#›</a:t>
            </a:fld>
            <a:endParaRPr lang="en-US" dirty="0"/>
          </a:p>
        </p:txBody>
      </p:sp>
    </p:spTree>
    <p:extLst>
      <p:ext uri="{BB962C8B-B14F-4D97-AF65-F5344CB8AC3E}">
        <p14:creationId xmlns:p14="http://schemas.microsoft.com/office/powerpoint/2010/main" val="91489480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0863" y="2253344"/>
            <a:ext cx="6691748" cy="2539157"/>
          </a:xfrm>
          <a:prstGeom prst="rect">
            <a:avLst/>
          </a:prstGeom>
          <a:noFill/>
        </p:spPr>
        <p:txBody>
          <a:bodyPr wrap="square" rtlCol="0">
            <a:spAutoFit/>
          </a:bodyPr>
          <a:lstStyle/>
          <a:p>
            <a:pPr algn="ctr"/>
            <a:r>
              <a:rPr lang="en-US" sz="3000" b="1" dirty="0">
                <a:solidFill>
                  <a:schemeClr val="bg2"/>
                </a:solidFill>
              </a:rPr>
              <a:t>SBCTC</a:t>
            </a:r>
            <a:r>
              <a:rPr lang="en-US" sz="2400" b="1" dirty="0">
                <a:solidFill>
                  <a:schemeClr val="bg2"/>
                </a:solidFill>
              </a:rPr>
              <a:t> </a:t>
            </a:r>
          </a:p>
          <a:p>
            <a:pPr algn="ctr"/>
            <a:r>
              <a:rPr lang="en-US" sz="2400" b="1" dirty="0">
                <a:solidFill>
                  <a:schemeClr val="bg2"/>
                </a:solidFill>
              </a:rPr>
              <a:t> </a:t>
            </a:r>
            <a:r>
              <a:rPr lang="en-US" sz="3000" b="1" dirty="0">
                <a:solidFill>
                  <a:schemeClr val="bg2"/>
                </a:solidFill>
              </a:rPr>
              <a:t>PeopleSoft Load Testing Results Review</a:t>
            </a:r>
          </a:p>
          <a:p>
            <a:pPr algn="ctr"/>
            <a:r>
              <a:rPr lang="en-US" sz="2700" b="1" dirty="0">
                <a:solidFill>
                  <a:srgbClr val="FFC000"/>
                </a:solidFill>
              </a:rPr>
              <a:t>DG2, DG3 &amp; DG4</a:t>
            </a:r>
          </a:p>
          <a:p>
            <a:pPr algn="ctr"/>
            <a:endParaRPr lang="en-US" sz="3000" b="1" dirty="0">
              <a:solidFill>
                <a:srgbClr val="00B0F0"/>
              </a:solidFill>
            </a:endParaRPr>
          </a:p>
          <a:p>
            <a:pPr algn="ctr"/>
            <a:r>
              <a:rPr lang="en-US" dirty="0">
                <a:solidFill>
                  <a:srgbClr val="00B0F0"/>
                </a:solidFill>
              </a:rPr>
              <a:t>Prepared by </a:t>
            </a:r>
          </a:p>
          <a:p>
            <a:pPr algn="ctr"/>
            <a:r>
              <a:rPr lang="en-US" sz="2400" b="1" dirty="0">
                <a:solidFill>
                  <a:schemeClr val="bg2">
                    <a:lumMod val="10000"/>
                  </a:schemeClr>
                </a:solidFill>
                <a:highlight>
                  <a:srgbClr val="C0C0C0"/>
                </a:highlight>
              </a:rPr>
              <a:t>Kastech Software Solutions Group</a:t>
            </a:r>
          </a:p>
        </p:txBody>
      </p:sp>
      <p:pic>
        <p:nvPicPr>
          <p:cNvPr id="3" name="Picture 2"/>
          <p:cNvPicPr>
            <a:picLocks noChangeAspect="1"/>
          </p:cNvPicPr>
          <p:nvPr/>
        </p:nvPicPr>
        <p:blipFill>
          <a:blip r:embed="rId2"/>
          <a:stretch>
            <a:fillRect/>
          </a:stretch>
        </p:blipFill>
        <p:spPr>
          <a:xfrm>
            <a:off x="7258010" y="5377288"/>
            <a:ext cx="1493805" cy="434657"/>
          </a:xfrm>
          <a:prstGeom prst="rect">
            <a:avLst/>
          </a:prstGeom>
        </p:spPr>
      </p:pic>
      <p:pic>
        <p:nvPicPr>
          <p:cNvPr id="5" name="Picture 4" descr="th"/>
          <p:cNvPicPr/>
          <p:nvPr/>
        </p:nvPicPr>
        <p:blipFill>
          <a:blip r:embed="rId3">
            <a:extLst>
              <a:ext uri="{28A0092B-C50C-407E-A947-70E740481C1C}">
                <a14:useLocalDpi xmlns:a14="http://schemas.microsoft.com/office/drawing/2010/main" val="0"/>
              </a:ext>
            </a:extLst>
          </a:blip>
          <a:srcRect/>
          <a:stretch>
            <a:fillRect/>
          </a:stretch>
        </p:blipFill>
        <p:spPr bwMode="auto">
          <a:xfrm>
            <a:off x="2867425" y="5482812"/>
            <a:ext cx="811921" cy="782880"/>
          </a:xfrm>
          <a:prstGeom prst="rect">
            <a:avLst/>
          </a:prstGeom>
          <a:noFill/>
          <a:ln>
            <a:noFill/>
          </a:ln>
        </p:spPr>
      </p:pic>
      <p:pic>
        <p:nvPicPr>
          <p:cNvPr id="8" name="Picture 7" descr="th"/>
          <p:cNvPicPr/>
          <p:nvPr/>
        </p:nvPicPr>
        <p:blipFill>
          <a:blip r:embed="rId4">
            <a:extLst>
              <a:ext uri="{28A0092B-C50C-407E-A947-70E740481C1C}">
                <a14:useLocalDpi xmlns:a14="http://schemas.microsoft.com/office/drawing/2010/main" val="0"/>
              </a:ext>
            </a:extLst>
          </a:blip>
          <a:srcRect/>
          <a:stretch>
            <a:fillRect/>
          </a:stretch>
        </p:blipFill>
        <p:spPr bwMode="auto">
          <a:xfrm>
            <a:off x="392185" y="5500985"/>
            <a:ext cx="1201089" cy="782879"/>
          </a:xfrm>
          <a:prstGeom prst="rect">
            <a:avLst/>
          </a:prstGeom>
          <a:noFill/>
          <a:ln>
            <a:noFill/>
          </a:ln>
        </p:spPr>
      </p:pic>
      <p:pic>
        <p:nvPicPr>
          <p:cNvPr id="9" name="Picture 8" descr="th (1)"/>
          <p:cNvPicPr/>
          <p:nvPr/>
        </p:nvPicPr>
        <p:blipFill>
          <a:blip r:embed="rId5">
            <a:extLst>
              <a:ext uri="{28A0092B-C50C-407E-A947-70E740481C1C}">
                <a14:useLocalDpi xmlns:a14="http://schemas.microsoft.com/office/drawing/2010/main" val="0"/>
              </a:ext>
            </a:extLst>
          </a:blip>
          <a:srcRect/>
          <a:stretch>
            <a:fillRect/>
          </a:stretch>
        </p:blipFill>
        <p:spPr bwMode="auto">
          <a:xfrm>
            <a:off x="1804278" y="5752479"/>
            <a:ext cx="958021" cy="513213"/>
          </a:xfrm>
          <a:prstGeom prst="rect">
            <a:avLst/>
          </a:prstGeom>
          <a:noFill/>
          <a:ln>
            <a:noFill/>
          </a:ln>
        </p:spPr>
      </p:pic>
      <p:pic>
        <p:nvPicPr>
          <p:cNvPr id="6" name="Picture 5">
            <a:extLst>
              <a:ext uri="{FF2B5EF4-FFF2-40B4-BE49-F238E27FC236}">
                <a16:creationId xmlns:a16="http://schemas.microsoft.com/office/drawing/2014/main" id="{E2409E92-8177-48A7-B9BA-8B2BC10CE5F5}"/>
              </a:ext>
            </a:extLst>
          </p:cNvPr>
          <p:cNvPicPr>
            <a:picLocks noChangeAspect="1"/>
          </p:cNvPicPr>
          <p:nvPr/>
        </p:nvPicPr>
        <p:blipFill rotWithShape="1">
          <a:blip r:embed="rId6">
            <a:extLst>
              <a:ext uri="{28A0092B-C50C-407E-A947-70E740481C1C}">
                <a14:useLocalDpi xmlns:a14="http://schemas.microsoft.com/office/drawing/2010/main" val="0"/>
              </a:ext>
            </a:extLst>
          </a:blip>
          <a:srcRect l="9119" t="9325" b="7670"/>
          <a:stretch/>
        </p:blipFill>
        <p:spPr>
          <a:xfrm>
            <a:off x="462012" y="470076"/>
            <a:ext cx="2915475" cy="1114877"/>
          </a:xfrm>
          <a:prstGeom prst="rect">
            <a:avLst/>
          </a:prstGeom>
        </p:spPr>
      </p:pic>
    </p:spTree>
    <p:extLst>
      <p:ext uri="{BB962C8B-B14F-4D97-AF65-F5344CB8AC3E}">
        <p14:creationId xmlns:p14="http://schemas.microsoft.com/office/powerpoint/2010/main" val="1919283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72BCBA6-954A-43B2-9FDF-0B1B2458B2A7}"/>
              </a:ext>
            </a:extLst>
          </p:cNvPr>
          <p:cNvSpPr txBox="1"/>
          <p:nvPr/>
        </p:nvSpPr>
        <p:spPr>
          <a:xfrm>
            <a:off x="140414" y="908685"/>
            <a:ext cx="5389626" cy="415498"/>
          </a:xfrm>
          <a:prstGeom prst="rect">
            <a:avLst/>
          </a:prstGeom>
          <a:noFill/>
        </p:spPr>
        <p:txBody>
          <a:bodyPr wrap="square" rtlCol="0">
            <a:spAutoFit/>
          </a:bodyPr>
          <a:lstStyle/>
          <a:p>
            <a:r>
              <a:rPr lang="en-US" sz="2100" b="1" dirty="0">
                <a:solidFill>
                  <a:srgbClr val="0070C0"/>
                </a:solidFill>
              </a:rPr>
              <a:t>Current Configuration Vs New Configuration </a:t>
            </a:r>
          </a:p>
        </p:txBody>
      </p:sp>
      <p:sp>
        <p:nvSpPr>
          <p:cNvPr id="6" name="TextBox 5">
            <a:extLst>
              <a:ext uri="{FF2B5EF4-FFF2-40B4-BE49-F238E27FC236}">
                <a16:creationId xmlns:a16="http://schemas.microsoft.com/office/drawing/2014/main" id="{5524FA94-234A-4981-AB99-F6070CE1D5FC}"/>
              </a:ext>
            </a:extLst>
          </p:cNvPr>
          <p:cNvSpPr txBox="1"/>
          <p:nvPr/>
        </p:nvSpPr>
        <p:spPr>
          <a:xfrm>
            <a:off x="737290" y="5256818"/>
            <a:ext cx="7580354" cy="584775"/>
          </a:xfrm>
          <a:prstGeom prst="rect">
            <a:avLst/>
          </a:prstGeom>
          <a:noFill/>
        </p:spPr>
        <p:txBody>
          <a:bodyPr wrap="square" rtlCol="0">
            <a:spAutoFit/>
          </a:bodyPr>
          <a:lstStyle/>
          <a:p>
            <a:r>
              <a:rPr lang="en-US" sz="1600" b="1" dirty="0"/>
              <a:t>Response time got decreased drastically after suggested configuration changes from</a:t>
            </a:r>
          </a:p>
          <a:p>
            <a:pPr algn="ctr"/>
            <a:r>
              <a:rPr lang="en-US" sz="1600" b="1" dirty="0">
                <a:solidFill>
                  <a:schemeClr val="accent1"/>
                </a:solidFill>
              </a:rPr>
              <a:t>Key Takeaway: Avg: 10 Mins response time  </a:t>
            </a:r>
            <a:r>
              <a:rPr lang="en-US" sz="1600" dirty="0">
                <a:solidFill>
                  <a:schemeClr val="accent1"/>
                </a:solidFill>
              </a:rPr>
              <a:t>vs </a:t>
            </a:r>
            <a:r>
              <a:rPr lang="en-US" sz="1600" b="1" dirty="0">
                <a:solidFill>
                  <a:schemeClr val="accent1"/>
                </a:solidFill>
              </a:rPr>
              <a:t>Avg: 3 Secs of response time </a:t>
            </a:r>
          </a:p>
        </p:txBody>
      </p:sp>
      <p:sp>
        <p:nvSpPr>
          <p:cNvPr id="10" name="Title 1">
            <a:extLst>
              <a:ext uri="{FF2B5EF4-FFF2-40B4-BE49-F238E27FC236}">
                <a16:creationId xmlns:a16="http://schemas.microsoft.com/office/drawing/2014/main" id="{DDE745CF-40C1-485B-AF95-96EA128D64F8}"/>
              </a:ext>
            </a:extLst>
          </p:cNvPr>
          <p:cNvSpPr txBox="1">
            <a:spLocks/>
          </p:cNvSpPr>
          <p:nvPr/>
        </p:nvSpPr>
        <p:spPr>
          <a:xfrm>
            <a:off x="164030" y="1439141"/>
            <a:ext cx="7400161" cy="571500"/>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3600" b="0" kern="1200" spc="0" baseline="0">
                <a:solidFill>
                  <a:schemeClr val="accent1"/>
                </a:solidFill>
                <a:latin typeface="Calibri" panose="020F0502020204030204" pitchFamily="34" charset="0"/>
                <a:ea typeface="+mj-ea"/>
                <a:cs typeface="+mj-cs"/>
              </a:defRPr>
            </a:lvl1pPr>
          </a:lstStyle>
          <a:p>
            <a:r>
              <a:rPr lang="en-US" sz="2400" b="1" dirty="0"/>
              <a:t>CS (Course search with 2 criteria)</a:t>
            </a:r>
          </a:p>
        </p:txBody>
      </p:sp>
      <p:pic>
        <p:nvPicPr>
          <p:cNvPr id="2" name="Picture 1"/>
          <p:cNvPicPr>
            <a:picLocks noChangeAspect="1"/>
          </p:cNvPicPr>
          <p:nvPr/>
        </p:nvPicPr>
        <p:blipFill>
          <a:blip r:embed="rId2"/>
          <a:stretch>
            <a:fillRect/>
          </a:stretch>
        </p:blipFill>
        <p:spPr>
          <a:xfrm>
            <a:off x="164030" y="2010641"/>
            <a:ext cx="4057794" cy="3153056"/>
          </a:xfrm>
          <a:prstGeom prst="rect">
            <a:avLst/>
          </a:prstGeom>
        </p:spPr>
      </p:pic>
      <p:pic>
        <p:nvPicPr>
          <p:cNvPr id="3" name="Picture 2"/>
          <p:cNvPicPr>
            <a:picLocks noChangeAspect="1"/>
          </p:cNvPicPr>
          <p:nvPr/>
        </p:nvPicPr>
        <p:blipFill>
          <a:blip r:embed="rId3"/>
          <a:stretch>
            <a:fillRect/>
          </a:stretch>
        </p:blipFill>
        <p:spPr>
          <a:xfrm>
            <a:off x="4449807" y="2010642"/>
            <a:ext cx="4587513" cy="3153056"/>
          </a:xfrm>
          <a:prstGeom prst="rect">
            <a:avLst/>
          </a:prstGeom>
        </p:spPr>
      </p:pic>
      <p:sp>
        <p:nvSpPr>
          <p:cNvPr id="7" name="Slide Number Placeholder 3">
            <a:extLst>
              <a:ext uri="{FF2B5EF4-FFF2-40B4-BE49-F238E27FC236}">
                <a16:creationId xmlns:a16="http://schemas.microsoft.com/office/drawing/2014/main" id="{C1D12314-376E-4D3F-827A-4EDDD37D7E1B}"/>
              </a:ext>
            </a:extLst>
          </p:cNvPr>
          <p:cNvSpPr>
            <a:spLocks noGrp="1"/>
          </p:cNvSpPr>
          <p:nvPr>
            <p:ph type="sldNum" sz="quarter" idx="12"/>
          </p:nvPr>
        </p:nvSpPr>
        <p:spPr>
          <a:xfrm>
            <a:off x="6548627" y="6335414"/>
            <a:ext cx="2057400" cy="365125"/>
          </a:xfrm>
        </p:spPr>
        <p:txBody>
          <a:bodyPr/>
          <a:lstStyle/>
          <a:p>
            <a:fld id="{32FFA10A-75BF-4FC3-BA62-E493D9BD3098}" type="slidenum">
              <a:rPr lang="en-US" smtClean="0"/>
              <a:t>10</a:t>
            </a:fld>
            <a:endParaRPr lang="en-US" dirty="0"/>
          </a:p>
        </p:txBody>
      </p:sp>
    </p:spTree>
    <p:extLst>
      <p:ext uri="{BB962C8B-B14F-4D97-AF65-F5344CB8AC3E}">
        <p14:creationId xmlns:p14="http://schemas.microsoft.com/office/powerpoint/2010/main" val="1823404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A533-5362-43E8-9025-A90BEB4C8682}"/>
              </a:ext>
            </a:extLst>
          </p:cNvPr>
          <p:cNvSpPr>
            <a:spLocks noGrp="1"/>
          </p:cNvSpPr>
          <p:nvPr>
            <p:ph type="title"/>
          </p:nvPr>
        </p:nvSpPr>
        <p:spPr>
          <a:xfrm>
            <a:off x="155123" y="927770"/>
            <a:ext cx="7400161" cy="385763"/>
          </a:xfrm>
        </p:spPr>
        <p:txBody>
          <a:bodyPr/>
          <a:lstStyle/>
          <a:p>
            <a:r>
              <a:rPr lang="en-US" sz="2100" b="1" dirty="0">
                <a:solidFill>
                  <a:srgbClr val="0070C0"/>
                </a:solidFill>
                <a:latin typeface="+mn-lt"/>
                <a:ea typeface="+mn-ea"/>
                <a:cs typeface="+mn-cs"/>
              </a:rPr>
              <a:t>Financial Aid/Student Financials Scope  – New Configuration</a:t>
            </a:r>
          </a:p>
        </p:txBody>
      </p:sp>
      <p:graphicFrame>
        <p:nvGraphicFramePr>
          <p:cNvPr id="7" name="Table 13">
            <a:extLst>
              <a:ext uri="{FF2B5EF4-FFF2-40B4-BE49-F238E27FC236}">
                <a16:creationId xmlns:a16="http://schemas.microsoft.com/office/drawing/2014/main" id="{60ACBFF3-90F2-4020-8A4F-8C06A7314163}"/>
              </a:ext>
            </a:extLst>
          </p:cNvPr>
          <p:cNvGraphicFramePr>
            <a:graphicFrameLocks noGrp="1"/>
          </p:cNvGraphicFramePr>
          <p:nvPr>
            <p:extLst>
              <p:ext uri="{D42A27DB-BD31-4B8C-83A1-F6EECF244321}">
                <p14:modId xmlns:p14="http://schemas.microsoft.com/office/powerpoint/2010/main" val="823533478"/>
              </p:ext>
            </p:extLst>
          </p:nvPr>
        </p:nvGraphicFramePr>
        <p:xfrm>
          <a:off x="339367" y="1631439"/>
          <a:ext cx="8199084" cy="3499234"/>
        </p:xfrm>
        <a:graphic>
          <a:graphicData uri="http://schemas.openxmlformats.org/drawingml/2006/table">
            <a:tbl>
              <a:tblPr firstRow="1" bandRow="1">
                <a:tableStyleId>{5C22544A-7EE6-4342-B048-85BDC9FD1C3A}</a:tableStyleId>
              </a:tblPr>
              <a:tblGrid>
                <a:gridCol w="1225985">
                  <a:extLst>
                    <a:ext uri="{9D8B030D-6E8A-4147-A177-3AD203B41FA5}">
                      <a16:colId xmlns:a16="http://schemas.microsoft.com/office/drawing/2014/main" val="2810854479"/>
                    </a:ext>
                  </a:extLst>
                </a:gridCol>
                <a:gridCol w="4217754">
                  <a:extLst>
                    <a:ext uri="{9D8B030D-6E8A-4147-A177-3AD203B41FA5}">
                      <a16:colId xmlns:a16="http://schemas.microsoft.com/office/drawing/2014/main" val="2647257514"/>
                    </a:ext>
                  </a:extLst>
                </a:gridCol>
                <a:gridCol w="2755345">
                  <a:extLst>
                    <a:ext uri="{9D8B030D-6E8A-4147-A177-3AD203B41FA5}">
                      <a16:colId xmlns:a16="http://schemas.microsoft.com/office/drawing/2014/main" val="4095047486"/>
                    </a:ext>
                  </a:extLst>
                </a:gridCol>
              </a:tblGrid>
              <a:tr h="436470">
                <a:tc>
                  <a:txBody>
                    <a:bodyPr/>
                    <a:lstStyle/>
                    <a:p>
                      <a:pPr algn="ctr"/>
                      <a:r>
                        <a:rPr lang="en-US" sz="1600" dirty="0"/>
                        <a:t>S.No</a:t>
                      </a:r>
                    </a:p>
                  </a:txBody>
                  <a:tcPr marL="68580" marR="68580" marT="34290" marB="34290" anchor="ctr"/>
                </a:tc>
                <a:tc>
                  <a:txBody>
                    <a:bodyPr/>
                    <a:lstStyle/>
                    <a:p>
                      <a:pPr algn="ctr"/>
                      <a:r>
                        <a:rPr lang="en-US" sz="1600" dirty="0"/>
                        <a:t>Managers Transactions</a:t>
                      </a:r>
                    </a:p>
                  </a:txBody>
                  <a:tcPr marL="68580" marR="68580" marT="34290" marB="34290" anchor="ctr"/>
                </a:tc>
                <a:tc>
                  <a:txBody>
                    <a:bodyPr/>
                    <a:lstStyle/>
                    <a:p>
                      <a:pPr algn="ctr"/>
                      <a:r>
                        <a:rPr lang="en-US" sz="1600" dirty="0"/>
                        <a:t>Error %</a:t>
                      </a:r>
                    </a:p>
                  </a:txBody>
                  <a:tcPr marL="68580" marR="68580" marT="34290" marB="34290" anchor="ctr"/>
                </a:tc>
                <a:extLst>
                  <a:ext uri="{0D108BD9-81ED-4DB2-BD59-A6C34878D82A}">
                    <a16:rowId xmlns:a16="http://schemas.microsoft.com/office/drawing/2014/main" val="2780566021"/>
                  </a:ext>
                </a:extLst>
              </a:tr>
              <a:tr h="234022">
                <a:tc>
                  <a:txBody>
                    <a:bodyPr/>
                    <a:lstStyle/>
                    <a:p>
                      <a:pPr marL="0" indent="0" algn="ctr" defTabSz="914400" rtl="0" eaLnBrk="1" fontAlgn="t" latinLnBrk="0" hangingPunct="1">
                        <a:buFont typeface="+mj-lt"/>
                        <a:buNone/>
                      </a:pPr>
                      <a:r>
                        <a:rPr lang="en-US" sz="1600" b="0" i="0" u="none" strike="noStrike" kern="1200" dirty="0">
                          <a:solidFill>
                            <a:srgbClr val="000000"/>
                          </a:solidFill>
                          <a:effectLst/>
                          <a:latin typeface="Calibri" panose="020F0502020204030204" pitchFamily="34" charset="0"/>
                          <a:ea typeface="+mn-ea"/>
                          <a:cs typeface="+mn-cs"/>
                        </a:rPr>
                        <a:t>1</a:t>
                      </a:r>
                    </a:p>
                  </a:txBody>
                  <a:tcPr marL="7144" marR="7144" marT="7144" marB="0" anchor="ctr"/>
                </a:tc>
                <a:tc>
                  <a:txBody>
                    <a:bodyPr/>
                    <a:lstStyle/>
                    <a:p>
                      <a:pPr marL="0" indent="0" algn="ctr" defTabSz="914400" rtl="0" eaLnBrk="1" fontAlgn="t" latinLnBrk="0" hangingPunct="1">
                        <a:buFont typeface="+mj-lt"/>
                        <a:buNone/>
                      </a:pPr>
                      <a:r>
                        <a:rPr lang="en-US" sz="1600" b="0" i="0" u="none" strike="noStrike" kern="1200" dirty="0">
                          <a:solidFill>
                            <a:srgbClr val="000000"/>
                          </a:solidFill>
                          <a:effectLst/>
                          <a:latin typeface="Calibri" panose="020F0502020204030204" pitchFamily="34" charset="0"/>
                          <a:ea typeface="+mn-ea"/>
                          <a:cs typeface="+mn-cs"/>
                        </a:rPr>
                        <a:t>Fluid UI-Payment History</a:t>
                      </a:r>
                    </a:p>
                  </a:txBody>
                  <a:tcPr marL="7144" marR="7144" marT="7144" marB="0" anchor="ctr"/>
                </a:tc>
                <a:tc>
                  <a:txBody>
                    <a:bodyPr/>
                    <a:lstStyle/>
                    <a:p>
                      <a:pPr marL="0" indent="0" algn="ctr" defTabSz="914400" rtl="0" eaLnBrk="1" fontAlgn="t" latinLnBrk="0" hangingPunct="1">
                        <a:buFont typeface="+mj-lt"/>
                        <a:buNone/>
                      </a:pPr>
                      <a:r>
                        <a:rPr lang="en-US" sz="1600" b="0" i="0" u="none" strike="noStrike" kern="1200" dirty="0">
                          <a:solidFill>
                            <a:srgbClr val="000000"/>
                          </a:solidFill>
                          <a:effectLst/>
                          <a:latin typeface="Calibri" panose="020F0502020204030204" pitchFamily="34" charset="0"/>
                          <a:ea typeface="+mn-ea"/>
                          <a:cs typeface="+mn-cs"/>
                        </a:rPr>
                        <a:t>0.00%</a:t>
                      </a:r>
                    </a:p>
                  </a:txBody>
                  <a:tcPr marL="7144" marR="7144" marT="7144" marB="0" anchor="ctr"/>
                </a:tc>
                <a:extLst>
                  <a:ext uri="{0D108BD9-81ED-4DB2-BD59-A6C34878D82A}">
                    <a16:rowId xmlns:a16="http://schemas.microsoft.com/office/drawing/2014/main" val="3556414971"/>
                  </a:ext>
                </a:extLst>
              </a:tr>
              <a:tr h="251460">
                <a:tc>
                  <a:txBody>
                    <a:bodyPr/>
                    <a:lstStyle/>
                    <a:p>
                      <a:pPr marL="0" indent="0" algn="ctr" defTabSz="914400" rtl="0" eaLnBrk="1" fontAlgn="t" latinLnBrk="0" hangingPunct="1">
                        <a:buFont typeface="+mj-lt"/>
                        <a:buNone/>
                      </a:pPr>
                      <a:r>
                        <a:rPr lang="en-US" sz="1600" b="0" i="0" u="none" strike="noStrike" kern="1200" dirty="0">
                          <a:solidFill>
                            <a:srgbClr val="000000"/>
                          </a:solidFill>
                          <a:effectLst/>
                          <a:latin typeface="Calibri" panose="020F0502020204030204" pitchFamily="34" charset="0"/>
                          <a:ea typeface="+mn-ea"/>
                          <a:cs typeface="+mn-cs"/>
                        </a:rPr>
                        <a:t>2</a:t>
                      </a:r>
                    </a:p>
                  </a:txBody>
                  <a:tcPr marL="7144" marR="7144" marT="7144" marB="0" anchor="ctr"/>
                </a:tc>
                <a:tc>
                  <a:txBody>
                    <a:bodyPr/>
                    <a:lstStyle/>
                    <a:p>
                      <a:pPr marL="0" indent="0" algn="ctr" defTabSz="914400" rtl="0" eaLnBrk="1" fontAlgn="t" latinLnBrk="0" hangingPunct="1">
                        <a:buFont typeface="+mj-lt"/>
                        <a:buNone/>
                      </a:pPr>
                      <a:r>
                        <a:rPr lang="en-US" sz="1600" b="0" i="0" u="none" strike="noStrike" kern="1200" dirty="0">
                          <a:solidFill>
                            <a:srgbClr val="000000"/>
                          </a:solidFill>
                          <a:effectLst/>
                          <a:latin typeface="Calibri" panose="020F0502020204030204" pitchFamily="34" charset="0"/>
                          <a:ea typeface="+mn-ea"/>
                          <a:cs typeface="+mn-cs"/>
                        </a:rPr>
                        <a:t>Fluid UI-Account SummaryPage</a:t>
                      </a:r>
                    </a:p>
                  </a:txBody>
                  <a:tcPr marL="7144" marR="7144" marT="7144" marB="0" anchor="ctr"/>
                </a:tc>
                <a:tc>
                  <a:txBody>
                    <a:bodyPr/>
                    <a:lstStyle/>
                    <a:p>
                      <a:pPr marL="0" indent="0" algn="ctr" defTabSz="914400" rtl="0" eaLnBrk="1" fontAlgn="t" latinLnBrk="0" hangingPunct="1">
                        <a:buFont typeface="+mj-lt"/>
                        <a:buNone/>
                      </a:pPr>
                      <a:r>
                        <a:rPr lang="en-US" sz="1600" b="0" i="0" u="none" strike="noStrike" kern="1200" dirty="0">
                          <a:solidFill>
                            <a:srgbClr val="000000"/>
                          </a:solidFill>
                          <a:effectLst/>
                          <a:latin typeface="Calibri" panose="020F0502020204030204" pitchFamily="34" charset="0"/>
                          <a:ea typeface="+mn-ea"/>
                          <a:cs typeface="+mn-cs"/>
                        </a:rPr>
                        <a:t>0.02%</a:t>
                      </a:r>
                    </a:p>
                  </a:txBody>
                  <a:tcPr marL="68580" marR="68580" marT="34290" marB="34290" anchor="ctr"/>
                </a:tc>
                <a:extLst>
                  <a:ext uri="{0D108BD9-81ED-4DB2-BD59-A6C34878D82A}">
                    <a16:rowId xmlns:a16="http://schemas.microsoft.com/office/drawing/2014/main" val="2662404022"/>
                  </a:ext>
                </a:extLst>
              </a:tr>
              <a:tr h="251460">
                <a:tc>
                  <a:txBody>
                    <a:bodyPr/>
                    <a:lstStyle/>
                    <a:p>
                      <a:pPr marL="0" indent="0" algn="ctr" defTabSz="914400" rtl="0" eaLnBrk="1" fontAlgn="t" latinLnBrk="0" hangingPunct="1">
                        <a:buFont typeface="+mj-lt"/>
                        <a:buNone/>
                      </a:pPr>
                      <a:r>
                        <a:rPr lang="en-US" sz="1600" b="0" i="0" u="none" strike="noStrike" kern="1200" dirty="0">
                          <a:solidFill>
                            <a:srgbClr val="000000"/>
                          </a:solidFill>
                          <a:effectLst/>
                          <a:latin typeface="Calibri" panose="020F0502020204030204" pitchFamily="34" charset="0"/>
                          <a:ea typeface="+mn-ea"/>
                          <a:cs typeface="+mn-cs"/>
                        </a:rPr>
                        <a:t>3</a:t>
                      </a:r>
                    </a:p>
                  </a:txBody>
                  <a:tcPr marL="7144" marR="7144" marT="7144" marB="0" anchor="ctr"/>
                </a:tc>
                <a:tc>
                  <a:txBody>
                    <a:bodyPr/>
                    <a:lstStyle/>
                    <a:p>
                      <a:pPr marL="0" indent="0" algn="ctr" defTabSz="914400" rtl="0" eaLnBrk="1" fontAlgn="t" latinLnBrk="0" hangingPunct="1">
                        <a:buFont typeface="+mj-lt"/>
                        <a:buNone/>
                      </a:pPr>
                      <a:r>
                        <a:rPr lang="en-US" sz="1600" b="0" i="0" u="none" strike="noStrike" kern="1200" dirty="0">
                          <a:solidFill>
                            <a:srgbClr val="000000"/>
                          </a:solidFill>
                          <a:effectLst/>
                          <a:latin typeface="Calibri" panose="020F0502020204030204" pitchFamily="34" charset="0"/>
                          <a:ea typeface="+mn-ea"/>
                          <a:cs typeface="+mn-cs"/>
                        </a:rPr>
                        <a:t>SS-Fluid-1098T</a:t>
                      </a:r>
                    </a:p>
                  </a:txBody>
                  <a:tcPr marL="7144" marR="7144" marT="7144" marB="0" anchor="ctr"/>
                </a:tc>
                <a:tc>
                  <a:txBody>
                    <a:bodyPr/>
                    <a:lstStyle/>
                    <a:p>
                      <a:pPr marL="0" indent="0" algn="ctr" defTabSz="914400" rtl="0" eaLnBrk="1" fontAlgn="t" latinLnBrk="0" hangingPunct="1">
                        <a:buFont typeface="+mj-lt"/>
                        <a:buNone/>
                      </a:pPr>
                      <a:r>
                        <a:rPr lang="en-US" sz="1600" b="0" i="0" u="none" strike="noStrike" kern="1200" dirty="0">
                          <a:solidFill>
                            <a:srgbClr val="000000"/>
                          </a:solidFill>
                          <a:effectLst/>
                          <a:latin typeface="Calibri" panose="020F0502020204030204" pitchFamily="34" charset="0"/>
                          <a:ea typeface="+mn-ea"/>
                          <a:cs typeface="+mn-cs"/>
                        </a:rPr>
                        <a:t>0.43%</a:t>
                      </a:r>
                    </a:p>
                  </a:txBody>
                  <a:tcPr marL="68580" marR="68580" marT="34290" marB="34290" anchor="ctr"/>
                </a:tc>
                <a:extLst>
                  <a:ext uri="{0D108BD9-81ED-4DB2-BD59-A6C34878D82A}">
                    <a16:rowId xmlns:a16="http://schemas.microsoft.com/office/drawing/2014/main" val="544758127"/>
                  </a:ext>
                </a:extLst>
              </a:tr>
              <a:tr h="251460">
                <a:tc>
                  <a:txBody>
                    <a:bodyPr/>
                    <a:lstStyle/>
                    <a:p>
                      <a:pPr marL="0" indent="0" algn="ctr" defTabSz="914400" rtl="0" eaLnBrk="1" fontAlgn="t" latinLnBrk="0" hangingPunct="1">
                        <a:buFont typeface="+mj-lt"/>
                        <a:buNone/>
                      </a:pPr>
                      <a:r>
                        <a:rPr lang="en-US" sz="1600" b="0" i="0" u="none" strike="noStrike" kern="1200" dirty="0">
                          <a:solidFill>
                            <a:srgbClr val="000000"/>
                          </a:solidFill>
                          <a:effectLst/>
                          <a:latin typeface="Calibri" panose="020F0502020204030204" pitchFamily="34" charset="0"/>
                          <a:ea typeface="+mn-ea"/>
                          <a:cs typeface="+mn-cs"/>
                        </a:rPr>
                        <a:t>5</a:t>
                      </a:r>
                    </a:p>
                  </a:txBody>
                  <a:tcPr marL="7144" marR="7144" marT="7144" marB="0" anchor="ctr"/>
                </a:tc>
                <a:tc>
                  <a:txBody>
                    <a:bodyPr/>
                    <a:lstStyle/>
                    <a:p>
                      <a:pPr marL="0" indent="0" algn="ctr" defTabSz="914400" rtl="0" eaLnBrk="1" fontAlgn="t" latinLnBrk="0" hangingPunct="1">
                        <a:buFont typeface="+mj-lt"/>
                        <a:buNone/>
                      </a:pPr>
                      <a:r>
                        <a:rPr lang="en-US" sz="1600" b="0" i="0" u="none" strike="noStrike" kern="1200" dirty="0">
                          <a:solidFill>
                            <a:srgbClr val="000000"/>
                          </a:solidFill>
                          <a:effectLst/>
                          <a:latin typeface="Calibri" panose="020F0502020204030204" pitchFamily="34" charset="0"/>
                          <a:ea typeface="+mn-ea"/>
                          <a:cs typeface="+mn-cs"/>
                        </a:rPr>
                        <a:t>Charges Due Page</a:t>
                      </a:r>
                    </a:p>
                  </a:txBody>
                  <a:tcPr marL="7144" marR="7144" marT="7144" marB="0" anchor="ctr"/>
                </a:tc>
                <a:tc>
                  <a:txBody>
                    <a:bodyPr/>
                    <a:lstStyle/>
                    <a:p>
                      <a:pPr marL="0" indent="0" algn="ctr" defTabSz="914400" rtl="0" eaLnBrk="1" fontAlgn="t" latinLnBrk="0" hangingPunct="1">
                        <a:buFont typeface="+mj-lt"/>
                        <a:buNone/>
                      </a:pPr>
                      <a:r>
                        <a:rPr lang="en-US" sz="1600" b="0" i="0" u="none" strike="noStrike" kern="1200" dirty="0">
                          <a:solidFill>
                            <a:srgbClr val="000000"/>
                          </a:solidFill>
                          <a:effectLst/>
                          <a:latin typeface="Calibri" panose="020F0502020204030204" pitchFamily="34" charset="0"/>
                          <a:ea typeface="+mn-ea"/>
                          <a:cs typeface="+mn-cs"/>
                        </a:rPr>
                        <a:t>0.53%</a:t>
                      </a:r>
                    </a:p>
                  </a:txBody>
                  <a:tcPr marL="68580" marR="68580" marT="34290" marB="34290" anchor="ctr"/>
                </a:tc>
                <a:extLst>
                  <a:ext uri="{0D108BD9-81ED-4DB2-BD59-A6C34878D82A}">
                    <a16:rowId xmlns:a16="http://schemas.microsoft.com/office/drawing/2014/main" val="3361850570"/>
                  </a:ext>
                </a:extLst>
              </a:tr>
              <a:tr h="251460">
                <a:tc>
                  <a:txBody>
                    <a:bodyPr/>
                    <a:lstStyle/>
                    <a:p>
                      <a:pPr marL="0" indent="0" algn="ctr" defTabSz="914400" rtl="0" eaLnBrk="1" fontAlgn="t" latinLnBrk="0" hangingPunct="1">
                        <a:buFont typeface="+mj-lt"/>
                        <a:buNone/>
                      </a:pPr>
                      <a:r>
                        <a:rPr lang="en-US" sz="1600" b="0" i="0" u="none" strike="noStrike" kern="1200" dirty="0">
                          <a:solidFill>
                            <a:srgbClr val="000000"/>
                          </a:solidFill>
                          <a:effectLst/>
                          <a:latin typeface="Calibri" panose="020F0502020204030204" pitchFamily="34" charset="0"/>
                          <a:ea typeface="+mn-ea"/>
                          <a:cs typeface="+mn-cs"/>
                        </a:rPr>
                        <a:t>6</a:t>
                      </a:r>
                    </a:p>
                  </a:txBody>
                  <a:tcPr marL="7144" marR="7144" marT="7144" marB="0" anchor="ctr"/>
                </a:tc>
                <a:tc>
                  <a:txBody>
                    <a:bodyPr/>
                    <a:lstStyle/>
                    <a:p>
                      <a:pPr marL="0" indent="0" algn="ctr" defTabSz="914400" rtl="0" eaLnBrk="1" fontAlgn="t" latinLnBrk="0" hangingPunct="1">
                        <a:buFont typeface="+mj-lt"/>
                        <a:buNone/>
                      </a:pPr>
                      <a:r>
                        <a:rPr lang="en-US" sz="1600" b="0" i="0" u="none" strike="noStrike" kern="1200" dirty="0">
                          <a:solidFill>
                            <a:srgbClr val="000000"/>
                          </a:solidFill>
                          <a:effectLst/>
                          <a:latin typeface="Calibri" panose="020F0502020204030204" pitchFamily="34" charset="0"/>
                          <a:ea typeface="+mn-ea"/>
                          <a:cs typeface="+mn-cs"/>
                        </a:rPr>
                        <a:t>SS-Fluid-Make a Payment</a:t>
                      </a:r>
                    </a:p>
                  </a:txBody>
                  <a:tcPr marL="7144" marR="7144" marT="7144" marB="0" anchor="ctr"/>
                </a:tc>
                <a:tc>
                  <a:txBody>
                    <a:bodyPr/>
                    <a:lstStyle/>
                    <a:p>
                      <a:pPr marL="0" indent="0" algn="ctr" defTabSz="914400" rtl="0" eaLnBrk="1" fontAlgn="t" latinLnBrk="0" hangingPunct="1">
                        <a:buFont typeface="+mj-lt"/>
                        <a:buNone/>
                      </a:pPr>
                      <a:r>
                        <a:rPr lang="en-US" sz="1600" b="0" i="0" u="none" strike="noStrike" kern="1200" dirty="0">
                          <a:solidFill>
                            <a:srgbClr val="000000"/>
                          </a:solidFill>
                          <a:effectLst/>
                          <a:latin typeface="Calibri" panose="020F0502020204030204" pitchFamily="34" charset="0"/>
                          <a:ea typeface="+mn-ea"/>
                          <a:cs typeface="+mn-cs"/>
                        </a:rPr>
                        <a:t>0.67%</a:t>
                      </a:r>
                    </a:p>
                  </a:txBody>
                  <a:tcPr marL="68580" marR="68580" marT="34290" marB="34290" anchor="ctr"/>
                </a:tc>
                <a:extLst>
                  <a:ext uri="{0D108BD9-81ED-4DB2-BD59-A6C34878D82A}">
                    <a16:rowId xmlns:a16="http://schemas.microsoft.com/office/drawing/2014/main" val="10006"/>
                  </a:ext>
                </a:extLst>
              </a:tr>
              <a:tr h="251460">
                <a:tc>
                  <a:txBody>
                    <a:bodyPr/>
                    <a:lstStyle/>
                    <a:p>
                      <a:pPr marL="0" indent="0" algn="ctr" defTabSz="914400" rtl="0" eaLnBrk="1" fontAlgn="t" latinLnBrk="0" hangingPunct="1">
                        <a:buFont typeface="+mj-lt"/>
                        <a:buNone/>
                      </a:pPr>
                      <a:r>
                        <a:rPr lang="en-US" sz="1600" b="0" i="0" u="none" strike="noStrike" kern="1200" dirty="0">
                          <a:solidFill>
                            <a:srgbClr val="000000"/>
                          </a:solidFill>
                          <a:effectLst/>
                          <a:latin typeface="Calibri" panose="020F0502020204030204" pitchFamily="34" charset="0"/>
                          <a:ea typeface="+mn-ea"/>
                          <a:cs typeface="+mn-cs"/>
                        </a:rPr>
                        <a:t>8</a:t>
                      </a:r>
                    </a:p>
                  </a:txBody>
                  <a:tcPr marL="7144" marR="7144" marT="7144" marB="0" anchor="ctr"/>
                </a:tc>
                <a:tc>
                  <a:txBody>
                    <a:bodyPr/>
                    <a:lstStyle/>
                    <a:p>
                      <a:pPr marL="0" indent="0" algn="ctr" defTabSz="914400" rtl="0" eaLnBrk="1" fontAlgn="t" latinLnBrk="0" hangingPunct="1">
                        <a:buFont typeface="+mj-lt"/>
                        <a:buNone/>
                      </a:pPr>
                      <a:r>
                        <a:rPr lang="en-US" sz="1600" b="0" i="0" u="none" strike="noStrike" kern="1200" dirty="0">
                          <a:solidFill>
                            <a:srgbClr val="000000"/>
                          </a:solidFill>
                          <a:effectLst/>
                          <a:latin typeface="Calibri" panose="020F0502020204030204" pitchFamily="34" charset="0"/>
                          <a:ea typeface="+mn-ea"/>
                          <a:cs typeface="+mn-cs"/>
                        </a:rPr>
                        <a:t>Fluid UI-College Financing Plan</a:t>
                      </a:r>
                    </a:p>
                  </a:txBody>
                  <a:tcPr marL="7144" marR="7144" marT="7144" marB="0" anchor="ctr"/>
                </a:tc>
                <a:tc>
                  <a:txBody>
                    <a:bodyPr/>
                    <a:lstStyle/>
                    <a:p>
                      <a:pPr marL="0" indent="0" algn="ctr" defTabSz="914400" rtl="0" eaLnBrk="1" fontAlgn="t" latinLnBrk="0" hangingPunct="1">
                        <a:buFont typeface="+mj-lt"/>
                        <a:buNone/>
                      </a:pPr>
                      <a:r>
                        <a:rPr lang="en-US" sz="1600" b="0" i="0" u="none" strike="noStrike" kern="1200" dirty="0">
                          <a:solidFill>
                            <a:srgbClr val="000000"/>
                          </a:solidFill>
                          <a:effectLst/>
                          <a:latin typeface="Calibri" panose="020F0502020204030204" pitchFamily="34" charset="0"/>
                          <a:ea typeface="+mn-ea"/>
                          <a:cs typeface="+mn-cs"/>
                        </a:rPr>
                        <a:t>0.00%</a:t>
                      </a:r>
                    </a:p>
                  </a:txBody>
                  <a:tcPr marL="68580" marR="68580" marT="34290" marB="34290" anchor="ctr"/>
                </a:tc>
                <a:extLst>
                  <a:ext uri="{0D108BD9-81ED-4DB2-BD59-A6C34878D82A}">
                    <a16:rowId xmlns:a16="http://schemas.microsoft.com/office/drawing/2014/main" val="1885946099"/>
                  </a:ext>
                </a:extLst>
              </a:tr>
              <a:tr h="251460">
                <a:tc>
                  <a:txBody>
                    <a:bodyPr/>
                    <a:lstStyle/>
                    <a:p>
                      <a:pPr marL="0" indent="0" algn="ctr" defTabSz="914400" rtl="0" eaLnBrk="1" fontAlgn="t" latinLnBrk="0" hangingPunct="1">
                        <a:buFont typeface="+mj-lt"/>
                        <a:buNone/>
                      </a:pPr>
                      <a:r>
                        <a:rPr lang="en-US" sz="1600" b="0" i="0" u="none" strike="noStrike" kern="1200" dirty="0">
                          <a:solidFill>
                            <a:srgbClr val="000000"/>
                          </a:solidFill>
                          <a:effectLst/>
                          <a:latin typeface="Calibri" panose="020F0502020204030204" pitchFamily="34" charset="0"/>
                          <a:ea typeface="+mn-ea"/>
                          <a:cs typeface="+mn-cs"/>
                        </a:rPr>
                        <a:t>9</a:t>
                      </a:r>
                    </a:p>
                  </a:txBody>
                  <a:tcPr marL="7144" marR="7144" marT="7144" marB="0" anchor="ctr"/>
                </a:tc>
                <a:tc>
                  <a:txBody>
                    <a:bodyPr/>
                    <a:lstStyle/>
                    <a:p>
                      <a:pPr marL="0" indent="0" algn="ctr" defTabSz="914400" rtl="0" eaLnBrk="1" fontAlgn="t" latinLnBrk="0" hangingPunct="1">
                        <a:buFont typeface="+mj-lt"/>
                        <a:buNone/>
                      </a:pPr>
                      <a:r>
                        <a:rPr lang="en-US" sz="1600" b="0" i="0" u="none" strike="noStrike" kern="1200" dirty="0">
                          <a:solidFill>
                            <a:srgbClr val="000000"/>
                          </a:solidFill>
                          <a:effectLst/>
                          <a:latin typeface="Calibri" panose="020F0502020204030204" pitchFamily="34" charset="0"/>
                          <a:ea typeface="+mn-ea"/>
                          <a:cs typeface="+mn-cs"/>
                        </a:rPr>
                        <a:t>Fluid UI</a:t>
                      </a:r>
                    </a:p>
                  </a:txBody>
                  <a:tcPr marL="7144" marR="7144" marT="7144" marB="0" anchor="ctr"/>
                </a:tc>
                <a:tc>
                  <a:txBody>
                    <a:bodyPr/>
                    <a:lstStyle/>
                    <a:p>
                      <a:pPr marL="0" indent="0" algn="ctr" defTabSz="914400" rtl="0" eaLnBrk="1" fontAlgn="t" latinLnBrk="0" hangingPunct="1">
                        <a:buFont typeface="+mj-lt"/>
                        <a:buNone/>
                      </a:pPr>
                      <a:r>
                        <a:rPr lang="en-US" sz="1600" b="0" i="0" u="none" strike="noStrike" kern="1200" dirty="0">
                          <a:solidFill>
                            <a:srgbClr val="000000"/>
                          </a:solidFill>
                          <a:effectLst/>
                          <a:latin typeface="Calibri" panose="020F0502020204030204" pitchFamily="34" charset="0"/>
                          <a:ea typeface="+mn-ea"/>
                          <a:cs typeface="+mn-cs"/>
                        </a:rPr>
                        <a:t>0.00%</a:t>
                      </a:r>
                    </a:p>
                  </a:txBody>
                  <a:tcPr marL="68580" marR="68580" marT="34290" marB="34290" anchor="ctr"/>
                </a:tc>
                <a:extLst>
                  <a:ext uri="{0D108BD9-81ED-4DB2-BD59-A6C34878D82A}">
                    <a16:rowId xmlns:a16="http://schemas.microsoft.com/office/drawing/2014/main" val="159441359"/>
                  </a:ext>
                </a:extLst>
              </a:tr>
              <a:tr h="251460">
                <a:tc>
                  <a:txBody>
                    <a:bodyPr/>
                    <a:lstStyle/>
                    <a:p>
                      <a:pPr marL="0" indent="0" algn="ctr" defTabSz="914400" rtl="0" eaLnBrk="1" fontAlgn="t" latinLnBrk="0" hangingPunct="1">
                        <a:buFont typeface="+mj-lt"/>
                        <a:buNone/>
                      </a:pPr>
                      <a:r>
                        <a:rPr lang="en-US" sz="1600" b="0" i="0" u="none" strike="noStrike" kern="1200" dirty="0">
                          <a:solidFill>
                            <a:srgbClr val="000000"/>
                          </a:solidFill>
                          <a:effectLst/>
                          <a:latin typeface="Calibri" panose="020F0502020204030204" pitchFamily="34" charset="0"/>
                          <a:ea typeface="+mn-ea"/>
                          <a:cs typeface="+mn-cs"/>
                        </a:rPr>
                        <a:t>11</a:t>
                      </a:r>
                    </a:p>
                  </a:txBody>
                  <a:tcPr marL="7144" marR="7144" marT="7144" marB="0" anchor="ctr"/>
                </a:tc>
                <a:tc>
                  <a:txBody>
                    <a:bodyPr/>
                    <a:lstStyle/>
                    <a:p>
                      <a:pPr marL="0" indent="0" algn="ctr" defTabSz="914400" rtl="0" eaLnBrk="1" fontAlgn="t" latinLnBrk="0" hangingPunct="1">
                        <a:buFont typeface="+mj-lt"/>
                        <a:buNone/>
                      </a:pPr>
                      <a:r>
                        <a:rPr lang="en-US" sz="1600" b="0" i="0" u="none" strike="noStrike" kern="1200" dirty="0">
                          <a:solidFill>
                            <a:srgbClr val="000000"/>
                          </a:solidFill>
                          <a:effectLst/>
                          <a:latin typeface="Calibri" panose="020F0502020204030204" pitchFamily="34" charset="0"/>
                          <a:ea typeface="+mn-ea"/>
                          <a:cs typeface="+mn-cs"/>
                        </a:rPr>
                        <a:t>Fluid UI-Inquiry Data Page</a:t>
                      </a:r>
                    </a:p>
                  </a:txBody>
                  <a:tcPr marL="7144" marR="7144" marT="7144" marB="0" anchor="ctr"/>
                </a:tc>
                <a:tc>
                  <a:txBody>
                    <a:bodyPr/>
                    <a:lstStyle/>
                    <a:p>
                      <a:pPr marL="0" indent="0" algn="ctr" defTabSz="914400" rtl="0" eaLnBrk="1" fontAlgn="t" latinLnBrk="0" hangingPunct="1">
                        <a:buFont typeface="+mj-lt"/>
                        <a:buNone/>
                      </a:pPr>
                      <a:r>
                        <a:rPr lang="en-US" sz="1600" b="0" i="0" u="none" strike="noStrike" kern="1200" dirty="0">
                          <a:solidFill>
                            <a:srgbClr val="000000"/>
                          </a:solidFill>
                          <a:effectLst/>
                          <a:latin typeface="Calibri" panose="020F0502020204030204" pitchFamily="34" charset="0"/>
                          <a:ea typeface="+mn-ea"/>
                          <a:cs typeface="+mn-cs"/>
                        </a:rPr>
                        <a:t>0.00%</a:t>
                      </a:r>
                    </a:p>
                  </a:txBody>
                  <a:tcPr marL="68580" marR="68580" marT="34290" marB="34290" anchor="ctr"/>
                </a:tc>
                <a:extLst>
                  <a:ext uri="{0D108BD9-81ED-4DB2-BD59-A6C34878D82A}">
                    <a16:rowId xmlns:a16="http://schemas.microsoft.com/office/drawing/2014/main" val="2570606617"/>
                  </a:ext>
                </a:extLst>
              </a:tr>
              <a:tr h="251460">
                <a:tc>
                  <a:txBody>
                    <a:bodyPr/>
                    <a:lstStyle/>
                    <a:p>
                      <a:pPr marL="0" indent="0" algn="ctr" defTabSz="914400" rtl="0" eaLnBrk="1" fontAlgn="t" latinLnBrk="0" hangingPunct="1">
                        <a:buFont typeface="+mj-lt"/>
                        <a:buNone/>
                      </a:pPr>
                      <a:r>
                        <a:rPr lang="en-US" sz="1600" b="0" i="0" u="none" strike="noStrike" kern="1200" dirty="0">
                          <a:solidFill>
                            <a:srgbClr val="000000"/>
                          </a:solidFill>
                          <a:effectLst/>
                          <a:latin typeface="Calibri" panose="020F0502020204030204" pitchFamily="34" charset="0"/>
                          <a:ea typeface="+mn-ea"/>
                          <a:cs typeface="+mn-cs"/>
                        </a:rPr>
                        <a:t>12</a:t>
                      </a:r>
                    </a:p>
                  </a:txBody>
                  <a:tcPr marL="7144" marR="7144" marT="7144" marB="0" anchor="ctr"/>
                </a:tc>
                <a:tc>
                  <a:txBody>
                    <a:bodyPr/>
                    <a:lstStyle/>
                    <a:p>
                      <a:pPr marL="0" indent="0" algn="ctr" defTabSz="914400" rtl="0" eaLnBrk="1" fontAlgn="t" latinLnBrk="0" hangingPunct="1">
                        <a:buFont typeface="+mj-lt"/>
                        <a:buNone/>
                      </a:pPr>
                      <a:r>
                        <a:rPr lang="en-US" sz="1600" b="0" i="0" u="none" strike="noStrike" kern="1200" dirty="0">
                          <a:solidFill>
                            <a:srgbClr val="000000"/>
                          </a:solidFill>
                          <a:effectLst/>
                          <a:latin typeface="Calibri" panose="020F0502020204030204" pitchFamily="34" charset="0"/>
                          <a:ea typeface="+mn-ea"/>
                          <a:cs typeface="+mn-cs"/>
                        </a:rPr>
                        <a:t>Fluid UI-FA Landing Page</a:t>
                      </a:r>
                    </a:p>
                  </a:txBody>
                  <a:tcPr marL="7144" marR="7144" marT="7144" marB="0" anchor="ctr"/>
                </a:tc>
                <a:tc>
                  <a:txBody>
                    <a:bodyPr/>
                    <a:lstStyle/>
                    <a:p>
                      <a:pPr marL="0" indent="0" algn="ctr" defTabSz="914400" rtl="0" eaLnBrk="1" fontAlgn="t" latinLnBrk="0" hangingPunct="1">
                        <a:buFont typeface="+mj-lt"/>
                        <a:buNone/>
                      </a:pPr>
                      <a:r>
                        <a:rPr lang="en-US" sz="1600" b="0" i="0" u="none" strike="noStrike" kern="1200" dirty="0">
                          <a:solidFill>
                            <a:srgbClr val="000000"/>
                          </a:solidFill>
                          <a:effectLst/>
                          <a:latin typeface="Calibri" panose="020F0502020204030204" pitchFamily="34" charset="0"/>
                          <a:ea typeface="+mn-ea"/>
                          <a:cs typeface="+mn-cs"/>
                        </a:rPr>
                        <a:t>0.00%</a:t>
                      </a:r>
                    </a:p>
                  </a:txBody>
                  <a:tcPr marL="68580" marR="68580" marT="34290" marB="34290" anchor="ctr"/>
                </a:tc>
                <a:extLst>
                  <a:ext uri="{0D108BD9-81ED-4DB2-BD59-A6C34878D82A}">
                    <a16:rowId xmlns:a16="http://schemas.microsoft.com/office/drawing/2014/main" val="565398071"/>
                  </a:ext>
                </a:extLst>
              </a:tr>
              <a:tr h="251460">
                <a:tc>
                  <a:txBody>
                    <a:bodyPr/>
                    <a:lstStyle/>
                    <a:p>
                      <a:pPr marL="0" indent="0" algn="ctr" defTabSz="914400" rtl="0" eaLnBrk="1" fontAlgn="t" latinLnBrk="0" hangingPunct="1">
                        <a:buFont typeface="+mj-lt"/>
                        <a:buNone/>
                      </a:pPr>
                      <a:r>
                        <a:rPr lang="en-US" sz="1600" b="0" i="0" u="none" strike="noStrike" kern="1200" dirty="0">
                          <a:solidFill>
                            <a:srgbClr val="000000"/>
                          </a:solidFill>
                          <a:effectLst/>
                          <a:latin typeface="Calibri" panose="020F0502020204030204" pitchFamily="34" charset="0"/>
                          <a:ea typeface="+mn-ea"/>
                          <a:cs typeface="+mn-cs"/>
                        </a:rPr>
                        <a:t>13</a:t>
                      </a:r>
                    </a:p>
                  </a:txBody>
                  <a:tcPr marL="7144" marR="7144" marT="7144" marB="0" anchor="ctr"/>
                </a:tc>
                <a:tc>
                  <a:txBody>
                    <a:bodyPr/>
                    <a:lstStyle/>
                    <a:p>
                      <a:pPr marL="0" indent="0" algn="ctr" defTabSz="914400" rtl="0" eaLnBrk="1" fontAlgn="t" latinLnBrk="0" hangingPunct="1">
                        <a:buFont typeface="+mj-lt"/>
                        <a:buNone/>
                      </a:pPr>
                      <a:r>
                        <a:rPr lang="en-US" sz="1600" b="0" i="0" u="none" strike="noStrike" kern="1200" dirty="0">
                          <a:solidFill>
                            <a:srgbClr val="000000"/>
                          </a:solidFill>
                          <a:effectLst/>
                          <a:latin typeface="Calibri" panose="020F0502020204030204" pitchFamily="34" charset="0"/>
                          <a:ea typeface="+mn-ea"/>
                          <a:cs typeface="+mn-cs"/>
                        </a:rPr>
                        <a:t>Fluid UI-Disbursements</a:t>
                      </a:r>
                    </a:p>
                  </a:txBody>
                  <a:tcPr marL="7144" marR="7144" marT="7144" marB="0" anchor="ctr"/>
                </a:tc>
                <a:tc>
                  <a:txBody>
                    <a:bodyPr/>
                    <a:lstStyle/>
                    <a:p>
                      <a:pPr marL="0" indent="0" algn="ctr" defTabSz="914400" rtl="0" eaLnBrk="1" fontAlgn="t" latinLnBrk="0" hangingPunct="1">
                        <a:buFont typeface="+mj-lt"/>
                        <a:buNone/>
                      </a:pPr>
                      <a:r>
                        <a:rPr lang="en-US" sz="1600" b="0" i="0" u="none" strike="noStrike" kern="1200" dirty="0">
                          <a:solidFill>
                            <a:srgbClr val="000000"/>
                          </a:solidFill>
                          <a:effectLst/>
                          <a:latin typeface="Calibri" panose="020F0502020204030204" pitchFamily="34" charset="0"/>
                          <a:ea typeface="+mn-ea"/>
                          <a:cs typeface="+mn-cs"/>
                        </a:rPr>
                        <a:t>1.28%</a:t>
                      </a:r>
                    </a:p>
                  </a:txBody>
                  <a:tcPr marL="68580" marR="68580" marT="34290" marB="34290" anchor="ctr"/>
                </a:tc>
                <a:extLst>
                  <a:ext uri="{0D108BD9-81ED-4DB2-BD59-A6C34878D82A}">
                    <a16:rowId xmlns:a16="http://schemas.microsoft.com/office/drawing/2014/main" val="3925608358"/>
                  </a:ext>
                </a:extLst>
              </a:tr>
            </a:tbl>
          </a:graphicData>
        </a:graphic>
      </p:graphicFrame>
      <p:sp>
        <p:nvSpPr>
          <p:cNvPr id="8" name="Rectangle 7">
            <a:extLst>
              <a:ext uri="{FF2B5EF4-FFF2-40B4-BE49-F238E27FC236}">
                <a16:creationId xmlns:a16="http://schemas.microsoft.com/office/drawing/2014/main" id="{A01ABA3D-F7E9-40E4-8BF9-554492A0759D}"/>
              </a:ext>
            </a:extLst>
          </p:cNvPr>
          <p:cNvSpPr/>
          <p:nvPr/>
        </p:nvSpPr>
        <p:spPr>
          <a:xfrm>
            <a:off x="339367" y="5226561"/>
            <a:ext cx="8392211" cy="1169551"/>
          </a:xfrm>
          <a:prstGeom prst="rect">
            <a:avLst/>
          </a:prstGeom>
        </p:spPr>
        <p:txBody>
          <a:bodyPr wrap="square">
            <a:spAutoFit/>
          </a:bodyPr>
          <a:lstStyle/>
          <a:p>
            <a:r>
              <a:rPr lang="en-US" sz="1400" dirty="0"/>
              <a:t>Details:    </a:t>
            </a:r>
          </a:p>
          <a:p>
            <a:r>
              <a:rPr lang="en-US" sz="1400" b="1" dirty="0">
                <a:solidFill>
                  <a:schemeClr val="accent1"/>
                </a:solidFill>
              </a:rPr>
              <a:t>Key Takeaway: </a:t>
            </a:r>
            <a:r>
              <a:rPr lang="en-US" sz="1400" dirty="0">
                <a:solidFill>
                  <a:schemeClr val="accent1"/>
                </a:solidFill>
              </a:rPr>
              <a:t>0.29% average errors were found using recommended settings on a smaller load of 300 users</a:t>
            </a:r>
          </a:p>
          <a:p>
            <a:pPr marL="214313" indent="-214313">
              <a:buFont typeface="Arial" panose="020B0604020202020204" pitchFamily="34" charset="0"/>
              <a:buChar char="•"/>
            </a:pPr>
            <a:r>
              <a:rPr lang="en-US" sz="1400" dirty="0"/>
              <a:t>These are the results for FS SF module </a:t>
            </a:r>
          </a:p>
          <a:p>
            <a:pPr marL="214313" indent="-214313">
              <a:buFont typeface="Arial" panose="020B0604020202020204" pitchFamily="34" charset="0"/>
              <a:buChar char="•"/>
            </a:pPr>
            <a:r>
              <a:rPr lang="en-US" sz="1400" dirty="0"/>
              <a:t>Test script was executed through iHub for </a:t>
            </a:r>
            <a:r>
              <a:rPr lang="en-US" sz="1400" b="1" dirty="0"/>
              <a:t>24000</a:t>
            </a:r>
            <a:r>
              <a:rPr lang="en-US" sz="1400" dirty="0"/>
              <a:t> users with a ramp up of 0.1 seconds.</a:t>
            </a:r>
          </a:p>
          <a:p>
            <a:pPr marL="214313" indent="-214313">
              <a:buFont typeface="Arial" panose="020B0604020202020204" pitchFamily="34" charset="0"/>
              <a:buChar char="•"/>
            </a:pPr>
            <a:r>
              <a:rPr lang="en-US" sz="1400" dirty="0"/>
              <a:t>Since environment was sized already with CS tower, all the scripts were executed successfully with &lt; 1% errors.</a:t>
            </a:r>
          </a:p>
        </p:txBody>
      </p:sp>
      <p:sp>
        <p:nvSpPr>
          <p:cNvPr id="5" name="Slide Number Placeholder 3">
            <a:extLst>
              <a:ext uri="{FF2B5EF4-FFF2-40B4-BE49-F238E27FC236}">
                <a16:creationId xmlns:a16="http://schemas.microsoft.com/office/drawing/2014/main" id="{1E5E1C14-E0FC-4B13-ACB7-71FB9C675CB3}"/>
              </a:ext>
            </a:extLst>
          </p:cNvPr>
          <p:cNvSpPr>
            <a:spLocks noGrp="1"/>
          </p:cNvSpPr>
          <p:nvPr>
            <p:ph type="sldNum" sz="quarter" idx="12"/>
          </p:nvPr>
        </p:nvSpPr>
        <p:spPr>
          <a:xfrm>
            <a:off x="6548627" y="6335414"/>
            <a:ext cx="2057400" cy="365125"/>
          </a:xfrm>
        </p:spPr>
        <p:txBody>
          <a:bodyPr/>
          <a:lstStyle/>
          <a:p>
            <a:fld id="{32FFA10A-75BF-4FC3-BA62-E493D9BD3098}" type="slidenum">
              <a:rPr lang="en-US" smtClean="0"/>
              <a:t>11</a:t>
            </a:fld>
            <a:endParaRPr lang="en-US" dirty="0"/>
          </a:p>
        </p:txBody>
      </p:sp>
    </p:spTree>
    <p:extLst>
      <p:ext uri="{BB962C8B-B14F-4D97-AF65-F5344CB8AC3E}">
        <p14:creationId xmlns:p14="http://schemas.microsoft.com/office/powerpoint/2010/main" val="56831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758764" y="902269"/>
            <a:ext cx="1629596" cy="421931"/>
          </a:xfrm>
          <a:prstGeom prst="rect">
            <a:avLst/>
          </a:prstGeom>
        </p:spPr>
      </p:pic>
      <p:sp>
        <p:nvSpPr>
          <p:cNvPr id="6" name="TextBox 5">
            <a:extLst>
              <a:ext uri="{FF2B5EF4-FFF2-40B4-BE49-F238E27FC236}">
                <a16:creationId xmlns:a16="http://schemas.microsoft.com/office/drawing/2014/main" id="{AAFE1CC9-C8AD-47E8-BB8D-C62648CC647E}"/>
              </a:ext>
            </a:extLst>
          </p:cNvPr>
          <p:cNvSpPr txBox="1"/>
          <p:nvPr/>
        </p:nvSpPr>
        <p:spPr>
          <a:xfrm>
            <a:off x="184998" y="1518626"/>
            <a:ext cx="6998227" cy="369332"/>
          </a:xfrm>
          <a:prstGeom prst="rect">
            <a:avLst/>
          </a:prstGeom>
          <a:noFill/>
        </p:spPr>
        <p:txBody>
          <a:bodyPr wrap="square" rtlCol="0">
            <a:spAutoFit/>
          </a:bodyPr>
          <a:lstStyle/>
          <a:p>
            <a:r>
              <a:rPr lang="en-US" b="1" dirty="0">
                <a:solidFill>
                  <a:schemeClr val="accent1"/>
                </a:solidFill>
                <a:latin typeface="Calibri" panose="020F0502020204030204" pitchFamily="34" charset="0"/>
                <a:ea typeface="+mj-ea"/>
                <a:cs typeface="+mj-cs"/>
              </a:rPr>
              <a:t>Financial Aid / Student Financial -(Account Inquiry) </a:t>
            </a:r>
          </a:p>
        </p:txBody>
      </p:sp>
      <p:sp>
        <p:nvSpPr>
          <p:cNvPr id="7" name="TextBox 6">
            <a:extLst>
              <a:ext uri="{FF2B5EF4-FFF2-40B4-BE49-F238E27FC236}">
                <a16:creationId xmlns:a16="http://schemas.microsoft.com/office/drawing/2014/main" id="{E8ED55BA-1340-4725-90CB-DBB4A7A6646A}"/>
              </a:ext>
            </a:extLst>
          </p:cNvPr>
          <p:cNvSpPr txBox="1"/>
          <p:nvPr/>
        </p:nvSpPr>
        <p:spPr>
          <a:xfrm>
            <a:off x="149318" y="900112"/>
            <a:ext cx="5389626" cy="415498"/>
          </a:xfrm>
          <a:prstGeom prst="rect">
            <a:avLst/>
          </a:prstGeom>
          <a:noFill/>
        </p:spPr>
        <p:txBody>
          <a:bodyPr wrap="square" rtlCol="0">
            <a:spAutoFit/>
          </a:bodyPr>
          <a:lstStyle/>
          <a:p>
            <a:r>
              <a:rPr lang="en-US" sz="2100" b="1" dirty="0">
                <a:solidFill>
                  <a:srgbClr val="0070C0"/>
                </a:solidFill>
              </a:rPr>
              <a:t>With New Configuration </a:t>
            </a:r>
          </a:p>
        </p:txBody>
      </p:sp>
      <p:sp>
        <p:nvSpPr>
          <p:cNvPr id="8" name="TextBox 7">
            <a:extLst>
              <a:ext uri="{FF2B5EF4-FFF2-40B4-BE49-F238E27FC236}">
                <a16:creationId xmlns:a16="http://schemas.microsoft.com/office/drawing/2014/main" id="{A3729206-6CCF-4D61-88EE-8C822E1230E3}"/>
              </a:ext>
            </a:extLst>
          </p:cNvPr>
          <p:cNvSpPr txBox="1"/>
          <p:nvPr/>
        </p:nvSpPr>
        <p:spPr>
          <a:xfrm>
            <a:off x="337930" y="5307664"/>
            <a:ext cx="8418444" cy="792525"/>
          </a:xfrm>
          <a:prstGeom prst="rect">
            <a:avLst/>
          </a:prstGeom>
          <a:noFill/>
        </p:spPr>
        <p:txBody>
          <a:bodyPr wrap="square" rtlCol="0">
            <a:spAutoFit/>
          </a:bodyPr>
          <a:lstStyle/>
          <a:p>
            <a:r>
              <a:rPr lang="en-US" sz="1600" b="1" dirty="0"/>
              <a:t>Response time decreased drastically after suggested configuration changes from 1300 sec to 7 sec</a:t>
            </a:r>
          </a:p>
          <a:p>
            <a:pPr algn="ctr"/>
            <a:r>
              <a:rPr lang="en-US" sz="1600" b="1" dirty="0">
                <a:solidFill>
                  <a:schemeClr val="accent1"/>
                </a:solidFill>
              </a:rPr>
              <a:t>Key Takeaway: Avg: 22 Mins response time  </a:t>
            </a:r>
            <a:r>
              <a:rPr lang="en-US" sz="1600" dirty="0">
                <a:solidFill>
                  <a:schemeClr val="accent1"/>
                </a:solidFill>
              </a:rPr>
              <a:t>vs </a:t>
            </a:r>
            <a:r>
              <a:rPr lang="en-US" sz="1600" b="1" dirty="0">
                <a:solidFill>
                  <a:schemeClr val="accent1"/>
                </a:solidFill>
              </a:rPr>
              <a:t>Avg: 7 Secs of response time </a:t>
            </a:r>
          </a:p>
          <a:p>
            <a:endParaRPr lang="en-US" sz="1350" b="1" dirty="0"/>
          </a:p>
        </p:txBody>
      </p:sp>
      <p:pic>
        <p:nvPicPr>
          <p:cNvPr id="5" name="Picture 4"/>
          <p:cNvPicPr>
            <a:picLocks noChangeAspect="1"/>
          </p:cNvPicPr>
          <p:nvPr/>
        </p:nvPicPr>
        <p:blipFill>
          <a:blip r:embed="rId3"/>
          <a:stretch>
            <a:fillRect/>
          </a:stretch>
        </p:blipFill>
        <p:spPr>
          <a:xfrm>
            <a:off x="1856680" y="1971915"/>
            <a:ext cx="4626665" cy="3229082"/>
          </a:xfrm>
          <a:prstGeom prst="rect">
            <a:avLst/>
          </a:prstGeom>
        </p:spPr>
      </p:pic>
      <p:sp>
        <p:nvSpPr>
          <p:cNvPr id="10" name="Slide Number Placeholder 3">
            <a:extLst>
              <a:ext uri="{FF2B5EF4-FFF2-40B4-BE49-F238E27FC236}">
                <a16:creationId xmlns:a16="http://schemas.microsoft.com/office/drawing/2014/main" id="{AF04C165-5F46-43ED-87CD-CEA44EB1DA56}"/>
              </a:ext>
            </a:extLst>
          </p:cNvPr>
          <p:cNvSpPr>
            <a:spLocks noGrp="1"/>
          </p:cNvSpPr>
          <p:nvPr>
            <p:ph type="sldNum" sz="quarter" idx="12"/>
          </p:nvPr>
        </p:nvSpPr>
        <p:spPr>
          <a:xfrm>
            <a:off x="6548627" y="6335414"/>
            <a:ext cx="2057400" cy="365125"/>
          </a:xfrm>
        </p:spPr>
        <p:txBody>
          <a:bodyPr/>
          <a:lstStyle/>
          <a:p>
            <a:fld id="{32FFA10A-75BF-4FC3-BA62-E493D9BD3098}" type="slidenum">
              <a:rPr lang="en-US" smtClean="0"/>
              <a:t>12</a:t>
            </a:fld>
            <a:endParaRPr lang="en-US" dirty="0"/>
          </a:p>
        </p:txBody>
      </p:sp>
    </p:spTree>
    <p:extLst>
      <p:ext uri="{BB962C8B-B14F-4D97-AF65-F5344CB8AC3E}">
        <p14:creationId xmlns:p14="http://schemas.microsoft.com/office/powerpoint/2010/main" val="3380389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A533-5362-43E8-9025-A90BEB4C8682}"/>
              </a:ext>
            </a:extLst>
          </p:cNvPr>
          <p:cNvSpPr>
            <a:spLocks noGrp="1"/>
          </p:cNvSpPr>
          <p:nvPr>
            <p:ph type="title"/>
          </p:nvPr>
        </p:nvSpPr>
        <p:spPr>
          <a:xfrm>
            <a:off x="146215" y="927770"/>
            <a:ext cx="7400161" cy="385763"/>
          </a:xfrm>
        </p:spPr>
        <p:txBody>
          <a:bodyPr/>
          <a:lstStyle/>
          <a:p>
            <a:r>
              <a:rPr lang="en-US" sz="2100" b="1" dirty="0">
                <a:solidFill>
                  <a:srgbClr val="0070C0"/>
                </a:solidFill>
                <a:latin typeface="+mn-lt"/>
                <a:ea typeface="+mn-ea"/>
                <a:cs typeface="+mn-cs"/>
              </a:rPr>
              <a:t>FINANCE Scope - Current vs New Configuration Results</a:t>
            </a:r>
          </a:p>
        </p:txBody>
      </p:sp>
      <p:graphicFrame>
        <p:nvGraphicFramePr>
          <p:cNvPr id="3" name="Table 8">
            <a:extLst>
              <a:ext uri="{FF2B5EF4-FFF2-40B4-BE49-F238E27FC236}">
                <a16:creationId xmlns:a16="http://schemas.microsoft.com/office/drawing/2014/main" id="{73402D3B-B0BF-431D-87FD-356E03678E81}"/>
              </a:ext>
            </a:extLst>
          </p:cNvPr>
          <p:cNvGraphicFramePr>
            <a:graphicFrameLocks noGrp="1"/>
          </p:cNvGraphicFramePr>
          <p:nvPr>
            <p:extLst>
              <p:ext uri="{D42A27DB-BD31-4B8C-83A1-F6EECF244321}">
                <p14:modId xmlns:p14="http://schemas.microsoft.com/office/powerpoint/2010/main" val="124617356"/>
              </p:ext>
            </p:extLst>
          </p:nvPr>
        </p:nvGraphicFramePr>
        <p:xfrm>
          <a:off x="383094" y="3963188"/>
          <a:ext cx="8235105" cy="1707760"/>
        </p:xfrm>
        <a:graphic>
          <a:graphicData uri="http://schemas.openxmlformats.org/drawingml/2006/table">
            <a:tbl>
              <a:tblPr firstRow="1" bandRow="1">
                <a:tableStyleId>{5C22544A-7EE6-4342-B048-85BDC9FD1C3A}</a:tableStyleId>
              </a:tblPr>
              <a:tblGrid>
                <a:gridCol w="3421183">
                  <a:extLst>
                    <a:ext uri="{9D8B030D-6E8A-4147-A177-3AD203B41FA5}">
                      <a16:colId xmlns:a16="http://schemas.microsoft.com/office/drawing/2014/main" val="1780938634"/>
                    </a:ext>
                  </a:extLst>
                </a:gridCol>
                <a:gridCol w="2373414">
                  <a:extLst>
                    <a:ext uri="{9D8B030D-6E8A-4147-A177-3AD203B41FA5}">
                      <a16:colId xmlns:a16="http://schemas.microsoft.com/office/drawing/2014/main" val="3985294477"/>
                    </a:ext>
                  </a:extLst>
                </a:gridCol>
                <a:gridCol w="2440508">
                  <a:extLst>
                    <a:ext uri="{9D8B030D-6E8A-4147-A177-3AD203B41FA5}">
                      <a16:colId xmlns:a16="http://schemas.microsoft.com/office/drawing/2014/main" val="1712885002"/>
                    </a:ext>
                  </a:extLst>
                </a:gridCol>
              </a:tblGrid>
              <a:tr h="222885">
                <a:tc>
                  <a:txBody>
                    <a:bodyPr/>
                    <a:lstStyle/>
                    <a:p>
                      <a:pPr algn="l"/>
                      <a:r>
                        <a:rPr lang="en-US" sz="1000" dirty="0"/>
                        <a:t>Results:</a:t>
                      </a:r>
                      <a:r>
                        <a:rPr lang="en-US" sz="1000" baseline="0" dirty="0"/>
                        <a:t>  </a:t>
                      </a:r>
                      <a:r>
                        <a:rPr lang="en-US" sz="1000" dirty="0"/>
                        <a:t>Parameter</a:t>
                      </a:r>
                    </a:p>
                  </a:txBody>
                  <a:tcPr marL="68580" marR="68580" marT="34290" marB="34290" anchor="ctr"/>
                </a:tc>
                <a:tc>
                  <a:txBody>
                    <a:bodyPr/>
                    <a:lstStyle/>
                    <a:p>
                      <a:pPr algn="ctr"/>
                      <a:r>
                        <a:rPr lang="en-US" sz="1000" dirty="0"/>
                        <a:t>FSCM (Current Prod)</a:t>
                      </a:r>
                    </a:p>
                  </a:txBody>
                  <a:tcPr marL="68580" marR="68580" marT="34290" marB="34290" anchor="ctr"/>
                </a:tc>
                <a:tc>
                  <a:txBody>
                    <a:bodyPr/>
                    <a:lstStyle/>
                    <a:p>
                      <a:pPr algn="ctr"/>
                      <a:r>
                        <a:rPr lang="en-US" sz="1000" dirty="0"/>
                        <a:t>FSCM (Suggested Config)</a:t>
                      </a:r>
                    </a:p>
                  </a:txBody>
                  <a:tcPr marL="68580" marR="68580" marT="34290" marB="34290" anchor="ctr"/>
                </a:tc>
                <a:extLst>
                  <a:ext uri="{0D108BD9-81ED-4DB2-BD59-A6C34878D82A}">
                    <a16:rowId xmlns:a16="http://schemas.microsoft.com/office/drawing/2014/main" val="1108400004"/>
                  </a:ext>
                </a:extLst>
              </a:tr>
              <a:tr h="250091">
                <a:tc>
                  <a:txBody>
                    <a:bodyPr/>
                    <a:lstStyle/>
                    <a:p>
                      <a:pPr algn="l" fontAlgn="b"/>
                      <a:r>
                        <a:rPr lang="en-US" sz="1200" b="0" i="0" u="none" strike="noStrike" kern="1200" dirty="0">
                          <a:solidFill>
                            <a:srgbClr val="000000"/>
                          </a:solidFill>
                          <a:effectLst/>
                          <a:latin typeface="Calibri" panose="020F0502020204030204" pitchFamily="34" charset="0"/>
                          <a:ea typeface="+mn-ea"/>
                          <a:cs typeface="+mn-cs"/>
                        </a:rPr>
                        <a:t>Number of Application server Instances </a:t>
                      </a:r>
                    </a:p>
                  </a:txBody>
                  <a:tcPr marL="7144" marR="7144" marT="7144" marB="0" anchor="ctr"/>
                </a:tc>
                <a:tc>
                  <a:txBody>
                    <a:bodyPr/>
                    <a:lstStyle/>
                    <a:p>
                      <a:pPr algn="ctr" fontAlgn="b"/>
                      <a:r>
                        <a:rPr lang="en-US" sz="1200" b="0" i="0" u="none" strike="noStrike" kern="1200" dirty="0">
                          <a:solidFill>
                            <a:srgbClr val="000000"/>
                          </a:solidFill>
                          <a:effectLst/>
                          <a:latin typeface="Calibri" panose="020F0502020204030204" pitchFamily="34" charset="0"/>
                          <a:ea typeface="+mn-ea"/>
                          <a:cs typeface="+mn-cs"/>
                        </a:rPr>
                        <a:t>2</a:t>
                      </a:r>
                    </a:p>
                  </a:txBody>
                  <a:tcPr marL="7144" marR="7144" marT="7144" marB="0" anchor="ctr"/>
                </a:tc>
                <a:tc>
                  <a:txBody>
                    <a:bodyPr/>
                    <a:lstStyle/>
                    <a:p>
                      <a:pPr algn="ctr" fontAlgn="b"/>
                      <a:r>
                        <a:rPr lang="en-US" sz="1200" b="0" i="0" u="none" strike="noStrike" kern="1200" dirty="0">
                          <a:solidFill>
                            <a:srgbClr val="000000"/>
                          </a:solidFill>
                          <a:effectLst/>
                          <a:latin typeface="Calibri" panose="020F0502020204030204" pitchFamily="34" charset="0"/>
                          <a:ea typeface="+mn-ea"/>
                          <a:cs typeface="+mn-cs"/>
                        </a:rPr>
                        <a:t>48</a:t>
                      </a:r>
                    </a:p>
                  </a:txBody>
                  <a:tcPr marL="7144" marR="7144" marT="7144" marB="0" anchor="ctr"/>
                </a:tc>
                <a:extLst>
                  <a:ext uri="{0D108BD9-81ED-4DB2-BD59-A6C34878D82A}">
                    <a16:rowId xmlns:a16="http://schemas.microsoft.com/office/drawing/2014/main" val="2764261809"/>
                  </a:ext>
                </a:extLst>
              </a:tr>
              <a:tr h="224597">
                <a:tc>
                  <a:txBody>
                    <a:bodyPr/>
                    <a:lstStyle/>
                    <a:p>
                      <a:pPr algn="l" fontAlgn="b"/>
                      <a:r>
                        <a:rPr lang="en-US" sz="1200" b="0" i="0" u="none" strike="noStrike" kern="1200" dirty="0">
                          <a:solidFill>
                            <a:srgbClr val="000000"/>
                          </a:solidFill>
                          <a:effectLst/>
                          <a:latin typeface="Calibri" panose="020F0502020204030204" pitchFamily="34" charset="0"/>
                          <a:ea typeface="+mn-ea"/>
                          <a:cs typeface="+mn-cs"/>
                        </a:rPr>
                        <a:t>Number of Webserver Instances</a:t>
                      </a:r>
                    </a:p>
                  </a:txBody>
                  <a:tcPr marL="7144" marR="7144" marT="7144" marB="0" anchor="ctr"/>
                </a:tc>
                <a:tc>
                  <a:txBody>
                    <a:bodyPr/>
                    <a:lstStyle/>
                    <a:p>
                      <a:pPr algn="ctr" fontAlgn="b"/>
                      <a:r>
                        <a:rPr lang="en-US" sz="1200" b="0" i="0" u="none" strike="noStrike" kern="1200" dirty="0">
                          <a:solidFill>
                            <a:srgbClr val="000000"/>
                          </a:solidFill>
                          <a:effectLst/>
                          <a:latin typeface="Calibri" panose="020F0502020204030204" pitchFamily="34" charset="0"/>
                          <a:ea typeface="+mn-ea"/>
                          <a:cs typeface="+mn-cs"/>
                        </a:rPr>
                        <a:t>2</a:t>
                      </a:r>
                    </a:p>
                  </a:txBody>
                  <a:tcPr marL="7144" marR="7144" marT="7144" marB="0" anchor="ctr"/>
                </a:tc>
                <a:tc>
                  <a:txBody>
                    <a:bodyPr/>
                    <a:lstStyle/>
                    <a:p>
                      <a:pPr algn="ctr" fontAlgn="b"/>
                      <a:r>
                        <a:rPr lang="en-US" sz="1200" b="0" i="0" u="none" strike="noStrike" kern="1200" dirty="0">
                          <a:solidFill>
                            <a:srgbClr val="000000"/>
                          </a:solidFill>
                          <a:effectLst/>
                          <a:latin typeface="Calibri" panose="020F0502020204030204" pitchFamily="34" charset="0"/>
                          <a:ea typeface="+mn-ea"/>
                          <a:cs typeface="+mn-cs"/>
                        </a:rPr>
                        <a:t>48</a:t>
                      </a:r>
                    </a:p>
                  </a:txBody>
                  <a:tcPr marL="7144" marR="7144" marT="7144" marB="0" anchor="ctr"/>
                </a:tc>
                <a:extLst>
                  <a:ext uri="{0D108BD9-81ED-4DB2-BD59-A6C34878D82A}">
                    <a16:rowId xmlns:a16="http://schemas.microsoft.com/office/drawing/2014/main" val="1872390066"/>
                  </a:ext>
                </a:extLst>
              </a:tr>
              <a:tr h="190024">
                <a:tc>
                  <a:txBody>
                    <a:bodyPr/>
                    <a:lstStyle/>
                    <a:p>
                      <a:pPr algn="l" fontAlgn="b"/>
                      <a:r>
                        <a:rPr lang="en-US" sz="1200" b="0" i="0" u="none" strike="noStrike" kern="1200" dirty="0">
                          <a:solidFill>
                            <a:srgbClr val="000000"/>
                          </a:solidFill>
                          <a:effectLst/>
                          <a:latin typeface="Calibri" panose="020F0502020204030204" pitchFamily="34" charset="0"/>
                          <a:ea typeface="+mn-ea"/>
                          <a:cs typeface="+mn-cs"/>
                        </a:rPr>
                        <a:t>DB instance Size</a:t>
                      </a:r>
                    </a:p>
                  </a:txBody>
                  <a:tcPr marL="7144" marR="7144" marT="7144" marB="0" anchor="ctr"/>
                </a:tc>
                <a:tc>
                  <a:txBody>
                    <a:bodyPr/>
                    <a:lstStyle/>
                    <a:p>
                      <a:pPr algn="ctr" fontAlgn="b"/>
                      <a:r>
                        <a:rPr lang="en-US" sz="1200" b="0" i="0" u="none" strike="noStrike" kern="1200" dirty="0">
                          <a:solidFill>
                            <a:srgbClr val="000000"/>
                          </a:solidFill>
                          <a:effectLst/>
                          <a:latin typeface="Calibri" panose="020F0502020204030204" pitchFamily="34" charset="0"/>
                          <a:ea typeface="+mn-ea"/>
                          <a:cs typeface="+mn-cs"/>
                        </a:rPr>
                        <a:t>  m5.2xlarge</a:t>
                      </a:r>
                    </a:p>
                  </a:txBody>
                  <a:tcPr marL="7144" marR="7144" marT="7144" marB="0" anchor="ctr"/>
                </a:tc>
                <a:tc>
                  <a:txBody>
                    <a:bodyPr/>
                    <a:lstStyle/>
                    <a:p>
                      <a:pPr algn="ctr" fontAlgn="b"/>
                      <a:r>
                        <a:rPr lang="en-US" sz="1200" b="0" i="0" u="none" strike="noStrike" kern="1200" dirty="0">
                          <a:solidFill>
                            <a:srgbClr val="000000"/>
                          </a:solidFill>
                          <a:effectLst/>
                          <a:latin typeface="Calibri" panose="020F0502020204030204" pitchFamily="34" charset="0"/>
                          <a:ea typeface="+mn-ea"/>
                          <a:cs typeface="+mn-cs"/>
                        </a:rPr>
                        <a:t>m5.8xlarge</a:t>
                      </a:r>
                    </a:p>
                  </a:txBody>
                  <a:tcPr marL="7144" marR="7144" marT="7144" marB="0" anchor="ctr"/>
                </a:tc>
                <a:extLst>
                  <a:ext uri="{0D108BD9-81ED-4DB2-BD59-A6C34878D82A}">
                    <a16:rowId xmlns:a16="http://schemas.microsoft.com/office/drawing/2014/main" val="1961345779"/>
                  </a:ext>
                </a:extLst>
              </a:tr>
              <a:tr h="190024">
                <a:tc>
                  <a:txBody>
                    <a:bodyPr/>
                    <a:lstStyle/>
                    <a:p>
                      <a:pPr algn="l" fontAlgn="b"/>
                      <a:r>
                        <a:rPr lang="en-US" sz="1200" b="0" i="0" u="none" strike="noStrike" kern="1200" dirty="0">
                          <a:solidFill>
                            <a:srgbClr val="000000"/>
                          </a:solidFill>
                          <a:effectLst/>
                          <a:latin typeface="Calibri" panose="020F0502020204030204" pitchFamily="34" charset="0"/>
                          <a:ea typeface="+mn-ea"/>
                          <a:cs typeface="+mn-cs"/>
                        </a:rPr>
                        <a:t>Jolt min handlers </a:t>
                      </a:r>
                    </a:p>
                  </a:txBody>
                  <a:tcPr marL="7144" marR="7144" marT="7144" marB="0" anchor="ctr"/>
                </a:tc>
                <a:tc>
                  <a:txBody>
                    <a:bodyPr/>
                    <a:lstStyle/>
                    <a:p>
                      <a:pPr algn="ctr" fontAlgn="b"/>
                      <a:r>
                        <a:rPr lang="en-US" sz="1200" b="0" i="0" u="none" strike="noStrike" kern="1200" dirty="0">
                          <a:solidFill>
                            <a:srgbClr val="000000"/>
                          </a:solidFill>
                          <a:effectLst/>
                          <a:latin typeface="Calibri" panose="020F0502020204030204" pitchFamily="34" charset="0"/>
                          <a:ea typeface="+mn-ea"/>
                          <a:cs typeface="+mn-cs"/>
                        </a:rPr>
                        <a:t>8</a:t>
                      </a:r>
                    </a:p>
                  </a:txBody>
                  <a:tcPr marL="7144" marR="7144" marT="7144" marB="0" anchor="ctr"/>
                </a:tc>
                <a:tc>
                  <a:txBody>
                    <a:bodyPr/>
                    <a:lstStyle/>
                    <a:p>
                      <a:pPr algn="ctr" fontAlgn="b"/>
                      <a:r>
                        <a:rPr lang="en-US" sz="1200" b="0" i="0" u="none" strike="noStrike" kern="1200" dirty="0">
                          <a:solidFill>
                            <a:srgbClr val="000000"/>
                          </a:solidFill>
                          <a:effectLst/>
                          <a:latin typeface="Calibri" panose="020F0502020204030204" pitchFamily="34" charset="0"/>
                          <a:ea typeface="+mn-ea"/>
                          <a:cs typeface="+mn-cs"/>
                        </a:rPr>
                        <a:t>50</a:t>
                      </a:r>
                    </a:p>
                  </a:txBody>
                  <a:tcPr marL="7144" marR="7144" marT="7144" marB="0" anchor="ctr"/>
                </a:tc>
                <a:extLst>
                  <a:ext uri="{0D108BD9-81ED-4DB2-BD59-A6C34878D82A}">
                    <a16:rowId xmlns:a16="http://schemas.microsoft.com/office/drawing/2014/main" val="3601115000"/>
                  </a:ext>
                </a:extLst>
              </a:tr>
              <a:tr h="190024">
                <a:tc>
                  <a:txBody>
                    <a:bodyPr/>
                    <a:lstStyle/>
                    <a:p>
                      <a:pPr algn="l" fontAlgn="b"/>
                      <a:r>
                        <a:rPr lang="en-US" sz="1200" b="0" i="0" u="none" strike="noStrike" kern="1200" dirty="0">
                          <a:solidFill>
                            <a:srgbClr val="000000"/>
                          </a:solidFill>
                          <a:effectLst/>
                          <a:latin typeface="Calibri" panose="020F0502020204030204" pitchFamily="34" charset="0"/>
                          <a:ea typeface="+mn-ea"/>
                          <a:cs typeface="+mn-cs"/>
                        </a:rPr>
                        <a:t>Jolt max handlers</a:t>
                      </a:r>
                    </a:p>
                  </a:txBody>
                  <a:tcPr marL="7144" marR="7144" marT="7144" marB="0" anchor="ctr"/>
                </a:tc>
                <a:tc>
                  <a:txBody>
                    <a:bodyPr/>
                    <a:lstStyle/>
                    <a:p>
                      <a:pPr algn="ctr" fontAlgn="b"/>
                      <a:r>
                        <a:rPr lang="en-US" sz="1200" b="0" i="0" u="none" strike="noStrike" kern="1200" dirty="0">
                          <a:solidFill>
                            <a:srgbClr val="000000"/>
                          </a:solidFill>
                          <a:effectLst/>
                          <a:latin typeface="Calibri" panose="020F0502020204030204" pitchFamily="34" charset="0"/>
                          <a:ea typeface="+mn-ea"/>
                          <a:cs typeface="+mn-cs"/>
                        </a:rPr>
                        <a:t>12</a:t>
                      </a:r>
                    </a:p>
                  </a:txBody>
                  <a:tcPr marL="7144" marR="7144" marT="7144" marB="0" anchor="ctr"/>
                </a:tc>
                <a:tc>
                  <a:txBody>
                    <a:bodyPr/>
                    <a:lstStyle/>
                    <a:p>
                      <a:pPr algn="ctr" fontAlgn="b"/>
                      <a:r>
                        <a:rPr lang="en-US" sz="1200" b="0" i="0" u="none" strike="noStrike" kern="1200" dirty="0">
                          <a:solidFill>
                            <a:srgbClr val="000000"/>
                          </a:solidFill>
                          <a:effectLst/>
                          <a:latin typeface="Calibri" panose="020F0502020204030204" pitchFamily="34" charset="0"/>
                          <a:ea typeface="+mn-ea"/>
                          <a:cs typeface="+mn-cs"/>
                        </a:rPr>
                        <a:t>70</a:t>
                      </a:r>
                    </a:p>
                  </a:txBody>
                  <a:tcPr marL="7144" marR="7144" marT="7144" marB="0" anchor="ctr"/>
                </a:tc>
                <a:extLst>
                  <a:ext uri="{0D108BD9-81ED-4DB2-BD59-A6C34878D82A}">
                    <a16:rowId xmlns:a16="http://schemas.microsoft.com/office/drawing/2014/main" val="1157403795"/>
                  </a:ext>
                </a:extLst>
              </a:tr>
              <a:tr h="250091">
                <a:tc>
                  <a:txBody>
                    <a:bodyPr/>
                    <a:lstStyle/>
                    <a:p>
                      <a:pPr algn="l" fontAlgn="b"/>
                      <a:r>
                        <a:rPr lang="en-US" sz="1200" b="0" i="0" u="none" strike="noStrike" kern="1200" dirty="0">
                          <a:solidFill>
                            <a:srgbClr val="000000"/>
                          </a:solidFill>
                          <a:effectLst/>
                          <a:latin typeface="Calibri" panose="020F0502020204030204" pitchFamily="34" charset="0"/>
                          <a:ea typeface="+mn-ea"/>
                          <a:cs typeface="+mn-cs"/>
                        </a:rPr>
                        <a:t>No. of Application server processes</a:t>
                      </a:r>
                    </a:p>
                  </a:txBody>
                  <a:tcPr marL="7144" marR="7144" marT="7144" marB="0" anchor="ctr"/>
                </a:tc>
                <a:tc>
                  <a:txBody>
                    <a:bodyPr/>
                    <a:lstStyle/>
                    <a:p>
                      <a:pPr algn="ctr" fontAlgn="b"/>
                      <a:r>
                        <a:rPr lang="en-US" sz="1200" b="0" i="0" u="none" strike="noStrike" kern="1200" dirty="0">
                          <a:solidFill>
                            <a:srgbClr val="000000"/>
                          </a:solidFill>
                          <a:effectLst/>
                          <a:latin typeface="Calibri" panose="020F0502020204030204" pitchFamily="34" charset="0"/>
                          <a:ea typeface="+mn-ea"/>
                          <a:cs typeface="+mn-cs"/>
                        </a:rPr>
                        <a:t>8</a:t>
                      </a:r>
                    </a:p>
                  </a:txBody>
                  <a:tcPr marL="7144" marR="7144" marT="7144" marB="0" anchor="ctr"/>
                </a:tc>
                <a:tc>
                  <a:txBody>
                    <a:bodyPr/>
                    <a:lstStyle/>
                    <a:p>
                      <a:pPr algn="ctr" fontAlgn="b"/>
                      <a:r>
                        <a:rPr lang="en-US" sz="1200" b="0" i="0" u="none" strike="noStrike" kern="1200" dirty="0">
                          <a:solidFill>
                            <a:srgbClr val="000000"/>
                          </a:solidFill>
                          <a:effectLst/>
                          <a:latin typeface="Calibri" panose="020F0502020204030204" pitchFamily="34" charset="0"/>
                          <a:ea typeface="+mn-ea"/>
                          <a:cs typeface="+mn-cs"/>
                        </a:rPr>
                        <a:t>40</a:t>
                      </a:r>
                    </a:p>
                  </a:txBody>
                  <a:tcPr marL="7144" marR="7144" marT="7144" marB="0" anchor="ctr"/>
                </a:tc>
                <a:extLst>
                  <a:ext uri="{0D108BD9-81ED-4DB2-BD59-A6C34878D82A}">
                    <a16:rowId xmlns:a16="http://schemas.microsoft.com/office/drawing/2014/main" val="123657020"/>
                  </a:ext>
                </a:extLst>
              </a:tr>
              <a:tr h="190024">
                <a:tc>
                  <a:txBody>
                    <a:bodyPr/>
                    <a:lstStyle/>
                    <a:p>
                      <a:pPr algn="l" fontAlgn="b"/>
                      <a:r>
                        <a:rPr lang="en-US" sz="1200" b="0" i="0" u="none" strike="noStrike" kern="1200" dirty="0">
                          <a:solidFill>
                            <a:srgbClr val="000000"/>
                          </a:solidFill>
                          <a:effectLst/>
                          <a:latin typeface="Calibri" panose="020F0502020204030204" pitchFamily="34" charset="0"/>
                          <a:ea typeface="+mn-ea"/>
                          <a:cs typeface="+mn-cs"/>
                        </a:rPr>
                        <a:t>Recycle count </a:t>
                      </a:r>
                    </a:p>
                  </a:txBody>
                  <a:tcPr marL="7144" marR="7144" marT="7144" marB="0" anchor="ctr"/>
                </a:tc>
                <a:tc>
                  <a:txBody>
                    <a:bodyPr/>
                    <a:lstStyle/>
                    <a:p>
                      <a:pPr algn="ctr" fontAlgn="b"/>
                      <a:r>
                        <a:rPr lang="en-US" sz="1200" b="0" i="0" u="none" strike="noStrike" kern="1200" dirty="0">
                          <a:solidFill>
                            <a:srgbClr val="000000"/>
                          </a:solidFill>
                          <a:effectLst/>
                          <a:latin typeface="Calibri" panose="020F0502020204030204" pitchFamily="34" charset="0"/>
                          <a:ea typeface="+mn-ea"/>
                          <a:cs typeface="+mn-cs"/>
                        </a:rPr>
                        <a:t>4000</a:t>
                      </a:r>
                    </a:p>
                  </a:txBody>
                  <a:tcPr marL="7144" marR="7144" marT="7144" marB="0" anchor="ctr"/>
                </a:tc>
                <a:tc>
                  <a:txBody>
                    <a:bodyPr/>
                    <a:lstStyle/>
                    <a:p>
                      <a:pPr algn="ctr" fontAlgn="b"/>
                      <a:r>
                        <a:rPr lang="en-US" sz="1200" b="0" i="0" u="none" strike="noStrike" kern="1200" dirty="0">
                          <a:solidFill>
                            <a:srgbClr val="000000"/>
                          </a:solidFill>
                          <a:effectLst/>
                          <a:latin typeface="Calibri" panose="020F0502020204030204" pitchFamily="34" charset="0"/>
                          <a:ea typeface="+mn-ea"/>
                          <a:cs typeface="+mn-cs"/>
                        </a:rPr>
                        <a:t>2500</a:t>
                      </a:r>
                    </a:p>
                  </a:txBody>
                  <a:tcPr marL="7144" marR="7144" marT="7144" marB="0" anchor="ctr"/>
                </a:tc>
                <a:extLst>
                  <a:ext uri="{0D108BD9-81ED-4DB2-BD59-A6C34878D82A}">
                    <a16:rowId xmlns:a16="http://schemas.microsoft.com/office/drawing/2014/main" val="68883145"/>
                  </a:ext>
                </a:extLst>
              </a:tr>
            </a:tbl>
          </a:graphicData>
        </a:graphic>
      </p:graphicFrame>
      <p:graphicFrame>
        <p:nvGraphicFramePr>
          <p:cNvPr id="4" name="Table 3">
            <a:extLst>
              <a:ext uri="{FF2B5EF4-FFF2-40B4-BE49-F238E27FC236}">
                <a16:creationId xmlns:a16="http://schemas.microsoft.com/office/drawing/2014/main" id="{348193C2-A789-4D65-B530-57EB51C485DE}"/>
              </a:ext>
            </a:extLst>
          </p:cNvPr>
          <p:cNvGraphicFramePr>
            <a:graphicFrameLocks noGrp="1"/>
          </p:cNvGraphicFramePr>
          <p:nvPr>
            <p:extLst>
              <p:ext uri="{D42A27DB-BD31-4B8C-83A1-F6EECF244321}">
                <p14:modId xmlns:p14="http://schemas.microsoft.com/office/powerpoint/2010/main" val="324592623"/>
              </p:ext>
            </p:extLst>
          </p:nvPr>
        </p:nvGraphicFramePr>
        <p:xfrm>
          <a:off x="382447" y="1467492"/>
          <a:ext cx="4120723" cy="402882"/>
        </p:xfrm>
        <a:graphic>
          <a:graphicData uri="http://schemas.openxmlformats.org/drawingml/2006/table">
            <a:tbl>
              <a:tblPr firstRow="1" bandRow="1">
                <a:tableStyleId>{5C22544A-7EE6-4342-B048-85BDC9FD1C3A}</a:tableStyleId>
              </a:tblPr>
              <a:tblGrid>
                <a:gridCol w="2819102">
                  <a:extLst>
                    <a:ext uri="{9D8B030D-6E8A-4147-A177-3AD203B41FA5}">
                      <a16:colId xmlns:a16="http://schemas.microsoft.com/office/drawing/2014/main" val="3587998947"/>
                    </a:ext>
                  </a:extLst>
                </a:gridCol>
                <a:gridCol w="1301621">
                  <a:extLst>
                    <a:ext uri="{9D8B030D-6E8A-4147-A177-3AD203B41FA5}">
                      <a16:colId xmlns:a16="http://schemas.microsoft.com/office/drawing/2014/main" val="2622136501"/>
                    </a:ext>
                  </a:extLst>
                </a:gridCol>
              </a:tblGrid>
              <a:tr h="212858">
                <a:tc>
                  <a:txBody>
                    <a:bodyPr/>
                    <a:lstStyle/>
                    <a:p>
                      <a:pPr algn="ctr" fontAlgn="b"/>
                      <a:r>
                        <a:rPr lang="en-US" sz="1200" b="1" i="0" u="none" strike="noStrike" dirty="0">
                          <a:solidFill>
                            <a:schemeClr val="bg1"/>
                          </a:solidFill>
                          <a:effectLst/>
                          <a:latin typeface="Calibri" panose="020F0502020204030204" pitchFamily="34" charset="0"/>
                        </a:rPr>
                        <a:t>User Type</a:t>
                      </a:r>
                    </a:p>
                  </a:txBody>
                  <a:tcPr marL="7144" marR="7144" marT="7144" marB="0" anchor="ctr"/>
                </a:tc>
                <a:tc>
                  <a:txBody>
                    <a:bodyPr/>
                    <a:lstStyle/>
                    <a:p>
                      <a:pPr algn="ctr" fontAlgn="b"/>
                      <a:r>
                        <a:rPr lang="en-US" sz="1200" b="1" i="0" u="none" strike="noStrike" kern="1200" dirty="0">
                          <a:solidFill>
                            <a:schemeClr val="bg1"/>
                          </a:solidFill>
                          <a:effectLst/>
                          <a:latin typeface="Calibri" panose="020F0502020204030204" pitchFamily="34" charset="0"/>
                          <a:ea typeface="+mn-ea"/>
                          <a:cs typeface="+mn-cs"/>
                        </a:rPr>
                        <a:t>Count</a:t>
                      </a:r>
                    </a:p>
                  </a:txBody>
                  <a:tcPr marL="7144" marR="7144" marT="7144" marB="0" anchor="ctr"/>
                </a:tc>
                <a:extLst>
                  <a:ext uri="{0D108BD9-81ED-4DB2-BD59-A6C34878D82A}">
                    <a16:rowId xmlns:a16="http://schemas.microsoft.com/office/drawing/2014/main" val="1344658132"/>
                  </a:ext>
                </a:extLst>
              </a:tr>
              <a:tr h="190024">
                <a:tc>
                  <a:txBody>
                    <a:bodyPr/>
                    <a:lstStyle/>
                    <a:p>
                      <a:pPr algn="ctr" fontAlgn="b"/>
                      <a:r>
                        <a:rPr lang="en-US" sz="1200" b="0" i="0" u="none" strike="noStrike" dirty="0">
                          <a:solidFill>
                            <a:srgbClr val="000000"/>
                          </a:solidFill>
                          <a:effectLst/>
                          <a:latin typeface="Calibri" panose="020F0502020204030204" pitchFamily="34" charset="0"/>
                        </a:rPr>
                        <a:t>Procurement/Finance/Accountant</a:t>
                      </a:r>
                    </a:p>
                  </a:txBody>
                  <a:tcPr marL="7144" marR="7144" marT="7144" marB="0" anchor="ctr"/>
                </a:tc>
                <a:tc>
                  <a:txBody>
                    <a:bodyPr/>
                    <a:lstStyle/>
                    <a:p>
                      <a:pPr algn="ctr" fontAlgn="b"/>
                      <a:r>
                        <a:rPr lang="en-US" sz="1200" b="0" i="0" u="none" strike="noStrike" kern="1200" dirty="0">
                          <a:solidFill>
                            <a:srgbClr val="000000"/>
                          </a:solidFill>
                          <a:effectLst/>
                          <a:latin typeface="Calibri" panose="020F0502020204030204" pitchFamily="34" charset="0"/>
                          <a:ea typeface="+mn-ea"/>
                          <a:cs typeface="+mn-cs"/>
                        </a:rPr>
                        <a:t>300</a:t>
                      </a:r>
                    </a:p>
                  </a:txBody>
                  <a:tcPr marL="7144" marR="7144" marT="7144" marB="0" anchor="ctr"/>
                </a:tc>
                <a:extLst>
                  <a:ext uri="{0D108BD9-81ED-4DB2-BD59-A6C34878D82A}">
                    <a16:rowId xmlns:a16="http://schemas.microsoft.com/office/drawing/2014/main" val="2400632278"/>
                  </a:ext>
                </a:extLst>
              </a:tr>
            </a:tbl>
          </a:graphicData>
        </a:graphic>
      </p:graphicFrame>
      <p:graphicFrame>
        <p:nvGraphicFramePr>
          <p:cNvPr id="5" name="Table 13">
            <a:extLst>
              <a:ext uri="{FF2B5EF4-FFF2-40B4-BE49-F238E27FC236}">
                <a16:creationId xmlns:a16="http://schemas.microsoft.com/office/drawing/2014/main" id="{CA2C48A5-E1A6-45FC-A054-52B9B7D152A7}"/>
              </a:ext>
            </a:extLst>
          </p:cNvPr>
          <p:cNvGraphicFramePr>
            <a:graphicFrameLocks noGrp="1"/>
          </p:cNvGraphicFramePr>
          <p:nvPr>
            <p:extLst>
              <p:ext uri="{D42A27DB-BD31-4B8C-83A1-F6EECF244321}">
                <p14:modId xmlns:p14="http://schemas.microsoft.com/office/powerpoint/2010/main" val="2144764657"/>
              </p:ext>
            </p:extLst>
          </p:nvPr>
        </p:nvGraphicFramePr>
        <p:xfrm>
          <a:off x="376024" y="1899741"/>
          <a:ext cx="8235104" cy="1983105"/>
        </p:xfrm>
        <a:graphic>
          <a:graphicData uri="http://schemas.openxmlformats.org/drawingml/2006/table">
            <a:tbl>
              <a:tblPr firstRow="1" bandRow="1">
                <a:tableStyleId>{5C22544A-7EE6-4342-B048-85BDC9FD1C3A}</a:tableStyleId>
              </a:tblPr>
              <a:tblGrid>
                <a:gridCol w="1139748">
                  <a:extLst>
                    <a:ext uri="{9D8B030D-6E8A-4147-A177-3AD203B41FA5}">
                      <a16:colId xmlns:a16="http://schemas.microsoft.com/office/drawing/2014/main" val="2810854479"/>
                    </a:ext>
                  </a:extLst>
                </a:gridCol>
                <a:gridCol w="3788741">
                  <a:extLst>
                    <a:ext uri="{9D8B030D-6E8A-4147-A177-3AD203B41FA5}">
                      <a16:colId xmlns:a16="http://schemas.microsoft.com/office/drawing/2014/main" val="2647257514"/>
                    </a:ext>
                  </a:extLst>
                </a:gridCol>
                <a:gridCol w="1390307">
                  <a:extLst>
                    <a:ext uri="{9D8B030D-6E8A-4147-A177-3AD203B41FA5}">
                      <a16:colId xmlns:a16="http://schemas.microsoft.com/office/drawing/2014/main" val="4095047486"/>
                    </a:ext>
                  </a:extLst>
                </a:gridCol>
                <a:gridCol w="1916308">
                  <a:extLst>
                    <a:ext uri="{9D8B030D-6E8A-4147-A177-3AD203B41FA5}">
                      <a16:colId xmlns:a16="http://schemas.microsoft.com/office/drawing/2014/main" val="237339123"/>
                    </a:ext>
                  </a:extLst>
                </a:gridCol>
              </a:tblGrid>
              <a:tr h="222885">
                <a:tc>
                  <a:txBody>
                    <a:bodyPr/>
                    <a:lstStyle/>
                    <a:p>
                      <a:r>
                        <a:rPr lang="en-US" sz="1000" dirty="0"/>
                        <a:t>Scope:  </a:t>
                      </a:r>
                      <a:r>
                        <a:rPr lang="en-US" sz="1000" dirty="0" err="1"/>
                        <a:t>S.No</a:t>
                      </a:r>
                      <a:endParaRPr lang="en-US" sz="1000" dirty="0"/>
                    </a:p>
                  </a:txBody>
                  <a:tcPr marL="68580" marR="68580" marT="34290" marB="34290" anchor="ctr"/>
                </a:tc>
                <a:tc>
                  <a:txBody>
                    <a:bodyPr/>
                    <a:lstStyle/>
                    <a:p>
                      <a:r>
                        <a:rPr lang="en-US" sz="1000" dirty="0"/>
                        <a:t>Transaction Name</a:t>
                      </a:r>
                    </a:p>
                  </a:txBody>
                  <a:tcPr marL="68580" marR="68580" marT="34290" marB="34290" anchor="ctr"/>
                </a:tc>
                <a:tc>
                  <a:txBody>
                    <a:bodyPr/>
                    <a:lstStyle/>
                    <a:p>
                      <a:pPr algn="ctr"/>
                      <a:r>
                        <a:rPr lang="en-US" sz="1000" dirty="0"/>
                        <a:t>Load</a:t>
                      </a:r>
                    </a:p>
                  </a:txBody>
                  <a:tcPr marL="68580" marR="68580" marT="34290" marB="34290" anchor="ctr"/>
                </a:tc>
                <a:tc>
                  <a:txBody>
                    <a:bodyPr/>
                    <a:lstStyle/>
                    <a:p>
                      <a:pPr algn="ctr"/>
                      <a:r>
                        <a:rPr lang="en-US" sz="1000" dirty="0"/>
                        <a:t>Error %</a:t>
                      </a:r>
                    </a:p>
                  </a:txBody>
                  <a:tcPr marL="68580" marR="68580" marT="34290" marB="34290" anchor="ctr"/>
                </a:tc>
                <a:extLst>
                  <a:ext uri="{0D108BD9-81ED-4DB2-BD59-A6C34878D82A}">
                    <a16:rowId xmlns:a16="http://schemas.microsoft.com/office/drawing/2014/main" val="2780566021"/>
                  </a:ext>
                </a:extLst>
              </a:tr>
              <a:tr h="251460">
                <a:tc>
                  <a:txBody>
                    <a:bodyPr/>
                    <a:lstStyle/>
                    <a:p>
                      <a:pPr marL="0" indent="0" algn="ctr" fontAlgn="t">
                        <a:buFont typeface="+mj-lt"/>
                        <a:buNone/>
                      </a:pPr>
                      <a:r>
                        <a:rPr lang="en-US" sz="1200" b="0" i="0" u="none" strike="noStrike" kern="1200" dirty="0">
                          <a:solidFill>
                            <a:srgbClr val="000000"/>
                          </a:solidFill>
                          <a:effectLst/>
                          <a:latin typeface="Calibri" panose="020F0502020204030204" pitchFamily="34" charset="0"/>
                          <a:ea typeface="+mn-ea"/>
                          <a:cs typeface="+mn-cs"/>
                        </a:rPr>
                        <a:t>1</a:t>
                      </a:r>
                    </a:p>
                  </a:txBody>
                  <a:tcPr marL="7144" marR="7144" marT="7144" marB="0" anchor="ctr"/>
                </a:tc>
                <a:tc>
                  <a:txBody>
                    <a:bodyPr/>
                    <a:lstStyle/>
                    <a:p>
                      <a:pPr algn="l" fontAlgn="b"/>
                      <a:r>
                        <a:rPr lang="en-US" sz="1200" b="0" i="0" u="none" strike="noStrike" kern="1200" dirty="0">
                          <a:solidFill>
                            <a:srgbClr val="000000"/>
                          </a:solidFill>
                          <a:effectLst/>
                          <a:latin typeface="Calibri" panose="020F0502020204030204" pitchFamily="34" charset="0"/>
                          <a:ea typeface="+mn-ea"/>
                          <a:cs typeface="+mn-cs"/>
                        </a:rPr>
                        <a:t>Create PO</a:t>
                      </a:r>
                    </a:p>
                  </a:txBody>
                  <a:tcPr marL="7144" marR="7144" marT="7144" marB="0" anchor="ctr"/>
                </a:tc>
                <a:tc>
                  <a:txBody>
                    <a:bodyPr/>
                    <a:lstStyle/>
                    <a:p>
                      <a:pPr algn="ctr"/>
                      <a:r>
                        <a:rPr lang="en-US" sz="1200" b="0" i="0" u="none" strike="noStrike" kern="1200" dirty="0">
                          <a:solidFill>
                            <a:srgbClr val="000000"/>
                          </a:solidFill>
                          <a:effectLst/>
                          <a:latin typeface="Calibri" panose="020F0502020204030204" pitchFamily="34" charset="0"/>
                          <a:ea typeface="+mn-ea"/>
                          <a:cs typeface="+mn-cs"/>
                        </a:rPr>
                        <a:t>300</a:t>
                      </a:r>
                    </a:p>
                  </a:txBody>
                  <a:tcPr marL="68580" marR="68580" marT="34290" marB="34290" anchor="ctr"/>
                </a:tc>
                <a:tc>
                  <a:txBody>
                    <a:bodyPr/>
                    <a:lstStyle/>
                    <a:p>
                      <a:pPr marL="0" algn="ctr" defTabSz="914400" rtl="0" eaLnBrk="1" fontAlgn="ctr" latinLnBrk="0" hangingPunct="1"/>
                      <a:r>
                        <a:rPr lang="en-US" sz="1200" b="0" i="0" u="none" strike="noStrike" kern="1200" dirty="0">
                          <a:solidFill>
                            <a:srgbClr val="000000"/>
                          </a:solidFill>
                          <a:effectLst/>
                          <a:latin typeface="Calibri" panose="020F0502020204030204" pitchFamily="34" charset="0"/>
                          <a:ea typeface="+mn-ea"/>
                          <a:cs typeface="+mn-cs"/>
                        </a:rPr>
                        <a:t>0.00%</a:t>
                      </a:r>
                    </a:p>
                  </a:txBody>
                  <a:tcPr marL="7144" marR="7144" marT="7144" marB="0" anchor="ctr"/>
                </a:tc>
                <a:extLst>
                  <a:ext uri="{0D108BD9-81ED-4DB2-BD59-A6C34878D82A}">
                    <a16:rowId xmlns:a16="http://schemas.microsoft.com/office/drawing/2014/main" val="3556414971"/>
                  </a:ext>
                </a:extLst>
              </a:tr>
              <a:tr h="251460">
                <a:tc>
                  <a:txBody>
                    <a:bodyPr/>
                    <a:lstStyle/>
                    <a:p>
                      <a:pPr marL="0" indent="0" algn="ctr" fontAlgn="t">
                        <a:buFont typeface="+mj-lt"/>
                        <a:buNone/>
                      </a:pPr>
                      <a:r>
                        <a:rPr lang="en-US" sz="1200" b="0" i="0" u="none" strike="noStrike" kern="1200" dirty="0">
                          <a:solidFill>
                            <a:srgbClr val="000000"/>
                          </a:solidFill>
                          <a:effectLst/>
                          <a:latin typeface="Calibri" panose="020F0502020204030204" pitchFamily="34" charset="0"/>
                          <a:ea typeface="+mn-ea"/>
                          <a:cs typeface="+mn-cs"/>
                        </a:rPr>
                        <a:t>2</a:t>
                      </a:r>
                    </a:p>
                  </a:txBody>
                  <a:tcPr marL="7144" marR="7144" marT="7144" marB="0" anchor="ctr"/>
                </a:tc>
                <a:tc>
                  <a:txBody>
                    <a:bodyPr/>
                    <a:lstStyle/>
                    <a:p>
                      <a:pPr algn="l" fontAlgn="b"/>
                      <a:r>
                        <a:rPr lang="en-US" sz="1200" b="0" i="0" u="none" strike="noStrike" kern="1200" dirty="0">
                          <a:solidFill>
                            <a:srgbClr val="000000"/>
                          </a:solidFill>
                          <a:effectLst/>
                          <a:latin typeface="Calibri" panose="020F0502020204030204" pitchFamily="34" charset="0"/>
                          <a:ea typeface="+mn-ea"/>
                          <a:cs typeface="+mn-cs"/>
                        </a:rPr>
                        <a:t>Enter Change  Order to PO</a:t>
                      </a:r>
                    </a:p>
                  </a:txBody>
                  <a:tcPr marL="7144" marR="7144" marT="7144"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300</a:t>
                      </a:r>
                      <a:endParaRPr lang="en-US" sz="1200" b="0" i="0" u="none" strike="noStrike" kern="1200" dirty="0">
                        <a:solidFill>
                          <a:srgbClr val="000000"/>
                        </a:solidFill>
                        <a:effectLst/>
                        <a:latin typeface="Calibri" panose="020F0502020204030204" pitchFamily="34" charset="0"/>
                        <a:ea typeface="+mn-ea"/>
                        <a:cs typeface="+mn-cs"/>
                      </a:endParaRPr>
                    </a:p>
                  </a:txBody>
                  <a:tcPr marL="68580" marR="68580" marT="34290" marB="34290" anchor="ctr"/>
                </a:tc>
                <a:tc>
                  <a:txBody>
                    <a:bodyPr/>
                    <a:lstStyle/>
                    <a:p>
                      <a:pPr marL="0" algn="ctr" defTabSz="914400" rtl="0" eaLnBrk="1" fontAlgn="ctr" latinLnBrk="0" hangingPunct="1"/>
                      <a:r>
                        <a:rPr lang="en-US" sz="1200" b="0" i="0" u="none" strike="noStrike" kern="1200" dirty="0">
                          <a:solidFill>
                            <a:srgbClr val="000000"/>
                          </a:solidFill>
                          <a:effectLst/>
                          <a:latin typeface="Calibri" panose="020F0502020204030204" pitchFamily="34" charset="0"/>
                          <a:ea typeface="+mn-ea"/>
                          <a:cs typeface="+mn-cs"/>
                        </a:rPr>
                        <a:t>0.00%</a:t>
                      </a:r>
                    </a:p>
                  </a:txBody>
                  <a:tcPr marL="7144" marR="7144" marT="7144" marB="0" anchor="ctr"/>
                </a:tc>
                <a:extLst>
                  <a:ext uri="{0D108BD9-81ED-4DB2-BD59-A6C34878D82A}">
                    <a16:rowId xmlns:a16="http://schemas.microsoft.com/office/drawing/2014/main" val="2662404022"/>
                  </a:ext>
                </a:extLst>
              </a:tr>
              <a:tr h="251460">
                <a:tc>
                  <a:txBody>
                    <a:bodyPr/>
                    <a:lstStyle/>
                    <a:p>
                      <a:pPr marL="0" indent="0" algn="ctr" fontAlgn="t">
                        <a:buFont typeface="+mj-lt"/>
                        <a:buNone/>
                      </a:pPr>
                      <a:r>
                        <a:rPr lang="en-US" sz="1200" b="0" i="0" u="none" strike="noStrike" kern="1200" dirty="0">
                          <a:solidFill>
                            <a:srgbClr val="000000"/>
                          </a:solidFill>
                          <a:effectLst/>
                          <a:latin typeface="Calibri" panose="020F0502020204030204" pitchFamily="34" charset="0"/>
                          <a:ea typeface="+mn-ea"/>
                          <a:cs typeface="+mn-cs"/>
                        </a:rPr>
                        <a:t>3</a:t>
                      </a:r>
                    </a:p>
                  </a:txBody>
                  <a:tcPr marL="7144" marR="7144" marT="7144" marB="0" anchor="ctr"/>
                </a:tc>
                <a:tc>
                  <a:txBody>
                    <a:bodyPr/>
                    <a:lstStyle/>
                    <a:p>
                      <a:pPr algn="l" fontAlgn="b"/>
                      <a:r>
                        <a:rPr lang="en-US" sz="1200" b="0" i="0" u="none" strike="noStrike" kern="1200" dirty="0">
                          <a:solidFill>
                            <a:srgbClr val="000000"/>
                          </a:solidFill>
                          <a:effectLst/>
                          <a:latin typeface="Calibri" panose="020F0502020204030204" pitchFamily="34" charset="0"/>
                          <a:ea typeface="+mn-ea"/>
                          <a:cs typeface="+mn-cs"/>
                        </a:rPr>
                        <a:t>Create Voucher</a:t>
                      </a:r>
                    </a:p>
                  </a:txBody>
                  <a:tcPr marL="7144" marR="7144" marT="7144" marB="0" anchor="ctr"/>
                </a:tc>
                <a:tc>
                  <a:txBody>
                    <a:bodyPr/>
                    <a:lstStyle/>
                    <a:p>
                      <a:pPr algn="ct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300</a:t>
                      </a:r>
                      <a:endParaRPr lang="en-US" sz="1200" b="0" i="0" u="none" strike="noStrike" kern="1200" dirty="0">
                        <a:solidFill>
                          <a:srgbClr val="000000"/>
                        </a:solidFill>
                        <a:effectLst/>
                        <a:latin typeface="Calibri" panose="020F0502020204030204" pitchFamily="34" charset="0"/>
                        <a:ea typeface="+mn-ea"/>
                        <a:cs typeface="+mn-cs"/>
                      </a:endParaRPr>
                    </a:p>
                  </a:txBody>
                  <a:tcPr marL="68580" marR="68580" marT="34290" marB="34290" anchor="ctr"/>
                </a:tc>
                <a:tc>
                  <a:txBody>
                    <a:bodyPr/>
                    <a:lstStyle/>
                    <a:p>
                      <a:pPr marL="0" algn="ctr" defTabSz="914400" rtl="0" eaLnBrk="1" fontAlgn="ctr" latinLnBrk="0" hangingPunct="1"/>
                      <a:r>
                        <a:rPr lang="en-US" sz="1200" b="0" i="0" u="none" strike="noStrike" kern="1200" dirty="0">
                          <a:solidFill>
                            <a:srgbClr val="000000"/>
                          </a:solidFill>
                          <a:effectLst/>
                          <a:latin typeface="Calibri" panose="020F0502020204030204" pitchFamily="34" charset="0"/>
                          <a:ea typeface="+mn-ea"/>
                          <a:cs typeface="+mn-cs"/>
                        </a:rPr>
                        <a:t>0.37%</a:t>
                      </a:r>
                    </a:p>
                  </a:txBody>
                  <a:tcPr marL="7144" marR="7144" marT="7144" marB="0" anchor="ctr"/>
                </a:tc>
                <a:extLst>
                  <a:ext uri="{0D108BD9-81ED-4DB2-BD59-A6C34878D82A}">
                    <a16:rowId xmlns:a16="http://schemas.microsoft.com/office/drawing/2014/main" val="544758127"/>
                  </a:ext>
                </a:extLst>
              </a:tr>
              <a:tr h="251460">
                <a:tc>
                  <a:txBody>
                    <a:bodyPr/>
                    <a:lstStyle/>
                    <a:p>
                      <a:pPr marL="0" indent="0" algn="ctr" fontAlgn="t">
                        <a:buFont typeface="+mj-lt"/>
                        <a:buNone/>
                      </a:pPr>
                      <a:r>
                        <a:rPr lang="en-US" sz="1200" b="0" i="0" u="none" strike="noStrike" kern="1200" dirty="0">
                          <a:solidFill>
                            <a:srgbClr val="000000"/>
                          </a:solidFill>
                          <a:effectLst/>
                          <a:latin typeface="Calibri" panose="020F0502020204030204" pitchFamily="34" charset="0"/>
                          <a:ea typeface="+mn-ea"/>
                          <a:cs typeface="+mn-cs"/>
                        </a:rPr>
                        <a:t>4</a:t>
                      </a:r>
                    </a:p>
                  </a:txBody>
                  <a:tcPr marL="7144" marR="7144" marT="7144" marB="0" anchor="ctr"/>
                </a:tc>
                <a:tc>
                  <a:txBody>
                    <a:bodyPr/>
                    <a:lstStyle/>
                    <a:p>
                      <a:pPr algn="l" fontAlgn="b"/>
                      <a:r>
                        <a:rPr lang="en-US" sz="1200" b="0" i="0" u="none" strike="noStrike" kern="1200" dirty="0">
                          <a:solidFill>
                            <a:srgbClr val="000000"/>
                          </a:solidFill>
                          <a:effectLst/>
                          <a:latin typeface="Calibri" panose="020F0502020204030204" pitchFamily="34" charset="0"/>
                          <a:ea typeface="+mn-ea"/>
                          <a:cs typeface="+mn-cs"/>
                        </a:rPr>
                        <a:t>Create Journal</a:t>
                      </a:r>
                    </a:p>
                  </a:txBody>
                  <a:tcPr marL="7144" marR="7144" marT="7144" marB="0" anchor="ctr"/>
                </a:tc>
                <a:tc>
                  <a:txBody>
                    <a:bodyPr/>
                    <a:lstStyle/>
                    <a:p>
                      <a:pPr algn="ct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300</a:t>
                      </a:r>
                      <a:endParaRPr lang="en-US" sz="1200" b="0" i="0" u="none" strike="noStrike" kern="1200" dirty="0">
                        <a:solidFill>
                          <a:srgbClr val="000000"/>
                        </a:solidFill>
                        <a:effectLst/>
                        <a:latin typeface="Calibri" panose="020F0502020204030204" pitchFamily="34" charset="0"/>
                        <a:ea typeface="+mn-ea"/>
                        <a:cs typeface="+mn-cs"/>
                      </a:endParaRPr>
                    </a:p>
                  </a:txBody>
                  <a:tcPr marL="68580" marR="68580" marT="34290" marB="34290" anchor="ctr"/>
                </a:tc>
                <a:tc>
                  <a:txBody>
                    <a:bodyPr/>
                    <a:lstStyle/>
                    <a:p>
                      <a:pPr marL="0" algn="ctr" defTabSz="914400" rtl="0" eaLnBrk="1" fontAlgn="ctr" latinLnBrk="0" hangingPunct="1"/>
                      <a:r>
                        <a:rPr lang="en-US" sz="1200" b="0" i="0" u="none" strike="noStrike" kern="1200" dirty="0">
                          <a:solidFill>
                            <a:srgbClr val="000000"/>
                          </a:solidFill>
                          <a:effectLst/>
                          <a:latin typeface="Calibri" panose="020F0502020204030204" pitchFamily="34" charset="0"/>
                          <a:ea typeface="+mn-ea"/>
                          <a:cs typeface="+mn-cs"/>
                        </a:rPr>
                        <a:t>0.94%</a:t>
                      </a:r>
                    </a:p>
                  </a:txBody>
                  <a:tcPr marL="7144" marR="7144" marT="7144" marB="0" anchor="ctr"/>
                </a:tc>
                <a:extLst>
                  <a:ext uri="{0D108BD9-81ED-4DB2-BD59-A6C34878D82A}">
                    <a16:rowId xmlns:a16="http://schemas.microsoft.com/office/drawing/2014/main" val="4258263565"/>
                  </a:ext>
                </a:extLst>
              </a:tr>
              <a:tr h="251460">
                <a:tc>
                  <a:txBody>
                    <a:bodyPr/>
                    <a:lstStyle/>
                    <a:p>
                      <a:pPr marL="0" indent="0" algn="ctr" fontAlgn="t">
                        <a:buFont typeface="+mj-lt"/>
                        <a:buNone/>
                      </a:pPr>
                      <a:r>
                        <a:rPr lang="en-US" sz="1200" b="0" i="0" u="none" strike="noStrike" kern="1200" dirty="0">
                          <a:solidFill>
                            <a:srgbClr val="000000"/>
                          </a:solidFill>
                          <a:effectLst/>
                          <a:latin typeface="Calibri" panose="020F0502020204030204" pitchFamily="34" charset="0"/>
                          <a:ea typeface="+mn-ea"/>
                          <a:cs typeface="+mn-cs"/>
                        </a:rPr>
                        <a:t>5</a:t>
                      </a:r>
                    </a:p>
                  </a:txBody>
                  <a:tcPr marL="7144" marR="7144" marT="7144" marB="0" anchor="ctr"/>
                </a:tc>
                <a:tc>
                  <a:txBody>
                    <a:bodyPr/>
                    <a:lstStyle/>
                    <a:p>
                      <a:pPr algn="l" fontAlgn="b"/>
                      <a:r>
                        <a:rPr lang="en-US" sz="1200" b="0" i="0" u="none" strike="noStrike" kern="1200" dirty="0">
                          <a:solidFill>
                            <a:srgbClr val="000000"/>
                          </a:solidFill>
                          <a:effectLst/>
                          <a:latin typeface="Calibri" panose="020F0502020204030204" pitchFamily="34" charset="0"/>
                          <a:ea typeface="+mn-ea"/>
                          <a:cs typeface="+mn-cs"/>
                        </a:rPr>
                        <a:t>Enter Suppliers</a:t>
                      </a:r>
                    </a:p>
                  </a:txBody>
                  <a:tcPr marL="7144" marR="7144" marT="7144" marB="0" anchor="ctr"/>
                </a:tc>
                <a:tc>
                  <a:txBody>
                    <a:bodyPr/>
                    <a:lstStyle/>
                    <a:p>
                      <a:pPr algn="ct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300</a:t>
                      </a:r>
                      <a:endParaRPr lang="en-US" sz="1200" b="0" i="0" u="none" strike="noStrike" kern="1200" dirty="0">
                        <a:solidFill>
                          <a:srgbClr val="000000"/>
                        </a:solidFill>
                        <a:effectLst/>
                        <a:latin typeface="Calibri" panose="020F0502020204030204" pitchFamily="34" charset="0"/>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Calibri" panose="020F0502020204030204" pitchFamily="34" charset="0"/>
                          <a:ea typeface="+mn-ea"/>
                          <a:cs typeface="+mn-cs"/>
                        </a:rPr>
                        <a:t>0.00%</a:t>
                      </a:r>
                    </a:p>
                  </a:txBody>
                  <a:tcPr marL="68580" marR="68580" marT="34290" marB="34290" anchor="ctr"/>
                </a:tc>
                <a:extLst>
                  <a:ext uri="{0D108BD9-81ED-4DB2-BD59-A6C34878D82A}">
                    <a16:rowId xmlns:a16="http://schemas.microsoft.com/office/drawing/2014/main" val="3361850570"/>
                  </a:ext>
                </a:extLst>
              </a:tr>
              <a:tr h="251460">
                <a:tc>
                  <a:txBody>
                    <a:bodyPr/>
                    <a:lstStyle/>
                    <a:p>
                      <a:pPr marL="0" indent="0" algn="ctr" fontAlgn="t">
                        <a:buFont typeface="+mj-lt"/>
                        <a:buNone/>
                      </a:pPr>
                      <a:r>
                        <a:rPr lang="en-US" sz="1200" b="0" i="0" u="none" strike="noStrike" kern="1200" dirty="0">
                          <a:solidFill>
                            <a:srgbClr val="000000"/>
                          </a:solidFill>
                          <a:effectLst/>
                          <a:latin typeface="Calibri" panose="020F0502020204030204" pitchFamily="34" charset="0"/>
                          <a:ea typeface="+mn-ea"/>
                          <a:cs typeface="+mn-cs"/>
                        </a:rPr>
                        <a:t>6</a:t>
                      </a:r>
                    </a:p>
                  </a:txBody>
                  <a:tcPr marL="7144" marR="7144" marT="7144" marB="0" anchor="ctr"/>
                </a:tc>
                <a:tc>
                  <a:txBody>
                    <a:bodyPr/>
                    <a:lstStyle/>
                    <a:p>
                      <a:pPr algn="l" fontAlgn="b"/>
                      <a:r>
                        <a:rPr lang="en-US" sz="1200" b="0" i="0" u="none" strike="noStrike" kern="1200" dirty="0">
                          <a:solidFill>
                            <a:srgbClr val="000000"/>
                          </a:solidFill>
                          <a:effectLst/>
                          <a:latin typeface="Calibri" panose="020F0502020204030204" pitchFamily="34" charset="0"/>
                          <a:ea typeface="+mn-ea"/>
                          <a:cs typeface="+mn-cs"/>
                        </a:rPr>
                        <a:t>Update Supplier</a:t>
                      </a:r>
                    </a:p>
                  </a:txBody>
                  <a:tcPr marL="7144" marR="7144" marT="7144" marB="0" anchor="ctr"/>
                </a:tc>
                <a:tc>
                  <a:txBody>
                    <a:bodyPr/>
                    <a:lstStyle/>
                    <a:p>
                      <a:pPr algn="ct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300</a:t>
                      </a:r>
                      <a:endParaRPr lang="en-US" sz="1200" b="0" i="0" u="none" strike="noStrike" kern="1200" dirty="0">
                        <a:solidFill>
                          <a:srgbClr val="000000"/>
                        </a:solidFill>
                        <a:effectLst/>
                        <a:latin typeface="Calibri" panose="020F0502020204030204" pitchFamily="34" charset="0"/>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Calibri" panose="020F0502020204030204" pitchFamily="34" charset="0"/>
                          <a:ea typeface="+mn-ea"/>
                          <a:cs typeface="+mn-cs"/>
                        </a:rPr>
                        <a:t>0.00%</a:t>
                      </a:r>
                    </a:p>
                  </a:txBody>
                  <a:tcPr marL="68580" marR="68580" marT="34290" marB="34290" anchor="ctr"/>
                </a:tc>
                <a:extLst>
                  <a:ext uri="{0D108BD9-81ED-4DB2-BD59-A6C34878D82A}">
                    <a16:rowId xmlns:a16="http://schemas.microsoft.com/office/drawing/2014/main" val="181673611"/>
                  </a:ext>
                </a:extLst>
              </a:tr>
              <a:tr h="251460">
                <a:tc>
                  <a:txBody>
                    <a:bodyPr/>
                    <a:lstStyle/>
                    <a:p>
                      <a:pPr marL="0" indent="0" algn="ctr" fontAlgn="t">
                        <a:buFont typeface="+mj-lt"/>
                        <a:buNone/>
                      </a:pPr>
                      <a:r>
                        <a:rPr lang="en-US" sz="1200" b="0" i="0" u="none" strike="noStrike" kern="1200" dirty="0">
                          <a:solidFill>
                            <a:srgbClr val="000000"/>
                          </a:solidFill>
                          <a:effectLst/>
                          <a:latin typeface="Calibri" panose="020F0502020204030204" pitchFamily="34" charset="0"/>
                          <a:ea typeface="+mn-ea"/>
                          <a:cs typeface="+mn-cs"/>
                        </a:rPr>
                        <a:t>7</a:t>
                      </a:r>
                    </a:p>
                  </a:txBody>
                  <a:tcPr marL="7144" marR="7144" marT="7144" marB="0" anchor="ctr"/>
                </a:tc>
                <a:tc>
                  <a:txBody>
                    <a:bodyPr/>
                    <a:lstStyle/>
                    <a:p>
                      <a:pPr algn="l" fontAlgn="b"/>
                      <a:r>
                        <a:rPr lang="en-US" sz="1200" b="0" i="0" u="none" strike="noStrike" kern="1200" dirty="0">
                          <a:solidFill>
                            <a:srgbClr val="000000"/>
                          </a:solidFill>
                          <a:effectLst/>
                          <a:latin typeface="Calibri" panose="020F0502020204030204" pitchFamily="34" charset="0"/>
                          <a:ea typeface="+mn-ea"/>
                          <a:cs typeface="+mn-cs"/>
                        </a:rPr>
                        <a:t>Delete Supplier</a:t>
                      </a:r>
                    </a:p>
                  </a:txBody>
                  <a:tcPr marL="7144" marR="7144" marT="7144" marB="0" anchor="ctr"/>
                </a:tc>
                <a:tc>
                  <a:txBody>
                    <a:bodyPr/>
                    <a:lstStyle/>
                    <a:p>
                      <a:pPr algn="ct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300</a:t>
                      </a:r>
                      <a:endParaRPr lang="en-US" sz="1200" b="0" i="0" u="none" strike="noStrike" kern="1200" dirty="0">
                        <a:solidFill>
                          <a:srgbClr val="000000"/>
                        </a:solidFill>
                        <a:effectLst/>
                        <a:latin typeface="Calibri" panose="020F0502020204030204" pitchFamily="34" charset="0"/>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Calibri" panose="020F0502020204030204" pitchFamily="34" charset="0"/>
                          <a:ea typeface="+mn-ea"/>
                          <a:cs typeface="+mn-cs"/>
                        </a:rPr>
                        <a:t>0.00%</a:t>
                      </a:r>
                    </a:p>
                  </a:txBody>
                  <a:tcPr marL="68580" marR="68580" marT="34290" marB="34290" anchor="ctr"/>
                </a:tc>
                <a:extLst>
                  <a:ext uri="{0D108BD9-81ED-4DB2-BD59-A6C34878D82A}">
                    <a16:rowId xmlns:a16="http://schemas.microsoft.com/office/drawing/2014/main" val="671056313"/>
                  </a:ext>
                </a:extLst>
              </a:tr>
            </a:tbl>
          </a:graphicData>
        </a:graphic>
      </p:graphicFrame>
      <p:sp>
        <p:nvSpPr>
          <p:cNvPr id="9" name="TextBox 8">
            <a:extLst>
              <a:ext uri="{FF2B5EF4-FFF2-40B4-BE49-F238E27FC236}">
                <a16:creationId xmlns:a16="http://schemas.microsoft.com/office/drawing/2014/main" id="{3F05EA9E-E454-4518-BCF6-A44846CE07B2}"/>
              </a:ext>
            </a:extLst>
          </p:cNvPr>
          <p:cNvSpPr txBox="1"/>
          <p:nvPr/>
        </p:nvSpPr>
        <p:spPr>
          <a:xfrm>
            <a:off x="461123" y="5930230"/>
            <a:ext cx="8064905" cy="382092"/>
          </a:xfrm>
          <a:prstGeom prst="rect">
            <a:avLst/>
          </a:prstGeom>
          <a:noFill/>
        </p:spPr>
        <p:txBody>
          <a:bodyPr wrap="square">
            <a:spAutoFit/>
          </a:bodyPr>
          <a:lstStyle/>
          <a:p>
            <a:pPr algn="ctr">
              <a:lnSpc>
                <a:spcPct val="150000"/>
              </a:lnSpc>
            </a:pPr>
            <a:r>
              <a:rPr lang="en-US" sz="1400" b="1" dirty="0">
                <a:solidFill>
                  <a:schemeClr val="accent1"/>
                </a:solidFill>
              </a:rPr>
              <a:t>Key Takeaway: </a:t>
            </a:r>
            <a:r>
              <a:rPr lang="en-US" sz="1400" dirty="0">
                <a:solidFill>
                  <a:schemeClr val="accent1"/>
                </a:solidFill>
              </a:rPr>
              <a:t>0.19% average errors were found using recommended settings on a smaller load of 300 users</a:t>
            </a:r>
          </a:p>
        </p:txBody>
      </p:sp>
      <p:sp>
        <p:nvSpPr>
          <p:cNvPr id="7" name="Slide Number Placeholder 3">
            <a:extLst>
              <a:ext uri="{FF2B5EF4-FFF2-40B4-BE49-F238E27FC236}">
                <a16:creationId xmlns:a16="http://schemas.microsoft.com/office/drawing/2014/main" id="{2D22CAF8-3B5E-4642-A38C-6F889A02AB3C}"/>
              </a:ext>
            </a:extLst>
          </p:cNvPr>
          <p:cNvSpPr>
            <a:spLocks noGrp="1"/>
          </p:cNvSpPr>
          <p:nvPr>
            <p:ph type="sldNum" sz="quarter" idx="12"/>
          </p:nvPr>
        </p:nvSpPr>
        <p:spPr>
          <a:xfrm>
            <a:off x="6548627" y="6335414"/>
            <a:ext cx="2057400" cy="365125"/>
          </a:xfrm>
        </p:spPr>
        <p:txBody>
          <a:bodyPr/>
          <a:lstStyle/>
          <a:p>
            <a:fld id="{32FFA10A-75BF-4FC3-BA62-E493D9BD3098}" type="slidenum">
              <a:rPr lang="en-US" smtClean="0"/>
              <a:t>13</a:t>
            </a:fld>
            <a:endParaRPr lang="en-US" dirty="0"/>
          </a:p>
        </p:txBody>
      </p:sp>
    </p:spTree>
    <p:extLst>
      <p:ext uri="{BB962C8B-B14F-4D97-AF65-F5344CB8AC3E}">
        <p14:creationId xmlns:p14="http://schemas.microsoft.com/office/powerpoint/2010/main" val="2127056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758764" y="902269"/>
            <a:ext cx="1629596" cy="421931"/>
          </a:xfrm>
          <a:prstGeom prst="rect">
            <a:avLst/>
          </a:prstGeom>
        </p:spPr>
      </p:pic>
      <p:sp>
        <p:nvSpPr>
          <p:cNvPr id="7" name="TextBox 6">
            <a:extLst>
              <a:ext uri="{FF2B5EF4-FFF2-40B4-BE49-F238E27FC236}">
                <a16:creationId xmlns:a16="http://schemas.microsoft.com/office/drawing/2014/main" id="{19309350-4AD3-468E-B782-76CE61D46EBD}"/>
              </a:ext>
            </a:extLst>
          </p:cNvPr>
          <p:cNvSpPr txBox="1"/>
          <p:nvPr/>
        </p:nvSpPr>
        <p:spPr>
          <a:xfrm>
            <a:off x="140414" y="908685"/>
            <a:ext cx="5389626" cy="415498"/>
          </a:xfrm>
          <a:prstGeom prst="rect">
            <a:avLst/>
          </a:prstGeom>
          <a:noFill/>
        </p:spPr>
        <p:txBody>
          <a:bodyPr wrap="square" rtlCol="0">
            <a:spAutoFit/>
          </a:bodyPr>
          <a:lstStyle/>
          <a:p>
            <a:r>
              <a:rPr lang="en-US" sz="2100" b="1" dirty="0">
                <a:solidFill>
                  <a:srgbClr val="0070C0"/>
                </a:solidFill>
              </a:rPr>
              <a:t>With New Configuration </a:t>
            </a:r>
          </a:p>
        </p:txBody>
      </p:sp>
      <p:sp>
        <p:nvSpPr>
          <p:cNvPr id="8" name="Title 1">
            <a:extLst>
              <a:ext uri="{FF2B5EF4-FFF2-40B4-BE49-F238E27FC236}">
                <a16:creationId xmlns:a16="http://schemas.microsoft.com/office/drawing/2014/main" id="{CBD5D74F-A44D-4A7E-B037-EC691C596878}"/>
              </a:ext>
            </a:extLst>
          </p:cNvPr>
          <p:cNvSpPr>
            <a:spLocks noGrp="1"/>
          </p:cNvSpPr>
          <p:nvPr>
            <p:ph type="title"/>
          </p:nvPr>
        </p:nvSpPr>
        <p:spPr>
          <a:xfrm>
            <a:off x="303626" y="1345406"/>
            <a:ext cx="7400161" cy="571500"/>
          </a:xfrm>
        </p:spPr>
        <p:txBody>
          <a:bodyPr/>
          <a:lstStyle/>
          <a:p>
            <a:r>
              <a:rPr lang="en-US" sz="1800" b="1" dirty="0"/>
              <a:t>FINANCE (Create Journal)</a:t>
            </a:r>
          </a:p>
        </p:txBody>
      </p:sp>
      <p:sp>
        <p:nvSpPr>
          <p:cNvPr id="10" name="TextBox 9">
            <a:extLst>
              <a:ext uri="{FF2B5EF4-FFF2-40B4-BE49-F238E27FC236}">
                <a16:creationId xmlns:a16="http://schemas.microsoft.com/office/drawing/2014/main" id="{6DAB8AC4-5543-4EF6-B978-E38333B16F27}"/>
              </a:ext>
            </a:extLst>
          </p:cNvPr>
          <p:cNvSpPr txBox="1"/>
          <p:nvPr/>
        </p:nvSpPr>
        <p:spPr>
          <a:xfrm>
            <a:off x="730998" y="5210632"/>
            <a:ext cx="7580354" cy="615553"/>
          </a:xfrm>
          <a:prstGeom prst="rect">
            <a:avLst/>
          </a:prstGeom>
          <a:noFill/>
        </p:spPr>
        <p:txBody>
          <a:bodyPr wrap="square" rtlCol="0">
            <a:spAutoFit/>
          </a:bodyPr>
          <a:lstStyle/>
          <a:p>
            <a:r>
              <a:rPr lang="en-US" sz="1600" b="1" dirty="0"/>
              <a:t>Response time got decreased drastically after suggested configuration changes from</a:t>
            </a:r>
          </a:p>
          <a:p>
            <a:pPr algn="ctr"/>
            <a:r>
              <a:rPr lang="en-US" b="1" dirty="0">
                <a:solidFill>
                  <a:schemeClr val="accent1"/>
                </a:solidFill>
              </a:rPr>
              <a:t>Key Takeaway: Avg: 6 Mins response time  </a:t>
            </a:r>
            <a:r>
              <a:rPr lang="en-US" dirty="0">
                <a:solidFill>
                  <a:schemeClr val="accent1"/>
                </a:solidFill>
              </a:rPr>
              <a:t>vs </a:t>
            </a:r>
            <a:r>
              <a:rPr lang="en-US" b="1" dirty="0">
                <a:solidFill>
                  <a:schemeClr val="accent1"/>
                </a:solidFill>
              </a:rPr>
              <a:t>Avg: 15 Secs of response time </a:t>
            </a:r>
          </a:p>
        </p:txBody>
      </p:sp>
      <p:pic>
        <p:nvPicPr>
          <p:cNvPr id="5" name="Picture 4"/>
          <p:cNvPicPr>
            <a:picLocks noChangeAspect="1"/>
          </p:cNvPicPr>
          <p:nvPr/>
        </p:nvPicPr>
        <p:blipFill>
          <a:blip r:embed="rId3"/>
          <a:stretch>
            <a:fillRect/>
          </a:stretch>
        </p:blipFill>
        <p:spPr>
          <a:xfrm>
            <a:off x="1730855" y="2120730"/>
            <a:ext cx="4251960" cy="2886077"/>
          </a:xfrm>
          <a:prstGeom prst="rect">
            <a:avLst/>
          </a:prstGeom>
        </p:spPr>
      </p:pic>
      <p:sp>
        <p:nvSpPr>
          <p:cNvPr id="11" name="Slide Number Placeholder 3">
            <a:extLst>
              <a:ext uri="{FF2B5EF4-FFF2-40B4-BE49-F238E27FC236}">
                <a16:creationId xmlns:a16="http://schemas.microsoft.com/office/drawing/2014/main" id="{6DC8140D-9FDA-4D1C-9569-1A6AB5D04E75}"/>
              </a:ext>
            </a:extLst>
          </p:cNvPr>
          <p:cNvSpPr>
            <a:spLocks noGrp="1"/>
          </p:cNvSpPr>
          <p:nvPr>
            <p:ph type="sldNum" sz="quarter" idx="12"/>
          </p:nvPr>
        </p:nvSpPr>
        <p:spPr>
          <a:xfrm>
            <a:off x="6548627" y="6335414"/>
            <a:ext cx="2057400" cy="365125"/>
          </a:xfrm>
        </p:spPr>
        <p:txBody>
          <a:bodyPr/>
          <a:lstStyle/>
          <a:p>
            <a:fld id="{32FFA10A-75BF-4FC3-BA62-E493D9BD3098}" type="slidenum">
              <a:rPr lang="en-US" smtClean="0"/>
              <a:t>14</a:t>
            </a:fld>
            <a:endParaRPr lang="en-US" dirty="0"/>
          </a:p>
        </p:txBody>
      </p:sp>
    </p:spTree>
    <p:extLst>
      <p:ext uri="{BB962C8B-B14F-4D97-AF65-F5344CB8AC3E}">
        <p14:creationId xmlns:p14="http://schemas.microsoft.com/office/powerpoint/2010/main" val="580788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13">
            <a:extLst>
              <a:ext uri="{FF2B5EF4-FFF2-40B4-BE49-F238E27FC236}">
                <a16:creationId xmlns:a16="http://schemas.microsoft.com/office/drawing/2014/main" id="{51CD1511-BCFE-4B1F-BC09-698B51A0BD96}"/>
              </a:ext>
            </a:extLst>
          </p:cNvPr>
          <p:cNvGraphicFramePr>
            <a:graphicFrameLocks noGrp="1"/>
          </p:cNvGraphicFramePr>
          <p:nvPr>
            <p:extLst>
              <p:ext uri="{D42A27DB-BD31-4B8C-83A1-F6EECF244321}">
                <p14:modId xmlns:p14="http://schemas.microsoft.com/office/powerpoint/2010/main" val="2568804588"/>
              </p:ext>
            </p:extLst>
          </p:nvPr>
        </p:nvGraphicFramePr>
        <p:xfrm>
          <a:off x="4899259" y="3626937"/>
          <a:ext cx="3412222" cy="1577256"/>
        </p:xfrm>
        <a:graphic>
          <a:graphicData uri="http://schemas.openxmlformats.org/drawingml/2006/table">
            <a:tbl>
              <a:tblPr firstRow="1" bandRow="1">
                <a:tableStyleId>{5C22544A-7EE6-4342-B048-85BDC9FD1C3A}</a:tableStyleId>
              </a:tblPr>
              <a:tblGrid>
                <a:gridCol w="632482">
                  <a:extLst>
                    <a:ext uri="{9D8B030D-6E8A-4147-A177-3AD203B41FA5}">
                      <a16:colId xmlns:a16="http://schemas.microsoft.com/office/drawing/2014/main" val="2810854479"/>
                    </a:ext>
                  </a:extLst>
                </a:gridCol>
                <a:gridCol w="1909615">
                  <a:extLst>
                    <a:ext uri="{9D8B030D-6E8A-4147-A177-3AD203B41FA5}">
                      <a16:colId xmlns:a16="http://schemas.microsoft.com/office/drawing/2014/main" val="2647257514"/>
                    </a:ext>
                  </a:extLst>
                </a:gridCol>
                <a:gridCol w="870125">
                  <a:extLst>
                    <a:ext uri="{9D8B030D-6E8A-4147-A177-3AD203B41FA5}">
                      <a16:colId xmlns:a16="http://schemas.microsoft.com/office/drawing/2014/main" val="4095047486"/>
                    </a:ext>
                  </a:extLst>
                </a:gridCol>
              </a:tblGrid>
              <a:tr h="396156">
                <a:tc>
                  <a:txBody>
                    <a:bodyPr/>
                    <a:lstStyle/>
                    <a:p>
                      <a:pPr algn="ctr"/>
                      <a:r>
                        <a:rPr lang="en-US" sz="1200" dirty="0"/>
                        <a:t>S.No</a:t>
                      </a:r>
                    </a:p>
                  </a:txBody>
                  <a:tcPr marL="68580" marR="68580" marT="34290" marB="34290" anchor="ctr"/>
                </a:tc>
                <a:tc>
                  <a:txBody>
                    <a:bodyPr/>
                    <a:lstStyle/>
                    <a:p>
                      <a:pPr algn="ctr"/>
                      <a:r>
                        <a:rPr lang="en-US" sz="1200" dirty="0"/>
                        <a:t>Managers Transactions</a:t>
                      </a:r>
                    </a:p>
                  </a:txBody>
                  <a:tcPr marL="68580" marR="68580" marT="34290" marB="34290" anchor="ctr"/>
                </a:tc>
                <a:tc>
                  <a:txBody>
                    <a:bodyPr/>
                    <a:lstStyle/>
                    <a:p>
                      <a:pPr algn="ctr"/>
                      <a:r>
                        <a:rPr lang="en-US" sz="1200" dirty="0"/>
                        <a:t>Error %</a:t>
                      </a:r>
                    </a:p>
                  </a:txBody>
                  <a:tcPr marL="68580" marR="68580" marT="34290" marB="34290" anchor="ctr"/>
                </a:tc>
                <a:extLst>
                  <a:ext uri="{0D108BD9-81ED-4DB2-BD59-A6C34878D82A}">
                    <a16:rowId xmlns:a16="http://schemas.microsoft.com/office/drawing/2014/main" val="2780566021"/>
                  </a:ext>
                </a:extLst>
              </a:tr>
              <a:tr h="228600">
                <a:tc>
                  <a:txBody>
                    <a:bodyPr/>
                    <a:lstStyle/>
                    <a:p>
                      <a:pPr marL="0" indent="0" algn="ctr" fontAlgn="t">
                        <a:buFont typeface="+mj-lt"/>
                        <a:buNone/>
                      </a:pPr>
                      <a:r>
                        <a:rPr lang="en-US" sz="1100" b="0" i="0" u="none" strike="noStrike" dirty="0">
                          <a:solidFill>
                            <a:srgbClr val="000000"/>
                          </a:solidFill>
                          <a:effectLst/>
                          <a:latin typeface="Calibri" panose="020F0502020204030204" pitchFamily="34" charset="0"/>
                        </a:rPr>
                        <a:t>1</a:t>
                      </a:r>
                    </a:p>
                  </a:txBody>
                  <a:tcPr marL="7144" marR="7144" marT="7144" marB="0" anchor="ctr"/>
                </a:tc>
                <a:tc>
                  <a:txBody>
                    <a:bodyPr/>
                    <a:lstStyle/>
                    <a:p>
                      <a:pPr algn="l" fontAlgn="b"/>
                      <a:r>
                        <a:rPr lang="en-US" sz="1100" kern="1200" dirty="0">
                          <a:solidFill>
                            <a:schemeClr val="dk1"/>
                          </a:solidFill>
                          <a:latin typeface="+mn-lt"/>
                          <a:ea typeface="+mn-ea"/>
                          <a:cs typeface="+mn-cs"/>
                        </a:rPr>
                        <a:t>Job</a:t>
                      </a:r>
                      <a:r>
                        <a:rPr lang="en-US" sz="1100" kern="1200" baseline="0" dirty="0">
                          <a:solidFill>
                            <a:schemeClr val="dk1"/>
                          </a:solidFill>
                          <a:latin typeface="+mn-lt"/>
                          <a:ea typeface="+mn-ea"/>
                          <a:cs typeface="+mn-cs"/>
                        </a:rPr>
                        <a:t> Data Inquiry</a:t>
                      </a:r>
                      <a:endParaRPr lang="en-US" sz="1100" kern="1200" dirty="0">
                        <a:solidFill>
                          <a:schemeClr val="dk1"/>
                        </a:solidFill>
                        <a:latin typeface="+mn-lt"/>
                        <a:ea typeface="+mn-ea"/>
                        <a:cs typeface="+mn-cs"/>
                      </a:endParaRPr>
                    </a:p>
                  </a:txBody>
                  <a:tcPr marL="7144" marR="7144" marT="7144" marB="0" anchor="ctr"/>
                </a:tc>
                <a:tc>
                  <a:txBody>
                    <a:bodyPr/>
                    <a:lstStyle/>
                    <a:p>
                      <a:pPr algn="ctr"/>
                      <a:r>
                        <a:rPr lang="en-US" sz="1100" b="0" dirty="0"/>
                        <a:t>0.80%</a:t>
                      </a:r>
                    </a:p>
                  </a:txBody>
                  <a:tcPr marL="68580" marR="68580" marT="34290" marB="34290" anchor="ctr"/>
                </a:tc>
                <a:extLst>
                  <a:ext uri="{0D108BD9-81ED-4DB2-BD59-A6C34878D82A}">
                    <a16:rowId xmlns:a16="http://schemas.microsoft.com/office/drawing/2014/main" val="3556414971"/>
                  </a:ext>
                </a:extLst>
              </a:tr>
              <a:tr h="228600">
                <a:tc>
                  <a:txBody>
                    <a:bodyPr/>
                    <a:lstStyle/>
                    <a:p>
                      <a:pPr marL="0" indent="0" algn="ctr" fontAlgn="t">
                        <a:buFont typeface="+mj-lt"/>
                        <a:buNone/>
                      </a:pPr>
                      <a:r>
                        <a:rPr lang="en-US" sz="1100" b="0" i="0" u="none" strike="noStrike" dirty="0">
                          <a:solidFill>
                            <a:srgbClr val="000000"/>
                          </a:solidFill>
                          <a:effectLst/>
                          <a:latin typeface="Calibri" panose="020F0502020204030204" pitchFamily="34" charset="0"/>
                        </a:rPr>
                        <a:t>2</a:t>
                      </a:r>
                    </a:p>
                  </a:txBody>
                  <a:tcPr marL="7144" marR="7144" marT="7144" marB="0" anchor="ctr"/>
                </a:tc>
                <a:tc>
                  <a:txBody>
                    <a:bodyPr/>
                    <a:lstStyle/>
                    <a:p>
                      <a:pPr algn="l" fontAlgn="b"/>
                      <a:r>
                        <a:rPr lang="en-US" sz="1100" kern="1200" dirty="0">
                          <a:solidFill>
                            <a:schemeClr val="dk1"/>
                          </a:solidFill>
                          <a:latin typeface="+mn-lt"/>
                          <a:ea typeface="+mn-ea"/>
                          <a:cs typeface="+mn-cs"/>
                        </a:rPr>
                        <a:t>Promotions</a:t>
                      </a:r>
                    </a:p>
                  </a:txBody>
                  <a:tcPr marL="7144" marR="7144" marT="7144" marB="0" anchor="ctr"/>
                </a:tc>
                <a:tc>
                  <a:txBody>
                    <a:bodyPr/>
                    <a:lstStyle/>
                    <a:p>
                      <a:pPr algn="ctr"/>
                      <a:r>
                        <a:rPr lang="en-US" sz="1100" b="0" dirty="0"/>
                        <a:t>0.61%</a:t>
                      </a:r>
                    </a:p>
                  </a:txBody>
                  <a:tcPr marL="68580" marR="68580" marT="34290" marB="34290" anchor="ctr"/>
                </a:tc>
                <a:extLst>
                  <a:ext uri="{0D108BD9-81ED-4DB2-BD59-A6C34878D82A}">
                    <a16:rowId xmlns:a16="http://schemas.microsoft.com/office/drawing/2014/main" val="544758127"/>
                  </a:ext>
                </a:extLst>
              </a:tr>
              <a:tr h="228600">
                <a:tc>
                  <a:txBody>
                    <a:bodyPr/>
                    <a:lstStyle/>
                    <a:p>
                      <a:pPr marL="0" indent="0" algn="ctr" fontAlgn="t">
                        <a:buFont typeface="+mj-lt"/>
                        <a:buNone/>
                      </a:pPr>
                      <a:r>
                        <a:rPr lang="en-US" sz="1100" b="0" i="0" u="none" strike="noStrike" dirty="0">
                          <a:solidFill>
                            <a:srgbClr val="000000"/>
                          </a:solidFill>
                          <a:effectLst/>
                          <a:latin typeface="Calibri" panose="020F0502020204030204" pitchFamily="34" charset="0"/>
                        </a:rPr>
                        <a:t>3</a:t>
                      </a:r>
                    </a:p>
                  </a:txBody>
                  <a:tcPr marL="7144" marR="7144" marT="7144" marB="0" anchor="ctr"/>
                </a:tc>
                <a:tc>
                  <a:txBody>
                    <a:bodyPr/>
                    <a:lstStyle/>
                    <a:p>
                      <a:pPr algn="l" fontAlgn="b"/>
                      <a:r>
                        <a:rPr lang="en-US" sz="1100" kern="1200" dirty="0">
                          <a:solidFill>
                            <a:schemeClr val="dk1"/>
                          </a:solidFill>
                          <a:latin typeface="+mn-lt"/>
                          <a:ea typeface="+mn-ea"/>
                          <a:cs typeface="+mn-cs"/>
                        </a:rPr>
                        <a:t>Terminations</a:t>
                      </a:r>
                    </a:p>
                  </a:txBody>
                  <a:tcPr marL="7144" marR="7144" marT="7144" marB="0" anchor="ctr"/>
                </a:tc>
                <a:tc>
                  <a:txBody>
                    <a:bodyPr/>
                    <a:lstStyle/>
                    <a:p>
                      <a:pPr algn="ctr"/>
                      <a:r>
                        <a:rPr lang="en-US" sz="1100" b="0" dirty="0"/>
                        <a:t>0.81%</a:t>
                      </a:r>
                    </a:p>
                  </a:txBody>
                  <a:tcPr marL="68580" marR="68580" marT="34290" marB="34290" anchor="ctr"/>
                </a:tc>
                <a:extLst>
                  <a:ext uri="{0D108BD9-81ED-4DB2-BD59-A6C34878D82A}">
                    <a16:rowId xmlns:a16="http://schemas.microsoft.com/office/drawing/2014/main" val="4258263565"/>
                  </a:ext>
                </a:extLst>
              </a:tr>
              <a:tr h="228600">
                <a:tc>
                  <a:txBody>
                    <a:bodyPr/>
                    <a:lstStyle/>
                    <a:p>
                      <a:pPr marL="0" indent="0" algn="ctr" fontAlgn="t">
                        <a:buFont typeface="+mj-lt"/>
                        <a:buNone/>
                      </a:pPr>
                      <a:r>
                        <a:rPr lang="en-US" sz="1100" b="0" i="0" u="none" strike="noStrike" dirty="0">
                          <a:solidFill>
                            <a:srgbClr val="000000"/>
                          </a:solidFill>
                          <a:effectLst/>
                          <a:latin typeface="Calibri" panose="020F0502020204030204" pitchFamily="34" charset="0"/>
                        </a:rPr>
                        <a:t>4</a:t>
                      </a:r>
                    </a:p>
                  </a:txBody>
                  <a:tcPr marL="7144" marR="7144" marT="7144" marB="0" anchor="ctr"/>
                </a:tc>
                <a:tc>
                  <a:txBody>
                    <a:bodyPr/>
                    <a:lstStyle/>
                    <a:p>
                      <a:pPr algn="l" fontAlgn="b"/>
                      <a:r>
                        <a:rPr lang="en-US" sz="1100" kern="1200" dirty="0">
                          <a:solidFill>
                            <a:schemeClr val="dk1"/>
                          </a:solidFill>
                          <a:latin typeface="+mn-lt"/>
                          <a:ea typeface="+mn-ea"/>
                          <a:cs typeface="+mn-cs"/>
                        </a:rPr>
                        <a:t>Transfer</a:t>
                      </a:r>
                    </a:p>
                  </a:txBody>
                  <a:tcPr marL="7144" marR="7144" marT="7144" marB="0" anchor="ctr"/>
                </a:tc>
                <a:tc>
                  <a:txBody>
                    <a:bodyPr/>
                    <a:lstStyle/>
                    <a:p>
                      <a:pPr algn="ctr"/>
                      <a:r>
                        <a:rPr lang="en-US" sz="1100" b="0" dirty="0"/>
                        <a:t>0.38%</a:t>
                      </a:r>
                    </a:p>
                  </a:txBody>
                  <a:tcPr marL="68580" marR="68580" marT="34290" marB="34290" anchor="ctr"/>
                </a:tc>
                <a:extLst>
                  <a:ext uri="{0D108BD9-81ED-4DB2-BD59-A6C34878D82A}">
                    <a16:rowId xmlns:a16="http://schemas.microsoft.com/office/drawing/2014/main" val="3361850570"/>
                  </a:ext>
                </a:extLst>
              </a:tr>
              <a:tr h="228600">
                <a:tc>
                  <a:txBody>
                    <a:bodyPr/>
                    <a:lstStyle/>
                    <a:p>
                      <a:pPr marL="0" indent="0" algn="ctr" fontAlgn="t">
                        <a:buFont typeface="+mj-lt"/>
                        <a:buNone/>
                      </a:pPr>
                      <a:r>
                        <a:rPr lang="en-US" sz="1100" b="0" i="0" u="none" strike="noStrike" dirty="0">
                          <a:solidFill>
                            <a:srgbClr val="000000"/>
                          </a:solidFill>
                          <a:effectLst/>
                          <a:latin typeface="Calibri" panose="020F0502020204030204" pitchFamily="34" charset="0"/>
                        </a:rPr>
                        <a:t>5</a:t>
                      </a:r>
                    </a:p>
                  </a:txBody>
                  <a:tcPr marL="7144" marR="7144" marT="7144" marB="0" anchor="ctr"/>
                </a:tc>
                <a:tc>
                  <a:txBody>
                    <a:bodyPr/>
                    <a:lstStyle/>
                    <a:p>
                      <a:pPr algn="l" fontAlgn="b"/>
                      <a:r>
                        <a:rPr lang="en-US" sz="1100" kern="1200" dirty="0">
                          <a:solidFill>
                            <a:schemeClr val="dk1"/>
                          </a:solidFill>
                          <a:latin typeface="+mn-lt"/>
                          <a:ea typeface="+mn-ea"/>
                          <a:cs typeface="+mn-cs"/>
                        </a:rPr>
                        <a:t>Address Change</a:t>
                      </a:r>
                    </a:p>
                  </a:txBody>
                  <a:tcPr marL="7144" marR="7144" marT="7144" marB="0" anchor="ctr"/>
                </a:tc>
                <a:tc>
                  <a:txBody>
                    <a:bodyPr/>
                    <a:lstStyle/>
                    <a:p>
                      <a:pPr algn="ctr"/>
                      <a:r>
                        <a:rPr lang="en-US" sz="1100" b="0" dirty="0"/>
                        <a:t>0.31%</a:t>
                      </a:r>
                    </a:p>
                  </a:txBody>
                  <a:tcPr marL="68580" marR="68580" marT="34290" marB="34290" anchor="ctr"/>
                </a:tc>
                <a:extLst>
                  <a:ext uri="{0D108BD9-81ED-4DB2-BD59-A6C34878D82A}">
                    <a16:rowId xmlns:a16="http://schemas.microsoft.com/office/drawing/2014/main" val="10006"/>
                  </a:ext>
                </a:extLst>
              </a:tr>
            </a:tbl>
          </a:graphicData>
        </a:graphic>
      </p:graphicFrame>
      <p:graphicFrame>
        <p:nvGraphicFramePr>
          <p:cNvPr id="4" name="Table 13">
            <a:extLst>
              <a:ext uri="{FF2B5EF4-FFF2-40B4-BE49-F238E27FC236}">
                <a16:creationId xmlns:a16="http://schemas.microsoft.com/office/drawing/2014/main" id="{D0F869FC-142E-46D4-97E5-6EBC5463A0C0}"/>
              </a:ext>
            </a:extLst>
          </p:cNvPr>
          <p:cNvGraphicFramePr>
            <a:graphicFrameLocks noGrp="1"/>
          </p:cNvGraphicFramePr>
          <p:nvPr>
            <p:extLst>
              <p:ext uri="{D42A27DB-BD31-4B8C-83A1-F6EECF244321}">
                <p14:modId xmlns:p14="http://schemas.microsoft.com/office/powerpoint/2010/main" val="967083478"/>
              </p:ext>
            </p:extLst>
          </p:nvPr>
        </p:nvGraphicFramePr>
        <p:xfrm>
          <a:off x="585243" y="3626938"/>
          <a:ext cx="3261357" cy="1809519"/>
        </p:xfrm>
        <a:graphic>
          <a:graphicData uri="http://schemas.openxmlformats.org/drawingml/2006/table">
            <a:tbl>
              <a:tblPr firstRow="1" bandRow="1">
                <a:tableStyleId>{5C22544A-7EE6-4342-B048-85BDC9FD1C3A}</a:tableStyleId>
              </a:tblPr>
              <a:tblGrid>
                <a:gridCol w="573255">
                  <a:extLst>
                    <a:ext uri="{9D8B030D-6E8A-4147-A177-3AD203B41FA5}">
                      <a16:colId xmlns:a16="http://schemas.microsoft.com/office/drawing/2014/main" val="2810854479"/>
                    </a:ext>
                  </a:extLst>
                </a:gridCol>
                <a:gridCol w="1959705">
                  <a:extLst>
                    <a:ext uri="{9D8B030D-6E8A-4147-A177-3AD203B41FA5}">
                      <a16:colId xmlns:a16="http://schemas.microsoft.com/office/drawing/2014/main" val="2647257514"/>
                    </a:ext>
                  </a:extLst>
                </a:gridCol>
                <a:gridCol w="728397">
                  <a:extLst>
                    <a:ext uri="{9D8B030D-6E8A-4147-A177-3AD203B41FA5}">
                      <a16:colId xmlns:a16="http://schemas.microsoft.com/office/drawing/2014/main" val="4095047486"/>
                    </a:ext>
                  </a:extLst>
                </a:gridCol>
              </a:tblGrid>
              <a:tr h="372394">
                <a:tc>
                  <a:txBody>
                    <a:bodyPr/>
                    <a:lstStyle/>
                    <a:p>
                      <a:pPr algn="ctr"/>
                      <a:r>
                        <a:rPr lang="en-US" sz="1200" dirty="0"/>
                        <a:t>S.No</a:t>
                      </a:r>
                    </a:p>
                  </a:txBody>
                  <a:tcPr marL="68580" marR="68580" marT="34290" marB="34290" anchor="ctr"/>
                </a:tc>
                <a:tc>
                  <a:txBody>
                    <a:bodyPr/>
                    <a:lstStyle/>
                    <a:p>
                      <a:pPr algn="ctr"/>
                      <a:r>
                        <a:rPr lang="en-US" sz="1200" dirty="0"/>
                        <a:t>Employee Transactions</a:t>
                      </a:r>
                    </a:p>
                  </a:txBody>
                  <a:tcPr marL="68580" marR="68580" marT="34290" marB="34290" anchor="ctr"/>
                </a:tc>
                <a:tc>
                  <a:txBody>
                    <a:bodyPr/>
                    <a:lstStyle/>
                    <a:p>
                      <a:pPr algn="ctr"/>
                      <a:r>
                        <a:rPr lang="en-US" sz="1200" dirty="0"/>
                        <a:t>Error %</a:t>
                      </a:r>
                    </a:p>
                  </a:txBody>
                  <a:tcPr marL="68580" marR="68580" marT="34290" marB="34290" anchor="ctr"/>
                </a:tc>
                <a:extLst>
                  <a:ext uri="{0D108BD9-81ED-4DB2-BD59-A6C34878D82A}">
                    <a16:rowId xmlns:a16="http://schemas.microsoft.com/office/drawing/2014/main" val="2780566021"/>
                  </a:ext>
                </a:extLst>
              </a:tr>
              <a:tr h="228600">
                <a:tc>
                  <a:txBody>
                    <a:bodyPr/>
                    <a:lstStyle/>
                    <a:p>
                      <a:pPr marL="0" indent="0" algn="ctr" fontAlgn="t">
                        <a:buFont typeface="+mj-lt"/>
                        <a:buNone/>
                      </a:pPr>
                      <a:r>
                        <a:rPr lang="en-US" sz="1100" b="0" i="0" u="none" strike="noStrike" dirty="0">
                          <a:solidFill>
                            <a:srgbClr val="000000"/>
                          </a:solidFill>
                          <a:effectLst/>
                          <a:latin typeface="Calibri" panose="020F0502020204030204" pitchFamily="34" charset="0"/>
                        </a:rPr>
                        <a:t>1</a:t>
                      </a:r>
                    </a:p>
                  </a:txBody>
                  <a:tcPr marL="7144" marR="7144" marT="7144" marB="0" anchor="ctr"/>
                </a:tc>
                <a:tc>
                  <a:txBody>
                    <a:bodyPr/>
                    <a:lstStyle/>
                    <a:p>
                      <a:pPr algn="l" fontAlgn="b"/>
                      <a:r>
                        <a:rPr lang="en-US" sz="1100" kern="1200" dirty="0">
                          <a:solidFill>
                            <a:schemeClr val="dk1"/>
                          </a:solidFill>
                          <a:latin typeface="+mn-lt"/>
                          <a:ea typeface="+mn-ea"/>
                          <a:cs typeface="+mn-cs"/>
                        </a:rPr>
                        <a:t>View Paycheck</a:t>
                      </a:r>
                    </a:p>
                  </a:txBody>
                  <a:tcPr marL="7144" marR="7144" marT="7144" marB="0" anchor="ctr"/>
                </a:tc>
                <a:tc>
                  <a:txBody>
                    <a:bodyPr/>
                    <a:lstStyle/>
                    <a:p>
                      <a:pPr algn="ctr"/>
                      <a:r>
                        <a:rPr lang="en-US" sz="1100" b="0" dirty="0"/>
                        <a:t>1.33%</a:t>
                      </a:r>
                    </a:p>
                  </a:txBody>
                  <a:tcPr marL="68580" marR="68580" marT="34290" marB="34290" anchor="ctr"/>
                </a:tc>
                <a:extLst>
                  <a:ext uri="{0D108BD9-81ED-4DB2-BD59-A6C34878D82A}">
                    <a16:rowId xmlns:a16="http://schemas.microsoft.com/office/drawing/2014/main" val="3556414971"/>
                  </a:ext>
                </a:extLst>
              </a:tr>
              <a:tr h="228600">
                <a:tc>
                  <a:txBody>
                    <a:bodyPr/>
                    <a:lstStyle/>
                    <a:p>
                      <a:pPr marL="0" indent="0" algn="ctr" fontAlgn="t">
                        <a:buFont typeface="+mj-lt"/>
                        <a:buNone/>
                      </a:pPr>
                      <a:r>
                        <a:rPr lang="en-US" sz="1100" b="0" i="0" u="none" strike="noStrike" dirty="0">
                          <a:solidFill>
                            <a:srgbClr val="000000"/>
                          </a:solidFill>
                          <a:effectLst/>
                          <a:latin typeface="Calibri" panose="020F0502020204030204" pitchFamily="34" charset="0"/>
                        </a:rPr>
                        <a:t>2</a:t>
                      </a:r>
                    </a:p>
                  </a:txBody>
                  <a:tcPr marL="7144" marR="7144" marT="7144" marB="0" anchor="ctr"/>
                </a:tc>
                <a:tc>
                  <a:txBody>
                    <a:bodyPr/>
                    <a:lstStyle/>
                    <a:p>
                      <a:pPr algn="l" fontAlgn="b"/>
                      <a:r>
                        <a:rPr lang="en-US" sz="1100" kern="1200" dirty="0">
                          <a:solidFill>
                            <a:schemeClr val="dk1"/>
                          </a:solidFill>
                          <a:latin typeface="+mn-lt"/>
                          <a:ea typeface="+mn-ea"/>
                          <a:cs typeface="+mn-cs"/>
                        </a:rPr>
                        <a:t>View W2</a:t>
                      </a:r>
                    </a:p>
                  </a:txBody>
                  <a:tcPr marL="7144" marR="7144" marT="7144" marB="0" anchor="ctr"/>
                </a:tc>
                <a:tc>
                  <a:txBody>
                    <a:bodyPr/>
                    <a:lstStyle/>
                    <a:p>
                      <a:pPr algn="ctr"/>
                      <a:r>
                        <a:rPr lang="en-US" sz="1100" b="0" dirty="0"/>
                        <a:t>1.02%</a:t>
                      </a:r>
                    </a:p>
                  </a:txBody>
                  <a:tcPr marL="68580" marR="68580" marT="34290" marB="34290" anchor="ctr"/>
                </a:tc>
                <a:extLst>
                  <a:ext uri="{0D108BD9-81ED-4DB2-BD59-A6C34878D82A}">
                    <a16:rowId xmlns:a16="http://schemas.microsoft.com/office/drawing/2014/main" val="2662404022"/>
                  </a:ext>
                </a:extLst>
              </a:tr>
              <a:tr h="228600">
                <a:tc>
                  <a:txBody>
                    <a:bodyPr/>
                    <a:lstStyle/>
                    <a:p>
                      <a:pPr marL="0" indent="0" algn="ctr" fontAlgn="t">
                        <a:buFont typeface="+mj-lt"/>
                        <a:buNone/>
                      </a:pPr>
                      <a:r>
                        <a:rPr lang="en-US" sz="1100" b="0" i="0" u="none" strike="noStrike" dirty="0">
                          <a:solidFill>
                            <a:srgbClr val="000000"/>
                          </a:solidFill>
                          <a:effectLst/>
                          <a:latin typeface="Calibri" panose="020F0502020204030204" pitchFamily="34" charset="0"/>
                        </a:rPr>
                        <a:t>3</a:t>
                      </a:r>
                    </a:p>
                  </a:txBody>
                  <a:tcPr marL="7144" marR="7144" marT="7144" marB="0" anchor="ctr"/>
                </a:tc>
                <a:tc>
                  <a:txBody>
                    <a:bodyPr/>
                    <a:lstStyle/>
                    <a:p>
                      <a:pPr algn="l" fontAlgn="b"/>
                      <a:r>
                        <a:rPr lang="en-US" sz="1100" kern="1200" dirty="0">
                          <a:solidFill>
                            <a:schemeClr val="dk1"/>
                          </a:solidFill>
                          <a:latin typeface="+mn-lt"/>
                          <a:ea typeface="+mn-ea"/>
                          <a:cs typeface="+mn-cs"/>
                        </a:rPr>
                        <a:t>W2 Consent</a:t>
                      </a:r>
                    </a:p>
                  </a:txBody>
                  <a:tcPr marL="7144" marR="7144" marT="7144" marB="0" anchor="ctr"/>
                </a:tc>
                <a:tc>
                  <a:txBody>
                    <a:bodyPr/>
                    <a:lstStyle/>
                    <a:p>
                      <a:pPr algn="ctr"/>
                      <a:r>
                        <a:rPr lang="en-US" sz="1100" b="0" dirty="0"/>
                        <a:t>1.16%</a:t>
                      </a:r>
                    </a:p>
                  </a:txBody>
                  <a:tcPr marL="68580" marR="68580" marT="34290" marB="34290" anchor="ctr"/>
                </a:tc>
                <a:extLst>
                  <a:ext uri="{0D108BD9-81ED-4DB2-BD59-A6C34878D82A}">
                    <a16:rowId xmlns:a16="http://schemas.microsoft.com/office/drawing/2014/main" val="544758127"/>
                  </a:ext>
                </a:extLst>
              </a:tr>
              <a:tr h="228600">
                <a:tc>
                  <a:txBody>
                    <a:bodyPr/>
                    <a:lstStyle/>
                    <a:p>
                      <a:pPr marL="0" indent="0" algn="ctr" fontAlgn="t">
                        <a:buFont typeface="+mj-lt"/>
                        <a:buNone/>
                      </a:pPr>
                      <a:r>
                        <a:rPr lang="en-US" sz="1100" b="0" i="0" u="none" strike="noStrike" dirty="0">
                          <a:solidFill>
                            <a:srgbClr val="000000"/>
                          </a:solidFill>
                          <a:effectLst/>
                          <a:latin typeface="Calibri" panose="020F0502020204030204" pitchFamily="34" charset="0"/>
                        </a:rPr>
                        <a:t>4</a:t>
                      </a:r>
                    </a:p>
                  </a:txBody>
                  <a:tcPr marL="7144" marR="7144" marT="7144" marB="0" anchor="ctr"/>
                </a:tc>
                <a:tc>
                  <a:txBody>
                    <a:bodyPr/>
                    <a:lstStyle/>
                    <a:p>
                      <a:pPr algn="l" fontAlgn="b"/>
                      <a:r>
                        <a:rPr lang="en-US" sz="1100" kern="1200" dirty="0">
                          <a:solidFill>
                            <a:schemeClr val="dk1"/>
                          </a:solidFill>
                          <a:latin typeface="+mn-lt"/>
                          <a:ea typeface="+mn-ea"/>
                          <a:cs typeface="+mn-cs"/>
                        </a:rPr>
                        <a:t>Submit W4 Tax</a:t>
                      </a:r>
                    </a:p>
                  </a:txBody>
                  <a:tcPr marL="7144" marR="7144" marT="7144" marB="0" anchor="ctr"/>
                </a:tc>
                <a:tc>
                  <a:txBody>
                    <a:bodyPr/>
                    <a:lstStyle/>
                    <a:p>
                      <a:pPr algn="ctr"/>
                      <a:r>
                        <a:rPr lang="en-US" sz="1100" b="0" dirty="0"/>
                        <a:t>0.71%</a:t>
                      </a:r>
                    </a:p>
                  </a:txBody>
                  <a:tcPr marL="68580" marR="68580" marT="34290" marB="34290" anchor="ctr"/>
                </a:tc>
                <a:extLst>
                  <a:ext uri="{0D108BD9-81ED-4DB2-BD59-A6C34878D82A}">
                    <a16:rowId xmlns:a16="http://schemas.microsoft.com/office/drawing/2014/main" val="4258263565"/>
                  </a:ext>
                </a:extLst>
              </a:tr>
              <a:tr h="256025">
                <a:tc>
                  <a:txBody>
                    <a:bodyPr/>
                    <a:lstStyle/>
                    <a:p>
                      <a:pPr marL="0" indent="0" algn="ctr" fontAlgn="t">
                        <a:buFont typeface="+mj-lt"/>
                        <a:buNone/>
                      </a:pPr>
                      <a:r>
                        <a:rPr lang="en-US" sz="1100" b="0" i="0" u="none" strike="noStrike" dirty="0">
                          <a:solidFill>
                            <a:srgbClr val="000000"/>
                          </a:solidFill>
                          <a:effectLst/>
                          <a:latin typeface="Calibri" panose="020F0502020204030204" pitchFamily="34" charset="0"/>
                        </a:rPr>
                        <a:t>5</a:t>
                      </a:r>
                    </a:p>
                  </a:txBody>
                  <a:tcPr marL="7144" marR="7144" marT="7144" marB="0" anchor="ctr"/>
                </a:tc>
                <a:tc>
                  <a:txBody>
                    <a:bodyPr/>
                    <a:lstStyle/>
                    <a:p>
                      <a:pPr algn="l" fontAlgn="b"/>
                      <a:r>
                        <a:rPr lang="en-US" sz="1100" kern="1200" dirty="0">
                          <a:solidFill>
                            <a:schemeClr val="dk1"/>
                          </a:solidFill>
                          <a:latin typeface="+mn-lt"/>
                          <a:ea typeface="+mn-ea"/>
                          <a:cs typeface="+mn-cs"/>
                        </a:rPr>
                        <a:t>View Dependent Beneficiaries</a:t>
                      </a:r>
                    </a:p>
                  </a:txBody>
                  <a:tcPr marL="7144" marR="7144" marT="7144" marB="0" anchor="ctr"/>
                </a:tc>
                <a:tc>
                  <a:txBody>
                    <a:bodyPr/>
                    <a:lstStyle/>
                    <a:p>
                      <a:pPr algn="ctr"/>
                      <a:r>
                        <a:rPr lang="en-US" sz="1100" b="0" dirty="0"/>
                        <a:t>0.91%</a:t>
                      </a:r>
                    </a:p>
                  </a:txBody>
                  <a:tcPr marL="68580" marR="68580" marT="34290" marB="34290" anchor="ctr"/>
                </a:tc>
                <a:extLst>
                  <a:ext uri="{0D108BD9-81ED-4DB2-BD59-A6C34878D82A}">
                    <a16:rowId xmlns:a16="http://schemas.microsoft.com/office/drawing/2014/main" val="3361850570"/>
                  </a:ext>
                </a:extLst>
              </a:tr>
              <a:tr h="228600">
                <a:tc>
                  <a:txBody>
                    <a:bodyPr/>
                    <a:lstStyle/>
                    <a:p>
                      <a:pPr marL="0" indent="0" algn="ctr" fontAlgn="t">
                        <a:buFont typeface="+mj-lt"/>
                        <a:buNone/>
                      </a:pPr>
                      <a:r>
                        <a:rPr lang="en-US" sz="1100" b="0" i="0" u="none" strike="noStrike" dirty="0">
                          <a:solidFill>
                            <a:srgbClr val="000000"/>
                          </a:solidFill>
                          <a:effectLst/>
                          <a:latin typeface="Calibri" panose="020F0502020204030204" pitchFamily="34" charset="0"/>
                        </a:rPr>
                        <a:t>6</a:t>
                      </a:r>
                    </a:p>
                  </a:txBody>
                  <a:tcPr marL="7144" marR="7144" marT="7144" marB="0" anchor="ctr"/>
                </a:tc>
                <a:tc>
                  <a:txBody>
                    <a:bodyPr/>
                    <a:lstStyle/>
                    <a:p>
                      <a:pPr algn="l" fontAlgn="b"/>
                      <a:r>
                        <a:rPr lang="en-US" sz="1100" kern="1200" dirty="0">
                          <a:solidFill>
                            <a:schemeClr val="dk1"/>
                          </a:solidFill>
                          <a:latin typeface="+mn-lt"/>
                          <a:ea typeface="+mn-ea"/>
                          <a:cs typeface="+mn-cs"/>
                        </a:rPr>
                        <a:t>View Benefits summary</a:t>
                      </a:r>
                    </a:p>
                  </a:txBody>
                  <a:tcPr marL="7144" marR="7144" marT="7144" marB="0" anchor="ctr"/>
                </a:tc>
                <a:tc>
                  <a:txBody>
                    <a:bodyPr/>
                    <a:lstStyle/>
                    <a:p>
                      <a:pPr algn="ctr"/>
                      <a:r>
                        <a:rPr lang="en-US" sz="1100" b="0" dirty="0"/>
                        <a:t>0.71%</a:t>
                      </a:r>
                    </a:p>
                  </a:txBody>
                  <a:tcPr marL="68580" marR="68580" marT="34290" marB="34290" anchor="ctr"/>
                </a:tc>
                <a:extLst>
                  <a:ext uri="{0D108BD9-81ED-4DB2-BD59-A6C34878D82A}">
                    <a16:rowId xmlns:a16="http://schemas.microsoft.com/office/drawing/2014/main" val="181673611"/>
                  </a:ext>
                </a:extLst>
              </a:tr>
            </a:tbl>
          </a:graphicData>
        </a:graphic>
      </p:graphicFrame>
      <p:graphicFrame>
        <p:nvGraphicFramePr>
          <p:cNvPr id="5" name="Table 8">
            <a:extLst>
              <a:ext uri="{FF2B5EF4-FFF2-40B4-BE49-F238E27FC236}">
                <a16:creationId xmlns:a16="http://schemas.microsoft.com/office/drawing/2014/main" id="{FA23BA00-EA20-4E29-A649-759A49EAEA3F}"/>
              </a:ext>
            </a:extLst>
          </p:cNvPr>
          <p:cNvGraphicFramePr>
            <a:graphicFrameLocks noGrp="1"/>
          </p:cNvGraphicFramePr>
          <p:nvPr>
            <p:extLst>
              <p:ext uri="{D42A27DB-BD31-4B8C-83A1-F6EECF244321}">
                <p14:modId xmlns:p14="http://schemas.microsoft.com/office/powerpoint/2010/main" val="2402757440"/>
              </p:ext>
            </p:extLst>
          </p:nvPr>
        </p:nvGraphicFramePr>
        <p:xfrm>
          <a:off x="585243" y="1534650"/>
          <a:ext cx="7726238" cy="1748291"/>
        </p:xfrm>
        <a:graphic>
          <a:graphicData uri="http://schemas.openxmlformats.org/drawingml/2006/table">
            <a:tbl>
              <a:tblPr firstRow="1" bandRow="1">
                <a:tableStyleId>{5C22544A-7EE6-4342-B048-85BDC9FD1C3A}</a:tableStyleId>
              </a:tblPr>
              <a:tblGrid>
                <a:gridCol w="2749471">
                  <a:extLst>
                    <a:ext uri="{9D8B030D-6E8A-4147-A177-3AD203B41FA5}">
                      <a16:colId xmlns:a16="http://schemas.microsoft.com/office/drawing/2014/main" val="1780938634"/>
                    </a:ext>
                  </a:extLst>
                </a:gridCol>
                <a:gridCol w="2283902">
                  <a:extLst>
                    <a:ext uri="{9D8B030D-6E8A-4147-A177-3AD203B41FA5}">
                      <a16:colId xmlns:a16="http://schemas.microsoft.com/office/drawing/2014/main" val="3985294477"/>
                    </a:ext>
                  </a:extLst>
                </a:gridCol>
                <a:gridCol w="2692865">
                  <a:extLst>
                    <a:ext uri="{9D8B030D-6E8A-4147-A177-3AD203B41FA5}">
                      <a16:colId xmlns:a16="http://schemas.microsoft.com/office/drawing/2014/main" val="1712885002"/>
                    </a:ext>
                  </a:extLst>
                </a:gridCol>
              </a:tblGrid>
              <a:tr h="291577">
                <a:tc>
                  <a:txBody>
                    <a:bodyPr/>
                    <a:lstStyle/>
                    <a:p>
                      <a:pPr algn="ctr"/>
                      <a:r>
                        <a:rPr lang="en-US" sz="1200" dirty="0"/>
                        <a:t>Parameter</a:t>
                      </a:r>
                    </a:p>
                  </a:txBody>
                  <a:tcPr marL="68580" marR="68580" marT="34290" marB="34290" anchor="ctr"/>
                </a:tc>
                <a:tc>
                  <a:txBody>
                    <a:bodyPr/>
                    <a:lstStyle/>
                    <a:p>
                      <a:pPr algn="ctr"/>
                      <a:r>
                        <a:rPr lang="en-US" sz="1200" dirty="0"/>
                        <a:t>HCM (Current Production)</a:t>
                      </a:r>
                    </a:p>
                  </a:txBody>
                  <a:tcPr marL="68580" marR="68580" marT="34290" marB="34290" anchor="ctr"/>
                </a:tc>
                <a:tc>
                  <a:txBody>
                    <a:bodyPr/>
                    <a:lstStyle/>
                    <a:p>
                      <a:pPr algn="ctr"/>
                      <a:r>
                        <a:rPr lang="en-US" sz="1200" dirty="0"/>
                        <a:t>HCM (Recommended Configuration)</a:t>
                      </a:r>
                    </a:p>
                  </a:txBody>
                  <a:tcPr marL="68580" marR="68580" marT="34290" marB="34290" anchor="ctr"/>
                </a:tc>
                <a:extLst>
                  <a:ext uri="{0D108BD9-81ED-4DB2-BD59-A6C34878D82A}">
                    <a16:rowId xmlns:a16="http://schemas.microsoft.com/office/drawing/2014/main" val="1108400004"/>
                  </a:ext>
                </a:extLst>
              </a:tr>
              <a:tr h="210272">
                <a:tc>
                  <a:txBody>
                    <a:bodyPr/>
                    <a:lstStyle/>
                    <a:p>
                      <a:pPr algn="l" fontAlgn="b"/>
                      <a:r>
                        <a:rPr lang="en-US" sz="1100" b="0" i="0" u="none" strike="noStrike" kern="1200" dirty="0">
                          <a:solidFill>
                            <a:srgbClr val="000000"/>
                          </a:solidFill>
                          <a:effectLst/>
                          <a:latin typeface="Calibri" panose="020F0502020204030204" pitchFamily="34" charset="0"/>
                          <a:ea typeface="+mn-ea"/>
                          <a:cs typeface="+mn-cs"/>
                        </a:rPr>
                        <a:t>Number of Application server Instances </a:t>
                      </a:r>
                    </a:p>
                  </a:txBody>
                  <a:tcPr marL="7144" marR="7144" marT="7144" marB="0" anchor="ctr"/>
                </a:tc>
                <a:tc>
                  <a:txBody>
                    <a:bodyPr/>
                    <a:lstStyle/>
                    <a:p>
                      <a:pPr algn="ctr" fontAlgn="b"/>
                      <a:r>
                        <a:rPr lang="en-US" sz="1100" b="0" i="0" u="none" strike="noStrike" kern="1200" dirty="0">
                          <a:solidFill>
                            <a:srgbClr val="000000"/>
                          </a:solidFill>
                          <a:effectLst/>
                          <a:latin typeface="Calibri" panose="020F0502020204030204" pitchFamily="34" charset="0"/>
                          <a:ea typeface="+mn-ea"/>
                          <a:cs typeface="+mn-cs"/>
                        </a:rPr>
                        <a:t>24</a:t>
                      </a:r>
                    </a:p>
                  </a:txBody>
                  <a:tcPr marL="7144" marR="7144" marT="7144" marB="0" anchor="ctr"/>
                </a:tc>
                <a:tc>
                  <a:txBody>
                    <a:bodyPr/>
                    <a:lstStyle/>
                    <a:p>
                      <a:pPr algn="ctr" fontAlgn="b"/>
                      <a:r>
                        <a:rPr lang="en-US" sz="1100" b="0" i="0" u="none" strike="noStrike" kern="1200" dirty="0">
                          <a:solidFill>
                            <a:srgbClr val="000000"/>
                          </a:solidFill>
                          <a:effectLst/>
                          <a:latin typeface="Calibri" panose="020F0502020204030204" pitchFamily="34" charset="0"/>
                          <a:ea typeface="+mn-ea"/>
                          <a:cs typeface="+mn-cs"/>
                        </a:rPr>
                        <a:t>48</a:t>
                      </a:r>
                    </a:p>
                  </a:txBody>
                  <a:tcPr marL="7144" marR="7144" marT="7144" marB="0" anchor="ctr"/>
                </a:tc>
                <a:extLst>
                  <a:ext uri="{0D108BD9-81ED-4DB2-BD59-A6C34878D82A}">
                    <a16:rowId xmlns:a16="http://schemas.microsoft.com/office/drawing/2014/main" val="2764261809"/>
                  </a:ext>
                </a:extLst>
              </a:tr>
              <a:tr h="212000">
                <a:tc>
                  <a:txBody>
                    <a:bodyPr/>
                    <a:lstStyle/>
                    <a:p>
                      <a:pPr algn="l" fontAlgn="b"/>
                      <a:r>
                        <a:rPr lang="en-US" sz="1100" b="0" i="0" u="none" strike="noStrike" kern="1200" dirty="0">
                          <a:solidFill>
                            <a:srgbClr val="000000"/>
                          </a:solidFill>
                          <a:effectLst/>
                          <a:latin typeface="Calibri" panose="020F0502020204030204" pitchFamily="34" charset="0"/>
                          <a:ea typeface="+mn-ea"/>
                          <a:cs typeface="+mn-cs"/>
                        </a:rPr>
                        <a:t>Number of Webserver Instances</a:t>
                      </a:r>
                    </a:p>
                  </a:txBody>
                  <a:tcPr marL="7144" marR="7144" marT="7144" marB="0" anchor="ctr"/>
                </a:tc>
                <a:tc>
                  <a:txBody>
                    <a:bodyPr/>
                    <a:lstStyle/>
                    <a:p>
                      <a:pPr algn="ctr" fontAlgn="b"/>
                      <a:r>
                        <a:rPr lang="en-US" sz="1100" b="0" i="0" u="none" strike="noStrike" kern="1200" dirty="0">
                          <a:solidFill>
                            <a:srgbClr val="000000"/>
                          </a:solidFill>
                          <a:effectLst/>
                          <a:latin typeface="Calibri" panose="020F0502020204030204" pitchFamily="34" charset="0"/>
                          <a:ea typeface="+mn-ea"/>
                          <a:cs typeface="+mn-cs"/>
                        </a:rPr>
                        <a:t>24</a:t>
                      </a:r>
                    </a:p>
                  </a:txBody>
                  <a:tcPr marL="7144" marR="7144" marT="7144" marB="0" anchor="ctr"/>
                </a:tc>
                <a:tc>
                  <a:txBody>
                    <a:bodyPr/>
                    <a:lstStyle/>
                    <a:p>
                      <a:pPr algn="ctr" fontAlgn="b"/>
                      <a:r>
                        <a:rPr lang="en-US" sz="1100" b="0" i="0" u="none" strike="noStrike" kern="1200" dirty="0">
                          <a:solidFill>
                            <a:srgbClr val="000000"/>
                          </a:solidFill>
                          <a:effectLst/>
                          <a:latin typeface="Calibri" panose="020F0502020204030204" pitchFamily="34" charset="0"/>
                          <a:ea typeface="+mn-ea"/>
                          <a:cs typeface="+mn-cs"/>
                        </a:rPr>
                        <a:t>48</a:t>
                      </a:r>
                    </a:p>
                  </a:txBody>
                  <a:tcPr marL="7144" marR="7144" marT="7144" marB="0" anchor="ctr"/>
                </a:tc>
                <a:extLst>
                  <a:ext uri="{0D108BD9-81ED-4DB2-BD59-A6C34878D82A}">
                    <a16:rowId xmlns:a16="http://schemas.microsoft.com/office/drawing/2014/main" val="1872390066"/>
                  </a:ext>
                </a:extLst>
              </a:tr>
              <a:tr h="203671">
                <a:tc>
                  <a:txBody>
                    <a:bodyPr/>
                    <a:lstStyle/>
                    <a:p>
                      <a:pPr algn="l" fontAlgn="b"/>
                      <a:r>
                        <a:rPr lang="en-US" sz="1100" b="0" i="0" u="none" strike="noStrike" kern="1200" dirty="0">
                          <a:solidFill>
                            <a:srgbClr val="000000"/>
                          </a:solidFill>
                          <a:effectLst/>
                          <a:latin typeface="Calibri" panose="020F0502020204030204" pitchFamily="34" charset="0"/>
                          <a:ea typeface="+mn-ea"/>
                          <a:cs typeface="+mn-cs"/>
                        </a:rPr>
                        <a:t>DB instance Size</a:t>
                      </a:r>
                    </a:p>
                  </a:txBody>
                  <a:tcPr marL="7144" marR="7144" marT="7144" marB="0" anchor="ctr"/>
                </a:tc>
                <a:tc>
                  <a:txBody>
                    <a:bodyPr/>
                    <a:lstStyle/>
                    <a:p>
                      <a:pPr algn="ctr" fontAlgn="b"/>
                      <a:r>
                        <a:rPr lang="en-US" sz="1100" b="0" i="0" u="none" strike="noStrike" kern="1200" dirty="0">
                          <a:solidFill>
                            <a:srgbClr val="000000"/>
                          </a:solidFill>
                          <a:effectLst/>
                          <a:latin typeface="Calibri" panose="020F0502020204030204" pitchFamily="34" charset="0"/>
                          <a:ea typeface="+mn-ea"/>
                          <a:cs typeface="+mn-cs"/>
                        </a:rPr>
                        <a:t>  m5.xlarge</a:t>
                      </a:r>
                    </a:p>
                  </a:txBody>
                  <a:tcPr marL="7144" marR="7144" marT="7144" marB="0" anchor="ctr"/>
                </a:tc>
                <a:tc>
                  <a:txBody>
                    <a:bodyPr/>
                    <a:lstStyle/>
                    <a:p>
                      <a:pPr algn="ctr" fontAlgn="b"/>
                      <a:r>
                        <a:rPr lang="en-US" sz="1100" b="0" i="0" u="none" strike="noStrike" kern="1200" dirty="0">
                          <a:solidFill>
                            <a:srgbClr val="000000"/>
                          </a:solidFill>
                          <a:effectLst/>
                          <a:latin typeface="Calibri" panose="020F0502020204030204" pitchFamily="34" charset="0"/>
                          <a:ea typeface="+mn-ea"/>
                          <a:cs typeface="+mn-cs"/>
                        </a:rPr>
                        <a:t>m5.4xlarge</a:t>
                      </a:r>
                    </a:p>
                  </a:txBody>
                  <a:tcPr marL="7144" marR="7144" marT="7144" marB="0" anchor="ctr"/>
                </a:tc>
                <a:extLst>
                  <a:ext uri="{0D108BD9-81ED-4DB2-BD59-A6C34878D82A}">
                    <a16:rowId xmlns:a16="http://schemas.microsoft.com/office/drawing/2014/main" val="1961345779"/>
                  </a:ext>
                </a:extLst>
              </a:tr>
              <a:tr h="203671">
                <a:tc>
                  <a:txBody>
                    <a:bodyPr/>
                    <a:lstStyle/>
                    <a:p>
                      <a:pPr algn="l" fontAlgn="b"/>
                      <a:r>
                        <a:rPr lang="en-US" sz="1100" b="0" i="0" u="none" strike="noStrike" kern="1200" dirty="0">
                          <a:solidFill>
                            <a:srgbClr val="000000"/>
                          </a:solidFill>
                          <a:effectLst/>
                          <a:latin typeface="Calibri" panose="020F0502020204030204" pitchFamily="34" charset="0"/>
                          <a:ea typeface="+mn-ea"/>
                          <a:cs typeface="+mn-cs"/>
                        </a:rPr>
                        <a:t>Jolt min handlers </a:t>
                      </a:r>
                    </a:p>
                  </a:txBody>
                  <a:tcPr marL="7144" marR="7144" marT="7144" marB="0" anchor="ctr"/>
                </a:tc>
                <a:tc>
                  <a:txBody>
                    <a:bodyPr/>
                    <a:lstStyle/>
                    <a:p>
                      <a:pPr algn="ctr" fontAlgn="b"/>
                      <a:r>
                        <a:rPr lang="en-US" sz="1100" b="0" i="0" u="none" strike="noStrike" kern="1200" dirty="0">
                          <a:solidFill>
                            <a:srgbClr val="000000"/>
                          </a:solidFill>
                          <a:effectLst/>
                          <a:latin typeface="Calibri" panose="020F0502020204030204" pitchFamily="34" charset="0"/>
                          <a:ea typeface="+mn-ea"/>
                          <a:cs typeface="+mn-cs"/>
                        </a:rPr>
                        <a:t>8</a:t>
                      </a:r>
                    </a:p>
                  </a:txBody>
                  <a:tcPr marL="7144" marR="7144" marT="7144" marB="0" anchor="ctr"/>
                </a:tc>
                <a:tc>
                  <a:txBody>
                    <a:bodyPr/>
                    <a:lstStyle/>
                    <a:p>
                      <a:pPr algn="ctr" fontAlgn="b"/>
                      <a:r>
                        <a:rPr lang="en-US" sz="1100" b="0" i="0" u="none" strike="noStrike" kern="1200" dirty="0">
                          <a:solidFill>
                            <a:srgbClr val="000000"/>
                          </a:solidFill>
                          <a:effectLst/>
                          <a:latin typeface="Calibri" panose="020F0502020204030204" pitchFamily="34" charset="0"/>
                          <a:ea typeface="+mn-ea"/>
                          <a:cs typeface="+mn-cs"/>
                        </a:rPr>
                        <a:t>50</a:t>
                      </a:r>
                    </a:p>
                  </a:txBody>
                  <a:tcPr marL="7144" marR="7144" marT="7144" marB="0" anchor="ctr"/>
                </a:tc>
                <a:extLst>
                  <a:ext uri="{0D108BD9-81ED-4DB2-BD59-A6C34878D82A}">
                    <a16:rowId xmlns:a16="http://schemas.microsoft.com/office/drawing/2014/main" val="3601115000"/>
                  </a:ext>
                </a:extLst>
              </a:tr>
              <a:tr h="203671">
                <a:tc>
                  <a:txBody>
                    <a:bodyPr/>
                    <a:lstStyle/>
                    <a:p>
                      <a:pPr algn="l" fontAlgn="b"/>
                      <a:r>
                        <a:rPr lang="en-US" sz="1100" b="0" i="0" u="none" strike="noStrike" kern="1200" dirty="0">
                          <a:solidFill>
                            <a:srgbClr val="000000"/>
                          </a:solidFill>
                          <a:effectLst/>
                          <a:latin typeface="Calibri" panose="020F0502020204030204" pitchFamily="34" charset="0"/>
                          <a:ea typeface="+mn-ea"/>
                          <a:cs typeface="+mn-cs"/>
                        </a:rPr>
                        <a:t>Jolt max handlers</a:t>
                      </a:r>
                    </a:p>
                  </a:txBody>
                  <a:tcPr marL="7144" marR="7144" marT="7144" marB="0" anchor="ctr"/>
                </a:tc>
                <a:tc>
                  <a:txBody>
                    <a:bodyPr/>
                    <a:lstStyle/>
                    <a:p>
                      <a:pPr algn="ctr" fontAlgn="b"/>
                      <a:r>
                        <a:rPr lang="en-US" sz="1100" b="0" i="0" u="none" strike="noStrike" kern="1200" dirty="0">
                          <a:solidFill>
                            <a:srgbClr val="000000"/>
                          </a:solidFill>
                          <a:effectLst/>
                          <a:latin typeface="Calibri" panose="020F0502020204030204" pitchFamily="34" charset="0"/>
                          <a:ea typeface="+mn-ea"/>
                          <a:cs typeface="+mn-cs"/>
                        </a:rPr>
                        <a:t>12</a:t>
                      </a:r>
                    </a:p>
                  </a:txBody>
                  <a:tcPr marL="7144" marR="7144" marT="7144" marB="0" anchor="ctr"/>
                </a:tc>
                <a:tc>
                  <a:txBody>
                    <a:bodyPr/>
                    <a:lstStyle/>
                    <a:p>
                      <a:pPr algn="ctr" fontAlgn="b"/>
                      <a:r>
                        <a:rPr lang="en-US" sz="1100" b="0" i="0" u="none" strike="noStrike" kern="1200" dirty="0">
                          <a:solidFill>
                            <a:srgbClr val="000000"/>
                          </a:solidFill>
                          <a:effectLst/>
                          <a:latin typeface="Calibri" panose="020F0502020204030204" pitchFamily="34" charset="0"/>
                          <a:ea typeface="+mn-ea"/>
                          <a:cs typeface="+mn-cs"/>
                        </a:rPr>
                        <a:t>70</a:t>
                      </a:r>
                    </a:p>
                  </a:txBody>
                  <a:tcPr marL="7144" marR="7144" marT="7144" marB="0" anchor="ctr"/>
                </a:tc>
                <a:extLst>
                  <a:ext uri="{0D108BD9-81ED-4DB2-BD59-A6C34878D82A}">
                    <a16:rowId xmlns:a16="http://schemas.microsoft.com/office/drawing/2014/main" val="1157403795"/>
                  </a:ext>
                </a:extLst>
              </a:tr>
              <a:tr h="219758">
                <a:tc>
                  <a:txBody>
                    <a:bodyPr/>
                    <a:lstStyle/>
                    <a:p>
                      <a:pPr algn="l" fontAlgn="b"/>
                      <a:r>
                        <a:rPr lang="en-US" sz="1100" b="0" i="0" u="none" strike="noStrike" kern="1200" dirty="0">
                          <a:solidFill>
                            <a:srgbClr val="000000"/>
                          </a:solidFill>
                          <a:effectLst/>
                          <a:latin typeface="Calibri" panose="020F0502020204030204" pitchFamily="34" charset="0"/>
                          <a:ea typeface="+mn-ea"/>
                          <a:cs typeface="+mn-cs"/>
                        </a:rPr>
                        <a:t>No. of Application server processes</a:t>
                      </a:r>
                    </a:p>
                  </a:txBody>
                  <a:tcPr marL="7144" marR="7144" marT="7144" marB="0" anchor="ctr"/>
                </a:tc>
                <a:tc>
                  <a:txBody>
                    <a:bodyPr/>
                    <a:lstStyle/>
                    <a:p>
                      <a:pPr algn="ctr" fontAlgn="b"/>
                      <a:r>
                        <a:rPr lang="en-US" sz="1100" b="0" i="0" u="none" strike="noStrike" kern="1200" dirty="0">
                          <a:solidFill>
                            <a:srgbClr val="000000"/>
                          </a:solidFill>
                          <a:effectLst/>
                          <a:latin typeface="Calibri" panose="020F0502020204030204" pitchFamily="34" charset="0"/>
                          <a:ea typeface="+mn-ea"/>
                          <a:cs typeface="+mn-cs"/>
                        </a:rPr>
                        <a:t>8</a:t>
                      </a:r>
                    </a:p>
                  </a:txBody>
                  <a:tcPr marL="7144" marR="7144" marT="7144" marB="0" anchor="ctr"/>
                </a:tc>
                <a:tc>
                  <a:txBody>
                    <a:bodyPr/>
                    <a:lstStyle/>
                    <a:p>
                      <a:pPr algn="ctr" fontAlgn="b"/>
                      <a:r>
                        <a:rPr lang="en-US" sz="1100" b="0" i="0" u="none" strike="noStrike" kern="1200" dirty="0">
                          <a:solidFill>
                            <a:srgbClr val="000000"/>
                          </a:solidFill>
                          <a:effectLst/>
                          <a:latin typeface="Calibri" panose="020F0502020204030204" pitchFamily="34" charset="0"/>
                          <a:ea typeface="+mn-ea"/>
                          <a:cs typeface="+mn-cs"/>
                        </a:rPr>
                        <a:t>40</a:t>
                      </a:r>
                    </a:p>
                  </a:txBody>
                  <a:tcPr marL="7144" marR="7144" marT="7144" marB="0" anchor="ctr"/>
                </a:tc>
                <a:extLst>
                  <a:ext uri="{0D108BD9-81ED-4DB2-BD59-A6C34878D82A}">
                    <a16:rowId xmlns:a16="http://schemas.microsoft.com/office/drawing/2014/main" val="123657020"/>
                  </a:ext>
                </a:extLst>
              </a:tr>
              <a:tr h="203671">
                <a:tc>
                  <a:txBody>
                    <a:bodyPr/>
                    <a:lstStyle/>
                    <a:p>
                      <a:pPr algn="l" fontAlgn="b"/>
                      <a:r>
                        <a:rPr lang="en-US" sz="1100" b="0" i="0" u="none" strike="noStrike" kern="1200" dirty="0">
                          <a:solidFill>
                            <a:srgbClr val="000000"/>
                          </a:solidFill>
                          <a:effectLst/>
                          <a:latin typeface="Calibri" panose="020F0502020204030204" pitchFamily="34" charset="0"/>
                          <a:ea typeface="+mn-ea"/>
                          <a:cs typeface="+mn-cs"/>
                        </a:rPr>
                        <a:t>Recycle count </a:t>
                      </a:r>
                    </a:p>
                  </a:txBody>
                  <a:tcPr marL="7144" marR="7144" marT="7144" marB="0" anchor="ctr"/>
                </a:tc>
                <a:tc>
                  <a:txBody>
                    <a:bodyPr/>
                    <a:lstStyle/>
                    <a:p>
                      <a:pPr algn="ctr" fontAlgn="b"/>
                      <a:r>
                        <a:rPr lang="en-US" sz="1100" b="0" i="0" u="none" strike="noStrike" kern="1200" dirty="0">
                          <a:solidFill>
                            <a:srgbClr val="000000"/>
                          </a:solidFill>
                          <a:effectLst/>
                          <a:latin typeface="Calibri" panose="020F0502020204030204" pitchFamily="34" charset="0"/>
                          <a:ea typeface="+mn-ea"/>
                          <a:cs typeface="+mn-cs"/>
                        </a:rPr>
                        <a:t>4000</a:t>
                      </a:r>
                    </a:p>
                  </a:txBody>
                  <a:tcPr marL="7144" marR="7144" marT="7144" marB="0" anchor="ctr"/>
                </a:tc>
                <a:tc>
                  <a:txBody>
                    <a:bodyPr/>
                    <a:lstStyle/>
                    <a:p>
                      <a:pPr algn="ctr" fontAlgn="b"/>
                      <a:r>
                        <a:rPr lang="en-US" sz="1100" b="0" i="0" u="none" strike="noStrike" kern="1200" dirty="0">
                          <a:solidFill>
                            <a:srgbClr val="000000"/>
                          </a:solidFill>
                          <a:effectLst/>
                          <a:latin typeface="Calibri" panose="020F0502020204030204" pitchFamily="34" charset="0"/>
                          <a:ea typeface="+mn-ea"/>
                          <a:cs typeface="+mn-cs"/>
                        </a:rPr>
                        <a:t>2500</a:t>
                      </a:r>
                    </a:p>
                  </a:txBody>
                  <a:tcPr marL="7144" marR="7144" marT="7144" marB="0" anchor="ctr"/>
                </a:tc>
                <a:extLst>
                  <a:ext uri="{0D108BD9-81ED-4DB2-BD59-A6C34878D82A}">
                    <a16:rowId xmlns:a16="http://schemas.microsoft.com/office/drawing/2014/main" val="68883145"/>
                  </a:ext>
                </a:extLst>
              </a:tr>
            </a:tbl>
          </a:graphicData>
        </a:graphic>
      </p:graphicFrame>
      <p:sp>
        <p:nvSpPr>
          <p:cNvPr id="6" name="Title 1">
            <a:extLst>
              <a:ext uri="{FF2B5EF4-FFF2-40B4-BE49-F238E27FC236}">
                <a16:creationId xmlns:a16="http://schemas.microsoft.com/office/drawing/2014/main" id="{3C5BCBBA-AA55-4DFF-AE05-1780AEDE5121}"/>
              </a:ext>
            </a:extLst>
          </p:cNvPr>
          <p:cNvSpPr>
            <a:spLocks noGrp="1"/>
          </p:cNvSpPr>
          <p:nvPr>
            <p:ph type="title"/>
          </p:nvPr>
        </p:nvSpPr>
        <p:spPr>
          <a:xfrm>
            <a:off x="384409" y="994874"/>
            <a:ext cx="7399735" cy="385763"/>
          </a:xfrm>
        </p:spPr>
        <p:txBody>
          <a:bodyPr/>
          <a:lstStyle/>
          <a:p>
            <a:r>
              <a:rPr lang="en-US" sz="2100" b="1" dirty="0">
                <a:solidFill>
                  <a:srgbClr val="0070C0"/>
                </a:solidFill>
              </a:rPr>
              <a:t>HCM Scope - Current vs New Configuration Results</a:t>
            </a:r>
            <a:endParaRPr lang="en-US" sz="2100" b="1" dirty="0">
              <a:solidFill>
                <a:srgbClr val="0070C0"/>
              </a:solidFill>
              <a:latin typeface="+mn-lt"/>
              <a:ea typeface="+mn-ea"/>
              <a:cs typeface="+mn-cs"/>
            </a:endParaRPr>
          </a:p>
        </p:txBody>
      </p:sp>
      <p:sp>
        <p:nvSpPr>
          <p:cNvPr id="7" name="TextBox 6">
            <a:extLst>
              <a:ext uri="{FF2B5EF4-FFF2-40B4-BE49-F238E27FC236}">
                <a16:creationId xmlns:a16="http://schemas.microsoft.com/office/drawing/2014/main" id="{1C08D395-3193-44FE-A374-0279A2071AD9}"/>
              </a:ext>
            </a:extLst>
          </p:cNvPr>
          <p:cNvSpPr txBox="1"/>
          <p:nvPr/>
        </p:nvSpPr>
        <p:spPr>
          <a:xfrm>
            <a:off x="4820834" y="3317781"/>
            <a:ext cx="3490646" cy="300082"/>
          </a:xfrm>
          <a:prstGeom prst="rect">
            <a:avLst/>
          </a:prstGeom>
          <a:noFill/>
        </p:spPr>
        <p:txBody>
          <a:bodyPr wrap="square" rtlCol="0">
            <a:spAutoFit/>
          </a:bodyPr>
          <a:lstStyle/>
          <a:p>
            <a:r>
              <a:rPr lang="en-US" sz="1350" b="1" u="sng" dirty="0">
                <a:solidFill>
                  <a:srgbClr val="0070C0"/>
                </a:solidFill>
              </a:rPr>
              <a:t>Manager Transactions – 1500 Managers</a:t>
            </a:r>
          </a:p>
        </p:txBody>
      </p:sp>
      <p:sp>
        <p:nvSpPr>
          <p:cNvPr id="8" name="TextBox 7">
            <a:extLst>
              <a:ext uri="{FF2B5EF4-FFF2-40B4-BE49-F238E27FC236}">
                <a16:creationId xmlns:a16="http://schemas.microsoft.com/office/drawing/2014/main" id="{99A1CFB2-2AB4-44EA-B058-656C2EBC7D44}"/>
              </a:ext>
            </a:extLst>
          </p:cNvPr>
          <p:cNvSpPr txBox="1"/>
          <p:nvPr/>
        </p:nvSpPr>
        <p:spPr>
          <a:xfrm>
            <a:off x="517081" y="3317781"/>
            <a:ext cx="3500772" cy="300082"/>
          </a:xfrm>
          <a:prstGeom prst="rect">
            <a:avLst/>
          </a:prstGeom>
          <a:noFill/>
        </p:spPr>
        <p:txBody>
          <a:bodyPr wrap="square" rtlCol="0">
            <a:spAutoFit/>
          </a:bodyPr>
          <a:lstStyle/>
          <a:p>
            <a:r>
              <a:rPr lang="en-US" sz="1350" b="1" u="sng" dirty="0">
                <a:solidFill>
                  <a:srgbClr val="0070C0"/>
                </a:solidFill>
              </a:rPr>
              <a:t>Employee Transactions – 12000 Employees</a:t>
            </a:r>
          </a:p>
        </p:txBody>
      </p:sp>
      <p:sp>
        <p:nvSpPr>
          <p:cNvPr id="9" name="TextBox 8">
            <a:extLst>
              <a:ext uri="{FF2B5EF4-FFF2-40B4-BE49-F238E27FC236}">
                <a16:creationId xmlns:a16="http://schemas.microsoft.com/office/drawing/2014/main" id="{4ED2A0D8-A2FD-4206-AFBF-39206B4D2A98}"/>
              </a:ext>
            </a:extLst>
          </p:cNvPr>
          <p:cNvSpPr txBox="1"/>
          <p:nvPr/>
        </p:nvSpPr>
        <p:spPr>
          <a:xfrm>
            <a:off x="192205" y="5594646"/>
            <a:ext cx="8759590" cy="923330"/>
          </a:xfrm>
          <a:prstGeom prst="rect">
            <a:avLst/>
          </a:prstGeom>
          <a:noFill/>
        </p:spPr>
        <p:txBody>
          <a:bodyPr wrap="square">
            <a:spAutoFit/>
          </a:bodyPr>
          <a:lstStyle/>
          <a:p>
            <a:r>
              <a:rPr lang="en-US" b="1" dirty="0">
                <a:solidFill>
                  <a:schemeClr val="accent1"/>
                </a:solidFill>
              </a:rPr>
              <a:t>Key Takeaways: </a:t>
            </a:r>
          </a:p>
          <a:p>
            <a:pPr marL="285750" indent="-285750">
              <a:buFont typeface="Arial" panose="020B0604020202020204" pitchFamily="34" charset="0"/>
              <a:buChar char="•"/>
            </a:pPr>
            <a:r>
              <a:rPr lang="en-US" dirty="0">
                <a:solidFill>
                  <a:schemeClr val="accent1"/>
                </a:solidFill>
              </a:rPr>
              <a:t>0.97% average errors were found using recommended settings on Employee transactions</a:t>
            </a:r>
          </a:p>
          <a:p>
            <a:pPr marL="285750" indent="-285750">
              <a:buFont typeface="Arial" panose="020B0604020202020204" pitchFamily="34" charset="0"/>
              <a:buChar char="•"/>
            </a:pPr>
            <a:r>
              <a:rPr lang="en-US" dirty="0">
                <a:solidFill>
                  <a:schemeClr val="accent1"/>
                </a:solidFill>
              </a:rPr>
              <a:t>0.97% average errors were found using recommended settings on Manager transactions</a:t>
            </a:r>
          </a:p>
        </p:txBody>
      </p:sp>
      <p:sp>
        <p:nvSpPr>
          <p:cNvPr id="10" name="Slide Number Placeholder 3">
            <a:extLst>
              <a:ext uri="{FF2B5EF4-FFF2-40B4-BE49-F238E27FC236}">
                <a16:creationId xmlns:a16="http://schemas.microsoft.com/office/drawing/2014/main" id="{9A825CD1-21A0-49AA-9430-BA2EC303F94F}"/>
              </a:ext>
            </a:extLst>
          </p:cNvPr>
          <p:cNvSpPr>
            <a:spLocks noGrp="1"/>
          </p:cNvSpPr>
          <p:nvPr>
            <p:ph type="sldNum" sz="quarter" idx="12"/>
          </p:nvPr>
        </p:nvSpPr>
        <p:spPr>
          <a:xfrm>
            <a:off x="6548627" y="6335414"/>
            <a:ext cx="2057400" cy="365125"/>
          </a:xfrm>
        </p:spPr>
        <p:txBody>
          <a:bodyPr/>
          <a:lstStyle/>
          <a:p>
            <a:fld id="{32FFA10A-75BF-4FC3-BA62-E493D9BD3098}" type="slidenum">
              <a:rPr lang="en-US" smtClean="0"/>
              <a:t>15</a:t>
            </a:fld>
            <a:endParaRPr lang="en-US" dirty="0"/>
          </a:p>
        </p:txBody>
      </p:sp>
    </p:spTree>
    <p:extLst>
      <p:ext uri="{BB962C8B-B14F-4D97-AF65-F5344CB8AC3E}">
        <p14:creationId xmlns:p14="http://schemas.microsoft.com/office/powerpoint/2010/main" val="459518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B4315-7F70-486D-829C-3D203DA9DE4E}"/>
              </a:ext>
            </a:extLst>
          </p:cNvPr>
          <p:cNvSpPr>
            <a:spLocks noGrp="1"/>
          </p:cNvSpPr>
          <p:nvPr>
            <p:ph type="title"/>
          </p:nvPr>
        </p:nvSpPr>
        <p:spPr>
          <a:xfrm>
            <a:off x="155120" y="927770"/>
            <a:ext cx="7400161" cy="385763"/>
          </a:xfrm>
        </p:spPr>
        <p:txBody>
          <a:bodyPr/>
          <a:lstStyle/>
          <a:p>
            <a:r>
              <a:rPr lang="en-US" sz="2100" b="1" dirty="0">
                <a:solidFill>
                  <a:srgbClr val="0070C0"/>
                </a:solidFill>
                <a:latin typeface="+mn-lt"/>
                <a:ea typeface="+mn-ea"/>
                <a:cs typeface="+mn-cs"/>
              </a:rPr>
              <a:t>Key Takeaways - Summary</a:t>
            </a:r>
          </a:p>
        </p:txBody>
      </p:sp>
      <p:sp>
        <p:nvSpPr>
          <p:cNvPr id="3" name="Rectangle 2">
            <a:extLst>
              <a:ext uri="{FF2B5EF4-FFF2-40B4-BE49-F238E27FC236}">
                <a16:creationId xmlns:a16="http://schemas.microsoft.com/office/drawing/2014/main" id="{EF4D8029-3524-405B-A064-991D927FF865}"/>
              </a:ext>
            </a:extLst>
          </p:cNvPr>
          <p:cNvSpPr/>
          <p:nvPr/>
        </p:nvSpPr>
        <p:spPr>
          <a:xfrm>
            <a:off x="523513" y="1348687"/>
            <a:ext cx="8335262" cy="4862870"/>
          </a:xfrm>
          <a:prstGeom prst="rect">
            <a:avLst/>
          </a:prstGeom>
        </p:spPr>
        <p:txBody>
          <a:bodyPr wrap="square">
            <a:spAutoFit/>
          </a:bodyPr>
          <a:lstStyle/>
          <a:p>
            <a:pPr marL="214313" indent="-214313">
              <a:spcBef>
                <a:spcPts val="1200"/>
              </a:spcBef>
              <a:buFont typeface="Arial" panose="020B0604020202020204" pitchFamily="34" charset="0"/>
              <a:buChar char="•"/>
            </a:pPr>
            <a:r>
              <a:rPr lang="en-US" sz="2000" b="1" dirty="0"/>
              <a:t>On an average, errors went down by 95% based on our findings &amp; recommended settings</a:t>
            </a:r>
          </a:p>
          <a:p>
            <a:pPr marL="214313" indent="-214313">
              <a:spcBef>
                <a:spcPts val="1200"/>
              </a:spcBef>
              <a:buFont typeface="Arial" panose="020B0604020202020204" pitchFamily="34" charset="0"/>
              <a:buChar char="•"/>
            </a:pPr>
            <a:r>
              <a:rPr lang="en-US" sz="2000" dirty="0"/>
              <a:t>Assumed recommended configuration is maintained 24/7 to meet the anticipated load by managed services</a:t>
            </a:r>
          </a:p>
          <a:p>
            <a:pPr marL="214313" indent="-214313">
              <a:spcBef>
                <a:spcPts val="1200"/>
              </a:spcBef>
              <a:buFont typeface="Arial" panose="020B0604020202020204" pitchFamily="34" charset="0"/>
              <a:buChar char="•"/>
            </a:pPr>
            <a:r>
              <a:rPr lang="en-US" sz="2000" dirty="0"/>
              <a:t>Load balancer server was not distributing the load among multiple servers equally, and the issue has been addressed</a:t>
            </a:r>
          </a:p>
          <a:p>
            <a:pPr marL="214313" indent="-214313">
              <a:spcBef>
                <a:spcPts val="1200"/>
              </a:spcBef>
              <a:buFont typeface="Arial" panose="020B0604020202020204" pitchFamily="34" charset="0"/>
              <a:buChar char="•"/>
            </a:pPr>
            <a:r>
              <a:rPr lang="en-US" sz="2000" dirty="0"/>
              <a:t>Based on our findings, the current infrastructure hosted on AWS needs to be ramped up from fewer times of the current infrastructure</a:t>
            </a:r>
          </a:p>
          <a:p>
            <a:pPr marL="214313" indent="-214313">
              <a:spcBef>
                <a:spcPts val="1200"/>
              </a:spcBef>
              <a:buFont typeface="Arial" panose="020B0604020202020204" pitchFamily="34" charset="0"/>
              <a:buChar char="•"/>
            </a:pPr>
            <a:r>
              <a:rPr lang="en-US" sz="2000" dirty="0" err="1"/>
              <a:t>Kastech</a:t>
            </a:r>
            <a:r>
              <a:rPr lang="en-US" sz="2000" dirty="0"/>
              <a:t> recommends to turn on the autoscaling feature on AWS</a:t>
            </a:r>
          </a:p>
          <a:p>
            <a:pPr marL="214313" indent="-214313">
              <a:spcBef>
                <a:spcPts val="1200"/>
              </a:spcBef>
              <a:buFont typeface="Arial" panose="020B0604020202020204" pitchFamily="34" charset="0"/>
              <a:buChar char="•"/>
            </a:pPr>
            <a:r>
              <a:rPr lang="en-US" sz="2000" dirty="0"/>
              <a:t>If SBCTC thinks the overall cost to maintain the recommended configuration is too high, data analysis can be carried out after 6 months or 1 year to identify the total load on the system and configuration can be modified accordingly</a:t>
            </a:r>
          </a:p>
        </p:txBody>
      </p:sp>
      <p:sp>
        <p:nvSpPr>
          <p:cNvPr id="4" name="Slide Number Placeholder 3">
            <a:extLst>
              <a:ext uri="{FF2B5EF4-FFF2-40B4-BE49-F238E27FC236}">
                <a16:creationId xmlns:a16="http://schemas.microsoft.com/office/drawing/2014/main" id="{C2B9B7C7-D1D4-4D2D-A4C0-D7EBCF4DC1A9}"/>
              </a:ext>
            </a:extLst>
          </p:cNvPr>
          <p:cNvSpPr>
            <a:spLocks noGrp="1"/>
          </p:cNvSpPr>
          <p:nvPr>
            <p:ph type="sldNum" sz="quarter" idx="12"/>
          </p:nvPr>
        </p:nvSpPr>
        <p:spPr>
          <a:xfrm>
            <a:off x="6548627" y="6335414"/>
            <a:ext cx="2057400" cy="365125"/>
          </a:xfrm>
        </p:spPr>
        <p:txBody>
          <a:bodyPr/>
          <a:lstStyle/>
          <a:p>
            <a:fld id="{32FFA10A-75BF-4FC3-BA62-E493D9BD3098}" type="slidenum">
              <a:rPr lang="en-US" smtClean="0"/>
              <a:t>16</a:t>
            </a:fld>
            <a:endParaRPr lang="en-US" dirty="0"/>
          </a:p>
        </p:txBody>
      </p:sp>
    </p:spTree>
    <p:extLst>
      <p:ext uri="{BB962C8B-B14F-4D97-AF65-F5344CB8AC3E}">
        <p14:creationId xmlns:p14="http://schemas.microsoft.com/office/powerpoint/2010/main" val="1971831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CDC33-B2B0-4271-96EF-89E45A4673C8}"/>
              </a:ext>
            </a:extLst>
          </p:cNvPr>
          <p:cNvSpPr>
            <a:spLocks noGrp="1"/>
          </p:cNvSpPr>
          <p:nvPr>
            <p:ph type="title"/>
          </p:nvPr>
        </p:nvSpPr>
        <p:spPr/>
        <p:txBody>
          <a:bodyPr/>
          <a:lstStyle/>
          <a:p>
            <a:r>
              <a:rPr lang="en-US" dirty="0"/>
              <a:t>Addendum Slides</a:t>
            </a:r>
          </a:p>
        </p:txBody>
      </p:sp>
      <p:sp>
        <p:nvSpPr>
          <p:cNvPr id="3" name="Slide Number Placeholder 3">
            <a:extLst>
              <a:ext uri="{FF2B5EF4-FFF2-40B4-BE49-F238E27FC236}">
                <a16:creationId xmlns:a16="http://schemas.microsoft.com/office/drawing/2014/main" id="{58E3B86C-BF20-40FF-908E-940A9F6D075F}"/>
              </a:ext>
            </a:extLst>
          </p:cNvPr>
          <p:cNvSpPr>
            <a:spLocks noGrp="1"/>
          </p:cNvSpPr>
          <p:nvPr>
            <p:ph type="sldNum" sz="quarter" idx="12"/>
          </p:nvPr>
        </p:nvSpPr>
        <p:spPr>
          <a:xfrm>
            <a:off x="6548627" y="6335414"/>
            <a:ext cx="2057400" cy="365125"/>
          </a:xfrm>
        </p:spPr>
        <p:txBody>
          <a:bodyPr/>
          <a:lstStyle/>
          <a:p>
            <a:fld id="{32FFA10A-75BF-4FC3-BA62-E493D9BD3098}" type="slidenum">
              <a:rPr lang="en-US" smtClean="0"/>
              <a:t>17</a:t>
            </a:fld>
            <a:endParaRPr lang="en-US" dirty="0"/>
          </a:p>
        </p:txBody>
      </p:sp>
    </p:spTree>
    <p:extLst>
      <p:ext uri="{BB962C8B-B14F-4D97-AF65-F5344CB8AC3E}">
        <p14:creationId xmlns:p14="http://schemas.microsoft.com/office/powerpoint/2010/main" val="2950753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AEEE5D-99C6-4E91-B352-5A9425F2B081}"/>
              </a:ext>
            </a:extLst>
          </p:cNvPr>
          <p:cNvSpPr/>
          <p:nvPr/>
        </p:nvSpPr>
        <p:spPr>
          <a:xfrm>
            <a:off x="794932" y="3194767"/>
            <a:ext cx="7400161" cy="3416320"/>
          </a:xfrm>
          <a:prstGeom prst="rect">
            <a:avLst/>
          </a:prstGeom>
        </p:spPr>
        <p:txBody>
          <a:bodyPr wrap="square">
            <a:spAutoFit/>
          </a:bodyPr>
          <a:lstStyle/>
          <a:p>
            <a:pPr marL="214313" indent="-214313">
              <a:buFont typeface="Arial" panose="020B0604020202020204" pitchFamily="34" charset="0"/>
              <a:buChar char="•"/>
            </a:pPr>
            <a:r>
              <a:rPr lang="en-US" dirty="0"/>
              <a:t>Load handling ability of an application depends on multiple components within Application.</a:t>
            </a:r>
          </a:p>
          <a:p>
            <a:pPr marL="214313" indent="-214313">
              <a:buFont typeface="Arial" panose="020B0604020202020204" pitchFamily="34" charset="0"/>
              <a:buChar char="•"/>
            </a:pPr>
            <a:r>
              <a:rPr lang="en-US" dirty="0"/>
              <a:t>It has been identified that the current SBCTC production configuration </a:t>
            </a:r>
            <a:r>
              <a:rPr lang="en-US" b="1" dirty="0"/>
              <a:t>cannot</a:t>
            </a:r>
            <a:r>
              <a:rPr lang="en-US" dirty="0"/>
              <a:t> handle the anticipated load. </a:t>
            </a:r>
          </a:p>
          <a:p>
            <a:pPr marL="214313" indent="-214313">
              <a:buFont typeface="Arial" panose="020B0604020202020204" pitchFamily="34" charset="0"/>
              <a:buChar char="•"/>
            </a:pPr>
            <a:r>
              <a:rPr lang="en-US" dirty="0"/>
              <a:t>Fine-tuning of below items is suggested:</a:t>
            </a:r>
          </a:p>
          <a:p>
            <a:pPr marL="900113" lvl="2" indent="-214313">
              <a:buFont typeface="Arial" panose="020B0604020202020204" pitchFamily="34" charset="0"/>
              <a:buChar char="•"/>
            </a:pPr>
            <a:r>
              <a:rPr lang="en-US" dirty="0"/>
              <a:t>Application server</a:t>
            </a:r>
          </a:p>
          <a:p>
            <a:pPr marL="900113" lvl="2" indent="-214313">
              <a:buFont typeface="Arial" panose="020B0604020202020204" pitchFamily="34" charset="0"/>
              <a:buChar char="•"/>
            </a:pPr>
            <a:r>
              <a:rPr lang="en-US" dirty="0"/>
              <a:t>Number of Web server</a:t>
            </a:r>
          </a:p>
          <a:p>
            <a:pPr marL="900113" lvl="2" indent="-214313">
              <a:buFont typeface="Arial" panose="020B0604020202020204" pitchFamily="34" charset="0"/>
              <a:buChar char="•"/>
            </a:pPr>
            <a:r>
              <a:rPr lang="en-US" dirty="0"/>
              <a:t>DB instance Size</a:t>
            </a:r>
          </a:p>
          <a:p>
            <a:pPr marL="900113" lvl="2" indent="-214313">
              <a:buFont typeface="Arial" panose="020B0604020202020204" pitchFamily="34" charset="0"/>
              <a:buChar char="•"/>
            </a:pPr>
            <a:r>
              <a:rPr lang="en-US" dirty="0"/>
              <a:t>Jolt min handlers </a:t>
            </a:r>
          </a:p>
          <a:p>
            <a:pPr marL="900113" lvl="2" indent="-214313">
              <a:buFont typeface="Arial" panose="020B0604020202020204" pitchFamily="34" charset="0"/>
              <a:buChar char="•"/>
            </a:pPr>
            <a:r>
              <a:rPr lang="en-US" dirty="0"/>
              <a:t>Jolt max handlers</a:t>
            </a:r>
          </a:p>
          <a:p>
            <a:pPr marL="900113" lvl="2" indent="-214313">
              <a:buFont typeface="Arial" panose="020B0604020202020204" pitchFamily="34" charset="0"/>
              <a:buChar char="•"/>
            </a:pPr>
            <a:r>
              <a:rPr lang="en-US" dirty="0"/>
              <a:t>No. of Application server processes </a:t>
            </a:r>
          </a:p>
          <a:p>
            <a:pPr marL="900113" lvl="2" indent="-214313">
              <a:buFont typeface="Arial" panose="020B0604020202020204" pitchFamily="34" charset="0"/>
              <a:buChar char="•"/>
            </a:pPr>
            <a:r>
              <a:rPr lang="en-US" dirty="0"/>
              <a:t>Recycle count </a:t>
            </a:r>
          </a:p>
        </p:txBody>
      </p:sp>
      <p:sp>
        <p:nvSpPr>
          <p:cNvPr id="8" name="Title 1">
            <a:extLst>
              <a:ext uri="{FF2B5EF4-FFF2-40B4-BE49-F238E27FC236}">
                <a16:creationId xmlns:a16="http://schemas.microsoft.com/office/drawing/2014/main" id="{910F4B71-25A3-4C03-B73C-558B707B9318}"/>
              </a:ext>
            </a:extLst>
          </p:cNvPr>
          <p:cNvSpPr txBox="1">
            <a:spLocks/>
          </p:cNvSpPr>
          <p:nvPr/>
        </p:nvSpPr>
        <p:spPr>
          <a:xfrm>
            <a:off x="177166" y="938283"/>
            <a:ext cx="7400161" cy="385763"/>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3600" b="0" kern="1200" spc="0" baseline="0">
                <a:solidFill>
                  <a:schemeClr val="accent1"/>
                </a:solidFill>
                <a:latin typeface="Calibri" panose="020F0502020204030204" pitchFamily="34" charset="0"/>
                <a:ea typeface="+mj-ea"/>
                <a:cs typeface="+mj-cs"/>
              </a:defRPr>
            </a:lvl1pPr>
          </a:lstStyle>
          <a:p>
            <a:r>
              <a:rPr lang="en-US" sz="2100" b="1" dirty="0">
                <a:solidFill>
                  <a:srgbClr val="0070C0"/>
                </a:solidFill>
                <a:latin typeface="+mn-lt"/>
                <a:ea typeface="+mn-ea"/>
                <a:cs typeface="+mn-cs"/>
              </a:rPr>
              <a:t>Kastech</a:t>
            </a:r>
            <a:r>
              <a:rPr lang="en-US" sz="2700" dirty="0"/>
              <a:t> </a:t>
            </a:r>
            <a:r>
              <a:rPr lang="en-US" sz="2100" b="1" dirty="0">
                <a:solidFill>
                  <a:srgbClr val="0070C0"/>
                </a:solidFill>
                <a:latin typeface="+mn-lt"/>
                <a:ea typeface="+mn-ea"/>
                <a:cs typeface="+mn-cs"/>
              </a:rPr>
              <a:t>Findings from Phase-1</a:t>
            </a:r>
          </a:p>
        </p:txBody>
      </p:sp>
      <p:pic>
        <p:nvPicPr>
          <p:cNvPr id="2" name="Picture 1">
            <a:extLst>
              <a:ext uri="{FF2B5EF4-FFF2-40B4-BE49-F238E27FC236}">
                <a16:creationId xmlns:a16="http://schemas.microsoft.com/office/drawing/2014/main" id="{7C6FF3BD-7109-4FF6-B63C-0DE99735A0C8}"/>
              </a:ext>
            </a:extLst>
          </p:cNvPr>
          <p:cNvPicPr>
            <a:picLocks noChangeAspect="1"/>
          </p:cNvPicPr>
          <p:nvPr/>
        </p:nvPicPr>
        <p:blipFill>
          <a:blip r:embed="rId2"/>
          <a:stretch>
            <a:fillRect/>
          </a:stretch>
        </p:blipFill>
        <p:spPr>
          <a:xfrm>
            <a:off x="982714" y="1586185"/>
            <a:ext cx="6515100" cy="1435894"/>
          </a:xfrm>
          <a:prstGeom prst="rect">
            <a:avLst/>
          </a:prstGeom>
        </p:spPr>
      </p:pic>
      <p:sp>
        <p:nvSpPr>
          <p:cNvPr id="5" name="Slide Number Placeholder 3">
            <a:extLst>
              <a:ext uri="{FF2B5EF4-FFF2-40B4-BE49-F238E27FC236}">
                <a16:creationId xmlns:a16="http://schemas.microsoft.com/office/drawing/2014/main" id="{41956B49-14F2-4AB1-A73F-C6501E7E9CE4}"/>
              </a:ext>
            </a:extLst>
          </p:cNvPr>
          <p:cNvSpPr>
            <a:spLocks noGrp="1"/>
          </p:cNvSpPr>
          <p:nvPr>
            <p:ph type="sldNum" sz="quarter" idx="12"/>
          </p:nvPr>
        </p:nvSpPr>
        <p:spPr>
          <a:xfrm>
            <a:off x="6548627" y="6335414"/>
            <a:ext cx="2057400" cy="365125"/>
          </a:xfrm>
        </p:spPr>
        <p:txBody>
          <a:bodyPr/>
          <a:lstStyle/>
          <a:p>
            <a:fld id="{32FFA10A-75BF-4FC3-BA62-E493D9BD3098}" type="slidenum">
              <a:rPr lang="en-US" smtClean="0"/>
              <a:t>18</a:t>
            </a:fld>
            <a:endParaRPr lang="en-US" dirty="0"/>
          </a:p>
        </p:txBody>
      </p:sp>
    </p:spTree>
    <p:extLst>
      <p:ext uri="{BB962C8B-B14F-4D97-AF65-F5344CB8AC3E}">
        <p14:creationId xmlns:p14="http://schemas.microsoft.com/office/powerpoint/2010/main" val="3836807752"/>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2927CA3-B37A-4F7D-8A2D-6772D7807718}"/>
              </a:ext>
            </a:extLst>
          </p:cNvPr>
          <p:cNvSpPr txBox="1"/>
          <p:nvPr/>
        </p:nvSpPr>
        <p:spPr>
          <a:xfrm>
            <a:off x="140414" y="908685"/>
            <a:ext cx="5389626" cy="415498"/>
          </a:xfrm>
          <a:prstGeom prst="rect">
            <a:avLst/>
          </a:prstGeom>
          <a:noFill/>
        </p:spPr>
        <p:txBody>
          <a:bodyPr wrap="square" rtlCol="0">
            <a:spAutoFit/>
          </a:bodyPr>
          <a:lstStyle/>
          <a:p>
            <a:r>
              <a:rPr lang="en-US" sz="2100" b="1" dirty="0">
                <a:solidFill>
                  <a:srgbClr val="0070C0"/>
                </a:solidFill>
              </a:rPr>
              <a:t>Current Configuration Vs New Configuration </a:t>
            </a:r>
          </a:p>
        </p:txBody>
      </p:sp>
      <p:sp>
        <p:nvSpPr>
          <p:cNvPr id="6" name="TextBox 5">
            <a:extLst>
              <a:ext uri="{FF2B5EF4-FFF2-40B4-BE49-F238E27FC236}">
                <a16:creationId xmlns:a16="http://schemas.microsoft.com/office/drawing/2014/main" id="{C960CFEF-6942-4230-864D-3A5339CC4836}"/>
              </a:ext>
            </a:extLst>
          </p:cNvPr>
          <p:cNvSpPr txBox="1"/>
          <p:nvPr/>
        </p:nvSpPr>
        <p:spPr>
          <a:xfrm>
            <a:off x="398689" y="5684724"/>
            <a:ext cx="8207338" cy="584775"/>
          </a:xfrm>
          <a:prstGeom prst="rect">
            <a:avLst/>
          </a:prstGeom>
          <a:noFill/>
        </p:spPr>
        <p:txBody>
          <a:bodyPr wrap="square" rtlCol="0">
            <a:spAutoFit/>
          </a:bodyPr>
          <a:lstStyle/>
          <a:p>
            <a:pPr algn="ctr"/>
            <a:r>
              <a:rPr lang="en-US" sz="1600" dirty="0"/>
              <a:t>Number of active threads per sec and response time got reduced</a:t>
            </a:r>
          </a:p>
          <a:p>
            <a:pPr algn="ctr"/>
            <a:r>
              <a:rPr lang="en-US" sz="1600" b="1" dirty="0">
                <a:solidFill>
                  <a:srgbClr val="FF0000"/>
                </a:solidFill>
              </a:rPr>
              <a:t>Avg: 13 Mins/600 users  </a:t>
            </a:r>
            <a:r>
              <a:rPr lang="en-US" sz="1600" dirty="0"/>
              <a:t>vs </a:t>
            </a:r>
            <a:r>
              <a:rPr lang="en-US" sz="1600" b="1" dirty="0">
                <a:solidFill>
                  <a:srgbClr val="FF0000"/>
                </a:solidFill>
              </a:rPr>
              <a:t>Avg: 5 Secs/50 users </a:t>
            </a:r>
          </a:p>
        </p:txBody>
      </p:sp>
      <p:sp>
        <p:nvSpPr>
          <p:cNvPr id="10" name="Title 1">
            <a:extLst>
              <a:ext uri="{FF2B5EF4-FFF2-40B4-BE49-F238E27FC236}">
                <a16:creationId xmlns:a16="http://schemas.microsoft.com/office/drawing/2014/main" id="{111802CF-6A9B-4874-8D1E-AC0FAEAF7CD1}"/>
              </a:ext>
            </a:extLst>
          </p:cNvPr>
          <p:cNvSpPr txBox="1">
            <a:spLocks/>
          </p:cNvSpPr>
          <p:nvPr/>
        </p:nvSpPr>
        <p:spPr>
          <a:xfrm>
            <a:off x="164030" y="1439141"/>
            <a:ext cx="7400161" cy="571500"/>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3600" b="0" kern="1200" spc="0" baseline="0">
                <a:solidFill>
                  <a:schemeClr val="accent1"/>
                </a:solidFill>
                <a:latin typeface="Calibri" panose="020F0502020204030204" pitchFamily="34" charset="0"/>
                <a:ea typeface="+mj-ea"/>
                <a:cs typeface="+mj-cs"/>
              </a:defRPr>
            </a:lvl1pPr>
          </a:lstStyle>
          <a:p>
            <a:r>
              <a:rPr lang="en-US" sz="2400" b="1" dirty="0"/>
              <a:t>CS (Course search with 2criteria)</a:t>
            </a:r>
          </a:p>
        </p:txBody>
      </p:sp>
      <p:pic>
        <p:nvPicPr>
          <p:cNvPr id="2" name="Picture 1"/>
          <p:cNvPicPr>
            <a:picLocks noChangeAspect="1"/>
          </p:cNvPicPr>
          <p:nvPr/>
        </p:nvPicPr>
        <p:blipFill>
          <a:blip r:embed="rId2"/>
          <a:stretch>
            <a:fillRect/>
          </a:stretch>
        </p:blipFill>
        <p:spPr>
          <a:xfrm>
            <a:off x="104154" y="2010641"/>
            <a:ext cx="4467846" cy="3356499"/>
          </a:xfrm>
          <a:prstGeom prst="rect">
            <a:avLst/>
          </a:prstGeom>
        </p:spPr>
      </p:pic>
      <p:pic>
        <p:nvPicPr>
          <p:cNvPr id="3" name="Picture 2"/>
          <p:cNvPicPr>
            <a:picLocks noChangeAspect="1"/>
          </p:cNvPicPr>
          <p:nvPr/>
        </p:nvPicPr>
        <p:blipFill>
          <a:blip r:embed="rId3"/>
          <a:stretch>
            <a:fillRect/>
          </a:stretch>
        </p:blipFill>
        <p:spPr>
          <a:xfrm>
            <a:off x="4808220" y="2010641"/>
            <a:ext cx="4229100" cy="3356499"/>
          </a:xfrm>
          <a:prstGeom prst="rect">
            <a:avLst/>
          </a:prstGeom>
        </p:spPr>
      </p:pic>
      <p:sp>
        <p:nvSpPr>
          <p:cNvPr id="7" name="Slide Number Placeholder 3">
            <a:extLst>
              <a:ext uri="{FF2B5EF4-FFF2-40B4-BE49-F238E27FC236}">
                <a16:creationId xmlns:a16="http://schemas.microsoft.com/office/drawing/2014/main" id="{17A64B14-46E3-40D2-972C-71174CF43A6F}"/>
              </a:ext>
            </a:extLst>
          </p:cNvPr>
          <p:cNvSpPr>
            <a:spLocks noGrp="1"/>
          </p:cNvSpPr>
          <p:nvPr>
            <p:ph type="sldNum" sz="quarter" idx="12"/>
          </p:nvPr>
        </p:nvSpPr>
        <p:spPr>
          <a:xfrm>
            <a:off x="6548627" y="6335414"/>
            <a:ext cx="2057400" cy="365125"/>
          </a:xfrm>
        </p:spPr>
        <p:txBody>
          <a:bodyPr/>
          <a:lstStyle/>
          <a:p>
            <a:fld id="{32FFA10A-75BF-4FC3-BA62-E493D9BD3098}" type="slidenum">
              <a:rPr lang="en-US" smtClean="0"/>
              <a:t>19</a:t>
            </a:fld>
            <a:endParaRPr lang="en-US" dirty="0"/>
          </a:p>
        </p:txBody>
      </p:sp>
    </p:spTree>
    <p:extLst>
      <p:ext uri="{BB962C8B-B14F-4D97-AF65-F5344CB8AC3E}">
        <p14:creationId xmlns:p14="http://schemas.microsoft.com/office/powerpoint/2010/main" val="2467232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Box 2"/>
          <p:cNvSpPr txBox="1"/>
          <p:nvPr/>
        </p:nvSpPr>
        <p:spPr>
          <a:xfrm>
            <a:off x="1011016" y="1785579"/>
            <a:ext cx="5466786" cy="4549835"/>
          </a:xfrm>
          <a:prstGeom prst="rect">
            <a:avLst/>
          </a:prstGeom>
          <a:noFill/>
        </p:spPr>
        <p:txBody>
          <a:bodyPr wrap="square" rtlCol="0">
            <a:spAutoFit/>
          </a:bodyPr>
          <a:lstStyle/>
          <a:p>
            <a:pPr marL="516731" indent="-472679">
              <a:lnSpc>
                <a:spcPct val="150000"/>
              </a:lnSpc>
              <a:buFont typeface="Wingdings" panose="05000000000000000000" pitchFamily="2" charset="2"/>
              <a:buChar char="v"/>
            </a:pPr>
            <a:r>
              <a:rPr lang="en-US" sz="2800" dirty="0">
                <a:latin typeface="Calibri (Body)"/>
              </a:rPr>
              <a:t>Scope</a:t>
            </a:r>
          </a:p>
          <a:p>
            <a:pPr marL="516731" indent="-472679">
              <a:lnSpc>
                <a:spcPct val="150000"/>
              </a:lnSpc>
              <a:buFont typeface="Wingdings" panose="05000000000000000000" pitchFamily="2" charset="2"/>
              <a:buChar char="v"/>
            </a:pPr>
            <a:r>
              <a:rPr lang="en-US" sz="2800" dirty="0">
                <a:latin typeface="Calibri (Body)"/>
              </a:rPr>
              <a:t>Approach</a:t>
            </a:r>
          </a:p>
          <a:p>
            <a:pPr marL="516731" indent="-472679">
              <a:lnSpc>
                <a:spcPct val="150000"/>
              </a:lnSpc>
              <a:buFont typeface="Wingdings" panose="05000000000000000000" pitchFamily="2" charset="2"/>
              <a:buChar char="v"/>
            </a:pPr>
            <a:r>
              <a:rPr lang="en-US" sz="2800" dirty="0">
                <a:latin typeface="Calibri (Body)"/>
              </a:rPr>
              <a:t>Assumptions</a:t>
            </a:r>
          </a:p>
          <a:p>
            <a:pPr marL="516731" indent="-472679">
              <a:lnSpc>
                <a:spcPct val="150000"/>
              </a:lnSpc>
              <a:buFont typeface="Wingdings" panose="05000000000000000000" pitchFamily="2" charset="2"/>
              <a:buChar char="v"/>
            </a:pPr>
            <a:r>
              <a:rPr lang="en-US" sz="2800" dirty="0">
                <a:latin typeface="Calibri (Body)"/>
              </a:rPr>
              <a:t>Findings </a:t>
            </a:r>
          </a:p>
          <a:p>
            <a:pPr marL="516731" indent="-472679">
              <a:lnSpc>
                <a:spcPct val="150000"/>
              </a:lnSpc>
              <a:buFont typeface="Wingdings" panose="05000000000000000000" pitchFamily="2" charset="2"/>
              <a:buChar char="v"/>
            </a:pPr>
            <a:r>
              <a:rPr lang="en-US" sz="2800" dirty="0">
                <a:latin typeface="Calibri (Body)"/>
              </a:rPr>
              <a:t>Results based on Recommendations</a:t>
            </a:r>
          </a:p>
          <a:p>
            <a:pPr marL="516731" indent="-472679">
              <a:lnSpc>
                <a:spcPct val="150000"/>
              </a:lnSpc>
              <a:buFont typeface="Wingdings" panose="05000000000000000000" pitchFamily="2" charset="2"/>
              <a:buChar char="v"/>
            </a:pPr>
            <a:r>
              <a:rPr lang="en-US" sz="2800" dirty="0">
                <a:latin typeface="Calibri (Body)"/>
              </a:rPr>
              <a:t>Key Takeaways</a:t>
            </a:r>
          </a:p>
        </p:txBody>
      </p:sp>
      <p:sp>
        <p:nvSpPr>
          <p:cNvPr id="7" name="Title 1">
            <a:extLst>
              <a:ext uri="{FF2B5EF4-FFF2-40B4-BE49-F238E27FC236}">
                <a16:creationId xmlns:a16="http://schemas.microsoft.com/office/drawing/2014/main" id="{EA7E58C7-A7E4-480B-B99B-4F7A9E223570}"/>
              </a:ext>
            </a:extLst>
          </p:cNvPr>
          <p:cNvSpPr txBox="1">
            <a:spLocks/>
          </p:cNvSpPr>
          <p:nvPr/>
        </p:nvSpPr>
        <p:spPr>
          <a:xfrm>
            <a:off x="481263" y="938283"/>
            <a:ext cx="7096064" cy="385763"/>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3600" b="0" kern="1200" spc="0" baseline="0">
                <a:solidFill>
                  <a:schemeClr val="accent1"/>
                </a:solidFill>
                <a:latin typeface="Calibri" panose="020F0502020204030204" pitchFamily="34" charset="0"/>
                <a:ea typeface="+mj-ea"/>
                <a:cs typeface="+mj-cs"/>
              </a:defRPr>
            </a:lvl1pPr>
          </a:lstStyle>
          <a:p>
            <a:r>
              <a:rPr lang="en-US" sz="2100" b="1" dirty="0">
                <a:solidFill>
                  <a:srgbClr val="0070C0"/>
                </a:solidFill>
                <a:latin typeface="+mn-lt"/>
                <a:ea typeface="+mn-ea"/>
                <a:cs typeface="+mn-cs"/>
              </a:rPr>
              <a:t>Agenda</a:t>
            </a:r>
          </a:p>
        </p:txBody>
      </p:sp>
      <p:sp>
        <p:nvSpPr>
          <p:cNvPr id="6" name="Slide Number Placeholder 3">
            <a:extLst>
              <a:ext uri="{FF2B5EF4-FFF2-40B4-BE49-F238E27FC236}">
                <a16:creationId xmlns:a16="http://schemas.microsoft.com/office/drawing/2014/main" id="{9AE60112-39CB-495D-800B-9B5AFB70FE6F}"/>
              </a:ext>
            </a:extLst>
          </p:cNvPr>
          <p:cNvSpPr>
            <a:spLocks noGrp="1"/>
          </p:cNvSpPr>
          <p:nvPr>
            <p:ph type="sldNum" sz="quarter" idx="12"/>
          </p:nvPr>
        </p:nvSpPr>
        <p:spPr>
          <a:xfrm>
            <a:off x="6548627" y="6335414"/>
            <a:ext cx="2057400" cy="365125"/>
          </a:xfrm>
        </p:spPr>
        <p:txBody>
          <a:bodyPr/>
          <a:lstStyle/>
          <a:p>
            <a:fld id="{32FFA10A-75BF-4FC3-BA62-E493D9BD3098}" type="slidenum">
              <a:rPr lang="en-US" smtClean="0"/>
              <a:t>2</a:t>
            </a:fld>
            <a:endParaRPr lang="en-US" dirty="0"/>
          </a:p>
        </p:txBody>
      </p:sp>
    </p:spTree>
    <p:extLst>
      <p:ext uri="{BB962C8B-B14F-4D97-AF65-F5344CB8AC3E}">
        <p14:creationId xmlns:p14="http://schemas.microsoft.com/office/powerpoint/2010/main" val="1329799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0B1F203-3A65-44A6-BDE6-819B93D112D4}"/>
              </a:ext>
            </a:extLst>
          </p:cNvPr>
          <p:cNvSpPr txBox="1"/>
          <p:nvPr/>
        </p:nvSpPr>
        <p:spPr>
          <a:xfrm>
            <a:off x="140414" y="908685"/>
            <a:ext cx="5389626" cy="415498"/>
          </a:xfrm>
          <a:prstGeom prst="rect">
            <a:avLst/>
          </a:prstGeom>
          <a:noFill/>
        </p:spPr>
        <p:txBody>
          <a:bodyPr wrap="square" rtlCol="0">
            <a:spAutoFit/>
          </a:bodyPr>
          <a:lstStyle/>
          <a:p>
            <a:r>
              <a:rPr lang="en-US" sz="2100" b="1" dirty="0">
                <a:solidFill>
                  <a:srgbClr val="0070C0"/>
                </a:solidFill>
              </a:rPr>
              <a:t>Current Configuration Vs New Configuration </a:t>
            </a:r>
          </a:p>
        </p:txBody>
      </p:sp>
      <p:sp>
        <p:nvSpPr>
          <p:cNvPr id="8" name="Rectangle 7">
            <a:extLst>
              <a:ext uri="{FF2B5EF4-FFF2-40B4-BE49-F238E27FC236}">
                <a16:creationId xmlns:a16="http://schemas.microsoft.com/office/drawing/2014/main" id="{344971FB-E7DE-4F2D-8ACB-AC38FE8356AA}"/>
              </a:ext>
            </a:extLst>
          </p:cNvPr>
          <p:cNvSpPr/>
          <p:nvPr/>
        </p:nvSpPr>
        <p:spPr>
          <a:xfrm>
            <a:off x="974127" y="5602677"/>
            <a:ext cx="6980873" cy="584775"/>
          </a:xfrm>
          <a:prstGeom prst="rect">
            <a:avLst/>
          </a:prstGeom>
        </p:spPr>
        <p:txBody>
          <a:bodyPr wrap="square">
            <a:spAutoFit/>
          </a:bodyPr>
          <a:lstStyle/>
          <a:p>
            <a:pPr algn="ctr"/>
            <a:r>
              <a:rPr lang="en-US" sz="1600" dirty="0"/>
              <a:t>Active Threads Over Time showing number of active threads as time elapses</a:t>
            </a:r>
          </a:p>
          <a:p>
            <a:pPr algn="ctr"/>
            <a:r>
              <a:rPr lang="en-US" sz="1600" b="1" dirty="0">
                <a:solidFill>
                  <a:srgbClr val="FF0000"/>
                </a:solidFill>
              </a:rPr>
              <a:t>Avg: 800 Active Threads </a:t>
            </a:r>
            <a:r>
              <a:rPr lang="en-US" sz="1600" dirty="0"/>
              <a:t>vs </a:t>
            </a:r>
            <a:r>
              <a:rPr lang="en-US" sz="1600" b="1" dirty="0">
                <a:solidFill>
                  <a:srgbClr val="FF0000"/>
                </a:solidFill>
              </a:rPr>
              <a:t>Avg: 50 Active Threads </a:t>
            </a:r>
          </a:p>
        </p:txBody>
      </p:sp>
      <p:sp>
        <p:nvSpPr>
          <p:cNvPr id="9" name="Title 1">
            <a:extLst>
              <a:ext uri="{FF2B5EF4-FFF2-40B4-BE49-F238E27FC236}">
                <a16:creationId xmlns:a16="http://schemas.microsoft.com/office/drawing/2014/main" id="{DD7A66EB-6380-4BF2-BFF9-C8146983E25A}"/>
              </a:ext>
            </a:extLst>
          </p:cNvPr>
          <p:cNvSpPr txBox="1">
            <a:spLocks/>
          </p:cNvSpPr>
          <p:nvPr/>
        </p:nvSpPr>
        <p:spPr>
          <a:xfrm>
            <a:off x="164030" y="1439141"/>
            <a:ext cx="7400161" cy="571500"/>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3600" b="0" kern="1200" spc="0" baseline="0">
                <a:solidFill>
                  <a:schemeClr val="accent1"/>
                </a:solidFill>
                <a:latin typeface="Calibri" panose="020F0502020204030204" pitchFamily="34" charset="0"/>
                <a:ea typeface="+mj-ea"/>
                <a:cs typeface="+mj-cs"/>
              </a:defRPr>
            </a:lvl1pPr>
          </a:lstStyle>
          <a:p>
            <a:r>
              <a:rPr lang="en-US" sz="2400" b="1" dirty="0"/>
              <a:t>CS (Course search with 2 criteria)</a:t>
            </a:r>
          </a:p>
        </p:txBody>
      </p:sp>
      <p:pic>
        <p:nvPicPr>
          <p:cNvPr id="3" name="Picture 2"/>
          <p:cNvPicPr>
            <a:picLocks noChangeAspect="1"/>
          </p:cNvPicPr>
          <p:nvPr/>
        </p:nvPicPr>
        <p:blipFill>
          <a:blip r:embed="rId2"/>
          <a:stretch>
            <a:fillRect/>
          </a:stretch>
        </p:blipFill>
        <p:spPr>
          <a:xfrm>
            <a:off x="140413" y="2148683"/>
            <a:ext cx="4324151" cy="3137325"/>
          </a:xfrm>
          <a:prstGeom prst="rect">
            <a:avLst/>
          </a:prstGeom>
        </p:spPr>
      </p:pic>
      <p:pic>
        <p:nvPicPr>
          <p:cNvPr id="4" name="Picture 3"/>
          <p:cNvPicPr>
            <a:picLocks noChangeAspect="1"/>
          </p:cNvPicPr>
          <p:nvPr/>
        </p:nvPicPr>
        <p:blipFill>
          <a:blip r:embed="rId3"/>
          <a:stretch>
            <a:fillRect/>
          </a:stretch>
        </p:blipFill>
        <p:spPr>
          <a:xfrm>
            <a:off x="4831080" y="2148683"/>
            <a:ext cx="4108273" cy="3137325"/>
          </a:xfrm>
          <a:prstGeom prst="rect">
            <a:avLst/>
          </a:prstGeom>
        </p:spPr>
      </p:pic>
      <p:sp>
        <p:nvSpPr>
          <p:cNvPr id="7" name="Slide Number Placeholder 3">
            <a:extLst>
              <a:ext uri="{FF2B5EF4-FFF2-40B4-BE49-F238E27FC236}">
                <a16:creationId xmlns:a16="http://schemas.microsoft.com/office/drawing/2014/main" id="{47C37AF2-F6DD-486A-BD9E-260F63E4545E}"/>
              </a:ext>
            </a:extLst>
          </p:cNvPr>
          <p:cNvSpPr>
            <a:spLocks noGrp="1"/>
          </p:cNvSpPr>
          <p:nvPr>
            <p:ph type="sldNum" sz="quarter" idx="12"/>
          </p:nvPr>
        </p:nvSpPr>
        <p:spPr>
          <a:xfrm>
            <a:off x="6548627" y="6335414"/>
            <a:ext cx="2057400" cy="365125"/>
          </a:xfrm>
        </p:spPr>
        <p:txBody>
          <a:bodyPr/>
          <a:lstStyle/>
          <a:p>
            <a:fld id="{32FFA10A-75BF-4FC3-BA62-E493D9BD3098}" type="slidenum">
              <a:rPr lang="en-US" smtClean="0"/>
              <a:t>20</a:t>
            </a:fld>
            <a:endParaRPr lang="en-US" dirty="0"/>
          </a:p>
        </p:txBody>
      </p:sp>
    </p:spTree>
    <p:extLst>
      <p:ext uri="{BB962C8B-B14F-4D97-AF65-F5344CB8AC3E}">
        <p14:creationId xmlns:p14="http://schemas.microsoft.com/office/powerpoint/2010/main" val="322361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C605E83-CAC4-4C40-B7B0-41CEFB208767}"/>
              </a:ext>
            </a:extLst>
          </p:cNvPr>
          <p:cNvSpPr txBox="1"/>
          <p:nvPr/>
        </p:nvSpPr>
        <p:spPr>
          <a:xfrm>
            <a:off x="140414" y="908685"/>
            <a:ext cx="5389626" cy="415498"/>
          </a:xfrm>
          <a:prstGeom prst="rect">
            <a:avLst/>
          </a:prstGeom>
          <a:noFill/>
        </p:spPr>
        <p:txBody>
          <a:bodyPr wrap="square" rtlCol="0">
            <a:spAutoFit/>
          </a:bodyPr>
          <a:lstStyle/>
          <a:p>
            <a:r>
              <a:rPr lang="en-US" sz="2100" b="1" dirty="0">
                <a:solidFill>
                  <a:srgbClr val="0070C0"/>
                </a:solidFill>
              </a:rPr>
              <a:t>Current Configuration Vs New Configuration </a:t>
            </a:r>
          </a:p>
        </p:txBody>
      </p:sp>
      <p:sp>
        <p:nvSpPr>
          <p:cNvPr id="6" name="Rectangle 5">
            <a:extLst>
              <a:ext uri="{FF2B5EF4-FFF2-40B4-BE49-F238E27FC236}">
                <a16:creationId xmlns:a16="http://schemas.microsoft.com/office/drawing/2014/main" id="{1B85BD00-AFCA-4150-A5BF-407339FB5AFA}"/>
              </a:ext>
            </a:extLst>
          </p:cNvPr>
          <p:cNvSpPr/>
          <p:nvPr/>
        </p:nvSpPr>
        <p:spPr>
          <a:xfrm>
            <a:off x="868633" y="5518082"/>
            <a:ext cx="6980873" cy="584775"/>
          </a:xfrm>
          <a:prstGeom prst="rect">
            <a:avLst/>
          </a:prstGeom>
        </p:spPr>
        <p:txBody>
          <a:bodyPr wrap="square">
            <a:spAutoFit/>
          </a:bodyPr>
          <a:lstStyle/>
          <a:p>
            <a:pPr algn="ctr"/>
            <a:r>
              <a:rPr lang="en-US" sz="1600" dirty="0"/>
              <a:t>Response time is too low compared to initial configuration</a:t>
            </a:r>
          </a:p>
          <a:p>
            <a:pPr algn="ctr"/>
            <a:r>
              <a:rPr lang="en-US" sz="1600" dirty="0"/>
              <a:t>At 100% Response time is: </a:t>
            </a:r>
            <a:r>
              <a:rPr lang="en-US" sz="1600" b="1" dirty="0">
                <a:solidFill>
                  <a:srgbClr val="FF0000"/>
                </a:solidFill>
              </a:rPr>
              <a:t>13+ Mins </a:t>
            </a:r>
            <a:r>
              <a:rPr lang="en-US" sz="1600" dirty="0"/>
              <a:t>Vs </a:t>
            </a:r>
            <a:r>
              <a:rPr lang="en-US" sz="1600" b="1" dirty="0">
                <a:solidFill>
                  <a:srgbClr val="FF0000"/>
                </a:solidFill>
              </a:rPr>
              <a:t>6 Secs</a:t>
            </a:r>
          </a:p>
        </p:txBody>
      </p:sp>
      <p:sp>
        <p:nvSpPr>
          <p:cNvPr id="9" name="Title 1">
            <a:extLst>
              <a:ext uri="{FF2B5EF4-FFF2-40B4-BE49-F238E27FC236}">
                <a16:creationId xmlns:a16="http://schemas.microsoft.com/office/drawing/2014/main" id="{85119708-0CA0-4318-867D-BFC2040A830C}"/>
              </a:ext>
            </a:extLst>
          </p:cNvPr>
          <p:cNvSpPr txBox="1">
            <a:spLocks/>
          </p:cNvSpPr>
          <p:nvPr/>
        </p:nvSpPr>
        <p:spPr>
          <a:xfrm>
            <a:off x="164030" y="1439141"/>
            <a:ext cx="7400161" cy="571500"/>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3600" b="0" kern="1200" spc="0" baseline="0">
                <a:solidFill>
                  <a:schemeClr val="accent1"/>
                </a:solidFill>
                <a:latin typeface="Calibri" panose="020F0502020204030204" pitchFamily="34" charset="0"/>
                <a:ea typeface="+mj-ea"/>
                <a:cs typeface="+mj-cs"/>
              </a:defRPr>
            </a:lvl1pPr>
          </a:lstStyle>
          <a:p>
            <a:r>
              <a:rPr lang="en-US" sz="2400" b="1" dirty="0"/>
              <a:t>CS (Course search with 2 criteria)</a:t>
            </a:r>
          </a:p>
        </p:txBody>
      </p:sp>
      <p:pic>
        <p:nvPicPr>
          <p:cNvPr id="3" name="Picture 2"/>
          <p:cNvPicPr>
            <a:picLocks noChangeAspect="1"/>
          </p:cNvPicPr>
          <p:nvPr/>
        </p:nvPicPr>
        <p:blipFill>
          <a:blip r:embed="rId2"/>
          <a:stretch>
            <a:fillRect/>
          </a:stretch>
        </p:blipFill>
        <p:spPr>
          <a:xfrm>
            <a:off x="140413" y="2010641"/>
            <a:ext cx="4504859" cy="3228329"/>
          </a:xfrm>
          <a:prstGeom prst="rect">
            <a:avLst/>
          </a:prstGeom>
        </p:spPr>
      </p:pic>
      <p:pic>
        <p:nvPicPr>
          <p:cNvPr id="4" name="Picture 3"/>
          <p:cNvPicPr>
            <a:picLocks noChangeAspect="1"/>
          </p:cNvPicPr>
          <p:nvPr/>
        </p:nvPicPr>
        <p:blipFill>
          <a:blip r:embed="rId3"/>
          <a:stretch>
            <a:fillRect/>
          </a:stretch>
        </p:blipFill>
        <p:spPr>
          <a:xfrm>
            <a:off x="4884420" y="2010641"/>
            <a:ext cx="4185428" cy="3228329"/>
          </a:xfrm>
          <a:prstGeom prst="rect">
            <a:avLst/>
          </a:prstGeom>
        </p:spPr>
      </p:pic>
      <p:sp>
        <p:nvSpPr>
          <p:cNvPr id="7" name="Slide Number Placeholder 3">
            <a:extLst>
              <a:ext uri="{FF2B5EF4-FFF2-40B4-BE49-F238E27FC236}">
                <a16:creationId xmlns:a16="http://schemas.microsoft.com/office/drawing/2014/main" id="{8AF33040-E9DC-4DB8-984B-B0E866B1D787}"/>
              </a:ext>
            </a:extLst>
          </p:cNvPr>
          <p:cNvSpPr>
            <a:spLocks noGrp="1"/>
          </p:cNvSpPr>
          <p:nvPr>
            <p:ph type="sldNum" sz="quarter" idx="12"/>
          </p:nvPr>
        </p:nvSpPr>
        <p:spPr>
          <a:xfrm>
            <a:off x="6548627" y="6335414"/>
            <a:ext cx="2057400" cy="365125"/>
          </a:xfrm>
        </p:spPr>
        <p:txBody>
          <a:bodyPr/>
          <a:lstStyle/>
          <a:p>
            <a:fld id="{32FFA10A-75BF-4FC3-BA62-E493D9BD3098}" type="slidenum">
              <a:rPr lang="en-US" smtClean="0"/>
              <a:t>21</a:t>
            </a:fld>
            <a:endParaRPr lang="en-US" dirty="0"/>
          </a:p>
        </p:txBody>
      </p:sp>
    </p:spTree>
    <p:extLst>
      <p:ext uri="{BB962C8B-B14F-4D97-AF65-F5344CB8AC3E}">
        <p14:creationId xmlns:p14="http://schemas.microsoft.com/office/powerpoint/2010/main" val="654515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758764" y="902269"/>
            <a:ext cx="1629596" cy="421931"/>
          </a:xfrm>
          <a:prstGeom prst="rect">
            <a:avLst/>
          </a:prstGeom>
        </p:spPr>
      </p:pic>
      <p:sp>
        <p:nvSpPr>
          <p:cNvPr id="7" name="TextBox 6">
            <a:extLst>
              <a:ext uri="{FF2B5EF4-FFF2-40B4-BE49-F238E27FC236}">
                <a16:creationId xmlns:a16="http://schemas.microsoft.com/office/drawing/2014/main" id="{5F31F971-7486-46FC-BCD0-97C7C35EEDCD}"/>
              </a:ext>
            </a:extLst>
          </p:cNvPr>
          <p:cNvSpPr txBox="1"/>
          <p:nvPr/>
        </p:nvSpPr>
        <p:spPr>
          <a:xfrm>
            <a:off x="140414" y="908685"/>
            <a:ext cx="5389626" cy="415498"/>
          </a:xfrm>
          <a:prstGeom prst="rect">
            <a:avLst/>
          </a:prstGeom>
          <a:noFill/>
        </p:spPr>
        <p:txBody>
          <a:bodyPr wrap="square" rtlCol="0">
            <a:spAutoFit/>
          </a:bodyPr>
          <a:lstStyle/>
          <a:p>
            <a:r>
              <a:rPr lang="en-US" sz="2100" b="1" dirty="0">
                <a:solidFill>
                  <a:srgbClr val="0070C0"/>
                </a:solidFill>
              </a:rPr>
              <a:t>With New Configuration </a:t>
            </a:r>
          </a:p>
        </p:txBody>
      </p:sp>
      <p:sp>
        <p:nvSpPr>
          <p:cNvPr id="8" name="Title 1">
            <a:extLst>
              <a:ext uri="{FF2B5EF4-FFF2-40B4-BE49-F238E27FC236}">
                <a16:creationId xmlns:a16="http://schemas.microsoft.com/office/drawing/2014/main" id="{8345FABB-5061-4CD4-9C4B-5605464C71C3}"/>
              </a:ext>
            </a:extLst>
          </p:cNvPr>
          <p:cNvSpPr>
            <a:spLocks noGrp="1"/>
          </p:cNvSpPr>
          <p:nvPr>
            <p:ph type="title"/>
          </p:nvPr>
        </p:nvSpPr>
        <p:spPr>
          <a:xfrm>
            <a:off x="283575" y="1368736"/>
            <a:ext cx="7400161" cy="571500"/>
          </a:xfrm>
        </p:spPr>
        <p:txBody>
          <a:bodyPr/>
          <a:lstStyle/>
          <a:p>
            <a:r>
              <a:rPr lang="en-US" sz="1800" b="1" dirty="0"/>
              <a:t>FSCM (Create Journal)</a:t>
            </a:r>
          </a:p>
        </p:txBody>
      </p:sp>
      <p:sp>
        <p:nvSpPr>
          <p:cNvPr id="10" name="TextBox 9">
            <a:extLst>
              <a:ext uri="{FF2B5EF4-FFF2-40B4-BE49-F238E27FC236}">
                <a16:creationId xmlns:a16="http://schemas.microsoft.com/office/drawing/2014/main" id="{CB3C0462-022E-4D24-A4A9-9CC68A5BE496}"/>
              </a:ext>
            </a:extLst>
          </p:cNvPr>
          <p:cNvSpPr txBox="1"/>
          <p:nvPr/>
        </p:nvSpPr>
        <p:spPr>
          <a:xfrm>
            <a:off x="355041" y="5330856"/>
            <a:ext cx="8207338" cy="584775"/>
          </a:xfrm>
          <a:prstGeom prst="rect">
            <a:avLst/>
          </a:prstGeom>
          <a:noFill/>
        </p:spPr>
        <p:txBody>
          <a:bodyPr wrap="square" rtlCol="0">
            <a:spAutoFit/>
          </a:bodyPr>
          <a:lstStyle/>
          <a:p>
            <a:pPr algn="ctr"/>
            <a:r>
              <a:rPr lang="en-US" sz="1600" dirty="0"/>
              <a:t>Number of active threads per sec and response time got reduced</a:t>
            </a:r>
          </a:p>
          <a:p>
            <a:pPr algn="ctr"/>
            <a:r>
              <a:rPr lang="en-US" sz="1600" b="1" dirty="0">
                <a:solidFill>
                  <a:srgbClr val="FF0000"/>
                </a:solidFill>
              </a:rPr>
              <a:t>Avg: 5 Mins/70 users  </a:t>
            </a:r>
            <a:r>
              <a:rPr lang="en-US" sz="1600" dirty="0"/>
              <a:t>vs </a:t>
            </a:r>
            <a:r>
              <a:rPr lang="en-US" sz="1600" b="1" dirty="0">
                <a:solidFill>
                  <a:srgbClr val="FF0000"/>
                </a:solidFill>
              </a:rPr>
              <a:t>Avg: 15 Secs/80 users </a:t>
            </a:r>
          </a:p>
        </p:txBody>
      </p:sp>
      <p:pic>
        <p:nvPicPr>
          <p:cNvPr id="5" name="Picture 4"/>
          <p:cNvPicPr>
            <a:picLocks noChangeAspect="1"/>
          </p:cNvPicPr>
          <p:nvPr/>
        </p:nvPicPr>
        <p:blipFill>
          <a:blip r:embed="rId3"/>
          <a:stretch>
            <a:fillRect/>
          </a:stretch>
        </p:blipFill>
        <p:spPr>
          <a:xfrm>
            <a:off x="2265652" y="2168668"/>
            <a:ext cx="4254827" cy="3162188"/>
          </a:xfrm>
          <a:prstGeom prst="rect">
            <a:avLst/>
          </a:prstGeom>
        </p:spPr>
      </p:pic>
      <p:sp>
        <p:nvSpPr>
          <p:cNvPr id="11" name="Slide Number Placeholder 3">
            <a:extLst>
              <a:ext uri="{FF2B5EF4-FFF2-40B4-BE49-F238E27FC236}">
                <a16:creationId xmlns:a16="http://schemas.microsoft.com/office/drawing/2014/main" id="{5358EB75-35DE-4541-A0D5-2FFD4C3184C3}"/>
              </a:ext>
            </a:extLst>
          </p:cNvPr>
          <p:cNvSpPr>
            <a:spLocks noGrp="1"/>
          </p:cNvSpPr>
          <p:nvPr>
            <p:ph type="sldNum" sz="quarter" idx="12"/>
          </p:nvPr>
        </p:nvSpPr>
        <p:spPr>
          <a:xfrm>
            <a:off x="6548627" y="6335414"/>
            <a:ext cx="2057400" cy="365125"/>
          </a:xfrm>
        </p:spPr>
        <p:txBody>
          <a:bodyPr/>
          <a:lstStyle/>
          <a:p>
            <a:fld id="{32FFA10A-75BF-4FC3-BA62-E493D9BD3098}" type="slidenum">
              <a:rPr lang="en-US" smtClean="0"/>
              <a:t>22</a:t>
            </a:fld>
            <a:endParaRPr lang="en-US" dirty="0"/>
          </a:p>
        </p:txBody>
      </p:sp>
    </p:spTree>
    <p:extLst>
      <p:ext uri="{BB962C8B-B14F-4D97-AF65-F5344CB8AC3E}">
        <p14:creationId xmlns:p14="http://schemas.microsoft.com/office/powerpoint/2010/main" val="3566282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758764" y="902269"/>
            <a:ext cx="1629596" cy="421931"/>
          </a:xfrm>
          <a:prstGeom prst="rect">
            <a:avLst/>
          </a:prstGeom>
        </p:spPr>
      </p:pic>
      <p:sp>
        <p:nvSpPr>
          <p:cNvPr id="5" name="TextBox 4">
            <a:extLst>
              <a:ext uri="{FF2B5EF4-FFF2-40B4-BE49-F238E27FC236}">
                <a16:creationId xmlns:a16="http://schemas.microsoft.com/office/drawing/2014/main" id="{85865542-F2C3-45A7-894D-18A2F1650CB4}"/>
              </a:ext>
            </a:extLst>
          </p:cNvPr>
          <p:cNvSpPr txBox="1"/>
          <p:nvPr/>
        </p:nvSpPr>
        <p:spPr>
          <a:xfrm>
            <a:off x="140414" y="908685"/>
            <a:ext cx="5389626" cy="415498"/>
          </a:xfrm>
          <a:prstGeom prst="rect">
            <a:avLst/>
          </a:prstGeom>
          <a:noFill/>
        </p:spPr>
        <p:txBody>
          <a:bodyPr wrap="square" rtlCol="0">
            <a:spAutoFit/>
          </a:bodyPr>
          <a:lstStyle/>
          <a:p>
            <a:r>
              <a:rPr lang="en-US" sz="2100" b="1" dirty="0">
                <a:solidFill>
                  <a:srgbClr val="0070C0"/>
                </a:solidFill>
              </a:rPr>
              <a:t>With New Configuration </a:t>
            </a:r>
          </a:p>
        </p:txBody>
      </p:sp>
      <p:sp>
        <p:nvSpPr>
          <p:cNvPr id="7" name="Title 1">
            <a:extLst>
              <a:ext uri="{FF2B5EF4-FFF2-40B4-BE49-F238E27FC236}">
                <a16:creationId xmlns:a16="http://schemas.microsoft.com/office/drawing/2014/main" id="{E4B96244-D64F-425B-AED7-97530FF678A6}"/>
              </a:ext>
            </a:extLst>
          </p:cNvPr>
          <p:cNvSpPr>
            <a:spLocks noGrp="1"/>
          </p:cNvSpPr>
          <p:nvPr>
            <p:ph type="title"/>
          </p:nvPr>
        </p:nvSpPr>
        <p:spPr>
          <a:xfrm>
            <a:off x="247805" y="1358552"/>
            <a:ext cx="7400161" cy="571500"/>
          </a:xfrm>
        </p:spPr>
        <p:txBody>
          <a:bodyPr/>
          <a:lstStyle/>
          <a:p>
            <a:r>
              <a:rPr lang="en-US" sz="1800" b="1" dirty="0"/>
              <a:t>FSCM (Create Journal)</a:t>
            </a:r>
          </a:p>
        </p:txBody>
      </p:sp>
      <p:sp>
        <p:nvSpPr>
          <p:cNvPr id="8" name="Rectangle 7">
            <a:extLst>
              <a:ext uri="{FF2B5EF4-FFF2-40B4-BE49-F238E27FC236}">
                <a16:creationId xmlns:a16="http://schemas.microsoft.com/office/drawing/2014/main" id="{6CE5045A-1976-4D76-99C9-4EB73EC8BB8C}"/>
              </a:ext>
            </a:extLst>
          </p:cNvPr>
          <p:cNvSpPr/>
          <p:nvPr/>
        </p:nvSpPr>
        <p:spPr>
          <a:xfrm>
            <a:off x="956352" y="5863524"/>
            <a:ext cx="6980873" cy="584775"/>
          </a:xfrm>
          <a:prstGeom prst="rect">
            <a:avLst/>
          </a:prstGeom>
        </p:spPr>
        <p:txBody>
          <a:bodyPr wrap="square">
            <a:spAutoFit/>
          </a:bodyPr>
          <a:lstStyle/>
          <a:p>
            <a:pPr algn="ctr"/>
            <a:r>
              <a:rPr lang="en-US" sz="1600" dirty="0"/>
              <a:t>Active Threads Over Time showing number of active threads as time elapses</a:t>
            </a:r>
          </a:p>
          <a:p>
            <a:pPr algn="ctr"/>
            <a:r>
              <a:rPr lang="en-US" sz="1600" b="1" dirty="0">
                <a:solidFill>
                  <a:srgbClr val="FF0000"/>
                </a:solidFill>
              </a:rPr>
              <a:t>Avg: 130 Active Threads </a:t>
            </a:r>
            <a:r>
              <a:rPr lang="en-US" sz="1600" dirty="0"/>
              <a:t>vs </a:t>
            </a:r>
            <a:r>
              <a:rPr lang="en-US" sz="1600" b="1" dirty="0">
                <a:solidFill>
                  <a:srgbClr val="FF0000"/>
                </a:solidFill>
              </a:rPr>
              <a:t>Avg: 120 Active Threads </a:t>
            </a:r>
          </a:p>
        </p:txBody>
      </p:sp>
      <p:pic>
        <p:nvPicPr>
          <p:cNvPr id="11" name="Picture 10"/>
          <p:cNvPicPr>
            <a:picLocks noChangeAspect="1"/>
          </p:cNvPicPr>
          <p:nvPr/>
        </p:nvPicPr>
        <p:blipFill>
          <a:blip r:embed="rId3"/>
          <a:stretch>
            <a:fillRect/>
          </a:stretch>
        </p:blipFill>
        <p:spPr>
          <a:xfrm>
            <a:off x="1761422" y="1964404"/>
            <a:ext cx="5601903" cy="3807690"/>
          </a:xfrm>
          <a:prstGeom prst="rect">
            <a:avLst/>
          </a:prstGeom>
        </p:spPr>
      </p:pic>
      <p:sp>
        <p:nvSpPr>
          <p:cNvPr id="10" name="Slide Number Placeholder 3">
            <a:extLst>
              <a:ext uri="{FF2B5EF4-FFF2-40B4-BE49-F238E27FC236}">
                <a16:creationId xmlns:a16="http://schemas.microsoft.com/office/drawing/2014/main" id="{FEE47D47-F468-4CDF-9CB7-1C3BE6D48E4A}"/>
              </a:ext>
            </a:extLst>
          </p:cNvPr>
          <p:cNvSpPr>
            <a:spLocks noGrp="1"/>
          </p:cNvSpPr>
          <p:nvPr>
            <p:ph type="sldNum" sz="quarter" idx="12"/>
          </p:nvPr>
        </p:nvSpPr>
        <p:spPr>
          <a:xfrm>
            <a:off x="6548627" y="6335414"/>
            <a:ext cx="2057400" cy="365125"/>
          </a:xfrm>
        </p:spPr>
        <p:txBody>
          <a:bodyPr/>
          <a:lstStyle/>
          <a:p>
            <a:fld id="{32FFA10A-75BF-4FC3-BA62-E493D9BD3098}" type="slidenum">
              <a:rPr lang="en-US" smtClean="0"/>
              <a:t>23</a:t>
            </a:fld>
            <a:endParaRPr lang="en-US" dirty="0"/>
          </a:p>
        </p:txBody>
      </p:sp>
    </p:spTree>
    <p:extLst>
      <p:ext uri="{BB962C8B-B14F-4D97-AF65-F5344CB8AC3E}">
        <p14:creationId xmlns:p14="http://schemas.microsoft.com/office/powerpoint/2010/main" val="621876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758764" y="902269"/>
            <a:ext cx="1629596" cy="421931"/>
          </a:xfrm>
          <a:prstGeom prst="rect">
            <a:avLst/>
          </a:prstGeom>
        </p:spPr>
      </p:pic>
      <p:sp>
        <p:nvSpPr>
          <p:cNvPr id="5" name="TextBox 4">
            <a:extLst>
              <a:ext uri="{FF2B5EF4-FFF2-40B4-BE49-F238E27FC236}">
                <a16:creationId xmlns:a16="http://schemas.microsoft.com/office/drawing/2014/main" id="{490746F8-42E3-4162-9100-A75CDB9D59E0}"/>
              </a:ext>
            </a:extLst>
          </p:cNvPr>
          <p:cNvSpPr txBox="1"/>
          <p:nvPr/>
        </p:nvSpPr>
        <p:spPr>
          <a:xfrm>
            <a:off x="140414" y="908685"/>
            <a:ext cx="5389626" cy="415498"/>
          </a:xfrm>
          <a:prstGeom prst="rect">
            <a:avLst/>
          </a:prstGeom>
          <a:noFill/>
        </p:spPr>
        <p:txBody>
          <a:bodyPr wrap="square" rtlCol="0">
            <a:spAutoFit/>
          </a:bodyPr>
          <a:lstStyle/>
          <a:p>
            <a:r>
              <a:rPr lang="en-US" sz="2100" b="1" dirty="0">
                <a:solidFill>
                  <a:srgbClr val="0070C0"/>
                </a:solidFill>
              </a:rPr>
              <a:t>With New Configuration </a:t>
            </a:r>
          </a:p>
        </p:txBody>
      </p:sp>
      <p:sp>
        <p:nvSpPr>
          <p:cNvPr id="7" name="Title 1">
            <a:extLst>
              <a:ext uri="{FF2B5EF4-FFF2-40B4-BE49-F238E27FC236}">
                <a16:creationId xmlns:a16="http://schemas.microsoft.com/office/drawing/2014/main" id="{B620F7BA-C6D5-4063-9B84-730B2747E15B}"/>
              </a:ext>
            </a:extLst>
          </p:cNvPr>
          <p:cNvSpPr>
            <a:spLocks noGrp="1"/>
          </p:cNvSpPr>
          <p:nvPr>
            <p:ph type="title"/>
          </p:nvPr>
        </p:nvSpPr>
        <p:spPr>
          <a:xfrm>
            <a:off x="231856" y="1288762"/>
            <a:ext cx="7400161" cy="571500"/>
          </a:xfrm>
        </p:spPr>
        <p:txBody>
          <a:bodyPr/>
          <a:lstStyle/>
          <a:p>
            <a:r>
              <a:rPr lang="en-US" sz="1800" b="1" dirty="0"/>
              <a:t>FSCM (Create Journal)</a:t>
            </a:r>
          </a:p>
        </p:txBody>
      </p:sp>
      <p:sp>
        <p:nvSpPr>
          <p:cNvPr id="8" name="Rectangle 7">
            <a:extLst>
              <a:ext uri="{FF2B5EF4-FFF2-40B4-BE49-F238E27FC236}">
                <a16:creationId xmlns:a16="http://schemas.microsoft.com/office/drawing/2014/main" id="{ADBBBD5C-1862-4CEE-8656-6034C3584123}"/>
              </a:ext>
            </a:extLst>
          </p:cNvPr>
          <p:cNvSpPr/>
          <p:nvPr/>
        </p:nvSpPr>
        <p:spPr>
          <a:xfrm>
            <a:off x="902629" y="5949315"/>
            <a:ext cx="6980873" cy="584775"/>
          </a:xfrm>
          <a:prstGeom prst="rect">
            <a:avLst/>
          </a:prstGeom>
        </p:spPr>
        <p:txBody>
          <a:bodyPr wrap="square">
            <a:spAutoFit/>
          </a:bodyPr>
          <a:lstStyle/>
          <a:p>
            <a:pPr algn="ctr"/>
            <a:r>
              <a:rPr lang="en-US" sz="1600" dirty="0"/>
              <a:t>Response time is too low compared to initial configuration</a:t>
            </a:r>
          </a:p>
          <a:p>
            <a:pPr algn="ctr"/>
            <a:r>
              <a:rPr lang="en-US" sz="1600" dirty="0"/>
              <a:t>At 100% Response time is: </a:t>
            </a:r>
            <a:r>
              <a:rPr lang="en-US" sz="1600" b="1" dirty="0">
                <a:solidFill>
                  <a:srgbClr val="FF0000"/>
                </a:solidFill>
              </a:rPr>
              <a:t>5+ Mins </a:t>
            </a:r>
            <a:r>
              <a:rPr lang="en-US" sz="1600" dirty="0"/>
              <a:t>Vs </a:t>
            </a:r>
            <a:r>
              <a:rPr lang="en-US" sz="1600" b="1" dirty="0">
                <a:solidFill>
                  <a:srgbClr val="FF0000"/>
                </a:solidFill>
              </a:rPr>
              <a:t>50 Secs</a:t>
            </a:r>
          </a:p>
        </p:txBody>
      </p:sp>
      <p:pic>
        <p:nvPicPr>
          <p:cNvPr id="6" name="Picture 5"/>
          <p:cNvPicPr>
            <a:picLocks noChangeAspect="1"/>
          </p:cNvPicPr>
          <p:nvPr/>
        </p:nvPicPr>
        <p:blipFill>
          <a:blip r:embed="rId3"/>
          <a:stretch>
            <a:fillRect/>
          </a:stretch>
        </p:blipFill>
        <p:spPr>
          <a:xfrm>
            <a:off x="1963553" y="1954001"/>
            <a:ext cx="5507391" cy="3741772"/>
          </a:xfrm>
          <a:prstGeom prst="rect">
            <a:avLst/>
          </a:prstGeom>
        </p:spPr>
      </p:pic>
      <p:sp>
        <p:nvSpPr>
          <p:cNvPr id="10" name="Slide Number Placeholder 3">
            <a:extLst>
              <a:ext uri="{FF2B5EF4-FFF2-40B4-BE49-F238E27FC236}">
                <a16:creationId xmlns:a16="http://schemas.microsoft.com/office/drawing/2014/main" id="{1FAEB444-D8D1-4683-80DF-BF29D2F32944}"/>
              </a:ext>
            </a:extLst>
          </p:cNvPr>
          <p:cNvSpPr>
            <a:spLocks noGrp="1"/>
          </p:cNvSpPr>
          <p:nvPr>
            <p:ph type="sldNum" sz="quarter" idx="12"/>
          </p:nvPr>
        </p:nvSpPr>
        <p:spPr>
          <a:xfrm>
            <a:off x="6548627" y="6335414"/>
            <a:ext cx="2057400" cy="365125"/>
          </a:xfrm>
        </p:spPr>
        <p:txBody>
          <a:bodyPr/>
          <a:lstStyle/>
          <a:p>
            <a:fld id="{32FFA10A-75BF-4FC3-BA62-E493D9BD3098}" type="slidenum">
              <a:rPr lang="en-US" smtClean="0"/>
              <a:t>24</a:t>
            </a:fld>
            <a:endParaRPr lang="en-US" dirty="0"/>
          </a:p>
        </p:txBody>
      </p:sp>
    </p:spTree>
    <p:extLst>
      <p:ext uri="{BB962C8B-B14F-4D97-AF65-F5344CB8AC3E}">
        <p14:creationId xmlns:p14="http://schemas.microsoft.com/office/powerpoint/2010/main" val="1555432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758764" y="902269"/>
            <a:ext cx="1629596" cy="421931"/>
          </a:xfrm>
          <a:prstGeom prst="rect">
            <a:avLst/>
          </a:prstGeom>
        </p:spPr>
      </p:pic>
      <p:sp>
        <p:nvSpPr>
          <p:cNvPr id="7" name="TextBox 6">
            <a:extLst>
              <a:ext uri="{FF2B5EF4-FFF2-40B4-BE49-F238E27FC236}">
                <a16:creationId xmlns:a16="http://schemas.microsoft.com/office/drawing/2014/main" id="{B7C663F0-EFF9-40CA-A295-A421F52BBC73}"/>
              </a:ext>
            </a:extLst>
          </p:cNvPr>
          <p:cNvSpPr txBox="1"/>
          <p:nvPr/>
        </p:nvSpPr>
        <p:spPr>
          <a:xfrm>
            <a:off x="375942" y="1529964"/>
            <a:ext cx="4033911" cy="369332"/>
          </a:xfrm>
          <a:prstGeom prst="rect">
            <a:avLst/>
          </a:prstGeom>
          <a:noFill/>
        </p:spPr>
        <p:txBody>
          <a:bodyPr wrap="square" rtlCol="0">
            <a:spAutoFit/>
          </a:bodyPr>
          <a:lstStyle/>
          <a:p>
            <a:r>
              <a:rPr lang="en-US" b="1" dirty="0">
                <a:solidFill>
                  <a:schemeClr val="accent1"/>
                </a:solidFill>
                <a:latin typeface="Calibri" panose="020F0502020204030204" pitchFamily="34" charset="0"/>
              </a:rPr>
              <a:t>FA-SF(Account Inquiry)</a:t>
            </a:r>
          </a:p>
        </p:txBody>
      </p:sp>
      <p:sp>
        <p:nvSpPr>
          <p:cNvPr id="5" name="TextBox 4">
            <a:extLst>
              <a:ext uri="{FF2B5EF4-FFF2-40B4-BE49-F238E27FC236}">
                <a16:creationId xmlns:a16="http://schemas.microsoft.com/office/drawing/2014/main" id="{6158EAF8-532C-453F-9598-116234B3A5B1}"/>
              </a:ext>
            </a:extLst>
          </p:cNvPr>
          <p:cNvSpPr txBox="1"/>
          <p:nvPr/>
        </p:nvSpPr>
        <p:spPr>
          <a:xfrm>
            <a:off x="149318" y="900112"/>
            <a:ext cx="5389626" cy="415498"/>
          </a:xfrm>
          <a:prstGeom prst="rect">
            <a:avLst/>
          </a:prstGeom>
          <a:noFill/>
        </p:spPr>
        <p:txBody>
          <a:bodyPr wrap="square" rtlCol="0">
            <a:spAutoFit/>
          </a:bodyPr>
          <a:lstStyle/>
          <a:p>
            <a:r>
              <a:rPr lang="en-US" sz="2100" b="1" dirty="0">
                <a:solidFill>
                  <a:srgbClr val="0070C0"/>
                </a:solidFill>
              </a:rPr>
              <a:t>With New Configuration </a:t>
            </a:r>
          </a:p>
        </p:txBody>
      </p:sp>
      <p:sp>
        <p:nvSpPr>
          <p:cNvPr id="8" name="TextBox 7">
            <a:extLst>
              <a:ext uri="{FF2B5EF4-FFF2-40B4-BE49-F238E27FC236}">
                <a16:creationId xmlns:a16="http://schemas.microsoft.com/office/drawing/2014/main" id="{72187A0F-882D-443A-B158-72AA11403CF9}"/>
              </a:ext>
            </a:extLst>
          </p:cNvPr>
          <p:cNvSpPr txBox="1"/>
          <p:nvPr/>
        </p:nvSpPr>
        <p:spPr>
          <a:xfrm>
            <a:off x="306184" y="5776270"/>
            <a:ext cx="8207338" cy="584775"/>
          </a:xfrm>
          <a:prstGeom prst="rect">
            <a:avLst/>
          </a:prstGeom>
          <a:noFill/>
        </p:spPr>
        <p:txBody>
          <a:bodyPr wrap="square" rtlCol="0">
            <a:spAutoFit/>
          </a:bodyPr>
          <a:lstStyle/>
          <a:p>
            <a:pPr algn="ctr"/>
            <a:r>
              <a:rPr lang="en-US" sz="1600" dirty="0"/>
              <a:t>Number of active threads per sec and response time got reduced</a:t>
            </a:r>
          </a:p>
          <a:p>
            <a:pPr algn="ctr"/>
            <a:r>
              <a:rPr lang="en-US" sz="1600" b="1" dirty="0">
                <a:solidFill>
                  <a:srgbClr val="FF0000"/>
                </a:solidFill>
              </a:rPr>
              <a:t>Avg: 8 Mins/600 users  </a:t>
            </a:r>
            <a:r>
              <a:rPr lang="en-US" sz="1600" dirty="0"/>
              <a:t>vs </a:t>
            </a:r>
            <a:r>
              <a:rPr lang="en-US" sz="1600" b="1" dirty="0">
                <a:solidFill>
                  <a:srgbClr val="FF0000"/>
                </a:solidFill>
              </a:rPr>
              <a:t>Avg: 12 Secs/100 users </a:t>
            </a:r>
          </a:p>
        </p:txBody>
      </p:sp>
      <p:pic>
        <p:nvPicPr>
          <p:cNvPr id="2" name="Picture 1"/>
          <p:cNvPicPr>
            <a:picLocks noChangeAspect="1"/>
          </p:cNvPicPr>
          <p:nvPr/>
        </p:nvPicPr>
        <p:blipFill>
          <a:blip r:embed="rId3"/>
          <a:stretch>
            <a:fillRect/>
          </a:stretch>
        </p:blipFill>
        <p:spPr>
          <a:xfrm>
            <a:off x="2320090" y="1964502"/>
            <a:ext cx="4438673" cy="3785654"/>
          </a:xfrm>
          <a:prstGeom prst="rect">
            <a:avLst/>
          </a:prstGeom>
        </p:spPr>
      </p:pic>
      <p:sp>
        <p:nvSpPr>
          <p:cNvPr id="10" name="Slide Number Placeholder 3">
            <a:extLst>
              <a:ext uri="{FF2B5EF4-FFF2-40B4-BE49-F238E27FC236}">
                <a16:creationId xmlns:a16="http://schemas.microsoft.com/office/drawing/2014/main" id="{78E8AB12-2D1E-4AA2-8818-274A34A432C0}"/>
              </a:ext>
            </a:extLst>
          </p:cNvPr>
          <p:cNvSpPr>
            <a:spLocks noGrp="1"/>
          </p:cNvSpPr>
          <p:nvPr>
            <p:ph type="sldNum" sz="quarter" idx="12"/>
          </p:nvPr>
        </p:nvSpPr>
        <p:spPr>
          <a:xfrm>
            <a:off x="6548627" y="6335414"/>
            <a:ext cx="2057400" cy="365125"/>
          </a:xfrm>
        </p:spPr>
        <p:txBody>
          <a:bodyPr/>
          <a:lstStyle/>
          <a:p>
            <a:fld id="{32FFA10A-75BF-4FC3-BA62-E493D9BD3098}" type="slidenum">
              <a:rPr lang="en-US" smtClean="0"/>
              <a:t>25</a:t>
            </a:fld>
            <a:endParaRPr lang="en-US" dirty="0"/>
          </a:p>
        </p:txBody>
      </p:sp>
    </p:spTree>
    <p:extLst>
      <p:ext uri="{BB962C8B-B14F-4D97-AF65-F5344CB8AC3E}">
        <p14:creationId xmlns:p14="http://schemas.microsoft.com/office/powerpoint/2010/main" val="3470860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758764" y="902269"/>
            <a:ext cx="1629596" cy="421931"/>
          </a:xfrm>
          <a:prstGeom prst="rect">
            <a:avLst/>
          </a:prstGeom>
        </p:spPr>
      </p:pic>
      <p:sp>
        <p:nvSpPr>
          <p:cNvPr id="6" name="TextBox 5">
            <a:extLst>
              <a:ext uri="{FF2B5EF4-FFF2-40B4-BE49-F238E27FC236}">
                <a16:creationId xmlns:a16="http://schemas.microsoft.com/office/drawing/2014/main" id="{76E11BB6-82FC-4EC4-874E-2ABC6B61EE54}"/>
              </a:ext>
            </a:extLst>
          </p:cNvPr>
          <p:cNvSpPr txBox="1"/>
          <p:nvPr/>
        </p:nvSpPr>
        <p:spPr>
          <a:xfrm>
            <a:off x="149318" y="900112"/>
            <a:ext cx="5389626" cy="415498"/>
          </a:xfrm>
          <a:prstGeom prst="rect">
            <a:avLst/>
          </a:prstGeom>
          <a:noFill/>
        </p:spPr>
        <p:txBody>
          <a:bodyPr wrap="square" rtlCol="0">
            <a:spAutoFit/>
          </a:bodyPr>
          <a:lstStyle/>
          <a:p>
            <a:r>
              <a:rPr lang="en-US" sz="2100" b="1" dirty="0">
                <a:solidFill>
                  <a:srgbClr val="0070C0"/>
                </a:solidFill>
              </a:rPr>
              <a:t>With New Configuration </a:t>
            </a:r>
          </a:p>
        </p:txBody>
      </p:sp>
      <p:sp>
        <p:nvSpPr>
          <p:cNvPr id="8" name="TextBox 7">
            <a:extLst>
              <a:ext uri="{FF2B5EF4-FFF2-40B4-BE49-F238E27FC236}">
                <a16:creationId xmlns:a16="http://schemas.microsoft.com/office/drawing/2014/main" id="{44461E0C-68DC-466A-A5C8-8104E148E747}"/>
              </a:ext>
            </a:extLst>
          </p:cNvPr>
          <p:cNvSpPr txBox="1"/>
          <p:nvPr/>
        </p:nvSpPr>
        <p:spPr>
          <a:xfrm>
            <a:off x="280691" y="1480200"/>
            <a:ext cx="4033911" cy="369332"/>
          </a:xfrm>
          <a:prstGeom prst="rect">
            <a:avLst/>
          </a:prstGeom>
          <a:noFill/>
        </p:spPr>
        <p:txBody>
          <a:bodyPr wrap="square" rtlCol="0">
            <a:spAutoFit/>
          </a:bodyPr>
          <a:lstStyle/>
          <a:p>
            <a:r>
              <a:rPr lang="en-US" b="1" dirty="0">
                <a:solidFill>
                  <a:schemeClr val="accent1"/>
                </a:solidFill>
                <a:latin typeface="Calibri" panose="020F0502020204030204" pitchFamily="34" charset="0"/>
              </a:rPr>
              <a:t>FA-SF(Account Inquiry)</a:t>
            </a:r>
          </a:p>
        </p:txBody>
      </p:sp>
      <p:sp>
        <p:nvSpPr>
          <p:cNvPr id="7" name="Rectangle 6">
            <a:extLst>
              <a:ext uri="{FF2B5EF4-FFF2-40B4-BE49-F238E27FC236}">
                <a16:creationId xmlns:a16="http://schemas.microsoft.com/office/drawing/2014/main" id="{FA8D31BE-904A-4538-9855-DAE45FEAF940}"/>
              </a:ext>
            </a:extLst>
          </p:cNvPr>
          <p:cNvSpPr/>
          <p:nvPr/>
        </p:nvSpPr>
        <p:spPr>
          <a:xfrm>
            <a:off x="982060" y="5903598"/>
            <a:ext cx="6980873" cy="584775"/>
          </a:xfrm>
          <a:prstGeom prst="rect">
            <a:avLst/>
          </a:prstGeom>
        </p:spPr>
        <p:txBody>
          <a:bodyPr wrap="square">
            <a:spAutoFit/>
          </a:bodyPr>
          <a:lstStyle/>
          <a:p>
            <a:pPr algn="ctr"/>
            <a:r>
              <a:rPr lang="en-US" sz="1600" dirty="0"/>
              <a:t>Active Threads Over Time showing number of active threads as time elapses</a:t>
            </a:r>
          </a:p>
          <a:p>
            <a:pPr algn="ctr"/>
            <a:r>
              <a:rPr lang="en-US" sz="1600" b="1" dirty="0">
                <a:solidFill>
                  <a:srgbClr val="FF0000"/>
                </a:solidFill>
              </a:rPr>
              <a:t>Avg: 1000 Active Threads </a:t>
            </a:r>
            <a:r>
              <a:rPr lang="en-US" sz="1600" dirty="0"/>
              <a:t>vs </a:t>
            </a:r>
            <a:r>
              <a:rPr lang="en-US" sz="1600" b="1" dirty="0">
                <a:solidFill>
                  <a:srgbClr val="FF0000"/>
                </a:solidFill>
              </a:rPr>
              <a:t>Avg: 130 Active Threads </a:t>
            </a:r>
          </a:p>
        </p:txBody>
      </p:sp>
      <p:pic>
        <p:nvPicPr>
          <p:cNvPr id="2" name="Picture 1"/>
          <p:cNvPicPr>
            <a:picLocks noChangeAspect="1"/>
          </p:cNvPicPr>
          <p:nvPr/>
        </p:nvPicPr>
        <p:blipFill>
          <a:blip r:embed="rId3"/>
          <a:stretch>
            <a:fillRect/>
          </a:stretch>
        </p:blipFill>
        <p:spPr>
          <a:xfrm>
            <a:off x="1597795" y="2014122"/>
            <a:ext cx="4879396" cy="3766114"/>
          </a:xfrm>
          <a:prstGeom prst="rect">
            <a:avLst/>
          </a:prstGeom>
        </p:spPr>
      </p:pic>
      <p:sp>
        <p:nvSpPr>
          <p:cNvPr id="10" name="Slide Number Placeholder 3">
            <a:extLst>
              <a:ext uri="{FF2B5EF4-FFF2-40B4-BE49-F238E27FC236}">
                <a16:creationId xmlns:a16="http://schemas.microsoft.com/office/drawing/2014/main" id="{910BD646-DE1B-4FB9-85FF-9A3D11F0F0D6}"/>
              </a:ext>
            </a:extLst>
          </p:cNvPr>
          <p:cNvSpPr>
            <a:spLocks noGrp="1"/>
          </p:cNvSpPr>
          <p:nvPr>
            <p:ph type="sldNum" sz="quarter" idx="12"/>
          </p:nvPr>
        </p:nvSpPr>
        <p:spPr>
          <a:xfrm>
            <a:off x="6548627" y="6335414"/>
            <a:ext cx="2057400" cy="365125"/>
          </a:xfrm>
        </p:spPr>
        <p:txBody>
          <a:bodyPr/>
          <a:lstStyle/>
          <a:p>
            <a:fld id="{32FFA10A-75BF-4FC3-BA62-E493D9BD3098}" type="slidenum">
              <a:rPr lang="en-US" smtClean="0"/>
              <a:t>26</a:t>
            </a:fld>
            <a:endParaRPr lang="en-US" dirty="0"/>
          </a:p>
        </p:txBody>
      </p:sp>
    </p:spTree>
    <p:extLst>
      <p:ext uri="{BB962C8B-B14F-4D97-AF65-F5344CB8AC3E}">
        <p14:creationId xmlns:p14="http://schemas.microsoft.com/office/powerpoint/2010/main" val="2934651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758764" y="902269"/>
            <a:ext cx="1629596" cy="421931"/>
          </a:xfrm>
          <a:prstGeom prst="rect">
            <a:avLst/>
          </a:prstGeom>
        </p:spPr>
      </p:pic>
      <p:sp>
        <p:nvSpPr>
          <p:cNvPr id="6" name="TextBox 5">
            <a:extLst>
              <a:ext uri="{FF2B5EF4-FFF2-40B4-BE49-F238E27FC236}">
                <a16:creationId xmlns:a16="http://schemas.microsoft.com/office/drawing/2014/main" id="{672AFCF5-5233-4219-8237-9B39F7282A90}"/>
              </a:ext>
            </a:extLst>
          </p:cNvPr>
          <p:cNvSpPr txBox="1"/>
          <p:nvPr/>
        </p:nvSpPr>
        <p:spPr>
          <a:xfrm>
            <a:off x="149318" y="900112"/>
            <a:ext cx="5389626" cy="415498"/>
          </a:xfrm>
          <a:prstGeom prst="rect">
            <a:avLst/>
          </a:prstGeom>
          <a:noFill/>
        </p:spPr>
        <p:txBody>
          <a:bodyPr wrap="square" rtlCol="0">
            <a:spAutoFit/>
          </a:bodyPr>
          <a:lstStyle/>
          <a:p>
            <a:r>
              <a:rPr lang="en-US" sz="2100" b="1" dirty="0">
                <a:solidFill>
                  <a:srgbClr val="0070C0"/>
                </a:solidFill>
              </a:rPr>
              <a:t>With New Configuration </a:t>
            </a:r>
          </a:p>
        </p:txBody>
      </p:sp>
      <p:sp>
        <p:nvSpPr>
          <p:cNvPr id="8" name="TextBox 7">
            <a:extLst>
              <a:ext uri="{FF2B5EF4-FFF2-40B4-BE49-F238E27FC236}">
                <a16:creationId xmlns:a16="http://schemas.microsoft.com/office/drawing/2014/main" id="{E071F736-2058-4AD3-BFE0-7CDE4CCF1BB5}"/>
              </a:ext>
            </a:extLst>
          </p:cNvPr>
          <p:cNvSpPr txBox="1"/>
          <p:nvPr/>
        </p:nvSpPr>
        <p:spPr>
          <a:xfrm>
            <a:off x="349337" y="1662199"/>
            <a:ext cx="4033911" cy="646331"/>
          </a:xfrm>
          <a:prstGeom prst="rect">
            <a:avLst/>
          </a:prstGeom>
          <a:noFill/>
        </p:spPr>
        <p:txBody>
          <a:bodyPr wrap="square" rtlCol="0">
            <a:spAutoFit/>
          </a:bodyPr>
          <a:lstStyle/>
          <a:p>
            <a:r>
              <a:rPr lang="en-US" b="1" dirty="0">
                <a:solidFill>
                  <a:schemeClr val="accent1"/>
                </a:solidFill>
                <a:latin typeface="Calibri" panose="020F0502020204030204" pitchFamily="34" charset="0"/>
              </a:rPr>
              <a:t>FA-SF(Account Inquiry)</a:t>
            </a:r>
          </a:p>
          <a:p>
            <a:endParaRPr lang="en-US" b="1" dirty="0">
              <a:solidFill>
                <a:schemeClr val="accent1"/>
              </a:solidFill>
              <a:latin typeface="Calibri" panose="020F0502020204030204" pitchFamily="34" charset="0"/>
              <a:ea typeface="+mj-ea"/>
              <a:cs typeface="+mj-cs"/>
            </a:endParaRPr>
          </a:p>
        </p:txBody>
      </p:sp>
      <p:sp>
        <p:nvSpPr>
          <p:cNvPr id="7" name="Rectangle 6">
            <a:extLst>
              <a:ext uri="{FF2B5EF4-FFF2-40B4-BE49-F238E27FC236}">
                <a16:creationId xmlns:a16="http://schemas.microsoft.com/office/drawing/2014/main" id="{1CA53110-1CF9-4B42-89E7-4F2960A28715}"/>
              </a:ext>
            </a:extLst>
          </p:cNvPr>
          <p:cNvSpPr/>
          <p:nvPr/>
        </p:nvSpPr>
        <p:spPr>
          <a:xfrm>
            <a:off x="656806" y="5491783"/>
            <a:ext cx="6980873" cy="584775"/>
          </a:xfrm>
          <a:prstGeom prst="rect">
            <a:avLst/>
          </a:prstGeom>
        </p:spPr>
        <p:txBody>
          <a:bodyPr wrap="square">
            <a:spAutoFit/>
          </a:bodyPr>
          <a:lstStyle/>
          <a:p>
            <a:pPr algn="ctr"/>
            <a:r>
              <a:rPr lang="en-US" sz="1600" dirty="0"/>
              <a:t>Response time is too low compared to initial configuration</a:t>
            </a:r>
          </a:p>
          <a:p>
            <a:pPr algn="ctr"/>
            <a:r>
              <a:rPr lang="en-US" sz="1600" dirty="0"/>
              <a:t>At 100% Response time is: </a:t>
            </a:r>
            <a:r>
              <a:rPr lang="en-US" sz="1600" b="1" dirty="0">
                <a:solidFill>
                  <a:srgbClr val="FF0000"/>
                </a:solidFill>
              </a:rPr>
              <a:t>9+ Mins </a:t>
            </a:r>
            <a:r>
              <a:rPr lang="en-US" sz="1600" dirty="0"/>
              <a:t>Vs </a:t>
            </a:r>
            <a:r>
              <a:rPr lang="en-US" sz="1600" b="1" dirty="0">
                <a:solidFill>
                  <a:srgbClr val="FF0000"/>
                </a:solidFill>
              </a:rPr>
              <a:t>15 Secs</a:t>
            </a:r>
          </a:p>
        </p:txBody>
      </p:sp>
      <p:pic>
        <p:nvPicPr>
          <p:cNvPr id="5" name="Picture 4"/>
          <p:cNvPicPr>
            <a:picLocks noChangeAspect="1"/>
          </p:cNvPicPr>
          <p:nvPr/>
        </p:nvPicPr>
        <p:blipFill>
          <a:blip r:embed="rId3"/>
          <a:stretch>
            <a:fillRect/>
          </a:stretch>
        </p:blipFill>
        <p:spPr>
          <a:xfrm>
            <a:off x="2135303" y="2179798"/>
            <a:ext cx="4023881" cy="2955628"/>
          </a:xfrm>
          <a:prstGeom prst="rect">
            <a:avLst/>
          </a:prstGeom>
        </p:spPr>
      </p:pic>
      <p:sp>
        <p:nvSpPr>
          <p:cNvPr id="10" name="Slide Number Placeholder 3">
            <a:extLst>
              <a:ext uri="{FF2B5EF4-FFF2-40B4-BE49-F238E27FC236}">
                <a16:creationId xmlns:a16="http://schemas.microsoft.com/office/drawing/2014/main" id="{5B8EF1F5-2C62-4CD1-BBAD-3D2CA5E8AAF1}"/>
              </a:ext>
            </a:extLst>
          </p:cNvPr>
          <p:cNvSpPr>
            <a:spLocks noGrp="1"/>
          </p:cNvSpPr>
          <p:nvPr>
            <p:ph type="sldNum" sz="quarter" idx="12"/>
          </p:nvPr>
        </p:nvSpPr>
        <p:spPr>
          <a:xfrm>
            <a:off x="6548627" y="6335414"/>
            <a:ext cx="2057400" cy="365125"/>
          </a:xfrm>
        </p:spPr>
        <p:txBody>
          <a:bodyPr/>
          <a:lstStyle/>
          <a:p>
            <a:fld id="{32FFA10A-75BF-4FC3-BA62-E493D9BD3098}" type="slidenum">
              <a:rPr lang="en-US" smtClean="0"/>
              <a:t>27</a:t>
            </a:fld>
            <a:endParaRPr lang="en-US" dirty="0"/>
          </a:p>
        </p:txBody>
      </p:sp>
    </p:spTree>
    <p:extLst>
      <p:ext uri="{BB962C8B-B14F-4D97-AF65-F5344CB8AC3E}">
        <p14:creationId xmlns:p14="http://schemas.microsoft.com/office/powerpoint/2010/main" val="879534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Box 2"/>
          <p:cNvSpPr txBox="1"/>
          <p:nvPr/>
        </p:nvSpPr>
        <p:spPr>
          <a:xfrm>
            <a:off x="438141" y="1387272"/>
            <a:ext cx="7317889" cy="5470728"/>
          </a:xfrm>
          <a:prstGeom prst="rect">
            <a:avLst/>
          </a:prstGeom>
          <a:noFill/>
        </p:spPr>
        <p:txBody>
          <a:bodyPr wrap="square" rtlCol="0">
            <a:spAutoFit/>
          </a:bodyPr>
          <a:lstStyle/>
          <a:p>
            <a:pPr marL="214313" lvl="1" indent="-214313" fontAlgn="base">
              <a:lnSpc>
                <a:spcPct val="150000"/>
              </a:lnSpc>
              <a:buFont typeface="Arial" panose="020B0604020202020204" pitchFamily="34" charset="0"/>
              <a:buChar char="•"/>
            </a:pPr>
            <a:r>
              <a:rPr lang="en-US" sz="1600" dirty="0"/>
              <a:t>Perform load testing on the technical components of ctcLink (App, Web, database and network) and ensure that Application works as expected under heavy loads</a:t>
            </a:r>
          </a:p>
          <a:p>
            <a:pPr marL="214313" lvl="1" indent="-214313" fontAlgn="base">
              <a:lnSpc>
                <a:spcPct val="150000"/>
              </a:lnSpc>
              <a:buFont typeface="Arial" panose="020B0604020202020204" pitchFamily="34" charset="0"/>
              <a:buChar char="•"/>
            </a:pPr>
            <a:r>
              <a:rPr lang="en-US" sz="1600" dirty="0"/>
              <a:t>Obtain baseline performance profile for all the SBCTC PeopleSoft systems hosted on AWS environment</a:t>
            </a:r>
          </a:p>
          <a:p>
            <a:pPr marL="214313" lvl="1" indent="-214313" fontAlgn="base">
              <a:lnSpc>
                <a:spcPct val="150000"/>
              </a:lnSpc>
              <a:buFont typeface="Arial" panose="020B0604020202020204" pitchFamily="34" charset="0"/>
              <a:buChar char="•"/>
            </a:pPr>
            <a:r>
              <a:rPr lang="en-US" sz="1600" dirty="0"/>
              <a:t>Perform the tests on Production like environment with respect to architecture and capacity and configuration of the servers</a:t>
            </a:r>
          </a:p>
          <a:p>
            <a:pPr marL="214313" indent="-214313">
              <a:lnSpc>
                <a:spcPct val="150000"/>
              </a:lnSpc>
              <a:buFont typeface="Arial" panose="020B0604020202020204" pitchFamily="34" charset="0"/>
              <a:buChar char="•"/>
            </a:pPr>
            <a:r>
              <a:rPr lang="en-US" sz="1600" dirty="0"/>
              <a:t>Ensure the PeopleSoft Applications have adequate capacity to support anticipated User loads</a:t>
            </a:r>
          </a:p>
          <a:p>
            <a:pPr marL="214313" indent="-214313">
              <a:lnSpc>
                <a:spcPct val="150000"/>
              </a:lnSpc>
              <a:buFont typeface="Arial" panose="020B0604020202020204" pitchFamily="34" charset="0"/>
              <a:buChar char="•"/>
            </a:pPr>
            <a:r>
              <a:rPr lang="en-US" sz="1600" dirty="0"/>
              <a:t>Identify the bottle necks in the system (Application, Web, Database and network) and ensure that Application works as expected under predefined loads. </a:t>
            </a:r>
          </a:p>
          <a:p>
            <a:pPr marL="214313" indent="-214313">
              <a:lnSpc>
                <a:spcPct val="150000"/>
              </a:lnSpc>
              <a:buFont typeface="Arial" panose="020B0604020202020204" pitchFamily="34" charset="0"/>
              <a:buChar char="•"/>
            </a:pPr>
            <a:r>
              <a:rPr lang="en-US" sz="1600" dirty="0"/>
              <a:t>Determine application limitations under maximum number of active users performing common transactions. </a:t>
            </a:r>
          </a:p>
          <a:p>
            <a:pPr marL="214313" indent="-214313">
              <a:lnSpc>
                <a:spcPct val="150000"/>
              </a:lnSpc>
              <a:buFont typeface="Arial" panose="020B0604020202020204" pitchFamily="34" charset="0"/>
              <a:buChar char="•"/>
            </a:pPr>
            <a:r>
              <a:rPr lang="en-US" sz="1600" dirty="0"/>
              <a:t>Provide documentation on any changes recommended to improve service and delivery for students/employees using the PeopleSoft environment. </a:t>
            </a:r>
          </a:p>
          <a:p>
            <a:endParaRPr lang="en-US" sz="1350" dirty="0"/>
          </a:p>
        </p:txBody>
      </p:sp>
      <p:sp>
        <p:nvSpPr>
          <p:cNvPr id="7" name="Title 1">
            <a:extLst>
              <a:ext uri="{FF2B5EF4-FFF2-40B4-BE49-F238E27FC236}">
                <a16:creationId xmlns:a16="http://schemas.microsoft.com/office/drawing/2014/main" id="{EA7E58C7-A7E4-480B-B99B-4F7A9E223570}"/>
              </a:ext>
            </a:extLst>
          </p:cNvPr>
          <p:cNvSpPr txBox="1">
            <a:spLocks/>
          </p:cNvSpPr>
          <p:nvPr/>
        </p:nvSpPr>
        <p:spPr>
          <a:xfrm>
            <a:off x="177166" y="938283"/>
            <a:ext cx="7400161" cy="385763"/>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3600" b="0" kern="1200" spc="0" baseline="0">
                <a:solidFill>
                  <a:schemeClr val="accent1"/>
                </a:solidFill>
                <a:latin typeface="Calibri" panose="020F0502020204030204" pitchFamily="34" charset="0"/>
                <a:ea typeface="+mj-ea"/>
                <a:cs typeface="+mj-cs"/>
              </a:defRPr>
            </a:lvl1pPr>
          </a:lstStyle>
          <a:p>
            <a:r>
              <a:rPr lang="en-US" sz="2100" b="1" dirty="0">
                <a:solidFill>
                  <a:srgbClr val="0070C0"/>
                </a:solidFill>
                <a:latin typeface="+mn-lt"/>
                <a:ea typeface="+mn-ea"/>
                <a:cs typeface="+mn-cs"/>
              </a:rPr>
              <a:t>Scope of the Project</a:t>
            </a:r>
          </a:p>
        </p:txBody>
      </p:sp>
      <p:sp>
        <p:nvSpPr>
          <p:cNvPr id="5" name="Slide Number Placeholder 3">
            <a:extLst>
              <a:ext uri="{FF2B5EF4-FFF2-40B4-BE49-F238E27FC236}">
                <a16:creationId xmlns:a16="http://schemas.microsoft.com/office/drawing/2014/main" id="{0D4DB6AB-2C88-4D70-AE21-8A5697AD9984}"/>
              </a:ext>
            </a:extLst>
          </p:cNvPr>
          <p:cNvSpPr>
            <a:spLocks noGrp="1"/>
          </p:cNvSpPr>
          <p:nvPr>
            <p:ph type="sldNum" sz="quarter" idx="12"/>
          </p:nvPr>
        </p:nvSpPr>
        <p:spPr>
          <a:xfrm>
            <a:off x="6548627" y="6335414"/>
            <a:ext cx="2057400" cy="365125"/>
          </a:xfrm>
        </p:spPr>
        <p:txBody>
          <a:bodyPr/>
          <a:lstStyle/>
          <a:p>
            <a:fld id="{32FFA10A-75BF-4FC3-BA62-E493D9BD3098}" type="slidenum">
              <a:rPr lang="en-US" smtClean="0"/>
              <a:t>3</a:t>
            </a:fld>
            <a:endParaRPr lang="en-US" dirty="0"/>
          </a:p>
        </p:txBody>
      </p:sp>
    </p:spTree>
    <p:extLst>
      <p:ext uri="{BB962C8B-B14F-4D97-AF65-F5344CB8AC3E}">
        <p14:creationId xmlns:p14="http://schemas.microsoft.com/office/powerpoint/2010/main" val="3358417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422D-A2FD-4B7A-AACD-E742E985582E}"/>
              </a:ext>
            </a:extLst>
          </p:cNvPr>
          <p:cNvSpPr>
            <a:spLocks noGrp="1"/>
          </p:cNvSpPr>
          <p:nvPr>
            <p:ph type="title"/>
          </p:nvPr>
        </p:nvSpPr>
        <p:spPr>
          <a:xfrm>
            <a:off x="200025" y="927770"/>
            <a:ext cx="7334439" cy="385763"/>
          </a:xfrm>
        </p:spPr>
        <p:txBody>
          <a:bodyPr/>
          <a:lstStyle/>
          <a:p>
            <a:r>
              <a:rPr lang="en-US" sz="2100" b="1" dirty="0">
                <a:solidFill>
                  <a:srgbClr val="0070C0"/>
                </a:solidFill>
                <a:latin typeface="+mn-lt"/>
                <a:ea typeface="+mn-ea"/>
                <a:cs typeface="+mn-cs"/>
              </a:rPr>
              <a:t>Approach</a:t>
            </a:r>
          </a:p>
        </p:txBody>
      </p:sp>
      <p:graphicFrame>
        <p:nvGraphicFramePr>
          <p:cNvPr id="3" name="Table 2">
            <a:extLst>
              <a:ext uri="{FF2B5EF4-FFF2-40B4-BE49-F238E27FC236}">
                <a16:creationId xmlns:a16="http://schemas.microsoft.com/office/drawing/2014/main" id="{08FB7948-B0DF-42DB-BCC1-282A4CFC203D}"/>
              </a:ext>
            </a:extLst>
          </p:cNvPr>
          <p:cNvGraphicFramePr>
            <a:graphicFrameLocks noGrp="1"/>
          </p:cNvGraphicFramePr>
          <p:nvPr>
            <p:extLst>
              <p:ext uri="{D42A27DB-BD31-4B8C-83A1-F6EECF244321}">
                <p14:modId xmlns:p14="http://schemas.microsoft.com/office/powerpoint/2010/main" val="917447970"/>
              </p:ext>
            </p:extLst>
          </p:nvPr>
        </p:nvGraphicFramePr>
        <p:xfrm>
          <a:off x="503339" y="3525256"/>
          <a:ext cx="2155971" cy="2864798"/>
        </p:xfrm>
        <a:graphic>
          <a:graphicData uri="http://schemas.openxmlformats.org/drawingml/2006/table">
            <a:tbl>
              <a:tblPr firstRow="1" bandRow="1">
                <a:tableStyleId>{5C22544A-7EE6-4342-B048-85BDC9FD1C3A}</a:tableStyleId>
              </a:tblPr>
              <a:tblGrid>
                <a:gridCol w="581739">
                  <a:extLst>
                    <a:ext uri="{9D8B030D-6E8A-4147-A177-3AD203B41FA5}">
                      <a16:colId xmlns:a16="http://schemas.microsoft.com/office/drawing/2014/main" val="2344321643"/>
                    </a:ext>
                  </a:extLst>
                </a:gridCol>
                <a:gridCol w="890296">
                  <a:extLst>
                    <a:ext uri="{9D8B030D-6E8A-4147-A177-3AD203B41FA5}">
                      <a16:colId xmlns:a16="http://schemas.microsoft.com/office/drawing/2014/main" val="4095621756"/>
                    </a:ext>
                  </a:extLst>
                </a:gridCol>
                <a:gridCol w="683936">
                  <a:extLst>
                    <a:ext uri="{9D8B030D-6E8A-4147-A177-3AD203B41FA5}">
                      <a16:colId xmlns:a16="http://schemas.microsoft.com/office/drawing/2014/main" val="3715775819"/>
                    </a:ext>
                  </a:extLst>
                </a:gridCol>
              </a:tblGrid>
              <a:tr h="782455">
                <a:tc gridSpan="3">
                  <a:txBody>
                    <a:bodyPr/>
                    <a:lstStyle/>
                    <a:p>
                      <a:r>
                        <a:rPr lang="en-US" sz="1100" b="1" dirty="0">
                          <a:solidFill>
                            <a:schemeClr val="bg1"/>
                          </a:solidFill>
                          <a:latin typeface="Calibri (Body)"/>
                        </a:rPr>
                        <a:t>Number of Load users by Application &amp; User Type</a:t>
                      </a:r>
                    </a:p>
                  </a:txBody>
                  <a:tcPr marL="68580" marR="68580" marT="34290" marB="34290"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8391184"/>
                  </a:ext>
                </a:extLst>
              </a:tr>
              <a:tr h="249103">
                <a:tc>
                  <a:txBody>
                    <a:bodyPr/>
                    <a:lstStyle/>
                    <a:p>
                      <a:pPr algn="ctr"/>
                      <a:r>
                        <a:rPr lang="en-US" sz="1100" dirty="0">
                          <a:latin typeface="Calibri (Body)"/>
                        </a:rPr>
                        <a:t>CS</a:t>
                      </a:r>
                    </a:p>
                  </a:txBody>
                  <a:tcPr marL="7144" marR="7144" marT="7144" marB="0" anchor="ctr"/>
                </a:tc>
                <a:tc>
                  <a:txBody>
                    <a:bodyPr/>
                    <a:lstStyle/>
                    <a:p>
                      <a:pPr algn="ctr" fontAlgn="b"/>
                      <a:r>
                        <a:rPr lang="en-US" sz="1100" b="0" i="0" u="none" strike="noStrike" dirty="0">
                          <a:solidFill>
                            <a:srgbClr val="000000"/>
                          </a:solidFill>
                          <a:effectLst/>
                          <a:latin typeface="Calibri (Body)"/>
                        </a:rPr>
                        <a:t>Student</a:t>
                      </a:r>
                    </a:p>
                  </a:txBody>
                  <a:tcPr marL="7144" marR="7144" marT="7144" marB="0" anchor="ctr"/>
                </a:tc>
                <a:tc>
                  <a:txBody>
                    <a:bodyPr/>
                    <a:lstStyle/>
                    <a:p>
                      <a:pPr algn="ctr" fontAlgn="b"/>
                      <a:r>
                        <a:rPr lang="en-US" sz="1100" b="0" i="0" u="none" strike="noStrike" kern="1200" dirty="0">
                          <a:solidFill>
                            <a:srgbClr val="000000"/>
                          </a:solidFill>
                          <a:effectLst/>
                          <a:latin typeface="Calibri (Body)"/>
                          <a:ea typeface="+mn-ea"/>
                          <a:cs typeface="+mn-cs"/>
                        </a:rPr>
                        <a:t>24000</a:t>
                      </a:r>
                    </a:p>
                  </a:txBody>
                  <a:tcPr marL="7144" marR="7144" marT="7144" marB="0" anchor="ctr"/>
                </a:tc>
                <a:extLst>
                  <a:ext uri="{0D108BD9-81ED-4DB2-BD59-A6C34878D82A}">
                    <a16:rowId xmlns:a16="http://schemas.microsoft.com/office/drawing/2014/main" val="3378724720"/>
                  </a:ext>
                </a:extLst>
              </a:tr>
              <a:tr h="249103">
                <a:tc>
                  <a:txBody>
                    <a:bodyPr/>
                    <a:lstStyle/>
                    <a:p>
                      <a:pPr algn="ctr"/>
                      <a:r>
                        <a:rPr lang="en-US" sz="1100" dirty="0">
                          <a:latin typeface="Calibri (Body)"/>
                        </a:rPr>
                        <a:t>CS</a:t>
                      </a:r>
                    </a:p>
                  </a:txBody>
                  <a:tcPr marL="7144" marR="7144" marT="7144" marB="0" anchor="ctr"/>
                </a:tc>
                <a:tc>
                  <a:txBody>
                    <a:bodyPr/>
                    <a:lstStyle/>
                    <a:p>
                      <a:pPr algn="ctr" fontAlgn="b"/>
                      <a:r>
                        <a:rPr lang="en-US" sz="1100" b="0" i="0" u="none" strike="noStrike" dirty="0">
                          <a:solidFill>
                            <a:srgbClr val="000000"/>
                          </a:solidFill>
                          <a:effectLst/>
                          <a:latin typeface="Calibri (Body)"/>
                        </a:rPr>
                        <a:t>Faculty</a:t>
                      </a:r>
                    </a:p>
                  </a:txBody>
                  <a:tcPr marL="7144" marR="7144" marT="7144" marB="0" anchor="ctr"/>
                </a:tc>
                <a:tc>
                  <a:txBody>
                    <a:bodyPr/>
                    <a:lstStyle/>
                    <a:p>
                      <a:pPr algn="ctr" fontAlgn="b"/>
                      <a:r>
                        <a:rPr lang="en-US" sz="1100" b="0" i="0" u="none" strike="noStrike" kern="1200" dirty="0">
                          <a:solidFill>
                            <a:srgbClr val="000000"/>
                          </a:solidFill>
                          <a:effectLst/>
                          <a:latin typeface="Calibri (Body)"/>
                          <a:ea typeface="+mn-ea"/>
                          <a:cs typeface="+mn-cs"/>
                        </a:rPr>
                        <a:t>4000</a:t>
                      </a:r>
                    </a:p>
                  </a:txBody>
                  <a:tcPr marL="7144" marR="7144" marT="7144" marB="0" anchor="ctr"/>
                </a:tc>
                <a:extLst>
                  <a:ext uri="{0D108BD9-81ED-4DB2-BD59-A6C34878D82A}">
                    <a16:rowId xmlns:a16="http://schemas.microsoft.com/office/drawing/2014/main" val="1919778086"/>
                  </a:ext>
                </a:extLst>
              </a:tr>
              <a:tr h="249103">
                <a:tc>
                  <a:txBody>
                    <a:bodyPr/>
                    <a:lstStyle/>
                    <a:p>
                      <a:pPr algn="ctr"/>
                      <a:r>
                        <a:rPr lang="en-US" sz="1100" dirty="0">
                          <a:latin typeface="Calibri (Body)"/>
                        </a:rPr>
                        <a:t>CS</a:t>
                      </a:r>
                    </a:p>
                  </a:txBody>
                  <a:tcPr marL="7144" marR="7144" marT="7144" marB="0" anchor="ctr"/>
                </a:tc>
                <a:tc>
                  <a:txBody>
                    <a:bodyPr/>
                    <a:lstStyle/>
                    <a:p>
                      <a:pPr algn="ctr" fontAlgn="b"/>
                      <a:r>
                        <a:rPr lang="en-US" sz="1100" b="0" i="0" u="none" strike="noStrike" dirty="0">
                          <a:solidFill>
                            <a:srgbClr val="000000"/>
                          </a:solidFill>
                          <a:effectLst/>
                          <a:latin typeface="Calibri (Body)"/>
                        </a:rPr>
                        <a:t>Staff</a:t>
                      </a:r>
                    </a:p>
                  </a:txBody>
                  <a:tcPr marL="7144" marR="7144" marT="7144" marB="0" anchor="ctr"/>
                </a:tc>
                <a:tc>
                  <a:txBody>
                    <a:bodyPr/>
                    <a:lstStyle/>
                    <a:p>
                      <a:pPr algn="ctr" fontAlgn="b"/>
                      <a:r>
                        <a:rPr lang="en-US" sz="1100" b="0" i="0" u="none" strike="noStrike" kern="1200" dirty="0">
                          <a:solidFill>
                            <a:srgbClr val="000000"/>
                          </a:solidFill>
                          <a:effectLst/>
                          <a:latin typeface="Calibri (Body)"/>
                          <a:ea typeface="+mn-ea"/>
                          <a:cs typeface="+mn-cs"/>
                        </a:rPr>
                        <a:t>4000</a:t>
                      </a:r>
                    </a:p>
                  </a:txBody>
                  <a:tcPr marL="7144" marR="7144" marT="7144" marB="0" anchor="ctr"/>
                </a:tc>
                <a:extLst>
                  <a:ext uri="{0D108BD9-81ED-4DB2-BD59-A6C34878D82A}">
                    <a16:rowId xmlns:a16="http://schemas.microsoft.com/office/drawing/2014/main" val="1511629378"/>
                  </a:ext>
                </a:extLst>
              </a:tr>
              <a:tr h="249103">
                <a:tc>
                  <a:txBody>
                    <a:bodyPr/>
                    <a:lstStyle/>
                    <a:p>
                      <a:pPr algn="ctr"/>
                      <a:r>
                        <a:rPr lang="en-US" sz="1100" dirty="0">
                          <a:latin typeface="Calibri (Body)"/>
                        </a:rPr>
                        <a:t>HR</a:t>
                      </a:r>
                    </a:p>
                  </a:txBody>
                  <a:tcPr marL="7144" marR="7144" marT="7144" marB="0" anchor="ctr"/>
                </a:tc>
                <a:tc>
                  <a:txBody>
                    <a:bodyPr/>
                    <a:lstStyle/>
                    <a:p>
                      <a:pPr algn="ctr" fontAlgn="b"/>
                      <a:r>
                        <a:rPr lang="en-US" sz="1100" b="0" i="0" u="none" strike="noStrike" dirty="0">
                          <a:solidFill>
                            <a:srgbClr val="000000"/>
                          </a:solidFill>
                          <a:effectLst/>
                          <a:latin typeface="Calibri (Body)"/>
                        </a:rPr>
                        <a:t>Employee</a:t>
                      </a:r>
                    </a:p>
                  </a:txBody>
                  <a:tcPr marL="7144" marR="7144" marT="7144" marB="0" anchor="ctr"/>
                </a:tc>
                <a:tc>
                  <a:txBody>
                    <a:bodyPr/>
                    <a:lstStyle/>
                    <a:p>
                      <a:pPr algn="ctr" fontAlgn="b"/>
                      <a:r>
                        <a:rPr lang="en-US" sz="1100" b="0" i="0" u="none" strike="noStrike" kern="1200" dirty="0">
                          <a:solidFill>
                            <a:srgbClr val="000000"/>
                          </a:solidFill>
                          <a:effectLst/>
                          <a:latin typeface="Calibri (Body)"/>
                          <a:ea typeface="+mn-ea"/>
                          <a:cs typeface="+mn-cs"/>
                        </a:rPr>
                        <a:t>12000</a:t>
                      </a:r>
                    </a:p>
                  </a:txBody>
                  <a:tcPr marL="7144" marR="7144" marT="7144" marB="0" anchor="ctr"/>
                </a:tc>
                <a:extLst>
                  <a:ext uri="{0D108BD9-81ED-4DB2-BD59-A6C34878D82A}">
                    <a16:rowId xmlns:a16="http://schemas.microsoft.com/office/drawing/2014/main" val="3075211653"/>
                  </a:ext>
                </a:extLst>
              </a:tr>
              <a:tr h="249103">
                <a:tc>
                  <a:txBody>
                    <a:bodyPr/>
                    <a:lstStyle/>
                    <a:p>
                      <a:pPr algn="ctr" fontAlgn="b"/>
                      <a:r>
                        <a:rPr lang="en-US" sz="1100" b="0" i="0" u="none" strike="noStrike" dirty="0">
                          <a:solidFill>
                            <a:srgbClr val="000000"/>
                          </a:solidFill>
                          <a:effectLst/>
                          <a:latin typeface="Calibri (Body)"/>
                        </a:rPr>
                        <a:t>HR</a:t>
                      </a:r>
                    </a:p>
                  </a:txBody>
                  <a:tcPr marL="7144" marR="7144" marT="7144" marB="0" anchor="ctr"/>
                </a:tc>
                <a:tc>
                  <a:txBody>
                    <a:bodyPr/>
                    <a:lstStyle/>
                    <a:p>
                      <a:pPr algn="ctr" fontAlgn="b"/>
                      <a:r>
                        <a:rPr lang="en-US" sz="1100" b="0" i="0" u="none" strike="noStrike" dirty="0">
                          <a:solidFill>
                            <a:srgbClr val="000000"/>
                          </a:solidFill>
                          <a:effectLst/>
                          <a:latin typeface="Calibri (Body)"/>
                        </a:rPr>
                        <a:t>Manager</a:t>
                      </a:r>
                    </a:p>
                  </a:txBody>
                  <a:tcPr marL="7144" marR="7144" marT="7144" marB="0" anchor="ctr"/>
                </a:tc>
                <a:tc>
                  <a:txBody>
                    <a:bodyPr/>
                    <a:lstStyle/>
                    <a:p>
                      <a:pPr algn="ctr" fontAlgn="b"/>
                      <a:r>
                        <a:rPr lang="en-US" sz="1100" b="0" i="0" u="none" strike="noStrike" kern="1200" dirty="0">
                          <a:solidFill>
                            <a:srgbClr val="000000"/>
                          </a:solidFill>
                          <a:effectLst/>
                          <a:latin typeface="Calibri (Body)"/>
                          <a:ea typeface="+mn-ea"/>
                          <a:cs typeface="+mn-cs"/>
                        </a:rPr>
                        <a:t>1500</a:t>
                      </a:r>
                    </a:p>
                  </a:txBody>
                  <a:tcPr marL="7144" marR="7144" marT="7144" marB="0" anchor="ctr"/>
                </a:tc>
                <a:extLst>
                  <a:ext uri="{0D108BD9-81ED-4DB2-BD59-A6C34878D82A}">
                    <a16:rowId xmlns:a16="http://schemas.microsoft.com/office/drawing/2014/main" val="2592698406"/>
                  </a:ext>
                </a:extLst>
              </a:tr>
              <a:tr h="836828">
                <a:tc>
                  <a:txBody>
                    <a:bodyPr/>
                    <a:lstStyle/>
                    <a:p>
                      <a:pPr algn="ctr" fontAlgn="b"/>
                      <a:r>
                        <a:rPr lang="en-US" sz="1100" b="0" i="0" u="none" strike="noStrike" dirty="0">
                          <a:solidFill>
                            <a:srgbClr val="000000"/>
                          </a:solidFill>
                          <a:effectLst/>
                          <a:latin typeface="Calibri (Body)"/>
                        </a:rPr>
                        <a:t>FIN</a:t>
                      </a:r>
                    </a:p>
                  </a:txBody>
                  <a:tcPr marL="7144" marR="7144" marT="7144" marB="0" anchor="ctr"/>
                </a:tc>
                <a:tc>
                  <a:txBody>
                    <a:bodyPr/>
                    <a:lstStyle/>
                    <a:p>
                      <a:pPr algn="ctr" fontAlgn="b"/>
                      <a:r>
                        <a:rPr lang="en-US" sz="1100" b="0" i="0" u="none" strike="noStrike" dirty="0">
                          <a:solidFill>
                            <a:srgbClr val="000000"/>
                          </a:solidFill>
                          <a:effectLst/>
                          <a:latin typeface="Calibri (Body)"/>
                        </a:rPr>
                        <a:t>Procurement</a:t>
                      </a:r>
                    </a:p>
                    <a:p>
                      <a:pPr algn="ctr" fontAlgn="b"/>
                      <a:r>
                        <a:rPr lang="en-US" sz="1100" b="0" i="0" u="none" strike="noStrike" dirty="0">
                          <a:solidFill>
                            <a:srgbClr val="000000"/>
                          </a:solidFill>
                          <a:effectLst/>
                          <a:latin typeface="Calibri (Body)"/>
                        </a:rPr>
                        <a:t>Finance</a:t>
                      </a:r>
                    </a:p>
                    <a:p>
                      <a:pPr algn="ctr" fontAlgn="b"/>
                      <a:r>
                        <a:rPr lang="en-US" sz="1100" b="0" i="0" u="none" strike="noStrike" dirty="0">
                          <a:solidFill>
                            <a:srgbClr val="000000"/>
                          </a:solidFill>
                          <a:effectLst/>
                          <a:latin typeface="Calibri (Body)"/>
                        </a:rPr>
                        <a:t>Accountant</a:t>
                      </a:r>
                    </a:p>
                  </a:txBody>
                  <a:tcPr marL="7144" marR="7144" marT="7144" marB="0" anchor="ctr"/>
                </a:tc>
                <a:tc>
                  <a:txBody>
                    <a:bodyPr/>
                    <a:lstStyle/>
                    <a:p>
                      <a:pPr algn="ctr" fontAlgn="b"/>
                      <a:r>
                        <a:rPr lang="en-US" sz="1100" b="0" i="0" u="none" strike="noStrike" kern="1200" dirty="0">
                          <a:solidFill>
                            <a:srgbClr val="000000"/>
                          </a:solidFill>
                          <a:effectLst/>
                          <a:latin typeface="Calibri (Body)"/>
                          <a:ea typeface="+mn-ea"/>
                          <a:cs typeface="+mn-cs"/>
                        </a:rPr>
                        <a:t>300</a:t>
                      </a:r>
                    </a:p>
                  </a:txBody>
                  <a:tcPr marL="7144" marR="7144" marT="7144" marB="0" anchor="ctr"/>
                </a:tc>
                <a:extLst>
                  <a:ext uri="{0D108BD9-81ED-4DB2-BD59-A6C34878D82A}">
                    <a16:rowId xmlns:a16="http://schemas.microsoft.com/office/drawing/2014/main" val="4211518249"/>
                  </a:ext>
                </a:extLst>
              </a:tr>
            </a:tbl>
          </a:graphicData>
        </a:graphic>
      </p:graphicFrame>
      <p:sp>
        <p:nvSpPr>
          <p:cNvPr id="4" name="Rectangle 3">
            <a:extLst>
              <a:ext uri="{FF2B5EF4-FFF2-40B4-BE49-F238E27FC236}">
                <a16:creationId xmlns:a16="http://schemas.microsoft.com/office/drawing/2014/main" id="{E59BC3B8-E56A-4A1F-AB98-2AF3DF8FE268}"/>
              </a:ext>
            </a:extLst>
          </p:cNvPr>
          <p:cNvSpPr/>
          <p:nvPr/>
        </p:nvSpPr>
        <p:spPr>
          <a:xfrm>
            <a:off x="200025" y="1241920"/>
            <a:ext cx="8943975" cy="2308324"/>
          </a:xfrm>
          <a:prstGeom prst="rect">
            <a:avLst/>
          </a:prstGeom>
        </p:spPr>
        <p:txBody>
          <a:bodyPr wrap="square">
            <a:spAutoFit/>
          </a:bodyPr>
          <a:lstStyle/>
          <a:p>
            <a:pPr marL="214313" indent="-214313" fontAlgn="base">
              <a:buFont typeface="Arial" panose="020B0604020202020204" pitchFamily="34" charset="0"/>
              <a:buChar char="•"/>
            </a:pPr>
            <a:r>
              <a:rPr lang="en-US" dirty="0"/>
              <a:t>Utilize most frequently used transactions that may have potential impact to the load </a:t>
            </a:r>
            <a:br>
              <a:rPr lang="en-US" dirty="0"/>
            </a:br>
            <a:r>
              <a:rPr lang="en-US" dirty="0"/>
              <a:t>on the system and user experience</a:t>
            </a:r>
          </a:p>
          <a:p>
            <a:pPr marL="214313" indent="-214313" fontAlgn="base">
              <a:buFont typeface="Arial" panose="020B0604020202020204" pitchFamily="34" charset="0"/>
              <a:buChar char="•"/>
            </a:pPr>
            <a:r>
              <a:rPr lang="en-US" dirty="0"/>
              <a:t>Test system with 30% of the current production population anticipated for DG2, DG3 &amp; DG4</a:t>
            </a:r>
          </a:p>
          <a:p>
            <a:pPr marL="214313" indent="-214313" fontAlgn="base">
              <a:buFont typeface="Arial" panose="020B0604020202020204" pitchFamily="34" charset="0"/>
              <a:buChar char="•"/>
            </a:pPr>
            <a:r>
              <a:rPr lang="en-US" dirty="0"/>
              <a:t>Include Fluid User Interface transactions</a:t>
            </a:r>
          </a:p>
          <a:p>
            <a:pPr marL="214313" indent="-214313" fontAlgn="base">
              <a:buFont typeface="Arial" panose="020B0604020202020204" pitchFamily="34" charset="0"/>
              <a:buChar char="•"/>
            </a:pPr>
            <a:r>
              <a:rPr lang="en-US" dirty="0"/>
              <a:t>Execute multiple user type scripts (Student, Faculty, Staff, Employee and Manager)</a:t>
            </a:r>
          </a:p>
          <a:p>
            <a:pPr marL="214313" indent="-214313" fontAlgn="base">
              <a:buFont typeface="Arial" panose="020B0604020202020204" pitchFamily="34" charset="0"/>
              <a:buChar char="•"/>
            </a:pPr>
            <a:r>
              <a:rPr lang="en-US" dirty="0"/>
              <a:t>Follow an incremental/Iterative approach and identify the break points for predefined load</a:t>
            </a:r>
          </a:p>
          <a:p>
            <a:pPr marL="214313" indent="-214313" fontAlgn="base">
              <a:buFont typeface="Arial" panose="020B0604020202020204" pitchFamily="34" charset="0"/>
              <a:buChar char="•"/>
            </a:pPr>
            <a:r>
              <a:rPr lang="en-US" dirty="0"/>
              <a:t>Managed Services/Burgundy team to monitor the servers/infrastructure on AWS and make changes according to the load</a:t>
            </a:r>
          </a:p>
        </p:txBody>
      </p:sp>
      <p:graphicFrame>
        <p:nvGraphicFramePr>
          <p:cNvPr id="6" name="Table 5">
            <a:extLst>
              <a:ext uri="{FF2B5EF4-FFF2-40B4-BE49-F238E27FC236}">
                <a16:creationId xmlns:a16="http://schemas.microsoft.com/office/drawing/2014/main" id="{F19F2FB2-625A-41F8-9028-8297AC01DEBE}"/>
              </a:ext>
            </a:extLst>
          </p:cNvPr>
          <p:cNvGraphicFramePr>
            <a:graphicFrameLocks noGrp="1"/>
          </p:cNvGraphicFramePr>
          <p:nvPr>
            <p:extLst>
              <p:ext uri="{D42A27DB-BD31-4B8C-83A1-F6EECF244321}">
                <p14:modId xmlns:p14="http://schemas.microsoft.com/office/powerpoint/2010/main" val="3779199054"/>
              </p:ext>
            </p:extLst>
          </p:nvPr>
        </p:nvGraphicFramePr>
        <p:xfrm>
          <a:off x="2812994" y="3525260"/>
          <a:ext cx="6062466" cy="2864792"/>
        </p:xfrm>
        <a:graphic>
          <a:graphicData uri="http://schemas.openxmlformats.org/drawingml/2006/table">
            <a:tbl>
              <a:tblPr firstRow="1" bandRow="1">
                <a:tableStyleId>{5C22544A-7EE6-4342-B048-85BDC9FD1C3A}</a:tableStyleId>
              </a:tblPr>
              <a:tblGrid>
                <a:gridCol w="1102676">
                  <a:extLst>
                    <a:ext uri="{9D8B030D-6E8A-4147-A177-3AD203B41FA5}">
                      <a16:colId xmlns:a16="http://schemas.microsoft.com/office/drawing/2014/main" val="3557053477"/>
                    </a:ext>
                  </a:extLst>
                </a:gridCol>
                <a:gridCol w="1839768">
                  <a:extLst>
                    <a:ext uri="{9D8B030D-6E8A-4147-A177-3AD203B41FA5}">
                      <a16:colId xmlns:a16="http://schemas.microsoft.com/office/drawing/2014/main" val="2344321643"/>
                    </a:ext>
                  </a:extLst>
                </a:gridCol>
                <a:gridCol w="1544474">
                  <a:extLst>
                    <a:ext uri="{9D8B030D-6E8A-4147-A177-3AD203B41FA5}">
                      <a16:colId xmlns:a16="http://schemas.microsoft.com/office/drawing/2014/main" val="4095621756"/>
                    </a:ext>
                  </a:extLst>
                </a:gridCol>
                <a:gridCol w="1575548">
                  <a:extLst>
                    <a:ext uri="{9D8B030D-6E8A-4147-A177-3AD203B41FA5}">
                      <a16:colId xmlns:a16="http://schemas.microsoft.com/office/drawing/2014/main" val="1893878472"/>
                    </a:ext>
                  </a:extLst>
                </a:gridCol>
              </a:tblGrid>
              <a:tr h="234392">
                <a:tc>
                  <a:txBody>
                    <a:bodyPr/>
                    <a:lstStyle/>
                    <a:p>
                      <a:pPr algn="ctr"/>
                      <a:r>
                        <a:rPr lang="en-US" sz="900" b="1" dirty="0">
                          <a:solidFill>
                            <a:schemeClr val="bg1"/>
                          </a:solidFill>
                          <a:latin typeface="Calibri (Body)"/>
                        </a:rPr>
                        <a:t>Code </a:t>
                      </a:r>
                    </a:p>
                  </a:txBody>
                  <a:tcPr marL="68580" marR="68580" marT="34290" marB="34290" anchor="ctr"/>
                </a:tc>
                <a:tc>
                  <a:txBody>
                    <a:bodyPr/>
                    <a:lstStyle/>
                    <a:p>
                      <a:pPr algn="ctr"/>
                      <a:r>
                        <a:rPr lang="en-US" sz="900" b="1" dirty="0">
                          <a:solidFill>
                            <a:schemeClr val="bg1"/>
                          </a:solidFill>
                          <a:latin typeface="Calibri (Body)"/>
                        </a:rPr>
                        <a:t>College</a:t>
                      </a:r>
                    </a:p>
                  </a:txBody>
                  <a:tcPr marL="68580" marR="68580" marT="34290" marB="34290" anchor="ctr"/>
                </a:tc>
                <a:tc>
                  <a:txBody>
                    <a:bodyPr/>
                    <a:lstStyle/>
                    <a:p>
                      <a:pPr algn="ctr"/>
                      <a:r>
                        <a:rPr lang="en-US" sz="900" b="1" dirty="0">
                          <a:solidFill>
                            <a:schemeClr val="bg1"/>
                          </a:solidFill>
                          <a:latin typeface="Calibri (Body)"/>
                        </a:rPr>
                        <a:t>Student count</a:t>
                      </a:r>
                    </a:p>
                  </a:txBody>
                  <a:tcPr marL="68580" marR="68580" marT="34290" marB="34290" anchor="ctr"/>
                </a:tc>
                <a:tc>
                  <a:txBody>
                    <a:bodyPr/>
                    <a:lstStyle/>
                    <a:p>
                      <a:pPr algn="ctr"/>
                      <a:r>
                        <a:rPr lang="en-US" sz="900" b="1" dirty="0">
                          <a:solidFill>
                            <a:schemeClr val="bg1"/>
                          </a:solidFill>
                          <a:latin typeface="Calibri (Body)"/>
                        </a:rPr>
                        <a:t>DG</a:t>
                      </a:r>
                    </a:p>
                  </a:txBody>
                  <a:tcPr marL="68580" marR="68580" marT="34290" marB="34290" anchor="ctr"/>
                </a:tc>
                <a:extLst>
                  <a:ext uri="{0D108BD9-81ED-4DB2-BD59-A6C34878D82A}">
                    <a16:rowId xmlns:a16="http://schemas.microsoft.com/office/drawing/2014/main" val="3859859399"/>
                  </a:ext>
                </a:extLst>
              </a:tr>
              <a:tr h="164400">
                <a:tc>
                  <a:txBody>
                    <a:bodyPr/>
                    <a:lstStyle/>
                    <a:p>
                      <a:pPr algn="ctr" fontAlgn="b"/>
                      <a:r>
                        <a:rPr lang="en-US" sz="900" b="0" i="0" u="none" strike="noStrike" kern="1200" dirty="0">
                          <a:solidFill>
                            <a:srgbClr val="000000"/>
                          </a:solidFill>
                          <a:effectLst/>
                          <a:latin typeface="Calibri (Body)"/>
                          <a:ea typeface="+mn-ea"/>
                          <a:cs typeface="+mn-cs"/>
                        </a:rPr>
                        <a:t>WA171</a:t>
                      </a:r>
                    </a:p>
                  </a:txBody>
                  <a:tcPr marL="7144" marR="7144" marT="7144" marB="0" anchor="ctr"/>
                </a:tc>
                <a:tc>
                  <a:txBody>
                    <a:bodyPr/>
                    <a:lstStyle/>
                    <a:p>
                      <a:pPr algn="l" fontAlgn="b"/>
                      <a:r>
                        <a:rPr lang="en-US" sz="900" b="0" i="0" u="none" strike="noStrike" kern="1200" dirty="0">
                          <a:solidFill>
                            <a:srgbClr val="000000"/>
                          </a:solidFill>
                          <a:effectLst/>
                          <a:latin typeface="Calibri (Body)"/>
                          <a:ea typeface="+mn-ea"/>
                          <a:cs typeface="+mn-cs"/>
                        </a:rPr>
                        <a:t>Spokane CC</a:t>
                      </a:r>
                    </a:p>
                  </a:txBody>
                  <a:tcPr marL="7144" marR="7144" marT="7144" marB="0" anchor="ctr"/>
                </a:tc>
                <a:tc>
                  <a:txBody>
                    <a:bodyPr/>
                    <a:lstStyle/>
                    <a:p>
                      <a:pPr algn="ctr" fontAlgn="b"/>
                      <a:r>
                        <a:rPr lang="en-US" sz="900" b="0" i="0" u="none" strike="noStrike" kern="1200" dirty="0">
                          <a:solidFill>
                            <a:srgbClr val="000000"/>
                          </a:solidFill>
                          <a:effectLst/>
                          <a:latin typeface="Calibri (Body)"/>
                          <a:ea typeface="+mn-ea"/>
                          <a:cs typeface="+mn-cs"/>
                        </a:rPr>
                        <a:t>13279</a:t>
                      </a:r>
                    </a:p>
                  </a:txBody>
                  <a:tcPr marL="7144" marR="7144" marT="7144" marB="0" anchor="ctr"/>
                </a:tc>
                <a:tc>
                  <a:txBody>
                    <a:bodyPr/>
                    <a:lstStyle/>
                    <a:p>
                      <a:pPr algn="ctr" fontAlgn="b"/>
                      <a:r>
                        <a:rPr lang="en-US" sz="900" b="0" i="0" u="none" strike="noStrike" kern="1200" dirty="0">
                          <a:solidFill>
                            <a:srgbClr val="000000"/>
                          </a:solidFill>
                          <a:effectLst/>
                          <a:latin typeface="Calibri (Body)"/>
                          <a:ea typeface="+mn-ea"/>
                          <a:cs typeface="+mn-cs"/>
                        </a:rPr>
                        <a:t>DG2</a:t>
                      </a:r>
                    </a:p>
                  </a:txBody>
                  <a:tcPr marL="7144" marR="7144" marT="7144" marB="0" anchor="ctr"/>
                </a:tc>
                <a:extLst>
                  <a:ext uri="{0D108BD9-81ED-4DB2-BD59-A6C34878D82A}">
                    <a16:rowId xmlns:a16="http://schemas.microsoft.com/office/drawing/2014/main" val="3378724720"/>
                  </a:ext>
                </a:extLst>
              </a:tr>
              <a:tr h="164400">
                <a:tc>
                  <a:txBody>
                    <a:bodyPr/>
                    <a:lstStyle/>
                    <a:p>
                      <a:pPr algn="ctr" fontAlgn="b"/>
                      <a:r>
                        <a:rPr lang="en-US" sz="900" b="0" i="0" u="none" strike="noStrike" kern="1200" dirty="0">
                          <a:solidFill>
                            <a:srgbClr val="000000"/>
                          </a:solidFill>
                          <a:effectLst/>
                          <a:latin typeface="Calibri (Body)"/>
                          <a:ea typeface="+mn-ea"/>
                          <a:cs typeface="+mn-cs"/>
                        </a:rPr>
                        <a:t>WA172</a:t>
                      </a:r>
                    </a:p>
                  </a:txBody>
                  <a:tcPr marL="7144" marR="7144" marT="7144" marB="0" anchor="ctr"/>
                </a:tc>
                <a:tc>
                  <a:txBody>
                    <a:bodyPr/>
                    <a:lstStyle/>
                    <a:p>
                      <a:pPr algn="l" fontAlgn="b"/>
                      <a:r>
                        <a:rPr lang="en-US" sz="900" b="0" i="0" u="none" strike="noStrike" kern="1200" dirty="0">
                          <a:solidFill>
                            <a:srgbClr val="000000"/>
                          </a:solidFill>
                          <a:effectLst/>
                          <a:latin typeface="Calibri (Body)"/>
                          <a:ea typeface="+mn-ea"/>
                          <a:cs typeface="+mn-cs"/>
                        </a:rPr>
                        <a:t>Spokane Falls CC</a:t>
                      </a:r>
                    </a:p>
                  </a:txBody>
                  <a:tcPr marL="7144" marR="7144" marT="7144" marB="0" anchor="ctr"/>
                </a:tc>
                <a:tc>
                  <a:txBody>
                    <a:bodyPr/>
                    <a:lstStyle/>
                    <a:p>
                      <a:pPr algn="ctr" fontAlgn="b"/>
                      <a:r>
                        <a:rPr lang="en-US" sz="900" b="0" i="0" u="none" strike="noStrike" kern="1200" dirty="0">
                          <a:solidFill>
                            <a:srgbClr val="000000"/>
                          </a:solidFill>
                          <a:effectLst/>
                          <a:latin typeface="Calibri (Body)"/>
                          <a:ea typeface="+mn-ea"/>
                          <a:cs typeface="+mn-cs"/>
                        </a:rPr>
                        <a:t>10061</a:t>
                      </a:r>
                    </a:p>
                  </a:txBody>
                  <a:tcPr marL="7144" marR="7144" marT="7144" marB="0" anchor="ctr"/>
                </a:tc>
                <a:tc>
                  <a:txBody>
                    <a:bodyPr/>
                    <a:lstStyle/>
                    <a:p>
                      <a:pPr algn="ctr" fontAlgn="b"/>
                      <a:r>
                        <a:rPr lang="en-US" sz="900" b="0" i="0" u="none" strike="noStrike" kern="1200" dirty="0">
                          <a:solidFill>
                            <a:srgbClr val="000000"/>
                          </a:solidFill>
                          <a:effectLst/>
                          <a:latin typeface="Calibri (Body)"/>
                          <a:ea typeface="+mn-ea"/>
                          <a:cs typeface="+mn-cs"/>
                        </a:rPr>
                        <a:t>DG2</a:t>
                      </a:r>
                    </a:p>
                  </a:txBody>
                  <a:tcPr marL="7144" marR="7144" marT="7144" marB="0" anchor="ctr"/>
                </a:tc>
                <a:extLst>
                  <a:ext uri="{0D108BD9-81ED-4DB2-BD59-A6C34878D82A}">
                    <a16:rowId xmlns:a16="http://schemas.microsoft.com/office/drawing/2014/main" val="1511629378"/>
                  </a:ext>
                </a:extLst>
              </a:tr>
              <a:tr h="164400">
                <a:tc>
                  <a:txBody>
                    <a:bodyPr/>
                    <a:lstStyle/>
                    <a:p>
                      <a:pPr algn="ctr" fontAlgn="b"/>
                      <a:r>
                        <a:rPr lang="en-US" sz="900" b="0" i="0" u="none" strike="noStrike" kern="1200" dirty="0">
                          <a:solidFill>
                            <a:srgbClr val="000000"/>
                          </a:solidFill>
                          <a:effectLst/>
                          <a:latin typeface="Calibri (Body)"/>
                          <a:ea typeface="+mn-ea"/>
                          <a:cs typeface="+mn-cs"/>
                        </a:rPr>
                        <a:t>WA220</a:t>
                      </a:r>
                    </a:p>
                  </a:txBody>
                  <a:tcPr marL="7144" marR="7144" marT="7144" marB="0" anchor="ctr"/>
                </a:tc>
                <a:tc>
                  <a:txBody>
                    <a:bodyPr/>
                    <a:lstStyle/>
                    <a:p>
                      <a:pPr algn="l" fontAlgn="b"/>
                      <a:r>
                        <a:rPr lang="en-US" sz="900" b="0" i="0" u="none" strike="noStrike" kern="1200" dirty="0">
                          <a:solidFill>
                            <a:srgbClr val="000000"/>
                          </a:solidFill>
                          <a:effectLst/>
                          <a:latin typeface="Calibri (Body)"/>
                          <a:ea typeface="+mn-ea"/>
                          <a:cs typeface="+mn-cs"/>
                        </a:rPr>
                        <a:t>Tacoma CC</a:t>
                      </a:r>
                    </a:p>
                  </a:txBody>
                  <a:tcPr marL="7144" marR="7144" marT="7144" marB="0" anchor="ctr"/>
                </a:tc>
                <a:tc>
                  <a:txBody>
                    <a:bodyPr/>
                    <a:lstStyle/>
                    <a:p>
                      <a:pPr algn="ctr" fontAlgn="b"/>
                      <a:r>
                        <a:rPr lang="en-US" sz="900" b="0" i="0" u="none" strike="noStrike" kern="1200" dirty="0">
                          <a:solidFill>
                            <a:srgbClr val="000000"/>
                          </a:solidFill>
                          <a:effectLst/>
                          <a:latin typeface="Calibri (Body)"/>
                          <a:ea typeface="+mn-ea"/>
                          <a:cs typeface="+mn-cs"/>
                        </a:rPr>
                        <a:t>14582</a:t>
                      </a:r>
                    </a:p>
                  </a:txBody>
                  <a:tcPr marL="7144" marR="7144" marT="7144" marB="0" anchor="ctr"/>
                </a:tc>
                <a:tc>
                  <a:txBody>
                    <a:bodyPr/>
                    <a:lstStyle/>
                    <a:p>
                      <a:pPr algn="ctr" fontAlgn="b"/>
                      <a:r>
                        <a:rPr lang="en-US" sz="900" b="0" i="0" u="none" strike="noStrike" kern="1200" dirty="0">
                          <a:solidFill>
                            <a:srgbClr val="000000"/>
                          </a:solidFill>
                          <a:effectLst/>
                          <a:latin typeface="Calibri (Body)"/>
                          <a:ea typeface="+mn-ea"/>
                          <a:cs typeface="+mn-cs"/>
                        </a:rPr>
                        <a:t>DG2</a:t>
                      </a:r>
                    </a:p>
                  </a:txBody>
                  <a:tcPr marL="7144" marR="7144" marT="7144" marB="0" anchor="ctr"/>
                </a:tc>
                <a:extLst>
                  <a:ext uri="{0D108BD9-81ED-4DB2-BD59-A6C34878D82A}">
                    <a16:rowId xmlns:a16="http://schemas.microsoft.com/office/drawing/2014/main" val="4211518249"/>
                  </a:ext>
                </a:extLst>
              </a:tr>
              <a:tr h="164400">
                <a:tc>
                  <a:txBody>
                    <a:bodyPr/>
                    <a:lstStyle/>
                    <a:p>
                      <a:pPr algn="ctr" fontAlgn="b"/>
                      <a:r>
                        <a:rPr lang="en-US" sz="900" b="0" i="0" u="none" strike="noStrike" kern="1200" dirty="0">
                          <a:solidFill>
                            <a:srgbClr val="000000"/>
                          </a:solidFill>
                          <a:effectLst/>
                          <a:latin typeface="Calibri (Body)"/>
                          <a:ea typeface="+mn-ea"/>
                          <a:cs typeface="+mn-cs"/>
                        </a:rPr>
                        <a:t>WA140</a:t>
                      </a:r>
                    </a:p>
                  </a:txBody>
                  <a:tcPr marL="7144" marR="7144" marT="7144" marB="0" anchor="ctr"/>
                </a:tc>
                <a:tc>
                  <a:txBody>
                    <a:bodyPr/>
                    <a:lstStyle/>
                    <a:p>
                      <a:pPr algn="l" fontAlgn="b"/>
                      <a:r>
                        <a:rPr lang="en-US" sz="900" b="0" i="0" u="none" strike="noStrike" kern="1200" dirty="0">
                          <a:solidFill>
                            <a:srgbClr val="000000"/>
                          </a:solidFill>
                          <a:effectLst/>
                          <a:latin typeface="Calibri (Body)"/>
                          <a:ea typeface="+mn-ea"/>
                          <a:cs typeface="+mn-cs"/>
                        </a:rPr>
                        <a:t>Clark</a:t>
                      </a:r>
                    </a:p>
                  </a:txBody>
                  <a:tcPr marL="7144" marR="7144" marT="7144" marB="0" anchor="ctr"/>
                </a:tc>
                <a:tc>
                  <a:txBody>
                    <a:bodyPr/>
                    <a:lstStyle/>
                    <a:p>
                      <a:pPr algn="ctr" fontAlgn="b"/>
                      <a:r>
                        <a:rPr lang="en-US" sz="900" b="0" i="0" u="none" strike="noStrike" kern="1200" dirty="0">
                          <a:solidFill>
                            <a:srgbClr val="000000"/>
                          </a:solidFill>
                          <a:effectLst/>
                          <a:latin typeface="Calibri (Body)"/>
                          <a:ea typeface="+mn-ea"/>
                          <a:cs typeface="+mn-cs"/>
                        </a:rPr>
                        <a:t>7749</a:t>
                      </a:r>
                    </a:p>
                  </a:txBody>
                  <a:tcPr marL="7144" marR="7144" marT="7144" marB="0" anchor="ctr"/>
                </a:tc>
                <a:tc>
                  <a:txBody>
                    <a:bodyPr/>
                    <a:lstStyle/>
                    <a:p>
                      <a:pPr algn="ctr" fontAlgn="b"/>
                      <a:r>
                        <a:rPr lang="en-US" sz="900" b="0" i="0" u="none" strike="noStrike" kern="1200" dirty="0">
                          <a:solidFill>
                            <a:srgbClr val="000000"/>
                          </a:solidFill>
                          <a:effectLst/>
                          <a:latin typeface="Calibri (Body)"/>
                          <a:ea typeface="+mn-ea"/>
                          <a:cs typeface="+mn-cs"/>
                        </a:rPr>
                        <a:t>DG2</a:t>
                      </a:r>
                    </a:p>
                  </a:txBody>
                  <a:tcPr marL="7144" marR="7144" marT="7144" marB="0" anchor="ctr"/>
                </a:tc>
                <a:extLst>
                  <a:ext uri="{0D108BD9-81ED-4DB2-BD59-A6C34878D82A}">
                    <a16:rowId xmlns:a16="http://schemas.microsoft.com/office/drawing/2014/main" val="2871899468"/>
                  </a:ext>
                </a:extLst>
              </a:tr>
              <a:tr h="164400">
                <a:tc>
                  <a:txBody>
                    <a:bodyPr/>
                    <a:lstStyle/>
                    <a:p>
                      <a:pPr algn="ctr" fontAlgn="b"/>
                      <a:r>
                        <a:rPr lang="en-US" sz="900" b="0" i="0" u="none" strike="noStrike" kern="1200" dirty="0">
                          <a:solidFill>
                            <a:srgbClr val="000000"/>
                          </a:solidFill>
                          <a:effectLst/>
                          <a:latin typeface="Calibri (Body)"/>
                          <a:ea typeface="+mn-ea"/>
                          <a:cs typeface="+mn-cs"/>
                        </a:rPr>
                        <a:t>WA110</a:t>
                      </a:r>
                    </a:p>
                  </a:txBody>
                  <a:tcPr marL="7144" marR="7144" marT="7144" marB="0" anchor="ctr"/>
                </a:tc>
                <a:tc>
                  <a:txBody>
                    <a:bodyPr/>
                    <a:lstStyle/>
                    <a:p>
                      <a:pPr algn="l" fontAlgn="b"/>
                      <a:r>
                        <a:rPr lang="en-US" sz="900" b="0" i="0" u="none" strike="noStrike" kern="1200" dirty="0">
                          <a:solidFill>
                            <a:srgbClr val="000000"/>
                          </a:solidFill>
                          <a:effectLst/>
                          <a:latin typeface="Calibri (Body)"/>
                          <a:ea typeface="+mn-ea"/>
                          <a:cs typeface="+mn-cs"/>
                        </a:rPr>
                        <a:t>Pierce</a:t>
                      </a:r>
                    </a:p>
                  </a:txBody>
                  <a:tcPr marL="7144" marR="7144" marT="7144" marB="0" anchor="ctr"/>
                </a:tc>
                <a:tc>
                  <a:txBody>
                    <a:bodyPr/>
                    <a:lstStyle/>
                    <a:p>
                      <a:pPr algn="ctr" fontAlgn="b"/>
                      <a:r>
                        <a:rPr lang="en-US" sz="900" b="0" i="0" u="none" strike="noStrike" kern="1200" dirty="0">
                          <a:solidFill>
                            <a:srgbClr val="000000"/>
                          </a:solidFill>
                          <a:effectLst/>
                          <a:latin typeface="Calibri (Body)"/>
                          <a:ea typeface="+mn-ea"/>
                          <a:cs typeface="+mn-cs"/>
                        </a:rPr>
                        <a:t>9228</a:t>
                      </a:r>
                    </a:p>
                  </a:txBody>
                  <a:tcPr marL="7144" marR="7144" marT="7144" marB="0" anchor="ctr"/>
                </a:tc>
                <a:tc>
                  <a:txBody>
                    <a:bodyPr/>
                    <a:lstStyle/>
                    <a:p>
                      <a:pPr algn="ctr" fontAlgn="b"/>
                      <a:r>
                        <a:rPr lang="en-US" sz="900" b="0" i="0" u="none" strike="noStrike" kern="1200" dirty="0">
                          <a:solidFill>
                            <a:srgbClr val="000000"/>
                          </a:solidFill>
                          <a:effectLst/>
                          <a:latin typeface="Calibri (Body)"/>
                          <a:ea typeface="+mn-ea"/>
                          <a:cs typeface="+mn-cs"/>
                        </a:rPr>
                        <a:t>DG3</a:t>
                      </a:r>
                    </a:p>
                  </a:txBody>
                  <a:tcPr marL="7144" marR="7144" marT="7144" marB="0" anchor="ctr"/>
                </a:tc>
                <a:extLst>
                  <a:ext uri="{0D108BD9-81ED-4DB2-BD59-A6C34878D82A}">
                    <a16:rowId xmlns:a16="http://schemas.microsoft.com/office/drawing/2014/main" val="3266614370"/>
                  </a:ext>
                </a:extLst>
              </a:tr>
              <a:tr h="164400">
                <a:tc>
                  <a:txBody>
                    <a:bodyPr/>
                    <a:lstStyle/>
                    <a:p>
                      <a:pPr algn="ctr" fontAlgn="b"/>
                      <a:r>
                        <a:rPr lang="en-US" sz="900" b="0" i="0" u="none" strike="noStrike" kern="1200" dirty="0">
                          <a:solidFill>
                            <a:srgbClr val="000000"/>
                          </a:solidFill>
                          <a:effectLst/>
                          <a:latin typeface="Calibri (Body)"/>
                          <a:ea typeface="+mn-ea"/>
                          <a:cs typeface="+mn-cs"/>
                        </a:rPr>
                        <a:t>WA300</a:t>
                      </a:r>
                    </a:p>
                  </a:txBody>
                  <a:tcPr marL="7144" marR="7144" marT="7144" marB="0" anchor="ctr"/>
                </a:tc>
                <a:tc>
                  <a:txBody>
                    <a:bodyPr/>
                    <a:lstStyle/>
                    <a:p>
                      <a:pPr algn="l" fontAlgn="b"/>
                      <a:r>
                        <a:rPr lang="en-US" sz="900" b="0" i="0" u="none" strike="noStrike" kern="1200" dirty="0">
                          <a:solidFill>
                            <a:srgbClr val="000000"/>
                          </a:solidFill>
                          <a:effectLst/>
                          <a:latin typeface="Calibri (Body)"/>
                          <a:ea typeface="+mn-ea"/>
                          <a:cs typeface="+mn-cs"/>
                        </a:rPr>
                        <a:t>Cascadia</a:t>
                      </a:r>
                    </a:p>
                  </a:txBody>
                  <a:tcPr marL="7144" marR="7144" marT="7144" marB="0" anchor="ctr"/>
                </a:tc>
                <a:tc>
                  <a:txBody>
                    <a:bodyPr/>
                    <a:lstStyle/>
                    <a:p>
                      <a:pPr algn="ctr" fontAlgn="b"/>
                      <a:r>
                        <a:rPr lang="en-US" sz="900" b="0" i="0" u="none" strike="noStrike" kern="1200" dirty="0">
                          <a:solidFill>
                            <a:srgbClr val="000000"/>
                          </a:solidFill>
                          <a:effectLst/>
                          <a:latin typeface="Calibri (Body)"/>
                          <a:ea typeface="+mn-ea"/>
                          <a:cs typeface="+mn-cs"/>
                        </a:rPr>
                        <a:t>3119</a:t>
                      </a:r>
                    </a:p>
                  </a:txBody>
                  <a:tcPr marL="7144" marR="7144" marT="7144" marB="0" anchor="ctr"/>
                </a:tc>
                <a:tc>
                  <a:txBody>
                    <a:bodyPr/>
                    <a:lstStyle/>
                    <a:p>
                      <a:pPr algn="ctr" fontAlgn="b"/>
                      <a:r>
                        <a:rPr lang="en-US" sz="900" b="0" i="0" u="none" strike="noStrike" kern="1200" dirty="0">
                          <a:solidFill>
                            <a:srgbClr val="000000"/>
                          </a:solidFill>
                          <a:effectLst/>
                          <a:latin typeface="Calibri (Body)"/>
                          <a:ea typeface="+mn-ea"/>
                          <a:cs typeface="+mn-cs"/>
                        </a:rPr>
                        <a:t>DG3</a:t>
                      </a:r>
                    </a:p>
                  </a:txBody>
                  <a:tcPr marL="7144" marR="7144" marT="7144" marB="0" anchor="ctr"/>
                </a:tc>
                <a:extLst>
                  <a:ext uri="{0D108BD9-81ED-4DB2-BD59-A6C34878D82A}">
                    <a16:rowId xmlns:a16="http://schemas.microsoft.com/office/drawing/2014/main" val="3250342346"/>
                  </a:ext>
                </a:extLst>
              </a:tr>
              <a:tr h="164400">
                <a:tc>
                  <a:txBody>
                    <a:bodyPr/>
                    <a:lstStyle/>
                    <a:p>
                      <a:pPr algn="ctr" fontAlgn="b"/>
                      <a:r>
                        <a:rPr lang="en-US" sz="900" b="0" i="0" u="none" strike="noStrike" kern="1200" dirty="0">
                          <a:solidFill>
                            <a:srgbClr val="000000"/>
                          </a:solidFill>
                          <a:effectLst/>
                          <a:latin typeface="Calibri (Body)"/>
                          <a:ea typeface="+mn-ea"/>
                          <a:cs typeface="+mn-cs"/>
                        </a:rPr>
                        <a:t>WA010</a:t>
                      </a:r>
                    </a:p>
                  </a:txBody>
                  <a:tcPr marL="7144" marR="7144" marT="7144" marB="0" anchor="ctr"/>
                </a:tc>
                <a:tc>
                  <a:txBody>
                    <a:bodyPr/>
                    <a:lstStyle/>
                    <a:p>
                      <a:pPr algn="l" fontAlgn="b"/>
                      <a:r>
                        <a:rPr lang="en-US" sz="900" b="0" i="0" u="none" strike="noStrike" kern="1200" dirty="0">
                          <a:solidFill>
                            <a:srgbClr val="000000"/>
                          </a:solidFill>
                          <a:effectLst/>
                          <a:latin typeface="Calibri (Body)"/>
                          <a:ea typeface="+mn-ea"/>
                          <a:cs typeface="+mn-cs"/>
                        </a:rPr>
                        <a:t>Peninsula</a:t>
                      </a:r>
                    </a:p>
                  </a:txBody>
                  <a:tcPr marL="7144" marR="7144" marT="7144" marB="0" anchor="ctr"/>
                </a:tc>
                <a:tc>
                  <a:txBody>
                    <a:bodyPr/>
                    <a:lstStyle/>
                    <a:p>
                      <a:pPr algn="ctr" fontAlgn="b"/>
                      <a:r>
                        <a:rPr lang="en-US" sz="900" b="0" i="0" u="none" strike="noStrike" kern="1200" dirty="0">
                          <a:solidFill>
                            <a:srgbClr val="000000"/>
                          </a:solidFill>
                          <a:effectLst/>
                          <a:latin typeface="Calibri (Body)"/>
                          <a:ea typeface="+mn-ea"/>
                          <a:cs typeface="+mn-cs"/>
                        </a:rPr>
                        <a:t>2158</a:t>
                      </a:r>
                    </a:p>
                  </a:txBody>
                  <a:tcPr marL="7144" marR="7144" marT="7144" marB="0" anchor="ctr"/>
                </a:tc>
                <a:tc>
                  <a:txBody>
                    <a:bodyPr/>
                    <a:lstStyle/>
                    <a:p>
                      <a:pPr algn="ctr" fontAlgn="b"/>
                      <a:r>
                        <a:rPr lang="en-US" sz="900" b="0" i="0" u="none" strike="noStrike" kern="1200" dirty="0">
                          <a:solidFill>
                            <a:srgbClr val="000000"/>
                          </a:solidFill>
                          <a:effectLst/>
                          <a:latin typeface="Calibri (Body)"/>
                          <a:ea typeface="+mn-ea"/>
                          <a:cs typeface="+mn-cs"/>
                        </a:rPr>
                        <a:t>DG3</a:t>
                      </a:r>
                    </a:p>
                  </a:txBody>
                  <a:tcPr marL="7144" marR="7144" marT="7144" marB="0" anchor="ctr"/>
                </a:tc>
                <a:extLst>
                  <a:ext uri="{0D108BD9-81ED-4DB2-BD59-A6C34878D82A}">
                    <a16:rowId xmlns:a16="http://schemas.microsoft.com/office/drawing/2014/main" val="696068657"/>
                  </a:ext>
                </a:extLst>
              </a:tr>
              <a:tr h="164400">
                <a:tc>
                  <a:txBody>
                    <a:bodyPr/>
                    <a:lstStyle/>
                    <a:p>
                      <a:pPr algn="ctr" fontAlgn="b"/>
                      <a:r>
                        <a:rPr lang="en-US" sz="900" b="0" i="0" u="none" strike="noStrike" kern="1200" dirty="0">
                          <a:solidFill>
                            <a:srgbClr val="000000"/>
                          </a:solidFill>
                          <a:effectLst/>
                          <a:latin typeface="Calibri (Body)"/>
                          <a:ea typeface="+mn-ea"/>
                          <a:cs typeface="+mn-cs"/>
                        </a:rPr>
                        <a:t>WA030</a:t>
                      </a:r>
                    </a:p>
                  </a:txBody>
                  <a:tcPr marL="7144" marR="7144" marT="7144" marB="0" anchor="ctr"/>
                </a:tc>
                <a:tc>
                  <a:txBody>
                    <a:bodyPr/>
                    <a:lstStyle/>
                    <a:p>
                      <a:pPr algn="l" fontAlgn="b"/>
                      <a:r>
                        <a:rPr lang="en-US" sz="900" b="0" i="0" u="none" strike="noStrike" kern="1200" dirty="0">
                          <a:solidFill>
                            <a:srgbClr val="000000"/>
                          </a:solidFill>
                          <a:effectLst/>
                          <a:latin typeface="Calibri (Body)"/>
                          <a:ea typeface="+mn-ea"/>
                          <a:cs typeface="+mn-cs"/>
                        </a:rPr>
                        <a:t>Olympic College</a:t>
                      </a:r>
                    </a:p>
                  </a:txBody>
                  <a:tcPr marL="7144" marR="7144" marT="7144" marB="0" anchor="ctr"/>
                </a:tc>
                <a:tc>
                  <a:txBody>
                    <a:bodyPr/>
                    <a:lstStyle/>
                    <a:p>
                      <a:pPr algn="ctr" fontAlgn="b"/>
                      <a:r>
                        <a:rPr lang="en-US" sz="900" b="0" i="0" u="none" strike="noStrike" kern="1200" dirty="0">
                          <a:solidFill>
                            <a:srgbClr val="000000"/>
                          </a:solidFill>
                          <a:effectLst/>
                          <a:latin typeface="Calibri (Body)"/>
                          <a:ea typeface="+mn-ea"/>
                          <a:cs typeface="+mn-cs"/>
                        </a:rPr>
                        <a:t>6828</a:t>
                      </a:r>
                    </a:p>
                  </a:txBody>
                  <a:tcPr marL="7144" marR="7144" marT="7144" marB="0" anchor="ctr"/>
                </a:tc>
                <a:tc>
                  <a:txBody>
                    <a:bodyPr/>
                    <a:lstStyle/>
                    <a:p>
                      <a:pPr algn="ctr" fontAlgn="b"/>
                      <a:r>
                        <a:rPr lang="en-US" sz="900" b="0" i="0" u="none" strike="noStrike" kern="1200" dirty="0">
                          <a:solidFill>
                            <a:srgbClr val="000000"/>
                          </a:solidFill>
                          <a:effectLst/>
                          <a:latin typeface="Calibri (Body)"/>
                          <a:ea typeface="+mn-ea"/>
                          <a:cs typeface="+mn-cs"/>
                        </a:rPr>
                        <a:t>DG3</a:t>
                      </a:r>
                    </a:p>
                  </a:txBody>
                  <a:tcPr marL="7144" marR="7144" marT="7144" marB="0" anchor="ctr"/>
                </a:tc>
                <a:extLst>
                  <a:ext uri="{0D108BD9-81ED-4DB2-BD59-A6C34878D82A}">
                    <a16:rowId xmlns:a16="http://schemas.microsoft.com/office/drawing/2014/main" val="624415296"/>
                  </a:ext>
                </a:extLst>
              </a:tr>
              <a:tr h="164400">
                <a:tc>
                  <a:txBody>
                    <a:bodyPr/>
                    <a:lstStyle/>
                    <a:p>
                      <a:pPr algn="ctr" fontAlgn="b"/>
                      <a:r>
                        <a:rPr lang="en-US" sz="900" b="0" i="0" u="none" strike="noStrike" kern="1200" dirty="0">
                          <a:solidFill>
                            <a:srgbClr val="000000"/>
                          </a:solidFill>
                          <a:effectLst/>
                          <a:latin typeface="Calibri (Body)"/>
                          <a:ea typeface="+mn-ea"/>
                          <a:cs typeface="+mn-cs"/>
                        </a:rPr>
                        <a:t>WA130</a:t>
                      </a:r>
                    </a:p>
                  </a:txBody>
                  <a:tcPr marL="7144" marR="7144" marT="7144" marB="0" anchor="ctr"/>
                </a:tc>
                <a:tc>
                  <a:txBody>
                    <a:bodyPr/>
                    <a:lstStyle/>
                    <a:p>
                      <a:pPr algn="l" fontAlgn="b"/>
                      <a:r>
                        <a:rPr lang="en-US" sz="900" b="0" i="0" u="none" strike="noStrike" kern="1200" dirty="0">
                          <a:solidFill>
                            <a:srgbClr val="000000"/>
                          </a:solidFill>
                          <a:effectLst/>
                          <a:latin typeface="Calibri (Body)"/>
                          <a:ea typeface="+mn-ea"/>
                          <a:cs typeface="+mn-cs"/>
                        </a:rPr>
                        <a:t>Lower Columbia</a:t>
                      </a:r>
                    </a:p>
                  </a:txBody>
                  <a:tcPr marL="7144" marR="7144" marT="7144" marB="0" anchor="ctr"/>
                </a:tc>
                <a:tc>
                  <a:txBody>
                    <a:bodyPr/>
                    <a:lstStyle/>
                    <a:p>
                      <a:pPr algn="ctr" fontAlgn="b"/>
                      <a:r>
                        <a:rPr lang="en-US" sz="900" b="0" i="0" u="none" strike="noStrike" kern="1200" dirty="0">
                          <a:solidFill>
                            <a:srgbClr val="000000"/>
                          </a:solidFill>
                          <a:effectLst/>
                          <a:latin typeface="Calibri (Body)"/>
                          <a:ea typeface="+mn-ea"/>
                          <a:cs typeface="+mn-cs"/>
                        </a:rPr>
                        <a:t>3309</a:t>
                      </a:r>
                    </a:p>
                  </a:txBody>
                  <a:tcPr marL="7144" marR="7144" marT="7144" marB="0" anchor="ctr"/>
                </a:tc>
                <a:tc>
                  <a:txBody>
                    <a:bodyPr/>
                    <a:lstStyle/>
                    <a:p>
                      <a:pPr algn="ctr" fontAlgn="b"/>
                      <a:r>
                        <a:rPr lang="en-US" sz="900" b="0" i="0" u="none" strike="noStrike" kern="1200" dirty="0">
                          <a:solidFill>
                            <a:srgbClr val="000000"/>
                          </a:solidFill>
                          <a:effectLst/>
                          <a:latin typeface="Calibri (Body)"/>
                          <a:ea typeface="+mn-ea"/>
                          <a:cs typeface="+mn-cs"/>
                        </a:rPr>
                        <a:t>DG3</a:t>
                      </a:r>
                    </a:p>
                  </a:txBody>
                  <a:tcPr marL="7144" marR="7144" marT="7144" marB="0" anchor="ctr"/>
                </a:tc>
                <a:extLst>
                  <a:ext uri="{0D108BD9-81ED-4DB2-BD59-A6C34878D82A}">
                    <a16:rowId xmlns:a16="http://schemas.microsoft.com/office/drawing/2014/main" val="1693319742"/>
                  </a:ext>
                </a:extLst>
              </a:tr>
              <a:tr h="164400">
                <a:tc>
                  <a:txBody>
                    <a:bodyPr/>
                    <a:lstStyle/>
                    <a:p>
                      <a:pPr marL="0" algn="ctr" defTabSz="914400" rtl="0" eaLnBrk="1" fontAlgn="b" latinLnBrk="0" hangingPunct="1"/>
                      <a:r>
                        <a:rPr lang="en-US" sz="900" b="0" i="0" u="none" strike="noStrike" kern="1200" dirty="0">
                          <a:solidFill>
                            <a:srgbClr val="000000"/>
                          </a:solidFill>
                          <a:effectLst/>
                          <a:latin typeface="Calibri (Body)"/>
                          <a:ea typeface="+mn-ea"/>
                          <a:cs typeface="+mn-cs"/>
                        </a:rPr>
                        <a:t>WA062 </a:t>
                      </a:r>
                    </a:p>
                  </a:txBody>
                  <a:tcPr marL="7144" marR="7144" marT="7144" marB="0" anchor="ctr"/>
                </a:tc>
                <a:tc>
                  <a:txBody>
                    <a:bodyPr/>
                    <a:lstStyle/>
                    <a:p>
                      <a:pPr marL="0" algn="l" defTabSz="914400" rtl="0" eaLnBrk="1" fontAlgn="b" latinLnBrk="0" hangingPunct="1"/>
                      <a:r>
                        <a:rPr lang="en-US" sz="900" b="0" i="0" u="none" strike="noStrike" kern="1200" dirty="0">
                          <a:solidFill>
                            <a:srgbClr val="000000"/>
                          </a:solidFill>
                          <a:effectLst/>
                          <a:latin typeface="Calibri (Body)"/>
                          <a:ea typeface="+mn-ea"/>
                          <a:cs typeface="+mn-cs"/>
                        </a:rPr>
                        <a:t>Seattle Central</a:t>
                      </a:r>
                    </a:p>
                  </a:txBody>
                  <a:tcPr marL="7144" marR="7144" marT="7144" marB="0" anchor="ctr"/>
                </a:tc>
                <a:tc>
                  <a:txBody>
                    <a:bodyPr/>
                    <a:lstStyle/>
                    <a:p>
                      <a:pPr marL="0" algn="ctr" defTabSz="914400" rtl="0" eaLnBrk="1" fontAlgn="b" latinLnBrk="0" hangingPunct="1"/>
                      <a:r>
                        <a:rPr lang="en-US" sz="900" b="0" i="0" u="none" strike="noStrike" kern="1200" dirty="0">
                          <a:solidFill>
                            <a:srgbClr val="000000"/>
                          </a:solidFill>
                          <a:effectLst/>
                          <a:latin typeface="Calibri (Body)"/>
                          <a:ea typeface="+mn-ea"/>
                          <a:cs typeface="+mn-cs"/>
                        </a:rPr>
                        <a:t>TBF</a:t>
                      </a:r>
                    </a:p>
                  </a:txBody>
                  <a:tcPr marL="7144" marR="7144" marT="7144" marB="0" anchor="ctr"/>
                </a:tc>
                <a:tc>
                  <a:txBody>
                    <a:bodyPr/>
                    <a:lstStyle/>
                    <a:p>
                      <a:pPr marL="0" algn="ctr" defTabSz="914400" rtl="0" eaLnBrk="1" fontAlgn="b" latinLnBrk="0" hangingPunct="1"/>
                      <a:r>
                        <a:rPr lang="en-US" sz="900" b="0" i="0" u="none" strike="noStrike" kern="1200" dirty="0">
                          <a:solidFill>
                            <a:srgbClr val="000000"/>
                          </a:solidFill>
                          <a:effectLst/>
                          <a:latin typeface="Calibri (Body)"/>
                          <a:ea typeface="+mn-ea"/>
                          <a:cs typeface="+mn-cs"/>
                        </a:rPr>
                        <a:t>DG4</a:t>
                      </a:r>
                    </a:p>
                  </a:txBody>
                  <a:tcPr marL="7144" marR="7144" marT="7144" marB="0" anchor="ctr"/>
                </a:tc>
                <a:extLst>
                  <a:ext uri="{0D108BD9-81ED-4DB2-BD59-A6C34878D82A}">
                    <a16:rowId xmlns:a16="http://schemas.microsoft.com/office/drawing/2014/main" val="2363881620"/>
                  </a:ext>
                </a:extLst>
              </a:tr>
              <a:tr h="164400">
                <a:tc>
                  <a:txBody>
                    <a:bodyPr/>
                    <a:lstStyle/>
                    <a:p>
                      <a:pPr marL="0" algn="ctr" defTabSz="914400" rtl="0" eaLnBrk="1" fontAlgn="b" latinLnBrk="0" hangingPunct="1"/>
                      <a:r>
                        <a:rPr lang="en-US" sz="900" b="0" i="0" u="none" strike="noStrike" kern="1200" dirty="0">
                          <a:solidFill>
                            <a:srgbClr val="000000"/>
                          </a:solidFill>
                          <a:effectLst/>
                          <a:latin typeface="Calibri (Body)"/>
                          <a:ea typeface="+mn-ea"/>
                          <a:cs typeface="+mn-cs"/>
                        </a:rPr>
                        <a:t>WA063</a:t>
                      </a:r>
                    </a:p>
                  </a:txBody>
                  <a:tcPr marL="7144" marR="7144" marT="7144" marB="0" anchor="ctr"/>
                </a:tc>
                <a:tc>
                  <a:txBody>
                    <a:bodyPr/>
                    <a:lstStyle/>
                    <a:p>
                      <a:pPr marL="0" algn="l" defTabSz="914400" rtl="0" eaLnBrk="1" fontAlgn="b" latinLnBrk="0" hangingPunct="1"/>
                      <a:r>
                        <a:rPr lang="en-US" sz="900" b="0" i="0" u="none" strike="noStrike" kern="1200" dirty="0">
                          <a:solidFill>
                            <a:srgbClr val="000000"/>
                          </a:solidFill>
                          <a:effectLst/>
                          <a:latin typeface="Calibri (Body)"/>
                          <a:ea typeface="+mn-ea"/>
                          <a:cs typeface="+mn-cs"/>
                        </a:rPr>
                        <a:t>North Seattle</a:t>
                      </a:r>
                    </a:p>
                  </a:txBody>
                  <a:tcPr marL="7144" marR="7144" marT="7144" marB="0" anchor="ctr"/>
                </a:tc>
                <a:tc>
                  <a:txBody>
                    <a:bodyPr/>
                    <a:lstStyle/>
                    <a:p>
                      <a:pPr marL="0" algn="ctr" defTabSz="914400" rtl="0" eaLnBrk="1" fontAlgn="b" latinLnBrk="0" hangingPunct="1"/>
                      <a:r>
                        <a:rPr lang="en-US" sz="900" b="0" i="0" u="none" strike="noStrike" kern="1200" noProof="0" dirty="0">
                          <a:solidFill>
                            <a:srgbClr val="000000"/>
                          </a:solidFill>
                          <a:effectLst/>
                          <a:latin typeface="Calibri (Body)"/>
                          <a:ea typeface="+mn-ea"/>
                          <a:cs typeface="+mn-cs"/>
                        </a:rPr>
                        <a:t>TBF</a:t>
                      </a:r>
                      <a:endParaRPr lang="en-US" sz="900" b="0" i="0" u="none" strike="noStrike" kern="1200" dirty="0">
                        <a:solidFill>
                          <a:srgbClr val="000000"/>
                        </a:solidFill>
                        <a:effectLst/>
                        <a:latin typeface="Calibri (Body)"/>
                        <a:ea typeface="+mn-ea"/>
                        <a:cs typeface="+mn-cs"/>
                      </a:endParaRPr>
                    </a:p>
                  </a:txBody>
                  <a:tcPr marL="7144" marR="7144" marT="7144" marB="0" anchor="ctr"/>
                </a:tc>
                <a:tc>
                  <a:txBody>
                    <a:bodyPr/>
                    <a:lstStyle/>
                    <a:p>
                      <a:pPr marL="0" algn="ctr" defTabSz="914400" rtl="0" eaLnBrk="1" fontAlgn="b" latinLnBrk="0" hangingPunct="1"/>
                      <a:r>
                        <a:rPr lang="en-US" sz="900" b="0" i="0" u="none" strike="noStrike" kern="1200" dirty="0">
                          <a:solidFill>
                            <a:srgbClr val="000000"/>
                          </a:solidFill>
                          <a:effectLst/>
                          <a:latin typeface="Calibri (Body)"/>
                          <a:ea typeface="+mn-ea"/>
                          <a:cs typeface="+mn-cs"/>
                        </a:rPr>
                        <a:t>DG4</a:t>
                      </a:r>
                    </a:p>
                  </a:txBody>
                  <a:tcPr marL="7144" marR="7144" marT="7144" marB="0" anchor="ctr"/>
                </a:tc>
                <a:extLst>
                  <a:ext uri="{0D108BD9-81ED-4DB2-BD59-A6C34878D82A}">
                    <a16:rowId xmlns:a16="http://schemas.microsoft.com/office/drawing/2014/main" val="4259358583"/>
                  </a:ext>
                </a:extLst>
              </a:tr>
              <a:tr h="164400">
                <a:tc>
                  <a:txBody>
                    <a:bodyPr/>
                    <a:lstStyle/>
                    <a:p>
                      <a:pPr marL="0" algn="ctr" defTabSz="914400" rtl="0" eaLnBrk="1" fontAlgn="b" latinLnBrk="0" hangingPunct="1"/>
                      <a:r>
                        <a:rPr lang="en-US" sz="900" b="0" i="0" u="none" strike="noStrike" kern="1200" dirty="0">
                          <a:solidFill>
                            <a:srgbClr val="000000"/>
                          </a:solidFill>
                          <a:effectLst/>
                          <a:latin typeface="Calibri (Body)"/>
                          <a:ea typeface="+mn-ea"/>
                          <a:cs typeface="+mn-cs"/>
                        </a:rPr>
                        <a:t>WA064</a:t>
                      </a:r>
                    </a:p>
                  </a:txBody>
                  <a:tcPr marL="7144" marR="7144" marT="7144" marB="0" anchor="ctr"/>
                </a:tc>
                <a:tc>
                  <a:txBody>
                    <a:bodyPr/>
                    <a:lstStyle/>
                    <a:p>
                      <a:pPr marL="0" algn="l" defTabSz="914400" rtl="0" eaLnBrk="1" fontAlgn="b" latinLnBrk="0" hangingPunct="1"/>
                      <a:r>
                        <a:rPr lang="en-US" sz="900" b="0" i="0" u="none" strike="noStrike" kern="1200" dirty="0">
                          <a:solidFill>
                            <a:srgbClr val="000000"/>
                          </a:solidFill>
                          <a:effectLst/>
                          <a:latin typeface="Calibri (Body)"/>
                          <a:ea typeface="+mn-ea"/>
                          <a:cs typeface="+mn-cs"/>
                        </a:rPr>
                        <a:t>South Seattle</a:t>
                      </a:r>
                    </a:p>
                  </a:txBody>
                  <a:tcPr marL="7144" marR="7144" marT="7144" marB="0" anchor="ctr"/>
                </a:tc>
                <a:tc>
                  <a:txBody>
                    <a:bodyPr/>
                    <a:lstStyle/>
                    <a:p>
                      <a:pPr marL="0" algn="ctr" defTabSz="914400" rtl="0" eaLnBrk="1" fontAlgn="b" latinLnBrk="0" hangingPunct="1"/>
                      <a:r>
                        <a:rPr lang="en-US" sz="900" b="0" i="0" u="none" strike="noStrike" kern="1200" noProof="0" dirty="0">
                          <a:solidFill>
                            <a:srgbClr val="000000"/>
                          </a:solidFill>
                          <a:effectLst/>
                          <a:latin typeface="Calibri (Body)"/>
                          <a:ea typeface="+mn-ea"/>
                          <a:cs typeface="+mn-cs"/>
                        </a:rPr>
                        <a:t>TBF</a:t>
                      </a:r>
                      <a:endParaRPr lang="en-US" sz="900" b="0" i="0" u="none" strike="noStrike" kern="1200" dirty="0">
                        <a:solidFill>
                          <a:srgbClr val="000000"/>
                        </a:solidFill>
                        <a:effectLst/>
                        <a:latin typeface="Calibri (Body)"/>
                        <a:ea typeface="+mn-ea"/>
                        <a:cs typeface="+mn-cs"/>
                      </a:endParaRPr>
                    </a:p>
                  </a:txBody>
                  <a:tcPr marL="7144" marR="7144" marT="7144" marB="0" anchor="ctr"/>
                </a:tc>
                <a:tc>
                  <a:txBody>
                    <a:bodyPr/>
                    <a:lstStyle/>
                    <a:p>
                      <a:pPr marL="0" algn="ctr" defTabSz="914400" rtl="0" eaLnBrk="1" fontAlgn="b" latinLnBrk="0" hangingPunct="1"/>
                      <a:r>
                        <a:rPr lang="en-US" sz="900" b="0" i="0" u="none" strike="noStrike" kern="1200" dirty="0">
                          <a:solidFill>
                            <a:srgbClr val="000000"/>
                          </a:solidFill>
                          <a:effectLst/>
                          <a:latin typeface="Calibri (Body)"/>
                          <a:ea typeface="+mn-ea"/>
                          <a:cs typeface="+mn-cs"/>
                        </a:rPr>
                        <a:t>DG4</a:t>
                      </a:r>
                    </a:p>
                  </a:txBody>
                  <a:tcPr marL="7144" marR="7144" marT="7144" marB="0" anchor="ctr"/>
                </a:tc>
                <a:extLst>
                  <a:ext uri="{0D108BD9-81ED-4DB2-BD59-A6C34878D82A}">
                    <a16:rowId xmlns:a16="http://schemas.microsoft.com/office/drawing/2014/main" val="1716046281"/>
                  </a:ext>
                </a:extLst>
              </a:tr>
              <a:tr h="164400">
                <a:tc>
                  <a:txBody>
                    <a:bodyPr/>
                    <a:lstStyle/>
                    <a:p>
                      <a:pPr marL="0" algn="ctr" defTabSz="914400" rtl="0" eaLnBrk="1" fontAlgn="b" latinLnBrk="0" hangingPunct="1"/>
                      <a:r>
                        <a:rPr lang="en-US" sz="900" b="0" i="0" u="none" strike="noStrike" kern="1200" dirty="0">
                          <a:solidFill>
                            <a:srgbClr val="000000"/>
                          </a:solidFill>
                          <a:effectLst/>
                          <a:latin typeface="Calibri (Body)"/>
                          <a:ea typeface="+mn-ea"/>
                          <a:cs typeface="+mn-cs"/>
                        </a:rPr>
                        <a:t>WA090</a:t>
                      </a:r>
                    </a:p>
                  </a:txBody>
                  <a:tcPr marL="7144" marR="7144" marT="7144" marB="0" anchor="ctr"/>
                </a:tc>
                <a:tc>
                  <a:txBody>
                    <a:bodyPr/>
                    <a:lstStyle/>
                    <a:p>
                      <a:pPr marL="0" algn="l" defTabSz="914400" rtl="0" eaLnBrk="1" fontAlgn="b" latinLnBrk="0" hangingPunct="1"/>
                      <a:r>
                        <a:rPr lang="en-US" sz="900" b="0" i="0" u="none" strike="noStrike" kern="1200" dirty="0">
                          <a:solidFill>
                            <a:srgbClr val="000000"/>
                          </a:solidFill>
                          <a:effectLst/>
                          <a:latin typeface="Calibri (Body)"/>
                          <a:ea typeface="+mn-ea"/>
                          <a:cs typeface="+mn-cs"/>
                        </a:rPr>
                        <a:t>Highline</a:t>
                      </a:r>
                    </a:p>
                  </a:txBody>
                  <a:tcPr marL="7144" marR="7144" marT="7144" marB="0" anchor="ctr"/>
                </a:tc>
                <a:tc>
                  <a:txBody>
                    <a:bodyPr/>
                    <a:lstStyle/>
                    <a:p>
                      <a:pPr marL="0" algn="ctr" defTabSz="914400" rtl="0" eaLnBrk="1" fontAlgn="b" latinLnBrk="0" hangingPunct="1"/>
                      <a:r>
                        <a:rPr lang="en-US" sz="900" b="0" i="0" u="none" strike="noStrike" kern="1200" noProof="0" dirty="0">
                          <a:solidFill>
                            <a:srgbClr val="000000"/>
                          </a:solidFill>
                          <a:effectLst/>
                          <a:latin typeface="Calibri (Body)"/>
                          <a:ea typeface="+mn-ea"/>
                          <a:cs typeface="+mn-cs"/>
                        </a:rPr>
                        <a:t>TBF</a:t>
                      </a:r>
                      <a:endParaRPr lang="en-US" sz="900" b="0" i="0" u="none" strike="noStrike" kern="1200" dirty="0">
                        <a:solidFill>
                          <a:srgbClr val="000000"/>
                        </a:solidFill>
                        <a:effectLst/>
                        <a:latin typeface="Calibri (Body)"/>
                        <a:ea typeface="+mn-ea"/>
                        <a:cs typeface="+mn-cs"/>
                      </a:endParaRPr>
                    </a:p>
                  </a:txBody>
                  <a:tcPr marL="7144" marR="7144" marT="7144" marB="0" anchor="ctr"/>
                </a:tc>
                <a:tc>
                  <a:txBody>
                    <a:bodyPr/>
                    <a:lstStyle/>
                    <a:p>
                      <a:pPr marL="0" algn="ctr" defTabSz="914400" rtl="0" eaLnBrk="1" fontAlgn="b" latinLnBrk="0" hangingPunct="1"/>
                      <a:r>
                        <a:rPr lang="en-US" sz="900" b="0" i="0" u="none" strike="noStrike" kern="1200" dirty="0">
                          <a:solidFill>
                            <a:srgbClr val="000000"/>
                          </a:solidFill>
                          <a:effectLst/>
                          <a:latin typeface="Calibri (Body)"/>
                          <a:ea typeface="+mn-ea"/>
                          <a:cs typeface="+mn-cs"/>
                        </a:rPr>
                        <a:t>DG4</a:t>
                      </a:r>
                    </a:p>
                  </a:txBody>
                  <a:tcPr marL="7144" marR="7144" marT="7144" marB="0" anchor="ctr"/>
                </a:tc>
                <a:extLst>
                  <a:ext uri="{0D108BD9-81ED-4DB2-BD59-A6C34878D82A}">
                    <a16:rowId xmlns:a16="http://schemas.microsoft.com/office/drawing/2014/main" val="4145843072"/>
                  </a:ext>
                </a:extLst>
              </a:tr>
              <a:tr h="164400">
                <a:tc>
                  <a:txBody>
                    <a:bodyPr/>
                    <a:lstStyle/>
                    <a:p>
                      <a:pPr marL="0" algn="ctr" defTabSz="914400" rtl="0" eaLnBrk="1" fontAlgn="b" latinLnBrk="0" hangingPunct="1"/>
                      <a:r>
                        <a:rPr lang="en-US" sz="900" b="0" i="0" u="none" strike="noStrike" kern="1200" dirty="0">
                          <a:solidFill>
                            <a:srgbClr val="000000"/>
                          </a:solidFill>
                          <a:effectLst/>
                          <a:latin typeface="Calibri (Body)"/>
                          <a:ea typeface="+mn-ea"/>
                          <a:cs typeface="+mn-cs"/>
                        </a:rPr>
                        <a:t>WA120</a:t>
                      </a:r>
                    </a:p>
                  </a:txBody>
                  <a:tcPr marL="7144" marR="7144" marT="7144" marB="0" anchor="ctr"/>
                </a:tc>
                <a:tc>
                  <a:txBody>
                    <a:bodyPr/>
                    <a:lstStyle/>
                    <a:p>
                      <a:pPr marL="0" algn="l" defTabSz="914400" rtl="0" eaLnBrk="1" fontAlgn="b" latinLnBrk="0" hangingPunct="1"/>
                      <a:r>
                        <a:rPr lang="en-US" sz="900" b="0" i="0" u="none" strike="noStrike" kern="1200" dirty="0">
                          <a:solidFill>
                            <a:srgbClr val="000000"/>
                          </a:solidFill>
                          <a:effectLst/>
                          <a:latin typeface="Calibri (Body)"/>
                          <a:ea typeface="+mn-ea"/>
                          <a:cs typeface="+mn-cs"/>
                        </a:rPr>
                        <a:t>Centralia</a:t>
                      </a:r>
                    </a:p>
                  </a:txBody>
                  <a:tcPr marL="7144" marR="7144" marT="7144" marB="0" anchor="ctr"/>
                </a:tc>
                <a:tc>
                  <a:txBody>
                    <a:bodyPr/>
                    <a:lstStyle/>
                    <a:p>
                      <a:pPr marL="0" algn="ctr" defTabSz="914400" rtl="0" eaLnBrk="1" fontAlgn="b" latinLnBrk="0" hangingPunct="1"/>
                      <a:r>
                        <a:rPr lang="en-US" sz="900" b="0" i="0" u="none" strike="noStrike" kern="1200" noProof="0" dirty="0">
                          <a:solidFill>
                            <a:srgbClr val="000000"/>
                          </a:solidFill>
                          <a:effectLst/>
                          <a:latin typeface="Calibri (Body)"/>
                          <a:ea typeface="+mn-ea"/>
                          <a:cs typeface="+mn-cs"/>
                        </a:rPr>
                        <a:t>TBF</a:t>
                      </a:r>
                      <a:endParaRPr lang="en-US" sz="900" b="0" i="0" u="none" strike="noStrike" kern="1200" dirty="0">
                        <a:solidFill>
                          <a:srgbClr val="000000"/>
                        </a:solidFill>
                        <a:effectLst/>
                        <a:latin typeface="Calibri (Body)"/>
                        <a:ea typeface="+mn-ea"/>
                        <a:cs typeface="+mn-cs"/>
                      </a:endParaRPr>
                    </a:p>
                  </a:txBody>
                  <a:tcPr marL="7144" marR="7144" marT="7144" marB="0" anchor="ctr"/>
                </a:tc>
                <a:tc>
                  <a:txBody>
                    <a:bodyPr/>
                    <a:lstStyle/>
                    <a:p>
                      <a:pPr marL="0" algn="ctr" defTabSz="914400" rtl="0" eaLnBrk="1" fontAlgn="b" latinLnBrk="0" hangingPunct="1"/>
                      <a:r>
                        <a:rPr lang="en-US" sz="900" b="0" i="0" u="none" strike="noStrike" kern="1200" dirty="0">
                          <a:solidFill>
                            <a:srgbClr val="000000"/>
                          </a:solidFill>
                          <a:effectLst/>
                          <a:latin typeface="Calibri (Body)"/>
                          <a:ea typeface="+mn-ea"/>
                          <a:cs typeface="+mn-cs"/>
                        </a:rPr>
                        <a:t>DG4</a:t>
                      </a:r>
                    </a:p>
                  </a:txBody>
                  <a:tcPr marL="7144" marR="7144" marT="7144" marB="0" anchor="ctr"/>
                </a:tc>
                <a:extLst>
                  <a:ext uri="{0D108BD9-81ED-4DB2-BD59-A6C34878D82A}">
                    <a16:rowId xmlns:a16="http://schemas.microsoft.com/office/drawing/2014/main" val="2165795883"/>
                  </a:ext>
                </a:extLst>
              </a:tr>
              <a:tr h="164400">
                <a:tc>
                  <a:txBody>
                    <a:bodyPr/>
                    <a:lstStyle/>
                    <a:p>
                      <a:pPr marL="0" algn="ctr" defTabSz="914400" rtl="0" eaLnBrk="1" fontAlgn="b" latinLnBrk="0" hangingPunct="1"/>
                      <a:r>
                        <a:rPr lang="en-US" sz="900" b="0" i="0" u="none" strike="noStrike" kern="1200" dirty="0">
                          <a:solidFill>
                            <a:srgbClr val="000000"/>
                          </a:solidFill>
                          <a:effectLst/>
                          <a:latin typeface="Calibri (Body)"/>
                          <a:ea typeface="+mn-ea"/>
                          <a:cs typeface="+mn-cs"/>
                        </a:rPr>
                        <a:t>WA130</a:t>
                      </a:r>
                    </a:p>
                  </a:txBody>
                  <a:tcPr marL="7144" marR="7144" marT="7144" marB="0" anchor="ctr"/>
                </a:tc>
                <a:tc>
                  <a:txBody>
                    <a:bodyPr/>
                    <a:lstStyle/>
                    <a:p>
                      <a:pPr marL="0" algn="l" defTabSz="914400" rtl="0" eaLnBrk="1" fontAlgn="b" latinLnBrk="0" hangingPunct="1"/>
                      <a:r>
                        <a:rPr lang="en-US" sz="900" b="0" i="0" u="none" strike="noStrike" kern="1200" dirty="0">
                          <a:solidFill>
                            <a:srgbClr val="000000"/>
                          </a:solidFill>
                          <a:effectLst/>
                          <a:latin typeface="Calibri (Body)"/>
                          <a:ea typeface="+mn-ea"/>
                          <a:cs typeface="+mn-cs"/>
                        </a:rPr>
                        <a:t>Wenatchee Valley </a:t>
                      </a:r>
                    </a:p>
                  </a:txBody>
                  <a:tcPr marL="7144" marR="7144" marT="7144" marB="0" anchor="ctr"/>
                </a:tc>
                <a:tc>
                  <a:txBody>
                    <a:bodyPr/>
                    <a:lstStyle/>
                    <a:p>
                      <a:pPr marL="0" algn="ctr" defTabSz="914400" rtl="0" eaLnBrk="1" fontAlgn="b" latinLnBrk="0" hangingPunct="1"/>
                      <a:r>
                        <a:rPr lang="en-US" sz="900" b="0" i="0" u="none" strike="noStrike" kern="1200" noProof="0" dirty="0">
                          <a:solidFill>
                            <a:srgbClr val="000000"/>
                          </a:solidFill>
                          <a:effectLst/>
                          <a:latin typeface="Calibri (Body)"/>
                          <a:ea typeface="+mn-ea"/>
                          <a:cs typeface="+mn-cs"/>
                        </a:rPr>
                        <a:t>TBF</a:t>
                      </a:r>
                      <a:endParaRPr lang="en-US" sz="900" b="0" i="0" u="none" strike="noStrike" kern="1200" dirty="0">
                        <a:solidFill>
                          <a:srgbClr val="000000"/>
                        </a:solidFill>
                        <a:effectLst/>
                        <a:latin typeface="Calibri (Body)"/>
                        <a:ea typeface="+mn-ea"/>
                        <a:cs typeface="+mn-cs"/>
                      </a:endParaRPr>
                    </a:p>
                  </a:txBody>
                  <a:tcPr marL="7144" marR="7144" marT="7144" marB="0" anchor="ctr"/>
                </a:tc>
                <a:tc>
                  <a:txBody>
                    <a:bodyPr/>
                    <a:lstStyle/>
                    <a:p>
                      <a:pPr marL="0" algn="ctr" defTabSz="914400" rtl="0" eaLnBrk="1" fontAlgn="b" latinLnBrk="0" hangingPunct="1"/>
                      <a:r>
                        <a:rPr lang="en-US" sz="900" b="0" i="0" u="none" strike="noStrike" kern="1200" dirty="0">
                          <a:solidFill>
                            <a:srgbClr val="000000"/>
                          </a:solidFill>
                          <a:effectLst/>
                          <a:latin typeface="Calibri (Body)"/>
                          <a:ea typeface="+mn-ea"/>
                          <a:cs typeface="+mn-cs"/>
                        </a:rPr>
                        <a:t>DG4</a:t>
                      </a:r>
                    </a:p>
                  </a:txBody>
                  <a:tcPr marL="7144" marR="7144" marT="7144" marB="0" anchor="ctr"/>
                </a:tc>
                <a:extLst>
                  <a:ext uri="{0D108BD9-81ED-4DB2-BD59-A6C34878D82A}">
                    <a16:rowId xmlns:a16="http://schemas.microsoft.com/office/drawing/2014/main" val="2007158611"/>
                  </a:ext>
                </a:extLst>
              </a:tr>
              <a:tr h="164400">
                <a:tc>
                  <a:txBody>
                    <a:bodyPr/>
                    <a:lstStyle/>
                    <a:p>
                      <a:pPr marL="0" algn="ctr" defTabSz="914400" rtl="0" eaLnBrk="1" fontAlgn="b" latinLnBrk="0" hangingPunct="1"/>
                      <a:r>
                        <a:rPr lang="en-US" sz="900" b="0" i="0" u="none" strike="noStrike" kern="1200" dirty="0">
                          <a:solidFill>
                            <a:srgbClr val="000000"/>
                          </a:solidFill>
                          <a:effectLst/>
                          <a:latin typeface="Calibri (Body)"/>
                          <a:ea typeface="+mn-ea"/>
                          <a:cs typeface="+mn-cs"/>
                        </a:rPr>
                        <a:t>WA150</a:t>
                      </a:r>
                    </a:p>
                  </a:txBody>
                  <a:tcPr marL="7144" marR="7144" marT="7144" marB="0" anchor="ctr"/>
                </a:tc>
                <a:tc>
                  <a:txBody>
                    <a:bodyPr/>
                    <a:lstStyle/>
                    <a:p>
                      <a:pPr marL="0" algn="l" defTabSz="914400" rtl="0" eaLnBrk="1" fontAlgn="b" latinLnBrk="0" hangingPunct="1"/>
                      <a:r>
                        <a:rPr lang="en-US" sz="900" b="0" i="0" u="none" strike="noStrike" kern="1200" dirty="0">
                          <a:solidFill>
                            <a:srgbClr val="000000"/>
                          </a:solidFill>
                          <a:effectLst/>
                          <a:latin typeface="Calibri (Body)"/>
                          <a:ea typeface="+mn-ea"/>
                          <a:cs typeface="+mn-cs"/>
                        </a:rPr>
                        <a:t>Edmonds </a:t>
                      </a:r>
                    </a:p>
                  </a:txBody>
                  <a:tcPr marL="7144" marR="7144" marT="7144" marB="0" anchor="ctr"/>
                </a:tc>
                <a:tc>
                  <a:txBody>
                    <a:bodyPr/>
                    <a:lstStyle/>
                    <a:p>
                      <a:pPr marL="0" algn="ctr" defTabSz="914400" rtl="0" eaLnBrk="1" fontAlgn="b" latinLnBrk="0" hangingPunct="1"/>
                      <a:r>
                        <a:rPr lang="en-US" sz="900" b="0" i="0" u="none" strike="noStrike" kern="1200" noProof="0" dirty="0">
                          <a:solidFill>
                            <a:srgbClr val="000000"/>
                          </a:solidFill>
                          <a:effectLst/>
                          <a:latin typeface="Calibri (Body)"/>
                          <a:ea typeface="+mn-ea"/>
                          <a:cs typeface="+mn-cs"/>
                        </a:rPr>
                        <a:t>TBF</a:t>
                      </a:r>
                      <a:endParaRPr lang="en-US" sz="900" b="0" i="0" u="none" strike="noStrike" kern="1200" dirty="0">
                        <a:solidFill>
                          <a:srgbClr val="000000"/>
                        </a:solidFill>
                        <a:effectLst/>
                        <a:latin typeface="Calibri (Body)"/>
                        <a:ea typeface="+mn-ea"/>
                        <a:cs typeface="+mn-cs"/>
                      </a:endParaRPr>
                    </a:p>
                  </a:txBody>
                  <a:tcPr marL="7144" marR="7144" marT="7144" marB="0" anchor="ctr"/>
                </a:tc>
                <a:tc>
                  <a:txBody>
                    <a:bodyPr/>
                    <a:lstStyle/>
                    <a:p>
                      <a:pPr marL="0" algn="ctr" defTabSz="914400" rtl="0" eaLnBrk="1" fontAlgn="b" latinLnBrk="0" hangingPunct="1"/>
                      <a:r>
                        <a:rPr lang="en-US" sz="900" b="0" i="0" u="none" strike="noStrike" kern="1200" dirty="0">
                          <a:solidFill>
                            <a:srgbClr val="000000"/>
                          </a:solidFill>
                          <a:effectLst/>
                          <a:latin typeface="Calibri (Body)"/>
                          <a:ea typeface="+mn-ea"/>
                          <a:cs typeface="+mn-cs"/>
                        </a:rPr>
                        <a:t>DG4</a:t>
                      </a:r>
                    </a:p>
                  </a:txBody>
                  <a:tcPr marL="7144" marR="7144" marT="7144" marB="0" anchor="ctr"/>
                </a:tc>
                <a:extLst>
                  <a:ext uri="{0D108BD9-81ED-4DB2-BD59-A6C34878D82A}">
                    <a16:rowId xmlns:a16="http://schemas.microsoft.com/office/drawing/2014/main" val="1354404445"/>
                  </a:ext>
                </a:extLst>
              </a:tr>
            </a:tbl>
          </a:graphicData>
        </a:graphic>
      </p:graphicFrame>
      <p:sp>
        <p:nvSpPr>
          <p:cNvPr id="7" name="Slide Number Placeholder 3">
            <a:extLst>
              <a:ext uri="{FF2B5EF4-FFF2-40B4-BE49-F238E27FC236}">
                <a16:creationId xmlns:a16="http://schemas.microsoft.com/office/drawing/2014/main" id="{01B09B9C-6A83-4A17-A828-C78338A8A738}"/>
              </a:ext>
            </a:extLst>
          </p:cNvPr>
          <p:cNvSpPr>
            <a:spLocks noGrp="1"/>
          </p:cNvSpPr>
          <p:nvPr>
            <p:ph type="sldNum" sz="quarter" idx="12"/>
          </p:nvPr>
        </p:nvSpPr>
        <p:spPr>
          <a:xfrm>
            <a:off x="6548627" y="6335414"/>
            <a:ext cx="2057400" cy="365125"/>
          </a:xfrm>
        </p:spPr>
        <p:txBody>
          <a:bodyPr/>
          <a:lstStyle/>
          <a:p>
            <a:fld id="{32FFA10A-75BF-4FC3-BA62-E493D9BD3098}" type="slidenum">
              <a:rPr lang="en-US" smtClean="0"/>
              <a:t>4</a:t>
            </a:fld>
            <a:endParaRPr lang="en-US" dirty="0"/>
          </a:p>
        </p:txBody>
      </p:sp>
    </p:spTree>
    <p:extLst>
      <p:ext uri="{BB962C8B-B14F-4D97-AF65-F5344CB8AC3E}">
        <p14:creationId xmlns:p14="http://schemas.microsoft.com/office/powerpoint/2010/main" val="4028471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Box 2"/>
          <p:cNvSpPr txBox="1"/>
          <p:nvPr/>
        </p:nvSpPr>
        <p:spPr>
          <a:xfrm>
            <a:off x="761477" y="1731686"/>
            <a:ext cx="7137132" cy="2639441"/>
          </a:xfrm>
          <a:prstGeom prst="rect">
            <a:avLst/>
          </a:prstGeom>
          <a:noFill/>
        </p:spPr>
        <p:txBody>
          <a:bodyPr wrap="square" rtlCol="0">
            <a:spAutoFit/>
          </a:bodyPr>
          <a:lstStyle/>
          <a:p>
            <a:pPr marL="214313" indent="-214313">
              <a:lnSpc>
                <a:spcPct val="150000"/>
              </a:lnSpc>
              <a:buFont typeface="Arial" panose="020B0604020202020204" pitchFamily="34" charset="0"/>
              <a:buChar char="•"/>
            </a:pPr>
            <a:r>
              <a:rPr lang="en-US" sz="1600" dirty="0"/>
              <a:t>Testing to be performed on SBCTC AWS production like environment to meet the loads of students and staff</a:t>
            </a:r>
          </a:p>
          <a:p>
            <a:pPr marL="214313" indent="-214313">
              <a:lnSpc>
                <a:spcPct val="150000"/>
              </a:lnSpc>
              <a:buFont typeface="Arial" panose="020B0604020202020204" pitchFamily="34" charset="0"/>
              <a:buChar char="•"/>
            </a:pPr>
            <a:r>
              <a:rPr lang="en-US" sz="1600" dirty="0"/>
              <a:t>All the tests were executed through Interaction HUB portal (ctcLink Portal)</a:t>
            </a:r>
          </a:p>
          <a:p>
            <a:pPr marL="214313" indent="-214313">
              <a:lnSpc>
                <a:spcPct val="150000"/>
              </a:lnSpc>
              <a:buFont typeface="Arial" panose="020B0604020202020204" pitchFamily="34" charset="0"/>
              <a:buChar char="•"/>
            </a:pPr>
            <a:r>
              <a:rPr lang="en-US" sz="1600" dirty="0"/>
              <a:t>Recommendations provided based on the Deployment Group 2, Deployment Group 3 &amp; Deployment Group 4 load. </a:t>
            </a:r>
          </a:p>
          <a:p>
            <a:pPr marL="214313" indent="-214313">
              <a:lnSpc>
                <a:spcPct val="150000"/>
              </a:lnSpc>
              <a:buFont typeface="Arial" panose="020B0604020202020204" pitchFamily="34" charset="0"/>
              <a:buChar char="•"/>
            </a:pPr>
            <a:r>
              <a:rPr lang="en-US" sz="1600" dirty="0"/>
              <a:t>Recommended changes will be made to the infrastructure, should be relative the future state anticipated loads</a:t>
            </a:r>
          </a:p>
        </p:txBody>
      </p:sp>
      <p:sp>
        <p:nvSpPr>
          <p:cNvPr id="7" name="Title 1">
            <a:extLst>
              <a:ext uri="{FF2B5EF4-FFF2-40B4-BE49-F238E27FC236}">
                <a16:creationId xmlns:a16="http://schemas.microsoft.com/office/drawing/2014/main" id="{EA7E58C7-A7E4-480B-B99B-4F7A9E223570}"/>
              </a:ext>
            </a:extLst>
          </p:cNvPr>
          <p:cNvSpPr txBox="1">
            <a:spLocks/>
          </p:cNvSpPr>
          <p:nvPr/>
        </p:nvSpPr>
        <p:spPr>
          <a:xfrm>
            <a:off x="177166" y="938283"/>
            <a:ext cx="7400161" cy="385763"/>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3600" b="0" kern="1200" spc="0" baseline="0">
                <a:solidFill>
                  <a:schemeClr val="accent1"/>
                </a:solidFill>
                <a:latin typeface="Calibri" panose="020F0502020204030204" pitchFamily="34" charset="0"/>
                <a:ea typeface="+mj-ea"/>
                <a:cs typeface="+mj-cs"/>
              </a:defRPr>
            </a:lvl1pPr>
          </a:lstStyle>
          <a:p>
            <a:r>
              <a:rPr lang="en-US" sz="2100" b="1" dirty="0">
                <a:solidFill>
                  <a:srgbClr val="0070C0"/>
                </a:solidFill>
                <a:latin typeface="+mn-lt"/>
                <a:ea typeface="+mn-ea"/>
                <a:cs typeface="+mn-cs"/>
              </a:rPr>
              <a:t>Assumptions</a:t>
            </a:r>
          </a:p>
        </p:txBody>
      </p:sp>
      <p:sp>
        <p:nvSpPr>
          <p:cNvPr id="5" name="Slide Number Placeholder 3">
            <a:extLst>
              <a:ext uri="{FF2B5EF4-FFF2-40B4-BE49-F238E27FC236}">
                <a16:creationId xmlns:a16="http://schemas.microsoft.com/office/drawing/2014/main" id="{5F2C8DEF-6219-4D17-AA9E-AF8CA2CF202D}"/>
              </a:ext>
            </a:extLst>
          </p:cNvPr>
          <p:cNvSpPr>
            <a:spLocks noGrp="1"/>
          </p:cNvSpPr>
          <p:nvPr>
            <p:ph type="sldNum" sz="quarter" idx="12"/>
          </p:nvPr>
        </p:nvSpPr>
        <p:spPr>
          <a:xfrm>
            <a:off x="6548627" y="6335414"/>
            <a:ext cx="2057400" cy="365125"/>
          </a:xfrm>
        </p:spPr>
        <p:txBody>
          <a:bodyPr/>
          <a:lstStyle/>
          <a:p>
            <a:fld id="{32FFA10A-75BF-4FC3-BA62-E493D9BD3098}" type="slidenum">
              <a:rPr lang="en-US" smtClean="0"/>
              <a:t>5</a:t>
            </a:fld>
            <a:endParaRPr lang="en-US" dirty="0"/>
          </a:p>
        </p:txBody>
      </p:sp>
    </p:spTree>
    <p:extLst>
      <p:ext uri="{BB962C8B-B14F-4D97-AF65-F5344CB8AC3E}">
        <p14:creationId xmlns:p14="http://schemas.microsoft.com/office/powerpoint/2010/main" val="1939839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13">
            <a:extLst>
              <a:ext uri="{FF2B5EF4-FFF2-40B4-BE49-F238E27FC236}">
                <a16:creationId xmlns:a16="http://schemas.microsoft.com/office/drawing/2014/main" id="{3884046D-BC15-4613-8FEB-2D6675210FDC}"/>
              </a:ext>
            </a:extLst>
          </p:cNvPr>
          <p:cNvGraphicFramePr>
            <a:graphicFrameLocks noGrp="1"/>
          </p:cNvGraphicFramePr>
          <p:nvPr>
            <p:extLst>
              <p:ext uri="{D42A27DB-BD31-4B8C-83A1-F6EECF244321}">
                <p14:modId xmlns:p14="http://schemas.microsoft.com/office/powerpoint/2010/main" val="1425322314"/>
              </p:ext>
            </p:extLst>
          </p:nvPr>
        </p:nvGraphicFramePr>
        <p:xfrm>
          <a:off x="468863" y="1426088"/>
          <a:ext cx="8483016" cy="3543300"/>
        </p:xfrm>
        <a:graphic>
          <a:graphicData uri="http://schemas.openxmlformats.org/drawingml/2006/table">
            <a:tbl>
              <a:tblPr firstRow="1" bandRow="1">
                <a:tableStyleId>{5C22544A-7EE6-4342-B048-85BDC9FD1C3A}</a:tableStyleId>
              </a:tblPr>
              <a:tblGrid>
                <a:gridCol w="1472923">
                  <a:extLst>
                    <a:ext uri="{9D8B030D-6E8A-4147-A177-3AD203B41FA5}">
                      <a16:colId xmlns:a16="http://schemas.microsoft.com/office/drawing/2014/main" val="2810854479"/>
                    </a:ext>
                  </a:extLst>
                </a:gridCol>
                <a:gridCol w="2829632">
                  <a:extLst>
                    <a:ext uri="{9D8B030D-6E8A-4147-A177-3AD203B41FA5}">
                      <a16:colId xmlns:a16="http://schemas.microsoft.com/office/drawing/2014/main" val="2647257514"/>
                    </a:ext>
                  </a:extLst>
                </a:gridCol>
                <a:gridCol w="2035513">
                  <a:extLst>
                    <a:ext uri="{9D8B030D-6E8A-4147-A177-3AD203B41FA5}">
                      <a16:colId xmlns:a16="http://schemas.microsoft.com/office/drawing/2014/main" val="4095047486"/>
                    </a:ext>
                  </a:extLst>
                </a:gridCol>
                <a:gridCol w="2144948">
                  <a:extLst>
                    <a:ext uri="{9D8B030D-6E8A-4147-A177-3AD203B41FA5}">
                      <a16:colId xmlns:a16="http://schemas.microsoft.com/office/drawing/2014/main" val="689282046"/>
                    </a:ext>
                  </a:extLst>
                </a:gridCol>
              </a:tblGrid>
              <a:tr h="228600">
                <a:tc>
                  <a:txBody>
                    <a:bodyPr/>
                    <a:lstStyle/>
                    <a:p>
                      <a:pPr algn="ctr"/>
                      <a:r>
                        <a:rPr lang="en-US" sz="1100" dirty="0">
                          <a:latin typeface="Calibri (Body)"/>
                        </a:rPr>
                        <a:t>S.No</a:t>
                      </a:r>
                    </a:p>
                  </a:txBody>
                  <a:tcPr marL="68580" marR="68580" marT="34290" marB="34290" anchor="ctr"/>
                </a:tc>
                <a:tc>
                  <a:txBody>
                    <a:bodyPr/>
                    <a:lstStyle/>
                    <a:p>
                      <a:pPr algn="ctr"/>
                      <a:r>
                        <a:rPr lang="en-US" sz="1100" dirty="0">
                          <a:latin typeface="Calibri (Body)"/>
                        </a:rPr>
                        <a:t>Transaction Name</a:t>
                      </a:r>
                    </a:p>
                  </a:txBody>
                  <a:tcPr marL="68580" marR="68580" marT="34290" marB="34290" anchor="ctr"/>
                </a:tc>
                <a:tc>
                  <a:txBody>
                    <a:bodyPr/>
                    <a:lstStyle/>
                    <a:p>
                      <a:pPr algn="ctr"/>
                      <a:r>
                        <a:rPr lang="en-US" sz="1100" dirty="0">
                          <a:latin typeface="Calibri (Body)"/>
                        </a:rPr>
                        <a:t>Error % Before</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Calibri (Body)"/>
                        </a:rPr>
                        <a:t>Error % After</a:t>
                      </a:r>
                    </a:p>
                  </a:txBody>
                  <a:tcPr marL="68580" marR="68580" marT="34290" marB="34290" anchor="ctr"/>
                </a:tc>
                <a:extLst>
                  <a:ext uri="{0D108BD9-81ED-4DB2-BD59-A6C34878D82A}">
                    <a16:rowId xmlns:a16="http://schemas.microsoft.com/office/drawing/2014/main" val="2780566021"/>
                  </a:ext>
                </a:extLst>
              </a:tr>
              <a:tr h="228600">
                <a:tc>
                  <a:txBody>
                    <a:bodyPr/>
                    <a:lstStyle/>
                    <a:p>
                      <a:pPr marL="0" indent="0" algn="ctr" fontAlgn="t">
                        <a:buFont typeface="+mj-lt"/>
                        <a:buNone/>
                      </a:pPr>
                      <a:r>
                        <a:rPr lang="en-US" sz="1100" b="0" i="0" u="none" strike="noStrike" kern="1200" dirty="0">
                          <a:solidFill>
                            <a:srgbClr val="000000"/>
                          </a:solidFill>
                          <a:effectLst/>
                          <a:latin typeface="Calibri (Body)"/>
                          <a:ea typeface="+mn-ea"/>
                          <a:cs typeface="+mn-cs"/>
                        </a:rPr>
                        <a:t>1</a:t>
                      </a:r>
                    </a:p>
                  </a:txBody>
                  <a:tcPr marL="7144" marR="7144" marT="7144" marB="0" anchor="ctr"/>
                </a:tc>
                <a:tc>
                  <a:txBody>
                    <a:bodyPr/>
                    <a:lstStyle/>
                    <a:p>
                      <a:pPr algn="l" fontAlgn="t"/>
                      <a:r>
                        <a:rPr lang="en-US" sz="1100" b="0" i="0" u="none" strike="noStrike" kern="1200" dirty="0">
                          <a:solidFill>
                            <a:srgbClr val="000000"/>
                          </a:solidFill>
                          <a:effectLst/>
                          <a:latin typeface="Calibri (Body)"/>
                          <a:ea typeface="+mn-ea"/>
                          <a:cs typeface="+mn-cs"/>
                        </a:rPr>
                        <a:t>Login into CS</a:t>
                      </a:r>
                    </a:p>
                  </a:txBody>
                  <a:tcPr marL="7144" marR="7144" marT="7144" marB="0" anchor="ctr"/>
                </a:tc>
                <a:tc>
                  <a:txBody>
                    <a:bodyPr/>
                    <a:lstStyle/>
                    <a:p>
                      <a:pPr algn="ctr"/>
                      <a:r>
                        <a:rPr lang="en-US" sz="1100" b="0" i="0" u="none" strike="noStrike" kern="1200" dirty="0">
                          <a:solidFill>
                            <a:srgbClr val="000000"/>
                          </a:solidFill>
                          <a:effectLst/>
                          <a:latin typeface="Calibri (Body)"/>
                          <a:ea typeface="+mn-ea"/>
                          <a:cs typeface="+mn-cs"/>
                        </a:rPr>
                        <a:t>74.10</a:t>
                      </a:r>
                    </a:p>
                  </a:txBody>
                  <a:tcPr marL="68580" marR="68580" marT="34290" marB="34290" anchor="ctr"/>
                </a:tc>
                <a:tc>
                  <a:txBody>
                    <a:bodyPr/>
                    <a:lstStyle/>
                    <a:p>
                      <a:pPr algn="ctr"/>
                      <a:r>
                        <a:rPr lang="en-US" sz="1100" b="0" i="0" u="none" strike="noStrike" kern="1200" dirty="0">
                          <a:solidFill>
                            <a:srgbClr val="000000"/>
                          </a:solidFill>
                          <a:effectLst/>
                          <a:latin typeface="Calibri (Body)"/>
                          <a:ea typeface="+mn-ea"/>
                          <a:cs typeface="+mn-cs"/>
                        </a:rPr>
                        <a:t>0.17</a:t>
                      </a:r>
                    </a:p>
                  </a:txBody>
                  <a:tcPr marL="68580" marR="68580" marT="34290" marB="34290" anchor="ctr"/>
                </a:tc>
                <a:extLst>
                  <a:ext uri="{0D108BD9-81ED-4DB2-BD59-A6C34878D82A}">
                    <a16:rowId xmlns:a16="http://schemas.microsoft.com/office/drawing/2014/main" val="3556414971"/>
                  </a:ext>
                </a:extLst>
              </a:tr>
              <a:tr h="228600">
                <a:tc>
                  <a:txBody>
                    <a:bodyPr/>
                    <a:lstStyle/>
                    <a:p>
                      <a:pPr marL="0" indent="0" algn="ctr" fontAlgn="t">
                        <a:buFont typeface="+mj-lt"/>
                        <a:buNone/>
                      </a:pPr>
                      <a:r>
                        <a:rPr lang="en-US" sz="1100" b="0" i="0" u="none" strike="noStrike" kern="1200" dirty="0">
                          <a:solidFill>
                            <a:srgbClr val="000000"/>
                          </a:solidFill>
                          <a:effectLst/>
                          <a:latin typeface="Calibri (Body)"/>
                          <a:ea typeface="+mn-ea"/>
                          <a:cs typeface="+mn-cs"/>
                        </a:rPr>
                        <a:t>2</a:t>
                      </a:r>
                    </a:p>
                  </a:txBody>
                  <a:tcPr marL="7144" marR="7144" marT="7144" marB="0" anchor="ctr"/>
                </a:tc>
                <a:tc>
                  <a:txBody>
                    <a:bodyPr/>
                    <a:lstStyle/>
                    <a:p>
                      <a:pPr algn="l" fontAlgn="t"/>
                      <a:r>
                        <a:rPr lang="en-US" sz="1100" b="0" i="0" u="none" strike="noStrike" kern="1200" dirty="0">
                          <a:solidFill>
                            <a:srgbClr val="000000"/>
                          </a:solidFill>
                          <a:effectLst/>
                          <a:latin typeface="Calibri (Body)"/>
                          <a:ea typeface="+mn-ea"/>
                          <a:cs typeface="+mn-cs"/>
                        </a:rPr>
                        <a:t>Course Search with 2 criteria</a:t>
                      </a:r>
                    </a:p>
                  </a:txBody>
                  <a:tcPr marL="7144" marR="7144" marT="7144" marB="0" anchor="ctr"/>
                </a:tc>
                <a:tc>
                  <a:txBody>
                    <a:bodyPr/>
                    <a:lstStyle/>
                    <a:p>
                      <a:pPr algn="ctr"/>
                      <a:r>
                        <a:rPr lang="en-US" sz="1100" b="0" i="0" u="none" strike="noStrike" kern="1200" dirty="0">
                          <a:solidFill>
                            <a:srgbClr val="000000"/>
                          </a:solidFill>
                          <a:effectLst/>
                          <a:latin typeface="Calibri (Body)"/>
                          <a:ea typeface="+mn-ea"/>
                          <a:cs typeface="+mn-cs"/>
                        </a:rPr>
                        <a:t>72</a:t>
                      </a:r>
                    </a:p>
                  </a:txBody>
                  <a:tcPr marL="68580" marR="68580" marT="34290" marB="34290" anchor="ctr"/>
                </a:tc>
                <a:tc>
                  <a:txBody>
                    <a:bodyPr/>
                    <a:lstStyle/>
                    <a:p>
                      <a:pPr algn="ctr"/>
                      <a:r>
                        <a:rPr lang="en-US" sz="1100" b="0" i="0" u="none" strike="noStrike" kern="1200" dirty="0">
                          <a:solidFill>
                            <a:srgbClr val="000000"/>
                          </a:solidFill>
                          <a:effectLst/>
                          <a:latin typeface="Calibri (Body)"/>
                          <a:ea typeface="+mn-ea"/>
                          <a:cs typeface="+mn-cs"/>
                        </a:rPr>
                        <a:t>0.1</a:t>
                      </a:r>
                    </a:p>
                  </a:txBody>
                  <a:tcPr marL="68580" marR="68580" marT="34290" marB="34290" anchor="ctr"/>
                </a:tc>
                <a:extLst>
                  <a:ext uri="{0D108BD9-81ED-4DB2-BD59-A6C34878D82A}">
                    <a16:rowId xmlns:a16="http://schemas.microsoft.com/office/drawing/2014/main" val="2720536246"/>
                  </a:ext>
                </a:extLst>
              </a:tr>
              <a:tr h="228600">
                <a:tc>
                  <a:txBody>
                    <a:bodyPr/>
                    <a:lstStyle/>
                    <a:p>
                      <a:pPr marL="0" indent="0" algn="ctr" fontAlgn="t">
                        <a:buFont typeface="+mj-lt"/>
                        <a:buNone/>
                      </a:pPr>
                      <a:r>
                        <a:rPr lang="en-US" sz="1100" b="0" i="0" u="none" strike="noStrike" kern="1200" dirty="0">
                          <a:solidFill>
                            <a:srgbClr val="000000"/>
                          </a:solidFill>
                          <a:effectLst/>
                          <a:latin typeface="Calibri (Body)"/>
                          <a:ea typeface="+mn-ea"/>
                          <a:cs typeface="+mn-cs"/>
                        </a:rPr>
                        <a:t>3</a:t>
                      </a:r>
                    </a:p>
                  </a:txBody>
                  <a:tcPr marL="7144" marR="7144" marT="7144" marB="0" anchor="ctr"/>
                </a:tc>
                <a:tc>
                  <a:txBody>
                    <a:bodyPr/>
                    <a:lstStyle/>
                    <a:p>
                      <a:pPr algn="l" fontAlgn="t"/>
                      <a:r>
                        <a:rPr lang="en-US" sz="1100" b="0" i="0" u="none" strike="noStrike" kern="1200" dirty="0">
                          <a:solidFill>
                            <a:srgbClr val="000000"/>
                          </a:solidFill>
                          <a:effectLst/>
                          <a:latin typeface="Calibri (Body)"/>
                          <a:ea typeface="+mn-ea"/>
                          <a:cs typeface="+mn-cs"/>
                        </a:rPr>
                        <a:t>Register for Four (4) Classes</a:t>
                      </a:r>
                    </a:p>
                  </a:txBody>
                  <a:tcPr marL="7144" marR="7144" marT="7144" marB="0" anchor="ctr"/>
                </a:tc>
                <a:tc>
                  <a:txBody>
                    <a:bodyPr/>
                    <a:lstStyle/>
                    <a:p>
                      <a:pPr algn="ctr"/>
                      <a:r>
                        <a:rPr lang="en-US" sz="1100" b="0" i="0" u="none" strike="noStrike" kern="1200" dirty="0">
                          <a:solidFill>
                            <a:srgbClr val="000000"/>
                          </a:solidFill>
                          <a:effectLst/>
                          <a:latin typeface="Calibri (Body)"/>
                          <a:ea typeface="+mn-ea"/>
                          <a:cs typeface="+mn-cs"/>
                        </a:rPr>
                        <a:t>76.12</a:t>
                      </a:r>
                    </a:p>
                  </a:txBody>
                  <a:tcPr marL="68580" marR="68580" marT="34290" marB="34290" anchor="ctr"/>
                </a:tc>
                <a:tc>
                  <a:txBody>
                    <a:bodyPr/>
                    <a:lstStyle/>
                    <a:p>
                      <a:pPr algn="ctr"/>
                      <a:r>
                        <a:rPr lang="en-US" sz="1100" b="0" i="0" u="none" strike="noStrike" kern="1200" dirty="0">
                          <a:solidFill>
                            <a:srgbClr val="000000"/>
                          </a:solidFill>
                          <a:effectLst/>
                          <a:latin typeface="Calibri (Body)"/>
                          <a:ea typeface="+mn-ea"/>
                          <a:cs typeface="+mn-cs"/>
                        </a:rPr>
                        <a:t>0.01</a:t>
                      </a:r>
                    </a:p>
                  </a:txBody>
                  <a:tcPr marL="68580" marR="68580" marT="34290" marB="34290" anchor="ctr"/>
                </a:tc>
                <a:extLst>
                  <a:ext uri="{0D108BD9-81ED-4DB2-BD59-A6C34878D82A}">
                    <a16:rowId xmlns:a16="http://schemas.microsoft.com/office/drawing/2014/main" val="1623038460"/>
                  </a:ext>
                </a:extLst>
              </a:tr>
              <a:tr h="228600">
                <a:tc>
                  <a:txBody>
                    <a:bodyPr/>
                    <a:lstStyle/>
                    <a:p>
                      <a:pPr marL="0" indent="0" algn="ctr" fontAlgn="t">
                        <a:buFont typeface="+mj-lt"/>
                        <a:buNone/>
                      </a:pPr>
                      <a:r>
                        <a:rPr lang="en-US" sz="1100" b="0" i="0" u="none" strike="noStrike" kern="1200" dirty="0">
                          <a:solidFill>
                            <a:srgbClr val="000000"/>
                          </a:solidFill>
                          <a:effectLst/>
                          <a:latin typeface="Calibri (Body)"/>
                          <a:ea typeface="+mn-ea"/>
                          <a:cs typeface="+mn-cs"/>
                        </a:rPr>
                        <a:t>4</a:t>
                      </a:r>
                    </a:p>
                  </a:txBody>
                  <a:tcPr marL="7144" marR="7144" marT="7144" marB="0" anchor="ctr"/>
                </a:tc>
                <a:tc>
                  <a:txBody>
                    <a:bodyPr/>
                    <a:lstStyle/>
                    <a:p>
                      <a:pPr algn="l" fontAlgn="t"/>
                      <a:r>
                        <a:rPr lang="en-US" sz="1100" b="0" i="0" u="none" strike="noStrike" kern="1200" dirty="0">
                          <a:solidFill>
                            <a:srgbClr val="000000"/>
                          </a:solidFill>
                          <a:effectLst/>
                          <a:latin typeface="Calibri (Body)"/>
                          <a:ea typeface="+mn-ea"/>
                          <a:cs typeface="+mn-cs"/>
                        </a:rPr>
                        <a:t>View Grades</a:t>
                      </a:r>
                    </a:p>
                  </a:txBody>
                  <a:tcPr marL="7144" marR="7144" marT="7144" marB="0" anchor="ctr"/>
                </a:tc>
                <a:tc>
                  <a:txBody>
                    <a:bodyPr/>
                    <a:lstStyle/>
                    <a:p>
                      <a:pPr algn="ctr"/>
                      <a:r>
                        <a:rPr lang="en-US" sz="1100" b="0" i="0" u="none" strike="noStrike" kern="1200" dirty="0">
                          <a:solidFill>
                            <a:srgbClr val="000000"/>
                          </a:solidFill>
                          <a:effectLst/>
                          <a:latin typeface="Calibri (Body)"/>
                          <a:ea typeface="+mn-ea"/>
                          <a:cs typeface="+mn-cs"/>
                        </a:rPr>
                        <a:t>0.67</a:t>
                      </a:r>
                    </a:p>
                  </a:txBody>
                  <a:tcPr marL="68580" marR="68580" marT="34290" marB="34290" anchor="ctr"/>
                </a:tc>
                <a:tc>
                  <a:txBody>
                    <a:bodyPr/>
                    <a:lstStyle/>
                    <a:p>
                      <a:pPr algn="ctr"/>
                      <a:r>
                        <a:rPr lang="en-US" sz="1100" b="0" i="0" u="none" strike="noStrike" kern="1200" dirty="0">
                          <a:solidFill>
                            <a:srgbClr val="000000"/>
                          </a:solidFill>
                          <a:effectLst/>
                          <a:latin typeface="Calibri (Body)"/>
                          <a:ea typeface="+mn-ea"/>
                          <a:cs typeface="+mn-cs"/>
                        </a:rPr>
                        <a:t>NA</a:t>
                      </a:r>
                    </a:p>
                  </a:txBody>
                  <a:tcPr marL="68580" marR="68580" marT="34290" marB="34290" anchor="ctr"/>
                </a:tc>
                <a:extLst>
                  <a:ext uri="{0D108BD9-81ED-4DB2-BD59-A6C34878D82A}">
                    <a16:rowId xmlns:a16="http://schemas.microsoft.com/office/drawing/2014/main" val="2044150637"/>
                  </a:ext>
                </a:extLst>
              </a:tr>
              <a:tr h="228600">
                <a:tc>
                  <a:txBody>
                    <a:bodyPr/>
                    <a:lstStyle/>
                    <a:p>
                      <a:pPr marL="0" indent="0" algn="ctr" fontAlgn="t">
                        <a:buFont typeface="+mj-lt"/>
                        <a:buNone/>
                      </a:pPr>
                      <a:r>
                        <a:rPr lang="en-US" sz="1100" b="0" i="0" u="none" strike="noStrike" kern="1200" dirty="0">
                          <a:solidFill>
                            <a:srgbClr val="000000"/>
                          </a:solidFill>
                          <a:effectLst/>
                          <a:latin typeface="Calibri (Body)"/>
                          <a:ea typeface="+mn-ea"/>
                          <a:cs typeface="+mn-cs"/>
                        </a:rPr>
                        <a:t>5</a:t>
                      </a:r>
                    </a:p>
                  </a:txBody>
                  <a:tcPr marL="7144" marR="7144" marT="7144" marB="0" anchor="ctr"/>
                </a:tc>
                <a:tc>
                  <a:txBody>
                    <a:bodyPr/>
                    <a:lstStyle/>
                    <a:p>
                      <a:pPr algn="l" fontAlgn="t"/>
                      <a:r>
                        <a:rPr lang="en-US" sz="1100" b="0" i="0" u="none" strike="noStrike" kern="1200" dirty="0">
                          <a:solidFill>
                            <a:srgbClr val="000000"/>
                          </a:solidFill>
                          <a:effectLst/>
                          <a:latin typeface="Calibri (Body)"/>
                          <a:ea typeface="+mn-ea"/>
                          <a:cs typeface="+mn-cs"/>
                        </a:rPr>
                        <a:t>View Financial Aid</a:t>
                      </a:r>
                    </a:p>
                  </a:txBody>
                  <a:tcPr marL="7144" marR="7144" marT="7144" marB="0" anchor="ctr"/>
                </a:tc>
                <a:tc>
                  <a:txBody>
                    <a:bodyPr/>
                    <a:lstStyle/>
                    <a:p>
                      <a:pPr algn="ctr"/>
                      <a:r>
                        <a:rPr lang="en-US" sz="1100" b="0" i="0" u="none" strike="noStrike" kern="1200" dirty="0">
                          <a:solidFill>
                            <a:srgbClr val="000000"/>
                          </a:solidFill>
                          <a:effectLst/>
                          <a:latin typeface="Calibri (Body)"/>
                          <a:ea typeface="+mn-ea"/>
                          <a:cs typeface="+mn-cs"/>
                        </a:rPr>
                        <a:t>1.45</a:t>
                      </a:r>
                    </a:p>
                  </a:txBody>
                  <a:tcPr marL="68580" marR="68580" marT="34290" marB="34290" anchor="ctr"/>
                </a:tc>
                <a:tc>
                  <a:txBody>
                    <a:bodyPr/>
                    <a:lstStyle/>
                    <a:p>
                      <a:pPr algn="ctr"/>
                      <a:r>
                        <a:rPr lang="en-US" sz="1100" b="0" i="0" u="none" strike="noStrike" kern="1200" dirty="0">
                          <a:solidFill>
                            <a:srgbClr val="000000"/>
                          </a:solidFill>
                          <a:effectLst/>
                          <a:latin typeface="Calibri (Body)"/>
                          <a:ea typeface="+mn-ea"/>
                          <a:cs typeface="+mn-cs"/>
                        </a:rPr>
                        <a:t>0.25</a:t>
                      </a:r>
                    </a:p>
                  </a:txBody>
                  <a:tcPr marL="68580" marR="68580" marT="34290" marB="34290" anchor="ctr"/>
                </a:tc>
                <a:extLst>
                  <a:ext uri="{0D108BD9-81ED-4DB2-BD59-A6C34878D82A}">
                    <a16:rowId xmlns:a16="http://schemas.microsoft.com/office/drawing/2014/main" val="957689988"/>
                  </a:ext>
                </a:extLst>
              </a:tr>
              <a:tr h="228600">
                <a:tc>
                  <a:txBody>
                    <a:bodyPr/>
                    <a:lstStyle/>
                    <a:p>
                      <a:pPr marL="0" indent="0" algn="ctr" fontAlgn="t">
                        <a:buFont typeface="+mj-lt"/>
                        <a:buNone/>
                      </a:pPr>
                      <a:r>
                        <a:rPr lang="en-US" sz="1100" b="0" i="0" u="none" strike="noStrike" kern="1200" dirty="0">
                          <a:solidFill>
                            <a:srgbClr val="000000"/>
                          </a:solidFill>
                          <a:effectLst/>
                          <a:latin typeface="Calibri (Body)"/>
                          <a:ea typeface="+mn-ea"/>
                          <a:cs typeface="+mn-cs"/>
                        </a:rPr>
                        <a:t>6</a:t>
                      </a:r>
                    </a:p>
                  </a:txBody>
                  <a:tcPr marL="7144" marR="7144" marT="7144" marB="0" anchor="ctr"/>
                </a:tc>
                <a:tc>
                  <a:txBody>
                    <a:bodyPr/>
                    <a:lstStyle/>
                    <a:p>
                      <a:pPr algn="l" fontAlgn="t"/>
                      <a:r>
                        <a:rPr lang="en-US" sz="1100" b="0" i="0" u="none" strike="noStrike" kern="1200" dirty="0">
                          <a:solidFill>
                            <a:srgbClr val="000000"/>
                          </a:solidFill>
                          <a:effectLst/>
                          <a:latin typeface="Calibri (Body)"/>
                          <a:ea typeface="+mn-ea"/>
                          <a:cs typeface="+mn-cs"/>
                        </a:rPr>
                        <a:t>Add 4 Courses</a:t>
                      </a:r>
                    </a:p>
                  </a:txBody>
                  <a:tcPr marL="7144" marR="7144" marT="7144" marB="0" anchor="ctr"/>
                </a:tc>
                <a:tc>
                  <a:txBody>
                    <a:bodyPr/>
                    <a:lstStyle/>
                    <a:p>
                      <a:pPr algn="ctr"/>
                      <a:r>
                        <a:rPr lang="en-US" sz="1100" b="0" i="0" u="none" strike="noStrike" kern="1200" dirty="0">
                          <a:solidFill>
                            <a:srgbClr val="000000"/>
                          </a:solidFill>
                          <a:effectLst/>
                          <a:latin typeface="Calibri (Body)"/>
                          <a:ea typeface="+mn-ea"/>
                          <a:cs typeface="+mn-cs"/>
                        </a:rPr>
                        <a:t>80.12</a:t>
                      </a:r>
                    </a:p>
                  </a:txBody>
                  <a:tcPr marL="68580" marR="68580" marT="34290" marB="34290" anchor="ctr"/>
                </a:tc>
                <a:tc>
                  <a:txBody>
                    <a:bodyPr/>
                    <a:lstStyle/>
                    <a:p>
                      <a:pPr algn="ctr"/>
                      <a:r>
                        <a:rPr lang="en-US" sz="1100" b="0" i="0" u="none" strike="noStrike" kern="1200" dirty="0">
                          <a:solidFill>
                            <a:srgbClr val="000000"/>
                          </a:solidFill>
                          <a:effectLst/>
                          <a:latin typeface="Calibri (Body)"/>
                          <a:ea typeface="+mn-ea"/>
                          <a:cs typeface="+mn-cs"/>
                        </a:rPr>
                        <a:t>1.23</a:t>
                      </a:r>
                    </a:p>
                  </a:txBody>
                  <a:tcPr marL="68580" marR="68580" marT="34290" marB="34290" anchor="ctr"/>
                </a:tc>
                <a:extLst>
                  <a:ext uri="{0D108BD9-81ED-4DB2-BD59-A6C34878D82A}">
                    <a16:rowId xmlns:a16="http://schemas.microsoft.com/office/drawing/2014/main" val="2753176462"/>
                  </a:ext>
                </a:extLst>
              </a:tr>
              <a:tr h="228600">
                <a:tc>
                  <a:txBody>
                    <a:bodyPr/>
                    <a:lstStyle/>
                    <a:p>
                      <a:pPr marL="0" indent="0" algn="ctr" fontAlgn="t">
                        <a:buFont typeface="+mj-lt"/>
                        <a:buNone/>
                      </a:pPr>
                      <a:r>
                        <a:rPr lang="en-US" sz="1100" b="0" i="0" u="none" strike="noStrike" kern="1200" dirty="0">
                          <a:solidFill>
                            <a:srgbClr val="000000"/>
                          </a:solidFill>
                          <a:effectLst/>
                          <a:latin typeface="Calibri (Body)"/>
                          <a:ea typeface="+mn-ea"/>
                          <a:cs typeface="+mn-cs"/>
                        </a:rPr>
                        <a:t>7</a:t>
                      </a:r>
                    </a:p>
                  </a:txBody>
                  <a:tcPr marL="7144" marR="7144" marT="7144" marB="0" anchor="ctr"/>
                </a:tc>
                <a:tc>
                  <a:txBody>
                    <a:bodyPr/>
                    <a:lstStyle/>
                    <a:p>
                      <a:pPr algn="l" fontAlgn="t"/>
                      <a:r>
                        <a:rPr lang="en-US" sz="1100" b="1" i="0" u="none" strike="noStrike" kern="1200" dirty="0">
                          <a:solidFill>
                            <a:srgbClr val="000000"/>
                          </a:solidFill>
                          <a:effectLst/>
                          <a:latin typeface="Calibri (Body)"/>
                          <a:ea typeface="+mn-ea"/>
                          <a:cs typeface="+mn-cs"/>
                        </a:rPr>
                        <a:t>Ad hoc add course</a:t>
                      </a:r>
                    </a:p>
                  </a:txBody>
                  <a:tcPr marL="7144" marR="7144" marT="7144" marB="0" anchor="ctr"/>
                </a:tc>
                <a:tc>
                  <a:txBody>
                    <a:bodyPr/>
                    <a:lstStyle/>
                    <a:p>
                      <a:pPr algn="ctr"/>
                      <a:r>
                        <a:rPr lang="en-US" sz="1100" b="1" i="0" u="none" strike="noStrike" kern="1200" dirty="0">
                          <a:solidFill>
                            <a:srgbClr val="000000"/>
                          </a:solidFill>
                          <a:effectLst/>
                          <a:latin typeface="Calibri (Body)"/>
                          <a:ea typeface="+mn-ea"/>
                          <a:cs typeface="+mn-cs"/>
                        </a:rPr>
                        <a:t>73.89 (8k Students)</a:t>
                      </a:r>
                    </a:p>
                  </a:txBody>
                  <a:tcPr marL="68580" marR="68580" marT="34290" marB="34290" anchor="ctr"/>
                </a:tc>
                <a:tc>
                  <a:txBody>
                    <a:bodyPr/>
                    <a:lstStyle/>
                    <a:p>
                      <a:pPr algn="ctr"/>
                      <a:r>
                        <a:rPr lang="en-US" sz="1100" b="0" i="0" u="none" strike="noStrike" kern="1200" dirty="0">
                          <a:solidFill>
                            <a:srgbClr val="000000"/>
                          </a:solidFill>
                          <a:effectLst/>
                          <a:latin typeface="Calibri (Body)"/>
                          <a:ea typeface="+mn-ea"/>
                          <a:cs typeface="+mn-cs"/>
                        </a:rPr>
                        <a:t>0.21</a:t>
                      </a:r>
                    </a:p>
                  </a:txBody>
                  <a:tcPr marL="68580" marR="68580" marT="34290" marB="34290" anchor="ctr"/>
                </a:tc>
                <a:extLst>
                  <a:ext uri="{0D108BD9-81ED-4DB2-BD59-A6C34878D82A}">
                    <a16:rowId xmlns:a16="http://schemas.microsoft.com/office/drawing/2014/main" val="2515737858"/>
                  </a:ext>
                </a:extLst>
              </a:tr>
              <a:tr h="228600">
                <a:tc>
                  <a:txBody>
                    <a:bodyPr/>
                    <a:lstStyle/>
                    <a:p>
                      <a:pPr marL="0" indent="0" algn="ctr" fontAlgn="t">
                        <a:buFont typeface="+mj-lt"/>
                        <a:buNone/>
                      </a:pPr>
                      <a:r>
                        <a:rPr lang="en-US" sz="1100" b="0" i="0" u="none" strike="noStrike" kern="1200" dirty="0">
                          <a:solidFill>
                            <a:srgbClr val="000000"/>
                          </a:solidFill>
                          <a:effectLst/>
                          <a:latin typeface="Calibri (Body)"/>
                          <a:ea typeface="+mn-ea"/>
                          <a:cs typeface="+mn-cs"/>
                        </a:rPr>
                        <a:t>8</a:t>
                      </a:r>
                    </a:p>
                  </a:txBody>
                  <a:tcPr marL="7144" marR="7144" marT="7144" marB="0" anchor="ctr"/>
                </a:tc>
                <a:tc>
                  <a:txBody>
                    <a:bodyPr/>
                    <a:lstStyle/>
                    <a:p>
                      <a:pPr algn="l" fontAlgn="t"/>
                      <a:r>
                        <a:rPr lang="en-US" sz="1100" b="1" i="0" u="none" strike="noStrike" kern="1200" dirty="0">
                          <a:solidFill>
                            <a:srgbClr val="000000"/>
                          </a:solidFill>
                          <a:effectLst/>
                          <a:latin typeface="Calibri (Body)"/>
                          <a:ea typeface="+mn-ea"/>
                          <a:cs typeface="+mn-cs"/>
                        </a:rPr>
                        <a:t>Add a Course</a:t>
                      </a:r>
                    </a:p>
                  </a:txBody>
                  <a:tcPr marL="7144" marR="7144" marT="7144" marB="0" anchor="ctr"/>
                </a:tc>
                <a:tc>
                  <a:txBody>
                    <a:bodyPr/>
                    <a:lstStyle/>
                    <a:p>
                      <a:pPr algn="ctr"/>
                      <a:r>
                        <a:rPr lang="en-US" sz="1100" b="1" i="0" u="none" strike="noStrike" kern="1200" dirty="0">
                          <a:solidFill>
                            <a:srgbClr val="000000"/>
                          </a:solidFill>
                          <a:effectLst/>
                          <a:latin typeface="Calibri (Body)"/>
                          <a:ea typeface="+mn-ea"/>
                          <a:cs typeface="+mn-cs"/>
                        </a:rPr>
                        <a:t>71.25 (8k Students)</a:t>
                      </a:r>
                    </a:p>
                  </a:txBody>
                  <a:tcPr marL="68580" marR="68580" marT="34290" marB="34290" anchor="ctr"/>
                </a:tc>
                <a:tc>
                  <a:txBody>
                    <a:bodyPr/>
                    <a:lstStyle/>
                    <a:p>
                      <a:pPr algn="ctr"/>
                      <a:r>
                        <a:rPr lang="en-US" sz="1100" b="0" i="0" u="none" strike="noStrike" kern="1200" dirty="0">
                          <a:solidFill>
                            <a:srgbClr val="000000"/>
                          </a:solidFill>
                          <a:effectLst/>
                          <a:latin typeface="Calibri (Body)"/>
                          <a:ea typeface="+mn-ea"/>
                          <a:cs typeface="+mn-cs"/>
                        </a:rPr>
                        <a:t>0.24</a:t>
                      </a:r>
                    </a:p>
                  </a:txBody>
                  <a:tcPr marL="68580" marR="68580" marT="34290" marB="34290" anchor="ctr"/>
                </a:tc>
                <a:extLst>
                  <a:ext uri="{0D108BD9-81ED-4DB2-BD59-A6C34878D82A}">
                    <a16:rowId xmlns:a16="http://schemas.microsoft.com/office/drawing/2014/main" val="318565519"/>
                  </a:ext>
                </a:extLst>
              </a:tr>
              <a:tr h="228600">
                <a:tc>
                  <a:txBody>
                    <a:bodyPr/>
                    <a:lstStyle/>
                    <a:p>
                      <a:pPr marL="0" indent="0" algn="ctr" fontAlgn="t">
                        <a:buFont typeface="+mj-lt"/>
                        <a:buNone/>
                      </a:pPr>
                      <a:r>
                        <a:rPr lang="en-US" sz="1100" b="0" i="0" u="none" strike="noStrike" kern="1200" dirty="0">
                          <a:solidFill>
                            <a:srgbClr val="000000"/>
                          </a:solidFill>
                          <a:effectLst/>
                          <a:latin typeface="Calibri (Body)"/>
                          <a:ea typeface="+mn-ea"/>
                          <a:cs typeface="+mn-cs"/>
                        </a:rPr>
                        <a:t>10</a:t>
                      </a:r>
                    </a:p>
                  </a:txBody>
                  <a:tcPr marL="7144" marR="7144" marT="7144" marB="0" anchor="ctr"/>
                </a:tc>
                <a:tc>
                  <a:txBody>
                    <a:bodyPr/>
                    <a:lstStyle/>
                    <a:p>
                      <a:pPr algn="l" fontAlgn="t"/>
                      <a:r>
                        <a:rPr lang="en-US" sz="1100" b="0" i="0" u="none" strike="noStrike" kern="1200" dirty="0">
                          <a:solidFill>
                            <a:srgbClr val="000000"/>
                          </a:solidFill>
                          <a:effectLst/>
                          <a:latin typeface="Calibri (Body)"/>
                          <a:ea typeface="+mn-ea"/>
                          <a:cs typeface="+mn-cs"/>
                        </a:rPr>
                        <a:t>Drop Class</a:t>
                      </a:r>
                    </a:p>
                  </a:txBody>
                  <a:tcPr marL="7144" marR="7144" marT="7144" marB="0" anchor="ctr"/>
                </a:tc>
                <a:tc>
                  <a:txBody>
                    <a:bodyPr/>
                    <a:lstStyle/>
                    <a:p>
                      <a:pPr algn="ctr"/>
                      <a:r>
                        <a:rPr lang="en-US" sz="1100" b="0" i="0" u="none" strike="noStrike" kern="1200" dirty="0">
                          <a:solidFill>
                            <a:srgbClr val="000000"/>
                          </a:solidFill>
                          <a:effectLst/>
                          <a:latin typeface="Calibri (Body)"/>
                          <a:ea typeface="+mn-ea"/>
                          <a:cs typeface="+mn-cs"/>
                        </a:rPr>
                        <a:t>NA</a:t>
                      </a:r>
                    </a:p>
                  </a:txBody>
                  <a:tcPr marL="68580" marR="68580" marT="34290" marB="34290" anchor="ctr"/>
                </a:tc>
                <a:tc>
                  <a:txBody>
                    <a:bodyPr/>
                    <a:lstStyle/>
                    <a:p>
                      <a:pPr algn="ctr"/>
                      <a:r>
                        <a:rPr kumimoji="0" lang="en-US" sz="1100" b="0" i="0" u="none" strike="noStrike" kern="1200" cap="none" spc="0" normalizeH="0" baseline="0" noProof="0" dirty="0">
                          <a:ln>
                            <a:noFill/>
                          </a:ln>
                          <a:solidFill>
                            <a:srgbClr val="000000"/>
                          </a:solidFill>
                          <a:effectLst/>
                          <a:uLnTx/>
                          <a:uFillTx/>
                          <a:latin typeface="Calibri (Body)"/>
                          <a:ea typeface="+mn-ea"/>
                          <a:cs typeface="+mn-cs"/>
                        </a:rPr>
                        <a:t>NA</a:t>
                      </a:r>
                      <a:endParaRPr lang="en-US" sz="1100" b="0" i="0" u="none" strike="noStrike" kern="1200" dirty="0">
                        <a:solidFill>
                          <a:srgbClr val="000000"/>
                        </a:solidFill>
                        <a:effectLst/>
                        <a:latin typeface="Calibri (Body)"/>
                        <a:ea typeface="+mn-ea"/>
                        <a:cs typeface="+mn-cs"/>
                      </a:endParaRPr>
                    </a:p>
                  </a:txBody>
                  <a:tcPr marL="68580" marR="68580" marT="34290" marB="34290" anchor="ctr"/>
                </a:tc>
                <a:extLst>
                  <a:ext uri="{0D108BD9-81ED-4DB2-BD59-A6C34878D82A}">
                    <a16:rowId xmlns:a16="http://schemas.microsoft.com/office/drawing/2014/main" val="2662404022"/>
                  </a:ext>
                </a:extLst>
              </a:tr>
              <a:tr h="228600">
                <a:tc>
                  <a:txBody>
                    <a:bodyPr/>
                    <a:lstStyle/>
                    <a:p>
                      <a:pPr marL="0" indent="0" algn="ctr" fontAlgn="t">
                        <a:buFont typeface="+mj-lt"/>
                        <a:buNone/>
                      </a:pPr>
                      <a:r>
                        <a:rPr lang="en-US" sz="1100" b="0" i="0" u="none" strike="noStrike" kern="1200" dirty="0">
                          <a:solidFill>
                            <a:srgbClr val="000000"/>
                          </a:solidFill>
                          <a:effectLst/>
                          <a:latin typeface="Calibri (Body)"/>
                          <a:ea typeface="+mn-ea"/>
                          <a:cs typeface="+mn-cs"/>
                        </a:rPr>
                        <a:t>11</a:t>
                      </a:r>
                    </a:p>
                  </a:txBody>
                  <a:tcPr marL="7144" marR="7144" marT="7144" marB="0" anchor="ctr"/>
                </a:tc>
                <a:tc>
                  <a:txBody>
                    <a:bodyPr/>
                    <a:lstStyle/>
                    <a:p>
                      <a:pPr algn="l" fontAlgn="t"/>
                      <a:r>
                        <a:rPr lang="en-US" sz="1100" b="0" i="0" u="none" strike="noStrike" kern="1200" dirty="0">
                          <a:solidFill>
                            <a:srgbClr val="000000"/>
                          </a:solidFill>
                          <a:effectLst/>
                          <a:latin typeface="Calibri (Body)"/>
                          <a:ea typeface="+mn-ea"/>
                          <a:cs typeface="+mn-cs"/>
                        </a:rPr>
                        <a:t>Swap Class</a:t>
                      </a:r>
                    </a:p>
                  </a:txBody>
                  <a:tcPr marL="7144" marR="7144" marT="7144" marB="0" anchor="ctr"/>
                </a:tc>
                <a:tc>
                  <a:txBody>
                    <a:bodyPr/>
                    <a:lstStyle/>
                    <a:p>
                      <a:pPr algn="ctr"/>
                      <a:r>
                        <a:rPr lang="en-US" sz="1100" b="0" i="0" u="none" strike="noStrike" kern="1200" dirty="0">
                          <a:solidFill>
                            <a:srgbClr val="000000"/>
                          </a:solidFill>
                          <a:effectLst/>
                          <a:latin typeface="Calibri (Body)"/>
                          <a:ea typeface="+mn-ea"/>
                          <a:cs typeface="+mn-cs"/>
                        </a:rPr>
                        <a:t>NA</a:t>
                      </a:r>
                    </a:p>
                  </a:txBody>
                  <a:tcPr marL="68580" marR="68580" marT="34290" marB="34290" anchor="ctr"/>
                </a:tc>
                <a:tc>
                  <a:txBody>
                    <a:bodyPr/>
                    <a:lstStyle/>
                    <a:p>
                      <a:pPr algn="ctr"/>
                      <a:r>
                        <a:rPr kumimoji="0" lang="en-US" sz="1100" b="0" i="0" u="none" strike="noStrike" kern="1200" cap="none" spc="0" normalizeH="0" baseline="0" noProof="0" dirty="0">
                          <a:ln>
                            <a:noFill/>
                          </a:ln>
                          <a:solidFill>
                            <a:srgbClr val="000000"/>
                          </a:solidFill>
                          <a:effectLst/>
                          <a:uLnTx/>
                          <a:uFillTx/>
                          <a:latin typeface="Calibri (Body)"/>
                          <a:ea typeface="+mn-ea"/>
                          <a:cs typeface="+mn-cs"/>
                        </a:rPr>
                        <a:t>NA</a:t>
                      </a:r>
                      <a:endParaRPr lang="en-US" sz="1100" b="0" i="0" u="none" strike="noStrike" kern="1200" dirty="0">
                        <a:solidFill>
                          <a:srgbClr val="000000"/>
                        </a:solidFill>
                        <a:effectLst/>
                        <a:latin typeface="Calibri (Body)"/>
                        <a:ea typeface="+mn-ea"/>
                        <a:cs typeface="+mn-cs"/>
                      </a:endParaRPr>
                    </a:p>
                  </a:txBody>
                  <a:tcPr marL="68580" marR="68580" marT="34290" marB="34290" anchor="ctr"/>
                </a:tc>
                <a:extLst>
                  <a:ext uri="{0D108BD9-81ED-4DB2-BD59-A6C34878D82A}">
                    <a16:rowId xmlns:a16="http://schemas.microsoft.com/office/drawing/2014/main" val="544758127"/>
                  </a:ext>
                </a:extLst>
              </a:tr>
              <a:tr h="228600">
                <a:tc>
                  <a:txBody>
                    <a:bodyPr/>
                    <a:lstStyle/>
                    <a:p>
                      <a:pPr marL="0" indent="0" algn="ctr" fontAlgn="t">
                        <a:buFont typeface="+mj-lt"/>
                        <a:buNone/>
                      </a:pPr>
                      <a:r>
                        <a:rPr lang="en-US" sz="1100" b="0" i="0" u="none" strike="noStrike" kern="1200" dirty="0">
                          <a:solidFill>
                            <a:srgbClr val="000000"/>
                          </a:solidFill>
                          <a:effectLst/>
                          <a:latin typeface="Calibri (Body)"/>
                          <a:ea typeface="+mn-ea"/>
                          <a:cs typeface="+mn-cs"/>
                        </a:rPr>
                        <a:t>12</a:t>
                      </a:r>
                    </a:p>
                  </a:txBody>
                  <a:tcPr marL="7144" marR="7144" marT="7144" marB="0" anchor="ctr"/>
                </a:tc>
                <a:tc>
                  <a:txBody>
                    <a:bodyPr/>
                    <a:lstStyle/>
                    <a:p>
                      <a:pPr algn="l" fontAlgn="t"/>
                      <a:r>
                        <a:rPr lang="en-US" sz="1100" b="0" i="0" u="none" strike="noStrike" kern="1200" dirty="0">
                          <a:solidFill>
                            <a:srgbClr val="000000"/>
                          </a:solidFill>
                          <a:effectLst/>
                          <a:latin typeface="Calibri (Body)"/>
                          <a:ea typeface="+mn-ea"/>
                          <a:cs typeface="+mn-cs"/>
                        </a:rPr>
                        <a:t>Calendar Inquiry</a:t>
                      </a:r>
                    </a:p>
                  </a:txBody>
                  <a:tcPr marL="7144" marR="7144" marT="7144" marB="0" anchor="ctr"/>
                </a:tc>
                <a:tc>
                  <a:txBody>
                    <a:bodyPr/>
                    <a:lstStyle/>
                    <a:p>
                      <a:pPr algn="ctr"/>
                      <a:r>
                        <a:rPr lang="en-US" sz="1100" b="0" i="0" u="none" strike="noStrike" kern="1200" dirty="0">
                          <a:solidFill>
                            <a:srgbClr val="000000"/>
                          </a:solidFill>
                          <a:effectLst/>
                          <a:latin typeface="Calibri (Body)"/>
                          <a:ea typeface="+mn-ea"/>
                          <a:cs typeface="+mn-cs"/>
                        </a:rPr>
                        <a:t>0.27</a:t>
                      </a:r>
                    </a:p>
                  </a:txBody>
                  <a:tcPr marL="68580" marR="68580" marT="34290" marB="34290" anchor="ctr"/>
                </a:tc>
                <a:tc>
                  <a:txBody>
                    <a:bodyPr/>
                    <a:lstStyle/>
                    <a:p>
                      <a:pPr algn="ctr"/>
                      <a:r>
                        <a:rPr kumimoji="0" lang="en-US" sz="1100" b="0" i="0" u="none" strike="noStrike" kern="1200" cap="none" spc="0" normalizeH="0" baseline="0" noProof="0" dirty="0">
                          <a:ln>
                            <a:noFill/>
                          </a:ln>
                          <a:solidFill>
                            <a:srgbClr val="000000"/>
                          </a:solidFill>
                          <a:effectLst/>
                          <a:uLnTx/>
                          <a:uFillTx/>
                          <a:latin typeface="Calibri (Body)"/>
                          <a:ea typeface="+mn-ea"/>
                          <a:cs typeface="+mn-cs"/>
                        </a:rPr>
                        <a:t>NA</a:t>
                      </a:r>
                      <a:endParaRPr lang="en-US" sz="1100" b="0" i="0" u="none" strike="noStrike" kern="1200" dirty="0">
                        <a:solidFill>
                          <a:srgbClr val="000000"/>
                        </a:solidFill>
                        <a:effectLst/>
                        <a:latin typeface="Calibri (Body)"/>
                        <a:ea typeface="+mn-ea"/>
                        <a:cs typeface="+mn-cs"/>
                      </a:endParaRPr>
                    </a:p>
                  </a:txBody>
                  <a:tcPr marL="68580" marR="68580" marT="34290" marB="34290" anchor="ctr"/>
                </a:tc>
                <a:extLst>
                  <a:ext uri="{0D108BD9-81ED-4DB2-BD59-A6C34878D82A}">
                    <a16:rowId xmlns:a16="http://schemas.microsoft.com/office/drawing/2014/main" val="4258263565"/>
                  </a:ext>
                </a:extLst>
              </a:tr>
              <a:tr h="228600">
                <a:tc>
                  <a:txBody>
                    <a:bodyPr/>
                    <a:lstStyle/>
                    <a:p>
                      <a:pPr marL="0" indent="0" algn="ctr" fontAlgn="t">
                        <a:buFont typeface="+mj-lt"/>
                        <a:buNone/>
                      </a:pPr>
                      <a:r>
                        <a:rPr lang="en-US" sz="1100" b="0" i="0" u="none" strike="noStrike" kern="1200" dirty="0">
                          <a:solidFill>
                            <a:srgbClr val="000000"/>
                          </a:solidFill>
                          <a:effectLst/>
                          <a:latin typeface="Calibri (Body)"/>
                          <a:ea typeface="+mn-ea"/>
                          <a:cs typeface="+mn-cs"/>
                        </a:rPr>
                        <a:t>13</a:t>
                      </a:r>
                    </a:p>
                  </a:txBody>
                  <a:tcPr marL="7144" marR="7144" marT="7144" marB="0" anchor="ctr"/>
                </a:tc>
                <a:tc>
                  <a:txBody>
                    <a:bodyPr/>
                    <a:lstStyle/>
                    <a:p>
                      <a:pPr algn="l" fontAlgn="t"/>
                      <a:r>
                        <a:rPr lang="en-US" sz="1100" b="0" i="0" u="none" strike="noStrike" kern="1200" dirty="0">
                          <a:solidFill>
                            <a:srgbClr val="000000"/>
                          </a:solidFill>
                          <a:effectLst/>
                          <a:latin typeface="Calibri (Body)"/>
                          <a:ea typeface="+mn-ea"/>
                          <a:cs typeface="+mn-cs"/>
                        </a:rPr>
                        <a:t>Modify Personal Data</a:t>
                      </a:r>
                    </a:p>
                  </a:txBody>
                  <a:tcPr marL="7144" marR="7144" marT="7144" marB="0" anchor="ctr"/>
                </a:tc>
                <a:tc>
                  <a:txBody>
                    <a:bodyPr/>
                    <a:lstStyle/>
                    <a:p>
                      <a:pPr algn="ctr"/>
                      <a:r>
                        <a:rPr lang="en-US" sz="1100" b="0" i="0" u="none" strike="noStrike" kern="1200" dirty="0">
                          <a:solidFill>
                            <a:srgbClr val="000000"/>
                          </a:solidFill>
                          <a:effectLst/>
                          <a:latin typeface="Calibri (Body)"/>
                          <a:ea typeface="+mn-ea"/>
                          <a:cs typeface="+mn-cs"/>
                        </a:rPr>
                        <a:t>0.61</a:t>
                      </a:r>
                    </a:p>
                  </a:txBody>
                  <a:tcPr marL="68580" marR="68580" marT="34290" marB="34290" anchor="ctr"/>
                </a:tc>
                <a:tc>
                  <a:txBody>
                    <a:bodyPr/>
                    <a:lstStyle/>
                    <a:p>
                      <a:pPr algn="ctr"/>
                      <a:r>
                        <a:rPr kumimoji="0" lang="en-US" sz="1100" b="0" i="0" u="none" strike="noStrike" kern="1200" cap="none" spc="0" normalizeH="0" baseline="0" noProof="0" dirty="0">
                          <a:ln>
                            <a:noFill/>
                          </a:ln>
                          <a:solidFill>
                            <a:srgbClr val="000000"/>
                          </a:solidFill>
                          <a:effectLst/>
                          <a:uLnTx/>
                          <a:uFillTx/>
                          <a:latin typeface="Calibri (Body)"/>
                          <a:ea typeface="+mn-ea"/>
                          <a:cs typeface="+mn-cs"/>
                        </a:rPr>
                        <a:t>NA</a:t>
                      </a:r>
                      <a:endParaRPr lang="en-US" sz="1100" b="0" i="0" u="none" strike="noStrike" kern="1200" dirty="0">
                        <a:solidFill>
                          <a:srgbClr val="000000"/>
                        </a:solidFill>
                        <a:effectLst/>
                        <a:latin typeface="Calibri (Body)"/>
                        <a:ea typeface="+mn-ea"/>
                        <a:cs typeface="+mn-cs"/>
                      </a:endParaRPr>
                    </a:p>
                  </a:txBody>
                  <a:tcPr marL="68580" marR="68580" marT="34290" marB="34290" anchor="ctr"/>
                </a:tc>
                <a:extLst>
                  <a:ext uri="{0D108BD9-81ED-4DB2-BD59-A6C34878D82A}">
                    <a16:rowId xmlns:a16="http://schemas.microsoft.com/office/drawing/2014/main" val="3361850570"/>
                  </a:ext>
                </a:extLst>
              </a:tr>
              <a:tr h="228600">
                <a:tc>
                  <a:txBody>
                    <a:bodyPr/>
                    <a:lstStyle/>
                    <a:p>
                      <a:pPr marL="0" indent="0" algn="ctr" fontAlgn="t">
                        <a:buFont typeface="+mj-lt"/>
                        <a:buNone/>
                      </a:pPr>
                      <a:r>
                        <a:rPr lang="en-US" sz="1100" b="0" i="0" u="none" strike="noStrike" kern="1200" dirty="0">
                          <a:solidFill>
                            <a:srgbClr val="000000"/>
                          </a:solidFill>
                          <a:effectLst/>
                          <a:latin typeface="Calibri (Body)"/>
                          <a:ea typeface="+mn-ea"/>
                          <a:cs typeface="+mn-cs"/>
                        </a:rPr>
                        <a:t>15</a:t>
                      </a:r>
                    </a:p>
                  </a:txBody>
                  <a:tcPr marL="7144" marR="7144" marT="7144" marB="0" anchor="ctr"/>
                </a:tc>
                <a:tc>
                  <a:txBody>
                    <a:bodyPr/>
                    <a:lstStyle/>
                    <a:p>
                      <a:pPr algn="l" fontAlgn="t"/>
                      <a:r>
                        <a:rPr lang="en-US" sz="1100" b="0" i="0" u="none" strike="noStrike" kern="1200" dirty="0">
                          <a:solidFill>
                            <a:srgbClr val="000000"/>
                          </a:solidFill>
                          <a:effectLst/>
                          <a:latin typeface="Calibri (Body)"/>
                          <a:ea typeface="+mn-ea"/>
                          <a:cs typeface="+mn-cs"/>
                        </a:rPr>
                        <a:t>Account Inquiry (SF)</a:t>
                      </a:r>
                    </a:p>
                  </a:txBody>
                  <a:tcPr marL="7144" marR="7144" marT="7144" marB="0" anchor="ctr"/>
                </a:tc>
                <a:tc>
                  <a:txBody>
                    <a:bodyPr/>
                    <a:lstStyle/>
                    <a:p>
                      <a:pPr algn="ctr"/>
                      <a:r>
                        <a:rPr lang="en-US" sz="1100" b="0" i="0" u="none" strike="noStrike" kern="1200" dirty="0">
                          <a:solidFill>
                            <a:srgbClr val="000000"/>
                          </a:solidFill>
                          <a:effectLst/>
                          <a:latin typeface="Calibri (Body)"/>
                          <a:ea typeface="+mn-ea"/>
                          <a:cs typeface="+mn-cs"/>
                        </a:rPr>
                        <a:t>0.84</a:t>
                      </a:r>
                    </a:p>
                  </a:txBody>
                  <a:tcPr marL="68580" marR="68580" marT="34290" marB="34290" anchor="ctr"/>
                </a:tc>
                <a:tc>
                  <a:txBody>
                    <a:bodyPr/>
                    <a:lstStyle/>
                    <a:p>
                      <a:pPr algn="ctr"/>
                      <a:r>
                        <a:rPr kumimoji="0" lang="en-US" sz="1100" b="0" i="0" u="none" strike="noStrike" kern="1200" cap="none" spc="0" normalizeH="0" baseline="0" noProof="0" dirty="0">
                          <a:ln>
                            <a:noFill/>
                          </a:ln>
                          <a:solidFill>
                            <a:srgbClr val="000000"/>
                          </a:solidFill>
                          <a:effectLst/>
                          <a:uLnTx/>
                          <a:uFillTx/>
                          <a:latin typeface="Calibri (Body)"/>
                          <a:ea typeface="+mn-ea"/>
                          <a:cs typeface="+mn-cs"/>
                        </a:rPr>
                        <a:t>NA</a:t>
                      </a:r>
                      <a:endParaRPr lang="en-US" sz="1100" b="0" i="0" u="none" strike="noStrike" kern="1200" dirty="0">
                        <a:solidFill>
                          <a:srgbClr val="000000"/>
                        </a:solidFill>
                        <a:effectLst/>
                        <a:latin typeface="Calibri (Body)"/>
                        <a:ea typeface="+mn-ea"/>
                        <a:cs typeface="+mn-cs"/>
                      </a:endParaRPr>
                    </a:p>
                  </a:txBody>
                  <a:tcPr marL="68580" marR="68580" marT="34290" marB="34290" anchor="ctr"/>
                </a:tc>
                <a:extLst>
                  <a:ext uri="{0D108BD9-81ED-4DB2-BD59-A6C34878D82A}">
                    <a16:rowId xmlns:a16="http://schemas.microsoft.com/office/drawing/2014/main" val="392269892"/>
                  </a:ext>
                </a:extLst>
              </a:tr>
              <a:tr h="228600">
                <a:tc>
                  <a:txBody>
                    <a:bodyPr/>
                    <a:lstStyle/>
                    <a:p>
                      <a:pPr marL="0" indent="0" algn="ctr" fontAlgn="t">
                        <a:buFont typeface="+mj-lt"/>
                        <a:buNone/>
                      </a:pPr>
                      <a:r>
                        <a:rPr lang="en-US" sz="1100" b="0" i="0" u="none" strike="noStrike" kern="1200" dirty="0">
                          <a:solidFill>
                            <a:srgbClr val="000000"/>
                          </a:solidFill>
                          <a:effectLst/>
                          <a:latin typeface="Calibri (Body)"/>
                          <a:ea typeface="+mn-ea"/>
                          <a:cs typeface="+mn-cs"/>
                        </a:rPr>
                        <a:t>16</a:t>
                      </a:r>
                    </a:p>
                  </a:txBody>
                  <a:tcPr marL="7144" marR="7144" marT="7144" marB="0" anchor="ctr"/>
                </a:tc>
                <a:tc>
                  <a:txBody>
                    <a:bodyPr/>
                    <a:lstStyle/>
                    <a:p>
                      <a:pPr algn="l" fontAlgn="t"/>
                      <a:r>
                        <a:rPr lang="en-US" sz="1100" b="0" i="0" u="none" strike="noStrike" kern="1200" dirty="0">
                          <a:solidFill>
                            <a:srgbClr val="000000"/>
                          </a:solidFill>
                          <a:effectLst/>
                          <a:latin typeface="Calibri (Body)"/>
                          <a:ea typeface="+mn-ea"/>
                          <a:cs typeface="+mn-cs"/>
                        </a:rPr>
                        <a:t>View Class Schedule</a:t>
                      </a:r>
                    </a:p>
                  </a:txBody>
                  <a:tcPr marL="7144" marR="7144" marT="7144" marB="0" anchor="ctr"/>
                </a:tc>
                <a:tc>
                  <a:txBody>
                    <a:bodyPr/>
                    <a:lstStyle/>
                    <a:p>
                      <a:pPr algn="ctr"/>
                      <a:r>
                        <a:rPr lang="en-US" sz="1100" b="0" i="0" u="none" strike="noStrike" kern="1200" dirty="0">
                          <a:solidFill>
                            <a:srgbClr val="000000"/>
                          </a:solidFill>
                          <a:effectLst/>
                          <a:latin typeface="Calibri (Body)"/>
                          <a:ea typeface="+mn-ea"/>
                          <a:cs typeface="+mn-cs"/>
                        </a:rPr>
                        <a:t>0.91</a:t>
                      </a:r>
                    </a:p>
                  </a:txBody>
                  <a:tcPr marL="68580" marR="68580" marT="34290" marB="34290" anchor="ctr"/>
                </a:tc>
                <a:tc>
                  <a:txBody>
                    <a:bodyPr/>
                    <a:lstStyle/>
                    <a:p>
                      <a:pPr algn="ctr"/>
                      <a:r>
                        <a:rPr kumimoji="0" lang="en-US" sz="1100" b="0" i="0" u="none" strike="noStrike" kern="1200" cap="none" spc="0" normalizeH="0" baseline="0" noProof="0" dirty="0">
                          <a:ln>
                            <a:noFill/>
                          </a:ln>
                          <a:solidFill>
                            <a:srgbClr val="000000"/>
                          </a:solidFill>
                          <a:effectLst/>
                          <a:uLnTx/>
                          <a:uFillTx/>
                          <a:latin typeface="Calibri (Body)"/>
                          <a:ea typeface="+mn-ea"/>
                          <a:cs typeface="+mn-cs"/>
                        </a:rPr>
                        <a:t>NA</a:t>
                      </a:r>
                      <a:endParaRPr lang="en-US" sz="1100" b="0" i="0" u="none" strike="noStrike" kern="1200" dirty="0">
                        <a:solidFill>
                          <a:srgbClr val="000000"/>
                        </a:solidFill>
                        <a:effectLst/>
                        <a:latin typeface="Calibri (Body)"/>
                        <a:ea typeface="+mn-ea"/>
                        <a:cs typeface="+mn-cs"/>
                      </a:endParaRPr>
                    </a:p>
                  </a:txBody>
                  <a:tcPr marL="68580" marR="68580" marT="34290" marB="34290" anchor="ctr"/>
                </a:tc>
                <a:extLst>
                  <a:ext uri="{0D108BD9-81ED-4DB2-BD59-A6C34878D82A}">
                    <a16:rowId xmlns:a16="http://schemas.microsoft.com/office/drawing/2014/main" val="1009196933"/>
                  </a:ext>
                </a:extLst>
              </a:tr>
            </a:tbl>
          </a:graphicData>
        </a:graphic>
      </p:graphicFrame>
      <p:sp>
        <p:nvSpPr>
          <p:cNvPr id="4" name="TextBox 3">
            <a:extLst>
              <a:ext uri="{FF2B5EF4-FFF2-40B4-BE49-F238E27FC236}">
                <a16:creationId xmlns:a16="http://schemas.microsoft.com/office/drawing/2014/main" id="{8AFA448A-EFA7-4245-BC8D-0E59D58D1836}"/>
              </a:ext>
            </a:extLst>
          </p:cNvPr>
          <p:cNvSpPr txBox="1"/>
          <p:nvPr/>
        </p:nvSpPr>
        <p:spPr>
          <a:xfrm>
            <a:off x="132897" y="960116"/>
            <a:ext cx="6425066" cy="415498"/>
          </a:xfrm>
          <a:prstGeom prst="rect">
            <a:avLst/>
          </a:prstGeom>
          <a:noFill/>
        </p:spPr>
        <p:txBody>
          <a:bodyPr wrap="square" rtlCol="0">
            <a:spAutoFit/>
          </a:bodyPr>
          <a:lstStyle/>
          <a:p>
            <a:r>
              <a:rPr lang="en-US" sz="2100" b="1" dirty="0">
                <a:solidFill>
                  <a:srgbClr val="0070C0"/>
                </a:solidFill>
              </a:rPr>
              <a:t>CS Transaction Scope &amp; Results – Before &amp; After</a:t>
            </a:r>
          </a:p>
        </p:txBody>
      </p:sp>
      <p:sp>
        <p:nvSpPr>
          <p:cNvPr id="7" name="TextBox 6">
            <a:extLst>
              <a:ext uri="{FF2B5EF4-FFF2-40B4-BE49-F238E27FC236}">
                <a16:creationId xmlns:a16="http://schemas.microsoft.com/office/drawing/2014/main" id="{FBE8FBAE-6223-4636-92A1-2A7DDCD27ADD}"/>
              </a:ext>
            </a:extLst>
          </p:cNvPr>
          <p:cNvSpPr txBox="1"/>
          <p:nvPr/>
        </p:nvSpPr>
        <p:spPr>
          <a:xfrm>
            <a:off x="468863" y="5019862"/>
            <a:ext cx="8483015" cy="1384995"/>
          </a:xfrm>
          <a:prstGeom prst="rect">
            <a:avLst/>
          </a:prstGeom>
          <a:noFill/>
        </p:spPr>
        <p:txBody>
          <a:bodyPr wrap="square" rtlCol="0">
            <a:spAutoFit/>
          </a:bodyPr>
          <a:lstStyle/>
          <a:p>
            <a:r>
              <a:rPr lang="en-US" sz="1400" u="sng" dirty="0"/>
              <a:t>Details   </a:t>
            </a:r>
            <a:r>
              <a:rPr lang="en-US" sz="1400" b="1" dirty="0">
                <a:solidFill>
                  <a:schemeClr val="accent1"/>
                </a:solidFill>
              </a:rPr>
              <a:t>(Key Takeaway: </a:t>
            </a:r>
            <a:r>
              <a:rPr lang="en-US" sz="1400" dirty="0">
                <a:solidFill>
                  <a:schemeClr val="accent1"/>
                </a:solidFill>
              </a:rPr>
              <a:t>Average percentage of errors for these transaction went down by 97.17%)</a:t>
            </a:r>
            <a:endParaRPr lang="en-US" sz="1400" u="sng" dirty="0"/>
          </a:p>
          <a:p>
            <a:pPr marL="214313" indent="-214313">
              <a:buFont typeface="Arial" panose="020B0604020202020204" pitchFamily="34" charset="0"/>
              <a:buChar char="•"/>
            </a:pPr>
            <a:r>
              <a:rPr lang="en-US" sz="1400" dirty="0"/>
              <a:t>Student transactions were tested for 24000 users with a ramp up of 0.1 seconds.</a:t>
            </a:r>
          </a:p>
          <a:p>
            <a:pPr marL="214313" indent="-214313">
              <a:buFont typeface="Arial" panose="020B0604020202020204" pitchFamily="34" charset="0"/>
              <a:buChar char="•"/>
            </a:pPr>
            <a:r>
              <a:rPr lang="en-US" sz="1400" dirty="0"/>
              <a:t>Current Production average user load is around 1500 in an hour</a:t>
            </a:r>
          </a:p>
          <a:p>
            <a:pPr marL="214313" indent="-214313">
              <a:buFont typeface="Arial" panose="020B0604020202020204" pitchFamily="34" charset="0"/>
              <a:buChar char="•"/>
            </a:pPr>
            <a:r>
              <a:rPr lang="en-US" sz="1400" dirty="0"/>
              <a:t>Note: Two transactions in </a:t>
            </a:r>
            <a:r>
              <a:rPr lang="en-US" sz="1400" b="1" dirty="0"/>
              <a:t>BOLD</a:t>
            </a:r>
            <a:r>
              <a:rPr lang="en-US" sz="1400" dirty="0"/>
              <a:t> were successful when we tested it with 64 servers for 8000 students equivalent to 128 servers for 24000 students. 128 Servers’ scenarios will likely not happen until we go live with all 34 colleges </a:t>
            </a:r>
          </a:p>
        </p:txBody>
      </p:sp>
      <p:sp>
        <p:nvSpPr>
          <p:cNvPr id="5" name="Slide Number Placeholder 3">
            <a:extLst>
              <a:ext uri="{FF2B5EF4-FFF2-40B4-BE49-F238E27FC236}">
                <a16:creationId xmlns:a16="http://schemas.microsoft.com/office/drawing/2014/main" id="{41D477B8-9676-49B2-8267-B138CF46BC2A}"/>
              </a:ext>
            </a:extLst>
          </p:cNvPr>
          <p:cNvSpPr>
            <a:spLocks noGrp="1"/>
          </p:cNvSpPr>
          <p:nvPr>
            <p:ph type="sldNum" sz="quarter" idx="12"/>
          </p:nvPr>
        </p:nvSpPr>
        <p:spPr>
          <a:xfrm>
            <a:off x="6548627" y="6335414"/>
            <a:ext cx="2057400" cy="365125"/>
          </a:xfrm>
        </p:spPr>
        <p:txBody>
          <a:bodyPr/>
          <a:lstStyle/>
          <a:p>
            <a:fld id="{32FFA10A-75BF-4FC3-BA62-E493D9BD3098}" type="slidenum">
              <a:rPr lang="en-US" smtClean="0"/>
              <a:t>6</a:t>
            </a:fld>
            <a:endParaRPr lang="en-US" dirty="0"/>
          </a:p>
        </p:txBody>
      </p:sp>
    </p:spTree>
    <p:extLst>
      <p:ext uri="{BB962C8B-B14F-4D97-AF65-F5344CB8AC3E}">
        <p14:creationId xmlns:p14="http://schemas.microsoft.com/office/powerpoint/2010/main" val="2821464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FA448A-EFA7-4245-BC8D-0E59D58D1836}"/>
              </a:ext>
            </a:extLst>
          </p:cNvPr>
          <p:cNvSpPr txBox="1"/>
          <p:nvPr/>
        </p:nvSpPr>
        <p:spPr>
          <a:xfrm>
            <a:off x="132897" y="960116"/>
            <a:ext cx="7431897" cy="415498"/>
          </a:xfrm>
          <a:prstGeom prst="rect">
            <a:avLst/>
          </a:prstGeom>
          <a:noFill/>
        </p:spPr>
        <p:txBody>
          <a:bodyPr wrap="square" rtlCol="0">
            <a:spAutoFit/>
          </a:bodyPr>
          <a:lstStyle/>
          <a:p>
            <a:r>
              <a:rPr lang="en-US" sz="2100" b="1" dirty="0">
                <a:solidFill>
                  <a:srgbClr val="0070C0"/>
                </a:solidFill>
              </a:rPr>
              <a:t>CS Results – Faculty Transactions</a:t>
            </a:r>
          </a:p>
        </p:txBody>
      </p:sp>
      <p:sp>
        <p:nvSpPr>
          <p:cNvPr id="7" name="TextBox 6">
            <a:extLst>
              <a:ext uri="{FF2B5EF4-FFF2-40B4-BE49-F238E27FC236}">
                <a16:creationId xmlns:a16="http://schemas.microsoft.com/office/drawing/2014/main" id="{FBE8FBAE-6223-4636-92A1-2A7DDCD27ADD}"/>
              </a:ext>
            </a:extLst>
          </p:cNvPr>
          <p:cNvSpPr txBox="1"/>
          <p:nvPr/>
        </p:nvSpPr>
        <p:spPr>
          <a:xfrm>
            <a:off x="809828" y="4612267"/>
            <a:ext cx="7762672" cy="738664"/>
          </a:xfrm>
          <a:prstGeom prst="rect">
            <a:avLst/>
          </a:prstGeom>
          <a:noFill/>
        </p:spPr>
        <p:txBody>
          <a:bodyPr wrap="square" rtlCol="0">
            <a:spAutoFit/>
          </a:bodyPr>
          <a:lstStyle/>
          <a:p>
            <a:r>
              <a:rPr lang="en-US" sz="1400" u="sng" dirty="0"/>
              <a:t>Details  (</a:t>
            </a:r>
            <a:r>
              <a:rPr lang="en-US" sz="1400" b="1" dirty="0">
                <a:solidFill>
                  <a:schemeClr val="accent1"/>
                </a:solidFill>
              </a:rPr>
              <a:t>Key Takeaway: </a:t>
            </a:r>
            <a:r>
              <a:rPr lang="en-US" sz="1400" dirty="0">
                <a:solidFill>
                  <a:schemeClr val="accent1"/>
                </a:solidFill>
              </a:rPr>
              <a:t>Average percentage of errors for these transaction went down by 99.43%)</a:t>
            </a:r>
          </a:p>
          <a:p>
            <a:pPr marL="214313" indent="-214313">
              <a:buFont typeface="Arial" panose="020B0604020202020204" pitchFamily="34" charset="0"/>
              <a:buChar char="•"/>
            </a:pPr>
            <a:r>
              <a:rPr lang="en-US" sz="1400" dirty="0"/>
              <a:t>All scripts were executed through iHUB portal</a:t>
            </a:r>
          </a:p>
          <a:p>
            <a:pPr marL="214313" indent="-214313">
              <a:buFont typeface="Arial" panose="020B0604020202020204" pitchFamily="34" charset="0"/>
              <a:buChar char="•"/>
            </a:pPr>
            <a:r>
              <a:rPr lang="en-US" sz="1400" dirty="0"/>
              <a:t>Faculty and staff tested for 4000 users with a ramp up of 0.1 seconds.</a:t>
            </a:r>
          </a:p>
        </p:txBody>
      </p:sp>
      <p:graphicFrame>
        <p:nvGraphicFramePr>
          <p:cNvPr id="9" name="Table 13">
            <a:extLst>
              <a:ext uri="{FF2B5EF4-FFF2-40B4-BE49-F238E27FC236}">
                <a16:creationId xmlns:a16="http://schemas.microsoft.com/office/drawing/2014/main" id="{D990B1BD-6F18-4AFF-9AA2-15A63332E54B}"/>
              </a:ext>
            </a:extLst>
          </p:cNvPr>
          <p:cNvGraphicFramePr>
            <a:graphicFrameLocks noGrp="1"/>
          </p:cNvGraphicFramePr>
          <p:nvPr>
            <p:extLst>
              <p:ext uri="{D42A27DB-BD31-4B8C-83A1-F6EECF244321}">
                <p14:modId xmlns:p14="http://schemas.microsoft.com/office/powerpoint/2010/main" val="3148764865"/>
              </p:ext>
            </p:extLst>
          </p:nvPr>
        </p:nvGraphicFramePr>
        <p:xfrm>
          <a:off x="752195" y="1581555"/>
          <a:ext cx="7820305" cy="2923570"/>
        </p:xfrm>
        <a:graphic>
          <a:graphicData uri="http://schemas.openxmlformats.org/drawingml/2006/table">
            <a:tbl>
              <a:tblPr firstRow="1" bandRow="1">
                <a:tableStyleId>{5C22544A-7EE6-4342-B048-85BDC9FD1C3A}</a:tableStyleId>
              </a:tblPr>
              <a:tblGrid>
                <a:gridCol w="1289738">
                  <a:extLst>
                    <a:ext uri="{9D8B030D-6E8A-4147-A177-3AD203B41FA5}">
                      <a16:colId xmlns:a16="http://schemas.microsoft.com/office/drawing/2014/main" val="2810854479"/>
                    </a:ext>
                  </a:extLst>
                </a:gridCol>
                <a:gridCol w="2736780">
                  <a:extLst>
                    <a:ext uri="{9D8B030D-6E8A-4147-A177-3AD203B41FA5}">
                      <a16:colId xmlns:a16="http://schemas.microsoft.com/office/drawing/2014/main" val="2647257514"/>
                    </a:ext>
                  </a:extLst>
                </a:gridCol>
                <a:gridCol w="2163168">
                  <a:extLst>
                    <a:ext uri="{9D8B030D-6E8A-4147-A177-3AD203B41FA5}">
                      <a16:colId xmlns:a16="http://schemas.microsoft.com/office/drawing/2014/main" val="4095047486"/>
                    </a:ext>
                  </a:extLst>
                </a:gridCol>
                <a:gridCol w="1630619">
                  <a:extLst>
                    <a:ext uri="{9D8B030D-6E8A-4147-A177-3AD203B41FA5}">
                      <a16:colId xmlns:a16="http://schemas.microsoft.com/office/drawing/2014/main" val="4175068546"/>
                    </a:ext>
                  </a:extLst>
                </a:gridCol>
              </a:tblGrid>
              <a:tr h="328453">
                <a:tc>
                  <a:txBody>
                    <a:bodyPr/>
                    <a:lstStyle/>
                    <a:p>
                      <a:pPr algn="ctr"/>
                      <a:r>
                        <a:rPr lang="en-US" sz="1000" dirty="0">
                          <a:latin typeface="+mn-lt"/>
                        </a:rPr>
                        <a:t>S.No</a:t>
                      </a:r>
                    </a:p>
                  </a:txBody>
                  <a:tcPr marL="68580" marR="68580" marT="34290" marB="34290" anchor="ctr"/>
                </a:tc>
                <a:tc>
                  <a:txBody>
                    <a:bodyPr/>
                    <a:lstStyle/>
                    <a:p>
                      <a:pPr algn="ctr"/>
                      <a:r>
                        <a:rPr lang="en-US" sz="1000" dirty="0">
                          <a:latin typeface="+mn-lt"/>
                        </a:rPr>
                        <a:t>Transaction Name</a:t>
                      </a:r>
                    </a:p>
                  </a:txBody>
                  <a:tcPr marL="68580" marR="68580" marT="34290" marB="34290" anchor="ctr"/>
                </a:tc>
                <a:tc>
                  <a:txBody>
                    <a:bodyPr/>
                    <a:lstStyle/>
                    <a:p>
                      <a:pPr algn="ctr"/>
                      <a:r>
                        <a:rPr lang="en-US" sz="1000" dirty="0">
                          <a:latin typeface="+mn-lt"/>
                        </a:rPr>
                        <a:t>Error % Before</a:t>
                      </a:r>
                    </a:p>
                  </a:txBody>
                  <a:tcPr marL="68580" marR="68580" marT="34290" marB="34290" anchor="ctr"/>
                </a:tc>
                <a:tc>
                  <a:txBody>
                    <a:bodyPr/>
                    <a:lstStyle/>
                    <a:p>
                      <a:pPr algn="ctr"/>
                      <a:r>
                        <a:rPr lang="en-US" sz="1000" dirty="0">
                          <a:latin typeface="+mn-lt"/>
                        </a:rPr>
                        <a:t>Error %  After</a:t>
                      </a:r>
                    </a:p>
                  </a:txBody>
                  <a:tcPr marL="68580" marR="68580" marT="34290" marB="34290" anchor="ctr"/>
                </a:tc>
                <a:extLst>
                  <a:ext uri="{0D108BD9-81ED-4DB2-BD59-A6C34878D82A}">
                    <a16:rowId xmlns:a16="http://schemas.microsoft.com/office/drawing/2014/main" val="2780566021"/>
                  </a:ext>
                </a:extLst>
              </a:tr>
              <a:tr h="342134">
                <a:tc>
                  <a:txBody>
                    <a:bodyPr/>
                    <a:lstStyle/>
                    <a:p>
                      <a:pPr marL="0" indent="0" algn="ctr" fontAlgn="t">
                        <a:buFont typeface="+mj-lt"/>
                        <a:buNone/>
                      </a:pPr>
                      <a:r>
                        <a:rPr lang="en-US" sz="1200" b="0" i="0" u="none" strike="noStrike" kern="1200" dirty="0">
                          <a:solidFill>
                            <a:srgbClr val="000000"/>
                          </a:solidFill>
                          <a:effectLst/>
                          <a:latin typeface="Calibri" panose="020F0502020204030204" pitchFamily="34" charset="0"/>
                          <a:ea typeface="+mn-ea"/>
                          <a:cs typeface="+mn-cs"/>
                        </a:rPr>
                        <a:t>1</a:t>
                      </a:r>
                    </a:p>
                  </a:txBody>
                  <a:tcPr marL="7144" marR="7144" marT="7144" marB="0" anchor="ctr"/>
                </a:tc>
                <a:tc>
                  <a:txBody>
                    <a:bodyPr/>
                    <a:lstStyle/>
                    <a:p>
                      <a:pPr algn="l" fontAlgn="t"/>
                      <a:r>
                        <a:rPr lang="en-US" sz="1200" b="0" i="0" u="none" strike="noStrike" kern="1200" dirty="0">
                          <a:solidFill>
                            <a:srgbClr val="000000"/>
                          </a:solidFill>
                          <a:effectLst/>
                          <a:latin typeface="Calibri" panose="020F0502020204030204" pitchFamily="34" charset="0"/>
                          <a:ea typeface="+mn-ea"/>
                          <a:cs typeface="+mn-cs"/>
                        </a:rPr>
                        <a:t>Track Attendance</a:t>
                      </a:r>
                    </a:p>
                  </a:txBody>
                  <a:tcPr marL="7144" marR="7144" marT="7144" marB="0" anchor="ctr"/>
                </a:tc>
                <a:tc>
                  <a:txBody>
                    <a:bodyPr/>
                    <a:lstStyle/>
                    <a:p>
                      <a:pPr algn="ctr"/>
                      <a:r>
                        <a:rPr lang="en-US" sz="1200" b="0" i="0" u="none" strike="noStrike" kern="1200" dirty="0">
                          <a:solidFill>
                            <a:srgbClr val="000000"/>
                          </a:solidFill>
                          <a:effectLst/>
                          <a:latin typeface="Calibri" panose="020F0502020204030204" pitchFamily="34" charset="0"/>
                          <a:ea typeface="+mn-ea"/>
                          <a:cs typeface="+mn-cs"/>
                        </a:rPr>
                        <a:t>63.76</a:t>
                      </a:r>
                    </a:p>
                  </a:txBody>
                  <a:tcPr marL="68580" marR="68580" marT="34290" marB="34290" anchor="ctr"/>
                </a:tc>
                <a:tc>
                  <a:txBody>
                    <a:bodyPr/>
                    <a:lstStyle/>
                    <a:p>
                      <a:pPr algn="ctr"/>
                      <a:r>
                        <a:rPr lang="en-US" sz="1200" b="0" i="0" u="none" strike="noStrike" kern="1200" dirty="0">
                          <a:solidFill>
                            <a:srgbClr val="000000"/>
                          </a:solidFill>
                          <a:effectLst/>
                          <a:latin typeface="Calibri" panose="020F0502020204030204" pitchFamily="34" charset="0"/>
                          <a:ea typeface="+mn-ea"/>
                          <a:cs typeface="+mn-cs"/>
                        </a:rPr>
                        <a:t>0.19</a:t>
                      </a:r>
                    </a:p>
                  </a:txBody>
                  <a:tcPr marL="68580" marR="68580" marT="34290" marB="34290" anchor="ctr"/>
                </a:tc>
                <a:extLst>
                  <a:ext uri="{0D108BD9-81ED-4DB2-BD59-A6C34878D82A}">
                    <a16:rowId xmlns:a16="http://schemas.microsoft.com/office/drawing/2014/main" val="3556414971"/>
                  </a:ext>
                </a:extLst>
              </a:tr>
              <a:tr h="301082">
                <a:tc>
                  <a:txBody>
                    <a:bodyPr/>
                    <a:lstStyle/>
                    <a:p>
                      <a:pPr marL="0" indent="0" algn="ctr" fontAlgn="t">
                        <a:buFont typeface="+mj-lt"/>
                        <a:buNone/>
                      </a:pPr>
                      <a:r>
                        <a:rPr lang="en-US" sz="1200" b="0" i="0" u="none" strike="noStrike" kern="1200" dirty="0">
                          <a:solidFill>
                            <a:srgbClr val="000000"/>
                          </a:solidFill>
                          <a:effectLst/>
                          <a:latin typeface="Calibri" panose="020F0502020204030204" pitchFamily="34" charset="0"/>
                          <a:ea typeface="+mn-ea"/>
                          <a:cs typeface="+mn-cs"/>
                        </a:rPr>
                        <a:t>2</a:t>
                      </a:r>
                    </a:p>
                  </a:txBody>
                  <a:tcPr marL="7144" marR="7144" marT="7144" marB="0" anchor="ctr"/>
                </a:tc>
                <a:tc>
                  <a:txBody>
                    <a:bodyPr/>
                    <a:lstStyle/>
                    <a:p>
                      <a:pPr algn="l" fontAlgn="t"/>
                      <a:r>
                        <a:rPr lang="en-US" sz="1200" b="0" i="0" u="none" strike="noStrike" kern="1200" dirty="0">
                          <a:solidFill>
                            <a:srgbClr val="000000"/>
                          </a:solidFill>
                          <a:effectLst/>
                          <a:latin typeface="Calibri" panose="020F0502020204030204" pitchFamily="34" charset="0"/>
                          <a:ea typeface="+mn-ea"/>
                          <a:cs typeface="+mn-cs"/>
                        </a:rPr>
                        <a:t>Lookup teaching schedule</a:t>
                      </a:r>
                    </a:p>
                  </a:txBody>
                  <a:tcPr marL="7144" marR="7144" marT="7144" marB="0" anchor="ctr"/>
                </a:tc>
                <a:tc>
                  <a:txBody>
                    <a:bodyPr/>
                    <a:lstStyle/>
                    <a:p>
                      <a:pPr algn="ctr"/>
                      <a:r>
                        <a:rPr lang="en-US" sz="1200" b="0" i="0" u="none" strike="noStrike" kern="1200" dirty="0">
                          <a:solidFill>
                            <a:srgbClr val="000000"/>
                          </a:solidFill>
                          <a:effectLst/>
                          <a:latin typeface="Calibri" panose="020F0502020204030204" pitchFamily="34" charset="0"/>
                          <a:ea typeface="+mn-ea"/>
                          <a:cs typeface="+mn-cs"/>
                        </a:rPr>
                        <a:t>73.24</a:t>
                      </a:r>
                    </a:p>
                  </a:txBody>
                  <a:tcPr marL="68580" marR="68580" marT="34290" marB="34290" anchor="ctr"/>
                </a:tc>
                <a:tc>
                  <a:txBody>
                    <a:bodyPr/>
                    <a:lstStyle/>
                    <a:p>
                      <a:pPr algn="ctr"/>
                      <a:r>
                        <a:rPr lang="en-US" sz="1200" b="0" i="0" u="none" strike="noStrike" kern="1200" dirty="0">
                          <a:solidFill>
                            <a:srgbClr val="000000"/>
                          </a:solidFill>
                          <a:effectLst/>
                          <a:latin typeface="Calibri" panose="020F0502020204030204" pitchFamily="34" charset="0"/>
                          <a:ea typeface="+mn-ea"/>
                          <a:cs typeface="+mn-cs"/>
                        </a:rPr>
                        <a:t>0.64</a:t>
                      </a:r>
                    </a:p>
                  </a:txBody>
                  <a:tcPr marL="68580" marR="68580" marT="34290" marB="34290" anchor="ctr"/>
                </a:tc>
                <a:extLst>
                  <a:ext uri="{0D108BD9-81ED-4DB2-BD59-A6C34878D82A}">
                    <a16:rowId xmlns:a16="http://schemas.microsoft.com/office/drawing/2014/main" val="544758127"/>
                  </a:ext>
                </a:extLst>
              </a:tr>
              <a:tr h="301082">
                <a:tc>
                  <a:txBody>
                    <a:bodyPr/>
                    <a:lstStyle/>
                    <a:p>
                      <a:pPr marL="0" indent="0" algn="ctr" fontAlgn="t">
                        <a:buFont typeface="+mj-lt"/>
                        <a:buNone/>
                      </a:pPr>
                      <a:r>
                        <a:rPr lang="en-US" sz="1200" b="0" i="0" u="none" strike="noStrike" kern="1200" dirty="0">
                          <a:solidFill>
                            <a:srgbClr val="000000"/>
                          </a:solidFill>
                          <a:effectLst/>
                          <a:latin typeface="Calibri" panose="020F0502020204030204" pitchFamily="34" charset="0"/>
                          <a:ea typeface="+mn-ea"/>
                          <a:cs typeface="+mn-cs"/>
                        </a:rPr>
                        <a:t>3</a:t>
                      </a:r>
                    </a:p>
                  </a:txBody>
                  <a:tcPr marL="7144" marR="7144" marT="7144" marB="0" anchor="ctr"/>
                </a:tc>
                <a:tc>
                  <a:txBody>
                    <a:bodyPr/>
                    <a:lstStyle/>
                    <a:p>
                      <a:pPr algn="l" fontAlgn="t"/>
                      <a:r>
                        <a:rPr lang="en-US" sz="1200" b="0" i="0" u="none" strike="noStrike" kern="1200" dirty="0">
                          <a:solidFill>
                            <a:srgbClr val="000000"/>
                          </a:solidFill>
                          <a:effectLst/>
                          <a:latin typeface="Calibri" panose="020F0502020204030204" pitchFamily="34" charset="0"/>
                          <a:ea typeface="+mn-ea"/>
                          <a:cs typeface="+mn-cs"/>
                        </a:rPr>
                        <a:t>Lookup advisee schedule</a:t>
                      </a:r>
                    </a:p>
                  </a:txBody>
                  <a:tcPr marL="7144" marR="7144" marT="7144" marB="0" anchor="ctr"/>
                </a:tc>
                <a:tc>
                  <a:txBody>
                    <a:bodyPr/>
                    <a:lstStyle/>
                    <a:p>
                      <a:pPr algn="ctr"/>
                      <a:r>
                        <a:rPr lang="en-US" sz="1200" b="0" i="0" u="none" strike="noStrike" kern="1200" dirty="0">
                          <a:solidFill>
                            <a:srgbClr val="000000"/>
                          </a:solidFill>
                          <a:effectLst/>
                          <a:latin typeface="Calibri" panose="020F0502020204030204" pitchFamily="34" charset="0"/>
                          <a:ea typeface="+mn-ea"/>
                          <a:cs typeface="+mn-cs"/>
                        </a:rPr>
                        <a:t>76.33</a:t>
                      </a:r>
                    </a:p>
                  </a:txBody>
                  <a:tcPr marL="68580" marR="68580" marT="34290" marB="34290" anchor="ctr"/>
                </a:tc>
                <a:tc>
                  <a:txBody>
                    <a:bodyPr/>
                    <a:lstStyle/>
                    <a:p>
                      <a:pPr algn="ctr"/>
                      <a:r>
                        <a:rPr lang="en-US" sz="1200" b="0" i="0" u="none" strike="noStrike" kern="1200" dirty="0">
                          <a:solidFill>
                            <a:srgbClr val="000000"/>
                          </a:solidFill>
                          <a:effectLst/>
                          <a:latin typeface="Calibri" panose="020F0502020204030204" pitchFamily="34" charset="0"/>
                          <a:ea typeface="+mn-ea"/>
                          <a:cs typeface="+mn-cs"/>
                        </a:rPr>
                        <a:t>1.05</a:t>
                      </a:r>
                    </a:p>
                  </a:txBody>
                  <a:tcPr marL="68580" marR="68580" marT="34290" marB="34290" anchor="ctr"/>
                </a:tc>
                <a:extLst>
                  <a:ext uri="{0D108BD9-81ED-4DB2-BD59-A6C34878D82A}">
                    <a16:rowId xmlns:a16="http://schemas.microsoft.com/office/drawing/2014/main" val="4258263565"/>
                  </a:ext>
                </a:extLst>
              </a:tr>
              <a:tr h="301082">
                <a:tc>
                  <a:txBody>
                    <a:bodyPr/>
                    <a:lstStyle/>
                    <a:p>
                      <a:pPr marL="0" indent="0" algn="ctr" fontAlgn="t">
                        <a:buFont typeface="+mj-lt"/>
                        <a:buNone/>
                      </a:pPr>
                      <a:r>
                        <a:rPr lang="en-US" sz="1200" b="0" i="0" u="none" strike="noStrike" kern="1200" dirty="0">
                          <a:solidFill>
                            <a:srgbClr val="000000"/>
                          </a:solidFill>
                          <a:effectLst/>
                          <a:latin typeface="Calibri" panose="020F0502020204030204" pitchFamily="34" charset="0"/>
                          <a:ea typeface="+mn-ea"/>
                          <a:cs typeface="+mn-cs"/>
                        </a:rPr>
                        <a:t>4</a:t>
                      </a:r>
                    </a:p>
                  </a:txBody>
                  <a:tcPr marL="7144" marR="7144" marT="7144" marB="0" anchor="ctr"/>
                </a:tc>
                <a:tc>
                  <a:txBody>
                    <a:bodyPr/>
                    <a:lstStyle/>
                    <a:p>
                      <a:pPr algn="l" fontAlgn="t"/>
                      <a:r>
                        <a:rPr lang="en-US" sz="1200" b="0" i="0" u="none" strike="noStrike" kern="1200" dirty="0">
                          <a:solidFill>
                            <a:srgbClr val="000000"/>
                          </a:solidFill>
                          <a:effectLst/>
                          <a:latin typeface="Calibri" panose="020F0502020204030204" pitchFamily="34" charset="0"/>
                          <a:ea typeface="+mn-ea"/>
                          <a:cs typeface="+mn-cs"/>
                        </a:rPr>
                        <a:t>Lookup advisee grades</a:t>
                      </a:r>
                    </a:p>
                  </a:txBody>
                  <a:tcPr marL="7144" marR="7144" marT="7144" marB="0" anchor="ctr"/>
                </a:tc>
                <a:tc>
                  <a:txBody>
                    <a:bodyPr/>
                    <a:lstStyle/>
                    <a:p>
                      <a:pPr algn="ctr"/>
                      <a:r>
                        <a:rPr lang="en-US" sz="1200" b="0" i="0" u="none" strike="noStrike" kern="1200" dirty="0">
                          <a:solidFill>
                            <a:srgbClr val="000000"/>
                          </a:solidFill>
                          <a:effectLst/>
                          <a:latin typeface="Calibri" panose="020F0502020204030204" pitchFamily="34" charset="0"/>
                          <a:ea typeface="+mn-ea"/>
                          <a:cs typeface="+mn-cs"/>
                        </a:rPr>
                        <a:t>68.84</a:t>
                      </a:r>
                    </a:p>
                  </a:txBody>
                  <a:tcPr marL="68580" marR="68580" marT="34290" marB="34290" anchor="ctr"/>
                </a:tc>
                <a:tc>
                  <a:txBody>
                    <a:bodyPr/>
                    <a:lstStyle/>
                    <a:p>
                      <a:pPr algn="ctr"/>
                      <a:r>
                        <a:rPr lang="en-US" sz="1200" b="0" i="0" u="none" strike="noStrike" kern="1200" dirty="0">
                          <a:solidFill>
                            <a:srgbClr val="000000"/>
                          </a:solidFill>
                          <a:effectLst/>
                          <a:latin typeface="Calibri" panose="020F0502020204030204" pitchFamily="34" charset="0"/>
                          <a:ea typeface="+mn-ea"/>
                          <a:cs typeface="+mn-cs"/>
                        </a:rPr>
                        <a:t>0.32</a:t>
                      </a:r>
                    </a:p>
                  </a:txBody>
                  <a:tcPr marL="68580" marR="68580" marT="34290" marB="34290" anchor="ctr"/>
                </a:tc>
                <a:extLst>
                  <a:ext uri="{0D108BD9-81ED-4DB2-BD59-A6C34878D82A}">
                    <a16:rowId xmlns:a16="http://schemas.microsoft.com/office/drawing/2014/main" val="3361850570"/>
                  </a:ext>
                </a:extLst>
              </a:tr>
              <a:tr h="301082">
                <a:tc>
                  <a:txBody>
                    <a:bodyPr/>
                    <a:lstStyle/>
                    <a:p>
                      <a:pPr marL="0" indent="0" algn="ctr" fontAlgn="t">
                        <a:buFont typeface="+mj-lt"/>
                        <a:buNone/>
                      </a:pPr>
                      <a:r>
                        <a:rPr lang="en-US" sz="1200" b="0" i="0" u="none" strike="noStrike" kern="1200" dirty="0">
                          <a:solidFill>
                            <a:srgbClr val="000000"/>
                          </a:solidFill>
                          <a:effectLst/>
                          <a:latin typeface="Calibri" panose="020F0502020204030204" pitchFamily="34" charset="0"/>
                          <a:ea typeface="+mn-ea"/>
                          <a:cs typeface="+mn-cs"/>
                        </a:rPr>
                        <a:t>5</a:t>
                      </a:r>
                    </a:p>
                  </a:txBody>
                  <a:tcPr marL="7144" marR="7144" marT="7144" marB="0" anchor="ctr"/>
                </a:tc>
                <a:tc>
                  <a:txBody>
                    <a:bodyPr/>
                    <a:lstStyle/>
                    <a:p>
                      <a:pPr algn="l" fontAlgn="t"/>
                      <a:r>
                        <a:rPr lang="en-US" sz="1200" b="0" i="0" u="none" strike="noStrike" kern="1200" dirty="0">
                          <a:solidFill>
                            <a:srgbClr val="000000"/>
                          </a:solidFill>
                          <a:effectLst/>
                          <a:latin typeface="Calibri" panose="020F0502020204030204" pitchFamily="34" charset="0"/>
                          <a:ea typeface="+mn-ea"/>
                          <a:cs typeface="+mn-cs"/>
                        </a:rPr>
                        <a:t>Modify Bio/Demo</a:t>
                      </a:r>
                    </a:p>
                  </a:txBody>
                  <a:tcPr marL="7144" marR="7144" marT="7144" marB="0" anchor="ctr"/>
                </a:tc>
                <a:tc>
                  <a:txBody>
                    <a:bodyPr/>
                    <a:lstStyle/>
                    <a:p>
                      <a:pPr algn="ctr"/>
                      <a:r>
                        <a:rPr lang="en-US" sz="1200" b="0" i="0" u="none" strike="noStrike" kern="1200" dirty="0">
                          <a:solidFill>
                            <a:srgbClr val="000000"/>
                          </a:solidFill>
                          <a:effectLst/>
                          <a:latin typeface="Calibri" panose="020F0502020204030204" pitchFamily="34" charset="0"/>
                          <a:ea typeface="+mn-ea"/>
                          <a:cs typeface="+mn-cs"/>
                        </a:rPr>
                        <a:t>62.89</a:t>
                      </a:r>
                    </a:p>
                  </a:txBody>
                  <a:tcPr marL="68580" marR="68580" marT="34290" marB="34290" anchor="ctr"/>
                </a:tc>
                <a:tc>
                  <a:txBody>
                    <a:bodyPr/>
                    <a:lstStyle/>
                    <a:p>
                      <a:pPr algn="ctr"/>
                      <a:r>
                        <a:rPr lang="en-US" sz="1200" b="0" i="0" u="none" strike="noStrike" kern="1200" dirty="0">
                          <a:solidFill>
                            <a:srgbClr val="000000"/>
                          </a:solidFill>
                          <a:effectLst/>
                          <a:latin typeface="Calibri" panose="020F0502020204030204" pitchFamily="34" charset="0"/>
                          <a:ea typeface="+mn-ea"/>
                          <a:cs typeface="+mn-cs"/>
                        </a:rPr>
                        <a:t>0.32</a:t>
                      </a:r>
                    </a:p>
                  </a:txBody>
                  <a:tcPr marL="68580" marR="68580" marT="34290" marB="34290" anchor="ctr"/>
                </a:tc>
                <a:extLst>
                  <a:ext uri="{0D108BD9-81ED-4DB2-BD59-A6C34878D82A}">
                    <a16:rowId xmlns:a16="http://schemas.microsoft.com/office/drawing/2014/main" val="181673611"/>
                  </a:ext>
                </a:extLst>
              </a:tr>
              <a:tr h="301082">
                <a:tc>
                  <a:txBody>
                    <a:bodyPr/>
                    <a:lstStyle/>
                    <a:p>
                      <a:pPr marL="0" indent="0" algn="ctr" fontAlgn="t">
                        <a:buFont typeface="+mj-lt"/>
                        <a:buNone/>
                      </a:pPr>
                      <a:r>
                        <a:rPr lang="en-US" sz="1200" b="0" i="0" u="none" strike="noStrike" kern="1200" dirty="0">
                          <a:solidFill>
                            <a:srgbClr val="000000"/>
                          </a:solidFill>
                          <a:effectLst/>
                          <a:latin typeface="Calibri" panose="020F0502020204030204" pitchFamily="34" charset="0"/>
                          <a:ea typeface="+mn-ea"/>
                          <a:cs typeface="+mn-cs"/>
                        </a:rPr>
                        <a:t>6</a:t>
                      </a:r>
                    </a:p>
                  </a:txBody>
                  <a:tcPr marL="7144" marR="7144" marT="7144" marB="0" anchor="ctr"/>
                </a:tc>
                <a:tc>
                  <a:txBody>
                    <a:bodyPr/>
                    <a:lstStyle/>
                    <a:p>
                      <a:pPr algn="l" fontAlgn="t"/>
                      <a:r>
                        <a:rPr lang="en-US" sz="1200" b="0" i="0" u="none" strike="noStrike" kern="1200" dirty="0">
                          <a:solidFill>
                            <a:srgbClr val="000000"/>
                          </a:solidFill>
                          <a:effectLst/>
                          <a:latin typeface="Calibri" panose="020F0502020204030204" pitchFamily="34" charset="0"/>
                          <a:ea typeface="+mn-ea"/>
                          <a:cs typeface="+mn-cs"/>
                        </a:rPr>
                        <a:t>Search Classes</a:t>
                      </a:r>
                    </a:p>
                  </a:txBody>
                  <a:tcPr marL="7144" marR="7144" marT="7144" marB="0" anchor="ctr"/>
                </a:tc>
                <a:tc>
                  <a:txBody>
                    <a:bodyPr/>
                    <a:lstStyle/>
                    <a:p>
                      <a:pPr algn="ctr"/>
                      <a:r>
                        <a:rPr lang="en-US" sz="1200" b="0" i="0" u="none" strike="noStrike" kern="1200" dirty="0">
                          <a:solidFill>
                            <a:srgbClr val="000000"/>
                          </a:solidFill>
                          <a:effectLst/>
                          <a:latin typeface="Calibri" panose="020F0502020204030204" pitchFamily="34" charset="0"/>
                          <a:ea typeface="+mn-ea"/>
                          <a:cs typeface="+mn-cs"/>
                        </a:rPr>
                        <a:t>71.75</a:t>
                      </a:r>
                    </a:p>
                  </a:txBody>
                  <a:tcPr marL="68580" marR="68580" marT="34290" marB="34290" anchor="ctr"/>
                </a:tc>
                <a:tc>
                  <a:txBody>
                    <a:bodyPr/>
                    <a:lstStyle/>
                    <a:p>
                      <a:pPr algn="ctr"/>
                      <a:r>
                        <a:rPr lang="en-US" sz="1200" b="0" i="0" u="none" strike="noStrike" kern="1200" dirty="0">
                          <a:solidFill>
                            <a:srgbClr val="000000"/>
                          </a:solidFill>
                          <a:effectLst/>
                          <a:latin typeface="Calibri" panose="020F0502020204030204" pitchFamily="34" charset="0"/>
                          <a:ea typeface="+mn-ea"/>
                          <a:cs typeface="+mn-cs"/>
                        </a:rPr>
                        <a:t>0.20</a:t>
                      </a:r>
                    </a:p>
                  </a:txBody>
                  <a:tcPr marL="68580" marR="68580" marT="34290" marB="34290" anchor="ctr"/>
                </a:tc>
                <a:extLst>
                  <a:ext uri="{0D108BD9-81ED-4DB2-BD59-A6C34878D82A}">
                    <a16:rowId xmlns:a16="http://schemas.microsoft.com/office/drawing/2014/main" val="3561794687"/>
                  </a:ext>
                </a:extLst>
              </a:tr>
              <a:tr h="301082">
                <a:tc>
                  <a:txBody>
                    <a:bodyPr/>
                    <a:lstStyle/>
                    <a:p>
                      <a:pPr marL="0" indent="0" algn="ctr" fontAlgn="t">
                        <a:buFont typeface="+mj-lt"/>
                        <a:buNone/>
                      </a:pPr>
                      <a:r>
                        <a:rPr lang="en-US" sz="1200" b="0" i="0" u="none" strike="noStrike" kern="1200" dirty="0">
                          <a:solidFill>
                            <a:srgbClr val="000000"/>
                          </a:solidFill>
                          <a:effectLst/>
                          <a:latin typeface="Calibri" panose="020F0502020204030204" pitchFamily="34" charset="0"/>
                          <a:ea typeface="+mn-ea"/>
                          <a:cs typeface="+mn-cs"/>
                        </a:rPr>
                        <a:t>7</a:t>
                      </a:r>
                    </a:p>
                  </a:txBody>
                  <a:tcPr marL="7144" marR="7144" marT="7144" marB="0" anchor="ctr"/>
                </a:tc>
                <a:tc>
                  <a:txBody>
                    <a:bodyPr/>
                    <a:lstStyle/>
                    <a:p>
                      <a:pPr algn="l" fontAlgn="t"/>
                      <a:r>
                        <a:rPr lang="en-US" sz="1200" b="0" i="0" u="none" strike="noStrike" kern="1200" dirty="0">
                          <a:solidFill>
                            <a:srgbClr val="000000"/>
                          </a:solidFill>
                          <a:effectLst/>
                          <a:latin typeface="Calibri" panose="020F0502020204030204" pitchFamily="34" charset="0"/>
                          <a:ea typeface="+mn-ea"/>
                          <a:cs typeface="+mn-cs"/>
                        </a:rPr>
                        <a:t>View Student Account</a:t>
                      </a:r>
                    </a:p>
                  </a:txBody>
                  <a:tcPr marL="7144" marR="7144" marT="7144" marB="0" anchor="ctr"/>
                </a:tc>
                <a:tc>
                  <a:txBody>
                    <a:bodyPr/>
                    <a:lstStyle/>
                    <a:p>
                      <a:pPr algn="ctr"/>
                      <a:r>
                        <a:rPr lang="en-US" sz="1200" b="0" i="0" u="none" strike="noStrike" kern="1200" dirty="0">
                          <a:solidFill>
                            <a:srgbClr val="000000"/>
                          </a:solidFill>
                          <a:effectLst/>
                          <a:latin typeface="Calibri" panose="020F0502020204030204" pitchFamily="34" charset="0"/>
                          <a:ea typeface="+mn-ea"/>
                          <a:cs typeface="+mn-cs"/>
                        </a:rPr>
                        <a:t>72.63</a:t>
                      </a:r>
                    </a:p>
                  </a:txBody>
                  <a:tcPr marL="68580" marR="68580" marT="34290" marB="34290" anchor="ctr"/>
                </a:tc>
                <a:tc>
                  <a:txBody>
                    <a:bodyPr/>
                    <a:lstStyle/>
                    <a:p>
                      <a:pPr algn="ctr"/>
                      <a:r>
                        <a:rPr lang="en-US" sz="1200" b="0" i="0" u="none" strike="noStrike" kern="1200" dirty="0">
                          <a:solidFill>
                            <a:srgbClr val="000000"/>
                          </a:solidFill>
                          <a:effectLst/>
                          <a:latin typeface="Calibri" panose="020F0502020204030204" pitchFamily="34" charset="0"/>
                          <a:ea typeface="+mn-ea"/>
                          <a:cs typeface="+mn-cs"/>
                        </a:rPr>
                        <a:t>0.17</a:t>
                      </a:r>
                    </a:p>
                  </a:txBody>
                  <a:tcPr marL="68580" marR="68580" marT="34290" marB="34290" anchor="ctr"/>
                </a:tc>
                <a:extLst>
                  <a:ext uri="{0D108BD9-81ED-4DB2-BD59-A6C34878D82A}">
                    <a16:rowId xmlns:a16="http://schemas.microsoft.com/office/drawing/2014/main" val="2449639822"/>
                  </a:ext>
                </a:extLst>
              </a:tr>
              <a:tr h="446491">
                <a:tc>
                  <a:txBody>
                    <a:bodyPr/>
                    <a:lstStyle/>
                    <a:p>
                      <a:pPr marL="0" indent="0" algn="ctr" fontAlgn="t">
                        <a:buFont typeface="+mj-lt"/>
                        <a:buNone/>
                      </a:pPr>
                      <a:r>
                        <a:rPr lang="en-US" sz="1200" b="0" i="0" u="none" strike="noStrike" kern="1200" dirty="0">
                          <a:solidFill>
                            <a:srgbClr val="000000"/>
                          </a:solidFill>
                          <a:effectLst/>
                          <a:latin typeface="Calibri" panose="020F0502020204030204" pitchFamily="34" charset="0"/>
                          <a:ea typeface="+mn-ea"/>
                          <a:cs typeface="+mn-cs"/>
                        </a:rPr>
                        <a:t>8</a:t>
                      </a:r>
                    </a:p>
                  </a:txBody>
                  <a:tcPr marL="7144" marR="7144" marT="7144"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Calibri" panose="020F0502020204030204" pitchFamily="34" charset="0"/>
                          <a:ea typeface="+mn-ea"/>
                          <a:cs typeface="+mn-cs"/>
                        </a:rPr>
                        <a:t>Lookup Class Roster</a:t>
                      </a:r>
                    </a:p>
                    <a:p>
                      <a:pPr algn="l" fontAlgn="t"/>
                      <a:endParaRPr lang="en-US" sz="1200" b="0" i="0" u="none" strike="noStrike" kern="1200" dirty="0">
                        <a:solidFill>
                          <a:srgbClr val="000000"/>
                        </a:solidFill>
                        <a:effectLst/>
                        <a:latin typeface="Calibri" panose="020F0502020204030204" pitchFamily="34" charset="0"/>
                        <a:ea typeface="+mn-ea"/>
                        <a:cs typeface="+mn-cs"/>
                      </a:endParaRPr>
                    </a:p>
                  </a:txBody>
                  <a:tcPr marL="7144" marR="7144" marT="7144" marB="0" anchor="ctr"/>
                </a:tc>
                <a:tc>
                  <a:txBody>
                    <a:bodyPr/>
                    <a:lstStyle/>
                    <a:p>
                      <a:pPr algn="ctr"/>
                      <a:r>
                        <a:rPr lang="en-US" sz="1200" b="0" i="0" u="none" strike="noStrike" kern="1200" dirty="0">
                          <a:solidFill>
                            <a:srgbClr val="000000"/>
                          </a:solidFill>
                          <a:effectLst/>
                          <a:latin typeface="Calibri" panose="020F0502020204030204" pitchFamily="34" charset="0"/>
                          <a:ea typeface="+mn-ea"/>
                          <a:cs typeface="+mn-cs"/>
                        </a:rPr>
                        <a:t>62.89</a:t>
                      </a:r>
                    </a:p>
                  </a:txBody>
                  <a:tcPr marL="68580" marR="68580" marT="34290" marB="34290" anchor="ctr"/>
                </a:tc>
                <a:tc>
                  <a:txBody>
                    <a:bodyPr/>
                    <a:lstStyle/>
                    <a:p>
                      <a:pPr algn="ctr"/>
                      <a:r>
                        <a:rPr lang="en-US" sz="1200" b="0" i="0" u="none" strike="noStrike" kern="1200" dirty="0">
                          <a:solidFill>
                            <a:srgbClr val="000000"/>
                          </a:solidFill>
                          <a:effectLst/>
                          <a:latin typeface="Calibri" panose="020F0502020204030204" pitchFamily="34" charset="0"/>
                          <a:ea typeface="+mn-ea"/>
                          <a:cs typeface="+mn-cs"/>
                        </a:rPr>
                        <a:t>0.32</a:t>
                      </a:r>
                    </a:p>
                  </a:txBody>
                  <a:tcPr marL="68580" marR="68580" marT="34290" marB="34290" anchor="ctr"/>
                </a:tc>
                <a:extLst>
                  <a:ext uri="{0D108BD9-81ED-4DB2-BD59-A6C34878D82A}">
                    <a16:rowId xmlns:a16="http://schemas.microsoft.com/office/drawing/2014/main" val="3410823082"/>
                  </a:ext>
                </a:extLst>
              </a:tr>
            </a:tbl>
          </a:graphicData>
        </a:graphic>
      </p:graphicFrame>
      <p:sp>
        <p:nvSpPr>
          <p:cNvPr id="5" name="Slide Number Placeholder 3">
            <a:extLst>
              <a:ext uri="{FF2B5EF4-FFF2-40B4-BE49-F238E27FC236}">
                <a16:creationId xmlns:a16="http://schemas.microsoft.com/office/drawing/2014/main" id="{70D2A8CC-23F4-41A6-B641-B3452952DE9F}"/>
              </a:ext>
            </a:extLst>
          </p:cNvPr>
          <p:cNvSpPr>
            <a:spLocks noGrp="1"/>
          </p:cNvSpPr>
          <p:nvPr>
            <p:ph type="sldNum" sz="quarter" idx="12"/>
          </p:nvPr>
        </p:nvSpPr>
        <p:spPr>
          <a:xfrm>
            <a:off x="6548627" y="6335414"/>
            <a:ext cx="2057400" cy="365125"/>
          </a:xfrm>
        </p:spPr>
        <p:txBody>
          <a:bodyPr/>
          <a:lstStyle/>
          <a:p>
            <a:fld id="{32FFA10A-75BF-4FC3-BA62-E493D9BD3098}" type="slidenum">
              <a:rPr lang="en-US" smtClean="0"/>
              <a:t>7</a:t>
            </a:fld>
            <a:endParaRPr lang="en-US" dirty="0"/>
          </a:p>
        </p:txBody>
      </p:sp>
    </p:spTree>
    <p:extLst>
      <p:ext uri="{BB962C8B-B14F-4D97-AF65-F5344CB8AC3E}">
        <p14:creationId xmlns:p14="http://schemas.microsoft.com/office/powerpoint/2010/main" val="1131289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E15E3936-CD34-4584-81E7-1073B6FA551D}"/>
              </a:ext>
            </a:extLst>
          </p:cNvPr>
          <p:cNvGraphicFramePr>
            <a:graphicFrameLocks noGrp="1"/>
          </p:cNvGraphicFramePr>
          <p:nvPr>
            <p:extLst>
              <p:ext uri="{D42A27DB-BD31-4B8C-83A1-F6EECF244321}">
                <p14:modId xmlns:p14="http://schemas.microsoft.com/office/powerpoint/2010/main" val="1773999504"/>
              </p:ext>
            </p:extLst>
          </p:nvPr>
        </p:nvGraphicFramePr>
        <p:xfrm>
          <a:off x="577521" y="2623184"/>
          <a:ext cx="7988958" cy="2964212"/>
        </p:xfrm>
        <a:graphic>
          <a:graphicData uri="http://schemas.openxmlformats.org/drawingml/2006/table">
            <a:tbl>
              <a:tblPr firstRow="1" bandRow="1">
                <a:effectLst>
                  <a:outerShdw blurRad="50800" dist="50800" dir="5400000" algn="ctr" rotWithShape="0">
                    <a:schemeClr val="bg1"/>
                  </a:outerShdw>
                </a:effectLst>
                <a:tableStyleId>{5C22544A-7EE6-4342-B048-85BDC9FD1C3A}</a:tableStyleId>
              </a:tblPr>
              <a:tblGrid>
                <a:gridCol w="2920800">
                  <a:extLst>
                    <a:ext uri="{9D8B030D-6E8A-4147-A177-3AD203B41FA5}">
                      <a16:colId xmlns:a16="http://schemas.microsoft.com/office/drawing/2014/main" val="1780938634"/>
                    </a:ext>
                  </a:extLst>
                </a:gridCol>
                <a:gridCol w="1233469">
                  <a:extLst>
                    <a:ext uri="{9D8B030D-6E8A-4147-A177-3AD203B41FA5}">
                      <a16:colId xmlns:a16="http://schemas.microsoft.com/office/drawing/2014/main" val="3985294477"/>
                    </a:ext>
                  </a:extLst>
                </a:gridCol>
                <a:gridCol w="1242491">
                  <a:extLst>
                    <a:ext uri="{9D8B030D-6E8A-4147-A177-3AD203B41FA5}">
                      <a16:colId xmlns:a16="http://schemas.microsoft.com/office/drawing/2014/main" val="1789269326"/>
                    </a:ext>
                  </a:extLst>
                </a:gridCol>
                <a:gridCol w="893428">
                  <a:extLst>
                    <a:ext uri="{9D8B030D-6E8A-4147-A177-3AD203B41FA5}">
                      <a16:colId xmlns:a16="http://schemas.microsoft.com/office/drawing/2014/main" val="2091787264"/>
                    </a:ext>
                  </a:extLst>
                </a:gridCol>
                <a:gridCol w="1698770">
                  <a:extLst>
                    <a:ext uri="{9D8B030D-6E8A-4147-A177-3AD203B41FA5}">
                      <a16:colId xmlns:a16="http://schemas.microsoft.com/office/drawing/2014/main" val="3190988700"/>
                    </a:ext>
                  </a:extLst>
                </a:gridCol>
              </a:tblGrid>
              <a:tr h="272931">
                <a:tc rowSpan="2">
                  <a:txBody>
                    <a:bodyPr/>
                    <a:lstStyle/>
                    <a:p>
                      <a:pPr algn="ctr">
                        <a:lnSpc>
                          <a:spcPct val="100000"/>
                        </a:lnSpc>
                      </a:pPr>
                      <a:r>
                        <a:rPr lang="en-US" sz="1000" dirty="0">
                          <a:ln>
                            <a:noFill/>
                          </a:ln>
                          <a:solidFill>
                            <a:schemeClr val="bg1"/>
                          </a:solidFill>
                        </a:rPr>
                        <a:t>Parameter</a:t>
                      </a:r>
                    </a:p>
                  </a:txBody>
                  <a:tcPr marL="68580" marR="68580" marT="34290" marB="3429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00000"/>
                        </a:lnSpc>
                      </a:pPr>
                      <a:r>
                        <a:rPr lang="en-US" sz="1000" dirty="0">
                          <a:ln>
                            <a:noFill/>
                          </a:ln>
                          <a:solidFill>
                            <a:schemeClr val="bg1"/>
                          </a:solidFill>
                        </a:rPr>
                        <a:t>Portal</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dirty="0"/>
                    </a:p>
                  </a:txBody>
                  <a:tcPr/>
                </a:tc>
                <a:tc gridSpan="2">
                  <a:txBody>
                    <a:bodyPr/>
                    <a:lstStyle/>
                    <a:p>
                      <a:pPr algn="ctr">
                        <a:lnSpc>
                          <a:spcPct val="100000"/>
                        </a:lnSpc>
                      </a:pPr>
                      <a:r>
                        <a:rPr lang="en-US" sz="1000" dirty="0">
                          <a:ln>
                            <a:noFill/>
                          </a:ln>
                          <a:solidFill>
                            <a:schemeClr val="bg1"/>
                          </a:solidFill>
                        </a:rPr>
                        <a:t>Campus</a:t>
                      </a:r>
                    </a:p>
                  </a:txBody>
                  <a:tcPr marL="68580" marR="68580" marT="34290" marB="3429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dirty="0"/>
                    </a:p>
                  </a:txBody>
                  <a:tcPr/>
                </a:tc>
                <a:extLst>
                  <a:ext uri="{0D108BD9-81ED-4DB2-BD59-A6C34878D82A}">
                    <a16:rowId xmlns:a16="http://schemas.microsoft.com/office/drawing/2014/main" val="1108400004"/>
                  </a:ext>
                </a:extLst>
              </a:tr>
              <a:tr h="392436">
                <a:tc vMerge="1">
                  <a:txBody>
                    <a:bodyPr/>
                    <a:lstStyle/>
                    <a:p>
                      <a:endParaRPr lang="en-US"/>
                    </a:p>
                  </a:txBody>
                  <a:tcPr/>
                </a:tc>
                <a:tc>
                  <a:txBody>
                    <a:bodyPr/>
                    <a:lstStyle/>
                    <a:p>
                      <a:pPr algn="ctr">
                        <a:lnSpc>
                          <a:spcPct val="100000"/>
                        </a:lnSpc>
                      </a:pPr>
                      <a:r>
                        <a:rPr lang="en-US" sz="1000" b="1" dirty="0">
                          <a:ln>
                            <a:noFill/>
                          </a:ln>
                          <a:solidFill>
                            <a:schemeClr val="bg1"/>
                          </a:solidFill>
                        </a:rPr>
                        <a:t>Current</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pPr>
                      <a:r>
                        <a:rPr lang="en-US" sz="1000" b="1" dirty="0">
                          <a:ln>
                            <a:noFill/>
                          </a:ln>
                          <a:solidFill>
                            <a:schemeClr val="bg1"/>
                          </a:solidFill>
                        </a:rPr>
                        <a:t>Recommended Config</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pPr>
                      <a:r>
                        <a:rPr lang="en-US" sz="1000" b="1" dirty="0">
                          <a:ln>
                            <a:noFill/>
                          </a:ln>
                          <a:solidFill>
                            <a:schemeClr val="bg1"/>
                          </a:solidFill>
                        </a:rPr>
                        <a:t>Current</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pPr>
                      <a:r>
                        <a:rPr lang="en-US" sz="1000" b="1" dirty="0">
                          <a:ln>
                            <a:noFill/>
                          </a:ln>
                          <a:solidFill>
                            <a:schemeClr val="bg1"/>
                          </a:solidFill>
                        </a:rPr>
                        <a:t>Recommended </a:t>
                      </a:r>
                    </a:p>
                    <a:p>
                      <a:pPr algn="ctr">
                        <a:lnSpc>
                          <a:spcPct val="100000"/>
                        </a:lnSpc>
                      </a:pPr>
                      <a:r>
                        <a:rPr lang="en-US" sz="1000" b="1" dirty="0">
                          <a:ln>
                            <a:noFill/>
                          </a:ln>
                          <a:solidFill>
                            <a:schemeClr val="bg1"/>
                          </a:solidFill>
                        </a:rPr>
                        <a:t>Config</a:t>
                      </a:r>
                    </a:p>
                  </a:txBody>
                  <a:tcPr marL="68580" marR="68580" marT="34290" marB="3429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840161774"/>
                  </a:ext>
                </a:extLst>
              </a:tr>
              <a:tr h="324728">
                <a:tc>
                  <a:txBody>
                    <a:bodyPr/>
                    <a:lstStyle/>
                    <a:p>
                      <a:pPr algn="l" fontAlgn="b">
                        <a:lnSpc>
                          <a:spcPct val="100000"/>
                        </a:lnSpc>
                      </a:pPr>
                      <a:r>
                        <a:rPr lang="en-US" sz="1400" b="0" i="0" u="none" strike="noStrike" dirty="0">
                          <a:solidFill>
                            <a:srgbClr val="000000"/>
                          </a:solidFill>
                          <a:effectLst/>
                          <a:latin typeface="Calibri" panose="020F0502020204030204" pitchFamily="34" charset="0"/>
                        </a:rPr>
                        <a:t>Number of Application server Instances </a:t>
                      </a:r>
                    </a:p>
                  </a:txBody>
                  <a:tcPr marL="7144" marR="7144" marT="7144" marB="0" anchor="ctr">
                    <a:lnT w="12700" cap="flat" cmpd="sng" algn="ctr">
                      <a:solidFill>
                        <a:schemeClr val="bg1"/>
                      </a:solidFill>
                      <a:prstDash val="solid"/>
                      <a:round/>
                      <a:headEnd type="none" w="med" len="med"/>
                      <a:tailEnd type="none" w="med" len="med"/>
                    </a:lnT>
                  </a:tcPr>
                </a:tc>
                <a:tc>
                  <a:txBody>
                    <a:bodyPr/>
                    <a:lstStyle/>
                    <a:p>
                      <a:pPr algn="ctr" fontAlgn="b">
                        <a:lnSpc>
                          <a:spcPct val="100000"/>
                        </a:lnSpc>
                      </a:pPr>
                      <a:r>
                        <a:rPr lang="en-US" sz="1400" b="0" i="0" u="none" strike="noStrike" kern="1200" dirty="0">
                          <a:solidFill>
                            <a:srgbClr val="000000"/>
                          </a:solidFill>
                          <a:effectLst/>
                          <a:latin typeface="Calibri" panose="020F0502020204030204" pitchFamily="34" charset="0"/>
                          <a:ea typeface="+mn-ea"/>
                          <a:cs typeface="+mn-cs"/>
                        </a:rPr>
                        <a:t>2</a:t>
                      </a:r>
                    </a:p>
                  </a:txBody>
                  <a:tcPr marL="7144" marR="7144" marT="7144" marB="0" anchor="ctr">
                    <a:lnT w="12700" cap="flat" cmpd="sng" algn="ctr">
                      <a:solidFill>
                        <a:schemeClr val="bg1"/>
                      </a:solidFill>
                      <a:prstDash val="solid"/>
                      <a:round/>
                      <a:headEnd type="none" w="med" len="med"/>
                      <a:tailEnd type="none" w="med" len="med"/>
                    </a:lnT>
                  </a:tcPr>
                </a:tc>
                <a:tc>
                  <a:txBody>
                    <a:bodyPr/>
                    <a:lstStyle/>
                    <a:p>
                      <a:pPr algn="ctr" fontAlgn="b">
                        <a:lnSpc>
                          <a:spcPct val="100000"/>
                        </a:lnSpc>
                      </a:pPr>
                      <a:r>
                        <a:rPr lang="en-US" sz="1400" b="0" i="0" u="none" strike="noStrike" dirty="0">
                          <a:solidFill>
                            <a:srgbClr val="000000"/>
                          </a:solidFill>
                          <a:effectLst/>
                          <a:latin typeface="Calibri" panose="020F0502020204030204" pitchFamily="34" charset="0"/>
                        </a:rPr>
                        <a:t>48</a:t>
                      </a:r>
                    </a:p>
                  </a:txBody>
                  <a:tcPr marL="7144" marR="7144" marT="7144" marB="0" anchor="ctr">
                    <a:lnT w="12700" cap="flat" cmpd="sng" algn="ctr">
                      <a:solidFill>
                        <a:schemeClr val="bg1"/>
                      </a:solidFill>
                      <a:prstDash val="solid"/>
                      <a:round/>
                      <a:headEnd type="none" w="med" len="med"/>
                      <a:tailEnd type="none" w="med" len="med"/>
                    </a:lnT>
                  </a:tcPr>
                </a:tc>
                <a:tc>
                  <a:txBody>
                    <a:bodyPr/>
                    <a:lstStyle/>
                    <a:p>
                      <a:pPr algn="ctr" fontAlgn="b">
                        <a:lnSpc>
                          <a:spcPct val="100000"/>
                        </a:lnSpc>
                      </a:pPr>
                      <a:r>
                        <a:rPr lang="en-US" sz="1400" b="0" i="0" u="none" strike="noStrike" kern="1200" dirty="0">
                          <a:solidFill>
                            <a:srgbClr val="000000"/>
                          </a:solidFill>
                          <a:effectLst/>
                          <a:latin typeface="Calibri" panose="020F0502020204030204" pitchFamily="34" charset="0"/>
                          <a:ea typeface="+mn-ea"/>
                          <a:cs typeface="+mn-cs"/>
                        </a:rPr>
                        <a:t>6</a:t>
                      </a:r>
                    </a:p>
                  </a:txBody>
                  <a:tcPr marL="7144" marR="7144" marT="7144" marB="0" anchor="ctr">
                    <a:lnT w="12700" cap="flat" cmpd="sng" algn="ctr">
                      <a:solidFill>
                        <a:schemeClr val="bg1"/>
                      </a:solidFill>
                      <a:prstDash val="solid"/>
                      <a:round/>
                      <a:headEnd type="none" w="med" len="med"/>
                      <a:tailEnd type="none" w="med" len="med"/>
                    </a:lnT>
                  </a:tcPr>
                </a:tc>
                <a:tc>
                  <a:txBody>
                    <a:bodyPr/>
                    <a:lstStyle/>
                    <a:p>
                      <a:pPr algn="ctr" fontAlgn="b">
                        <a:lnSpc>
                          <a:spcPct val="100000"/>
                        </a:lnSpc>
                      </a:pPr>
                      <a:r>
                        <a:rPr lang="en-US" sz="1400" b="0" i="0" u="none" strike="noStrike" dirty="0">
                          <a:solidFill>
                            <a:srgbClr val="000000"/>
                          </a:solidFill>
                          <a:effectLst/>
                          <a:latin typeface="Calibri" panose="020F0502020204030204" pitchFamily="34" charset="0"/>
                        </a:rPr>
                        <a:t>128</a:t>
                      </a:r>
                    </a:p>
                  </a:txBody>
                  <a:tcPr marL="7144" marR="7144" marT="7144"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764261809"/>
                  </a:ext>
                </a:extLst>
              </a:tr>
              <a:tr h="320615">
                <a:tc>
                  <a:txBody>
                    <a:bodyPr/>
                    <a:lstStyle/>
                    <a:p>
                      <a:pPr algn="l" fontAlgn="b">
                        <a:lnSpc>
                          <a:spcPct val="100000"/>
                        </a:lnSpc>
                      </a:pPr>
                      <a:r>
                        <a:rPr lang="en-US" sz="1400" b="0" i="0" u="none" strike="noStrike" dirty="0">
                          <a:solidFill>
                            <a:srgbClr val="000000"/>
                          </a:solidFill>
                          <a:effectLst/>
                          <a:latin typeface="Calibri" panose="020F0502020204030204" pitchFamily="34" charset="0"/>
                        </a:rPr>
                        <a:t>Number of Webserver Instances</a:t>
                      </a:r>
                    </a:p>
                  </a:txBody>
                  <a:tcPr marL="7144" marR="7144" marT="7144" marB="0" anchor="ctr"/>
                </a:tc>
                <a:tc>
                  <a:txBody>
                    <a:bodyPr/>
                    <a:lstStyle/>
                    <a:p>
                      <a:pPr algn="ctr" fontAlgn="b">
                        <a:lnSpc>
                          <a:spcPct val="100000"/>
                        </a:lnSpc>
                      </a:pPr>
                      <a:r>
                        <a:rPr lang="en-US" sz="1400" b="0" i="0" u="none" strike="noStrike" kern="1200" dirty="0">
                          <a:solidFill>
                            <a:srgbClr val="000000"/>
                          </a:solidFill>
                          <a:effectLst/>
                          <a:latin typeface="Calibri" panose="020F0502020204030204" pitchFamily="34" charset="0"/>
                          <a:ea typeface="+mn-ea"/>
                          <a:cs typeface="+mn-cs"/>
                        </a:rPr>
                        <a:t>2</a:t>
                      </a:r>
                    </a:p>
                  </a:txBody>
                  <a:tcPr marL="7144" marR="7144" marT="7144" marB="0" anchor="ctr"/>
                </a:tc>
                <a:tc>
                  <a:txBody>
                    <a:bodyPr/>
                    <a:lstStyle/>
                    <a:p>
                      <a:pPr algn="ctr" fontAlgn="b">
                        <a:lnSpc>
                          <a:spcPct val="100000"/>
                        </a:lnSpc>
                      </a:pPr>
                      <a:r>
                        <a:rPr lang="en-US" sz="1400" b="0" i="0" u="none" strike="noStrike" dirty="0">
                          <a:solidFill>
                            <a:srgbClr val="000000"/>
                          </a:solidFill>
                          <a:effectLst/>
                          <a:latin typeface="Calibri" panose="020F0502020204030204" pitchFamily="34" charset="0"/>
                        </a:rPr>
                        <a:t>48</a:t>
                      </a:r>
                    </a:p>
                  </a:txBody>
                  <a:tcPr marL="7144" marR="7144" marT="7144" marB="0" anchor="ctr"/>
                </a:tc>
                <a:tc>
                  <a:txBody>
                    <a:bodyPr/>
                    <a:lstStyle/>
                    <a:p>
                      <a:pPr algn="ctr" fontAlgn="b">
                        <a:lnSpc>
                          <a:spcPct val="100000"/>
                        </a:lnSpc>
                      </a:pPr>
                      <a:r>
                        <a:rPr lang="en-US" sz="1400" b="0" i="0" u="none" strike="noStrike" kern="1200" dirty="0">
                          <a:solidFill>
                            <a:srgbClr val="000000"/>
                          </a:solidFill>
                          <a:effectLst/>
                          <a:latin typeface="Calibri" panose="020F0502020204030204" pitchFamily="34" charset="0"/>
                          <a:ea typeface="+mn-ea"/>
                          <a:cs typeface="+mn-cs"/>
                        </a:rPr>
                        <a:t>6</a:t>
                      </a:r>
                    </a:p>
                  </a:txBody>
                  <a:tcPr marL="7144" marR="7144" marT="7144" marB="0" anchor="ctr"/>
                </a:tc>
                <a:tc>
                  <a:txBody>
                    <a:bodyPr/>
                    <a:lstStyle/>
                    <a:p>
                      <a:pPr algn="ctr" fontAlgn="b">
                        <a:lnSpc>
                          <a:spcPct val="100000"/>
                        </a:lnSpc>
                      </a:pPr>
                      <a:r>
                        <a:rPr lang="en-US" sz="1400" b="0" i="0" u="none" strike="noStrike" dirty="0">
                          <a:solidFill>
                            <a:srgbClr val="000000"/>
                          </a:solidFill>
                          <a:effectLst/>
                          <a:latin typeface="Calibri" panose="020F0502020204030204" pitchFamily="34" charset="0"/>
                        </a:rPr>
                        <a:t>128</a:t>
                      </a:r>
                    </a:p>
                  </a:txBody>
                  <a:tcPr marL="7144" marR="7144" marT="7144" marB="0" anchor="ctr"/>
                </a:tc>
                <a:extLst>
                  <a:ext uri="{0D108BD9-81ED-4DB2-BD59-A6C34878D82A}">
                    <a16:rowId xmlns:a16="http://schemas.microsoft.com/office/drawing/2014/main" val="1872390066"/>
                  </a:ext>
                </a:extLst>
              </a:tr>
              <a:tr h="334145">
                <a:tc>
                  <a:txBody>
                    <a:bodyPr/>
                    <a:lstStyle/>
                    <a:p>
                      <a:pPr algn="l" fontAlgn="b">
                        <a:lnSpc>
                          <a:spcPct val="100000"/>
                        </a:lnSpc>
                      </a:pPr>
                      <a:r>
                        <a:rPr lang="en-US" sz="1400" b="0" i="0" u="none" strike="noStrike" dirty="0">
                          <a:solidFill>
                            <a:srgbClr val="000000"/>
                          </a:solidFill>
                          <a:effectLst/>
                          <a:latin typeface="Calibri" panose="020F0502020204030204" pitchFamily="34" charset="0"/>
                        </a:rPr>
                        <a:t>Number of Application server processes</a:t>
                      </a:r>
                    </a:p>
                  </a:txBody>
                  <a:tcPr marL="7144" marR="7144" marT="7144" marB="0" anchor="ctr"/>
                </a:tc>
                <a:tc>
                  <a:txBody>
                    <a:bodyPr/>
                    <a:lstStyle/>
                    <a:p>
                      <a:pPr algn="ctr" fontAlgn="b">
                        <a:lnSpc>
                          <a:spcPct val="100000"/>
                        </a:lnSpc>
                      </a:pPr>
                      <a:r>
                        <a:rPr lang="en-US" sz="1400" b="0" i="0" u="none" strike="noStrike" kern="1200" dirty="0">
                          <a:solidFill>
                            <a:srgbClr val="000000"/>
                          </a:solidFill>
                          <a:effectLst/>
                          <a:latin typeface="Calibri" panose="020F0502020204030204" pitchFamily="34" charset="0"/>
                          <a:ea typeface="+mn-ea"/>
                          <a:cs typeface="+mn-cs"/>
                        </a:rPr>
                        <a:t>8</a:t>
                      </a:r>
                    </a:p>
                  </a:txBody>
                  <a:tcPr marL="7144" marR="7144" marT="7144" marB="0" anchor="ctr"/>
                </a:tc>
                <a:tc>
                  <a:txBody>
                    <a:bodyPr/>
                    <a:lstStyle/>
                    <a:p>
                      <a:pPr algn="ctr" fontAlgn="b">
                        <a:lnSpc>
                          <a:spcPct val="100000"/>
                        </a:lnSpc>
                      </a:pPr>
                      <a:r>
                        <a:rPr lang="en-US" sz="1400" b="0" i="0" u="none" strike="noStrike" dirty="0">
                          <a:solidFill>
                            <a:srgbClr val="000000"/>
                          </a:solidFill>
                          <a:effectLst/>
                          <a:latin typeface="Calibri" panose="020F0502020204030204" pitchFamily="34" charset="0"/>
                        </a:rPr>
                        <a:t>48</a:t>
                      </a:r>
                    </a:p>
                  </a:txBody>
                  <a:tcPr marL="7144" marR="7144" marT="7144" marB="0" anchor="ctr"/>
                </a:tc>
                <a:tc>
                  <a:txBody>
                    <a:bodyPr/>
                    <a:lstStyle/>
                    <a:p>
                      <a:pPr algn="ctr" fontAlgn="b">
                        <a:lnSpc>
                          <a:spcPct val="100000"/>
                        </a:lnSpc>
                      </a:pPr>
                      <a:r>
                        <a:rPr lang="en-US" sz="1400" b="0" i="0" u="none" strike="noStrike" kern="1200" dirty="0">
                          <a:solidFill>
                            <a:srgbClr val="000000"/>
                          </a:solidFill>
                          <a:effectLst/>
                          <a:latin typeface="Calibri" panose="020F0502020204030204" pitchFamily="34" charset="0"/>
                          <a:ea typeface="+mn-ea"/>
                          <a:cs typeface="+mn-cs"/>
                        </a:rPr>
                        <a:t>8</a:t>
                      </a:r>
                    </a:p>
                  </a:txBody>
                  <a:tcPr marL="7144" marR="7144" marT="7144" marB="0" anchor="ctr"/>
                </a:tc>
                <a:tc>
                  <a:txBody>
                    <a:bodyPr/>
                    <a:lstStyle/>
                    <a:p>
                      <a:pPr algn="ctr" fontAlgn="b">
                        <a:lnSpc>
                          <a:spcPct val="100000"/>
                        </a:lnSpc>
                      </a:pPr>
                      <a:r>
                        <a:rPr lang="en-US" sz="1400" b="0" i="0" u="none" strike="noStrike" dirty="0">
                          <a:solidFill>
                            <a:srgbClr val="000000"/>
                          </a:solidFill>
                          <a:effectLst/>
                          <a:latin typeface="Calibri" panose="020F0502020204030204" pitchFamily="34" charset="0"/>
                        </a:rPr>
                        <a:t>128</a:t>
                      </a:r>
                    </a:p>
                  </a:txBody>
                  <a:tcPr marL="7144" marR="7144" marT="7144" marB="0" anchor="ctr"/>
                </a:tc>
                <a:extLst>
                  <a:ext uri="{0D108BD9-81ED-4DB2-BD59-A6C34878D82A}">
                    <a16:rowId xmlns:a16="http://schemas.microsoft.com/office/drawing/2014/main" val="2043873057"/>
                  </a:ext>
                </a:extLst>
              </a:tr>
              <a:tr h="340205">
                <a:tc>
                  <a:txBody>
                    <a:bodyPr/>
                    <a:lstStyle/>
                    <a:p>
                      <a:pPr algn="l" fontAlgn="b">
                        <a:lnSpc>
                          <a:spcPct val="100000"/>
                        </a:lnSpc>
                      </a:pPr>
                      <a:r>
                        <a:rPr lang="en-US" sz="1400" b="0" i="0" u="none" strike="noStrike" dirty="0">
                          <a:solidFill>
                            <a:srgbClr val="000000"/>
                          </a:solidFill>
                          <a:effectLst/>
                          <a:latin typeface="Calibri" panose="020F0502020204030204" pitchFamily="34" charset="0"/>
                        </a:rPr>
                        <a:t>DB instance Size</a:t>
                      </a:r>
                    </a:p>
                  </a:txBody>
                  <a:tcPr marL="7144" marR="7144" marT="7144" marB="0" anchor="ctr"/>
                </a:tc>
                <a:tc>
                  <a:txBody>
                    <a:bodyPr/>
                    <a:lstStyle/>
                    <a:p>
                      <a:pPr algn="ctr" fontAlgn="b">
                        <a:lnSpc>
                          <a:spcPct val="100000"/>
                        </a:lnSpc>
                      </a:pPr>
                      <a:r>
                        <a:rPr lang="en-US" sz="1400" b="0" i="0" u="none" strike="noStrike" kern="1200" dirty="0">
                          <a:solidFill>
                            <a:srgbClr val="000000"/>
                          </a:solidFill>
                          <a:effectLst/>
                          <a:latin typeface="Calibri" panose="020F0502020204030204" pitchFamily="34" charset="0"/>
                          <a:ea typeface="+mn-ea"/>
                          <a:cs typeface="+mn-cs"/>
                        </a:rPr>
                        <a:t>  m5.large</a:t>
                      </a:r>
                    </a:p>
                  </a:txBody>
                  <a:tcPr marL="7144" marR="7144" marT="7144" marB="0" anchor="ctr"/>
                </a:tc>
                <a:tc>
                  <a:txBody>
                    <a:bodyPr/>
                    <a:lstStyle/>
                    <a:p>
                      <a:pPr algn="ctr" fontAlgn="b">
                        <a:lnSpc>
                          <a:spcPct val="100000"/>
                        </a:lnSpc>
                      </a:pPr>
                      <a:r>
                        <a:rPr lang="en-US" sz="1400" b="0" i="0" u="none" strike="noStrike" dirty="0">
                          <a:solidFill>
                            <a:srgbClr val="000000"/>
                          </a:solidFill>
                          <a:effectLst/>
                          <a:latin typeface="Calibri" panose="020F0502020204030204" pitchFamily="34" charset="0"/>
                        </a:rPr>
                        <a:t>m5.8xlarge</a:t>
                      </a:r>
                    </a:p>
                  </a:txBody>
                  <a:tcPr marL="7144" marR="7144" marT="7144" marB="0" anchor="ctr"/>
                </a:tc>
                <a:tc>
                  <a:txBody>
                    <a:bodyPr/>
                    <a:lstStyle/>
                    <a:p>
                      <a:pPr algn="ctr" fontAlgn="b">
                        <a:lnSpc>
                          <a:spcPct val="100000"/>
                        </a:lnSpc>
                      </a:pPr>
                      <a:r>
                        <a:rPr lang="en-US" sz="1400" b="0" i="0" u="none" strike="noStrike" kern="1200" dirty="0">
                          <a:solidFill>
                            <a:srgbClr val="000000"/>
                          </a:solidFill>
                          <a:effectLst/>
                          <a:latin typeface="Calibri" panose="020F0502020204030204" pitchFamily="34" charset="0"/>
                          <a:ea typeface="+mn-ea"/>
                          <a:cs typeface="+mn-cs"/>
                        </a:rPr>
                        <a:t> m5.2xlarge</a:t>
                      </a:r>
                    </a:p>
                  </a:txBody>
                  <a:tcPr marL="7144" marR="7144" marT="7144" marB="0" anchor="ctr"/>
                </a:tc>
                <a:tc>
                  <a:txBody>
                    <a:bodyPr/>
                    <a:lstStyle/>
                    <a:p>
                      <a:pPr algn="ctr" fontAlgn="b">
                        <a:lnSpc>
                          <a:spcPct val="100000"/>
                        </a:lnSpc>
                      </a:pPr>
                      <a:r>
                        <a:rPr lang="en-US" sz="1400" b="0" i="0" u="none" strike="noStrike" dirty="0">
                          <a:solidFill>
                            <a:srgbClr val="000000"/>
                          </a:solidFill>
                          <a:effectLst/>
                          <a:latin typeface="Calibri" panose="020F0502020204030204" pitchFamily="34" charset="0"/>
                        </a:rPr>
                        <a:t>db.m5.12xlarge</a:t>
                      </a:r>
                    </a:p>
                  </a:txBody>
                  <a:tcPr marL="7144" marR="7144" marT="7144" marB="0" anchor="ctr"/>
                </a:tc>
                <a:extLst>
                  <a:ext uri="{0D108BD9-81ED-4DB2-BD59-A6C34878D82A}">
                    <a16:rowId xmlns:a16="http://schemas.microsoft.com/office/drawing/2014/main" val="1961345779"/>
                  </a:ext>
                </a:extLst>
              </a:tr>
              <a:tr h="298742">
                <a:tc>
                  <a:txBody>
                    <a:bodyPr/>
                    <a:lstStyle/>
                    <a:p>
                      <a:pPr algn="l" fontAlgn="b">
                        <a:lnSpc>
                          <a:spcPct val="100000"/>
                        </a:lnSpc>
                      </a:pPr>
                      <a:r>
                        <a:rPr lang="en-US" sz="1400" b="0" i="0" u="none" strike="noStrike" dirty="0">
                          <a:solidFill>
                            <a:srgbClr val="000000"/>
                          </a:solidFill>
                          <a:effectLst/>
                          <a:latin typeface="Calibri" panose="020F0502020204030204" pitchFamily="34" charset="0"/>
                        </a:rPr>
                        <a:t>Jolt min handlers </a:t>
                      </a:r>
                    </a:p>
                  </a:txBody>
                  <a:tcPr marL="7144" marR="7144" marT="7144" marB="0" anchor="ctr"/>
                </a:tc>
                <a:tc>
                  <a:txBody>
                    <a:bodyPr/>
                    <a:lstStyle/>
                    <a:p>
                      <a:pPr algn="ctr" fontAlgn="b">
                        <a:lnSpc>
                          <a:spcPct val="100000"/>
                        </a:lnSpc>
                      </a:pPr>
                      <a:r>
                        <a:rPr lang="en-US" sz="1400" b="0" i="0" u="none" strike="noStrike" kern="1200" dirty="0">
                          <a:solidFill>
                            <a:srgbClr val="000000"/>
                          </a:solidFill>
                          <a:effectLst/>
                          <a:latin typeface="Calibri" panose="020F0502020204030204" pitchFamily="34" charset="0"/>
                          <a:ea typeface="+mn-ea"/>
                          <a:cs typeface="+mn-cs"/>
                        </a:rPr>
                        <a:t>8</a:t>
                      </a:r>
                    </a:p>
                  </a:txBody>
                  <a:tcPr marL="7144" marR="7144" marT="7144" marB="0" anchor="ctr"/>
                </a:tc>
                <a:tc>
                  <a:txBody>
                    <a:bodyPr/>
                    <a:lstStyle/>
                    <a:p>
                      <a:pPr algn="ctr" fontAlgn="b">
                        <a:lnSpc>
                          <a:spcPct val="100000"/>
                        </a:lnSpc>
                      </a:pPr>
                      <a:r>
                        <a:rPr lang="en-US" sz="1400" b="0" i="0" u="none" strike="noStrike" dirty="0">
                          <a:solidFill>
                            <a:srgbClr val="000000"/>
                          </a:solidFill>
                          <a:effectLst/>
                          <a:latin typeface="Calibri" panose="020F0502020204030204" pitchFamily="34" charset="0"/>
                        </a:rPr>
                        <a:t>50</a:t>
                      </a:r>
                    </a:p>
                  </a:txBody>
                  <a:tcPr marL="7144" marR="7144" marT="7144" marB="0" anchor="ctr"/>
                </a:tc>
                <a:tc>
                  <a:txBody>
                    <a:bodyPr/>
                    <a:lstStyle/>
                    <a:p>
                      <a:pPr algn="ctr" fontAlgn="b">
                        <a:lnSpc>
                          <a:spcPct val="100000"/>
                        </a:lnSpc>
                      </a:pPr>
                      <a:r>
                        <a:rPr lang="en-US" sz="1400" b="0" i="0" u="none" strike="noStrike" kern="1200" dirty="0">
                          <a:solidFill>
                            <a:srgbClr val="000000"/>
                          </a:solidFill>
                          <a:effectLst/>
                          <a:latin typeface="Calibri" panose="020F0502020204030204" pitchFamily="34" charset="0"/>
                          <a:ea typeface="+mn-ea"/>
                          <a:cs typeface="+mn-cs"/>
                        </a:rPr>
                        <a:t>8</a:t>
                      </a:r>
                    </a:p>
                  </a:txBody>
                  <a:tcPr marL="7144" marR="7144" marT="7144" marB="0" anchor="ctr"/>
                </a:tc>
                <a:tc>
                  <a:txBody>
                    <a:bodyPr/>
                    <a:lstStyle/>
                    <a:p>
                      <a:pPr algn="ctr" fontAlgn="b">
                        <a:lnSpc>
                          <a:spcPct val="100000"/>
                        </a:lnSpc>
                      </a:pPr>
                      <a:r>
                        <a:rPr lang="en-US" sz="1400" b="0" i="0" u="none" strike="noStrike" dirty="0">
                          <a:solidFill>
                            <a:srgbClr val="000000"/>
                          </a:solidFill>
                          <a:effectLst/>
                          <a:latin typeface="Calibri" panose="020F0502020204030204" pitchFamily="34" charset="0"/>
                        </a:rPr>
                        <a:t>50</a:t>
                      </a:r>
                    </a:p>
                  </a:txBody>
                  <a:tcPr marL="7144" marR="7144" marT="7144" marB="0" anchor="ctr"/>
                </a:tc>
                <a:extLst>
                  <a:ext uri="{0D108BD9-81ED-4DB2-BD59-A6C34878D82A}">
                    <a16:rowId xmlns:a16="http://schemas.microsoft.com/office/drawing/2014/main" val="3601115000"/>
                  </a:ext>
                </a:extLst>
              </a:tr>
              <a:tr h="340205">
                <a:tc>
                  <a:txBody>
                    <a:bodyPr/>
                    <a:lstStyle/>
                    <a:p>
                      <a:pPr algn="l" fontAlgn="b">
                        <a:lnSpc>
                          <a:spcPct val="100000"/>
                        </a:lnSpc>
                      </a:pPr>
                      <a:r>
                        <a:rPr lang="en-US" sz="1400" b="0" i="0" u="none" strike="noStrike" dirty="0">
                          <a:solidFill>
                            <a:srgbClr val="000000"/>
                          </a:solidFill>
                          <a:effectLst/>
                          <a:latin typeface="Calibri" panose="020F0502020204030204" pitchFamily="34" charset="0"/>
                        </a:rPr>
                        <a:t>Jolt max handlers</a:t>
                      </a:r>
                    </a:p>
                  </a:txBody>
                  <a:tcPr marL="7144" marR="7144" marT="7144" marB="0" anchor="ctr"/>
                </a:tc>
                <a:tc>
                  <a:txBody>
                    <a:bodyPr/>
                    <a:lstStyle/>
                    <a:p>
                      <a:pPr algn="ctr" fontAlgn="b">
                        <a:lnSpc>
                          <a:spcPct val="100000"/>
                        </a:lnSpc>
                      </a:pPr>
                      <a:r>
                        <a:rPr lang="en-US" sz="1400" b="0" i="0" u="none" strike="noStrike" kern="1200" dirty="0">
                          <a:solidFill>
                            <a:srgbClr val="000000"/>
                          </a:solidFill>
                          <a:effectLst/>
                          <a:latin typeface="Calibri" panose="020F0502020204030204" pitchFamily="34" charset="0"/>
                          <a:ea typeface="+mn-ea"/>
                          <a:cs typeface="+mn-cs"/>
                        </a:rPr>
                        <a:t>12</a:t>
                      </a:r>
                    </a:p>
                  </a:txBody>
                  <a:tcPr marL="7144" marR="7144" marT="7144" marB="0" anchor="ctr"/>
                </a:tc>
                <a:tc>
                  <a:txBody>
                    <a:bodyPr/>
                    <a:lstStyle/>
                    <a:p>
                      <a:pPr algn="ctr" fontAlgn="b">
                        <a:lnSpc>
                          <a:spcPct val="100000"/>
                        </a:lnSpc>
                      </a:pPr>
                      <a:r>
                        <a:rPr lang="en-US" sz="1400" b="0" i="0" u="none" strike="noStrike" dirty="0">
                          <a:solidFill>
                            <a:srgbClr val="000000"/>
                          </a:solidFill>
                          <a:effectLst/>
                          <a:latin typeface="Calibri" panose="020F0502020204030204" pitchFamily="34" charset="0"/>
                        </a:rPr>
                        <a:t>70</a:t>
                      </a:r>
                    </a:p>
                  </a:txBody>
                  <a:tcPr marL="7144" marR="7144" marT="7144" marB="0" anchor="ctr"/>
                </a:tc>
                <a:tc>
                  <a:txBody>
                    <a:bodyPr/>
                    <a:lstStyle/>
                    <a:p>
                      <a:pPr algn="ctr" fontAlgn="b">
                        <a:lnSpc>
                          <a:spcPct val="100000"/>
                        </a:lnSpc>
                      </a:pPr>
                      <a:r>
                        <a:rPr lang="en-US" sz="1400" b="0" i="0" u="none" strike="noStrike" kern="1200" dirty="0">
                          <a:solidFill>
                            <a:srgbClr val="000000"/>
                          </a:solidFill>
                          <a:effectLst/>
                          <a:latin typeface="Calibri" panose="020F0502020204030204" pitchFamily="34" charset="0"/>
                          <a:ea typeface="+mn-ea"/>
                          <a:cs typeface="+mn-cs"/>
                        </a:rPr>
                        <a:t>12</a:t>
                      </a:r>
                    </a:p>
                  </a:txBody>
                  <a:tcPr marL="7144" marR="7144" marT="7144" marB="0" anchor="ctr"/>
                </a:tc>
                <a:tc>
                  <a:txBody>
                    <a:bodyPr/>
                    <a:lstStyle/>
                    <a:p>
                      <a:pPr algn="ctr" fontAlgn="b">
                        <a:lnSpc>
                          <a:spcPct val="100000"/>
                        </a:lnSpc>
                      </a:pPr>
                      <a:r>
                        <a:rPr lang="en-US" sz="1400" b="0" i="0" u="none" strike="noStrike" dirty="0">
                          <a:solidFill>
                            <a:srgbClr val="000000"/>
                          </a:solidFill>
                          <a:effectLst/>
                          <a:latin typeface="Calibri" panose="020F0502020204030204" pitchFamily="34" charset="0"/>
                        </a:rPr>
                        <a:t>70</a:t>
                      </a:r>
                    </a:p>
                  </a:txBody>
                  <a:tcPr marL="7144" marR="7144" marT="7144" marB="0" anchor="ctr"/>
                </a:tc>
                <a:extLst>
                  <a:ext uri="{0D108BD9-81ED-4DB2-BD59-A6C34878D82A}">
                    <a16:rowId xmlns:a16="http://schemas.microsoft.com/office/drawing/2014/main" val="1157403795"/>
                  </a:ext>
                </a:extLst>
              </a:tr>
              <a:tr h="340205">
                <a:tc>
                  <a:txBody>
                    <a:bodyPr/>
                    <a:lstStyle/>
                    <a:p>
                      <a:pPr algn="l" fontAlgn="b">
                        <a:lnSpc>
                          <a:spcPct val="100000"/>
                        </a:lnSpc>
                      </a:pPr>
                      <a:r>
                        <a:rPr lang="en-US" sz="1400" b="0" i="0" u="none" strike="noStrike" dirty="0">
                          <a:solidFill>
                            <a:srgbClr val="000000"/>
                          </a:solidFill>
                          <a:effectLst/>
                          <a:latin typeface="Calibri" panose="020F0502020204030204" pitchFamily="34" charset="0"/>
                        </a:rPr>
                        <a:t>Recycle count </a:t>
                      </a:r>
                    </a:p>
                  </a:txBody>
                  <a:tcPr marL="7144" marR="7144" marT="7144" marB="0" anchor="ctr"/>
                </a:tc>
                <a:tc>
                  <a:txBody>
                    <a:bodyPr/>
                    <a:lstStyle/>
                    <a:p>
                      <a:pPr algn="ctr" fontAlgn="b">
                        <a:lnSpc>
                          <a:spcPct val="100000"/>
                        </a:lnSpc>
                      </a:pPr>
                      <a:r>
                        <a:rPr lang="en-US" sz="1400" b="0" i="0" u="none" strike="noStrike" kern="1200" dirty="0">
                          <a:solidFill>
                            <a:srgbClr val="000000"/>
                          </a:solidFill>
                          <a:effectLst/>
                          <a:latin typeface="Calibri" panose="020F0502020204030204" pitchFamily="34" charset="0"/>
                          <a:ea typeface="+mn-ea"/>
                          <a:cs typeface="+mn-cs"/>
                        </a:rPr>
                        <a:t>4000</a:t>
                      </a:r>
                    </a:p>
                  </a:txBody>
                  <a:tcPr marL="7144" marR="7144" marT="7144" marB="0" anchor="ctr"/>
                </a:tc>
                <a:tc>
                  <a:txBody>
                    <a:bodyPr/>
                    <a:lstStyle/>
                    <a:p>
                      <a:pPr algn="ctr" fontAlgn="b">
                        <a:lnSpc>
                          <a:spcPct val="100000"/>
                        </a:lnSpc>
                      </a:pPr>
                      <a:r>
                        <a:rPr lang="en-US" sz="1400" b="0" i="0" u="none" strike="noStrike" dirty="0">
                          <a:solidFill>
                            <a:srgbClr val="000000"/>
                          </a:solidFill>
                          <a:effectLst/>
                          <a:latin typeface="Calibri" panose="020F0502020204030204" pitchFamily="34" charset="0"/>
                        </a:rPr>
                        <a:t>2500</a:t>
                      </a:r>
                    </a:p>
                  </a:txBody>
                  <a:tcPr marL="7144" marR="7144" marT="7144" marB="0" anchor="ctr"/>
                </a:tc>
                <a:tc>
                  <a:txBody>
                    <a:bodyPr/>
                    <a:lstStyle/>
                    <a:p>
                      <a:pPr algn="ctr" fontAlgn="b">
                        <a:lnSpc>
                          <a:spcPct val="100000"/>
                        </a:lnSpc>
                      </a:pPr>
                      <a:r>
                        <a:rPr lang="en-US" sz="1600" i="0" kern="1200" dirty="0">
                          <a:solidFill>
                            <a:schemeClr val="dk1"/>
                          </a:solidFill>
                          <a:effectLst/>
                          <a:latin typeface="+mn-lt"/>
                          <a:ea typeface="+mn-ea"/>
                          <a:cs typeface="+mn-cs"/>
                        </a:rPr>
                        <a:t>4000</a:t>
                      </a:r>
                      <a:endParaRPr lang="en-US" sz="1400" b="0" i="0" u="none" strike="noStrike" kern="1200" dirty="0">
                        <a:solidFill>
                          <a:srgbClr val="000000"/>
                        </a:solidFill>
                        <a:effectLst/>
                        <a:latin typeface="Calibri" panose="020F0502020204030204" pitchFamily="34" charset="0"/>
                        <a:ea typeface="+mn-ea"/>
                        <a:cs typeface="+mn-cs"/>
                      </a:endParaRPr>
                    </a:p>
                  </a:txBody>
                  <a:tcPr marL="7144" marR="7144" marT="7144" marB="0" anchor="ctr"/>
                </a:tc>
                <a:tc>
                  <a:txBody>
                    <a:bodyPr/>
                    <a:lstStyle/>
                    <a:p>
                      <a:pPr algn="ctr" fontAlgn="b">
                        <a:lnSpc>
                          <a:spcPct val="100000"/>
                        </a:lnSpc>
                      </a:pPr>
                      <a:r>
                        <a:rPr lang="en-US" sz="1400" b="0" i="0" u="none" strike="noStrike" dirty="0">
                          <a:solidFill>
                            <a:srgbClr val="000000"/>
                          </a:solidFill>
                          <a:effectLst/>
                          <a:latin typeface="Calibri" panose="020F0502020204030204" pitchFamily="34" charset="0"/>
                        </a:rPr>
                        <a:t>2500</a:t>
                      </a:r>
                    </a:p>
                  </a:txBody>
                  <a:tcPr marL="7144" marR="7144" marT="7144" marB="0" anchor="ctr"/>
                </a:tc>
                <a:extLst>
                  <a:ext uri="{0D108BD9-81ED-4DB2-BD59-A6C34878D82A}">
                    <a16:rowId xmlns:a16="http://schemas.microsoft.com/office/drawing/2014/main" val="68883145"/>
                  </a:ext>
                </a:extLst>
              </a:tr>
            </a:tbl>
          </a:graphicData>
        </a:graphic>
      </p:graphicFrame>
      <p:sp>
        <p:nvSpPr>
          <p:cNvPr id="10" name="Title 1">
            <a:extLst>
              <a:ext uri="{FF2B5EF4-FFF2-40B4-BE49-F238E27FC236}">
                <a16:creationId xmlns:a16="http://schemas.microsoft.com/office/drawing/2014/main" id="{8641B14F-3EF5-4E76-9CCC-41EAED902290}"/>
              </a:ext>
            </a:extLst>
          </p:cNvPr>
          <p:cNvSpPr>
            <a:spLocks noGrp="1"/>
          </p:cNvSpPr>
          <p:nvPr>
            <p:ph type="title"/>
          </p:nvPr>
        </p:nvSpPr>
        <p:spPr>
          <a:xfrm>
            <a:off x="177166" y="938283"/>
            <a:ext cx="7400161" cy="385763"/>
          </a:xfrm>
        </p:spPr>
        <p:txBody>
          <a:bodyPr/>
          <a:lstStyle/>
          <a:p>
            <a:r>
              <a:rPr lang="en-US" sz="2100" b="1" dirty="0">
                <a:solidFill>
                  <a:srgbClr val="0070C0"/>
                </a:solidFill>
              </a:rPr>
              <a:t>CS - Current</a:t>
            </a:r>
            <a:r>
              <a:rPr lang="en-US" sz="2100" dirty="0"/>
              <a:t> </a:t>
            </a:r>
            <a:r>
              <a:rPr lang="en-US" sz="2100" b="1" dirty="0">
                <a:solidFill>
                  <a:srgbClr val="0070C0"/>
                </a:solidFill>
              </a:rPr>
              <a:t>Production </a:t>
            </a:r>
            <a:r>
              <a:rPr lang="en-US" sz="2100" b="1" dirty="0">
                <a:solidFill>
                  <a:srgbClr val="0070C0"/>
                </a:solidFill>
                <a:latin typeface="+mn-lt"/>
                <a:ea typeface="+mn-ea"/>
                <a:cs typeface="+mn-cs"/>
              </a:rPr>
              <a:t>vs </a:t>
            </a:r>
            <a:r>
              <a:rPr lang="en-US" sz="2100" b="1" dirty="0">
                <a:solidFill>
                  <a:srgbClr val="0070C0"/>
                </a:solidFill>
              </a:rPr>
              <a:t>Recommended Configuration</a:t>
            </a:r>
          </a:p>
        </p:txBody>
      </p:sp>
      <p:graphicFrame>
        <p:nvGraphicFramePr>
          <p:cNvPr id="2" name="Table 1">
            <a:extLst>
              <a:ext uri="{FF2B5EF4-FFF2-40B4-BE49-F238E27FC236}">
                <a16:creationId xmlns:a16="http://schemas.microsoft.com/office/drawing/2014/main" id="{795B0A49-FF0B-4B54-B2D2-83EFFCB2D024}"/>
              </a:ext>
            </a:extLst>
          </p:cNvPr>
          <p:cNvGraphicFramePr>
            <a:graphicFrameLocks noGrp="1"/>
          </p:cNvGraphicFramePr>
          <p:nvPr>
            <p:extLst>
              <p:ext uri="{D42A27DB-BD31-4B8C-83A1-F6EECF244321}">
                <p14:modId xmlns:p14="http://schemas.microsoft.com/office/powerpoint/2010/main" val="134769978"/>
              </p:ext>
            </p:extLst>
          </p:nvPr>
        </p:nvGraphicFramePr>
        <p:xfrm>
          <a:off x="577521" y="1600123"/>
          <a:ext cx="3935097" cy="839905"/>
        </p:xfrm>
        <a:graphic>
          <a:graphicData uri="http://schemas.openxmlformats.org/drawingml/2006/table">
            <a:tbl>
              <a:tblPr firstRow="1" bandRow="1">
                <a:tableStyleId>{5C22544A-7EE6-4342-B048-85BDC9FD1C3A}</a:tableStyleId>
              </a:tblPr>
              <a:tblGrid>
                <a:gridCol w="1207583">
                  <a:extLst>
                    <a:ext uri="{9D8B030D-6E8A-4147-A177-3AD203B41FA5}">
                      <a16:colId xmlns:a16="http://schemas.microsoft.com/office/drawing/2014/main" val="1594550979"/>
                    </a:ext>
                  </a:extLst>
                </a:gridCol>
                <a:gridCol w="1207583">
                  <a:extLst>
                    <a:ext uri="{9D8B030D-6E8A-4147-A177-3AD203B41FA5}">
                      <a16:colId xmlns:a16="http://schemas.microsoft.com/office/drawing/2014/main" val="942467908"/>
                    </a:ext>
                  </a:extLst>
                </a:gridCol>
                <a:gridCol w="1519931">
                  <a:extLst>
                    <a:ext uri="{9D8B030D-6E8A-4147-A177-3AD203B41FA5}">
                      <a16:colId xmlns:a16="http://schemas.microsoft.com/office/drawing/2014/main" val="2048605267"/>
                    </a:ext>
                  </a:extLst>
                </a:gridCol>
              </a:tblGrid>
              <a:tr h="269756">
                <a:tc>
                  <a:txBody>
                    <a:bodyPr/>
                    <a:lstStyle/>
                    <a:p>
                      <a:pPr algn="ctr"/>
                      <a:r>
                        <a:rPr lang="en-US" sz="1000" dirty="0"/>
                        <a:t>Pillar</a:t>
                      </a:r>
                    </a:p>
                  </a:txBody>
                  <a:tcPr marL="7144" marR="7144" marT="7144" marB="0" anchor="ctr"/>
                </a:tc>
                <a:tc>
                  <a:txBody>
                    <a:bodyPr/>
                    <a:lstStyle/>
                    <a:p>
                      <a:pPr algn="ctr" fontAlgn="b"/>
                      <a:r>
                        <a:rPr lang="en-US" sz="1400" b="1" kern="1200" dirty="0">
                          <a:solidFill>
                            <a:schemeClr val="lt1"/>
                          </a:solidFill>
                          <a:latin typeface="+mn-lt"/>
                          <a:ea typeface="+mn-ea"/>
                          <a:cs typeface="+mn-cs"/>
                        </a:rPr>
                        <a:t>User Type</a:t>
                      </a:r>
                    </a:p>
                  </a:txBody>
                  <a:tcPr marL="7144" marR="7144" marT="7144" marB="0" anchor="ctr"/>
                </a:tc>
                <a:tc>
                  <a:txBody>
                    <a:bodyPr/>
                    <a:lstStyle/>
                    <a:p>
                      <a:pPr algn="ctr" fontAlgn="b"/>
                      <a:r>
                        <a:rPr lang="en-US" sz="1400" b="1" kern="1200" dirty="0">
                          <a:solidFill>
                            <a:schemeClr val="lt1"/>
                          </a:solidFill>
                          <a:latin typeface="+mn-lt"/>
                          <a:ea typeface="+mn-ea"/>
                          <a:cs typeface="+mn-cs"/>
                        </a:rPr>
                        <a:t>Count</a:t>
                      </a:r>
                    </a:p>
                  </a:txBody>
                  <a:tcPr marL="7144" marR="7144" marT="7144" marB="0" anchor="ctr"/>
                </a:tc>
                <a:extLst>
                  <a:ext uri="{0D108BD9-81ED-4DB2-BD59-A6C34878D82A}">
                    <a16:rowId xmlns:a16="http://schemas.microsoft.com/office/drawing/2014/main" val="390957975"/>
                  </a:ext>
                </a:extLst>
              </a:tr>
              <a:tr h="190024">
                <a:tc>
                  <a:txBody>
                    <a:bodyPr/>
                    <a:lstStyle/>
                    <a:p>
                      <a:pPr algn="ctr"/>
                      <a:r>
                        <a:rPr lang="en-US" sz="1000" dirty="0"/>
                        <a:t>CS</a:t>
                      </a:r>
                    </a:p>
                  </a:txBody>
                  <a:tcPr marL="7144" marR="7144" marT="7144" marB="0" anchor="ctr"/>
                </a:tc>
                <a:tc>
                  <a:txBody>
                    <a:bodyPr/>
                    <a:lstStyle/>
                    <a:p>
                      <a:pPr algn="ctr" fontAlgn="b"/>
                      <a:r>
                        <a:rPr lang="en-US" sz="1200" b="0" i="0" u="none" strike="noStrike" dirty="0">
                          <a:solidFill>
                            <a:srgbClr val="000000"/>
                          </a:solidFill>
                          <a:effectLst/>
                          <a:latin typeface="Calibri" panose="020F0502020204030204" pitchFamily="34" charset="0"/>
                        </a:rPr>
                        <a:t>Student</a:t>
                      </a:r>
                    </a:p>
                  </a:txBody>
                  <a:tcPr marL="7144" marR="7144" marT="7144" marB="0" anchor="ctr"/>
                </a:tc>
                <a:tc>
                  <a:txBody>
                    <a:bodyPr/>
                    <a:lstStyle/>
                    <a:p>
                      <a:pPr algn="ctr" fontAlgn="b"/>
                      <a:r>
                        <a:rPr lang="en-US" sz="1200" b="0" i="0" u="none" strike="noStrike" kern="1200" dirty="0">
                          <a:solidFill>
                            <a:srgbClr val="000000"/>
                          </a:solidFill>
                          <a:effectLst/>
                          <a:latin typeface="Calibri" panose="020F0502020204030204" pitchFamily="34" charset="0"/>
                          <a:ea typeface="+mn-ea"/>
                          <a:cs typeface="+mn-cs"/>
                        </a:rPr>
                        <a:t>24000</a:t>
                      </a:r>
                    </a:p>
                  </a:txBody>
                  <a:tcPr marL="7144" marR="7144" marT="7144" marB="0" anchor="ctr"/>
                </a:tc>
                <a:extLst>
                  <a:ext uri="{0D108BD9-81ED-4DB2-BD59-A6C34878D82A}">
                    <a16:rowId xmlns:a16="http://schemas.microsoft.com/office/drawing/2014/main" val="3101367640"/>
                  </a:ext>
                </a:extLst>
              </a:tr>
              <a:tr h="190024">
                <a:tc>
                  <a:txBody>
                    <a:bodyPr/>
                    <a:lstStyle/>
                    <a:p>
                      <a:pPr algn="ctr"/>
                      <a:r>
                        <a:rPr lang="en-US" sz="1000" dirty="0"/>
                        <a:t>CS</a:t>
                      </a:r>
                    </a:p>
                  </a:txBody>
                  <a:tcPr marL="7144" marR="7144" marT="7144" marB="0" anchor="ctr"/>
                </a:tc>
                <a:tc>
                  <a:txBody>
                    <a:bodyPr/>
                    <a:lstStyle/>
                    <a:p>
                      <a:pPr algn="ctr" fontAlgn="b"/>
                      <a:r>
                        <a:rPr lang="en-US" sz="1200" b="0" i="0" u="none" strike="noStrike" dirty="0">
                          <a:solidFill>
                            <a:srgbClr val="000000"/>
                          </a:solidFill>
                          <a:effectLst/>
                          <a:latin typeface="Calibri" panose="020F0502020204030204" pitchFamily="34" charset="0"/>
                        </a:rPr>
                        <a:t>Faculty</a:t>
                      </a:r>
                    </a:p>
                  </a:txBody>
                  <a:tcPr marL="7144" marR="7144" marT="7144" marB="0" anchor="ctr"/>
                </a:tc>
                <a:tc>
                  <a:txBody>
                    <a:bodyPr/>
                    <a:lstStyle/>
                    <a:p>
                      <a:pPr algn="ctr" fontAlgn="b"/>
                      <a:r>
                        <a:rPr lang="en-US" sz="1200" b="0" i="0" u="none" strike="noStrike" kern="1200" dirty="0">
                          <a:solidFill>
                            <a:srgbClr val="000000"/>
                          </a:solidFill>
                          <a:effectLst/>
                          <a:latin typeface="Calibri" panose="020F0502020204030204" pitchFamily="34" charset="0"/>
                          <a:ea typeface="+mn-ea"/>
                          <a:cs typeface="+mn-cs"/>
                        </a:rPr>
                        <a:t>4000</a:t>
                      </a:r>
                    </a:p>
                  </a:txBody>
                  <a:tcPr marL="7144" marR="7144" marT="7144" marB="0" anchor="ctr"/>
                </a:tc>
                <a:extLst>
                  <a:ext uri="{0D108BD9-81ED-4DB2-BD59-A6C34878D82A}">
                    <a16:rowId xmlns:a16="http://schemas.microsoft.com/office/drawing/2014/main" val="1460851158"/>
                  </a:ext>
                </a:extLst>
              </a:tr>
              <a:tr h="190101">
                <a:tc>
                  <a:txBody>
                    <a:bodyPr/>
                    <a:lstStyle/>
                    <a:p>
                      <a:pPr algn="ctr"/>
                      <a:r>
                        <a:rPr lang="en-US" sz="1000" dirty="0"/>
                        <a:t>CS</a:t>
                      </a:r>
                    </a:p>
                  </a:txBody>
                  <a:tcPr marL="7144" marR="7144" marT="7144" marB="0" anchor="ctr"/>
                </a:tc>
                <a:tc>
                  <a:txBody>
                    <a:bodyPr/>
                    <a:lstStyle/>
                    <a:p>
                      <a:pPr algn="ctr" fontAlgn="b"/>
                      <a:r>
                        <a:rPr lang="en-US" sz="1200" b="0" i="0" u="none" strike="noStrike" dirty="0">
                          <a:solidFill>
                            <a:srgbClr val="000000"/>
                          </a:solidFill>
                          <a:effectLst/>
                          <a:latin typeface="Calibri" panose="020F0502020204030204" pitchFamily="34" charset="0"/>
                        </a:rPr>
                        <a:t>Staff</a:t>
                      </a:r>
                    </a:p>
                  </a:txBody>
                  <a:tcPr marL="7144" marR="7144" marT="7144" marB="0" anchor="ctr"/>
                </a:tc>
                <a:tc>
                  <a:txBody>
                    <a:bodyPr/>
                    <a:lstStyle/>
                    <a:p>
                      <a:pPr algn="ctr" fontAlgn="b"/>
                      <a:r>
                        <a:rPr lang="en-US" sz="1200" b="0" i="0" u="none" strike="noStrike" kern="1200" dirty="0">
                          <a:solidFill>
                            <a:srgbClr val="000000"/>
                          </a:solidFill>
                          <a:effectLst/>
                          <a:latin typeface="Calibri" panose="020F0502020204030204" pitchFamily="34" charset="0"/>
                          <a:ea typeface="+mn-ea"/>
                          <a:cs typeface="+mn-cs"/>
                        </a:rPr>
                        <a:t>4000</a:t>
                      </a:r>
                    </a:p>
                  </a:txBody>
                  <a:tcPr marL="7144" marR="7144" marT="7144" marB="0" anchor="ctr"/>
                </a:tc>
                <a:extLst>
                  <a:ext uri="{0D108BD9-81ED-4DB2-BD59-A6C34878D82A}">
                    <a16:rowId xmlns:a16="http://schemas.microsoft.com/office/drawing/2014/main" val="250994151"/>
                  </a:ext>
                </a:extLst>
              </a:tr>
            </a:tbl>
          </a:graphicData>
        </a:graphic>
      </p:graphicFrame>
      <p:sp>
        <p:nvSpPr>
          <p:cNvPr id="5" name="Slide Number Placeholder 3">
            <a:extLst>
              <a:ext uri="{FF2B5EF4-FFF2-40B4-BE49-F238E27FC236}">
                <a16:creationId xmlns:a16="http://schemas.microsoft.com/office/drawing/2014/main" id="{5932F927-CD64-4806-9672-6F68EB7F8491}"/>
              </a:ext>
            </a:extLst>
          </p:cNvPr>
          <p:cNvSpPr>
            <a:spLocks noGrp="1"/>
          </p:cNvSpPr>
          <p:nvPr>
            <p:ph type="sldNum" sz="quarter" idx="12"/>
          </p:nvPr>
        </p:nvSpPr>
        <p:spPr>
          <a:xfrm>
            <a:off x="6548627" y="6335414"/>
            <a:ext cx="2057400" cy="365125"/>
          </a:xfrm>
        </p:spPr>
        <p:txBody>
          <a:bodyPr/>
          <a:lstStyle/>
          <a:p>
            <a:fld id="{32FFA10A-75BF-4FC3-BA62-E493D9BD3098}" type="slidenum">
              <a:rPr lang="en-US" smtClean="0"/>
              <a:t>8</a:t>
            </a:fld>
            <a:endParaRPr lang="en-US" dirty="0"/>
          </a:p>
        </p:txBody>
      </p:sp>
    </p:spTree>
    <p:extLst>
      <p:ext uri="{BB962C8B-B14F-4D97-AF65-F5344CB8AC3E}">
        <p14:creationId xmlns:p14="http://schemas.microsoft.com/office/powerpoint/2010/main" val="1160137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E86B4-19E5-46D5-8329-2F4D4401B9AC}"/>
              </a:ext>
            </a:extLst>
          </p:cNvPr>
          <p:cNvSpPr>
            <a:spLocks noGrp="1"/>
          </p:cNvSpPr>
          <p:nvPr>
            <p:ph type="title"/>
          </p:nvPr>
        </p:nvSpPr>
        <p:spPr/>
        <p:txBody>
          <a:bodyPr/>
          <a:lstStyle/>
          <a:p>
            <a:r>
              <a:rPr lang="en-US" sz="2100" b="1" dirty="0">
                <a:solidFill>
                  <a:srgbClr val="0070C0"/>
                </a:solidFill>
              </a:rPr>
              <a:t>CS - Key Takeaways - Course Search using Elastic Search</a:t>
            </a:r>
          </a:p>
        </p:txBody>
      </p:sp>
      <p:sp>
        <p:nvSpPr>
          <p:cNvPr id="4" name="TextBox 3">
            <a:extLst>
              <a:ext uri="{FF2B5EF4-FFF2-40B4-BE49-F238E27FC236}">
                <a16:creationId xmlns:a16="http://schemas.microsoft.com/office/drawing/2014/main" id="{FC5ABB56-D728-4642-8A22-876B912380CB}"/>
              </a:ext>
            </a:extLst>
          </p:cNvPr>
          <p:cNvSpPr txBox="1"/>
          <p:nvPr/>
        </p:nvSpPr>
        <p:spPr>
          <a:xfrm>
            <a:off x="351648" y="1496118"/>
            <a:ext cx="4220353" cy="2354491"/>
          </a:xfrm>
          <a:prstGeom prst="rect">
            <a:avLst/>
          </a:prstGeom>
          <a:noFill/>
          <a:ln>
            <a:solidFill>
              <a:schemeClr val="bg1"/>
            </a:solidFill>
          </a:ln>
        </p:spPr>
        <p:txBody>
          <a:bodyPr wrap="square">
            <a:spAutoFit/>
          </a:bodyPr>
          <a:lstStyle/>
          <a:p>
            <a:pPr algn="ctr"/>
            <a:r>
              <a:rPr lang="en-US" sz="2100" b="1" dirty="0"/>
              <a:t>Before implementing the recommended settings</a:t>
            </a:r>
          </a:p>
          <a:p>
            <a:endParaRPr lang="en-US" sz="2100" dirty="0"/>
          </a:p>
          <a:p>
            <a:pPr marL="214313" indent="-214313">
              <a:buFont typeface="Wingdings" panose="05000000000000000000" pitchFamily="2" charset="2"/>
              <a:buChar char="Ø"/>
            </a:pPr>
            <a:r>
              <a:rPr lang="en-US" sz="2100" dirty="0"/>
              <a:t>28% of student transactions were executed successfully</a:t>
            </a:r>
          </a:p>
          <a:p>
            <a:pPr marL="214313" indent="-214313">
              <a:buFont typeface="Wingdings" panose="05000000000000000000" pitchFamily="2" charset="2"/>
              <a:buChar char="Ø"/>
            </a:pPr>
            <a:r>
              <a:rPr lang="en-US" sz="2100" dirty="0"/>
              <a:t>72% of student transactions failed.</a:t>
            </a:r>
          </a:p>
          <a:p>
            <a:endParaRPr lang="en-US" sz="2100" dirty="0"/>
          </a:p>
        </p:txBody>
      </p:sp>
      <p:sp>
        <p:nvSpPr>
          <p:cNvPr id="6" name="TextBox 5">
            <a:extLst>
              <a:ext uri="{FF2B5EF4-FFF2-40B4-BE49-F238E27FC236}">
                <a16:creationId xmlns:a16="http://schemas.microsoft.com/office/drawing/2014/main" id="{60C4C867-5246-468A-85FF-87A274043172}"/>
              </a:ext>
            </a:extLst>
          </p:cNvPr>
          <p:cNvSpPr txBox="1"/>
          <p:nvPr/>
        </p:nvSpPr>
        <p:spPr>
          <a:xfrm>
            <a:off x="4891574" y="1496118"/>
            <a:ext cx="4220353" cy="2354491"/>
          </a:xfrm>
          <a:prstGeom prst="rect">
            <a:avLst/>
          </a:prstGeom>
          <a:noFill/>
          <a:ln>
            <a:solidFill>
              <a:schemeClr val="bg1"/>
            </a:solidFill>
          </a:ln>
        </p:spPr>
        <p:txBody>
          <a:bodyPr wrap="square">
            <a:spAutoFit/>
          </a:bodyPr>
          <a:lstStyle/>
          <a:p>
            <a:pPr algn="ctr"/>
            <a:r>
              <a:rPr lang="en-US" sz="2100" b="1" dirty="0"/>
              <a:t>After implementing the recommended settings</a:t>
            </a:r>
          </a:p>
          <a:p>
            <a:endParaRPr lang="en-US" sz="2100" dirty="0"/>
          </a:p>
          <a:p>
            <a:pPr marL="214313" indent="-214313">
              <a:buFont typeface="Wingdings" panose="05000000000000000000" pitchFamily="2" charset="2"/>
              <a:buChar char="Ø"/>
            </a:pPr>
            <a:r>
              <a:rPr lang="en-US" sz="2100" dirty="0"/>
              <a:t>99.99% of the student transactions were executed successfully</a:t>
            </a:r>
          </a:p>
          <a:p>
            <a:pPr marL="214313" indent="-214313">
              <a:buFont typeface="Wingdings" panose="05000000000000000000" pitchFamily="2" charset="2"/>
              <a:buChar char="Ø"/>
            </a:pPr>
            <a:r>
              <a:rPr lang="en-US" sz="2100" dirty="0"/>
              <a:t>Only 0.01% of the student transactions failed.</a:t>
            </a:r>
          </a:p>
        </p:txBody>
      </p:sp>
      <p:pic>
        <p:nvPicPr>
          <p:cNvPr id="7" name="Picture 6">
            <a:extLst>
              <a:ext uri="{FF2B5EF4-FFF2-40B4-BE49-F238E27FC236}">
                <a16:creationId xmlns:a16="http://schemas.microsoft.com/office/drawing/2014/main" id="{F6147A43-FA4A-410E-AD53-4598B7F462B0}"/>
              </a:ext>
            </a:extLst>
          </p:cNvPr>
          <p:cNvPicPr>
            <a:picLocks noChangeAspect="1"/>
          </p:cNvPicPr>
          <p:nvPr/>
        </p:nvPicPr>
        <p:blipFill>
          <a:blip r:embed="rId2"/>
          <a:stretch>
            <a:fillRect/>
          </a:stretch>
        </p:blipFill>
        <p:spPr>
          <a:xfrm>
            <a:off x="1017239" y="3939417"/>
            <a:ext cx="2600520" cy="1947672"/>
          </a:xfrm>
          <a:prstGeom prst="rect">
            <a:avLst/>
          </a:prstGeom>
        </p:spPr>
      </p:pic>
      <p:pic>
        <p:nvPicPr>
          <p:cNvPr id="8" name="Picture 7">
            <a:extLst>
              <a:ext uri="{FF2B5EF4-FFF2-40B4-BE49-F238E27FC236}">
                <a16:creationId xmlns:a16="http://schemas.microsoft.com/office/drawing/2014/main" id="{BF85E199-804D-4772-B8F6-035E1FA0F926}"/>
              </a:ext>
            </a:extLst>
          </p:cNvPr>
          <p:cNvPicPr>
            <a:picLocks noChangeAspect="1"/>
          </p:cNvPicPr>
          <p:nvPr/>
        </p:nvPicPr>
        <p:blipFill>
          <a:blip r:embed="rId3"/>
          <a:stretch>
            <a:fillRect/>
          </a:stretch>
        </p:blipFill>
        <p:spPr>
          <a:xfrm>
            <a:off x="5687300" y="3939417"/>
            <a:ext cx="2628900" cy="1950244"/>
          </a:xfrm>
          <a:prstGeom prst="rect">
            <a:avLst/>
          </a:prstGeom>
        </p:spPr>
      </p:pic>
      <p:cxnSp>
        <p:nvCxnSpPr>
          <p:cNvPr id="10" name="Straight Connector 9">
            <a:extLst>
              <a:ext uri="{FF2B5EF4-FFF2-40B4-BE49-F238E27FC236}">
                <a16:creationId xmlns:a16="http://schemas.microsoft.com/office/drawing/2014/main" id="{94BA1F0A-02C3-4D98-AFF0-0A741A3DD342}"/>
              </a:ext>
            </a:extLst>
          </p:cNvPr>
          <p:cNvCxnSpPr>
            <a:cxnSpLocks/>
          </p:cNvCxnSpPr>
          <p:nvPr/>
        </p:nvCxnSpPr>
        <p:spPr>
          <a:xfrm>
            <a:off x="4572000" y="1496118"/>
            <a:ext cx="0" cy="4434112"/>
          </a:xfrm>
          <a:prstGeom prst="line">
            <a:avLst/>
          </a:prstGeom>
        </p:spPr>
        <p:style>
          <a:lnRef idx="1">
            <a:schemeClr val="accent1"/>
          </a:lnRef>
          <a:fillRef idx="0">
            <a:schemeClr val="accent1"/>
          </a:fillRef>
          <a:effectRef idx="0">
            <a:schemeClr val="accent1"/>
          </a:effectRef>
          <a:fontRef idx="minor">
            <a:schemeClr val="tx1"/>
          </a:fontRef>
        </p:style>
      </p:cxnSp>
      <p:sp>
        <p:nvSpPr>
          <p:cNvPr id="9" name="Slide Number Placeholder 3">
            <a:extLst>
              <a:ext uri="{FF2B5EF4-FFF2-40B4-BE49-F238E27FC236}">
                <a16:creationId xmlns:a16="http://schemas.microsoft.com/office/drawing/2014/main" id="{E5364F00-ACE0-47DB-BA1A-3E9478CF64F0}"/>
              </a:ext>
            </a:extLst>
          </p:cNvPr>
          <p:cNvSpPr>
            <a:spLocks noGrp="1"/>
          </p:cNvSpPr>
          <p:nvPr>
            <p:ph type="sldNum" sz="quarter" idx="12"/>
          </p:nvPr>
        </p:nvSpPr>
        <p:spPr>
          <a:xfrm>
            <a:off x="6548627" y="6335414"/>
            <a:ext cx="2057400" cy="365125"/>
          </a:xfrm>
        </p:spPr>
        <p:txBody>
          <a:bodyPr/>
          <a:lstStyle/>
          <a:p>
            <a:fld id="{32FFA10A-75BF-4FC3-BA62-E493D9BD3098}" type="slidenum">
              <a:rPr lang="en-US" smtClean="0"/>
              <a:t>9</a:t>
            </a:fld>
            <a:endParaRPr lang="en-US" dirty="0"/>
          </a:p>
        </p:txBody>
      </p:sp>
    </p:spTree>
    <p:extLst>
      <p:ext uri="{BB962C8B-B14F-4D97-AF65-F5344CB8AC3E}">
        <p14:creationId xmlns:p14="http://schemas.microsoft.com/office/powerpoint/2010/main" val="18181858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AEB873D84CCC4497D3FD80E17AAD1F" ma:contentTypeVersion="10" ma:contentTypeDescription="Create a new document." ma:contentTypeScope="" ma:versionID="dd5979b848976e5531d71b23a95a808a">
  <xsd:schema xmlns:xsd="http://www.w3.org/2001/XMLSchema" xmlns:xs="http://www.w3.org/2001/XMLSchema" xmlns:p="http://schemas.microsoft.com/office/2006/metadata/properties" xmlns:ns3="c5c287f6-de78-4f6e-b343-98dd91c34ce4" xmlns:ns4="cef423a9-6407-479e-9324-ff0ba9b2c8c2" targetNamespace="http://schemas.microsoft.com/office/2006/metadata/properties" ma:root="true" ma:fieldsID="1a553774d5ef083834afe5c5e8a6967c" ns3:_="" ns4:_="">
    <xsd:import namespace="c5c287f6-de78-4f6e-b343-98dd91c34ce4"/>
    <xsd:import namespace="cef423a9-6407-479e-9324-ff0ba9b2c8c2"/>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c287f6-de78-4f6e-b343-98dd91c34c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f423a9-6407-479e-9324-ff0ba9b2c8c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9EBA408-C5FF-48D1-B18C-D5C1184424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c287f6-de78-4f6e-b343-98dd91c34ce4"/>
    <ds:schemaRef ds:uri="cef423a9-6407-479e-9324-ff0ba9b2c8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CAA613-48B8-40B8-995A-3B31D67192E8}">
  <ds:schemaRefs>
    <ds:schemaRef ds:uri="http://schemas.microsoft.com/sharepoint/v3/contenttype/forms"/>
  </ds:schemaRefs>
</ds:datastoreItem>
</file>

<file path=customXml/itemProps3.xml><?xml version="1.0" encoding="utf-8"?>
<ds:datastoreItem xmlns:ds="http://schemas.openxmlformats.org/officeDocument/2006/customXml" ds:itemID="{C43FD780-86B2-455F-A91E-1E1A9004C20C}">
  <ds:schemaRefs>
    <ds:schemaRef ds:uri="http://purl.org/dc/elements/1.1/"/>
    <ds:schemaRef ds:uri="http://www.w3.org/XML/1998/namespace"/>
    <ds:schemaRef ds:uri="http://schemas.microsoft.com/office/infopath/2007/PartnerControls"/>
    <ds:schemaRef ds:uri="http://purl.org/dc/dcmitype/"/>
    <ds:schemaRef ds:uri="http://schemas.microsoft.com/office/2006/documentManagement/types"/>
    <ds:schemaRef ds:uri="http://purl.org/dc/terms/"/>
    <ds:schemaRef ds:uri="http://schemas.microsoft.com/office/2006/metadata/properties"/>
    <ds:schemaRef ds:uri="http://schemas.openxmlformats.org/package/2006/metadata/core-properties"/>
    <ds:schemaRef ds:uri="cef423a9-6407-479e-9324-ff0ba9b2c8c2"/>
    <ds:schemaRef ds:uri="c5c287f6-de78-4f6e-b343-98dd91c34ce4"/>
  </ds:schemaRefs>
</ds:datastoreItem>
</file>

<file path=docProps/app.xml><?xml version="1.0" encoding="utf-8"?>
<Properties xmlns="http://schemas.openxmlformats.org/officeDocument/2006/extended-properties" xmlns:vt="http://schemas.openxmlformats.org/officeDocument/2006/docPropsVTypes">
  <Template>Office Theme</Template>
  <TotalTime>10759</TotalTime>
  <Words>1973</Words>
  <Application>Microsoft Office PowerPoint</Application>
  <PresentationFormat>On-screen Show (4:3)</PresentationFormat>
  <Paragraphs>558</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(Body)</vt:lpstr>
      <vt:lpstr>Calibri Light</vt:lpstr>
      <vt:lpstr>Wingdings</vt:lpstr>
      <vt:lpstr>Office Theme</vt:lpstr>
      <vt:lpstr>PowerPoint Presentation</vt:lpstr>
      <vt:lpstr>    </vt:lpstr>
      <vt:lpstr>    </vt:lpstr>
      <vt:lpstr>Approach</vt:lpstr>
      <vt:lpstr>    </vt:lpstr>
      <vt:lpstr>PowerPoint Presentation</vt:lpstr>
      <vt:lpstr>PowerPoint Presentation</vt:lpstr>
      <vt:lpstr>CS - Current Production vs Recommended Configuration</vt:lpstr>
      <vt:lpstr>CS - Key Takeaways - Course Search using Elastic Search</vt:lpstr>
      <vt:lpstr>PowerPoint Presentation</vt:lpstr>
      <vt:lpstr>Financial Aid/Student Financials Scope  – New Configuration</vt:lpstr>
      <vt:lpstr>PowerPoint Presentation</vt:lpstr>
      <vt:lpstr>FINANCE Scope - Current vs New Configuration Results</vt:lpstr>
      <vt:lpstr>FINANCE (Create Journal)</vt:lpstr>
      <vt:lpstr>HCM Scope - Current vs New Configuration Results</vt:lpstr>
      <vt:lpstr>Key Takeaways - Summary</vt:lpstr>
      <vt:lpstr>Addendum Slides</vt:lpstr>
      <vt:lpstr>PowerPoint Presentation</vt:lpstr>
      <vt:lpstr>PowerPoint Presentation</vt:lpstr>
      <vt:lpstr>PowerPoint Presentation</vt:lpstr>
      <vt:lpstr>PowerPoint Presentation</vt:lpstr>
      <vt:lpstr>FSCM (Create Journal)</vt:lpstr>
      <vt:lpstr>FSCM (Create Journal)</vt:lpstr>
      <vt:lpstr>FSCM (Create Journal)</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Srikanth Kakkireni</dc:creator>
  <cp:lastModifiedBy>Sherry Nelson</cp:lastModifiedBy>
  <cp:revision>183</cp:revision>
  <dcterms:created xsi:type="dcterms:W3CDTF">2019-09-05T17:49:06Z</dcterms:created>
  <dcterms:modified xsi:type="dcterms:W3CDTF">2020-12-15T20:28:21Z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0x010100F7AEB873D84CCC4497D3FD80E17AAD1F</vt:lpwstr>
  </property>
</Properties>
</file>