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256" r:id="rId5"/>
    <p:sldId id="729" r:id="rId6"/>
    <p:sldId id="274" r:id="rId7"/>
    <p:sldId id="730" r:id="rId8"/>
    <p:sldId id="731" r:id="rId9"/>
    <p:sldId id="717" r:id="rId10"/>
    <p:sldId id="734" r:id="rId11"/>
    <p:sldId id="692" r:id="rId12"/>
    <p:sldId id="733" r:id="rId13"/>
    <p:sldId id="732" r:id="rId14"/>
    <p:sldId id="723" r:id="rId15"/>
    <p:sldId id="736" r:id="rId16"/>
    <p:sldId id="737" r:id="rId17"/>
    <p:sldId id="724" r:id="rId18"/>
    <p:sldId id="71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3" autoAdjust="0"/>
    <p:restoredTop sz="94660"/>
  </p:normalViewPr>
  <p:slideViewPr>
    <p:cSldViewPr snapToGrid="0">
      <p:cViewPr varScale="1">
        <p:scale>
          <a:sx n="64" d="100"/>
          <a:sy n="64" d="100"/>
        </p:scale>
        <p:origin x="1000" y="5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61" d="100"/>
          <a:sy n="61" d="100"/>
        </p:scale>
        <p:origin x="336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6CBAB58-A7FA-4B1E-9D84-6245239454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6B405B-D629-4739-A1B3-5FAF0F91F01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63C1593-D2FA-4C58-A062-8000435BC658}" type="datetimeFigureOut">
              <a:rPr lang="en-US" smtClean="0"/>
              <a:pPr/>
              <a:t>9/28/2021</a:t>
            </a:fld>
            <a:endParaRPr lang="en-US" dirty="0"/>
          </a:p>
        </p:txBody>
      </p:sp>
      <p:sp>
        <p:nvSpPr>
          <p:cNvPr id="4" name="Footer Placeholder 3">
            <a:extLst>
              <a:ext uri="{FF2B5EF4-FFF2-40B4-BE49-F238E27FC236}">
                <a16:creationId xmlns:a16="http://schemas.microsoft.com/office/drawing/2014/main" id="{1D80A57A-3F92-48E1-93D6-FFEB5275E9A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23DCE26-9762-496A-B700-AAE2862C9D7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9F0CF4-5A03-4E11-AB2F-4705B83C893D}" type="slidenum">
              <a:rPr lang="en-US" smtClean="0"/>
              <a:pPr/>
              <a:t>‹#›</a:t>
            </a:fld>
            <a:endParaRPr lang="en-US" dirty="0"/>
          </a:p>
        </p:txBody>
      </p:sp>
    </p:spTree>
    <p:extLst>
      <p:ext uri="{BB962C8B-B14F-4D97-AF65-F5344CB8AC3E}">
        <p14:creationId xmlns:p14="http://schemas.microsoft.com/office/powerpoint/2010/main" val="2856462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A0C311-4609-47A2-B70C-ADB3F2DE23FB}" type="datetimeFigureOut">
              <a:rPr lang="en-US" smtClean="0"/>
              <a:pPr/>
              <a:t>9/28/2021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0D90E7-0C2E-4E58-8C06-673A75F93410}" type="slidenum">
              <a:rPr lang="en-US" smtClean="0"/>
              <a:pPr/>
              <a:t>‹#›</a:t>
            </a:fld>
            <a:endParaRPr lang="en-US" dirty="0"/>
          </a:p>
        </p:txBody>
      </p:sp>
    </p:spTree>
    <p:extLst>
      <p:ext uri="{BB962C8B-B14F-4D97-AF65-F5344CB8AC3E}">
        <p14:creationId xmlns:p14="http://schemas.microsoft.com/office/powerpoint/2010/main" val="32810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FA269-65AE-4EBB-ADB7-D43637ADC2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E00F3C-3B30-4BE5-8EC2-1077A8649547}"/>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5B43613-DAA8-4F47-AE32-4BAFC345E56D}"/>
              </a:ext>
            </a:extLst>
          </p:cNvPr>
          <p:cNvSpPr>
            <a:spLocks noGrp="1"/>
          </p:cNvSpPr>
          <p:nvPr>
            <p:ph type="dt" sz="half" idx="10"/>
          </p:nvPr>
        </p:nvSpPr>
        <p:spPr/>
        <p:txBody>
          <a:bodyPr/>
          <a:lstStyle/>
          <a:p>
            <a:fld id="{F09B7313-DBC5-4200-827C-B2B240680BAB}" type="datetimeFigureOut">
              <a:rPr lang="en-US" smtClean="0"/>
              <a:pPr/>
              <a:t>9/28/2021</a:t>
            </a:fld>
            <a:endParaRPr lang="en-US" dirty="0"/>
          </a:p>
        </p:txBody>
      </p:sp>
      <p:sp>
        <p:nvSpPr>
          <p:cNvPr id="5" name="Footer Placeholder 4">
            <a:extLst>
              <a:ext uri="{FF2B5EF4-FFF2-40B4-BE49-F238E27FC236}">
                <a16:creationId xmlns:a16="http://schemas.microsoft.com/office/drawing/2014/main" id="{87401967-FE5F-42D4-8F97-FBA55A7BCA0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5446723-DCC0-4826-BB4D-0F7EBA5EA851}"/>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2459395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05B5A-7D33-4A6E-ABD8-3AB508BC8B2B}"/>
              </a:ext>
            </a:extLst>
          </p:cNvPr>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0F16672B-DB0A-4349-8BED-2AF4424C6D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5B9AF1-2991-46AF-A171-B8C4CF92D0B0}"/>
              </a:ext>
            </a:extLst>
          </p:cNvPr>
          <p:cNvSpPr>
            <a:spLocks noGrp="1"/>
          </p:cNvSpPr>
          <p:nvPr>
            <p:ph type="dt" sz="half" idx="10"/>
          </p:nvPr>
        </p:nvSpPr>
        <p:spPr/>
        <p:txBody>
          <a:bodyPr/>
          <a:lstStyle/>
          <a:p>
            <a:fld id="{F09B7313-DBC5-4200-827C-B2B240680BAB}" type="datetimeFigureOut">
              <a:rPr lang="en-US" smtClean="0"/>
              <a:pPr/>
              <a:t>9/28/2021</a:t>
            </a:fld>
            <a:endParaRPr lang="en-US" dirty="0"/>
          </a:p>
        </p:txBody>
      </p:sp>
      <p:sp>
        <p:nvSpPr>
          <p:cNvPr id="5" name="Footer Placeholder 4">
            <a:extLst>
              <a:ext uri="{FF2B5EF4-FFF2-40B4-BE49-F238E27FC236}">
                <a16:creationId xmlns:a16="http://schemas.microsoft.com/office/drawing/2014/main" id="{F51C6A8C-1FCF-4327-828A-DA4E2AA9A5E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AF7D1F5-9636-4DA4-8E92-C5CF64B567EA}"/>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67394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804C3B-9826-46D3-9A7B-5DA6F5F1C605}"/>
              </a:ext>
            </a:extLst>
          </p:cNvPr>
          <p:cNvSpPr>
            <a:spLocks noGrp="1"/>
          </p:cNvSpPr>
          <p:nvPr>
            <p:ph type="title" orient="vert"/>
          </p:nvPr>
        </p:nvSpPr>
        <p:spPr>
          <a:xfrm>
            <a:off x="8724900" y="365125"/>
            <a:ext cx="2628900" cy="5811838"/>
          </a:xfrm>
        </p:spPr>
        <p:txBody>
          <a:bodyPr vert="eaVert"/>
          <a:lstStyle>
            <a:lvl1pPr>
              <a:defRPr>
                <a:solidFill>
                  <a:schemeClr val="accent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BCB1E557-3A94-4472-A2E7-296B93DA83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9875FE-B7BC-4AD1-AFCA-3A36B7AA2CC7}"/>
              </a:ext>
            </a:extLst>
          </p:cNvPr>
          <p:cNvSpPr>
            <a:spLocks noGrp="1"/>
          </p:cNvSpPr>
          <p:nvPr>
            <p:ph type="dt" sz="half" idx="10"/>
          </p:nvPr>
        </p:nvSpPr>
        <p:spPr/>
        <p:txBody>
          <a:bodyPr/>
          <a:lstStyle/>
          <a:p>
            <a:fld id="{F09B7313-DBC5-4200-827C-B2B240680BAB}" type="datetimeFigureOut">
              <a:rPr lang="en-US" smtClean="0"/>
              <a:pPr/>
              <a:t>9/28/2021</a:t>
            </a:fld>
            <a:endParaRPr lang="en-US" dirty="0"/>
          </a:p>
        </p:txBody>
      </p:sp>
      <p:sp>
        <p:nvSpPr>
          <p:cNvPr id="5" name="Footer Placeholder 4">
            <a:extLst>
              <a:ext uri="{FF2B5EF4-FFF2-40B4-BE49-F238E27FC236}">
                <a16:creationId xmlns:a16="http://schemas.microsoft.com/office/drawing/2014/main" id="{D59FFFA6-AB43-4C94-BE4B-02997045C29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2BAF663-3081-45A7-8740-8FF046A29E0F}"/>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3754468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Line 8"/>
          <p:cNvSpPr>
            <a:spLocks noChangeShapeType="1"/>
          </p:cNvSpPr>
          <p:nvPr userDrawn="1"/>
        </p:nvSpPr>
        <p:spPr bwMode="auto">
          <a:xfrm>
            <a:off x="765176" y="449263"/>
            <a:ext cx="11235531" cy="0"/>
          </a:xfrm>
          <a:prstGeom prst="line">
            <a:avLst/>
          </a:prstGeom>
          <a:noFill/>
          <a:ln w="19050">
            <a:solidFill>
              <a:srgbClr val="006699"/>
            </a:solidFill>
            <a:round/>
            <a:headEnd/>
            <a:tailEnd/>
          </a:ln>
          <a:extLst>
            <a:ext uri="{909E8E84-426E-40DD-AFC4-6F175D3DCCD1}">
              <a14:hiddenFill xmlns:a14="http://schemas.microsoft.com/office/drawing/2010/main">
                <a:noFill/>
              </a14:hiddenFill>
            </a:ext>
          </a:extLst>
        </p:spPr>
        <p:txBody>
          <a:bodyPr anchor="ctr"/>
          <a:lstStyle/>
          <a:p>
            <a:pPr>
              <a:defRPr/>
            </a:pPr>
            <a:endParaRPr lang="en-IN" sz="1365" dirty="0"/>
          </a:p>
        </p:txBody>
      </p:sp>
      <p:pic>
        <p:nvPicPr>
          <p:cNvPr id="8" name="Picture 9" descr="rect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964" y="-3175"/>
            <a:ext cx="1234283"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0" y="244476"/>
            <a:ext cx="12192000" cy="504825"/>
          </a:xfrm>
          <a:prstGeom prst="rect">
            <a:avLst/>
          </a:prstGeom>
          <a:solidFill>
            <a:srgbClr val="4586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dirty="0">
                <a:solidFill>
                  <a:prstClr val="white"/>
                </a:solidFill>
              </a:rPr>
              <a:t>v</a:t>
            </a:r>
          </a:p>
        </p:txBody>
      </p:sp>
      <p:sp>
        <p:nvSpPr>
          <p:cNvPr id="11" name="Rectangle 10"/>
          <p:cNvSpPr/>
          <p:nvPr userDrawn="1"/>
        </p:nvSpPr>
        <p:spPr>
          <a:xfrm>
            <a:off x="0" y="2"/>
            <a:ext cx="12192000" cy="701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12" name="Title Placeholder 1"/>
          <p:cNvSpPr>
            <a:spLocks noGrp="1"/>
          </p:cNvSpPr>
          <p:nvPr>
            <p:ph type="title"/>
          </p:nvPr>
        </p:nvSpPr>
        <p:spPr>
          <a:xfrm>
            <a:off x="76201" y="94027"/>
            <a:ext cx="9866881" cy="514350"/>
          </a:xfrm>
          <a:prstGeom prst="rect">
            <a:avLst/>
          </a:prstGeom>
        </p:spPr>
        <p:txBody>
          <a:bodyPr lIns="68580" tIns="34290" rIns="68580" bIns="34290" rtlCol="0">
            <a:noAutofit/>
          </a:bodyPr>
          <a:lstStyle>
            <a:lvl1pPr algn="l">
              <a:defRPr sz="3600" b="0" spc="0" baseline="0">
                <a:solidFill>
                  <a:schemeClr val="accent1"/>
                </a:solidFill>
                <a:latin typeface="Calibri" panose="020F0502020204030204" pitchFamily="34" charset="0"/>
              </a:defRPr>
            </a:lvl1pPr>
          </a:lstStyle>
          <a:p>
            <a:r>
              <a:rPr lang="en-US" dirty="0"/>
              <a:t>Click to edit Master title style</a:t>
            </a:r>
          </a:p>
        </p:txBody>
      </p:sp>
      <p:pic>
        <p:nvPicPr>
          <p:cNvPr id="9" name="Picture 8" descr="A close up of a logo&#10;&#10;Description automatically generated">
            <a:extLst>
              <a:ext uri="{FF2B5EF4-FFF2-40B4-BE49-F238E27FC236}">
                <a16:creationId xmlns:a16="http://schemas.microsoft.com/office/drawing/2014/main" id="{68C3D2E4-F395-4962-BDC5-012C0F825F7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32623" y="11289"/>
            <a:ext cx="2396066" cy="658237"/>
          </a:xfrm>
          <a:prstGeom prst="rect">
            <a:avLst/>
          </a:prstGeom>
        </p:spPr>
      </p:pic>
    </p:spTree>
    <p:extLst>
      <p:ext uri="{BB962C8B-B14F-4D97-AF65-F5344CB8AC3E}">
        <p14:creationId xmlns:p14="http://schemas.microsoft.com/office/powerpoint/2010/main" val="1487155560"/>
      </p:ext>
    </p:extLst>
  </p:cSld>
  <p:clrMapOvr>
    <a:masterClrMapping/>
  </p:clrMapOvr>
  <p:extLst>
    <p:ext uri="{DCECCB84-F9BA-43D5-87BE-67443E8EF086}">
      <p15:sldGuideLst xmlns:p15="http://schemas.microsoft.com/office/powerpoint/2012/main">
        <p15:guide id="1" pos="168" userDrawn="1">
          <p15:clr>
            <a:srgbClr val="FBAE40"/>
          </p15:clr>
        </p15:guide>
        <p15:guide id="2" pos="39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08037" y="107602"/>
            <a:ext cx="2039116" cy="1505715"/>
          </a:xfrm>
          <a:prstGeom prst="rect">
            <a:avLst/>
          </a:prstGeom>
        </p:spPr>
      </p:pic>
    </p:spTree>
    <p:extLst>
      <p:ext uri="{BB962C8B-B14F-4D97-AF65-F5344CB8AC3E}">
        <p14:creationId xmlns:p14="http://schemas.microsoft.com/office/powerpoint/2010/main" val="2993603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33559-AA92-4C9B-B42A-2B6EA3F3A2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1AF14B-EF6C-4C51-8705-F0C257DDA1D0}"/>
              </a:ext>
            </a:extLst>
          </p:cNvPr>
          <p:cNvSpPr>
            <a:spLocks noGrp="1"/>
          </p:cNvSpPr>
          <p:nvPr>
            <p:ph idx="1"/>
          </p:nvPr>
        </p:nvSpPr>
        <p:spPr/>
        <p:txBody>
          <a:bodyPr/>
          <a:lstStyle>
            <a:lvl1pPr>
              <a:defRPr>
                <a:solidFill>
                  <a:schemeClr val="accent1"/>
                </a:solidFill>
              </a:defRPr>
            </a:lvl1pPr>
            <a:lvl2pPr>
              <a:defRPr>
                <a:solidFill>
                  <a:schemeClr val="accent1"/>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CDD4C7C-2182-43C3-B015-F8EC6FE972FA}"/>
              </a:ext>
            </a:extLst>
          </p:cNvPr>
          <p:cNvSpPr>
            <a:spLocks noGrp="1"/>
          </p:cNvSpPr>
          <p:nvPr>
            <p:ph type="dt" sz="half" idx="10"/>
          </p:nvPr>
        </p:nvSpPr>
        <p:spPr/>
        <p:txBody>
          <a:bodyPr/>
          <a:lstStyle/>
          <a:p>
            <a:fld id="{F09B7313-DBC5-4200-827C-B2B240680BAB}" type="datetimeFigureOut">
              <a:rPr lang="en-US" smtClean="0"/>
              <a:pPr/>
              <a:t>9/28/2021</a:t>
            </a:fld>
            <a:endParaRPr lang="en-US" dirty="0"/>
          </a:p>
        </p:txBody>
      </p:sp>
      <p:sp>
        <p:nvSpPr>
          <p:cNvPr id="5" name="Footer Placeholder 4">
            <a:extLst>
              <a:ext uri="{FF2B5EF4-FFF2-40B4-BE49-F238E27FC236}">
                <a16:creationId xmlns:a16="http://schemas.microsoft.com/office/drawing/2014/main" id="{758B79F6-A677-4CF1-8D0E-FBD8707C836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97A7AC0-09A8-4FEC-B92F-15507EE04CF7}"/>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265526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8610A-C05B-4060-9EC8-70F630B9E2B7}"/>
              </a:ext>
            </a:extLst>
          </p:cNvPr>
          <p:cNvSpPr>
            <a:spLocks noGrp="1"/>
          </p:cNvSpPr>
          <p:nvPr>
            <p:ph type="title"/>
          </p:nvPr>
        </p:nvSpPr>
        <p:spPr>
          <a:xfrm>
            <a:off x="831850" y="1709738"/>
            <a:ext cx="10515600" cy="2852737"/>
          </a:xfrm>
        </p:spPr>
        <p:txBody>
          <a:bodyPr anchor="b"/>
          <a:lstStyle>
            <a:lvl1pPr>
              <a:defRPr sz="600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1381C31E-3220-45FB-B789-1D88FCCE4600}"/>
              </a:ext>
            </a:extLst>
          </p:cNvPr>
          <p:cNvSpPr>
            <a:spLocks noGrp="1"/>
          </p:cNvSpPr>
          <p:nvPr>
            <p:ph type="body" idx="1"/>
          </p:nvPr>
        </p:nvSpPr>
        <p:spPr>
          <a:xfrm>
            <a:off x="831850" y="4589463"/>
            <a:ext cx="10515600" cy="1500187"/>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E9BB7C7C-1833-4EE9-96CD-92E2C724C88C}"/>
              </a:ext>
            </a:extLst>
          </p:cNvPr>
          <p:cNvSpPr>
            <a:spLocks noGrp="1"/>
          </p:cNvSpPr>
          <p:nvPr>
            <p:ph type="dt" sz="half" idx="10"/>
          </p:nvPr>
        </p:nvSpPr>
        <p:spPr/>
        <p:txBody>
          <a:bodyPr/>
          <a:lstStyle/>
          <a:p>
            <a:fld id="{F09B7313-DBC5-4200-827C-B2B240680BAB}" type="datetimeFigureOut">
              <a:rPr lang="en-US" smtClean="0"/>
              <a:pPr/>
              <a:t>9/28/2021</a:t>
            </a:fld>
            <a:endParaRPr lang="en-US" dirty="0"/>
          </a:p>
        </p:txBody>
      </p:sp>
      <p:sp>
        <p:nvSpPr>
          <p:cNvPr id="5" name="Footer Placeholder 4">
            <a:extLst>
              <a:ext uri="{FF2B5EF4-FFF2-40B4-BE49-F238E27FC236}">
                <a16:creationId xmlns:a16="http://schemas.microsoft.com/office/drawing/2014/main" id="{1402F04A-8C4A-4E49-B30D-DE8220A9DBC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741105E-EA23-4B8D-A58B-4F53FBBB0D81}"/>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57070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6CA2A-0DCA-472C-A03F-F5D1DBFFBEAC}"/>
              </a:ext>
            </a:extLst>
          </p:cNvPr>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411B97DD-0792-4B04-9729-9F4B5ADDB08D}"/>
              </a:ext>
            </a:extLst>
          </p:cNvPr>
          <p:cNvSpPr>
            <a:spLocks noGrp="1"/>
          </p:cNvSpPr>
          <p:nvPr>
            <p:ph sz="half" idx="1"/>
          </p:nvPr>
        </p:nvSpPr>
        <p:spPr>
          <a:xfrm>
            <a:off x="838200" y="1825625"/>
            <a:ext cx="5181600" cy="4351338"/>
          </a:xfrm>
        </p:spPr>
        <p:txBody>
          <a:bodyPr/>
          <a:lstStyle>
            <a:lvl1pPr>
              <a:defRPr>
                <a:solidFill>
                  <a:schemeClr val="accent1"/>
                </a:solidFill>
              </a:defRPr>
            </a:lvl1pPr>
            <a:lvl2pPr>
              <a:defRPr>
                <a:solidFill>
                  <a:schemeClr val="accent1"/>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B8404C3-871C-48EB-AF71-4F9BFFCEEC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16CF41-FF15-42A1-A056-526DBD9E3564}"/>
              </a:ext>
            </a:extLst>
          </p:cNvPr>
          <p:cNvSpPr>
            <a:spLocks noGrp="1"/>
          </p:cNvSpPr>
          <p:nvPr>
            <p:ph type="dt" sz="half" idx="10"/>
          </p:nvPr>
        </p:nvSpPr>
        <p:spPr/>
        <p:txBody>
          <a:bodyPr/>
          <a:lstStyle/>
          <a:p>
            <a:fld id="{F09B7313-DBC5-4200-827C-B2B240680BAB}" type="datetimeFigureOut">
              <a:rPr lang="en-US" smtClean="0"/>
              <a:pPr/>
              <a:t>9/28/2021</a:t>
            </a:fld>
            <a:endParaRPr lang="en-US" dirty="0"/>
          </a:p>
        </p:txBody>
      </p:sp>
      <p:sp>
        <p:nvSpPr>
          <p:cNvPr id="6" name="Footer Placeholder 5">
            <a:extLst>
              <a:ext uri="{FF2B5EF4-FFF2-40B4-BE49-F238E27FC236}">
                <a16:creationId xmlns:a16="http://schemas.microsoft.com/office/drawing/2014/main" id="{D6B88103-DA08-4980-9A33-DDAA4E6FEC6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81B9DF6-21B4-4438-ADB6-64B244814997}"/>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71524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B0A77-CCEB-41B4-87CD-5A4B38B7DBAE}"/>
              </a:ext>
            </a:extLst>
          </p:cNvPr>
          <p:cNvSpPr>
            <a:spLocks noGrp="1"/>
          </p:cNvSpPr>
          <p:nvPr>
            <p:ph type="title"/>
          </p:nvPr>
        </p:nvSpPr>
        <p:spPr>
          <a:xfrm>
            <a:off x="839788" y="365125"/>
            <a:ext cx="10515600" cy="1325563"/>
          </a:xfrm>
        </p:spPr>
        <p:txBody>
          <a:bodyPr/>
          <a:lstStyle>
            <a:lvl1pPr>
              <a:defRPr>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4AFEE166-EFB7-4D8C-906B-FBE0D81267EC}"/>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2F3E14D-E12F-4004-81E5-0445F040CB58}"/>
              </a:ext>
            </a:extLst>
          </p:cNvPr>
          <p:cNvSpPr>
            <a:spLocks noGrp="1"/>
          </p:cNvSpPr>
          <p:nvPr>
            <p:ph sz="half" idx="2"/>
          </p:nvPr>
        </p:nvSpPr>
        <p:spPr>
          <a:xfrm>
            <a:off x="839788" y="2505075"/>
            <a:ext cx="5157787" cy="3684588"/>
          </a:xfrm>
        </p:spPr>
        <p:txBody>
          <a:bodyPr/>
          <a:lstStyle>
            <a:lvl1pPr>
              <a:defRPr>
                <a:solidFill>
                  <a:schemeClr val="accent1"/>
                </a:solidFill>
              </a:defRPr>
            </a:lvl1pPr>
            <a:lvl2pPr>
              <a:defRPr>
                <a:solidFill>
                  <a:schemeClr val="accent1"/>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9E3DE3E4-AD91-4823-91CC-930080AFFA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632FA9-F750-46E4-979E-9742A09545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6D0260-3E0D-48D8-B945-1A9F9034025C}"/>
              </a:ext>
            </a:extLst>
          </p:cNvPr>
          <p:cNvSpPr>
            <a:spLocks noGrp="1"/>
          </p:cNvSpPr>
          <p:nvPr>
            <p:ph type="dt" sz="half" idx="10"/>
          </p:nvPr>
        </p:nvSpPr>
        <p:spPr/>
        <p:txBody>
          <a:bodyPr/>
          <a:lstStyle/>
          <a:p>
            <a:fld id="{F09B7313-DBC5-4200-827C-B2B240680BAB}" type="datetimeFigureOut">
              <a:rPr lang="en-US" smtClean="0"/>
              <a:pPr/>
              <a:t>9/28/2021</a:t>
            </a:fld>
            <a:endParaRPr lang="en-US" dirty="0"/>
          </a:p>
        </p:txBody>
      </p:sp>
      <p:sp>
        <p:nvSpPr>
          <p:cNvPr id="8" name="Footer Placeholder 7">
            <a:extLst>
              <a:ext uri="{FF2B5EF4-FFF2-40B4-BE49-F238E27FC236}">
                <a16:creationId xmlns:a16="http://schemas.microsoft.com/office/drawing/2014/main" id="{5DC75313-2BCA-4F1C-AAE0-5D5C717307C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0526649-57D3-47E7-AEC2-BFFBD069DC60}"/>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3029744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86BBA-D348-4180-BFB1-5133B3CF93A7}"/>
              </a:ext>
            </a:extLst>
          </p:cNvPr>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id="{12D9C455-F871-4227-A683-6189EEC7DD7B}"/>
              </a:ext>
            </a:extLst>
          </p:cNvPr>
          <p:cNvSpPr>
            <a:spLocks noGrp="1"/>
          </p:cNvSpPr>
          <p:nvPr>
            <p:ph type="dt" sz="half" idx="10"/>
          </p:nvPr>
        </p:nvSpPr>
        <p:spPr/>
        <p:txBody>
          <a:bodyPr/>
          <a:lstStyle/>
          <a:p>
            <a:fld id="{F09B7313-DBC5-4200-827C-B2B240680BAB}" type="datetimeFigureOut">
              <a:rPr lang="en-US" smtClean="0"/>
              <a:pPr/>
              <a:t>9/28/2021</a:t>
            </a:fld>
            <a:endParaRPr lang="en-US" dirty="0"/>
          </a:p>
        </p:txBody>
      </p:sp>
      <p:sp>
        <p:nvSpPr>
          <p:cNvPr id="4" name="Footer Placeholder 3">
            <a:extLst>
              <a:ext uri="{FF2B5EF4-FFF2-40B4-BE49-F238E27FC236}">
                <a16:creationId xmlns:a16="http://schemas.microsoft.com/office/drawing/2014/main" id="{8A41EE49-5D8A-486E-A8DB-1B14F59BE3B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B4F2C7-59B7-4B4E-B7C3-5C5FBDE73756}"/>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572056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3893B4-7C4B-4F8C-BB39-107515A6FDF5}"/>
              </a:ext>
            </a:extLst>
          </p:cNvPr>
          <p:cNvSpPr>
            <a:spLocks noGrp="1"/>
          </p:cNvSpPr>
          <p:nvPr>
            <p:ph type="dt" sz="half" idx="10"/>
          </p:nvPr>
        </p:nvSpPr>
        <p:spPr/>
        <p:txBody>
          <a:bodyPr/>
          <a:lstStyle/>
          <a:p>
            <a:fld id="{F09B7313-DBC5-4200-827C-B2B240680BAB}" type="datetimeFigureOut">
              <a:rPr lang="en-US" smtClean="0"/>
              <a:pPr/>
              <a:t>9/28/2021</a:t>
            </a:fld>
            <a:endParaRPr lang="en-US" dirty="0"/>
          </a:p>
        </p:txBody>
      </p:sp>
      <p:sp>
        <p:nvSpPr>
          <p:cNvPr id="3" name="Footer Placeholder 2">
            <a:extLst>
              <a:ext uri="{FF2B5EF4-FFF2-40B4-BE49-F238E27FC236}">
                <a16:creationId xmlns:a16="http://schemas.microsoft.com/office/drawing/2014/main" id="{3E548647-392D-478F-8A9A-CBD7F0E1F46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E9218A-0F39-44D7-80FB-E8B7BA79F663}"/>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3797214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C9D4A-9D64-4E73-BCD1-E7B08F2667DD}"/>
              </a:ext>
            </a:extLst>
          </p:cNvPr>
          <p:cNvSpPr>
            <a:spLocks noGrp="1"/>
          </p:cNvSpPr>
          <p:nvPr>
            <p:ph type="title"/>
          </p:nvPr>
        </p:nvSpPr>
        <p:spPr>
          <a:xfrm>
            <a:off x="839788" y="457200"/>
            <a:ext cx="3932237" cy="1600200"/>
          </a:xfrm>
        </p:spPr>
        <p:txBody>
          <a:bodyPr anchor="b"/>
          <a:lstStyle>
            <a:lvl1pPr>
              <a:defRPr sz="3200">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C0FB4FBD-3E67-4C0E-83A2-ABC89CADBB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4A511D-5FCD-457A-8F69-67B4E0247AEF}"/>
              </a:ext>
            </a:extLst>
          </p:cNvPr>
          <p:cNvSpPr>
            <a:spLocks noGrp="1"/>
          </p:cNvSpPr>
          <p:nvPr>
            <p:ph type="body" sz="half" idx="2"/>
          </p:nvPr>
        </p:nvSpPr>
        <p:spPr>
          <a:xfrm>
            <a:off x="839788" y="2057400"/>
            <a:ext cx="3932237" cy="3811588"/>
          </a:xfrm>
        </p:spPr>
        <p:txBody>
          <a:bodyPr/>
          <a:lstStyle>
            <a:lvl1pPr marL="0" indent="0">
              <a:buNone/>
              <a:defRPr sz="1600">
                <a:solidFill>
                  <a:schemeClr val="accent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5BC252E-1A49-4AFF-BA63-9B6AE0EDF796}"/>
              </a:ext>
            </a:extLst>
          </p:cNvPr>
          <p:cNvSpPr>
            <a:spLocks noGrp="1"/>
          </p:cNvSpPr>
          <p:nvPr>
            <p:ph type="dt" sz="half" idx="10"/>
          </p:nvPr>
        </p:nvSpPr>
        <p:spPr/>
        <p:txBody>
          <a:bodyPr/>
          <a:lstStyle/>
          <a:p>
            <a:fld id="{F09B7313-DBC5-4200-827C-B2B240680BAB}" type="datetimeFigureOut">
              <a:rPr lang="en-US" smtClean="0"/>
              <a:pPr/>
              <a:t>9/28/2021</a:t>
            </a:fld>
            <a:endParaRPr lang="en-US" dirty="0"/>
          </a:p>
        </p:txBody>
      </p:sp>
      <p:sp>
        <p:nvSpPr>
          <p:cNvPr id="6" name="Footer Placeholder 5">
            <a:extLst>
              <a:ext uri="{FF2B5EF4-FFF2-40B4-BE49-F238E27FC236}">
                <a16:creationId xmlns:a16="http://schemas.microsoft.com/office/drawing/2014/main" id="{996B8F0C-BD50-47AD-9816-92A0B98426E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598824B-D732-45CB-B171-733E0B1B4368}"/>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3540477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E00A-812E-4620-B7E9-5651ADC26CAC}"/>
              </a:ext>
            </a:extLst>
          </p:cNvPr>
          <p:cNvSpPr>
            <a:spLocks noGrp="1"/>
          </p:cNvSpPr>
          <p:nvPr>
            <p:ph type="title"/>
          </p:nvPr>
        </p:nvSpPr>
        <p:spPr>
          <a:xfrm>
            <a:off x="839788" y="457200"/>
            <a:ext cx="3932237" cy="1600200"/>
          </a:xfrm>
        </p:spPr>
        <p:txBody>
          <a:bodyPr anchor="b"/>
          <a:lstStyle>
            <a:lvl1pPr>
              <a:defRPr sz="3200">
                <a:solidFill>
                  <a:schemeClr val="accent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DB9AB614-1FCD-4121-AC6E-1CCD24999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FF7D18B-CE7D-47AC-B1CB-40CD3776B831}"/>
              </a:ext>
            </a:extLst>
          </p:cNvPr>
          <p:cNvSpPr>
            <a:spLocks noGrp="1"/>
          </p:cNvSpPr>
          <p:nvPr>
            <p:ph type="body" sz="half" idx="2"/>
          </p:nvPr>
        </p:nvSpPr>
        <p:spPr>
          <a:xfrm>
            <a:off x="839788" y="2057400"/>
            <a:ext cx="3932237" cy="3811588"/>
          </a:xfrm>
        </p:spPr>
        <p:txBody>
          <a:bodyPr/>
          <a:lstStyle>
            <a:lvl1pPr marL="0" indent="0">
              <a:buNone/>
              <a:defRPr sz="1600">
                <a:solidFill>
                  <a:schemeClr val="accent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BC745E3-DC2D-4813-B88C-4A7AB0EE2B92}"/>
              </a:ext>
            </a:extLst>
          </p:cNvPr>
          <p:cNvSpPr>
            <a:spLocks noGrp="1"/>
          </p:cNvSpPr>
          <p:nvPr>
            <p:ph type="dt" sz="half" idx="10"/>
          </p:nvPr>
        </p:nvSpPr>
        <p:spPr/>
        <p:txBody>
          <a:bodyPr/>
          <a:lstStyle/>
          <a:p>
            <a:fld id="{F09B7313-DBC5-4200-827C-B2B240680BAB}" type="datetimeFigureOut">
              <a:rPr lang="en-US" smtClean="0"/>
              <a:pPr/>
              <a:t>9/28/2021</a:t>
            </a:fld>
            <a:endParaRPr lang="en-US" dirty="0"/>
          </a:p>
        </p:txBody>
      </p:sp>
      <p:sp>
        <p:nvSpPr>
          <p:cNvPr id="6" name="Footer Placeholder 5">
            <a:extLst>
              <a:ext uri="{FF2B5EF4-FFF2-40B4-BE49-F238E27FC236}">
                <a16:creationId xmlns:a16="http://schemas.microsoft.com/office/drawing/2014/main" id="{798CE351-27AE-4C27-83FC-0D31FEB71C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E593F54-B992-4154-95DC-518FD533F102}"/>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1221436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86025F-DC3A-4A43-BB04-F0890DCAC8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2C3DB63-F1F8-477B-93BA-AA53EA5EB2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CAFD70D-1AFE-4297-BC78-1FE0C8DED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9B7313-DBC5-4200-827C-B2B240680BAB}" type="datetimeFigureOut">
              <a:rPr lang="en-US" smtClean="0"/>
              <a:pPr/>
              <a:t>9/28/2021</a:t>
            </a:fld>
            <a:endParaRPr lang="en-US" dirty="0"/>
          </a:p>
        </p:txBody>
      </p:sp>
      <p:sp>
        <p:nvSpPr>
          <p:cNvPr id="5" name="Footer Placeholder 4">
            <a:extLst>
              <a:ext uri="{FF2B5EF4-FFF2-40B4-BE49-F238E27FC236}">
                <a16:creationId xmlns:a16="http://schemas.microsoft.com/office/drawing/2014/main" id="{97C19ADE-DE56-42AC-B084-858BCF333C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181BB64-DE6B-4D03-B65E-EFEB7209A4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1044744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3.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87817" y="1861458"/>
            <a:ext cx="8922330" cy="3416320"/>
          </a:xfrm>
          <a:prstGeom prst="rect">
            <a:avLst/>
          </a:prstGeom>
          <a:noFill/>
        </p:spPr>
        <p:txBody>
          <a:bodyPr wrap="square" rtlCol="0">
            <a:spAutoFit/>
          </a:bodyPr>
          <a:lstStyle/>
          <a:p>
            <a:pPr algn="ctr"/>
            <a:r>
              <a:rPr lang="en-US" sz="4000" b="1" dirty="0">
                <a:solidFill>
                  <a:schemeClr val="bg2"/>
                </a:solidFill>
              </a:rPr>
              <a:t>SBCTC</a:t>
            </a:r>
            <a:r>
              <a:rPr lang="en-US" sz="3200" b="1" dirty="0">
                <a:solidFill>
                  <a:schemeClr val="bg2"/>
                </a:solidFill>
              </a:rPr>
              <a:t> </a:t>
            </a:r>
          </a:p>
          <a:p>
            <a:pPr algn="ctr"/>
            <a:r>
              <a:rPr lang="en-US" sz="3200" b="1" dirty="0">
                <a:solidFill>
                  <a:schemeClr val="bg2"/>
                </a:solidFill>
              </a:rPr>
              <a:t> </a:t>
            </a:r>
            <a:r>
              <a:rPr lang="en-US" sz="4000" b="1" dirty="0">
                <a:solidFill>
                  <a:schemeClr val="bg2"/>
                </a:solidFill>
              </a:rPr>
              <a:t>PeopleSoft Load Testing Results Review</a:t>
            </a:r>
          </a:p>
          <a:p>
            <a:pPr algn="ctr"/>
            <a:r>
              <a:rPr lang="en-US" sz="3600" b="1" dirty="0">
                <a:solidFill>
                  <a:srgbClr val="FFC000"/>
                </a:solidFill>
              </a:rPr>
              <a:t>DG2, DG3, DG4 &amp; DG5</a:t>
            </a:r>
          </a:p>
          <a:p>
            <a:pPr algn="ctr"/>
            <a:endParaRPr lang="en-US" sz="4000" b="1" dirty="0">
              <a:solidFill>
                <a:srgbClr val="00B0F0"/>
              </a:solidFill>
            </a:endParaRPr>
          </a:p>
          <a:p>
            <a:pPr algn="ctr"/>
            <a:r>
              <a:rPr lang="en-US" sz="2400" dirty="0">
                <a:solidFill>
                  <a:srgbClr val="00B0F0"/>
                </a:solidFill>
              </a:rPr>
              <a:t>Prepared by </a:t>
            </a:r>
          </a:p>
          <a:p>
            <a:pPr algn="ctr"/>
            <a:r>
              <a:rPr lang="en-US" sz="3200" b="1" dirty="0">
                <a:solidFill>
                  <a:schemeClr val="bg2">
                    <a:lumMod val="10000"/>
                  </a:schemeClr>
                </a:solidFill>
                <a:highlight>
                  <a:srgbClr val="C0C0C0"/>
                </a:highlight>
              </a:rPr>
              <a:t>Kastech Software Solutions Group</a:t>
            </a:r>
          </a:p>
        </p:txBody>
      </p:sp>
      <p:pic>
        <p:nvPicPr>
          <p:cNvPr id="3" name="Picture 2"/>
          <p:cNvPicPr>
            <a:picLocks noChangeAspect="1"/>
          </p:cNvPicPr>
          <p:nvPr/>
        </p:nvPicPr>
        <p:blipFill>
          <a:blip r:embed="rId2" cstate="print"/>
          <a:stretch>
            <a:fillRect/>
          </a:stretch>
        </p:blipFill>
        <p:spPr>
          <a:xfrm>
            <a:off x="9677346" y="6026717"/>
            <a:ext cx="1991740" cy="579543"/>
          </a:xfrm>
          <a:prstGeom prst="rect">
            <a:avLst/>
          </a:prstGeom>
        </p:spPr>
      </p:pic>
      <p:pic>
        <p:nvPicPr>
          <p:cNvPr id="5" name="Picture 4" descr="th"/>
          <p:cNvPicPr/>
          <p:nvPr/>
        </p:nvPicPr>
        <p:blipFill>
          <a:blip r:embed="rId3">
            <a:extLst>
              <a:ext uri="{28A0092B-C50C-407E-A947-70E740481C1C}">
                <a14:useLocalDpi xmlns:a14="http://schemas.microsoft.com/office/drawing/2010/main" val="0"/>
              </a:ext>
            </a:extLst>
          </a:blip>
          <a:srcRect/>
          <a:stretch>
            <a:fillRect/>
          </a:stretch>
        </p:blipFill>
        <p:spPr bwMode="auto">
          <a:xfrm>
            <a:off x="3113913" y="6021162"/>
            <a:ext cx="721614" cy="601516"/>
          </a:xfrm>
          <a:prstGeom prst="rect">
            <a:avLst/>
          </a:prstGeom>
          <a:noFill/>
          <a:ln>
            <a:noFill/>
          </a:ln>
        </p:spPr>
      </p:pic>
      <p:pic>
        <p:nvPicPr>
          <p:cNvPr id="8" name="Picture 7" descr="th"/>
          <p:cNvPicPr/>
          <p:nvPr/>
        </p:nvPicPr>
        <p:blipFill>
          <a:blip r:embed="rId4">
            <a:extLst>
              <a:ext uri="{28A0092B-C50C-407E-A947-70E740481C1C}">
                <a14:useLocalDpi xmlns:a14="http://schemas.microsoft.com/office/drawing/2010/main" val="0"/>
              </a:ext>
            </a:extLst>
          </a:blip>
          <a:srcRect/>
          <a:stretch>
            <a:fillRect/>
          </a:stretch>
        </p:blipFill>
        <p:spPr bwMode="auto">
          <a:xfrm>
            <a:off x="281867" y="6006517"/>
            <a:ext cx="1218821" cy="599743"/>
          </a:xfrm>
          <a:prstGeom prst="rect">
            <a:avLst/>
          </a:prstGeom>
          <a:noFill/>
          <a:ln>
            <a:noFill/>
          </a:ln>
        </p:spPr>
      </p:pic>
      <p:pic>
        <p:nvPicPr>
          <p:cNvPr id="9" name="Picture 8" descr="th (1)"/>
          <p:cNvPicPr/>
          <p:nvPr/>
        </p:nvPicPr>
        <p:blipFill>
          <a:blip r:embed="rId5">
            <a:extLst>
              <a:ext uri="{28A0092B-C50C-407E-A947-70E740481C1C}">
                <a14:useLocalDpi xmlns:a14="http://schemas.microsoft.com/office/drawing/2010/main" val="0"/>
              </a:ext>
            </a:extLst>
          </a:blip>
          <a:srcRect/>
          <a:stretch>
            <a:fillRect/>
          </a:stretch>
        </p:blipFill>
        <p:spPr bwMode="auto">
          <a:xfrm>
            <a:off x="1802584" y="6207493"/>
            <a:ext cx="839948" cy="415185"/>
          </a:xfrm>
          <a:prstGeom prst="rect">
            <a:avLst/>
          </a:prstGeom>
          <a:noFill/>
          <a:ln>
            <a:noFill/>
          </a:ln>
        </p:spPr>
      </p:pic>
      <p:pic>
        <p:nvPicPr>
          <p:cNvPr id="1026" name="Picture 2" descr="https://www.sbctc.edu/resources/images/about-us/brand-guide/jpg-web/sbctc-reversed-color-logo.jpg">
            <a:extLst>
              <a:ext uri="{FF2B5EF4-FFF2-40B4-BE49-F238E27FC236}">
                <a16:creationId xmlns:a16="http://schemas.microsoft.com/office/drawing/2014/main" id="{2EE057AB-4FD3-449C-9176-1EB58E22A5FE}"/>
              </a:ext>
            </a:extLst>
          </p:cNvPr>
          <p:cNvPicPr>
            <a:picLocks noChangeAspect="1" noChangeArrowheads="1"/>
          </p:cNvPicPr>
          <p:nvPr/>
        </p:nvPicPr>
        <p:blipFill rotWithShape="1">
          <a:blip r:embed="rId6">
            <a:clrChange>
              <a:clrFrom>
                <a:srgbClr val="414042"/>
              </a:clrFrom>
              <a:clrTo>
                <a:srgbClr val="414042">
                  <a:alpha val="0"/>
                </a:srgbClr>
              </a:clrTo>
            </a:clrChange>
            <a:extLst>
              <a:ext uri="{28A0092B-C50C-407E-A947-70E740481C1C}">
                <a14:useLocalDpi xmlns:a14="http://schemas.microsoft.com/office/drawing/2010/main" val="0"/>
              </a:ext>
            </a:extLst>
          </a:blip>
          <a:srcRect l="3303" t="6829" b="8658"/>
          <a:stretch/>
        </p:blipFill>
        <p:spPr bwMode="auto">
          <a:xfrm>
            <a:off x="448578" y="637630"/>
            <a:ext cx="3386949" cy="1239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9283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AFA448A-EFA7-4245-BC8D-0E59D58D1836}"/>
              </a:ext>
            </a:extLst>
          </p:cNvPr>
          <p:cNvSpPr txBox="1"/>
          <p:nvPr/>
        </p:nvSpPr>
        <p:spPr>
          <a:xfrm>
            <a:off x="177196" y="137155"/>
            <a:ext cx="9909196" cy="523220"/>
          </a:xfrm>
          <a:prstGeom prst="rect">
            <a:avLst/>
          </a:prstGeom>
          <a:noFill/>
        </p:spPr>
        <p:txBody>
          <a:bodyPr wrap="square" rtlCol="0">
            <a:spAutoFit/>
          </a:bodyPr>
          <a:lstStyle/>
          <a:p>
            <a:r>
              <a:rPr lang="en-US" sz="2800" b="1" dirty="0">
                <a:solidFill>
                  <a:srgbClr val="0070C0"/>
                </a:solidFill>
              </a:rPr>
              <a:t>CS Results – Faculty Transactions</a:t>
            </a:r>
          </a:p>
        </p:txBody>
      </p:sp>
      <p:sp>
        <p:nvSpPr>
          <p:cNvPr id="7" name="TextBox 6">
            <a:extLst>
              <a:ext uri="{FF2B5EF4-FFF2-40B4-BE49-F238E27FC236}">
                <a16:creationId xmlns:a16="http://schemas.microsoft.com/office/drawing/2014/main" id="{FBE8FBAE-6223-4636-92A1-2A7DDCD27ADD}"/>
              </a:ext>
            </a:extLst>
          </p:cNvPr>
          <p:cNvSpPr txBox="1"/>
          <p:nvPr/>
        </p:nvSpPr>
        <p:spPr>
          <a:xfrm>
            <a:off x="6489187" y="1621463"/>
            <a:ext cx="5213357" cy="2542363"/>
          </a:xfrm>
          <a:prstGeom prst="rect">
            <a:avLst/>
          </a:prstGeom>
          <a:noFill/>
        </p:spPr>
        <p:txBody>
          <a:bodyPr wrap="square" rtlCol="0">
            <a:spAutoFit/>
          </a:bodyPr>
          <a:lstStyle/>
          <a:p>
            <a:pPr>
              <a:lnSpc>
                <a:spcPct val="150000"/>
              </a:lnSpc>
            </a:pPr>
            <a:r>
              <a:rPr lang="en-US" b="1" dirty="0">
                <a:solidFill>
                  <a:schemeClr val="accent1"/>
                </a:solidFill>
              </a:rPr>
              <a:t>Key Takeaway: </a:t>
            </a:r>
            <a:r>
              <a:rPr lang="en-US" dirty="0">
                <a:solidFill>
                  <a:schemeClr val="accent1"/>
                </a:solidFill>
              </a:rPr>
              <a:t>Current Production environment sized to handle the 4K load</a:t>
            </a:r>
          </a:p>
          <a:p>
            <a:pPr>
              <a:lnSpc>
                <a:spcPct val="150000"/>
              </a:lnSpc>
            </a:pPr>
            <a:r>
              <a:rPr lang="en-US" dirty="0">
                <a:solidFill>
                  <a:schemeClr val="accent1"/>
                </a:solidFill>
              </a:rPr>
              <a:t> </a:t>
            </a:r>
            <a:r>
              <a:rPr lang="en-US" u="sng" dirty="0"/>
              <a:t>Details</a:t>
            </a:r>
          </a:p>
          <a:p>
            <a:pPr marL="285750" indent="-285750">
              <a:lnSpc>
                <a:spcPct val="150000"/>
              </a:lnSpc>
              <a:buFont typeface="Arial" panose="020B0604020202020204" pitchFamily="34" charset="0"/>
              <a:buChar char="•"/>
            </a:pPr>
            <a:r>
              <a:rPr lang="en-US" dirty="0"/>
              <a:t>All scripts were executed through iHUB portal</a:t>
            </a:r>
          </a:p>
          <a:p>
            <a:pPr marL="285750" indent="-285750">
              <a:lnSpc>
                <a:spcPct val="150000"/>
              </a:lnSpc>
              <a:buFont typeface="Arial" panose="020B0604020202020204" pitchFamily="34" charset="0"/>
              <a:buChar char="•"/>
            </a:pPr>
            <a:r>
              <a:rPr lang="en-US" dirty="0"/>
              <a:t>Faculty and staff tested for 4000 users with a ramp up of 0.1 seconds.</a:t>
            </a:r>
          </a:p>
        </p:txBody>
      </p:sp>
      <p:graphicFrame>
        <p:nvGraphicFramePr>
          <p:cNvPr id="9" name="Table 13">
            <a:extLst>
              <a:ext uri="{FF2B5EF4-FFF2-40B4-BE49-F238E27FC236}">
                <a16:creationId xmlns:a16="http://schemas.microsoft.com/office/drawing/2014/main" id="{D990B1BD-6F18-4AFF-9AA2-15A63332E54B}"/>
              </a:ext>
            </a:extLst>
          </p:cNvPr>
          <p:cNvGraphicFramePr>
            <a:graphicFrameLocks noGrp="1"/>
          </p:cNvGraphicFramePr>
          <p:nvPr>
            <p:extLst>
              <p:ext uri="{D42A27DB-BD31-4B8C-83A1-F6EECF244321}">
                <p14:modId xmlns:p14="http://schemas.microsoft.com/office/powerpoint/2010/main" val="75934858"/>
              </p:ext>
            </p:extLst>
          </p:nvPr>
        </p:nvGraphicFramePr>
        <p:xfrm>
          <a:off x="1002926" y="965740"/>
          <a:ext cx="3719911" cy="3853810"/>
        </p:xfrm>
        <a:graphic>
          <a:graphicData uri="http://schemas.openxmlformats.org/drawingml/2006/table">
            <a:tbl>
              <a:tblPr firstRow="1" bandRow="1">
                <a:tableStyleId>{5C22544A-7EE6-4342-B048-85BDC9FD1C3A}</a:tableStyleId>
              </a:tblPr>
              <a:tblGrid>
                <a:gridCol w="775114">
                  <a:extLst>
                    <a:ext uri="{9D8B030D-6E8A-4147-A177-3AD203B41FA5}">
                      <a16:colId xmlns:a16="http://schemas.microsoft.com/office/drawing/2014/main" val="2810854479"/>
                    </a:ext>
                  </a:extLst>
                </a:gridCol>
                <a:gridCol w="1964819">
                  <a:extLst>
                    <a:ext uri="{9D8B030D-6E8A-4147-A177-3AD203B41FA5}">
                      <a16:colId xmlns:a16="http://schemas.microsoft.com/office/drawing/2014/main" val="2647257514"/>
                    </a:ext>
                  </a:extLst>
                </a:gridCol>
                <a:gridCol w="979978">
                  <a:extLst>
                    <a:ext uri="{9D8B030D-6E8A-4147-A177-3AD203B41FA5}">
                      <a16:colId xmlns:a16="http://schemas.microsoft.com/office/drawing/2014/main" val="4095047486"/>
                    </a:ext>
                  </a:extLst>
                </a:gridCol>
              </a:tblGrid>
              <a:tr h="312029">
                <a:tc>
                  <a:txBody>
                    <a:bodyPr/>
                    <a:lstStyle/>
                    <a:p>
                      <a:pPr algn="ctr"/>
                      <a:r>
                        <a:rPr lang="en-US" dirty="0">
                          <a:latin typeface="+mn-lt"/>
                        </a:rPr>
                        <a:t>S.No</a:t>
                      </a:r>
                    </a:p>
                  </a:txBody>
                  <a:tcPr anchor="ctr"/>
                </a:tc>
                <a:tc>
                  <a:txBody>
                    <a:bodyPr/>
                    <a:lstStyle/>
                    <a:p>
                      <a:pPr algn="ctr"/>
                      <a:r>
                        <a:rPr lang="en-US" dirty="0">
                          <a:latin typeface="+mn-lt"/>
                        </a:rPr>
                        <a:t>Transaction Name</a:t>
                      </a:r>
                    </a:p>
                  </a:txBody>
                  <a:tcPr anchor="ctr"/>
                </a:tc>
                <a:tc>
                  <a:txBody>
                    <a:bodyPr/>
                    <a:lstStyle/>
                    <a:p>
                      <a:pPr algn="ctr"/>
                      <a:r>
                        <a:rPr lang="en-US" dirty="0">
                          <a:latin typeface="+mn-lt"/>
                        </a:rPr>
                        <a:t>Error %</a:t>
                      </a:r>
                    </a:p>
                    <a:p>
                      <a:pPr algn="ctr"/>
                      <a:endParaRPr lang="en-US" dirty="0">
                        <a:latin typeface="+mn-lt"/>
                      </a:endParaRPr>
                    </a:p>
                  </a:txBody>
                  <a:tcPr anchor="ctr"/>
                </a:tc>
                <a:extLst>
                  <a:ext uri="{0D108BD9-81ED-4DB2-BD59-A6C34878D82A}">
                    <a16:rowId xmlns:a16="http://schemas.microsoft.com/office/drawing/2014/main" val="2780566021"/>
                  </a:ext>
                </a:extLst>
              </a:tr>
              <a:tr h="380995">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Track Attendance</a:t>
                      </a:r>
                    </a:p>
                  </a:txBody>
                  <a:tcPr marL="9525" marR="9525" marT="9525" marB="0"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NA</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3556414971"/>
                  </a:ext>
                </a:extLst>
              </a:tr>
              <a:tr h="312029">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Lookup teaching schedule</a:t>
                      </a:r>
                    </a:p>
                  </a:txBody>
                  <a:tcPr marL="9525" marR="9525" marT="9525" marB="0"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0.36</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544758127"/>
                  </a:ext>
                </a:extLst>
              </a:tr>
              <a:tr h="312029">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3</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Lookup advisee schedule</a:t>
                      </a:r>
                    </a:p>
                  </a:txBody>
                  <a:tcPr marL="9525" marR="9525" marT="9525" marB="0"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4258263565"/>
                  </a:ext>
                </a:extLst>
              </a:tr>
              <a:tr h="312029">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4</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Lookup advisee grades</a:t>
                      </a:r>
                    </a:p>
                  </a:txBody>
                  <a:tcPr marL="9525" marR="9525" marT="9525" marB="0"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0.33</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3361850570"/>
                  </a:ext>
                </a:extLst>
              </a:tr>
              <a:tr h="312029">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5</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Modify Bio/Demo</a:t>
                      </a:r>
                    </a:p>
                  </a:txBody>
                  <a:tcPr marL="9525" marR="9525" marT="9525" marB="0"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0.38</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181673611"/>
                  </a:ext>
                </a:extLst>
              </a:tr>
              <a:tr h="312029">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6</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Search Classes</a:t>
                      </a:r>
                    </a:p>
                  </a:txBody>
                  <a:tcPr marL="9525" marR="9525" marT="9525" marB="0"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0.33</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3561794687"/>
                  </a:ext>
                </a:extLst>
              </a:tr>
              <a:tr h="312029">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7</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View Student Account</a:t>
                      </a:r>
                    </a:p>
                  </a:txBody>
                  <a:tcPr marL="9525" marR="9525" marT="9525" marB="0"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2449639822"/>
                  </a:ext>
                </a:extLst>
              </a:tr>
              <a:tr h="312029">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600" b="0" i="0" u="none" strike="noStrike" kern="1200" dirty="0">
                          <a:solidFill>
                            <a:srgbClr val="000000"/>
                          </a:solidFill>
                          <a:effectLst/>
                          <a:latin typeface="Calibri" panose="020F0502020204030204" pitchFamily="34" charset="0"/>
                          <a:ea typeface="+mn-ea"/>
                          <a:cs typeface="+mn-cs"/>
                        </a:rPr>
                        <a:t>Lookup Class Roster</a:t>
                      </a:r>
                    </a:p>
                    <a:p>
                      <a:pPr algn="l" fontAlgn="t"/>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0.08</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3410823082"/>
                  </a:ext>
                </a:extLst>
              </a:tr>
            </a:tbl>
          </a:graphicData>
        </a:graphic>
      </p:graphicFrame>
    </p:spTree>
    <p:extLst>
      <p:ext uri="{BB962C8B-B14F-4D97-AF65-F5344CB8AC3E}">
        <p14:creationId xmlns:p14="http://schemas.microsoft.com/office/powerpoint/2010/main" val="1131289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2A533-5362-43E8-9025-A90BEB4C8682}"/>
              </a:ext>
            </a:extLst>
          </p:cNvPr>
          <p:cNvSpPr>
            <a:spLocks noGrp="1"/>
          </p:cNvSpPr>
          <p:nvPr>
            <p:ph type="title"/>
          </p:nvPr>
        </p:nvSpPr>
        <p:spPr>
          <a:xfrm>
            <a:off x="194953" y="94027"/>
            <a:ext cx="9866881" cy="514350"/>
          </a:xfrm>
        </p:spPr>
        <p:txBody>
          <a:bodyPr/>
          <a:lstStyle/>
          <a:p>
            <a:r>
              <a:rPr lang="en-US" sz="2800" b="1" dirty="0">
                <a:solidFill>
                  <a:srgbClr val="0070C0"/>
                </a:solidFill>
                <a:latin typeface="+mn-lt"/>
                <a:ea typeface="+mn-ea"/>
                <a:cs typeface="+mn-cs"/>
              </a:rPr>
              <a:t>FSCM New Configuration Results</a:t>
            </a:r>
          </a:p>
        </p:txBody>
      </p:sp>
      <p:graphicFrame>
        <p:nvGraphicFramePr>
          <p:cNvPr id="3" name="Table 8">
            <a:extLst>
              <a:ext uri="{FF2B5EF4-FFF2-40B4-BE49-F238E27FC236}">
                <a16:creationId xmlns:a16="http://schemas.microsoft.com/office/drawing/2014/main" id="{73402D3B-B0BF-431D-87FD-356E03678E81}"/>
              </a:ext>
            </a:extLst>
          </p:cNvPr>
          <p:cNvGraphicFramePr>
            <a:graphicFrameLocks noGrp="1"/>
          </p:cNvGraphicFramePr>
          <p:nvPr>
            <p:extLst>
              <p:ext uri="{D42A27DB-BD31-4B8C-83A1-F6EECF244321}">
                <p14:modId xmlns:p14="http://schemas.microsoft.com/office/powerpoint/2010/main" val="2904025632"/>
              </p:ext>
            </p:extLst>
          </p:nvPr>
        </p:nvGraphicFramePr>
        <p:xfrm>
          <a:off x="356038" y="1810909"/>
          <a:ext cx="5314307" cy="3874271"/>
        </p:xfrm>
        <a:graphic>
          <a:graphicData uri="http://schemas.openxmlformats.org/drawingml/2006/table">
            <a:tbl>
              <a:tblPr firstRow="1" bandRow="1">
                <a:tableStyleId>{5C22544A-7EE6-4342-B048-85BDC9FD1C3A}</a:tableStyleId>
              </a:tblPr>
              <a:tblGrid>
                <a:gridCol w="2088988">
                  <a:extLst>
                    <a:ext uri="{9D8B030D-6E8A-4147-A177-3AD203B41FA5}">
                      <a16:colId xmlns:a16="http://schemas.microsoft.com/office/drawing/2014/main" val="1780938634"/>
                    </a:ext>
                  </a:extLst>
                </a:gridCol>
                <a:gridCol w="1650402">
                  <a:extLst>
                    <a:ext uri="{9D8B030D-6E8A-4147-A177-3AD203B41FA5}">
                      <a16:colId xmlns:a16="http://schemas.microsoft.com/office/drawing/2014/main" val="3985294477"/>
                    </a:ext>
                  </a:extLst>
                </a:gridCol>
                <a:gridCol w="1574917">
                  <a:extLst>
                    <a:ext uri="{9D8B030D-6E8A-4147-A177-3AD203B41FA5}">
                      <a16:colId xmlns:a16="http://schemas.microsoft.com/office/drawing/2014/main" val="1712885002"/>
                    </a:ext>
                  </a:extLst>
                </a:gridCol>
              </a:tblGrid>
              <a:tr h="577919">
                <a:tc>
                  <a:txBody>
                    <a:bodyPr/>
                    <a:lstStyle/>
                    <a:p>
                      <a:pPr algn="ctr"/>
                      <a:r>
                        <a:rPr lang="en-US" sz="1400" dirty="0"/>
                        <a:t>Parameter</a:t>
                      </a:r>
                    </a:p>
                  </a:txBody>
                  <a:tcPr anchor="ctr"/>
                </a:tc>
                <a:tc>
                  <a:txBody>
                    <a:bodyPr/>
                    <a:lstStyle/>
                    <a:p>
                      <a:pPr algn="ctr"/>
                      <a:r>
                        <a:rPr lang="en-US" sz="1400" dirty="0"/>
                        <a:t>FSCM (Current Prod)</a:t>
                      </a:r>
                    </a:p>
                  </a:txBody>
                  <a:tcPr anchor="ctr"/>
                </a:tc>
                <a:tc>
                  <a:txBody>
                    <a:bodyPr/>
                    <a:lstStyle/>
                    <a:p>
                      <a:pPr algn="ctr"/>
                      <a:r>
                        <a:rPr lang="en-US" sz="1400" dirty="0"/>
                        <a:t>FSCM (Suggested Config)</a:t>
                      </a:r>
                    </a:p>
                  </a:txBody>
                  <a:tcPr anchor="ctr"/>
                </a:tc>
                <a:extLst>
                  <a:ext uri="{0D108BD9-81ED-4DB2-BD59-A6C34878D82A}">
                    <a16:rowId xmlns:a16="http://schemas.microsoft.com/office/drawing/2014/main" val="1108400004"/>
                  </a:ext>
                </a:extLst>
              </a:tr>
              <a:tr h="573886">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Number of Application server Instances </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48</a:t>
                      </a:r>
                    </a:p>
                  </a:txBody>
                  <a:tcPr marL="9525" marR="9525" marT="9525" marB="0" anchor="ctr"/>
                </a:tc>
                <a:extLst>
                  <a:ext uri="{0D108BD9-81ED-4DB2-BD59-A6C34878D82A}">
                    <a16:rowId xmlns:a16="http://schemas.microsoft.com/office/drawing/2014/main" val="2764261809"/>
                  </a:ext>
                </a:extLst>
              </a:tr>
              <a:tr h="515385">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Number of Webserver Instances</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48</a:t>
                      </a:r>
                    </a:p>
                  </a:txBody>
                  <a:tcPr marL="9525" marR="9525" marT="9525" marB="0" anchor="ctr"/>
                </a:tc>
                <a:extLst>
                  <a:ext uri="{0D108BD9-81ED-4DB2-BD59-A6C34878D82A}">
                    <a16:rowId xmlns:a16="http://schemas.microsoft.com/office/drawing/2014/main" val="1872390066"/>
                  </a:ext>
                </a:extLst>
              </a:tr>
              <a:tr h="384399">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DB instance Size</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  m5.2xlarge</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m5.8xlarge</a:t>
                      </a:r>
                    </a:p>
                  </a:txBody>
                  <a:tcPr marL="9525" marR="9525" marT="9525" marB="0" anchor="ctr"/>
                </a:tc>
                <a:extLst>
                  <a:ext uri="{0D108BD9-81ED-4DB2-BD59-A6C34878D82A}">
                    <a16:rowId xmlns:a16="http://schemas.microsoft.com/office/drawing/2014/main" val="1961345779"/>
                  </a:ext>
                </a:extLst>
              </a:tr>
              <a:tr h="384399">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Jolt min handlers </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50</a:t>
                      </a:r>
                    </a:p>
                  </a:txBody>
                  <a:tcPr marL="9525" marR="9525" marT="9525" marB="0" anchor="ctr"/>
                </a:tc>
                <a:extLst>
                  <a:ext uri="{0D108BD9-81ED-4DB2-BD59-A6C34878D82A}">
                    <a16:rowId xmlns:a16="http://schemas.microsoft.com/office/drawing/2014/main" val="3601115000"/>
                  </a:ext>
                </a:extLst>
              </a:tr>
              <a:tr h="384399">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Jolt max handlers</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12</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70</a:t>
                      </a:r>
                    </a:p>
                  </a:txBody>
                  <a:tcPr marL="9525" marR="9525" marT="9525" marB="0" anchor="ctr"/>
                </a:tc>
                <a:extLst>
                  <a:ext uri="{0D108BD9-81ED-4DB2-BD59-A6C34878D82A}">
                    <a16:rowId xmlns:a16="http://schemas.microsoft.com/office/drawing/2014/main" val="1157403795"/>
                  </a:ext>
                </a:extLst>
              </a:tr>
              <a:tr h="573886">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No. of Application server processes</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40</a:t>
                      </a:r>
                    </a:p>
                  </a:txBody>
                  <a:tcPr marL="9525" marR="9525" marT="9525" marB="0" anchor="ctr"/>
                </a:tc>
                <a:extLst>
                  <a:ext uri="{0D108BD9-81ED-4DB2-BD59-A6C34878D82A}">
                    <a16:rowId xmlns:a16="http://schemas.microsoft.com/office/drawing/2014/main" val="123657020"/>
                  </a:ext>
                </a:extLst>
              </a:tr>
              <a:tr h="479998">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Recycle count </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4000</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2500</a:t>
                      </a:r>
                    </a:p>
                  </a:txBody>
                  <a:tcPr marL="9525" marR="9525" marT="9525" marB="0" anchor="ctr"/>
                </a:tc>
                <a:extLst>
                  <a:ext uri="{0D108BD9-81ED-4DB2-BD59-A6C34878D82A}">
                    <a16:rowId xmlns:a16="http://schemas.microsoft.com/office/drawing/2014/main" val="68883145"/>
                  </a:ext>
                </a:extLst>
              </a:tr>
            </a:tbl>
          </a:graphicData>
        </a:graphic>
      </p:graphicFrame>
      <p:graphicFrame>
        <p:nvGraphicFramePr>
          <p:cNvPr id="4" name="Table 3">
            <a:extLst>
              <a:ext uri="{FF2B5EF4-FFF2-40B4-BE49-F238E27FC236}">
                <a16:creationId xmlns:a16="http://schemas.microsoft.com/office/drawing/2014/main" id="{348193C2-A789-4D65-B530-57EB51C485DE}"/>
              </a:ext>
            </a:extLst>
          </p:cNvPr>
          <p:cNvGraphicFramePr>
            <a:graphicFrameLocks noGrp="1"/>
          </p:cNvGraphicFramePr>
          <p:nvPr>
            <p:extLst>
              <p:ext uri="{D42A27DB-BD31-4B8C-83A1-F6EECF244321}">
                <p14:modId xmlns:p14="http://schemas.microsoft.com/office/powerpoint/2010/main" val="1799653967"/>
              </p:ext>
            </p:extLst>
          </p:nvPr>
        </p:nvGraphicFramePr>
        <p:xfrm>
          <a:off x="3348852" y="1059080"/>
          <a:ext cx="5494296" cy="599886"/>
        </p:xfrm>
        <a:graphic>
          <a:graphicData uri="http://schemas.openxmlformats.org/drawingml/2006/table">
            <a:tbl>
              <a:tblPr firstRow="1" bandRow="1">
                <a:tableStyleId>{5C22544A-7EE6-4342-B048-85BDC9FD1C3A}</a:tableStyleId>
              </a:tblPr>
              <a:tblGrid>
                <a:gridCol w="3758802">
                  <a:extLst>
                    <a:ext uri="{9D8B030D-6E8A-4147-A177-3AD203B41FA5}">
                      <a16:colId xmlns:a16="http://schemas.microsoft.com/office/drawing/2014/main" val="3587998947"/>
                    </a:ext>
                  </a:extLst>
                </a:gridCol>
                <a:gridCol w="1735494">
                  <a:extLst>
                    <a:ext uri="{9D8B030D-6E8A-4147-A177-3AD203B41FA5}">
                      <a16:colId xmlns:a16="http://schemas.microsoft.com/office/drawing/2014/main" val="2622136501"/>
                    </a:ext>
                  </a:extLst>
                </a:gridCol>
              </a:tblGrid>
              <a:tr h="346521">
                <a:tc>
                  <a:txBody>
                    <a:bodyPr/>
                    <a:lstStyle/>
                    <a:p>
                      <a:pPr algn="ctr" fontAlgn="b"/>
                      <a:r>
                        <a:rPr lang="en-US" sz="1600" b="1" i="0" u="none" strike="noStrike" dirty="0">
                          <a:solidFill>
                            <a:schemeClr val="bg1"/>
                          </a:solidFill>
                          <a:effectLst/>
                          <a:latin typeface="Calibri" panose="020F0502020204030204" pitchFamily="34" charset="0"/>
                        </a:rPr>
                        <a:t>User Type</a:t>
                      </a:r>
                    </a:p>
                  </a:txBody>
                  <a:tcPr marL="9525" marR="9525" marT="9525" marB="0" anchor="ctr"/>
                </a:tc>
                <a:tc>
                  <a:txBody>
                    <a:bodyPr/>
                    <a:lstStyle/>
                    <a:p>
                      <a:pPr algn="ctr" fontAlgn="b"/>
                      <a:r>
                        <a:rPr lang="en-US" sz="1600" b="1" i="0" u="none" strike="noStrike" kern="1200" dirty="0">
                          <a:solidFill>
                            <a:schemeClr val="bg1"/>
                          </a:solidFill>
                          <a:effectLst/>
                          <a:latin typeface="Calibri" panose="020F0502020204030204" pitchFamily="34" charset="0"/>
                          <a:ea typeface="+mn-ea"/>
                          <a:cs typeface="+mn-cs"/>
                        </a:rPr>
                        <a:t>Count</a:t>
                      </a:r>
                    </a:p>
                  </a:txBody>
                  <a:tcPr marL="9525" marR="9525" marT="9525" marB="0" anchor="ctr"/>
                </a:tc>
                <a:extLst>
                  <a:ext uri="{0D108BD9-81ED-4DB2-BD59-A6C34878D82A}">
                    <a16:rowId xmlns:a16="http://schemas.microsoft.com/office/drawing/2014/main" val="1344658132"/>
                  </a:ext>
                </a:extLst>
              </a:tr>
              <a:tr h="228022">
                <a:tc>
                  <a:txBody>
                    <a:bodyPr/>
                    <a:lstStyle/>
                    <a:p>
                      <a:pPr algn="ctr" fontAlgn="b"/>
                      <a:r>
                        <a:rPr lang="en-US" sz="1600" b="0" i="0" u="none" strike="noStrike" dirty="0">
                          <a:solidFill>
                            <a:srgbClr val="000000"/>
                          </a:solidFill>
                          <a:effectLst/>
                          <a:latin typeface="Calibri" panose="020F0502020204030204" pitchFamily="34" charset="0"/>
                        </a:rPr>
                        <a:t>Procurement/Finance/Accountant</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300</a:t>
                      </a:r>
                    </a:p>
                  </a:txBody>
                  <a:tcPr marL="9525" marR="9525" marT="9525" marB="0" anchor="ctr"/>
                </a:tc>
                <a:extLst>
                  <a:ext uri="{0D108BD9-81ED-4DB2-BD59-A6C34878D82A}">
                    <a16:rowId xmlns:a16="http://schemas.microsoft.com/office/drawing/2014/main" val="2400632278"/>
                  </a:ext>
                </a:extLst>
              </a:tr>
            </a:tbl>
          </a:graphicData>
        </a:graphic>
      </p:graphicFrame>
      <p:sp>
        <p:nvSpPr>
          <p:cNvPr id="9" name="TextBox 8">
            <a:extLst>
              <a:ext uri="{FF2B5EF4-FFF2-40B4-BE49-F238E27FC236}">
                <a16:creationId xmlns:a16="http://schemas.microsoft.com/office/drawing/2014/main" id="{3F05EA9E-E454-4518-BCF6-A44846CE07B2}"/>
              </a:ext>
            </a:extLst>
          </p:cNvPr>
          <p:cNvSpPr txBox="1"/>
          <p:nvPr/>
        </p:nvSpPr>
        <p:spPr>
          <a:xfrm>
            <a:off x="807778" y="6038376"/>
            <a:ext cx="10753206" cy="464871"/>
          </a:xfrm>
          <a:prstGeom prst="rect">
            <a:avLst/>
          </a:prstGeom>
          <a:noFill/>
        </p:spPr>
        <p:txBody>
          <a:bodyPr wrap="square">
            <a:spAutoFit/>
          </a:bodyPr>
          <a:lstStyle/>
          <a:p>
            <a:pPr>
              <a:lnSpc>
                <a:spcPct val="150000"/>
              </a:lnSpc>
            </a:pPr>
            <a:r>
              <a:rPr lang="en-US" b="1" dirty="0">
                <a:solidFill>
                  <a:schemeClr val="accent1"/>
                </a:solidFill>
              </a:rPr>
              <a:t>Key Takeaway: </a:t>
            </a:r>
            <a:r>
              <a:rPr lang="en-US" dirty="0">
                <a:solidFill>
                  <a:schemeClr val="accent1"/>
                </a:solidFill>
              </a:rPr>
              <a:t>Current Production environment sized to handle the FSCM Load</a:t>
            </a:r>
          </a:p>
        </p:txBody>
      </p:sp>
      <p:graphicFrame>
        <p:nvGraphicFramePr>
          <p:cNvPr id="8" name="Table 7"/>
          <p:cNvGraphicFramePr>
            <a:graphicFrameLocks noGrp="1"/>
          </p:cNvGraphicFramePr>
          <p:nvPr>
            <p:extLst>
              <p:ext uri="{D42A27DB-BD31-4B8C-83A1-F6EECF244321}">
                <p14:modId xmlns:p14="http://schemas.microsoft.com/office/powerpoint/2010/main" val="633749238"/>
              </p:ext>
            </p:extLst>
          </p:nvPr>
        </p:nvGraphicFramePr>
        <p:xfrm>
          <a:off x="5974272" y="1837426"/>
          <a:ext cx="5889923" cy="4106178"/>
        </p:xfrm>
        <a:graphic>
          <a:graphicData uri="http://schemas.openxmlformats.org/drawingml/2006/table">
            <a:tbl>
              <a:tblPr/>
              <a:tblGrid>
                <a:gridCol w="633562">
                  <a:extLst>
                    <a:ext uri="{9D8B030D-6E8A-4147-A177-3AD203B41FA5}">
                      <a16:colId xmlns:a16="http://schemas.microsoft.com/office/drawing/2014/main" val="20000"/>
                    </a:ext>
                  </a:extLst>
                </a:gridCol>
                <a:gridCol w="1770853">
                  <a:extLst>
                    <a:ext uri="{9D8B030D-6E8A-4147-A177-3AD203B41FA5}">
                      <a16:colId xmlns:a16="http://schemas.microsoft.com/office/drawing/2014/main" val="20001"/>
                    </a:ext>
                  </a:extLst>
                </a:gridCol>
                <a:gridCol w="937841">
                  <a:extLst>
                    <a:ext uri="{9D8B030D-6E8A-4147-A177-3AD203B41FA5}">
                      <a16:colId xmlns:a16="http://schemas.microsoft.com/office/drawing/2014/main" val="20002"/>
                    </a:ext>
                  </a:extLst>
                </a:gridCol>
                <a:gridCol w="2547667">
                  <a:extLst>
                    <a:ext uri="{9D8B030D-6E8A-4147-A177-3AD203B41FA5}">
                      <a16:colId xmlns:a16="http://schemas.microsoft.com/office/drawing/2014/main" val="20003"/>
                    </a:ext>
                  </a:extLst>
                </a:gridCol>
              </a:tblGrid>
              <a:tr h="629940">
                <a:tc>
                  <a:txBody>
                    <a:bodyPr/>
                    <a:lstStyle/>
                    <a:p>
                      <a:pPr algn="ctr" rtl="0" fontAlgn="ctr"/>
                      <a:r>
                        <a:rPr lang="en-US" sz="1400" b="1" i="0" u="none" strike="noStrike" dirty="0">
                          <a:solidFill>
                            <a:srgbClr val="FFFFFF"/>
                          </a:solidFill>
                          <a:latin typeface="Calibri"/>
                        </a:rPr>
                        <a:t>   S. No</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ctr" rtl="0" fontAlgn="ctr"/>
                      <a:r>
                        <a:rPr lang="en-US" sz="1400" b="1" i="0" u="none" strike="noStrike" dirty="0">
                          <a:solidFill>
                            <a:srgbClr val="FFFFFF"/>
                          </a:solidFill>
                          <a:latin typeface="Calibri"/>
                        </a:rPr>
                        <a:t>   Transaction Name</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ctr" rtl="0" fontAlgn="ctr"/>
                      <a:r>
                        <a:rPr lang="en-US" sz="1400" b="1" i="0" u="none" strike="noStrike" dirty="0">
                          <a:solidFill>
                            <a:srgbClr val="FFFFFF"/>
                          </a:solidFill>
                          <a:latin typeface="Calibri"/>
                        </a:rPr>
                        <a:t>Load</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ctr" rtl="0" fontAlgn="ctr"/>
                      <a:r>
                        <a:rPr lang="en-US" sz="1400" b="1" i="0" u="none" strike="noStrike" dirty="0">
                          <a:solidFill>
                            <a:srgbClr val="FFFFFF"/>
                          </a:solidFill>
                          <a:latin typeface="Calibri"/>
                        </a:rPr>
                        <a:t>Error %</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10000"/>
                  </a:ext>
                </a:extLst>
              </a:tr>
              <a:tr h="329090">
                <a:tc>
                  <a:txBody>
                    <a:bodyPr/>
                    <a:lstStyle/>
                    <a:p>
                      <a:pPr algn="ctr" rtl="0" fontAlgn="t"/>
                      <a:r>
                        <a:rPr lang="en-US" sz="1300" b="0" i="0" u="none" strike="noStrike" dirty="0">
                          <a:solidFill>
                            <a:srgbClr val="000000"/>
                          </a:solidFill>
                          <a:latin typeface="Calibri"/>
                        </a:rPr>
                        <a:t>1</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b"/>
                      <a:r>
                        <a:rPr lang="en-US" sz="1300" b="0" i="0" u="none" strike="noStrike" dirty="0">
                          <a:solidFill>
                            <a:srgbClr val="000000"/>
                          </a:solidFill>
                          <a:latin typeface="Calibri"/>
                        </a:rPr>
                        <a:t>Create PO</a:t>
                      </a:r>
                    </a:p>
                  </a:txBody>
                  <a:tcPr marL="6111" marR="6111" marT="611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300" b="0" i="0" u="none" strike="noStrike" dirty="0">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300" b="0" i="0" u="none" strike="noStrike" dirty="0">
                          <a:solidFill>
                            <a:srgbClr val="000000"/>
                          </a:solidFill>
                          <a:latin typeface="Calibri"/>
                        </a:rPr>
                        <a:t>0.00%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0001"/>
                  </a:ext>
                </a:extLst>
              </a:tr>
              <a:tr h="585580">
                <a:tc>
                  <a:txBody>
                    <a:bodyPr/>
                    <a:lstStyle/>
                    <a:p>
                      <a:pPr algn="ctr" rtl="0" fontAlgn="t"/>
                      <a:r>
                        <a:rPr lang="en-US" sz="1300" b="0" i="0" u="none" strike="noStrike" dirty="0">
                          <a:solidFill>
                            <a:srgbClr val="000000"/>
                          </a:solidFill>
                          <a:latin typeface="Calibri"/>
                        </a:rPr>
                        <a:t>2</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b"/>
                      <a:r>
                        <a:rPr lang="en-US" sz="1300" b="0" i="0" u="none" strike="noStrike" dirty="0">
                          <a:solidFill>
                            <a:srgbClr val="000000"/>
                          </a:solidFill>
                          <a:latin typeface="Calibri"/>
                        </a:rPr>
                        <a:t>Enter Change Order to PO</a:t>
                      </a:r>
                    </a:p>
                  </a:txBody>
                  <a:tcPr marL="6111" marR="6111" marT="611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300" b="0" i="0" u="none" strike="noStrike" dirty="0">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300" b="0" i="0" u="none" strike="noStrike" dirty="0">
                          <a:solidFill>
                            <a:srgbClr val="000000"/>
                          </a:solidFill>
                          <a:latin typeface="Calibri"/>
                        </a:rPr>
                        <a:t>0.01%</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0002"/>
                  </a:ext>
                </a:extLst>
              </a:tr>
              <a:tr h="320196">
                <a:tc>
                  <a:txBody>
                    <a:bodyPr/>
                    <a:lstStyle/>
                    <a:p>
                      <a:pPr algn="ctr" rtl="0" fontAlgn="t"/>
                      <a:r>
                        <a:rPr lang="en-US" sz="1300" b="0" i="0" u="none" strike="noStrike" dirty="0">
                          <a:solidFill>
                            <a:srgbClr val="000000"/>
                          </a:solidFill>
                          <a:latin typeface="Calibri"/>
                        </a:rPr>
                        <a:t>3</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b"/>
                      <a:r>
                        <a:rPr lang="en-US" sz="1300" b="0" i="0" u="none" strike="noStrike" dirty="0">
                          <a:solidFill>
                            <a:srgbClr val="000000"/>
                          </a:solidFill>
                          <a:latin typeface="Calibri"/>
                        </a:rPr>
                        <a:t>Create Voucher</a:t>
                      </a:r>
                    </a:p>
                  </a:txBody>
                  <a:tcPr marL="6111" marR="6111" marT="611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300" b="0" i="0" u="none" strike="noStrike" dirty="0">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300" b="0" i="0" u="none" strike="noStrike" dirty="0">
                          <a:solidFill>
                            <a:srgbClr val="000000"/>
                          </a:solidFill>
                          <a:latin typeface="Calibri"/>
                        </a:rPr>
                        <a:t>0.37%</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0003"/>
                  </a:ext>
                </a:extLst>
              </a:tr>
              <a:tr h="320196">
                <a:tc>
                  <a:txBody>
                    <a:bodyPr/>
                    <a:lstStyle/>
                    <a:p>
                      <a:pPr algn="ctr" rtl="0" fontAlgn="t"/>
                      <a:r>
                        <a:rPr lang="en-US" sz="1300" b="0" i="0" u="none" strike="noStrike" dirty="0">
                          <a:solidFill>
                            <a:srgbClr val="000000"/>
                          </a:solidFill>
                          <a:latin typeface="Calibri"/>
                        </a:rPr>
                        <a:t>4</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b"/>
                      <a:r>
                        <a:rPr lang="en-US" sz="1300" b="0" i="0" u="none" strike="noStrike" dirty="0">
                          <a:solidFill>
                            <a:srgbClr val="000000"/>
                          </a:solidFill>
                          <a:latin typeface="Calibri"/>
                        </a:rPr>
                        <a:t>Create Journal</a:t>
                      </a:r>
                    </a:p>
                  </a:txBody>
                  <a:tcPr marL="6111" marR="6111" marT="611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300" b="0" i="0" u="none" strike="noStrike" dirty="0">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300" b="0" i="0" u="none" strike="noStrike" dirty="0">
                          <a:solidFill>
                            <a:srgbClr val="000000"/>
                          </a:solidFill>
                          <a:latin typeface="Calibri"/>
                        </a:rPr>
                        <a:t>0.94%</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0004"/>
                  </a:ext>
                </a:extLst>
              </a:tr>
              <a:tr h="320196">
                <a:tc>
                  <a:txBody>
                    <a:bodyPr/>
                    <a:lstStyle/>
                    <a:p>
                      <a:pPr algn="ctr" rtl="0" fontAlgn="t"/>
                      <a:r>
                        <a:rPr lang="en-US" sz="1300" b="0" i="0" u="none" strike="noStrike" dirty="0">
                          <a:solidFill>
                            <a:srgbClr val="000000"/>
                          </a:solidFill>
                          <a:latin typeface="Calibri"/>
                        </a:rPr>
                        <a:t>5</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b"/>
                      <a:r>
                        <a:rPr lang="en-US" sz="1300" b="0" i="0" u="none" strike="noStrike" dirty="0">
                          <a:solidFill>
                            <a:srgbClr val="000000"/>
                          </a:solidFill>
                          <a:latin typeface="Calibri"/>
                        </a:rPr>
                        <a:t>Enter Suppliers</a:t>
                      </a:r>
                    </a:p>
                  </a:txBody>
                  <a:tcPr marL="6111" marR="6111" marT="611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300" b="0" i="0" u="none" strike="noStrike" dirty="0">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300" b="0" i="0" u="none" strike="noStrike" dirty="0">
                          <a:solidFill>
                            <a:srgbClr val="000000"/>
                          </a:solidFill>
                          <a:latin typeface="Calibri"/>
                        </a:rPr>
                        <a:t>0.00%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0005"/>
                  </a:ext>
                </a:extLst>
              </a:tr>
              <a:tr h="320196">
                <a:tc>
                  <a:txBody>
                    <a:bodyPr/>
                    <a:lstStyle/>
                    <a:p>
                      <a:pPr algn="ctr" rtl="0" fontAlgn="t"/>
                      <a:r>
                        <a:rPr lang="en-US" sz="1300" b="0" i="0" u="none" strike="noStrike" dirty="0">
                          <a:solidFill>
                            <a:srgbClr val="000000"/>
                          </a:solidFill>
                          <a:latin typeface="Calibri"/>
                        </a:rPr>
                        <a:t>6</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b"/>
                      <a:r>
                        <a:rPr lang="en-US" sz="1300" b="0" i="0" u="none" strike="noStrike" dirty="0">
                          <a:solidFill>
                            <a:srgbClr val="000000"/>
                          </a:solidFill>
                          <a:latin typeface="Calibri"/>
                        </a:rPr>
                        <a:t>Update Supplier</a:t>
                      </a:r>
                    </a:p>
                  </a:txBody>
                  <a:tcPr marL="6111" marR="6111" marT="611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300" b="0" i="0" u="none" strike="noStrike" dirty="0">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300" b="0" i="0" u="none" strike="noStrike" dirty="0">
                          <a:solidFill>
                            <a:srgbClr val="000000"/>
                          </a:solidFill>
                          <a:latin typeface="Calibri"/>
                        </a:rPr>
                        <a:t>0.01%</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0006"/>
                  </a:ext>
                </a:extLst>
              </a:tr>
              <a:tr h="320196">
                <a:tc>
                  <a:txBody>
                    <a:bodyPr/>
                    <a:lstStyle/>
                    <a:p>
                      <a:pPr algn="ctr" rtl="0" fontAlgn="t"/>
                      <a:r>
                        <a:rPr lang="en-US" sz="1300" b="0" i="0" u="none" strike="noStrike" dirty="0">
                          <a:solidFill>
                            <a:srgbClr val="000000"/>
                          </a:solidFill>
                          <a:latin typeface="Calibri"/>
                        </a:rPr>
                        <a:t>7</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b"/>
                      <a:r>
                        <a:rPr lang="en-US" sz="1300" b="0" i="0" u="none" strike="noStrike" dirty="0">
                          <a:solidFill>
                            <a:srgbClr val="000000"/>
                          </a:solidFill>
                          <a:latin typeface="Calibri"/>
                        </a:rPr>
                        <a:t>Delete Supplier</a:t>
                      </a:r>
                    </a:p>
                  </a:txBody>
                  <a:tcPr marL="6111" marR="6111" marT="611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300" b="0" i="0" u="none" strike="noStrike" dirty="0">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300" b="0" i="0" u="none" strike="noStrike" dirty="0">
                          <a:solidFill>
                            <a:srgbClr val="000000"/>
                          </a:solidFill>
                          <a:latin typeface="Calibri"/>
                        </a:rPr>
                        <a:t>0.00%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0007"/>
                  </a:ext>
                </a:extLst>
              </a:tr>
              <a:tr h="320196">
                <a:tc>
                  <a:txBody>
                    <a:bodyPr/>
                    <a:lstStyle/>
                    <a:p>
                      <a:pPr algn="ctr" rtl="0" fontAlgn="t"/>
                      <a:r>
                        <a:rPr lang="en-US" sz="1300" b="0" i="0" u="none" strike="noStrike" dirty="0">
                          <a:solidFill>
                            <a:srgbClr val="000000"/>
                          </a:solidFill>
                          <a:latin typeface="Calibri"/>
                        </a:rPr>
                        <a:t>8</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b"/>
                      <a:r>
                        <a:rPr lang="en-US" sz="1300" b="0" i="0" u="none" strike="noStrike" dirty="0">
                          <a:solidFill>
                            <a:srgbClr val="000000"/>
                          </a:solidFill>
                          <a:latin typeface="Calibri"/>
                        </a:rPr>
                        <a:t>Journal Edit</a:t>
                      </a:r>
                    </a:p>
                  </a:txBody>
                  <a:tcPr marL="6111" marR="6111" marT="611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300" b="0" i="0" u="none" strike="noStrike" dirty="0">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300" b="0" i="0" u="none" strike="noStrike" dirty="0">
                          <a:solidFill>
                            <a:srgbClr val="000000"/>
                          </a:solidFill>
                          <a:latin typeface="Calibri"/>
                        </a:rPr>
                        <a:t> </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0008"/>
                  </a:ext>
                </a:extLst>
              </a:tr>
              <a:tr h="320196">
                <a:tc>
                  <a:txBody>
                    <a:bodyPr/>
                    <a:lstStyle/>
                    <a:p>
                      <a:pPr algn="ctr" rtl="0" fontAlgn="t"/>
                      <a:r>
                        <a:rPr lang="en-US" sz="1300" b="0" i="0" u="none" strike="noStrike" dirty="0">
                          <a:solidFill>
                            <a:srgbClr val="000000"/>
                          </a:solidFill>
                          <a:latin typeface="Calibri"/>
                        </a:rPr>
                        <a:t>9</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b"/>
                      <a:r>
                        <a:rPr lang="en-US" sz="1300" b="0" i="0" u="none" strike="noStrike" dirty="0">
                          <a:solidFill>
                            <a:srgbClr val="000000"/>
                          </a:solidFill>
                          <a:latin typeface="Calibri"/>
                        </a:rPr>
                        <a:t>Journal Post</a:t>
                      </a:r>
                    </a:p>
                  </a:txBody>
                  <a:tcPr marL="6111" marR="6111" marT="611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300" b="0" i="0" u="none" strike="noStrike" dirty="0">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300" b="0" i="0" u="none" strike="noStrike" dirty="0">
                          <a:solidFill>
                            <a:srgbClr val="000000"/>
                          </a:solidFill>
                          <a:latin typeface="Calibri"/>
                        </a:rPr>
                        <a:t>0.00%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0009"/>
                  </a:ext>
                </a:extLst>
              </a:tr>
              <a:tr h="320196">
                <a:tc>
                  <a:txBody>
                    <a:bodyPr/>
                    <a:lstStyle/>
                    <a:p>
                      <a:pPr algn="ctr" rtl="0" fontAlgn="t"/>
                      <a:r>
                        <a:rPr lang="en-US" sz="1300" b="0" i="0" u="none" strike="noStrike" dirty="0">
                          <a:solidFill>
                            <a:srgbClr val="000000"/>
                          </a:solidFill>
                          <a:latin typeface="Calibri"/>
                        </a:rPr>
                        <a:t>10</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b"/>
                      <a:r>
                        <a:rPr lang="en-US" sz="1300" b="0" i="0" u="none" strike="noStrike" dirty="0">
                          <a:solidFill>
                            <a:srgbClr val="000000"/>
                          </a:solidFill>
                          <a:latin typeface="Calibri"/>
                        </a:rPr>
                        <a:t>Create Requisitions</a:t>
                      </a:r>
                    </a:p>
                  </a:txBody>
                  <a:tcPr marL="6111" marR="6111" marT="6111"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300" b="0" i="0" u="none" strike="noStrike" dirty="0">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300" b="0" i="0" u="none" strike="noStrike" dirty="0">
                          <a:solidFill>
                            <a:srgbClr val="000000"/>
                          </a:solidFill>
                          <a:latin typeface="Calibri"/>
                        </a:rPr>
                        <a:t>0.00%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127056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2A533-5362-43E8-9025-A90BEB4C8682}"/>
              </a:ext>
            </a:extLst>
          </p:cNvPr>
          <p:cNvSpPr>
            <a:spLocks noGrp="1"/>
          </p:cNvSpPr>
          <p:nvPr>
            <p:ph type="title"/>
          </p:nvPr>
        </p:nvSpPr>
        <p:spPr>
          <a:xfrm>
            <a:off x="206830" y="94027"/>
            <a:ext cx="9866881" cy="514350"/>
          </a:xfrm>
        </p:spPr>
        <p:txBody>
          <a:bodyPr/>
          <a:lstStyle/>
          <a:p>
            <a:r>
              <a:rPr lang="en-US" sz="2800" b="1" dirty="0">
                <a:solidFill>
                  <a:srgbClr val="0070C0"/>
                </a:solidFill>
                <a:latin typeface="+mn-lt"/>
                <a:ea typeface="+mn-ea"/>
                <a:cs typeface="+mn-cs"/>
              </a:rPr>
              <a:t>HCM Load Testing</a:t>
            </a:r>
          </a:p>
        </p:txBody>
      </p:sp>
      <p:graphicFrame>
        <p:nvGraphicFramePr>
          <p:cNvPr id="4" name="Table 3">
            <a:extLst>
              <a:ext uri="{FF2B5EF4-FFF2-40B4-BE49-F238E27FC236}">
                <a16:creationId xmlns:a16="http://schemas.microsoft.com/office/drawing/2014/main" id="{A80DEE24-2B61-44F9-8E87-EDF5B8CAF560}"/>
              </a:ext>
            </a:extLst>
          </p:cNvPr>
          <p:cNvGraphicFramePr>
            <a:graphicFrameLocks noGrp="1"/>
          </p:cNvGraphicFramePr>
          <p:nvPr>
            <p:extLst>
              <p:ext uri="{D42A27DB-BD31-4B8C-83A1-F6EECF244321}">
                <p14:modId xmlns:p14="http://schemas.microsoft.com/office/powerpoint/2010/main" val="454807549"/>
              </p:ext>
            </p:extLst>
          </p:nvPr>
        </p:nvGraphicFramePr>
        <p:xfrm>
          <a:off x="870265" y="2412424"/>
          <a:ext cx="5480202" cy="1086491"/>
        </p:xfrm>
        <a:graphic>
          <a:graphicData uri="http://schemas.openxmlformats.org/drawingml/2006/table">
            <a:tbl>
              <a:tblPr firstRow="1" bandRow="1">
                <a:tableStyleId>{5C22544A-7EE6-4342-B048-85BDC9FD1C3A}</a:tableStyleId>
              </a:tblPr>
              <a:tblGrid>
                <a:gridCol w="1658347">
                  <a:extLst>
                    <a:ext uri="{9D8B030D-6E8A-4147-A177-3AD203B41FA5}">
                      <a16:colId xmlns:a16="http://schemas.microsoft.com/office/drawing/2014/main" val="3304842656"/>
                    </a:ext>
                  </a:extLst>
                </a:gridCol>
                <a:gridCol w="1775955">
                  <a:extLst>
                    <a:ext uri="{9D8B030D-6E8A-4147-A177-3AD203B41FA5}">
                      <a16:colId xmlns:a16="http://schemas.microsoft.com/office/drawing/2014/main" val="3896499914"/>
                    </a:ext>
                  </a:extLst>
                </a:gridCol>
                <a:gridCol w="2045900">
                  <a:extLst>
                    <a:ext uri="{9D8B030D-6E8A-4147-A177-3AD203B41FA5}">
                      <a16:colId xmlns:a16="http://schemas.microsoft.com/office/drawing/2014/main" val="117457666"/>
                    </a:ext>
                  </a:extLst>
                </a:gridCol>
              </a:tblGrid>
              <a:tr h="331685">
                <a:tc>
                  <a:txBody>
                    <a:bodyPr/>
                    <a:lstStyle/>
                    <a:p>
                      <a:pPr algn="ctr"/>
                      <a:r>
                        <a:rPr lang="en-US" sz="1600" b="1" kern="1200" dirty="0">
                          <a:solidFill>
                            <a:schemeClr val="lt1"/>
                          </a:solidFill>
                          <a:latin typeface="+mn-lt"/>
                          <a:ea typeface="+mn-ea"/>
                          <a:cs typeface="+mn-cs"/>
                        </a:rPr>
                        <a:t>Pillar</a:t>
                      </a:r>
                    </a:p>
                  </a:txBody>
                  <a:tcPr marL="9525" marR="9525" marT="9525" marB="0" anchor="ctr"/>
                </a:tc>
                <a:tc>
                  <a:txBody>
                    <a:bodyPr/>
                    <a:lstStyle/>
                    <a:p>
                      <a:pPr algn="ctr" fontAlgn="b"/>
                      <a:r>
                        <a:rPr lang="en-US" sz="1600" b="1" kern="1200" dirty="0">
                          <a:solidFill>
                            <a:schemeClr val="lt1"/>
                          </a:solidFill>
                          <a:latin typeface="+mn-lt"/>
                          <a:ea typeface="+mn-ea"/>
                          <a:cs typeface="+mn-cs"/>
                        </a:rPr>
                        <a:t>User Type</a:t>
                      </a:r>
                    </a:p>
                  </a:txBody>
                  <a:tcPr marL="9525" marR="9525" marT="9525" marB="0" anchor="ctr"/>
                </a:tc>
                <a:tc>
                  <a:txBody>
                    <a:bodyPr/>
                    <a:lstStyle/>
                    <a:p>
                      <a:pPr algn="ctr" fontAlgn="b"/>
                      <a:r>
                        <a:rPr lang="en-US" sz="1600" b="1" kern="1200" dirty="0">
                          <a:solidFill>
                            <a:schemeClr val="lt1"/>
                          </a:solidFill>
                          <a:latin typeface="+mn-lt"/>
                          <a:ea typeface="+mn-ea"/>
                          <a:cs typeface="+mn-cs"/>
                        </a:rPr>
                        <a:t>Counts</a:t>
                      </a:r>
                    </a:p>
                  </a:txBody>
                  <a:tcPr marL="9525" marR="9525" marT="9525" marB="0" anchor="ctr"/>
                </a:tc>
                <a:extLst>
                  <a:ext uri="{0D108BD9-81ED-4DB2-BD59-A6C34878D82A}">
                    <a16:rowId xmlns:a16="http://schemas.microsoft.com/office/drawing/2014/main" val="1179124961"/>
                  </a:ext>
                </a:extLst>
              </a:tr>
              <a:tr h="410152">
                <a:tc>
                  <a:txBody>
                    <a:bodyPr/>
                    <a:lstStyle/>
                    <a:p>
                      <a:pPr algn="ctr"/>
                      <a:r>
                        <a:rPr lang="en-US" sz="1400" b="1" kern="1200" dirty="0">
                          <a:solidFill>
                            <a:schemeClr val="tx1"/>
                          </a:solidFill>
                          <a:latin typeface="+mn-lt"/>
                          <a:ea typeface="+mn-ea"/>
                          <a:cs typeface="+mn-cs"/>
                        </a:rPr>
                        <a:t>HCM</a:t>
                      </a:r>
                    </a:p>
                  </a:txBody>
                  <a:tcPr marL="9525" marR="9525" marT="9525" marB="0" anchor="ctr"/>
                </a:tc>
                <a:tc>
                  <a:txBody>
                    <a:bodyPr/>
                    <a:lstStyle/>
                    <a:p>
                      <a:pPr algn="ctr" fontAlgn="b"/>
                      <a:r>
                        <a:rPr lang="en-US" sz="1400" b="1" kern="1200" dirty="0">
                          <a:solidFill>
                            <a:schemeClr val="tx1"/>
                          </a:solidFill>
                          <a:latin typeface="+mn-lt"/>
                          <a:ea typeface="+mn-ea"/>
                          <a:cs typeface="+mn-cs"/>
                        </a:rPr>
                        <a:t>Employee</a:t>
                      </a:r>
                    </a:p>
                  </a:txBody>
                  <a:tcPr marL="9525" marR="9525" marT="9525" marB="0" anchor="ctr"/>
                </a:tc>
                <a:tc>
                  <a:txBody>
                    <a:bodyPr/>
                    <a:lstStyle/>
                    <a:p>
                      <a:pPr algn="ctr" fontAlgn="b"/>
                      <a:r>
                        <a:rPr lang="en-US" sz="1400" b="1" kern="1200" dirty="0">
                          <a:solidFill>
                            <a:schemeClr val="tx1"/>
                          </a:solidFill>
                          <a:latin typeface="+mn-lt"/>
                          <a:ea typeface="+mn-ea"/>
                          <a:cs typeface="+mn-cs"/>
                        </a:rPr>
                        <a:t>12000</a:t>
                      </a:r>
                    </a:p>
                  </a:txBody>
                  <a:tcPr marL="9525" marR="9525" marT="9525" marB="0" anchor="ctr"/>
                </a:tc>
                <a:extLst>
                  <a:ext uri="{0D108BD9-81ED-4DB2-BD59-A6C34878D82A}">
                    <a16:rowId xmlns:a16="http://schemas.microsoft.com/office/drawing/2014/main" val="2328738996"/>
                  </a:ext>
                </a:extLst>
              </a:tr>
              <a:tr h="344654">
                <a:tc>
                  <a:txBody>
                    <a:bodyPr/>
                    <a:lstStyle/>
                    <a:p>
                      <a:pPr algn="ctr" fontAlgn="b"/>
                      <a:r>
                        <a:rPr lang="en-US" sz="1400" b="1" kern="1200" dirty="0">
                          <a:solidFill>
                            <a:schemeClr val="tx1"/>
                          </a:solidFill>
                          <a:latin typeface="+mn-lt"/>
                          <a:ea typeface="+mn-ea"/>
                          <a:cs typeface="+mn-cs"/>
                        </a:rPr>
                        <a:t>HCM</a:t>
                      </a:r>
                    </a:p>
                  </a:txBody>
                  <a:tcPr marL="9525" marR="9525" marT="9525" marB="0" anchor="ctr"/>
                </a:tc>
                <a:tc>
                  <a:txBody>
                    <a:bodyPr/>
                    <a:lstStyle/>
                    <a:p>
                      <a:pPr algn="ctr" fontAlgn="b"/>
                      <a:r>
                        <a:rPr lang="en-US" sz="1400" b="1" kern="1200" dirty="0">
                          <a:solidFill>
                            <a:schemeClr val="tx1"/>
                          </a:solidFill>
                          <a:latin typeface="+mn-lt"/>
                          <a:ea typeface="+mn-ea"/>
                          <a:cs typeface="+mn-cs"/>
                        </a:rPr>
                        <a:t>Manager</a:t>
                      </a:r>
                    </a:p>
                  </a:txBody>
                  <a:tcPr marL="9525" marR="9525" marT="9525" marB="0" anchor="ctr"/>
                </a:tc>
                <a:tc>
                  <a:txBody>
                    <a:bodyPr/>
                    <a:lstStyle/>
                    <a:p>
                      <a:pPr algn="ctr" fontAlgn="b"/>
                      <a:r>
                        <a:rPr lang="en-US" sz="1400" b="1" kern="1200" dirty="0">
                          <a:solidFill>
                            <a:schemeClr val="tx1"/>
                          </a:solidFill>
                          <a:latin typeface="+mn-lt"/>
                          <a:ea typeface="+mn-ea"/>
                          <a:cs typeface="+mn-cs"/>
                        </a:rPr>
                        <a:t>1500</a:t>
                      </a:r>
                    </a:p>
                  </a:txBody>
                  <a:tcPr marL="9525" marR="9525" marT="9525" marB="0" anchor="ctr"/>
                </a:tc>
                <a:extLst>
                  <a:ext uri="{0D108BD9-81ED-4DB2-BD59-A6C34878D82A}">
                    <a16:rowId xmlns:a16="http://schemas.microsoft.com/office/drawing/2014/main" val="2436377506"/>
                  </a:ext>
                </a:extLst>
              </a:tr>
            </a:tbl>
          </a:graphicData>
        </a:graphic>
      </p:graphicFrame>
      <p:sp>
        <p:nvSpPr>
          <p:cNvPr id="6" name="Rectangle 5">
            <a:extLst>
              <a:ext uri="{FF2B5EF4-FFF2-40B4-BE49-F238E27FC236}">
                <a16:creationId xmlns:a16="http://schemas.microsoft.com/office/drawing/2014/main" id="{4DDC5096-A5D0-4384-A661-558275E75A1D}"/>
              </a:ext>
            </a:extLst>
          </p:cNvPr>
          <p:cNvSpPr/>
          <p:nvPr/>
        </p:nvSpPr>
        <p:spPr>
          <a:xfrm>
            <a:off x="719263" y="1114010"/>
            <a:ext cx="8651239" cy="1162113"/>
          </a:xfrm>
          <a:prstGeom prst="rect">
            <a:avLst/>
          </a:prstGeom>
        </p:spPr>
        <p:txBody>
          <a:bodyPr wrap="square">
            <a:spAutoFit/>
          </a:bodyPr>
          <a:lstStyle/>
          <a:p>
            <a:pPr marL="285750" indent="-285750">
              <a:lnSpc>
                <a:spcPct val="150000"/>
              </a:lnSpc>
              <a:buFont typeface="Arial" panose="020B0604020202020204" pitchFamily="34" charset="0"/>
              <a:buChar char="•"/>
            </a:pPr>
            <a:r>
              <a:rPr lang="en-US" sz="1600" dirty="0"/>
              <a:t>All the tests are done through iHUB portal</a:t>
            </a:r>
          </a:p>
          <a:p>
            <a:pPr marL="285750" indent="-285750">
              <a:lnSpc>
                <a:spcPct val="150000"/>
              </a:lnSpc>
              <a:buFont typeface="Arial" panose="020B0604020202020204" pitchFamily="34" charset="0"/>
              <a:buChar char="•"/>
            </a:pPr>
            <a:r>
              <a:rPr lang="en-US" sz="1600" dirty="0"/>
              <a:t>Tests were performed on 12000 employees and 1500 Managers with ramp up period of 0.1 seconds</a:t>
            </a:r>
          </a:p>
        </p:txBody>
      </p:sp>
    </p:spTree>
    <p:extLst>
      <p:ext uri="{BB962C8B-B14F-4D97-AF65-F5344CB8AC3E}">
        <p14:creationId xmlns:p14="http://schemas.microsoft.com/office/powerpoint/2010/main" val="3900661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13">
            <a:extLst>
              <a:ext uri="{FF2B5EF4-FFF2-40B4-BE49-F238E27FC236}">
                <a16:creationId xmlns:a16="http://schemas.microsoft.com/office/drawing/2014/main" id="{51CD1511-BCFE-4B1F-BC09-698B51A0BD96}"/>
              </a:ext>
            </a:extLst>
          </p:cNvPr>
          <p:cNvGraphicFramePr>
            <a:graphicFrameLocks noGrp="1"/>
          </p:cNvGraphicFramePr>
          <p:nvPr>
            <p:extLst>
              <p:ext uri="{D42A27DB-BD31-4B8C-83A1-F6EECF244321}">
                <p14:modId xmlns:p14="http://schemas.microsoft.com/office/powerpoint/2010/main" val="864416134"/>
              </p:ext>
            </p:extLst>
          </p:nvPr>
        </p:nvGraphicFramePr>
        <p:xfrm>
          <a:off x="6095999" y="3603080"/>
          <a:ext cx="4549629" cy="2052208"/>
        </p:xfrm>
        <a:graphic>
          <a:graphicData uri="http://schemas.openxmlformats.org/drawingml/2006/table">
            <a:tbl>
              <a:tblPr firstRow="1" bandRow="1">
                <a:tableStyleId>{5C22544A-7EE6-4342-B048-85BDC9FD1C3A}</a:tableStyleId>
              </a:tblPr>
              <a:tblGrid>
                <a:gridCol w="843309">
                  <a:extLst>
                    <a:ext uri="{9D8B030D-6E8A-4147-A177-3AD203B41FA5}">
                      <a16:colId xmlns:a16="http://schemas.microsoft.com/office/drawing/2014/main" val="2810854479"/>
                    </a:ext>
                  </a:extLst>
                </a:gridCol>
                <a:gridCol w="2546153">
                  <a:extLst>
                    <a:ext uri="{9D8B030D-6E8A-4147-A177-3AD203B41FA5}">
                      <a16:colId xmlns:a16="http://schemas.microsoft.com/office/drawing/2014/main" val="2647257514"/>
                    </a:ext>
                  </a:extLst>
                </a:gridCol>
                <a:gridCol w="1160167">
                  <a:extLst>
                    <a:ext uri="{9D8B030D-6E8A-4147-A177-3AD203B41FA5}">
                      <a16:colId xmlns:a16="http://schemas.microsoft.com/office/drawing/2014/main" val="4095047486"/>
                    </a:ext>
                  </a:extLst>
                </a:gridCol>
              </a:tblGrid>
              <a:tr h="528208">
                <a:tc>
                  <a:txBody>
                    <a:bodyPr/>
                    <a:lstStyle/>
                    <a:p>
                      <a:pPr algn="ctr"/>
                      <a:r>
                        <a:rPr lang="en-US" sz="1600" dirty="0"/>
                        <a:t>S.No</a:t>
                      </a:r>
                    </a:p>
                  </a:txBody>
                  <a:tcPr anchor="ctr"/>
                </a:tc>
                <a:tc>
                  <a:txBody>
                    <a:bodyPr/>
                    <a:lstStyle/>
                    <a:p>
                      <a:pPr algn="ctr"/>
                      <a:r>
                        <a:rPr lang="en-US" sz="1600" dirty="0"/>
                        <a:t>Managers Transactions</a:t>
                      </a:r>
                    </a:p>
                  </a:txBody>
                  <a:tcPr anchor="ctr"/>
                </a:tc>
                <a:tc>
                  <a:txBody>
                    <a:bodyPr/>
                    <a:lstStyle/>
                    <a:p>
                      <a:pPr algn="ctr"/>
                      <a:r>
                        <a:rPr lang="en-US" sz="1600" dirty="0"/>
                        <a:t>Error %</a:t>
                      </a:r>
                    </a:p>
                  </a:txBody>
                  <a:tcPr anchor="ctr"/>
                </a:tc>
                <a:extLst>
                  <a:ext uri="{0D108BD9-81ED-4DB2-BD59-A6C34878D82A}">
                    <a16:rowId xmlns:a16="http://schemas.microsoft.com/office/drawing/2014/main" val="2780566021"/>
                  </a:ext>
                </a:extLst>
              </a:tr>
              <a:tr h="283209">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l" fontAlgn="b"/>
                      <a:r>
                        <a:rPr lang="en-US" sz="1400" kern="1200" dirty="0">
                          <a:solidFill>
                            <a:schemeClr val="dk1"/>
                          </a:solidFill>
                          <a:latin typeface="+mn-lt"/>
                          <a:ea typeface="+mn-ea"/>
                          <a:cs typeface="+mn-cs"/>
                        </a:rPr>
                        <a:t>Job</a:t>
                      </a:r>
                      <a:r>
                        <a:rPr lang="en-US" sz="1400" kern="1200" baseline="0" dirty="0">
                          <a:solidFill>
                            <a:schemeClr val="dk1"/>
                          </a:solidFill>
                          <a:latin typeface="+mn-lt"/>
                          <a:ea typeface="+mn-ea"/>
                          <a:cs typeface="+mn-cs"/>
                        </a:rPr>
                        <a:t> Data Inquiry</a:t>
                      </a:r>
                      <a:endParaRPr lang="en-US" sz="1400" kern="1200" dirty="0">
                        <a:solidFill>
                          <a:schemeClr val="dk1"/>
                        </a:solidFill>
                        <a:latin typeface="+mn-lt"/>
                        <a:ea typeface="+mn-ea"/>
                        <a:cs typeface="+mn-cs"/>
                      </a:endParaRPr>
                    </a:p>
                  </a:txBody>
                  <a:tcPr marL="9525" marR="9525" marT="9525" marB="0" anchor="ctr"/>
                </a:tc>
                <a:tc>
                  <a:txBody>
                    <a:bodyPr/>
                    <a:lstStyle/>
                    <a:p>
                      <a:pPr algn="ctr"/>
                      <a:endParaRPr lang="en-US" sz="1400" b="0" dirty="0"/>
                    </a:p>
                  </a:txBody>
                  <a:tcPr anchor="ctr"/>
                </a:tc>
                <a:extLst>
                  <a:ext uri="{0D108BD9-81ED-4DB2-BD59-A6C34878D82A}">
                    <a16:rowId xmlns:a16="http://schemas.microsoft.com/office/drawing/2014/main" val="3556414971"/>
                  </a:ext>
                </a:extLst>
              </a:tr>
              <a:tr h="283209">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2</a:t>
                      </a:r>
                    </a:p>
                  </a:txBody>
                  <a:tcPr marL="9525" marR="9525" marT="9525" marB="0" anchor="ctr"/>
                </a:tc>
                <a:tc>
                  <a:txBody>
                    <a:bodyPr/>
                    <a:lstStyle/>
                    <a:p>
                      <a:pPr algn="l" fontAlgn="b"/>
                      <a:r>
                        <a:rPr lang="en-US" sz="1400" kern="1200" dirty="0">
                          <a:solidFill>
                            <a:schemeClr val="dk1"/>
                          </a:solidFill>
                          <a:latin typeface="+mn-lt"/>
                          <a:ea typeface="+mn-ea"/>
                          <a:cs typeface="+mn-cs"/>
                        </a:rPr>
                        <a:t>Promotions</a:t>
                      </a:r>
                    </a:p>
                  </a:txBody>
                  <a:tcPr marL="9525" marR="9525" marT="9525" marB="0" anchor="ctr"/>
                </a:tc>
                <a:tc>
                  <a:txBody>
                    <a:bodyPr/>
                    <a:lstStyle/>
                    <a:p>
                      <a:pPr algn="ctr"/>
                      <a:r>
                        <a:rPr lang="en-US" sz="1400" b="0" dirty="0"/>
                        <a:t>0.06%</a:t>
                      </a:r>
                    </a:p>
                  </a:txBody>
                  <a:tcPr anchor="ctr"/>
                </a:tc>
                <a:extLst>
                  <a:ext uri="{0D108BD9-81ED-4DB2-BD59-A6C34878D82A}">
                    <a16:rowId xmlns:a16="http://schemas.microsoft.com/office/drawing/2014/main" val="544758127"/>
                  </a:ext>
                </a:extLst>
              </a:tr>
              <a:tr h="283209">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3</a:t>
                      </a:r>
                    </a:p>
                  </a:txBody>
                  <a:tcPr marL="9525" marR="9525" marT="9525" marB="0" anchor="ctr"/>
                </a:tc>
                <a:tc>
                  <a:txBody>
                    <a:bodyPr/>
                    <a:lstStyle/>
                    <a:p>
                      <a:pPr algn="l" fontAlgn="b"/>
                      <a:r>
                        <a:rPr lang="en-US" sz="1400" kern="1200" dirty="0">
                          <a:solidFill>
                            <a:schemeClr val="dk1"/>
                          </a:solidFill>
                          <a:latin typeface="+mn-lt"/>
                          <a:ea typeface="+mn-ea"/>
                          <a:cs typeface="+mn-cs"/>
                        </a:rPr>
                        <a:t>Terminations</a:t>
                      </a:r>
                    </a:p>
                  </a:txBody>
                  <a:tcPr marL="9525" marR="9525" marT="9525" marB="0" anchor="ctr"/>
                </a:tc>
                <a:tc>
                  <a:txBody>
                    <a:bodyPr/>
                    <a:lstStyle/>
                    <a:p>
                      <a:pPr algn="ctr"/>
                      <a:endParaRPr lang="en-US" sz="1400" b="0" dirty="0"/>
                    </a:p>
                  </a:txBody>
                  <a:tcPr anchor="ctr"/>
                </a:tc>
                <a:extLst>
                  <a:ext uri="{0D108BD9-81ED-4DB2-BD59-A6C34878D82A}">
                    <a16:rowId xmlns:a16="http://schemas.microsoft.com/office/drawing/2014/main" val="4258263565"/>
                  </a:ext>
                </a:extLst>
              </a:tr>
              <a:tr h="283209">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4</a:t>
                      </a:r>
                    </a:p>
                  </a:txBody>
                  <a:tcPr marL="9525" marR="9525" marT="9525" marB="0" anchor="ctr"/>
                </a:tc>
                <a:tc>
                  <a:txBody>
                    <a:bodyPr/>
                    <a:lstStyle/>
                    <a:p>
                      <a:pPr algn="l" fontAlgn="b"/>
                      <a:r>
                        <a:rPr lang="en-US" sz="1400" kern="1200" dirty="0">
                          <a:solidFill>
                            <a:schemeClr val="dk1"/>
                          </a:solidFill>
                          <a:latin typeface="+mn-lt"/>
                          <a:ea typeface="+mn-ea"/>
                          <a:cs typeface="+mn-cs"/>
                        </a:rPr>
                        <a:t>Transfer</a:t>
                      </a:r>
                    </a:p>
                  </a:txBody>
                  <a:tcPr marL="9525" marR="9525" marT="9525" marB="0" anchor="ctr"/>
                </a:tc>
                <a:tc>
                  <a:txBody>
                    <a:bodyPr/>
                    <a:lstStyle/>
                    <a:p>
                      <a:pPr algn="ctr"/>
                      <a:r>
                        <a:rPr lang="en-US" sz="1400" b="0" dirty="0"/>
                        <a:t>0.03%</a:t>
                      </a:r>
                    </a:p>
                  </a:txBody>
                  <a:tcPr anchor="ctr"/>
                </a:tc>
                <a:extLst>
                  <a:ext uri="{0D108BD9-81ED-4DB2-BD59-A6C34878D82A}">
                    <a16:rowId xmlns:a16="http://schemas.microsoft.com/office/drawing/2014/main" val="3361850570"/>
                  </a:ext>
                </a:extLst>
              </a:tr>
              <a:tr h="283209">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5</a:t>
                      </a:r>
                    </a:p>
                  </a:txBody>
                  <a:tcPr marL="9525" marR="9525" marT="9525" marB="0" anchor="ctr"/>
                </a:tc>
                <a:tc>
                  <a:txBody>
                    <a:bodyPr/>
                    <a:lstStyle/>
                    <a:p>
                      <a:pPr algn="l" fontAlgn="b"/>
                      <a:r>
                        <a:rPr lang="en-US" sz="1400" kern="1200" dirty="0">
                          <a:solidFill>
                            <a:schemeClr val="dk1"/>
                          </a:solidFill>
                          <a:latin typeface="+mn-lt"/>
                          <a:ea typeface="+mn-ea"/>
                          <a:cs typeface="+mn-cs"/>
                        </a:rPr>
                        <a:t>Address Change</a:t>
                      </a:r>
                    </a:p>
                  </a:txBody>
                  <a:tcPr marL="9525" marR="9525" marT="9525" marB="0" anchor="ctr"/>
                </a:tc>
                <a:tc>
                  <a:txBody>
                    <a:bodyPr/>
                    <a:lstStyle/>
                    <a:p>
                      <a:pPr algn="ctr"/>
                      <a:endParaRPr lang="en-US" sz="1400" b="0" dirty="0"/>
                    </a:p>
                  </a:txBody>
                  <a:tcPr anchor="ctr"/>
                </a:tc>
                <a:extLst>
                  <a:ext uri="{0D108BD9-81ED-4DB2-BD59-A6C34878D82A}">
                    <a16:rowId xmlns:a16="http://schemas.microsoft.com/office/drawing/2014/main" val="10006"/>
                  </a:ext>
                </a:extLst>
              </a:tr>
            </a:tbl>
          </a:graphicData>
        </a:graphic>
      </p:graphicFrame>
      <p:graphicFrame>
        <p:nvGraphicFramePr>
          <p:cNvPr id="4" name="Table 13">
            <a:extLst>
              <a:ext uri="{FF2B5EF4-FFF2-40B4-BE49-F238E27FC236}">
                <a16:creationId xmlns:a16="http://schemas.microsoft.com/office/drawing/2014/main" id="{D0F869FC-142E-46D4-97E5-6EBC5463A0C0}"/>
              </a:ext>
            </a:extLst>
          </p:cNvPr>
          <p:cNvGraphicFramePr>
            <a:graphicFrameLocks noGrp="1"/>
          </p:cNvGraphicFramePr>
          <p:nvPr>
            <p:extLst>
              <p:ext uri="{D42A27DB-BD31-4B8C-83A1-F6EECF244321}">
                <p14:modId xmlns:p14="http://schemas.microsoft.com/office/powerpoint/2010/main" val="3614747376"/>
              </p:ext>
            </p:extLst>
          </p:nvPr>
        </p:nvGraphicFramePr>
        <p:xfrm>
          <a:off x="343978" y="3603080"/>
          <a:ext cx="4348476" cy="2361891"/>
        </p:xfrm>
        <a:graphic>
          <a:graphicData uri="http://schemas.openxmlformats.org/drawingml/2006/table">
            <a:tbl>
              <a:tblPr firstRow="1" bandRow="1">
                <a:tableStyleId>{5C22544A-7EE6-4342-B048-85BDC9FD1C3A}</a:tableStyleId>
              </a:tblPr>
              <a:tblGrid>
                <a:gridCol w="764340">
                  <a:extLst>
                    <a:ext uri="{9D8B030D-6E8A-4147-A177-3AD203B41FA5}">
                      <a16:colId xmlns:a16="http://schemas.microsoft.com/office/drawing/2014/main" val="2810854479"/>
                    </a:ext>
                  </a:extLst>
                </a:gridCol>
                <a:gridCol w="2612940">
                  <a:extLst>
                    <a:ext uri="{9D8B030D-6E8A-4147-A177-3AD203B41FA5}">
                      <a16:colId xmlns:a16="http://schemas.microsoft.com/office/drawing/2014/main" val="2647257514"/>
                    </a:ext>
                  </a:extLst>
                </a:gridCol>
                <a:gridCol w="971196">
                  <a:extLst>
                    <a:ext uri="{9D8B030D-6E8A-4147-A177-3AD203B41FA5}">
                      <a16:colId xmlns:a16="http://schemas.microsoft.com/office/drawing/2014/main" val="4095047486"/>
                    </a:ext>
                  </a:extLst>
                </a:gridCol>
              </a:tblGrid>
              <a:tr h="496525">
                <a:tc>
                  <a:txBody>
                    <a:bodyPr/>
                    <a:lstStyle/>
                    <a:p>
                      <a:pPr algn="ctr"/>
                      <a:r>
                        <a:rPr lang="en-US" sz="1600" dirty="0"/>
                        <a:t>S.No</a:t>
                      </a:r>
                    </a:p>
                  </a:txBody>
                  <a:tcPr anchor="ctr"/>
                </a:tc>
                <a:tc>
                  <a:txBody>
                    <a:bodyPr/>
                    <a:lstStyle/>
                    <a:p>
                      <a:pPr algn="ctr"/>
                      <a:r>
                        <a:rPr lang="en-US" sz="1600" dirty="0"/>
                        <a:t>Employee Transactions</a:t>
                      </a:r>
                    </a:p>
                  </a:txBody>
                  <a:tcPr anchor="ctr"/>
                </a:tc>
                <a:tc>
                  <a:txBody>
                    <a:bodyPr/>
                    <a:lstStyle/>
                    <a:p>
                      <a:pPr algn="ctr"/>
                      <a:r>
                        <a:rPr lang="en-US" sz="1600" dirty="0"/>
                        <a:t>Error %</a:t>
                      </a:r>
                    </a:p>
                  </a:txBody>
                  <a:tcPr anchor="ctr"/>
                </a:tc>
                <a:extLst>
                  <a:ext uri="{0D108BD9-81ED-4DB2-BD59-A6C34878D82A}">
                    <a16:rowId xmlns:a16="http://schemas.microsoft.com/office/drawing/2014/main" val="2780566021"/>
                  </a:ext>
                </a:extLst>
              </a:tr>
              <a:tr h="278813">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l" fontAlgn="b"/>
                      <a:r>
                        <a:rPr lang="en-US" sz="1400" kern="1200" dirty="0">
                          <a:solidFill>
                            <a:schemeClr val="dk1"/>
                          </a:solidFill>
                          <a:latin typeface="+mn-lt"/>
                          <a:ea typeface="+mn-ea"/>
                          <a:cs typeface="+mn-cs"/>
                        </a:rPr>
                        <a:t>View Paycheck</a:t>
                      </a:r>
                    </a:p>
                  </a:txBody>
                  <a:tcPr marL="9525" marR="9525" marT="9525" marB="0" anchor="ctr"/>
                </a:tc>
                <a:tc>
                  <a:txBody>
                    <a:bodyPr/>
                    <a:lstStyle/>
                    <a:p>
                      <a:pPr algn="ctr"/>
                      <a:r>
                        <a:rPr lang="en-US" sz="1400" b="0" dirty="0"/>
                        <a:t>0.47%</a:t>
                      </a:r>
                    </a:p>
                  </a:txBody>
                  <a:tcPr anchor="ctr"/>
                </a:tc>
                <a:extLst>
                  <a:ext uri="{0D108BD9-81ED-4DB2-BD59-A6C34878D82A}">
                    <a16:rowId xmlns:a16="http://schemas.microsoft.com/office/drawing/2014/main" val="3556414971"/>
                  </a:ext>
                </a:extLst>
              </a:tr>
              <a:tr h="278813">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2</a:t>
                      </a:r>
                    </a:p>
                  </a:txBody>
                  <a:tcPr marL="9525" marR="9525" marT="9525" marB="0" anchor="ctr"/>
                </a:tc>
                <a:tc>
                  <a:txBody>
                    <a:bodyPr/>
                    <a:lstStyle/>
                    <a:p>
                      <a:pPr algn="l" fontAlgn="b"/>
                      <a:r>
                        <a:rPr lang="en-US" sz="1400" kern="1200" dirty="0">
                          <a:solidFill>
                            <a:schemeClr val="dk1"/>
                          </a:solidFill>
                          <a:latin typeface="+mn-lt"/>
                          <a:ea typeface="+mn-ea"/>
                          <a:cs typeface="+mn-cs"/>
                        </a:rPr>
                        <a:t>View W2</a:t>
                      </a:r>
                    </a:p>
                  </a:txBody>
                  <a:tcPr marL="9525" marR="9525" marT="9525" marB="0" anchor="ctr"/>
                </a:tc>
                <a:tc>
                  <a:txBody>
                    <a:bodyPr/>
                    <a:lstStyle/>
                    <a:p>
                      <a:pPr algn="ctr"/>
                      <a:r>
                        <a:rPr lang="en-US" sz="1400" b="0" dirty="0"/>
                        <a:t>0.50%</a:t>
                      </a:r>
                    </a:p>
                  </a:txBody>
                  <a:tcPr anchor="ctr"/>
                </a:tc>
                <a:extLst>
                  <a:ext uri="{0D108BD9-81ED-4DB2-BD59-A6C34878D82A}">
                    <a16:rowId xmlns:a16="http://schemas.microsoft.com/office/drawing/2014/main" val="2662404022"/>
                  </a:ext>
                </a:extLst>
              </a:tr>
              <a:tr h="278813">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3</a:t>
                      </a:r>
                    </a:p>
                  </a:txBody>
                  <a:tcPr marL="9525" marR="9525" marT="9525" marB="0" anchor="ctr"/>
                </a:tc>
                <a:tc>
                  <a:txBody>
                    <a:bodyPr/>
                    <a:lstStyle/>
                    <a:p>
                      <a:pPr algn="l" fontAlgn="b"/>
                      <a:r>
                        <a:rPr lang="en-US" sz="1400" kern="1200" dirty="0">
                          <a:solidFill>
                            <a:schemeClr val="dk1"/>
                          </a:solidFill>
                          <a:latin typeface="+mn-lt"/>
                          <a:ea typeface="+mn-ea"/>
                          <a:cs typeface="+mn-cs"/>
                        </a:rPr>
                        <a:t>W2 Consent</a:t>
                      </a:r>
                    </a:p>
                  </a:txBody>
                  <a:tcPr marL="9525" marR="9525" marT="9525" marB="0" anchor="ctr"/>
                </a:tc>
                <a:tc>
                  <a:txBody>
                    <a:bodyPr/>
                    <a:lstStyle/>
                    <a:p>
                      <a:pPr algn="ctr"/>
                      <a:r>
                        <a:rPr lang="en-US" sz="1400" b="0" dirty="0"/>
                        <a:t>0.55%</a:t>
                      </a:r>
                    </a:p>
                  </a:txBody>
                  <a:tcPr anchor="ctr"/>
                </a:tc>
                <a:extLst>
                  <a:ext uri="{0D108BD9-81ED-4DB2-BD59-A6C34878D82A}">
                    <a16:rowId xmlns:a16="http://schemas.microsoft.com/office/drawing/2014/main" val="544758127"/>
                  </a:ext>
                </a:extLst>
              </a:tr>
              <a:tr h="278813">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4</a:t>
                      </a:r>
                    </a:p>
                  </a:txBody>
                  <a:tcPr marL="9525" marR="9525" marT="9525" marB="0" anchor="ctr"/>
                </a:tc>
                <a:tc>
                  <a:txBody>
                    <a:bodyPr/>
                    <a:lstStyle/>
                    <a:p>
                      <a:pPr algn="l" fontAlgn="b"/>
                      <a:r>
                        <a:rPr lang="en-US" sz="1400" kern="1200" dirty="0">
                          <a:solidFill>
                            <a:schemeClr val="dk1"/>
                          </a:solidFill>
                          <a:latin typeface="+mn-lt"/>
                          <a:ea typeface="+mn-ea"/>
                          <a:cs typeface="+mn-cs"/>
                        </a:rPr>
                        <a:t>Submit W4 Tax</a:t>
                      </a:r>
                    </a:p>
                  </a:txBody>
                  <a:tcPr marL="9525" marR="9525" marT="9525" marB="0" anchor="ctr"/>
                </a:tc>
                <a:tc>
                  <a:txBody>
                    <a:bodyPr/>
                    <a:lstStyle/>
                    <a:p>
                      <a:pPr algn="ctr"/>
                      <a:endParaRPr lang="en-US" sz="1400" b="0" dirty="0"/>
                    </a:p>
                  </a:txBody>
                  <a:tcPr anchor="ctr"/>
                </a:tc>
                <a:extLst>
                  <a:ext uri="{0D108BD9-81ED-4DB2-BD59-A6C34878D82A}">
                    <a16:rowId xmlns:a16="http://schemas.microsoft.com/office/drawing/2014/main" val="4258263565"/>
                  </a:ext>
                </a:extLst>
              </a:tr>
              <a:tr h="341366">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5</a:t>
                      </a:r>
                    </a:p>
                  </a:txBody>
                  <a:tcPr marL="9525" marR="9525" marT="9525" marB="0" anchor="ctr"/>
                </a:tc>
                <a:tc>
                  <a:txBody>
                    <a:bodyPr/>
                    <a:lstStyle/>
                    <a:p>
                      <a:pPr algn="l" fontAlgn="b"/>
                      <a:r>
                        <a:rPr lang="en-US" sz="1400" kern="1200" dirty="0">
                          <a:solidFill>
                            <a:schemeClr val="dk1"/>
                          </a:solidFill>
                          <a:latin typeface="+mn-lt"/>
                          <a:ea typeface="+mn-ea"/>
                          <a:cs typeface="+mn-cs"/>
                        </a:rPr>
                        <a:t>View Dependent Beneficiaries</a:t>
                      </a:r>
                    </a:p>
                  </a:txBody>
                  <a:tcPr marL="9525" marR="9525" marT="9525" marB="0" anchor="ctr"/>
                </a:tc>
                <a:tc>
                  <a:txBody>
                    <a:bodyPr/>
                    <a:lstStyle/>
                    <a:p>
                      <a:pPr algn="ctr"/>
                      <a:endParaRPr lang="en-US" sz="1400" b="0" dirty="0"/>
                    </a:p>
                  </a:txBody>
                  <a:tcPr anchor="ctr"/>
                </a:tc>
                <a:extLst>
                  <a:ext uri="{0D108BD9-81ED-4DB2-BD59-A6C34878D82A}">
                    <a16:rowId xmlns:a16="http://schemas.microsoft.com/office/drawing/2014/main" val="3361850570"/>
                  </a:ext>
                </a:extLst>
              </a:tr>
              <a:tr h="0">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6</a:t>
                      </a:r>
                    </a:p>
                  </a:txBody>
                  <a:tcPr marL="9525" marR="9525" marT="9525" marB="0" anchor="ctr"/>
                </a:tc>
                <a:tc>
                  <a:txBody>
                    <a:bodyPr/>
                    <a:lstStyle/>
                    <a:p>
                      <a:pPr algn="l" fontAlgn="b"/>
                      <a:r>
                        <a:rPr lang="en-US" sz="1400" kern="1200" dirty="0">
                          <a:solidFill>
                            <a:schemeClr val="dk1"/>
                          </a:solidFill>
                          <a:latin typeface="+mn-lt"/>
                          <a:ea typeface="+mn-ea"/>
                          <a:cs typeface="+mn-cs"/>
                        </a:rPr>
                        <a:t>View Benefits summary</a:t>
                      </a:r>
                    </a:p>
                  </a:txBody>
                  <a:tcPr marL="9525" marR="9525" marT="9525" marB="0" anchor="ctr"/>
                </a:tc>
                <a:tc>
                  <a:txBody>
                    <a:bodyPr/>
                    <a:lstStyle/>
                    <a:p>
                      <a:pPr algn="ctr"/>
                      <a:endParaRPr lang="en-US" sz="1400" b="0" dirty="0"/>
                    </a:p>
                  </a:txBody>
                  <a:tcPr anchor="ctr"/>
                </a:tc>
                <a:extLst>
                  <a:ext uri="{0D108BD9-81ED-4DB2-BD59-A6C34878D82A}">
                    <a16:rowId xmlns:a16="http://schemas.microsoft.com/office/drawing/2014/main" val="181673611"/>
                  </a:ext>
                </a:extLst>
              </a:tr>
            </a:tbl>
          </a:graphicData>
        </a:graphic>
      </p:graphicFrame>
      <p:graphicFrame>
        <p:nvGraphicFramePr>
          <p:cNvPr id="5" name="Table 8">
            <a:extLst>
              <a:ext uri="{FF2B5EF4-FFF2-40B4-BE49-F238E27FC236}">
                <a16:creationId xmlns:a16="http://schemas.microsoft.com/office/drawing/2014/main" id="{FA23BA00-EA20-4E29-A649-759A49EAEA3F}"/>
              </a:ext>
            </a:extLst>
          </p:cNvPr>
          <p:cNvGraphicFramePr>
            <a:graphicFrameLocks noGrp="1"/>
          </p:cNvGraphicFramePr>
          <p:nvPr>
            <p:extLst>
              <p:ext uri="{D42A27DB-BD31-4B8C-83A1-F6EECF244321}">
                <p14:modId xmlns:p14="http://schemas.microsoft.com/office/powerpoint/2010/main" val="107389965"/>
              </p:ext>
            </p:extLst>
          </p:nvPr>
        </p:nvGraphicFramePr>
        <p:xfrm>
          <a:off x="343978" y="813363"/>
          <a:ext cx="10301651" cy="2331053"/>
        </p:xfrm>
        <a:graphic>
          <a:graphicData uri="http://schemas.openxmlformats.org/drawingml/2006/table">
            <a:tbl>
              <a:tblPr firstRow="1" bandRow="1">
                <a:tableStyleId>{5C22544A-7EE6-4342-B048-85BDC9FD1C3A}</a:tableStyleId>
              </a:tblPr>
              <a:tblGrid>
                <a:gridCol w="3665961">
                  <a:extLst>
                    <a:ext uri="{9D8B030D-6E8A-4147-A177-3AD203B41FA5}">
                      <a16:colId xmlns:a16="http://schemas.microsoft.com/office/drawing/2014/main" val="1780938634"/>
                    </a:ext>
                  </a:extLst>
                </a:gridCol>
                <a:gridCol w="3045203">
                  <a:extLst>
                    <a:ext uri="{9D8B030D-6E8A-4147-A177-3AD203B41FA5}">
                      <a16:colId xmlns:a16="http://schemas.microsoft.com/office/drawing/2014/main" val="3985294477"/>
                    </a:ext>
                  </a:extLst>
                </a:gridCol>
                <a:gridCol w="3590487">
                  <a:extLst>
                    <a:ext uri="{9D8B030D-6E8A-4147-A177-3AD203B41FA5}">
                      <a16:colId xmlns:a16="http://schemas.microsoft.com/office/drawing/2014/main" val="1712885002"/>
                    </a:ext>
                  </a:extLst>
                </a:gridCol>
              </a:tblGrid>
              <a:tr h="388769">
                <a:tc>
                  <a:txBody>
                    <a:bodyPr/>
                    <a:lstStyle/>
                    <a:p>
                      <a:pPr algn="ctr"/>
                      <a:r>
                        <a:rPr lang="en-US" sz="1600" dirty="0"/>
                        <a:t>Parameter</a:t>
                      </a:r>
                    </a:p>
                  </a:txBody>
                  <a:tcPr anchor="ctr"/>
                </a:tc>
                <a:tc>
                  <a:txBody>
                    <a:bodyPr/>
                    <a:lstStyle/>
                    <a:p>
                      <a:pPr algn="ctr"/>
                      <a:r>
                        <a:rPr lang="en-US" sz="1600" dirty="0"/>
                        <a:t>HCM (Current Production)</a:t>
                      </a:r>
                    </a:p>
                  </a:txBody>
                  <a:tcPr anchor="ctr"/>
                </a:tc>
                <a:tc>
                  <a:txBody>
                    <a:bodyPr/>
                    <a:lstStyle/>
                    <a:p>
                      <a:pPr algn="ctr"/>
                      <a:r>
                        <a:rPr lang="en-US" sz="1600" dirty="0"/>
                        <a:t>HCM (Recommended Configuration)</a:t>
                      </a:r>
                    </a:p>
                  </a:txBody>
                  <a:tcPr anchor="ctr"/>
                </a:tc>
                <a:extLst>
                  <a:ext uri="{0D108BD9-81ED-4DB2-BD59-A6C34878D82A}">
                    <a16:rowId xmlns:a16="http://schemas.microsoft.com/office/drawing/2014/main" val="1108400004"/>
                  </a:ext>
                </a:extLst>
              </a:tr>
              <a:tr h="280363">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Number of Application server Instances </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24</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48</a:t>
                      </a:r>
                    </a:p>
                  </a:txBody>
                  <a:tcPr marL="9525" marR="9525" marT="9525" marB="0" anchor="ctr"/>
                </a:tc>
                <a:extLst>
                  <a:ext uri="{0D108BD9-81ED-4DB2-BD59-A6C34878D82A}">
                    <a16:rowId xmlns:a16="http://schemas.microsoft.com/office/drawing/2014/main" val="2764261809"/>
                  </a:ext>
                </a:extLst>
              </a:tr>
              <a:tr h="282666">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Number of Webserver Instances</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24</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48</a:t>
                      </a:r>
                    </a:p>
                  </a:txBody>
                  <a:tcPr marL="9525" marR="9525" marT="9525" marB="0" anchor="ctr"/>
                </a:tc>
                <a:extLst>
                  <a:ext uri="{0D108BD9-81ED-4DB2-BD59-A6C34878D82A}">
                    <a16:rowId xmlns:a16="http://schemas.microsoft.com/office/drawing/2014/main" val="1872390066"/>
                  </a:ext>
                </a:extLst>
              </a:tr>
              <a:tr h="271561">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DB instance Size</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  m5.xlarge</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m5.4xlarge</a:t>
                      </a:r>
                    </a:p>
                  </a:txBody>
                  <a:tcPr marL="9525" marR="9525" marT="9525" marB="0" anchor="ctr"/>
                </a:tc>
                <a:extLst>
                  <a:ext uri="{0D108BD9-81ED-4DB2-BD59-A6C34878D82A}">
                    <a16:rowId xmlns:a16="http://schemas.microsoft.com/office/drawing/2014/main" val="1961345779"/>
                  </a:ext>
                </a:extLst>
              </a:tr>
              <a:tr h="271561">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Jolt min handlers </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50</a:t>
                      </a:r>
                    </a:p>
                  </a:txBody>
                  <a:tcPr marL="9525" marR="9525" marT="9525" marB="0" anchor="ctr"/>
                </a:tc>
                <a:extLst>
                  <a:ext uri="{0D108BD9-81ED-4DB2-BD59-A6C34878D82A}">
                    <a16:rowId xmlns:a16="http://schemas.microsoft.com/office/drawing/2014/main" val="3601115000"/>
                  </a:ext>
                </a:extLst>
              </a:tr>
              <a:tr h="271561">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Jolt max handlers</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12</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70</a:t>
                      </a:r>
                    </a:p>
                  </a:txBody>
                  <a:tcPr marL="9525" marR="9525" marT="9525" marB="0" anchor="ctr"/>
                </a:tc>
                <a:extLst>
                  <a:ext uri="{0D108BD9-81ED-4DB2-BD59-A6C34878D82A}">
                    <a16:rowId xmlns:a16="http://schemas.microsoft.com/office/drawing/2014/main" val="1157403795"/>
                  </a:ext>
                </a:extLst>
              </a:tr>
              <a:tr h="293011">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No. of Application server processes</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40</a:t>
                      </a:r>
                    </a:p>
                  </a:txBody>
                  <a:tcPr marL="9525" marR="9525" marT="9525" marB="0" anchor="ctr"/>
                </a:tc>
                <a:extLst>
                  <a:ext uri="{0D108BD9-81ED-4DB2-BD59-A6C34878D82A}">
                    <a16:rowId xmlns:a16="http://schemas.microsoft.com/office/drawing/2014/main" val="123657020"/>
                  </a:ext>
                </a:extLst>
              </a:tr>
              <a:tr h="271561">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Recycle count </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4000</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2500</a:t>
                      </a:r>
                    </a:p>
                  </a:txBody>
                  <a:tcPr marL="9525" marR="9525" marT="9525" marB="0" anchor="ctr"/>
                </a:tc>
                <a:extLst>
                  <a:ext uri="{0D108BD9-81ED-4DB2-BD59-A6C34878D82A}">
                    <a16:rowId xmlns:a16="http://schemas.microsoft.com/office/drawing/2014/main" val="68883145"/>
                  </a:ext>
                </a:extLst>
              </a:tr>
            </a:tbl>
          </a:graphicData>
        </a:graphic>
      </p:graphicFrame>
      <p:sp>
        <p:nvSpPr>
          <p:cNvPr id="6" name="Title 1">
            <a:extLst>
              <a:ext uri="{FF2B5EF4-FFF2-40B4-BE49-F238E27FC236}">
                <a16:creationId xmlns:a16="http://schemas.microsoft.com/office/drawing/2014/main" id="{3C5BCBBA-AA55-4DFF-AE05-1780AEDE5121}"/>
              </a:ext>
            </a:extLst>
          </p:cNvPr>
          <p:cNvSpPr>
            <a:spLocks noGrp="1"/>
          </p:cNvSpPr>
          <p:nvPr>
            <p:ph type="title"/>
          </p:nvPr>
        </p:nvSpPr>
        <p:spPr>
          <a:xfrm>
            <a:off x="76200" y="93663"/>
            <a:ext cx="9866313" cy="514350"/>
          </a:xfrm>
        </p:spPr>
        <p:txBody>
          <a:bodyPr/>
          <a:lstStyle/>
          <a:p>
            <a:r>
              <a:rPr lang="en-US" sz="2800" b="1" dirty="0">
                <a:solidFill>
                  <a:srgbClr val="0070C0"/>
                </a:solidFill>
                <a:latin typeface="+mn-lt"/>
                <a:ea typeface="+mn-ea"/>
                <a:cs typeface="+mn-cs"/>
              </a:rPr>
              <a:t>HCM - On Recommended Configuration</a:t>
            </a:r>
          </a:p>
        </p:txBody>
      </p:sp>
      <p:sp>
        <p:nvSpPr>
          <p:cNvPr id="7" name="TextBox 6">
            <a:extLst>
              <a:ext uri="{FF2B5EF4-FFF2-40B4-BE49-F238E27FC236}">
                <a16:creationId xmlns:a16="http://schemas.microsoft.com/office/drawing/2014/main" id="{1C08D395-3193-44FE-A374-0279A2071AD9}"/>
              </a:ext>
            </a:extLst>
          </p:cNvPr>
          <p:cNvSpPr txBox="1"/>
          <p:nvPr/>
        </p:nvSpPr>
        <p:spPr>
          <a:xfrm>
            <a:off x="5991434" y="3190872"/>
            <a:ext cx="3330401" cy="369332"/>
          </a:xfrm>
          <a:prstGeom prst="rect">
            <a:avLst/>
          </a:prstGeom>
          <a:noFill/>
        </p:spPr>
        <p:txBody>
          <a:bodyPr wrap="square" rtlCol="0">
            <a:spAutoFit/>
          </a:bodyPr>
          <a:lstStyle/>
          <a:p>
            <a:r>
              <a:rPr lang="en-US" b="1" u="sng" dirty="0">
                <a:solidFill>
                  <a:srgbClr val="0070C0"/>
                </a:solidFill>
              </a:rPr>
              <a:t>Manager Transactions</a:t>
            </a:r>
          </a:p>
        </p:txBody>
      </p:sp>
      <p:sp>
        <p:nvSpPr>
          <p:cNvPr id="8" name="TextBox 7">
            <a:extLst>
              <a:ext uri="{FF2B5EF4-FFF2-40B4-BE49-F238E27FC236}">
                <a16:creationId xmlns:a16="http://schemas.microsoft.com/office/drawing/2014/main" id="{99A1CFB2-2AB4-44EA-B058-656C2EBC7D44}"/>
              </a:ext>
            </a:extLst>
          </p:cNvPr>
          <p:cNvSpPr txBox="1"/>
          <p:nvPr/>
        </p:nvSpPr>
        <p:spPr>
          <a:xfrm>
            <a:off x="253096" y="3190872"/>
            <a:ext cx="3330401" cy="369332"/>
          </a:xfrm>
          <a:prstGeom prst="rect">
            <a:avLst/>
          </a:prstGeom>
          <a:noFill/>
        </p:spPr>
        <p:txBody>
          <a:bodyPr wrap="square" rtlCol="0">
            <a:spAutoFit/>
          </a:bodyPr>
          <a:lstStyle/>
          <a:p>
            <a:r>
              <a:rPr lang="en-US" b="1" u="sng" dirty="0">
                <a:solidFill>
                  <a:srgbClr val="0070C0"/>
                </a:solidFill>
              </a:rPr>
              <a:t>Employee Transactions</a:t>
            </a:r>
          </a:p>
        </p:txBody>
      </p:sp>
      <p:sp>
        <p:nvSpPr>
          <p:cNvPr id="9" name="TextBox 8">
            <a:extLst>
              <a:ext uri="{FF2B5EF4-FFF2-40B4-BE49-F238E27FC236}">
                <a16:creationId xmlns:a16="http://schemas.microsoft.com/office/drawing/2014/main" id="{4ED2A0D8-A2FD-4206-AFBF-39206B4D2A98}"/>
              </a:ext>
            </a:extLst>
          </p:cNvPr>
          <p:cNvSpPr txBox="1"/>
          <p:nvPr/>
        </p:nvSpPr>
        <p:spPr>
          <a:xfrm>
            <a:off x="614831" y="5869510"/>
            <a:ext cx="10753206" cy="1338828"/>
          </a:xfrm>
          <a:prstGeom prst="rect">
            <a:avLst/>
          </a:prstGeom>
          <a:noFill/>
        </p:spPr>
        <p:txBody>
          <a:bodyPr wrap="square">
            <a:spAutoFit/>
          </a:bodyPr>
          <a:lstStyle/>
          <a:p>
            <a:pPr>
              <a:lnSpc>
                <a:spcPct val="150000"/>
              </a:lnSpc>
            </a:pPr>
            <a:r>
              <a:rPr lang="en-US" b="1" dirty="0">
                <a:solidFill>
                  <a:schemeClr val="accent1"/>
                </a:solidFill>
              </a:rPr>
              <a:t>Key Takeaway: </a:t>
            </a:r>
            <a:r>
              <a:rPr lang="en-US" dirty="0">
                <a:solidFill>
                  <a:schemeClr val="accent1"/>
                </a:solidFill>
              </a:rPr>
              <a:t>Current Production environment sized to handle the Manager Self-service Load</a:t>
            </a:r>
          </a:p>
          <a:p>
            <a:pPr>
              <a:lnSpc>
                <a:spcPct val="150000"/>
              </a:lnSpc>
            </a:pPr>
            <a:r>
              <a:rPr lang="en-US" b="1" dirty="0">
                <a:solidFill>
                  <a:schemeClr val="accent1"/>
                </a:solidFill>
              </a:rPr>
              <a:t>Key Takeaway: </a:t>
            </a:r>
            <a:r>
              <a:rPr lang="en-US" dirty="0">
                <a:solidFill>
                  <a:schemeClr val="accent1"/>
                </a:solidFill>
              </a:rPr>
              <a:t>Current Production environment sized to handle the Self-service/Employee Load</a:t>
            </a:r>
          </a:p>
          <a:p>
            <a:pPr algn="ctr">
              <a:lnSpc>
                <a:spcPct val="150000"/>
              </a:lnSpc>
            </a:pPr>
            <a:endParaRPr lang="en-US" dirty="0">
              <a:solidFill>
                <a:schemeClr val="accent1"/>
              </a:solidFill>
            </a:endParaRPr>
          </a:p>
        </p:txBody>
      </p:sp>
    </p:spTree>
    <p:extLst>
      <p:ext uri="{BB962C8B-B14F-4D97-AF65-F5344CB8AC3E}">
        <p14:creationId xmlns:p14="http://schemas.microsoft.com/office/powerpoint/2010/main" val="459518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2A533-5362-43E8-9025-A90BEB4C8682}"/>
              </a:ext>
            </a:extLst>
          </p:cNvPr>
          <p:cNvSpPr>
            <a:spLocks noGrp="1"/>
          </p:cNvSpPr>
          <p:nvPr>
            <p:ph type="title"/>
          </p:nvPr>
        </p:nvSpPr>
        <p:spPr>
          <a:xfrm>
            <a:off x="206830" y="94027"/>
            <a:ext cx="9866881" cy="514350"/>
          </a:xfrm>
        </p:spPr>
        <p:txBody>
          <a:bodyPr/>
          <a:lstStyle/>
          <a:p>
            <a:r>
              <a:rPr lang="en-US" sz="2800" b="1" dirty="0">
                <a:solidFill>
                  <a:srgbClr val="0070C0"/>
                </a:solidFill>
                <a:latin typeface="+mn-lt"/>
                <a:ea typeface="+mn-ea"/>
                <a:cs typeface="+mn-cs"/>
              </a:rPr>
              <a:t>FASF – Results Using New Configuration</a:t>
            </a:r>
          </a:p>
        </p:txBody>
      </p:sp>
      <p:graphicFrame>
        <p:nvGraphicFramePr>
          <p:cNvPr id="7" name="Table 13">
            <a:extLst>
              <a:ext uri="{FF2B5EF4-FFF2-40B4-BE49-F238E27FC236}">
                <a16:creationId xmlns:a16="http://schemas.microsoft.com/office/drawing/2014/main" id="{60ACBFF3-90F2-4020-8A4F-8C06A7314163}"/>
              </a:ext>
            </a:extLst>
          </p:cNvPr>
          <p:cNvGraphicFramePr>
            <a:graphicFrameLocks noGrp="1"/>
          </p:cNvGraphicFramePr>
          <p:nvPr>
            <p:extLst>
              <p:ext uri="{D42A27DB-BD31-4B8C-83A1-F6EECF244321}">
                <p14:modId xmlns:p14="http://schemas.microsoft.com/office/powerpoint/2010/main" val="2335659375"/>
              </p:ext>
            </p:extLst>
          </p:nvPr>
        </p:nvGraphicFramePr>
        <p:xfrm>
          <a:off x="276838" y="1065402"/>
          <a:ext cx="4546831" cy="4655890"/>
        </p:xfrm>
        <a:graphic>
          <a:graphicData uri="http://schemas.openxmlformats.org/drawingml/2006/table">
            <a:tbl>
              <a:tblPr firstRow="1" bandRow="1">
                <a:tableStyleId>{5C22544A-7EE6-4342-B048-85BDC9FD1C3A}</a:tableStyleId>
              </a:tblPr>
              <a:tblGrid>
                <a:gridCol w="679874">
                  <a:extLst>
                    <a:ext uri="{9D8B030D-6E8A-4147-A177-3AD203B41FA5}">
                      <a16:colId xmlns:a16="http://schemas.microsoft.com/office/drawing/2014/main" val="2810854479"/>
                    </a:ext>
                  </a:extLst>
                </a:gridCol>
                <a:gridCol w="2338971">
                  <a:extLst>
                    <a:ext uri="{9D8B030D-6E8A-4147-A177-3AD203B41FA5}">
                      <a16:colId xmlns:a16="http://schemas.microsoft.com/office/drawing/2014/main" val="2647257514"/>
                    </a:ext>
                  </a:extLst>
                </a:gridCol>
                <a:gridCol w="1527986">
                  <a:extLst>
                    <a:ext uri="{9D8B030D-6E8A-4147-A177-3AD203B41FA5}">
                      <a16:colId xmlns:a16="http://schemas.microsoft.com/office/drawing/2014/main" val="4095047486"/>
                    </a:ext>
                  </a:extLst>
                </a:gridCol>
              </a:tblGrid>
              <a:tr h="636959">
                <a:tc>
                  <a:txBody>
                    <a:bodyPr/>
                    <a:lstStyle/>
                    <a:p>
                      <a:pPr algn="ctr"/>
                      <a:r>
                        <a:rPr lang="en-US" sz="1600" dirty="0"/>
                        <a:t>S.No</a:t>
                      </a:r>
                    </a:p>
                  </a:txBody>
                  <a:tcPr anchor="ctr"/>
                </a:tc>
                <a:tc>
                  <a:txBody>
                    <a:bodyPr/>
                    <a:lstStyle/>
                    <a:p>
                      <a:pPr algn="ctr"/>
                      <a:r>
                        <a:rPr lang="en-US" sz="1600" dirty="0"/>
                        <a:t>Managers Transactions</a:t>
                      </a:r>
                    </a:p>
                  </a:txBody>
                  <a:tcPr anchor="ctr"/>
                </a:tc>
                <a:tc>
                  <a:txBody>
                    <a:bodyPr/>
                    <a:lstStyle/>
                    <a:p>
                      <a:pPr algn="ctr"/>
                      <a:r>
                        <a:rPr lang="en-US" sz="1600" dirty="0"/>
                        <a:t>Error %</a:t>
                      </a:r>
                    </a:p>
                  </a:txBody>
                  <a:tcPr anchor="ctr"/>
                </a:tc>
                <a:extLst>
                  <a:ext uri="{0D108BD9-81ED-4DB2-BD59-A6C34878D82A}">
                    <a16:rowId xmlns:a16="http://schemas.microsoft.com/office/drawing/2014/main" val="2780566021"/>
                  </a:ext>
                </a:extLst>
              </a:tr>
              <a:tr h="341518">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1</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UI-Payment History</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0.09%</a:t>
                      </a:r>
                    </a:p>
                  </a:txBody>
                  <a:tcPr marL="9525" marR="9525" marT="9525" marB="0" anchor="ctr"/>
                </a:tc>
                <a:extLst>
                  <a:ext uri="{0D108BD9-81ED-4DB2-BD59-A6C34878D82A}">
                    <a16:rowId xmlns:a16="http://schemas.microsoft.com/office/drawing/2014/main" val="3556414971"/>
                  </a:ext>
                </a:extLst>
              </a:tr>
              <a:tr h="544193">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UI-Account SummaryPage</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0.15%</a:t>
                      </a:r>
                    </a:p>
                  </a:txBody>
                  <a:tcPr anchor="ctr"/>
                </a:tc>
                <a:extLst>
                  <a:ext uri="{0D108BD9-81ED-4DB2-BD59-A6C34878D82A}">
                    <a16:rowId xmlns:a16="http://schemas.microsoft.com/office/drawing/2014/main" val="2662404022"/>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3</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SS-Fluid-1098T</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0.22%</a:t>
                      </a:r>
                    </a:p>
                  </a:txBody>
                  <a:tcPr anchor="ctr"/>
                </a:tc>
                <a:extLst>
                  <a:ext uri="{0D108BD9-81ED-4DB2-BD59-A6C34878D82A}">
                    <a16:rowId xmlns:a16="http://schemas.microsoft.com/office/drawing/2014/main" val="544758127"/>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5</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Charges Due Page</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0.25%</a:t>
                      </a:r>
                    </a:p>
                  </a:txBody>
                  <a:tcPr anchor="ctr"/>
                </a:tc>
                <a:extLst>
                  <a:ext uri="{0D108BD9-81ED-4DB2-BD59-A6C34878D82A}">
                    <a16:rowId xmlns:a16="http://schemas.microsoft.com/office/drawing/2014/main" val="3361850570"/>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6</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SS-Fluid-Make a Payment</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0.27%</a:t>
                      </a:r>
                    </a:p>
                  </a:txBody>
                  <a:tcPr anchor="ctr"/>
                </a:tc>
                <a:extLst>
                  <a:ext uri="{0D108BD9-81ED-4DB2-BD59-A6C34878D82A}">
                    <a16:rowId xmlns:a16="http://schemas.microsoft.com/office/drawing/2014/main" val="10006"/>
                  </a:ext>
                </a:extLst>
              </a:tr>
              <a:tr h="544193">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UI-College Financing Plan</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0.00%</a:t>
                      </a:r>
                    </a:p>
                  </a:txBody>
                  <a:tcPr anchor="ctr"/>
                </a:tc>
                <a:extLst>
                  <a:ext uri="{0D108BD9-81ED-4DB2-BD59-A6C34878D82A}">
                    <a16:rowId xmlns:a16="http://schemas.microsoft.com/office/drawing/2014/main" val="1885946099"/>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9</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0.00%</a:t>
                      </a:r>
                    </a:p>
                  </a:txBody>
                  <a:tcPr anchor="ctr"/>
                </a:tc>
                <a:extLst>
                  <a:ext uri="{0D108BD9-81ED-4DB2-BD59-A6C34878D82A}">
                    <a16:rowId xmlns:a16="http://schemas.microsoft.com/office/drawing/2014/main" val="159441359"/>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11</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UI-Inquiry Data Page</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0.00%</a:t>
                      </a:r>
                    </a:p>
                  </a:txBody>
                  <a:tcPr anchor="ctr"/>
                </a:tc>
                <a:extLst>
                  <a:ext uri="{0D108BD9-81ED-4DB2-BD59-A6C34878D82A}">
                    <a16:rowId xmlns:a16="http://schemas.microsoft.com/office/drawing/2014/main" val="2570606617"/>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12</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UI-FA Landing Page</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0.00%</a:t>
                      </a:r>
                    </a:p>
                  </a:txBody>
                  <a:tcPr anchor="ctr"/>
                </a:tc>
                <a:extLst>
                  <a:ext uri="{0D108BD9-81ED-4DB2-BD59-A6C34878D82A}">
                    <a16:rowId xmlns:a16="http://schemas.microsoft.com/office/drawing/2014/main" val="565398071"/>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13</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UI-Disbursements</a:t>
                      </a:r>
                    </a:p>
                  </a:txBody>
                  <a:tcPr marL="9525" marR="9525" marT="9525" marB="0"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0.00%</a:t>
                      </a:r>
                    </a:p>
                  </a:txBody>
                  <a:tcPr anchor="ctr"/>
                </a:tc>
                <a:extLst>
                  <a:ext uri="{0D108BD9-81ED-4DB2-BD59-A6C34878D82A}">
                    <a16:rowId xmlns:a16="http://schemas.microsoft.com/office/drawing/2014/main" val="3925608358"/>
                  </a:ext>
                </a:extLst>
              </a:tr>
            </a:tbl>
          </a:graphicData>
        </a:graphic>
      </p:graphicFrame>
      <p:sp>
        <p:nvSpPr>
          <p:cNvPr id="5" name="TextBox 4">
            <a:extLst>
              <a:ext uri="{FF2B5EF4-FFF2-40B4-BE49-F238E27FC236}">
                <a16:creationId xmlns:a16="http://schemas.microsoft.com/office/drawing/2014/main" id="{FE400D23-F84C-420B-887D-F6F92AEED6C3}"/>
              </a:ext>
            </a:extLst>
          </p:cNvPr>
          <p:cNvSpPr txBox="1"/>
          <p:nvPr/>
        </p:nvSpPr>
        <p:spPr>
          <a:xfrm>
            <a:off x="614831" y="6177338"/>
            <a:ext cx="10753206" cy="464871"/>
          </a:xfrm>
          <a:prstGeom prst="rect">
            <a:avLst/>
          </a:prstGeom>
          <a:noFill/>
        </p:spPr>
        <p:txBody>
          <a:bodyPr wrap="square">
            <a:spAutoFit/>
          </a:bodyPr>
          <a:lstStyle/>
          <a:p>
            <a:pPr>
              <a:lnSpc>
                <a:spcPct val="150000"/>
              </a:lnSpc>
            </a:pPr>
            <a:r>
              <a:rPr lang="en-US" b="1" dirty="0">
                <a:solidFill>
                  <a:schemeClr val="accent1"/>
                </a:solidFill>
              </a:rPr>
              <a:t>Key Takeaway: </a:t>
            </a:r>
            <a:r>
              <a:rPr lang="en-US" dirty="0">
                <a:solidFill>
                  <a:schemeClr val="accent1"/>
                </a:solidFill>
              </a:rPr>
              <a:t>Current Production environment sized to handle the 24K load</a:t>
            </a:r>
          </a:p>
        </p:txBody>
      </p:sp>
      <p:sp>
        <p:nvSpPr>
          <p:cNvPr id="6" name="Rectangle 5">
            <a:extLst>
              <a:ext uri="{FF2B5EF4-FFF2-40B4-BE49-F238E27FC236}">
                <a16:creationId xmlns:a16="http://schemas.microsoft.com/office/drawing/2014/main" id="{9074ED1E-DA7F-40DE-92CE-98DC5829399B}"/>
              </a:ext>
            </a:extLst>
          </p:cNvPr>
          <p:cNvSpPr/>
          <p:nvPr/>
        </p:nvSpPr>
        <p:spPr>
          <a:xfrm>
            <a:off x="5319697" y="1616996"/>
            <a:ext cx="4763876" cy="2308324"/>
          </a:xfrm>
          <a:prstGeom prst="rect">
            <a:avLst/>
          </a:prstGeom>
        </p:spPr>
        <p:txBody>
          <a:bodyPr wrap="square">
            <a:spAutoFit/>
          </a:bodyPr>
          <a:lstStyle/>
          <a:p>
            <a:pPr marL="285750" indent="-285750">
              <a:buFont typeface="Arial" panose="020B0604020202020204" pitchFamily="34" charset="0"/>
              <a:buChar char="•"/>
            </a:pPr>
            <a:r>
              <a:rPr lang="en-US" dirty="0"/>
              <a:t>These are the results for FS SF module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Test script was executed through iHub for </a:t>
            </a:r>
            <a:r>
              <a:rPr lang="en-US" b="1" dirty="0"/>
              <a:t>24000</a:t>
            </a:r>
            <a:r>
              <a:rPr lang="en-US" dirty="0"/>
              <a:t> users with a ramp up of 0.1 seconds.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Since environment was sized already with CS tower, all the scripts were executed successfully with &lt; 1% errors.</a:t>
            </a:r>
          </a:p>
        </p:txBody>
      </p:sp>
    </p:spTree>
    <p:extLst>
      <p:ext uri="{BB962C8B-B14F-4D97-AF65-F5344CB8AC3E}">
        <p14:creationId xmlns:p14="http://schemas.microsoft.com/office/powerpoint/2010/main" val="56831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B4315-7F70-486D-829C-3D203DA9DE4E}"/>
              </a:ext>
            </a:extLst>
          </p:cNvPr>
          <p:cNvSpPr>
            <a:spLocks noGrp="1"/>
          </p:cNvSpPr>
          <p:nvPr>
            <p:ph type="title"/>
          </p:nvPr>
        </p:nvSpPr>
        <p:spPr>
          <a:xfrm>
            <a:off x="206826" y="94027"/>
            <a:ext cx="9866881" cy="514350"/>
          </a:xfrm>
        </p:spPr>
        <p:txBody>
          <a:bodyPr/>
          <a:lstStyle/>
          <a:p>
            <a:r>
              <a:rPr lang="en-US" sz="2800" b="1" dirty="0">
                <a:solidFill>
                  <a:srgbClr val="0070C0"/>
                </a:solidFill>
                <a:latin typeface="+mn-lt"/>
                <a:ea typeface="+mn-ea"/>
                <a:cs typeface="+mn-cs"/>
              </a:rPr>
              <a:t>Key Takeaways - Summary</a:t>
            </a:r>
          </a:p>
        </p:txBody>
      </p:sp>
      <p:sp>
        <p:nvSpPr>
          <p:cNvPr id="3" name="Rectangle 2">
            <a:extLst>
              <a:ext uri="{FF2B5EF4-FFF2-40B4-BE49-F238E27FC236}">
                <a16:creationId xmlns:a16="http://schemas.microsoft.com/office/drawing/2014/main" id="{EF4D8029-3524-405B-A064-991D927FF865}"/>
              </a:ext>
            </a:extLst>
          </p:cNvPr>
          <p:cNvSpPr/>
          <p:nvPr/>
        </p:nvSpPr>
        <p:spPr>
          <a:xfrm>
            <a:off x="456639" y="873909"/>
            <a:ext cx="11278722" cy="4631396"/>
          </a:xfrm>
          <a:prstGeom prst="rect">
            <a:avLst/>
          </a:prstGeom>
        </p:spPr>
        <p:txBody>
          <a:bodyPr wrap="square">
            <a:spAutoFit/>
          </a:bodyPr>
          <a:lstStyle/>
          <a:p>
            <a:pPr marL="285750" indent="-285750">
              <a:lnSpc>
                <a:spcPct val="200000"/>
              </a:lnSpc>
              <a:buFont typeface="Arial" panose="020B0604020202020204" pitchFamily="34" charset="0"/>
              <a:buChar char="•"/>
            </a:pPr>
            <a:r>
              <a:rPr lang="en-US" b="1" dirty="0"/>
              <a:t>On an average, errors went down by 95% based on our findings &amp; recommended settings (from prior test round).</a:t>
            </a:r>
          </a:p>
          <a:p>
            <a:pPr marL="285750" indent="-285750">
              <a:lnSpc>
                <a:spcPct val="200000"/>
              </a:lnSpc>
              <a:buFont typeface="Arial" panose="020B0604020202020204" pitchFamily="34" charset="0"/>
              <a:buChar char="•"/>
            </a:pPr>
            <a:r>
              <a:rPr lang="en-US" dirty="0"/>
              <a:t>It is assumed that the recommended configuration is maintained 24/7 to meet the anticipated load</a:t>
            </a:r>
          </a:p>
          <a:p>
            <a:pPr marL="285750" indent="-285750">
              <a:spcBef>
                <a:spcPts val="600"/>
              </a:spcBef>
              <a:spcAft>
                <a:spcPts val="600"/>
              </a:spcAft>
              <a:buFont typeface="Arial" panose="020B0604020202020204" pitchFamily="34" charset="0"/>
              <a:buChar char="•"/>
            </a:pPr>
            <a:r>
              <a:rPr lang="en-US" dirty="0"/>
              <a:t>Load balancer server prior to recommendation was not distributing the load among multiple servers equally, and the issue has been addressed.</a:t>
            </a:r>
          </a:p>
          <a:p>
            <a:pPr marL="285750" indent="-285750">
              <a:spcBef>
                <a:spcPts val="600"/>
              </a:spcBef>
              <a:spcAft>
                <a:spcPts val="600"/>
              </a:spcAft>
              <a:buFont typeface="Arial" panose="020B0604020202020204" pitchFamily="34" charset="0"/>
              <a:buChar char="•"/>
            </a:pPr>
            <a:r>
              <a:rPr lang="en-US" dirty="0"/>
              <a:t>If SBCTC thinks that the overall cost to maintain the recommended configuration is too high, data analysis can be carried out after 6 months or 1 year to identify the total load on the system and configuration can be modified accordingly</a:t>
            </a:r>
          </a:p>
          <a:p>
            <a:pPr marL="285750" indent="-285750">
              <a:spcBef>
                <a:spcPts val="600"/>
              </a:spcBef>
              <a:spcAft>
                <a:spcPts val="600"/>
              </a:spcAft>
              <a:buFont typeface="Arial" panose="020B0604020202020204" pitchFamily="34" charset="0"/>
              <a:buChar char="•"/>
            </a:pPr>
            <a:r>
              <a:rPr lang="en-US" dirty="0"/>
              <a:t>Based on our findings the current infrastructure hosted on AWS need to be ramped up from fewer times of the current infrastructure</a:t>
            </a:r>
          </a:p>
          <a:p>
            <a:pPr marL="285750" indent="-285750">
              <a:lnSpc>
                <a:spcPct val="200000"/>
              </a:lnSpc>
              <a:buFont typeface="Arial" panose="020B0604020202020204" pitchFamily="34" charset="0"/>
              <a:buChar char="•"/>
            </a:pPr>
            <a:r>
              <a:rPr lang="en-US" dirty="0"/>
              <a:t>The recommendations are for DG2, DG3, DG4 &amp; DG5</a:t>
            </a:r>
          </a:p>
          <a:p>
            <a:pPr marL="285750" indent="-285750">
              <a:lnSpc>
                <a:spcPct val="200000"/>
              </a:lnSpc>
              <a:buFont typeface="Arial" panose="020B0604020202020204" pitchFamily="34" charset="0"/>
              <a:buChar char="•"/>
            </a:pPr>
            <a:r>
              <a:rPr lang="en-US" dirty="0"/>
              <a:t>Kastech recommends to turn on the autoscaling feature on AWS</a:t>
            </a:r>
          </a:p>
        </p:txBody>
      </p:sp>
    </p:spTree>
    <p:extLst>
      <p:ext uri="{BB962C8B-B14F-4D97-AF65-F5344CB8AC3E}">
        <p14:creationId xmlns:p14="http://schemas.microsoft.com/office/powerpoint/2010/main" val="1971831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TextBox 2"/>
          <p:cNvSpPr txBox="1"/>
          <p:nvPr/>
        </p:nvSpPr>
        <p:spPr>
          <a:xfrm>
            <a:off x="1348021" y="1237772"/>
            <a:ext cx="6287220" cy="3903504"/>
          </a:xfrm>
          <a:prstGeom prst="rect">
            <a:avLst/>
          </a:prstGeom>
          <a:noFill/>
        </p:spPr>
        <p:txBody>
          <a:bodyPr wrap="square" rtlCol="0">
            <a:spAutoFit/>
          </a:bodyPr>
          <a:lstStyle/>
          <a:p>
            <a:pPr marL="688975" indent="-630238">
              <a:lnSpc>
                <a:spcPct val="150000"/>
              </a:lnSpc>
              <a:buFont typeface="Wingdings" panose="05000000000000000000" pitchFamily="2" charset="2"/>
              <a:buChar char="v"/>
            </a:pPr>
            <a:r>
              <a:rPr lang="en-US" sz="2800" dirty="0">
                <a:latin typeface="Calibri (Body)"/>
              </a:rPr>
              <a:t>Scope</a:t>
            </a:r>
          </a:p>
          <a:p>
            <a:pPr marL="688975" indent="-630238">
              <a:lnSpc>
                <a:spcPct val="150000"/>
              </a:lnSpc>
              <a:buFont typeface="Wingdings" panose="05000000000000000000" pitchFamily="2" charset="2"/>
              <a:buChar char="v"/>
            </a:pPr>
            <a:r>
              <a:rPr lang="en-US" sz="2800" dirty="0">
                <a:latin typeface="Calibri (Body)"/>
              </a:rPr>
              <a:t>Approach</a:t>
            </a:r>
          </a:p>
          <a:p>
            <a:pPr marL="688975" indent="-630238">
              <a:lnSpc>
                <a:spcPct val="150000"/>
              </a:lnSpc>
              <a:buFont typeface="Wingdings" panose="05000000000000000000" pitchFamily="2" charset="2"/>
              <a:buChar char="v"/>
            </a:pPr>
            <a:r>
              <a:rPr lang="en-US" sz="2800" dirty="0">
                <a:latin typeface="Calibri (Body)"/>
              </a:rPr>
              <a:t>Assumptions</a:t>
            </a:r>
          </a:p>
          <a:p>
            <a:pPr marL="688975" indent="-630238">
              <a:lnSpc>
                <a:spcPct val="150000"/>
              </a:lnSpc>
              <a:buFont typeface="Wingdings" panose="05000000000000000000" pitchFamily="2" charset="2"/>
              <a:buChar char="v"/>
            </a:pPr>
            <a:r>
              <a:rPr lang="en-US" sz="2800" dirty="0">
                <a:latin typeface="Calibri (Body)"/>
              </a:rPr>
              <a:t>Findings </a:t>
            </a:r>
          </a:p>
          <a:p>
            <a:pPr marL="688975" indent="-630238">
              <a:lnSpc>
                <a:spcPct val="150000"/>
              </a:lnSpc>
              <a:buFont typeface="Wingdings" panose="05000000000000000000" pitchFamily="2" charset="2"/>
              <a:buChar char="v"/>
            </a:pPr>
            <a:r>
              <a:rPr lang="en-US" sz="2800" dirty="0">
                <a:latin typeface="Calibri (Body)"/>
              </a:rPr>
              <a:t>Results based on Recommendations</a:t>
            </a:r>
          </a:p>
          <a:p>
            <a:pPr marL="688975" indent="-630238">
              <a:lnSpc>
                <a:spcPct val="150000"/>
              </a:lnSpc>
              <a:buFont typeface="Wingdings" panose="05000000000000000000" pitchFamily="2" charset="2"/>
              <a:buChar char="v"/>
            </a:pPr>
            <a:r>
              <a:rPr lang="en-US" sz="2800" dirty="0">
                <a:latin typeface="Calibri (Body)"/>
              </a:rPr>
              <a:t>Key Takeaways</a:t>
            </a:r>
          </a:p>
        </p:txBody>
      </p:sp>
      <p:sp>
        <p:nvSpPr>
          <p:cNvPr id="7" name="Title 1">
            <a:extLst>
              <a:ext uri="{FF2B5EF4-FFF2-40B4-BE49-F238E27FC236}">
                <a16:creationId xmlns:a16="http://schemas.microsoft.com/office/drawing/2014/main" id="{EA7E58C7-A7E4-480B-B99B-4F7A9E223570}"/>
              </a:ext>
            </a:extLst>
          </p:cNvPr>
          <p:cNvSpPr txBox="1">
            <a:spLocks/>
          </p:cNvSpPr>
          <p:nvPr/>
        </p:nvSpPr>
        <p:spPr>
          <a:xfrm>
            <a:off x="236221" y="108044"/>
            <a:ext cx="9866881" cy="514350"/>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3600" b="0" kern="1200" spc="0" baseline="0">
                <a:solidFill>
                  <a:schemeClr val="accent1"/>
                </a:solidFill>
                <a:latin typeface="Calibri" panose="020F0502020204030204" pitchFamily="34" charset="0"/>
                <a:ea typeface="+mj-ea"/>
                <a:cs typeface="+mj-cs"/>
              </a:defRPr>
            </a:lvl1pPr>
          </a:lstStyle>
          <a:p>
            <a:r>
              <a:rPr lang="en-US" sz="2800" b="1" dirty="0">
                <a:solidFill>
                  <a:srgbClr val="0070C0"/>
                </a:solidFill>
                <a:latin typeface="+mn-lt"/>
                <a:ea typeface="+mn-ea"/>
                <a:cs typeface="+mn-cs"/>
              </a:rPr>
              <a:t>Agenda</a:t>
            </a:r>
          </a:p>
        </p:txBody>
      </p:sp>
    </p:spTree>
    <p:extLst>
      <p:ext uri="{BB962C8B-B14F-4D97-AF65-F5344CB8AC3E}">
        <p14:creationId xmlns:p14="http://schemas.microsoft.com/office/powerpoint/2010/main" val="132979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TextBox 2"/>
          <p:cNvSpPr txBox="1"/>
          <p:nvPr/>
        </p:nvSpPr>
        <p:spPr>
          <a:xfrm>
            <a:off x="584188" y="979145"/>
            <a:ext cx="9757185" cy="5770811"/>
          </a:xfrm>
          <a:prstGeom prst="rect">
            <a:avLst/>
          </a:prstGeom>
          <a:noFill/>
        </p:spPr>
        <p:txBody>
          <a:bodyPr wrap="square" rtlCol="0">
            <a:spAutoFit/>
          </a:bodyPr>
          <a:lstStyle/>
          <a:p>
            <a:pPr marL="285750" lvl="1" indent="-285750" fontAlgn="base">
              <a:lnSpc>
                <a:spcPct val="150000"/>
              </a:lnSpc>
              <a:buFont typeface="Arial" panose="020B0604020202020204" pitchFamily="34" charset="0"/>
              <a:buChar char="•"/>
            </a:pPr>
            <a:r>
              <a:rPr lang="en-US" dirty="0"/>
              <a:t>Perform load testing on the technical components of ctcLink (App, Web, database and network) and ensure that Application works as expected under heavy loads</a:t>
            </a:r>
          </a:p>
          <a:p>
            <a:pPr marL="285750" lvl="1" indent="-285750" fontAlgn="base">
              <a:lnSpc>
                <a:spcPct val="150000"/>
              </a:lnSpc>
              <a:buFont typeface="Arial" panose="020B0604020202020204" pitchFamily="34" charset="0"/>
              <a:buChar char="•"/>
            </a:pPr>
            <a:r>
              <a:rPr lang="en-US" dirty="0"/>
              <a:t>Verify prior recommendations to adjust from the pre-DG4 baseline performance profile for all the SBCTC PeopleSoft systems hosted on AWS environment</a:t>
            </a:r>
          </a:p>
          <a:p>
            <a:pPr marL="285750" lvl="1" indent="-285750" fontAlgn="base">
              <a:lnSpc>
                <a:spcPct val="150000"/>
              </a:lnSpc>
              <a:buFont typeface="Arial" panose="020B0604020202020204" pitchFamily="34" charset="0"/>
              <a:buChar char="•"/>
            </a:pPr>
            <a:r>
              <a:rPr lang="en-US" dirty="0"/>
              <a:t>Perform the tests on Production-like environment with respect to architecture and capacity and configuration of the servers at recommended infrastructure scale up state</a:t>
            </a:r>
          </a:p>
          <a:p>
            <a:pPr marL="285750" indent="-285750">
              <a:lnSpc>
                <a:spcPct val="150000"/>
              </a:lnSpc>
              <a:buFont typeface="Arial" panose="020B0604020202020204" pitchFamily="34" charset="0"/>
              <a:buChar char="•"/>
            </a:pPr>
            <a:r>
              <a:rPr lang="en-US" dirty="0"/>
              <a:t>Ensure the PeopleSoft Applications have adequate capacity to support anticipated User loads</a:t>
            </a:r>
          </a:p>
          <a:p>
            <a:pPr marL="285750" indent="-285750">
              <a:lnSpc>
                <a:spcPct val="150000"/>
              </a:lnSpc>
              <a:buFont typeface="Arial" panose="020B0604020202020204" pitchFamily="34" charset="0"/>
              <a:buChar char="•"/>
            </a:pPr>
            <a:r>
              <a:rPr lang="en-US" dirty="0"/>
              <a:t>Identify any new bottle necks in the system (Application, Web, Database and network) and ensure that Application works as expected under predefined loads</a:t>
            </a:r>
          </a:p>
          <a:p>
            <a:pPr marL="285750" indent="-285750">
              <a:lnSpc>
                <a:spcPct val="150000"/>
              </a:lnSpc>
              <a:buFont typeface="Arial" panose="020B0604020202020204" pitchFamily="34" charset="0"/>
              <a:buChar char="•"/>
            </a:pPr>
            <a:r>
              <a:rPr lang="en-US" dirty="0"/>
              <a:t>Determine application limitations under maximum number of active users performing common transactions</a:t>
            </a:r>
          </a:p>
          <a:p>
            <a:pPr marL="285750" indent="-285750">
              <a:lnSpc>
                <a:spcPct val="150000"/>
              </a:lnSpc>
              <a:buFont typeface="Arial" panose="020B0604020202020204" pitchFamily="34" charset="0"/>
              <a:buChar char="•"/>
            </a:pPr>
            <a:r>
              <a:rPr lang="en-US" dirty="0"/>
              <a:t>Provide documentation on any changes recommended to improve service and delivery for students/employees using the PeopleSoft environment</a:t>
            </a:r>
          </a:p>
          <a:p>
            <a:endParaRPr lang="en-US" dirty="0"/>
          </a:p>
        </p:txBody>
      </p:sp>
      <p:sp>
        <p:nvSpPr>
          <p:cNvPr id="7" name="Title 1">
            <a:extLst>
              <a:ext uri="{FF2B5EF4-FFF2-40B4-BE49-F238E27FC236}">
                <a16:creationId xmlns:a16="http://schemas.microsoft.com/office/drawing/2014/main" id="{EA7E58C7-A7E4-480B-B99B-4F7A9E223570}"/>
              </a:ext>
            </a:extLst>
          </p:cNvPr>
          <p:cNvSpPr txBox="1">
            <a:spLocks/>
          </p:cNvSpPr>
          <p:nvPr/>
        </p:nvSpPr>
        <p:spPr>
          <a:xfrm>
            <a:off x="236221" y="108044"/>
            <a:ext cx="9866881" cy="514350"/>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3600" b="0" kern="1200" spc="0" baseline="0">
                <a:solidFill>
                  <a:schemeClr val="accent1"/>
                </a:solidFill>
                <a:latin typeface="Calibri" panose="020F0502020204030204" pitchFamily="34" charset="0"/>
                <a:ea typeface="+mj-ea"/>
                <a:cs typeface="+mj-cs"/>
              </a:defRPr>
            </a:lvl1pPr>
          </a:lstStyle>
          <a:p>
            <a:r>
              <a:rPr lang="en-US" sz="2800" b="1" dirty="0">
                <a:solidFill>
                  <a:srgbClr val="0070C0"/>
                </a:solidFill>
                <a:latin typeface="+mn-lt"/>
                <a:ea typeface="+mn-ea"/>
                <a:cs typeface="+mn-cs"/>
              </a:rPr>
              <a:t>Scope of the Project</a:t>
            </a:r>
          </a:p>
        </p:txBody>
      </p:sp>
    </p:spTree>
    <p:extLst>
      <p:ext uri="{BB962C8B-B14F-4D97-AF65-F5344CB8AC3E}">
        <p14:creationId xmlns:p14="http://schemas.microsoft.com/office/powerpoint/2010/main" val="3358417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422D-A2FD-4B7A-AACD-E742E985582E}"/>
              </a:ext>
            </a:extLst>
          </p:cNvPr>
          <p:cNvSpPr>
            <a:spLocks noGrp="1"/>
          </p:cNvSpPr>
          <p:nvPr>
            <p:ph type="title"/>
          </p:nvPr>
        </p:nvSpPr>
        <p:spPr>
          <a:xfrm>
            <a:off x="266700" y="94027"/>
            <a:ext cx="9779252" cy="514350"/>
          </a:xfrm>
        </p:spPr>
        <p:txBody>
          <a:bodyPr/>
          <a:lstStyle/>
          <a:p>
            <a:r>
              <a:rPr lang="en-US" sz="2800" b="1" dirty="0">
                <a:solidFill>
                  <a:srgbClr val="0070C0"/>
                </a:solidFill>
                <a:latin typeface="+mn-lt"/>
                <a:ea typeface="+mn-ea"/>
                <a:cs typeface="+mn-cs"/>
              </a:rPr>
              <a:t>Approach</a:t>
            </a:r>
          </a:p>
        </p:txBody>
      </p:sp>
      <p:graphicFrame>
        <p:nvGraphicFramePr>
          <p:cNvPr id="3" name="Table 2">
            <a:extLst>
              <a:ext uri="{FF2B5EF4-FFF2-40B4-BE49-F238E27FC236}">
                <a16:creationId xmlns:a16="http://schemas.microsoft.com/office/drawing/2014/main" id="{08FB7948-B0DF-42DB-BCC1-282A4CFC203D}"/>
              </a:ext>
            </a:extLst>
          </p:cNvPr>
          <p:cNvGraphicFramePr>
            <a:graphicFrameLocks noGrp="1"/>
          </p:cNvGraphicFramePr>
          <p:nvPr>
            <p:extLst>
              <p:ext uri="{D42A27DB-BD31-4B8C-83A1-F6EECF244321}">
                <p14:modId xmlns:p14="http://schemas.microsoft.com/office/powerpoint/2010/main" val="704009249"/>
              </p:ext>
            </p:extLst>
          </p:nvPr>
        </p:nvGraphicFramePr>
        <p:xfrm>
          <a:off x="355133" y="2884937"/>
          <a:ext cx="2874628" cy="3280589"/>
        </p:xfrm>
        <a:graphic>
          <a:graphicData uri="http://schemas.openxmlformats.org/drawingml/2006/table">
            <a:tbl>
              <a:tblPr firstRow="1" bandRow="1">
                <a:tableStyleId>{5C22544A-7EE6-4342-B048-85BDC9FD1C3A}</a:tableStyleId>
              </a:tblPr>
              <a:tblGrid>
                <a:gridCol w="775652">
                  <a:extLst>
                    <a:ext uri="{9D8B030D-6E8A-4147-A177-3AD203B41FA5}">
                      <a16:colId xmlns:a16="http://schemas.microsoft.com/office/drawing/2014/main" val="2344321643"/>
                    </a:ext>
                  </a:extLst>
                </a:gridCol>
                <a:gridCol w="1187061">
                  <a:extLst>
                    <a:ext uri="{9D8B030D-6E8A-4147-A177-3AD203B41FA5}">
                      <a16:colId xmlns:a16="http://schemas.microsoft.com/office/drawing/2014/main" val="4095621756"/>
                    </a:ext>
                  </a:extLst>
                </a:gridCol>
                <a:gridCol w="911915">
                  <a:extLst>
                    <a:ext uri="{9D8B030D-6E8A-4147-A177-3AD203B41FA5}">
                      <a16:colId xmlns:a16="http://schemas.microsoft.com/office/drawing/2014/main" val="3715775819"/>
                    </a:ext>
                  </a:extLst>
                </a:gridCol>
              </a:tblGrid>
              <a:tr h="735370">
                <a:tc gridSpan="3">
                  <a:txBody>
                    <a:bodyPr/>
                    <a:lstStyle/>
                    <a:p>
                      <a:r>
                        <a:rPr lang="en-US" sz="1600" b="1" dirty="0">
                          <a:solidFill>
                            <a:schemeClr val="bg1"/>
                          </a:solidFill>
                          <a:latin typeface="Calibri (Body)"/>
                        </a:rPr>
                        <a:t>Number of Load users by Application &amp; User Type</a:t>
                      </a:r>
                    </a:p>
                  </a:txBody>
                  <a:tcPr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8391184"/>
                  </a:ext>
                </a:extLst>
              </a:tr>
              <a:tr h="304475">
                <a:tc>
                  <a:txBody>
                    <a:bodyPr/>
                    <a:lstStyle/>
                    <a:p>
                      <a:pPr algn="ctr"/>
                      <a:r>
                        <a:rPr lang="en-US" sz="1400" dirty="0">
                          <a:latin typeface="Calibri (Body)"/>
                        </a:rPr>
                        <a:t>CS</a:t>
                      </a:r>
                    </a:p>
                  </a:txBody>
                  <a:tcPr marL="9525" marR="9525" marT="9525" marB="0" anchor="ctr"/>
                </a:tc>
                <a:tc>
                  <a:txBody>
                    <a:bodyPr/>
                    <a:lstStyle/>
                    <a:p>
                      <a:pPr algn="ctr" fontAlgn="b"/>
                      <a:r>
                        <a:rPr lang="en-US" sz="1400" b="0" i="0" u="none" strike="noStrike" dirty="0">
                          <a:solidFill>
                            <a:srgbClr val="000000"/>
                          </a:solidFill>
                          <a:effectLst/>
                          <a:latin typeface="Calibri (Body)"/>
                        </a:rPr>
                        <a:t>Student</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24000</a:t>
                      </a:r>
                    </a:p>
                  </a:txBody>
                  <a:tcPr marL="9525" marR="9525" marT="9525" marB="0" anchor="ctr"/>
                </a:tc>
                <a:extLst>
                  <a:ext uri="{0D108BD9-81ED-4DB2-BD59-A6C34878D82A}">
                    <a16:rowId xmlns:a16="http://schemas.microsoft.com/office/drawing/2014/main" val="3378724720"/>
                  </a:ext>
                </a:extLst>
              </a:tr>
              <a:tr h="304475">
                <a:tc>
                  <a:txBody>
                    <a:bodyPr/>
                    <a:lstStyle/>
                    <a:p>
                      <a:pPr algn="ctr"/>
                      <a:r>
                        <a:rPr lang="en-US" sz="1400" dirty="0">
                          <a:latin typeface="Calibri (Body)"/>
                        </a:rPr>
                        <a:t>CS</a:t>
                      </a:r>
                    </a:p>
                  </a:txBody>
                  <a:tcPr marL="9525" marR="9525" marT="9525" marB="0" anchor="ctr"/>
                </a:tc>
                <a:tc>
                  <a:txBody>
                    <a:bodyPr/>
                    <a:lstStyle/>
                    <a:p>
                      <a:pPr algn="ctr" fontAlgn="b"/>
                      <a:r>
                        <a:rPr lang="en-US" sz="1400" b="0" i="0" u="none" strike="noStrike" dirty="0">
                          <a:solidFill>
                            <a:srgbClr val="000000"/>
                          </a:solidFill>
                          <a:effectLst/>
                          <a:latin typeface="Calibri (Body)"/>
                        </a:rPr>
                        <a:t>Faculty</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4000</a:t>
                      </a:r>
                    </a:p>
                  </a:txBody>
                  <a:tcPr marL="9525" marR="9525" marT="9525" marB="0" anchor="ctr"/>
                </a:tc>
                <a:extLst>
                  <a:ext uri="{0D108BD9-81ED-4DB2-BD59-A6C34878D82A}">
                    <a16:rowId xmlns:a16="http://schemas.microsoft.com/office/drawing/2014/main" val="1919778086"/>
                  </a:ext>
                </a:extLst>
              </a:tr>
              <a:tr h="304475">
                <a:tc>
                  <a:txBody>
                    <a:bodyPr/>
                    <a:lstStyle/>
                    <a:p>
                      <a:pPr algn="ctr"/>
                      <a:r>
                        <a:rPr lang="en-US" sz="1400" dirty="0">
                          <a:latin typeface="Calibri (Body)"/>
                        </a:rPr>
                        <a:t>CS</a:t>
                      </a:r>
                    </a:p>
                  </a:txBody>
                  <a:tcPr marL="9525" marR="9525" marT="9525" marB="0" anchor="ctr"/>
                </a:tc>
                <a:tc>
                  <a:txBody>
                    <a:bodyPr/>
                    <a:lstStyle/>
                    <a:p>
                      <a:pPr algn="ctr" fontAlgn="b"/>
                      <a:r>
                        <a:rPr lang="en-US" sz="1400" b="0" i="0" u="none" strike="noStrike" dirty="0">
                          <a:solidFill>
                            <a:srgbClr val="000000"/>
                          </a:solidFill>
                          <a:effectLst/>
                          <a:latin typeface="Calibri (Body)"/>
                        </a:rPr>
                        <a:t>Staff</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4000</a:t>
                      </a:r>
                    </a:p>
                  </a:txBody>
                  <a:tcPr marL="9525" marR="9525" marT="9525" marB="0" anchor="ctr"/>
                </a:tc>
                <a:extLst>
                  <a:ext uri="{0D108BD9-81ED-4DB2-BD59-A6C34878D82A}">
                    <a16:rowId xmlns:a16="http://schemas.microsoft.com/office/drawing/2014/main" val="1511629378"/>
                  </a:ext>
                </a:extLst>
              </a:tr>
              <a:tr h="304475">
                <a:tc>
                  <a:txBody>
                    <a:bodyPr/>
                    <a:lstStyle/>
                    <a:p>
                      <a:pPr algn="ctr"/>
                      <a:r>
                        <a:rPr lang="en-US" sz="1400" dirty="0">
                          <a:latin typeface="Calibri (Body)"/>
                        </a:rPr>
                        <a:t>HR</a:t>
                      </a:r>
                    </a:p>
                  </a:txBody>
                  <a:tcPr marL="9525" marR="9525" marT="9525" marB="0" anchor="ctr"/>
                </a:tc>
                <a:tc>
                  <a:txBody>
                    <a:bodyPr/>
                    <a:lstStyle/>
                    <a:p>
                      <a:pPr algn="ctr" fontAlgn="b"/>
                      <a:r>
                        <a:rPr lang="en-US" sz="1400" b="0" i="0" u="none" strike="noStrike" dirty="0">
                          <a:solidFill>
                            <a:srgbClr val="000000"/>
                          </a:solidFill>
                          <a:effectLst/>
                          <a:latin typeface="Calibri (Body)"/>
                        </a:rPr>
                        <a:t>Employee</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12000</a:t>
                      </a:r>
                    </a:p>
                  </a:txBody>
                  <a:tcPr marL="9525" marR="9525" marT="9525" marB="0" anchor="ctr"/>
                </a:tc>
                <a:extLst>
                  <a:ext uri="{0D108BD9-81ED-4DB2-BD59-A6C34878D82A}">
                    <a16:rowId xmlns:a16="http://schemas.microsoft.com/office/drawing/2014/main" val="3075211653"/>
                  </a:ext>
                </a:extLst>
              </a:tr>
              <a:tr h="304475">
                <a:tc>
                  <a:txBody>
                    <a:bodyPr/>
                    <a:lstStyle/>
                    <a:p>
                      <a:pPr algn="ctr" fontAlgn="b"/>
                      <a:r>
                        <a:rPr lang="en-US" sz="1400" b="0" i="0" u="none" strike="noStrike" dirty="0">
                          <a:solidFill>
                            <a:srgbClr val="000000"/>
                          </a:solidFill>
                          <a:effectLst/>
                          <a:latin typeface="Calibri (Body)"/>
                        </a:rPr>
                        <a:t>HR</a:t>
                      </a:r>
                    </a:p>
                  </a:txBody>
                  <a:tcPr marL="9525" marR="9525" marT="9525" marB="0" anchor="ctr"/>
                </a:tc>
                <a:tc>
                  <a:txBody>
                    <a:bodyPr/>
                    <a:lstStyle/>
                    <a:p>
                      <a:pPr algn="ctr" fontAlgn="b"/>
                      <a:r>
                        <a:rPr lang="en-US" sz="1400" b="0" i="0" u="none" strike="noStrike" dirty="0">
                          <a:solidFill>
                            <a:srgbClr val="000000"/>
                          </a:solidFill>
                          <a:effectLst/>
                          <a:latin typeface="Calibri (Body)"/>
                        </a:rPr>
                        <a:t>Manager</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1500</a:t>
                      </a:r>
                    </a:p>
                  </a:txBody>
                  <a:tcPr marL="9525" marR="9525" marT="9525" marB="0" anchor="ctr"/>
                </a:tc>
                <a:extLst>
                  <a:ext uri="{0D108BD9-81ED-4DB2-BD59-A6C34878D82A}">
                    <a16:rowId xmlns:a16="http://schemas.microsoft.com/office/drawing/2014/main" val="2592698406"/>
                  </a:ext>
                </a:extLst>
              </a:tr>
              <a:tr h="1022844">
                <a:tc>
                  <a:txBody>
                    <a:bodyPr/>
                    <a:lstStyle/>
                    <a:p>
                      <a:pPr algn="ctr" fontAlgn="b"/>
                      <a:r>
                        <a:rPr lang="en-US" sz="1400" b="0" i="0" u="none" strike="noStrike" dirty="0">
                          <a:solidFill>
                            <a:srgbClr val="000000"/>
                          </a:solidFill>
                          <a:effectLst/>
                          <a:latin typeface="Calibri (Body)"/>
                        </a:rPr>
                        <a:t>FIN</a:t>
                      </a:r>
                    </a:p>
                  </a:txBody>
                  <a:tcPr marL="9525" marR="9525" marT="9525" marB="0" anchor="ctr"/>
                </a:tc>
                <a:tc>
                  <a:txBody>
                    <a:bodyPr/>
                    <a:lstStyle/>
                    <a:p>
                      <a:pPr algn="ctr" fontAlgn="b"/>
                      <a:r>
                        <a:rPr lang="en-US" sz="1400" b="0" i="0" u="none" strike="noStrike" dirty="0">
                          <a:solidFill>
                            <a:srgbClr val="000000"/>
                          </a:solidFill>
                          <a:effectLst/>
                          <a:latin typeface="Calibri (Body)"/>
                        </a:rPr>
                        <a:t>Procurement</a:t>
                      </a:r>
                    </a:p>
                    <a:p>
                      <a:pPr algn="ctr" fontAlgn="b"/>
                      <a:r>
                        <a:rPr lang="en-US" sz="1400" b="0" i="0" u="none" strike="noStrike" dirty="0">
                          <a:solidFill>
                            <a:srgbClr val="000000"/>
                          </a:solidFill>
                          <a:effectLst/>
                          <a:latin typeface="Calibri (Body)"/>
                        </a:rPr>
                        <a:t>Finance</a:t>
                      </a:r>
                    </a:p>
                    <a:p>
                      <a:pPr algn="ctr" fontAlgn="b"/>
                      <a:r>
                        <a:rPr lang="en-US" sz="1400" b="0" i="0" u="none" strike="noStrike" dirty="0">
                          <a:solidFill>
                            <a:srgbClr val="000000"/>
                          </a:solidFill>
                          <a:effectLst/>
                          <a:latin typeface="Calibri (Body)"/>
                        </a:rPr>
                        <a:t>Accountant</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300</a:t>
                      </a:r>
                    </a:p>
                  </a:txBody>
                  <a:tcPr marL="9525" marR="9525" marT="9525" marB="0" anchor="ctr"/>
                </a:tc>
                <a:extLst>
                  <a:ext uri="{0D108BD9-81ED-4DB2-BD59-A6C34878D82A}">
                    <a16:rowId xmlns:a16="http://schemas.microsoft.com/office/drawing/2014/main" val="4211518249"/>
                  </a:ext>
                </a:extLst>
              </a:tr>
            </a:tbl>
          </a:graphicData>
        </a:graphic>
      </p:graphicFrame>
      <p:sp>
        <p:nvSpPr>
          <p:cNvPr id="4" name="Rectangle 3">
            <a:extLst>
              <a:ext uri="{FF2B5EF4-FFF2-40B4-BE49-F238E27FC236}">
                <a16:creationId xmlns:a16="http://schemas.microsoft.com/office/drawing/2014/main" id="{E59BC3B8-E56A-4A1F-AB98-2AF3DF8FE268}"/>
              </a:ext>
            </a:extLst>
          </p:cNvPr>
          <p:cNvSpPr/>
          <p:nvPr/>
        </p:nvSpPr>
        <p:spPr>
          <a:xfrm>
            <a:off x="681751" y="869494"/>
            <a:ext cx="10511405" cy="1754326"/>
          </a:xfrm>
          <a:prstGeom prst="rect">
            <a:avLst/>
          </a:prstGeom>
        </p:spPr>
        <p:txBody>
          <a:bodyPr wrap="square">
            <a:spAutoFit/>
          </a:bodyPr>
          <a:lstStyle/>
          <a:p>
            <a:pPr marL="285750" lvl="0" indent="-285750" fontAlgn="base">
              <a:buFont typeface="Arial" panose="020B0604020202020204" pitchFamily="34" charset="0"/>
              <a:buChar char="•"/>
            </a:pPr>
            <a:r>
              <a:rPr lang="en-US" dirty="0"/>
              <a:t>Include most frequently used transactions that might have potential impact to the load on the system</a:t>
            </a:r>
          </a:p>
          <a:p>
            <a:pPr marL="285750" lvl="0" indent="-285750" fontAlgn="base">
              <a:buFont typeface="Arial" panose="020B0604020202020204" pitchFamily="34" charset="0"/>
              <a:buChar char="•"/>
            </a:pPr>
            <a:r>
              <a:rPr lang="en-US" dirty="0"/>
              <a:t>Test system with 30% above the current production population anticipated for DG2, DG3, DG4 &amp; DG5</a:t>
            </a:r>
          </a:p>
          <a:p>
            <a:pPr marL="285750" lvl="0" indent="-285750" fontAlgn="base">
              <a:buFont typeface="Arial" panose="020B0604020202020204" pitchFamily="34" charset="0"/>
              <a:buChar char="•"/>
            </a:pPr>
            <a:r>
              <a:rPr lang="en-US" dirty="0"/>
              <a:t>Include Fluid User Interface transactions which includes FSSF transactions</a:t>
            </a:r>
          </a:p>
          <a:p>
            <a:pPr marL="285750" lvl="0" indent="-285750" fontAlgn="base">
              <a:buFont typeface="Arial" panose="020B0604020202020204" pitchFamily="34" charset="0"/>
              <a:buChar char="•"/>
            </a:pPr>
            <a:r>
              <a:rPr lang="en-US" dirty="0"/>
              <a:t>Execute multiple user type scripts (Student, Faculty, Staff, Employee and Manager)</a:t>
            </a:r>
          </a:p>
          <a:p>
            <a:pPr marL="285750" lvl="0" indent="-285750" fontAlgn="base">
              <a:buFont typeface="Arial" panose="020B0604020202020204" pitchFamily="34" charset="0"/>
              <a:buChar char="•"/>
            </a:pPr>
            <a:r>
              <a:rPr lang="en-US" dirty="0"/>
              <a:t>Followed an incremental/Iterative approach and identify the break points for predefined load</a:t>
            </a:r>
          </a:p>
          <a:p>
            <a:pPr marL="285750" lvl="0" indent="-285750" fontAlgn="base">
              <a:buFont typeface="Arial" panose="020B0604020202020204" pitchFamily="34" charset="0"/>
              <a:buChar char="•"/>
            </a:pPr>
            <a:r>
              <a:rPr lang="en-US" dirty="0"/>
              <a:t>Burgundy team to monitor the servers/infrastructure on AWS and make changes according to the load</a:t>
            </a:r>
          </a:p>
        </p:txBody>
      </p:sp>
      <p:graphicFrame>
        <p:nvGraphicFramePr>
          <p:cNvPr id="6" name="Table 5">
            <a:extLst>
              <a:ext uri="{FF2B5EF4-FFF2-40B4-BE49-F238E27FC236}">
                <a16:creationId xmlns:a16="http://schemas.microsoft.com/office/drawing/2014/main" id="{F19F2FB2-625A-41F8-9028-8297AC01DEBE}"/>
              </a:ext>
            </a:extLst>
          </p:cNvPr>
          <p:cNvGraphicFramePr>
            <a:graphicFrameLocks noGrp="1"/>
          </p:cNvGraphicFramePr>
          <p:nvPr>
            <p:extLst>
              <p:ext uri="{D42A27DB-BD31-4B8C-83A1-F6EECF244321}">
                <p14:modId xmlns:p14="http://schemas.microsoft.com/office/powerpoint/2010/main" val="1789051200"/>
              </p:ext>
            </p:extLst>
          </p:nvPr>
        </p:nvGraphicFramePr>
        <p:xfrm>
          <a:off x="3401584" y="2896035"/>
          <a:ext cx="4379050" cy="3269490"/>
        </p:xfrm>
        <a:graphic>
          <a:graphicData uri="http://schemas.openxmlformats.org/drawingml/2006/table">
            <a:tbl>
              <a:tblPr firstRow="1" bandRow="1">
                <a:tableStyleId>{5C22544A-7EE6-4342-B048-85BDC9FD1C3A}</a:tableStyleId>
              </a:tblPr>
              <a:tblGrid>
                <a:gridCol w="796486">
                  <a:extLst>
                    <a:ext uri="{9D8B030D-6E8A-4147-A177-3AD203B41FA5}">
                      <a16:colId xmlns:a16="http://schemas.microsoft.com/office/drawing/2014/main" val="3557053477"/>
                    </a:ext>
                  </a:extLst>
                </a:gridCol>
                <a:gridCol w="1298248">
                  <a:extLst>
                    <a:ext uri="{9D8B030D-6E8A-4147-A177-3AD203B41FA5}">
                      <a16:colId xmlns:a16="http://schemas.microsoft.com/office/drawing/2014/main" val="2344321643"/>
                    </a:ext>
                  </a:extLst>
                </a:gridCol>
                <a:gridCol w="851076">
                  <a:extLst>
                    <a:ext uri="{9D8B030D-6E8A-4147-A177-3AD203B41FA5}">
                      <a16:colId xmlns:a16="http://schemas.microsoft.com/office/drawing/2014/main" val="4095621756"/>
                    </a:ext>
                  </a:extLst>
                </a:gridCol>
                <a:gridCol w="1433240">
                  <a:extLst>
                    <a:ext uri="{9D8B030D-6E8A-4147-A177-3AD203B41FA5}">
                      <a16:colId xmlns:a16="http://schemas.microsoft.com/office/drawing/2014/main" val="1893878472"/>
                    </a:ext>
                  </a:extLst>
                </a:gridCol>
              </a:tblGrid>
              <a:tr h="705336">
                <a:tc>
                  <a:txBody>
                    <a:bodyPr/>
                    <a:lstStyle/>
                    <a:p>
                      <a:pPr algn="ctr"/>
                      <a:r>
                        <a:rPr lang="en-US" sz="1400" b="1" dirty="0">
                          <a:solidFill>
                            <a:schemeClr val="bg1"/>
                          </a:solidFill>
                          <a:latin typeface="Calibri (Body)"/>
                        </a:rPr>
                        <a:t>Code </a:t>
                      </a:r>
                    </a:p>
                  </a:txBody>
                  <a:tcPr anchor="ctr"/>
                </a:tc>
                <a:tc>
                  <a:txBody>
                    <a:bodyPr/>
                    <a:lstStyle/>
                    <a:p>
                      <a:pPr algn="ctr"/>
                      <a:r>
                        <a:rPr lang="en-US" sz="1400" b="1" dirty="0">
                          <a:solidFill>
                            <a:schemeClr val="bg1"/>
                          </a:solidFill>
                          <a:latin typeface="Calibri (Body)"/>
                        </a:rPr>
                        <a:t>College</a:t>
                      </a:r>
                    </a:p>
                  </a:txBody>
                  <a:tcPr anchor="ctr"/>
                </a:tc>
                <a:tc>
                  <a:txBody>
                    <a:bodyPr/>
                    <a:lstStyle/>
                    <a:p>
                      <a:pPr algn="ctr"/>
                      <a:r>
                        <a:rPr lang="en-US" sz="1400" b="1" dirty="0">
                          <a:solidFill>
                            <a:schemeClr val="bg1"/>
                          </a:solidFill>
                          <a:latin typeface="Calibri (Body)"/>
                        </a:rPr>
                        <a:t>Student count*</a:t>
                      </a:r>
                    </a:p>
                  </a:txBody>
                  <a:tcPr anchor="ctr"/>
                </a:tc>
                <a:tc>
                  <a:txBody>
                    <a:bodyPr/>
                    <a:lstStyle/>
                    <a:p>
                      <a:pPr algn="ctr"/>
                      <a:r>
                        <a:rPr lang="en-US" sz="1400" b="1" dirty="0">
                          <a:solidFill>
                            <a:schemeClr val="bg1"/>
                          </a:solidFill>
                          <a:latin typeface="Calibri (Body)"/>
                        </a:rPr>
                        <a:t>Deploy</a:t>
                      </a:r>
                    </a:p>
                    <a:p>
                      <a:pPr algn="ctr"/>
                      <a:r>
                        <a:rPr lang="en-US" sz="1400" b="1" dirty="0">
                          <a:solidFill>
                            <a:schemeClr val="bg1"/>
                          </a:solidFill>
                          <a:latin typeface="Calibri (Body)"/>
                        </a:rPr>
                        <a:t>Group</a:t>
                      </a:r>
                    </a:p>
                  </a:txBody>
                  <a:tcPr anchor="ctr"/>
                </a:tc>
                <a:extLst>
                  <a:ext uri="{0D108BD9-81ED-4DB2-BD59-A6C34878D82A}">
                    <a16:rowId xmlns:a16="http://schemas.microsoft.com/office/drawing/2014/main" val="3859859399"/>
                  </a:ext>
                </a:extLst>
              </a:tr>
              <a:tr h="284906">
                <a:tc>
                  <a:txBody>
                    <a:bodyPr/>
                    <a:lstStyle/>
                    <a:p>
                      <a:pPr algn="ctr" fontAlgn="b"/>
                      <a:r>
                        <a:rPr lang="en-US" sz="1400" b="0" i="0" u="none" strike="noStrike" kern="1200" dirty="0">
                          <a:solidFill>
                            <a:srgbClr val="000000"/>
                          </a:solidFill>
                          <a:effectLst/>
                          <a:latin typeface="Calibri (Body)"/>
                          <a:ea typeface="+mn-ea"/>
                          <a:cs typeface="+mn-cs"/>
                        </a:rPr>
                        <a:t>WA171</a:t>
                      </a:r>
                    </a:p>
                  </a:txBody>
                  <a:tcPr marL="9525" marR="9525" marT="9525" marB="0" anchor="ctr"/>
                </a:tc>
                <a:tc>
                  <a:txBody>
                    <a:bodyPr/>
                    <a:lstStyle/>
                    <a:p>
                      <a:pPr algn="l" fontAlgn="b"/>
                      <a:r>
                        <a:rPr lang="en-US" sz="1400" b="0" i="0" u="none" strike="noStrike" kern="1200" dirty="0">
                          <a:solidFill>
                            <a:srgbClr val="000000"/>
                          </a:solidFill>
                          <a:effectLst/>
                          <a:latin typeface="Calibri (Body)"/>
                          <a:ea typeface="+mn-ea"/>
                          <a:cs typeface="+mn-cs"/>
                        </a:rPr>
                        <a:t>Spokane CC</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7737</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DG2</a:t>
                      </a:r>
                    </a:p>
                  </a:txBody>
                  <a:tcPr marL="9525" marR="9525" marT="9525" marB="0" anchor="ctr"/>
                </a:tc>
                <a:extLst>
                  <a:ext uri="{0D108BD9-81ED-4DB2-BD59-A6C34878D82A}">
                    <a16:rowId xmlns:a16="http://schemas.microsoft.com/office/drawing/2014/main" val="3378724720"/>
                  </a:ext>
                </a:extLst>
              </a:tr>
              <a:tr h="284906">
                <a:tc>
                  <a:txBody>
                    <a:bodyPr/>
                    <a:lstStyle/>
                    <a:p>
                      <a:pPr algn="ctr" fontAlgn="b"/>
                      <a:r>
                        <a:rPr lang="en-US" sz="1400" b="0" i="0" u="none" strike="noStrike" kern="1200" dirty="0">
                          <a:solidFill>
                            <a:srgbClr val="000000"/>
                          </a:solidFill>
                          <a:effectLst/>
                          <a:latin typeface="Calibri (Body)"/>
                          <a:ea typeface="+mn-ea"/>
                          <a:cs typeface="+mn-cs"/>
                        </a:rPr>
                        <a:t>WA172</a:t>
                      </a:r>
                    </a:p>
                  </a:txBody>
                  <a:tcPr marL="9525" marR="9525" marT="9525" marB="0" anchor="ctr"/>
                </a:tc>
                <a:tc>
                  <a:txBody>
                    <a:bodyPr/>
                    <a:lstStyle/>
                    <a:p>
                      <a:pPr algn="l" fontAlgn="b"/>
                      <a:r>
                        <a:rPr lang="en-US" sz="1400" b="0" i="0" u="none" strike="noStrike" kern="1200" dirty="0">
                          <a:solidFill>
                            <a:srgbClr val="000000"/>
                          </a:solidFill>
                          <a:effectLst/>
                          <a:latin typeface="Calibri (Body)"/>
                          <a:ea typeface="+mn-ea"/>
                          <a:cs typeface="+mn-cs"/>
                        </a:rPr>
                        <a:t>Spokane Falls CC</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4394</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DG2</a:t>
                      </a:r>
                    </a:p>
                  </a:txBody>
                  <a:tcPr marL="9525" marR="9525" marT="9525" marB="0" anchor="ctr"/>
                </a:tc>
                <a:extLst>
                  <a:ext uri="{0D108BD9-81ED-4DB2-BD59-A6C34878D82A}">
                    <a16:rowId xmlns:a16="http://schemas.microsoft.com/office/drawing/2014/main" val="1511629378"/>
                  </a:ext>
                </a:extLst>
              </a:tr>
              <a:tr h="284906">
                <a:tc>
                  <a:txBody>
                    <a:bodyPr/>
                    <a:lstStyle/>
                    <a:p>
                      <a:pPr algn="ctr" fontAlgn="b"/>
                      <a:r>
                        <a:rPr lang="en-US" sz="1400" b="0" i="0" u="none" strike="noStrike" kern="1200" dirty="0">
                          <a:solidFill>
                            <a:srgbClr val="000000"/>
                          </a:solidFill>
                          <a:effectLst/>
                          <a:latin typeface="Calibri (Body)"/>
                          <a:ea typeface="+mn-ea"/>
                          <a:cs typeface="+mn-cs"/>
                        </a:rPr>
                        <a:t>WA220</a:t>
                      </a:r>
                    </a:p>
                  </a:txBody>
                  <a:tcPr marL="9525" marR="9525" marT="9525" marB="0" anchor="ctr"/>
                </a:tc>
                <a:tc>
                  <a:txBody>
                    <a:bodyPr/>
                    <a:lstStyle/>
                    <a:p>
                      <a:pPr algn="l" fontAlgn="b"/>
                      <a:r>
                        <a:rPr lang="en-US" sz="1400" b="0" i="0" u="none" strike="noStrike" kern="1200" dirty="0">
                          <a:solidFill>
                            <a:srgbClr val="000000"/>
                          </a:solidFill>
                          <a:effectLst/>
                          <a:latin typeface="Calibri (Body)"/>
                          <a:ea typeface="+mn-ea"/>
                          <a:cs typeface="+mn-cs"/>
                        </a:rPr>
                        <a:t>Tacoma </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6757</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DG2</a:t>
                      </a:r>
                    </a:p>
                  </a:txBody>
                  <a:tcPr marL="9525" marR="9525" marT="9525" marB="0" anchor="ctr"/>
                </a:tc>
                <a:extLst>
                  <a:ext uri="{0D108BD9-81ED-4DB2-BD59-A6C34878D82A}">
                    <a16:rowId xmlns:a16="http://schemas.microsoft.com/office/drawing/2014/main" val="4211518249"/>
                  </a:ext>
                </a:extLst>
              </a:tr>
              <a:tr h="284906">
                <a:tc>
                  <a:txBody>
                    <a:bodyPr/>
                    <a:lstStyle/>
                    <a:p>
                      <a:pPr algn="ctr" fontAlgn="b"/>
                      <a:r>
                        <a:rPr lang="en-US" sz="1400" b="0" i="0" u="none" strike="noStrike" kern="1200" dirty="0">
                          <a:solidFill>
                            <a:srgbClr val="000000"/>
                          </a:solidFill>
                          <a:effectLst/>
                          <a:latin typeface="Calibri (Body)"/>
                          <a:ea typeface="+mn-ea"/>
                          <a:cs typeface="+mn-cs"/>
                        </a:rPr>
                        <a:t>WA140</a:t>
                      </a:r>
                    </a:p>
                  </a:txBody>
                  <a:tcPr marL="9525" marR="9525" marT="9525" marB="0" anchor="ctr"/>
                </a:tc>
                <a:tc>
                  <a:txBody>
                    <a:bodyPr/>
                    <a:lstStyle/>
                    <a:p>
                      <a:pPr algn="l" fontAlgn="b"/>
                      <a:r>
                        <a:rPr lang="en-US" sz="1400" b="0" i="0" u="none" strike="noStrike" kern="1200" dirty="0">
                          <a:solidFill>
                            <a:srgbClr val="000000"/>
                          </a:solidFill>
                          <a:effectLst/>
                          <a:latin typeface="Calibri (Body)"/>
                          <a:ea typeface="+mn-ea"/>
                          <a:cs typeface="+mn-cs"/>
                        </a:rPr>
                        <a:t>Clark</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8819</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DG2</a:t>
                      </a:r>
                    </a:p>
                  </a:txBody>
                  <a:tcPr marL="9525" marR="9525" marT="9525" marB="0" anchor="ctr"/>
                </a:tc>
                <a:extLst>
                  <a:ext uri="{0D108BD9-81ED-4DB2-BD59-A6C34878D82A}">
                    <a16:rowId xmlns:a16="http://schemas.microsoft.com/office/drawing/2014/main" val="2871899468"/>
                  </a:ext>
                </a:extLst>
              </a:tr>
              <a:tr h="284906">
                <a:tc>
                  <a:txBody>
                    <a:bodyPr/>
                    <a:lstStyle/>
                    <a:p>
                      <a:pPr algn="ctr" fontAlgn="b"/>
                      <a:r>
                        <a:rPr lang="en-US" sz="1400" b="0" i="0" u="none" strike="noStrike" kern="1200" dirty="0">
                          <a:solidFill>
                            <a:srgbClr val="000000"/>
                          </a:solidFill>
                          <a:effectLst/>
                          <a:latin typeface="Calibri (Body)"/>
                          <a:ea typeface="+mn-ea"/>
                          <a:cs typeface="+mn-cs"/>
                        </a:rPr>
                        <a:t>WA110</a:t>
                      </a:r>
                    </a:p>
                  </a:txBody>
                  <a:tcPr marL="9525" marR="9525" marT="9525" marB="0" anchor="ctr"/>
                </a:tc>
                <a:tc>
                  <a:txBody>
                    <a:bodyPr/>
                    <a:lstStyle/>
                    <a:p>
                      <a:pPr algn="l" fontAlgn="b"/>
                      <a:r>
                        <a:rPr lang="en-US" sz="1400" b="0" i="0" u="none" strike="noStrike" kern="1200" dirty="0">
                          <a:solidFill>
                            <a:srgbClr val="000000"/>
                          </a:solidFill>
                          <a:effectLst/>
                          <a:latin typeface="Calibri (Body)"/>
                          <a:ea typeface="+mn-ea"/>
                          <a:cs typeface="+mn-cs"/>
                        </a:rPr>
                        <a:t>Pierce</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8462</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DG3</a:t>
                      </a:r>
                    </a:p>
                  </a:txBody>
                  <a:tcPr marL="9525" marR="9525" marT="9525" marB="0" anchor="ctr"/>
                </a:tc>
                <a:extLst>
                  <a:ext uri="{0D108BD9-81ED-4DB2-BD59-A6C34878D82A}">
                    <a16:rowId xmlns:a16="http://schemas.microsoft.com/office/drawing/2014/main" val="3266614370"/>
                  </a:ext>
                </a:extLst>
              </a:tr>
              <a:tr h="284906">
                <a:tc>
                  <a:txBody>
                    <a:bodyPr/>
                    <a:lstStyle/>
                    <a:p>
                      <a:pPr algn="ctr" fontAlgn="b"/>
                      <a:r>
                        <a:rPr lang="en-US" sz="1400" b="0" i="0" u="none" strike="noStrike" kern="1200" dirty="0">
                          <a:solidFill>
                            <a:srgbClr val="000000"/>
                          </a:solidFill>
                          <a:effectLst/>
                          <a:latin typeface="Calibri (Body)"/>
                          <a:ea typeface="+mn-ea"/>
                          <a:cs typeface="+mn-cs"/>
                        </a:rPr>
                        <a:t>WA300</a:t>
                      </a:r>
                    </a:p>
                  </a:txBody>
                  <a:tcPr marL="9525" marR="9525" marT="9525" marB="0" anchor="ctr"/>
                </a:tc>
                <a:tc>
                  <a:txBody>
                    <a:bodyPr/>
                    <a:lstStyle/>
                    <a:p>
                      <a:pPr algn="l" fontAlgn="b"/>
                      <a:r>
                        <a:rPr lang="en-US" sz="1400" b="0" i="0" u="none" strike="noStrike" kern="1200" dirty="0">
                          <a:solidFill>
                            <a:srgbClr val="000000"/>
                          </a:solidFill>
                          <a:effectLst/>
                          <a:latin typeface="Calibri (Body)"/>
                          <a:ea typeface="+mn-ea"/>
                          <a:cs typeface="+mn-cs"/>
                        </a:rPr>
                        <a:t>Cascadia</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2252</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DG3</a:t>
                      </a:r>
                    </a:p>
                  </a:txBody>
                  <a:tcPr marL="9525" marR="9525" marT="9525" marB="0" anchor="ctr"/>
                </a:tc>
                <a:extLst>
                  <a:ext uri="{0D108BD9-81ED-4DB2-BD59-A6C34878D82A}">
                    <a16:rowId xmlns:a16="http://schemas.microsoft.com/office/drawing/2014/main" val="3250342346"/>
                  </a:ext>
                </a:extLst>
              </a:tr>
              <a:tr h="284906">
                <a:tc>
                  <a:txBody>
                    <a:bodyPr/>
                    <a:lstStyle/>
                    <a:p>
                      <a:pPr algn="ctr" fontAlgn="b"/>
                      <a:r>
                        <a:rPr lang="en-US" sz="1400" b="0" i="0" u="none" strike="noStrike" kern="1200" dirty="0">
                          <a:solidFill>
                            <a:srgbClr val="000000"/>
                          </a:solidFill>
                          <a:effectLst/>
                          <a:latin typeface="Calibri (Body)"/>
                          <a:ea typeface="+mn-ea"/>
                          <a:cs typeface="+mn-cs"/>
                        </a:rPr>
                        <a:t>WA010</a:t>
                      </a:r>
                    </a:p>
                  </a:txBody>
                  <a:tcPr marL="9525" marR="9525" marT="9525" marB="0" anchor="ctr"/>
                </a:tc>
                <a:tc>
                  <a:txBody>
                    <a:bodyPr/>
                    <a:lstStyle/>
                    <a:p>
                      <a:pPr algn="l" fontAlgn="b"/>
                      <a:r>
                        <a:rPr lang="en-US" sz="1400" b="0" i="0" u="none" strike="noStrike" kern="1200" dirty="0">
                          <a:solidFill>
                            <a:srgbClr val="000000"/>
                          </a:solidFill>
                          <a:effectLst/>
                          <a:latin typeface="Calibri (Body)"/>
                          <a:ea typeface="+mn-ea"/>
                          <a:cs typeface="+mn-cs"/>
                        </a:rPr>
                        <a:t>Peninsula</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1694</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DG3</a:t>
                      </a:r>
                    </a:p>
                  </a:txBody>
                  <a:tcPr marL="9525" marR="9525" marT="9525" marB="0" anchor="ctr"/>
                </a:tc>
                <a:extLst>
                  <a:ext uri="{0D108BD9-81ED-4DB2-BD59-A6C34878D82A}">
                    <a16:rowId xmlns:a16="http://schemas.microsoft.com/office/drawing/2014/main" val="696068657"/>
                  </a:ext>
                </a:extLst>
              </a:tr>
              <a:tr h="284906">
                <a:tc>
                  <a:txBody>
                    <a:bodyPr/>
                    <a:lstStyle/>
                    <a:p>
                      <a:pPr algn="ctr" fontAlgn="b"/>
                      <a:r>
                        <a:rPr lang="en-US" sz="1400" b="0" i="0" u="none" strike="noStrike" kern="1200" dirty="0">
                          <a:solidFill>
                            <a:srgbClr val="000000"/>
                          </a:solidFill>
                          <a:effectLst/>
                          <a:latin typeface="Calibri (Body)"/>
                          <a:ea typeface="+mn-ea"/>
                          <a:cs typeface="+mn-cs"/>
                        </a:rPr>
                        <a:t>WA030</a:t>
                      </a:r>
                    </a:p>
                  </a:txBody>
                  <a:tcPr marL="9525" marR="9525" marT="9525" marB="0" anchor="ctr"/>
                </a:tc>
                <a:tc>
                  <a:txBody>
                    <a:bodyPr/>
                    <a:lstStyle/>
                    <a:p>
                      <a:pPr algn="l" fontAlgn="b"/>
                      <a:r>
                        <a:rPr lang="en-US" sz="1400" b="0" i="0" u="none" strike="noStrike" kern="1200" dirty="0">
                          <a:solidFill>
                            <a:srgbClr val="000000"/>
                          </a:solidFill>
                          <a:effectLst/>
                          <a:latin typeface="Calibri (Body)"/>
                          <a:ea typeface="+mn-ea"/>
                          <a:cs typeface="+mn-cs"/>
                        </a:rPr>
                        <a:t>Olympic College</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5720</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DG3</a:t>
                      </a:r>
                    </a:p>
                  </a:txBody>
                  <a:tcPr marL="9525" marR="9525" marT="9525" marB="0" anchor="ctr"/>
                </a:tc>
                <a:extLst>
                  <a:ext uri="{0D108BD9-81ED-4DB2-BD59-A6C34878D82A}">
                    <a16:rowId xmlns:a16="http://schemas.microsoft.com/office/drawing/2014/main" val="624415296"/>
                  </a:ext>
                </a:extLst>
              </a:tr>
              <a:tr h="284906">
                <a:tc>
                  <a:txBody>
                    <a:bodyPr/>
                    <a:lstStyle/>
                    <a:p>
                      <a:pPr algn="ctr" fontAlgn="b"/>
                      <a:r>
                        <a:rPr lang="en-US" sz="1400" b="0" i="0" u="none" strike="noStrike" kern="1200" dirty="0">
                          <a:solidFill>
                            <a:srgbClr val="000000"/>
                          </a:solidFill>
                          <a:effectLst/>
                          <a:latin typeface="Calibri (Body)"/>
                          <a:ea typeface="+mn-ea"/>
                          <a:cs typeface="+mn-cs"/>
                        </a:rPr>
                        <a:t>WA130</a:t>
                      </a:r>
                    </a:p>
                  </a:txBody>
                  <a:tcPr marL="9525" marR="9525" marT="9525" marB="0" anchor="ctr"/>
                </a:tc>
                <a:tc>
                  <a:txBody>
                    <a:bodyPr/>
                    <a:lstStyle/>
                    <a:p>
                      <a:pPr algn="l" fontAlgn="b"/>
                      <a:r>
                        <a:rPr lang="en-US" sz="1400" b="0" i="0" u="none" strike="noStrike" kern="1200" dirty="0">
                          <a:solidFill>
                            <a:srgbClr val="000000"/>
                          </a:solidFill>
                          <a:effectLst/>
                          <a:latin typeface="Calibri (Body)"/>
                          <a:ea typeface="+mn-ea"/>
                          <a:cs typeface="+mn-cs"/>
                        </a:rPr>
                        <a:t>Lower Columbia</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2791</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DG3</a:t>
                      </a:r>
                    </a:p>
                  </a:txBody>
                  <a:tcPr marL="9525" marR="9525" marT="9525" marB="0" anchor="ctr"/>
                </a:tc>
                <a:extLst>
                  <a:ext uri="{0D108BD9-81ED-4DB2-BD59-A6C34878D82A}">
                    <a16:rowId xmlns:a16="http://schemas.microsoft.com/office/drawing/2014/main" val="1693319742"/>
                  </a:ext>
                </a:extLst>
              </a:tr>
            </a:tbl>
          </a:graphicData>
        </a:graphic>
      </p:graphicFrame>
      <p:graphicFrame>
        <p:nvGraphicFramePr>
          <p:cNvPr id="7" name="Table 6">
            <a:extLst>
              <a:ext uri="{FF2B5EF4-FFF2-40B4-BE49-F238E27FC236}">
                <a16:creationId xmlns:a16="http://schemas.microsoft.com/office/drawing/2014/main" id="{5A9C65F4-A09F-45DD-AC23-71573B5C6042}"/>
              </a:ext>
            </a:extLst>
          </p:cNvPr>
          <p:cNvGraphicFramePr>
            <a:graphicFrameLocks noGrp="1"/>
          </p:cNvGraphicFramePr>
          <p:nvPr>
            <p:extLst>
              <p:ext uri="{D42A27DB-BD31-4B8C-83A1-F6EECF244321}">
                <p14:modId xmlns:p14="http://schemas.microsoft.com/office/powerpoint/2010/main" val="2558022933"/>
              </p:ext>
            </p:extLst>
          </p:nvPr>
        </p:nvGraphicFramePr>
        <p:xfrm>
          <a:off x="7952457" y="2896035"/>
          <a:ext cx="3884409" cy="3269490"/>
        </p:xfrm>
        <a:graphic>
          <a:graphicData uri="http://schemas.openxmlformats.org/drawingml/2006/table">
            <a:tbl>
              <a:tblPr firstRow="1" bandRow="1">
                <a:tableStyleId>{5C22544A-7EE6-4342-B048-85BDC9FD1C3A}</a:tableStyleId>
              </a:tblPr>
              <a:tblGrid>
                <a:gridCol w="706519">
                  <a:extLst>
                    <a:ext uri="{9D8B030D-6E8A-4147-A177-3AD203B41FA5}">
                      <a16:colId xmlns:a16="http://schemas.microsoft.com/office/drawing/2014/main" val="3557053477"/>
                    </a:ext>
                  </a:extLst>
                </a:gridCol>
                <a:gridCol w="1081372">
                  <a:extLst>
                    <a:ext uri="{9D8B030D-6E8A-4147-A177-3AD203B41FA5}">
                      <a16:colId xmlns:a16="http://schemas.microsoft.com/office/drawing/2014/main" val="2344321643"/>
                    </a:ext>
                  </a:extLst>
                </a:gridCol>
                <a:gridCol w="944217">
                  <a:extLst>
                    <a:ext uri="{9D8B030D-6E8A-4147-A177-3AD203B41FA5}">
                      <a16:colId xmlns:a16="http://schemas.microsoft.com/office/drawing/2014/main" val="4095621756"/>
                    </a:ext>
                  </a:extLst>
                </a:gridCol>
                <a:gridCol w="1152301">
                  <a:extLst>
                    <a:ext uri="{9D8B030D-6E8A-4147-A177-3AD203B41FA5}">
                      <a16:colId xmlns:a16="http://schemas.microsoft.com/office/drawing/2014/main" val="1893878472"/>
                    </a:ext>
                  </a:extLst>
                </a:gridCol>
              </a:tblGrid>
              <a:tr h="647359">
                <a:tc>
                  <a:txBody>
                    <a:bodyPr/>
                    <a:lstStyle/>
                    <a:p>
                      <a:pPr algn="ctr"/>
                      <a:r>
                        <a:rPr lang="en-US" sz="1600" b="1" dirty="0">
                          <a:solidFill>
                            <a:schemeClr val="bg1"/>
                          </a:solidFill>
                        </a:rPr>
                        <a:t>Code </a:t>
                      </a:r>
                    </a:p>
                  </a:txBody>
                  <a:tcPr anchor="ctr"/>
                </a:tc>
                <a:tc>
                  <a:txBody>
                    <a:bodyPr/>
                    <a:lstStyle/>
                    <a:p>
                      <a:pPr algn="ctr"/>
                      <a:r>
                        <a:rPr lang="en-US" sz="1600" b="1" dirty="0">
                          <a:solidFill>
                            <a:schemeClr val="bg1"/>
                          </a:solidFill>
                        </a:rPr>
                        <a:t>College</a:t>
                      </a:r>
                    </a:p>
                  </a:txBody>
                  <a:tcPr anchor="ctr"/>
                </a:tc>
                <a:tc>
                  <a:txBody>
                    <a:bodyPr/>
                    <a:lstStyle/>
                    <a:p>
                      <a:pPr algn="ctr"/>
                      <a:r>
                        <a:rPr lang="en-US" sz="1600" b="1" dirty="0">
                          <a:solidFill>
                            <a:schemeClr val="bg1"/>
                          </a:solidFill>
                        </a:rPr>
                        <a:t>Student count*</a:t>
                      </a:r>
                    </a:p>
                  </a:txBody>
                  <a:tcPr anchor="ctr"/>
                </a:tc>
                <a:tc>
                  <a:txBody>
                    <a:bodyPr/>
                    <a:lstStyle/>
                    <a:p>
                      <a:pPr algn="ctr"/>
                      <a:r>
                        <a:rPr lang="en-US" sz="1600" b="1" dirty="0">
                          <a:solidFill>
                            <a:schemeClr val="bg1"/>
                          </a:solidFill>
                        </a:rPr>
                        <a:t>Deploy</a:t>
                      </a:r>
                    </a:p>
                    <a:p>
                      <a:pPr algn="ctr"/>
                      <a:r>
                        <a:rPr lang="en-US" sz="1600" b="1" dirty="0">
                          <a:solidFill>
                            <a:schemeClr val="bg1"/>
                          </a:solidFill>
                        </a:rPr>
                        <a:t>Group</a:t>
                      </a:r>
                    </a:p>
                  </a:txBody>
                  <a:tcPr anchor="ctr"/>
                </a:tc>
                <a:extLst>
                  <a:ext uri="{0D108BD9-81ED-4DB2-BD59-A6C34878D82A}">
                    <a16:rowId xmlns:a16="http://schemas.microsoft.com/office/drawing/2014/main" val="3859859399"/>
                  </a:ext>
                </a:extLst>
              </a:tr>
              <a:tr h="486878">
                <a:tc>
                  <a:txBody>
                    <a:bodyPr/>
                    <a:lstStyle/>
                    <a:p>
                      <a:pPr algn="ctr" fontAlgn="b"/>
                      <a:r>
                        <a:rPr lang="en-US" sz="1400" dirty="0">
                          <a:effectLst/>
                          <a:latin typeface="Calibri" panose="020F0502020204030204" pitchFamily="34" charset="0"/>
                          <a:ea typeface="Calibri" panose="020F0502020204030204" pitchFamily="34" charset="0"/>
                        </a:rPr>
                        <a:t>WA062 </a:t>
                      </a:r>
                      <a:endParaRPr lang="en-US"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Seattle Central</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6178</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DG4</a:t>
                      </a:r>
                    </a:p>
                  </a:txBody>
                  <a:tcPr marL="9525" marR="9525" marT="9525" marB="0" anchor="ctr"/>
                </a:tc>
                <a:extLst>
                  <a:ext uri="{0D108BD9-81ED-4DB2-BD59-A6C34878D82A}">
                    <a16:rowId xmlns:a16="http://schemas.microsoft.com/office/drawing/2014/main" val="3378724720"/>
                  </a:ext>
                </a:extLst>
              </a:tr>
              <a:tr h="464545">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WA063</a:t>
                      </a:r>
                    </a:p>
                  </a:txBody>
                  <a:tcPr marL="9525" marR="9525" marT="9525" marB="0" anchor="ctr"/>
                </a:tc>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North Seattle</a:t>
                      </a:r>
                    </a:p>
                  </a:txBody>
                  <a:tcPr marL="9525" marR="9525" marT="9525" marB="0" anchor="ctr"/>
                </a:tc>
                <a:tc>
                  <a:txBody>
                    <a:bodyPr/>
                    <a:lstStyle/>
                    <a:p>
                      <a:pPr algn="ctr" fontAlgn="b"/>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5535</a:t>
                      </a:r>
                      <a:endParaRPr lang="en-US"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DG4</a:t>
                      </a:r>
                    </a:p>
                  </a:txBody>
                  <a:tcPr marL="9525" marR="9525" marT="9525" marB="0" anchor="ctr"/>
                </a:tc>
                <a:extLst>
                  <a:ext uri="{0D108BD9-81ED-4DB2-BD59-A6C34878D82A}">
                    <a16:rowId xmlns:a16="http://schemas.microsoft.com/office/drawing/2014/main" val="1511629378"/>
                  </a:ext>
                </a:extLst>
              </a:tr>
              <a:tr h="343161">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WA064</a:t>
                      </a:r>
                    </a:p>
                  </a:txBody>
                  <a:tcPr marL="9525" marR="9525" marT="9525" marB="0" anchor="ctr"/>
                </a:tc>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South Seattle</a:t>
                      </a:r>
                    </a:p>
                  </a:txBody>
                  <a:tcPr marL="9525" marR="9525" marT="9525" marB="0" anchor="ctr"/>
                </a:tc>
                <a:tc>
                  <a:txBody>
                    <a:bodyPr/>
                    <a:lstStyle/>
                    <a:p>
                      <a:pPr algn="ctr" fontAlgn="b"/>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3647</a:t>
                      </a:r>
                      <a:endParaRPr lang="en-US"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DG4</a:t>
                      </a:r>
                    </a:p>
                  </a:txBody>
                  <a:tcPr marL="9525" marR="9525" marT="9525" marB="0" anchor="ctr"/>
                </a:tc>
                <a:extLst>
                  <a:ext uri="{0D108BD9-81ED-4DB2-BD59-A6C34878D82A}">
                    <a16:rowId xmlns:a16="http://schemas.microsoft.com/office/drawing/2014/main" val="4211518249"/>
                  </a:ext>
                </a:extLst>
              </a:tr>
              <a:tr h="343161">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WA090</a:t>
                      </a:r>
                    </a:p>
                  </a:txBody>
                  <a:tcPr marL="9525" marR="9525" marT="9525" marB="0" anchor="ctr"/>
                </a:tc>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Highline</a:t>
                      </a:r>
                    </a:p>
                  </a:txBody>
                  <a:tcPr marL="9525" marR="9525" marT="9525" marB="0" anchor="ctr"/>
                </a:tc>
                <a:tc>
                  <a:txBody>
                    <a:bodyPr/>
                    <a:lstStyle/>
                    <a:p>
                      <a:pPr algn="ctr" fontAlgn="b"/>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7912</a:t>
                      </a:r>
                      <a:endParaRPr lang="en-US"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DG4</a:t>
                      </a:r>
                    </a:p>
                  </a:txBody>
                  <a:tcPr marL="9525" marR="9525" marT="9525" marB="0" anchor="ctr"/>
                </a:tc>
                <a:extLst>
                  <a:ext uri="{0D108BD9-81ED-4DB2-BD59-A6C34878D82A}">
                    <a16:rowId xmlns:a16="http://schemas.microsoft.com/office/drawing/2014/main" val="2871899468"/>
                  </a:ext>
                </a:extLst>
              </a:tr>
              <a:tr h="248754">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WA120</a:t>
                      </a:r>
                    </a:p>
                  </a:txBody>
                  <a:tcPr marL="9525" marR="9525" marT="9525" marB="0" anchor="ctr"/>
                </a:tc>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Centralia</a:t>
                      </a:r>
                    </a:p>
                  </a:txBody>
                  <a:tcPr marL="9525" marR="9525" marT="9525" marB="0" anchor="ctr"/>
                </a:tc>
                <a:tc>
                  <a:txBody>
                    <a:bodyPr/>
                    <a:lstStyle/>
                    <a:p>
                      <a:pPr algn="ctr" fontAlgn="b"/>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2341</a:t>
                      </a:r>
                      <a:endParaRPr lang="en-US"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DG4</a:t>
                      </a:r>
                    </a:p>
                  </a:txBody>
                  <a:tcPr marL="9525" marR="9525" marT="9525" marB="0" anchor="ctr"/>
                </a:tc>
                <a:extLst>
                  <a:ext uri="{0D108BD9-81ED-4DB2-BD59-A6C34878D82A}">
                    <a16:rowId xmlns:a16="http://schemas.microsoft.com/office/drawing/2014/main" val="3266614370"/>
                  </a:ext>
                </a:extLst>
              </a:tr>
              <a:tr h="486878">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WA150</a:t>
                      </a:r>
                    </a:p>
                  </a:txBody>
                  <a:tcPr marL="9525" marR="9525" marT="9525" marB="0" anchor="ctr"/>
                </a:tc>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Wenatchee Valley </a:t>
                      </a:r>
                    </a:p>
                  </a:txBody>
                  <a:tcPr marL="9525" marR="9525" marT="9525" marB="0" anchor="ctr"/>
                </a:tc>
                <a:tc>
                  <a:txBody>
                    <a:bodyPr/>
                    <a:lstStyle/>
                    <a:p>
                      <a:pPr algn="ctr" fontAlgn="b"/>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2964</a:t>
                      </a:r>
                      <a:endParaRPr lang="en-US"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DG4</a:t>
                      </a:r>
                    </a:p>
                  </a:txBody>
                  <a:tcPr marL="9525" marR="9525" marT="9525" marB="0" anchor="ctr"/>
                </a:tc>
                <a:extLst>
                  <a:ext uri="{0D108BD9-81ED-4DB2-BD59-A6C34878D82A}">
                    <a16:rowId xmlns:a16="http://schemas.microsoft.com/office/drawing/2014/main" val="3250342346"/>
                  </a:ext>
                </a:extLst>
              </a:tr>
              <a:tr h="248754">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WA230</a:t>
                      </a:r>
                    </a:p>
                  </a:txBody>
                  <a:tcPr marL="9525" marR="9525" marT="9525" marB="0" anchor="ctr"/>
                </a:tc>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Edmonds </a:t>
                      </a:r>
                    </a:p>
                  </a:txBody>
                  <a:tcPr marL="9525" marR="9525" marT="9525" marB="0" anchor="ctr"/>
                </a:tc>
                <a:tc>
                  <a:txBody>
                    <a:bodyPr/>
                    <a:lstStyle/>
                    <a:p>
                      <a:pPr algn="ctr" fontAlgn="b"/>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7194</a:t>
                      </a:r>
                      <a:endParaRPr lang="en-US"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DG4</a:t>
                      </a:r>
                    </a:p>
                  </a:txBody>
                  <a:tcPr marL="9525" marR="9525" marT="9525" marB="0" anchor="ctr"/>
                </a:tc>
                <a:extLst>
                  <a:ext uri="{0D108BD9-81ED-4DB2-BD59-A6C34878D82A}">
                    <a16:rowId xmlns:a16="http://schemas.microsoft.com/office/drawing/2014/main" val="696068657"/>
                  </a:ext>
                </a:extLst>
              </a:tr>
            </a:tbl>
          </a:graphicData>
        </a:graphic>
      </p:graphicFrame>
      <p:sp>
        <p:nvSpPr>
          <p:cNvPr id="5" name="TextBox 4"/>
          <p:cNvSpPr txBox="1"/>
          <p:nvPr/>
        </p:nvSpPr>
        <p:spPr>
          <a:xfrm>
            <a:off x="515178" y="6299240"/>
            <a:ext cx="3220112" cy="276999"/>
          </a:xfrm>
          <a:prstGeom prst="rect">
            <a:avLst/>
          </a:prstGeom>
          <a:noFill/>
        </p:spPr>
        <p:txBody>
          <a:bodyPr wrap="none" rtlCol="0">
            <a:spAutoFit/>
          </a:bodyPr>
          <a:lstStyle/>
          <a:p>
            <a:r>
              <a:rPr lang="en-US" sz="1200" dirty="0"/>
              <a:t>*Fall Term Enrolled Student Count (UGRD/CNED)</a:t>
            </a:r>
          </a:p>
        </p:txBody>
      </p:sp>
    </p:spTree>
    <p:extLst>
      <p:ext uri="{BB962C8B-B14F-4D97-AF65-F5344CB8AC3E}">
        <p14:creationId xmlns:p14="http://schemas.microsoft.com/office/powerpoint/2010/main" val="4028471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7" name="Title 1">
            <a:extLst>
              <a:ext uri="{FF2B5EF4-FFF2-40B4-BE49-F238E27FC236}">
                <a16:creationId xmlns:a16="http://schemas.microsoft.com/office/drawing/2014/main" id="{EA7E58C7-A7E4-480B-B99B-4F7A9E223570}"/>
              </a:ext>
            </a:extLst>
          </p:cNvPr>
          <p:cNvSpPr txBox="1">
            <a:spLocks/>
          </p:cNvSpPr>
          <p:nvPr/>
        </p:nvSpPr>
        <p:spPr>
          <a:xfrm>
            <a:off x="236221" y="108044"/>
            <a:ext cx="9866881" cy="514350"/>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3600" b="0" kern="1200" spc="0" baseline="0">
                <a:solidFill>
                  <a:schemeClr val="accent1"/>
                </a:solidFill>
                <a:latin typeface="Calibri" panose="020F0502020204030204" pitchFamily="34" charset="0"/>
                <a:ea typeface="+mj-ea"/>
                <a:cs typeface="+mj-cs"/>
              </a:defRPr>
            </a:lvl1pPr>
          </a:lstStyle>
          <a:p>
            <a:endParaRPr lang="en-US" sz="2800" b="1" dirty="0">
              <a:solidFill>
                <a:srgbClr val="0070C0"/>
              </a:solidFill>
              <a:latin typeface="+mn-lt"/>
              <a:ea typeface="+mn-ea"/>
              <a:cs typeface="+mn-cs"/>
            </a:endParaRPr>
          </a:p>
        </p:txBody>
      </p:sp>
      <p:graphicFrame>
        <p:nvGraphicFramePr>
          <p:cNvPr id="8" name="Table 7">
            <a:extLst>
              <a:ext uri="{FF2B5EF4-FFF2-40B4-BE49-F238E27FC236}">
                <a16:creationId xmlns:a16="http://schemas.microsoft.com/office/drawing/2014/main" id="{3E571983-5FFC-4E25-930D-1B8535C65A74}"/>
              </a:ext>
            </a:extLst>
          </p:cNvPr>
          <p:cNvGraphicFramePr>
            <a:graphicFrameLocks noGrp="1"/>
          </p:cNvGraphicFramePr>
          <p:nvPr>
            <p:extLst>
              <p:ext uri="{D42A27DB-BD31-4B8C-83A1-F6EECF244321}">
                <p14:modId xmlns:p14="http://schemas.microsoft.com/office/powerpoint/2010/main" val="2802639819"/>
              </p:ext>
            </p:extLst>
          </p:nvPr>
        </p:nvGraphicFramePr>
        <p:xfrm>
          <a:off x="911863" y="3723103"/>
          <a:ext cx="7327676" cy="2533476"/>
        </p:xfrm>
        <a:graphic>
          <a:graphicData uri="http://schemas.openxmlformats.org/drawingml/2006/table">
            <a:tbl>
              <a:tblPr firstRow="1" bandRow="1">
                <a:tableStyleId>{5C22544A-7EE6-4342-B048-85BDC9FD1C3A}</a:tableStyleId>
              </a:tblPr>
              <a:tblGrid>
                <a:gridCol w="1332798">
                  <a:extLst>
                    <a:ext uri="{9D8B030D-6E8A-4147-A177-3AD203B41FA5}">
                      <a16:colId xmlns:a16="http://schemas.microsoft.com/office/drawing/2014/main" val="3557053477"/>
                    </a:ext>
                  </a:extLst>
                </a:gridCol>
                <a:gridCol w="2172421">
                  <a:extLst>
                    <a:ext uri="{9D8B030D-6E8A-4147-A177-3AD203B41FA5}">
                      <a16:colId xmlns:a16="http://schemas.microsoft.com/office/drawing/2014/main" val="2344321643"/>
                    </a:ext>
                  </a:extLst>
                </a:gridCol>
                <a:gridCol w="1575371">
                  <a:extLst>
                    <a:ext uri="{9D8B030D-6E8A-4147-A177-3AD203B41FA5}">
                      <a16:colId xmlns:a16="http://schemas.microsoft.com/office/drawing/2014/main" val="4095621756"/>
                    </a:ext>
                  </a:extLst>
                </a:gridCol>
                <a:gridCol w="2247086">
                  <a:extLst>
                    <a:ext uri="{9D8B030D-6E8A-4147-A177-3AD203B41FA5}">
                      <a16:colId xmlns:a16="http://schemas.microsoft.com/office/drawing/2014/main" val="1893878472"/>
                    </a:ext>
                  </a:extLst>
                </a:gridCol>
              </a:tblGrid>
              <a:tr h="533872">
                <a:tc>
                  <a:txBody>
                    <a:bodyPr/>
                    <a:lstStyle/>
                    <a:p>
                      <a:pPr algn="ctr"/>
                      <a:r>
                        <a:rPr lang="en-US" sz="1600" b="1" dirty="0">
                          <a:solidFill>
                            <a:schemeClr val="bg1"/>
                          </a:solidFill>
                          <a:latin typeface="Calibri (Body)"/>
                        </a:rPr>
                        <a:t>Code </a:t>
                      </a:r>
                    </a:p>
                  </a:txBody>
                  <a:tcPr anchor="ctr"/>
                </a:tc>
                <a:tc>
                  <a:txBody>
                    <a:bodyPr/>
                    <a:lstStyle/>
                    <a:p>
                      <a:pPr algn="ctr"/>
                      <a:r>
                        <a:rPr lang="en-US" sz="1600" b="1" dirty="0">
                          <a:solidFill>
                            <a:schemeClr val="bg1"/>
                          </a:solidFill>
                          <a:latin typeface="Calibri (Body)"/>
                        </a:rPr>
                        <a:t>College</a:t>
                      </a:r>
                    </a:p>
                  </a:txBody>
                  <a:tcPr anchor="ctr"/>
                </a:tc>
                <a:tc>
                  <a:txBody>
                    <a:bodyPr/>
                    <a:lstStyle/>
                    <a:p>
                      <a:pPr algn="ctr"/>
                      <a:r>
                        <a:rPr lang="en-US" sz="1600" b="1" dirty="0">
                          <a:solidFill>
                            <a:schemeClr val="bg1"/>
                          </a:solidFill>
                          <a:latin typeface="Calibri (Body)"/>
                        </a:rPr>
                        <a:t>Student count*</a:t>
                      </a:r>
                    </a:p>
                  </a:txBody>
                  <a:tcPr anchor="ctr"/>
                </a:tc>
                <a:tc>
                  <a:txBody>
                    <a:bodyPr/>
                    <a:lstStyle/>
                    <a:p>
                      <a:pPr algn="ctr"/>
                      <a:r>
                        <a:rPr lang="en-US" sz="1600" b="1" dirty="0">
                          <a:solidFill>
                            <a:schemeClr val="bg1"/>
                          </a:solidFill>
                          <a:latin typeface="Calibri (Body)"/>
                        </a:rPr>
                        <a:t>Deployment Group</a:t>
                      </a:r>
                    </a:p>
                  </a:txBody>
                  <a:tcPr anchor="ctr"/>
                </a:tc>
                <a:extLst>
                  <a:ext uri="{0D108BD9-81ED-4DB2-BD59-A6C34878D82A}">
                    <a16:rowId xmlns:a16="http://schemas.microsoft.com/office/drawing/2014/main" val="3859859399"/>
                  </a:ext>
                </a:extLst>
              </a:tr>
              <a:tr h="249180">
                <a:tc>
                  <a:txBody>
                    <a:bodyPr/>
                    <a:lstStyle/>
                    <a:p>
                      <a:pPr algn="ctr" fontAlgn="b"/>
                      <a:r>
                        <a:rPr lang="en-US" sz="1400" b="0" i="0" u="none" strike="noStrike" kern="1200" dirty="0">
                          <a:solidFill>
                            <a:srgbClr val="000000"/>
                          </a:solidFill>
                          <a:effectLst/>
                          <a:latin typeface="Calibri (Body)"/>
                          <a:ea typeface="+mn-ea"/>
                          <a:cs typeface="+mn-cs"/>
                        </a:rPr>
                        <a:t>WA020</a:t>
                      </a:r>
                    </a:p>
                  </a:txBody>
                  <a:tcPr marL="9525" marR="9525" marT="9525" marB="0" anchor="ctr"/>
                </a:tc>
                <a:tc>
                  <a:txBody>
                    <a:bodyPr/>
                    <a:lstStyle/>
                    <a:p>
                      <a:pPr algn="l" fontAlgn="b"/>
                      <a:r>
                        <a:rPr lang="en-US" sz="1400" b="0" i="0" u="none" strike="noStrike" dirty="0">
                          <a:solidFill>
                            <a:srgbClr val="000000"/>
                          </a:solidFill>
                          <a:effectLst/>
                          <a:latin typeface="Calibri" panose="020F0502020204030204" pitchFamily="34" charset="0"/>
                        </a:rPr>
                        <a:t>          Grays Harbor</a:t>
                      </a:r>
                    </a:p>
                  </a:txBody>
                  <a:tcPr marL="9525" marR="9525" marT="9525" marB="0" anchor="b"/>
                </a:tc>
                <a:tc>
                  <a:txBody>
                    <a:bodyPr/>
                    <a:lstStyle/>
                    <a:p>
                      <a:pPr algn="ctr" fontAlgn="b"/>
                      <a:r>
                        <a:rPr lang="en-US" sz="1400" b="0" i="0" u="none" strike="noStrike" kern="1200" dirty="0">
                          <a:solidFill>
                            <a:srgbClr val="000000"/>
                          </a:solidFill>
                          <a:effectLst/>
                          <a:latin typeface="Calibri (Body)"/>
                          <a:ea typeface="+mn-ea"/>
                          <a:cs typeface="+mn-cs"/>
                        </a:rPr>
                        <a:t>740</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DG5</a:t>
                      </a:r>
                    </a:p>
                  </a:txBody>
                  <a:tcPr marL="9525" marR="9525" marT="9525" marB="0" anchor="ctr"/>
                </a:tc>
                <a:extLst>
                  <a:ext uri="{0D108BD9-81ED-4DB2-BD59-A6C34878D82A}">
                    <a16:rowId xmlns:a16="http://schemas.microsoft.com/office/drawing/2014/main" val="3378724720"/>
                  </a:ext>
                </a:extLst>
              </a:tr>
              <a:tr h="255344">
                <a:tc>
                  <a:txBody>
                    <a:bodyPr/>
                    <a:lstStyle/>
                    <a:p>
                      <a:pPr algn="ctr" fontAlgn="b"/>
                      <a:r>
                        <a:rPr lang="en-US" sz="1400" b="0" i="0" u="none" strike="noStrike" kern="1200" dirty="0">
                          <a:solidFill>
                            <a:srgbClr val="000000"/>
                          </a:solidFill>
                          <a:effectLst/>
                          <a:latin typeface="Calibri (Body)"/>
                          <a:ea typeface="+mn-ea"/>
                          <a:cs typeface="+mn-cs"/>
                        </a:rPr>
                        <a:t>WA040</a:t>
                      </a:r>
                    </a:p>
                  </a:txBody>
                  <a:tcPr marL="9525" marR="9525" marT="9525" marB="0" anchor="ctr"/>
                </a:tc>
                <a:tc>
                  <a:txBody>
                    <a:bodyPr/>
                    <a:lstStyle/>
                    <a:p>
                      <a:pPr algn="l" fontAlgn="b"/>
                      <a:r>
                        <a:rPr lang="en-US" sz="1400" b="0" i="0" u="none" strike="noStrike" dirty="0">
                          <a:solidFill>
                            <a:srgbClr val="000000"/>
                          </a:solidFill>
                          <a:effectLst/>
                          <a:latin typeface="Calibri" panose="020F0502020204030204" pitchFamily="34" charset="0"/>
                        </a:rPr>
                        <a:t>          Skagit Valley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kern="1200" dirty="0">
                          <a:solidFill>
                            <a:srgbClr val="000000"/>
                          </a:solidFill>
                          <a:effectLst/>
                          <a:latin typeface="Calibri (Body)"/>
                          <a:ea typeface="+mn-ea"/>
                          <a:cs typeface="+mn-cs"/>
                        </a:rPr>
                        <a:t>1112</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DG5</a:t>
                      </a:r>
                    </a:p>
                  </a:txBody>
                  <a:tcPr marL="9525" marR="9525" marT="9525" marB="0" anchor="ctr"/>
                </a:tc>
                <a:extLst>
                  <a:ext uri="{0D108BD9-81ED-4DB2-BD59-A6C34878D82A}">
                    <a16:rowId xmlns:a16="http://schemas.microsoft.com/office/drawing/2014/main" val="1511629378"/>
                  </a:ext>
                </a:extLst>
              </a:tr>
              <a:tr h="249180">
                <a:tc>
                  <a:txBody>
                    <a:bodyPr/>
                    <a:lstStyle/>
                    <a:p>
                      <a:pPr algn="ctr" fontAlgn="b"/>
                      <a:r>
                        <a:rPr lang="en-US" sz="1400" b="0" i="0" u="none" strike="noStrike" kern="1200" dirty="0">
                          <a:solidFill>
                            <a:srgbClr val="000000"/>
                          </a:solidFill>
                          <a:effectLst/>
                          <a:latin typeface="Calibri (Body)"/>
                          <a:ea typeface="+mn-ea"/>
                          <a:cs typeface="+mn-cs"/>
                        </a:rPr>
                        <a:t>WA050</a:t>
                      </a:r>
                    </a:p>
                  </a:txBody>
                  <a:tcPr marL="9525" marR="9525" marT="9525" marB="0" anchor="ctr"/>
                </a:tc>
                <a:tc>
                  <a:txBody>
                    <a:bodyPr/>
                    <a:lstStyle/>
                    <a:p>
                      <a:pPr algn="l" fontAlgn="b"/>
                      <a:r>
                        <a:rPr lang="en-US" sz="1400" b="0" i="0" u="none" strike="noStrike" dirty="0">
                          <a:solidFill>
                            <a:srgbClr val="000000"/>
                          </a:solidFill>
                          <a:effectLst/>
                          <a:latin typeface="Calibri" panose="020F0502020204030204" pitchFamily="34" charset="0"/>
                        </a:rPr>
                        <a:t>          Everett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kern="1200" dirty="0">
                          <a:solidFill>
                            <a:srgbClr val="000000"/>
                          </a:solidFill>
                          <a:effectLst/>
                          <a:latin typeface="Calibri (Body)"/>
                          <a:ea typeface="+mn-ea"/>
                          <a:cs typeface="+mn-cs"/>
                        </a:rPr>
                        <a:t>3420</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DG5</a:t>
                      </a:r>
                    </a:p>
                  </a:txBody>
                  <a:tcPr marL="9525" marR="9525" marT="9525" marB="0" anchor="ctr"/>
                </a:tc>
                <a:extLst>
                  <a:ext uri="{0D108BD9-81ED-4DB2-BD59-A6C34878D82A}">
                    <a16:rowId xmlns:a16="http://schemas.microsoft.com/office/drawing/2014/main" val="4211518249"/>
                  </a:ext>
                </a:extLst>
              </a:tr>
              <a:tr h="249180">
                <a:tc>
                  <a:txBody>
                    <a:bodyPr/>
                    <a:lstStyle/>
                    <a:p>
                      <a:pPr algn="ctr" fontAlgn="b"/>
                      <a:r>
                        <a:rPr lang="en-US" sz="1400" b="0" i="0" u="none" strike="noStrike" kern="1200" dirty="0">
                          <a:solidFill>
                            <a:srgbClr val="000000"/>
                          </a:solidFill>
                          <a:effectLst/>
                          <a:latin typeface="Calibri (Body)"/>
                          <a:ea typeface="+mn-ea"/>
                          <a:cs typeface="+mn-cs"/>
                        </a:rPr>
                        <a:t>WA080</a:t>
                      </a:r>
                    </a:p>
                  </a:txBody>
                  <a:tcPr marL="9525" marR="9525" marT="9525" marB="0" anchor="ctr"/>
                </a:tc>
                <a:tc>
                  <a:txBody>
                    <a:bodyPr/>
                    <a:lstStyle/>
                    <a:p>
                      <a:pPr algn="l" fontAlgn="b"/>
                      <a:r>
                        <a:rPr lang="en-US" sz="1400" b="0" i="0" u="none" strike="noStrike" dirty="0">
                          <a:solidFill>
                            <a:srgbClr val="000000"/>
                          </a:solidFill>
                          <a:effectLst/>
                          <a:latin typeface="Calibri" panose="020F0502020204030204" pitchFamily="34" charset="0"/>
                        </a:rPr>
                        <a:t>          Bellevue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kern="1200" dirty="0">
                          <a:solidFill>
                            <a:srgbClr val="000000"/>
                          </a:solidFill>
                          <a:effectLst/>
                          <a:latin typeface="Calibri (Body)"/>
                          <a:ea typeface="+mn-ea"/>
                          <a:cs typeface="+mn-cs"/>
                        </a:rPr>
                        <a:t>6405</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DG5</a:t>
                      </a:r>
                    </a:p>
                  </a:txBody>
                  <a:tcPr marL="9525" marR="9525" marT="9525" marB="0" anchor="ctr"/>
                </a:tc>
                <a:extLst>
                  <a:ext uri="{0D108BD9-81ED-4DB2-BD59-A6C34878D82A}">
                    <a16:rowId xmlns:a16="http://schemas.microsoft.com/office/drawing/2014/main" val="2871899468"/>
                  </a:ext>
                </a:extLst>
              </a:tr>
              <a:tr h="249180">
                <a:tc>
                  <a:txBody>
                    <a:bodyPr/>
                    <a:lstStyle/>
                    <a:p>
                      <a:pPr algn="ctr" fontAlgn="b"/>
                      <a:r>
                        <a:rPr lang="en-US" sz="1400" b="0" i="0" u="none" strike="noStrike" kern="1200" dirty="0">
                          <a:solidFill>
                            <a:srgbClr val="000000"/>
                          </a:solidFill>
                          <a:effectLst/>
                          <a:latin typeface="Calibri (Body)"/>
                          <a:ea typeface="+mn-ea"/>
                          <a:cs typeface="+mn-cs"/>
                        </a:rPr>
                        <a:t>WA100</a:t>
                      </a:r>
                    </a:p>
                  </a:txBody>
                  <a:tcPr marL="9525" marR="9525" marT="9525" marB="0" anchor="ctr"/>
                </a:tc>
                <a:tc>
                  <a:txBody>
                    <a:bodyPr/>
                    <a:lstStyle/>
                    <a:p>
                      <a:pPr algn="l" fontAlgn="b"/>
                      <a:r>
                        <a:rPr lang="en-US" sz="1400" b="0" i="0" u="none" strike="noStrike" dirty="0">
                          <a:solidFill>
                            <a:srgbClr val="000000"/>
                          </a:solidFill>
                          <a:effectLst/>
                          <a:latin typeface="Calibri" panose="020F0502020204030204" pitchFamily="34" charset="0"/>
                        </a:rPr>
                        <a:t>          Green River</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kern="1200" dirty="0">
                          <a:solidFill>
                            <a:srgbClr val="000000"/>
                          </a:solidFill>
                          <a:effectLst/>
                          <a:latin typeface="Calibri (Body)"/>
                          <a:ea typeface="+mn-ea"/>
                          <a:cs typeface="+mn-cs"/>
                        </a:rPr>
                        <a:t>3841</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DG5</a:t>
                      </a:r>
                    </a:p>
                  </a:txBody>
                  <a:tcPr marL="9525" marR="9525" marT="9525" marB="0" anchor="ctr"/>
                </a:tc>
                <a:extLst>
                  <a:ext uri="{0D108BD9-81ED-4DB2-BD59-A6C34878D82A}">
                    <a16:rowId xmlns:a16="http://schemas.microsoft.com/office/drawing/2014/main" val="3266614370"/>
                  </a:ext>
                </a:extLst>
              </a:tr>
              <a:tr h="249180">
                <a:tc>
                  <a:txBody>
                    <a:bodyPr/>
                    <a:lstStyle/>
                    <a:p>
                      <a:pPr algn="ctr" fontAlgn="b"/>
                      <a:r>
                        <a:rPr lang="en-US" sz="1400" b="0" i="0" u="none" strike="noStrike" kern="1200" dirty="0">
                          <a:solidFill>
                            <a:srgbClr val="000000"/>
                          </a:solidFill>
                          <a:effectLst/>
                          <a:latin typeface="Calibri (Body)"/>
                          <a:ea typeface="+mn-ea"/>
                          <a:cs typeface="+mn-cs"/>
                        </a:rPr>
                        <a:t>WA180</a:t>
                      </a:r>
                    </a:p>
                  </a:txBody>
                  <a:tcPr marL="9525" marR="9525" marT="9525" marB="0" anchor="ctr"/>
                </a:tc>
                <a:tc>
                  <a:txBody>
                    <a:bodyPr/>
                    <a:lstStyle/>
                    <a:p>
                      <a:pPr algn="l" fontAlgn="b"/>
                      <a:r>
                        <a:rPr lang="en-US" sz="1400" b="0" i="0" u="none" strike="noStrike" dirty="0">
                          <a:solidFill>
                            <a:srgbClr val="000000"/>
                          </a:solidFill>
                          <a:effectLst/>
                          <a:latin typeface="Calibri" panose="020F0502020204030204" pitchFamily="34" charset="0"/>
                        </a:rPr>
                        <a:t>          Big Bend</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kern="1200" dirty="0">
                          <a:solidFill>
                            <a:srgbClr val="000000"/>
                          </a:solidFill>
                          <a:effectLst/>
                          <a:latin typeface="Calibri (Body)"/>
                          <a:ea typeface="+mn-ea"/>
                          <a:cs typeface="+mn-cs"/>
                        </a:rPr>
                        <a:t>677</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DG5</a:t>
                      </a:r>
                    </a:p>
                  </a:txBody>
                  <a:tcPr marL="9525" marR="9525" marT="9525" marB="0" anchor="ctr"/>
                </a:tc>
                <a:extLst>
                  <a:ext uri="{0D108BD9-81ED-4DB2-BD59-A6C34878D82A}">
                    <a16:rowId xmlns:a16="http://schemas.microsoft.com/office/drawing/2014/main" val="3250342346"/>
                  </a:ext>
                </a:extLst>
              </a:tr>
              <a:tr h="249180">
                <a:tc>
                  <a:txBody>
                    <a:bodyPr/>
                    <a:lstStyle/>
                    <a:p>
                      <a:pPr algn="ctr" fontAlgn="b"/>
                      <a:r>
                        <a:rPr lang="en-US" sz="1400" b="0" i="0" u="none" strike="noStrike" kern="1200" dirty="0">
                          <a:solidFill>
                            <a:srgbClr val="000000"/>
                          </a:solidFill>
                          <a:effectLst/>
                          <a:latin typeface="Calibri (Body)"/>
                          <a:ea typeface="+mn-ea"/>
                          <a:cs typeface="+mn-cs"/>
                        </a:rPr>
                        <a:t>WA210</a:t>
                      </a:r>
                    </a:p>
                  </a:txBody>
                  <a:tcPr marL="9525" marR="9525" marT="9525" marB="0" anchor="ctr"/>
                </a:tc>
                <a:tc>
                  <a:txBody>
                    <a:bodyPr/>
                    <a:lstStyle/>
                    <a:p>
                      <a:pPr algn="l" fontAlgn="b"/>
                      <a:r>
                        <a:rPr lang="en-US" sz="1400" b="0" i="0" u="none" strike="noStrike" dirty="0">
                          <a:solidFill>
                            <a:srgbClr val="000000"/>
                          </a:solidFill>
                          <a:effectLst/>
                          <a:latin typeface="Calibri" panose="020F0502020204030204" pitchFamily="34" charset="0"/>
                        </a:rPr>
                        <a:t>          Whatcom</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kern="1200" dirty="0">
                          <a:solidFill>
                            <a:srgbClr val="000000"/>
                          </a:solidFill>
                          <a:effectLst/>
                          <a:latin typeface="Calibri (Body)"/>
                          <a:ea typeface="+mn-ea"/>
                          <a:cs typeface="+mn-cs"/>
                        </a:rPr>
                        <a:t>1433</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DG5</a:t>
                      </a:r>
                    </a:p>
                  </a:txBody>
                  <a:tcPr marL="9525" marR="9525" marT="9525" marB="0" anchor="ctr"/>
                </a:tc>
                <a:extLst>
                  <a:ext uri="{0D108BD9-81ED-4DB2-BD59-A6C34878D82A}">
                    <a16:rowId xmlns:a16="http://schemas.microsoft.com/office/drawing/2014/main" val="696068657"/>
                  </a:ext>
                </a:extLst>
              </a:tr>
              <a:tr h="249180">
                <a:tc>
                  <a:txBody>
                    <a:bodyPr/>
                    <a:lstStyle/>
                    <a:p>
                      <a:pPr algn="ctr" fontAlgn="b"/>
                      <a:r>
                        <a:rPr lang="en-US" sz="1400" b="0" i="0" u="none" strike="noStrike" kern="1200" dirty="0">
                          <a:solidFill>
                            <a:srgbClr val="000000"/>
                          </a:solidFill>
                          <a:effectLst/>
                          <a:latin typeface="Calibri (Body)"/>
                          <a:ea typeface="+mn-ea"/>
                          <a:cs typeface="+mn-cs"/>
                        </a:rPr>
                        <a:t>WA250</a:t>
                      </a:r>
                    </a:p>
                  </a:txBody>
                  <a:tcPr marL="9525" marR="9525" marT="9525" marB="0" anchor="ctr"/>
                </a:tc>
                <a:tc>
                  <a:txBody>
                    <a:bodyPr/>
                    <a:lstStyle/>
                    <a:p>
                      <a:pPr algn="l" fontAlgn="b"/>
                      <a:r>
                        <a:rPr lang="en-US" sz="1400" b="0" i="0" u="none" strike="noStrike" dirty="0">
                          <a:solidFill>
                            <a:srgbClr val="000000"/>
                          </a:solidFill>
                          <a:effectLst/>
                          <a:latin typeface="Calibri" panose="020F0502020204030204" pitchFamily="34" charset="0"/>
                        </a:rPr>
                        <a:t>          Bellingham</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kern="1200" dirty="0">
                          <a:solidFill>
                            <a:srgbClr val="000000"/>
                          </a:solidFill>
                          <a:effectLst/>
                          <a:latin typeface="Calibri (Body)"/>
                          <a:ea typeface="+mn-ea"/>
                          <a:cs typeface="+mn-cs"/>
                        </a:rPr>
                        <a:t>1014</a:t>
                      </a:r>
                    </a:p>
                  </a:txBody>
                  <a:tcPr marL="9525" marR="9525" marT="9525" marB="0" anchor="ctr"/>
                </a:tc>
                <a:tc>
                  <a:txBody>
                    <a:bodyPr/>
                    <a:lstStyle/>
                    <a:p>
                      <a:pPr algn="ctr" fontAlgn="b"/>
                      <a:r>
                        <a:rPr lang="en-US" sz="1400" b="0" i="0" u="none" strike="noStrike" kern="1200" dirty="0">
                          <a:solidFill>
                            <a:srgbClr val="000000"/>
                          </a:solidFill>
                          <a:effectLst/>
                          <a:latin typeface="Calibri (Body)"/>
                          <a:ea typeface="+mn-ea"/>
                          <a:cs typeface="+mn-cs"/>
                        </a:rPr>
                        <a:t>DG5</a:t>
                      </a:r>
                    </a:p>
                  </a:txBody>
                  <a:tcPr marL="9525" marR="9525" marT="9525" marB="0" anchor="ctr"/>
                </a:tc>
                <a:extLst>
                  <a:ext uri="{0D108BD9-81ED-4DB2-BD59-A6C34878D82A}">
                    <a16:rowId xmlns:a16="http://schemas.microsoft.com/office/drawing/2014/main" val="624415296"/>
                  </a:ext>
                </a:extLst>
              </a:tr>
            </a:tbl>
          </a:graphicData>
        </a:graphic>
      </p:graphicFrame>
      <p:sp>
        <p:nvSpPr>
          <p:cNvPr id="9" name="TextBox 8">
            <a:extLst>
              <a:ext uri="{FF2B5EF4-FFF2-40B4-BE49-F238E27FC236}">
                <a16:creationId xmlns:a16="http://schemas.microsoft.com/office/drawing/2014/main" id="{0B4C2743-0674-42E0-8DBD-13F2CC0AFC64}"/>
              </a:ext>
            </a:extLst>
          </p:cNvPr>
          <p:cNvSpPr txBox="1"/>
          <p:nvPr/>
        </p:nvSpPr>
        <p:spPr>
          <a:xfrm>
            <a:off x="539723" y="1189628"/>
            <a:ext cx="9329834" cy="253347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t>Testing to be performed on SBCTC AWS production like environment to meet the loads of students and staff</a:t>
            </a:r>
          </a:p>
          <a:p>
            <a:pPr marL="285750" indent="-285750">
              <a:lnSpc>
                <a:spcPct val="150000"/>
              </a:lnSpc>
              <a:buFont typeface="Arial" panose="020B0604020202020204" pitchFamily="34" charset="0"/>
              <a:buChar char="•"/>
            </a:pPr>
            <a:r>
              <a:rPr lang="en-US" dirty="0"/>
              <a:t>All the tests were executed through Interaction HUB portal</a:t>
            </a:r>
          </a:p>
          <a:p>
            <a:pPr marL="285750" indent="-285750">
              <a:lnSpc>
                <a:spcPct val="150000"/>
              </a:lnSpc>
              <a:buFont typeface="Arial" panose="020B0604020202020204" pitchFamily="34" charset="0"/>
              <a:buChar char="•"/>
            </a:pPr>
            <a:r>
              <a:rPr lang="en-US" dirty="0"/>
              <a:t>Recommendations were provided based on the Deployment Group 2, Deployment Group 3,  Deployment Group 4 &amp; Deployment Group 5 load. </a:t>
            </a:r>
          </a:p>
          <a:p>
            <a:pPr marL="285750" indent="-285750">
              <a:lnSpc>
                <a:spcPct val="150000"/>
              </a:lnSpc>
              <a:buFont typeface="Arial" panose="020B0604020202020204" pitchFamily="34" charset="0"/>
              <a:buChar char="•"/>
            </a:pPr>
            <a:r>
              <a:rPr lang="en-US" dirty="0"/>
              <a:t>Changes to infrastructure in the future should be relative the future state anticipated loads</a:t>
            </a:r>
          </a:p>
        </p:txBody>
      </p:sp>
      <p:sp>
        <p:nvSpPr>
          <p:cNvPr id="10" name="TextBox 9">
            <a:extLst>
              <a:ext uri="{FF2B5EF4-FFF2-40B4-BE49-F238E27FC236}">
                <a16:creationId xmlns:a16="http://schemas.microsoft.com/office/drawing/2014/main" id="{958302A3-B35A-4580-ADDA-EA89016E0832}"/>
              </a:ext>
            </a:extLst>
          </p:cNvPr>
          <p:cNvSpPr txBox="1"/>
          <p:nvPr/>
        </p:nvSpPr>
        <p:spPr>
          <a:xfrm>
            <a:off x="539723" y="896616"/>
            <a:ext cx="6157518" cy="369332"/>
          </a:xfrm>
          <a:prstGeom prst="rect">
            <a:avLst/>
          </a:prstGeom>
          <a:noFill/>
        </p:spPr>
        <p:txBody>
          <a:bodyPr wrap="square">
            <a:spAutoFit/>
          </a:bodyPr>
          <a:lstStyle/>
          <a:p>
            <a:r>
              <a:rPr lang="en-US" sz="1800" b="1" dirty="0">
                <a:solidFill>
                  <a:srgbClr val="0070C0"/>
                </a:solidFill>
                <a:latin typeface="+mn-lt"/>
                <a:ea typeface="+mn-ea"/>
                <a:cs typeface="+mn-cs"/>
              </a:rPr>
              <a:t>Assumptions</a:t>
            </a:r>
          </a:p>
        </p:txBody>
      </p:sp>
      <p:sp>
        <p:nvSpPr>
          <p:cNvPr id="11" name="TextBox 10"/>
          <p:cNvSpPr txBox="1"/>
          <p:nvPr/>
        </p:nvSpPr>
        <p:spPr>
          <a:xfrm>
            <a:off x="266700" y="6323188"/>
            <a:ext cx="4735720" cy="276999"/>
          </a:xfrm>
          <a:prstGeom prst="rect">
            <a:avLst/>
          </a:prstGeom>
          <a:noFill/>
        </p:spPr>
        <p:txBody>
          <a:bodyPr wrap="none" rtlCol="0">
            <a:spAutoFit/>
          </a:bodyPr>
          <a:lstStyle/>
          <a:p>
            <a:r>
              <a:rPr lang="en-US" sz="1200" dirty="0"/>
              <a:t>*Fall Term Enrolled Student Count in Performance Test Bed (UGRD/CNED)</a:t>
            </a:r>
          </a:p>
        </p:txBody>
      </p:sp>
    </p:spTree>
    <p:extLst>
      <p:ext uri="{BB962C8B-B14F-4D97-AF65-F5344CB8AC3E}">
        <p14:creationId xmlns:p14="http://schemas.microsoft.com/office/powerpoint/2010/main" val="1939839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8">
            <a:extLst>
              <a:ext uri="{FF2B5EF4-FFF2-40B4-BE49-F238E27FC236}">
                <a16:creationId xmlns:a16="http://schemas.microsoft.com/office/drawing/2014/main" id="{E15E3936-CD34-4584-81E7-1073B6FA551D}"/>
              </a:ext>
            </a:extLst>
          </p:cNvPr>
          <p:cNvGraphicFramePr>
            <a:graphicFrameLocks noGrp="1"/>
          </p:cNvGraphicFramePr>
          <p:nvPr>
            <p:extLst>
              <p:ext uri="{D42A27DB-BD31-4B8C-83A1-F6EECF244321}">
                <p14:modId xmlns:p14="http://schemas.microsoft.com/office/powerpoint/2010/main" val="251028455"/>
              </p:ext>
            </p:extLst>
          </p:nvPr>
        </p:nvGraphicFramePr>
        <p:xfrm>
          <a:off x="770028" y="2354579"/>
          <a:ext cx="10651944" cy="4070962"/>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3894400">
                  <a:extLst>
                    <a:ext uri="{9D8B030D-6E8A-4147-A177-3AD203B41FA5}">
                      <a16:colId xmlns:a16="http://schemas.microsoft.com/office/drawing/2014/main" val="1780938634"/>
                    </a:ext>
                  </a:extLst>
                </a:gridCol>
                <a:gridCol w="1644625">
                  <a:extLst>
                    <a:ext uri="{9D8B030D-6E8A-4147-A177-3AD203B41FA5}">
                      <a16:colId xmlns:a16="http://schemas.microsoft.com/office/drawing/2014/main" val="3985294477"/>
                    </a:ext>
                  </a:extLst>
                </a:gridCol>
                <a:gridCol w="1656655">
                  <a:extLst>
                    <a:ext uri="{9D8B030D-6E8A-4147-A177-3AD203B41FA5}">
                      <a16:colId xmlns:a16="http://schemas.microsoft.com/office/drawing/2014/main" val="1789269326"/>
                    </a:ext>
                  </a:extLst>
                </a:gridCol>
                <a:gridCol w="1191237">
                  <a:extLst>
                    <a:ext uri="{9D8B030D-6E8A-4147-A177-3AD203B41FA5}">
                      <a16:colId xmlns:a16="http://schemas.microsoft.com/office/drawing/2014/main" val="2091787264"/>
                    </a:ext>
                  </a:extLst>
                </a:gridCol>
                <a:gridCol w="2265027">
                  <a:extLst>
                    <a:ext uri="{9D8B030D-6E8A-4147-A177-3AD203B41FA5}">
                      <a16:colId xmlns:a16="http://schemas.microsoft.com/office/drawing/2014/main" val="3190988700"/>
                    </a:ext>
                  </a:extLst>
                </a:gridCol>
              </a:tblGrid>
              <a:tr h="363908">
                <a:tc rowSpan="2">
                  <a:txBody>
                    <a:bodyPr/>
                    <a:lstStyle/>
                    <a:p>
                      <a:pPr algn="ctr">
                        <a:lnSpc>
                          <a:spcPct val="100000"/>
                        </a:lnSpc>
                      </a:pPr>
                      <a:r>
                        <a:rPr lang="en-US" dirty="0">
                          <a:ln>
                            <a:noFill/>
                          </a:ln>
                          <a:solidFill>
                            <a:schemeClr val="bg1"/>
                          </a:solidFill>
                        </a:rPr>
                        <a:t>Parameter</a:t>
                      </a: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lnSpc>
                          <a:spcPct val="100000"/>
                        </a:lnSpc>
                      </a:pPr>
                      <a:r>
                        <a:rPr lang="en-US" dirty="0">
                          <a:ln>
                            <a:noFill/>
                          </a:ln>
                          <a:solidFill>
                            <a:schemeClr val="bg1"/>
                          </a:solidFill>
                        </a:rPr>
                        <a:t>Portal</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lang="en-US" dirty="0"/>
                    </a:p>
                  </a:txBody>
                  <a:tcPr/>
                </a:tc>
                <a:tc gridSpan="2">
                  <a:txBody>
                    <a:bodyPr/>
                    <a:lstStyle/>
                    <a:p>
                      <a:pPr algn="ctr">
                        <a:lnSpc>
                          <a:spcPct val="100000"/>
                        </a:lnSpc>
                      </a:pPr>
                      <a:r>
                        <a:rPr lang="en-US" dirty="0">
                          <a:ln>
                            <a:noFill/>
                          </a:ln>
                          <a:solidFill>
                            <a:schemeClr val="bg1"/>
                          </a:solidFill>
                        </a:rPr>
                        <a:t>Campus</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lang="en-US" dirty="0"/>
                    </a:p>
                  </a:txBody>
                  <a:tcPr/>
                </a:tc>
                <a:extLst>
                  <a:ext uri="{0D108BD9-81ED-4DB2-BD59-A6C34878D82A}">
                    <a16:rowId xmlns:a16="http://schemas.microsoft.com/office/drawing/2014/main" val="1108400004"/>
                  </a:ext>
                </a:extLst>
              </a:tr>
              <a:tr h="523248">
                <a:tc vMerge="1">
                  <a:txBody>
                    <a:bodyPr/>
                    <a:lstStyle/>
                    <a:p>
                      <a:endParaRPr lang="en-US"/>
                    </a:p>
                  </a:txBody>
                  <a:tcPr/>
                </a:tc>
                <a:tc>
                  <a:txBody>
                    <a:bodyPr/>
                    <a:lstStyle/>
                    <a:p>
                      <a:pPr algn="ctr">
                        <a:lnSpc>
                          <a:spcPct val="100000"/>
                        </a:lnSpc>
                      </a:pPr>
                      <a:r>
                        <a:rPr lang="en-US" b="1" dirty="0">
                          <a:ln>
                            <a:noFill/>
                          </a:ln>
                          <a:solidFill>
                            <a:schemeClr val="bg1"/>
                          </a:solidFill>
                        </a:rPr>
                        <a:t>Current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0000"/>
                        </a:lnSpc>
                      </a:pPr>
                      <a:r>
                        <a:rPr lang="en-US" b="1" dirty="0">
                          <a:ln>
                            <a:noFill/>
                          </a:ln>
                          <a:solidFill>
                            <a:schemeClr val="bg1"/>
                          </a:solidFill>
                        </a:rPr>
                        <a:t>Recommended Config</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0000"/>
                        </a:lnSpc>
                      </a:pPr>
                      <a:r>
                        <a:rPr lang="en-US" b="1" dirty="0">
                          <a:ln>
                            <a:noFill/>
                          </a:ln>
                          <a:solidFill>
                            <a:schemeClr val="bg1"/>
                          </a:solidFill>
                        </a:rPr>
                        <a:t>Current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0000"/>
                        </a:lnSpc>
                      </a:pPr>
                      <a:r>
                        <a:rPr lang="en-US" b="1" dirty="0">
                          <a:ln>
                            <a:noFill/>
                          </a:ln>
                          <a:solidFill>
                            <a:schemeClr val="bg1"/>
                          </a:solidFill>
                        </a:rPr>
                        <a:t>Recommended </a:t>
                      </a:r>
                    </a:p>
                    <a:p>
                      <a:pPr algn="ctr">
                        <a:lnSpc>
                          <a:spcPct val="100000"/>
                        </a:lnSpc>
                      </a:pPr>
                      <a:r>
                        <a:rPr lang="en-US" b="1" dirty="0">
                          <a:ln>
                            <a:noFill/>
                          </a:ln>
                          <a:solidFill>
                            <a:schemeClr val="bg1"/>
                          </a:solidFill>
                        </a:rPr>
                        <a:t>Config</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840161774"/>
                  </a:ext>
                </a:extLst>
              </a:tr>
              <a:tr h="432970">
                <a:tc>
                  <a:txBody>
                    <a:bodyPr/>
                    <a:lstStyle/>
                    <a:p>
                      <a:pPr lvl="1" algn="l" fontAlgn="b">
                        <a:lnSpc>
                          <a:spcPct val="100000"/>
                        </a:lnSpc>
                      </a:pPr>
                      <a:r>
                        <a:rPr lang="en-US" sz="1600" b="0" i="0" u="none" strike="noStrike" dirty="0">
                          <a:solidFill>
                            <a:srgbClr val="000000"/>
                          </a:solidFill>
                          <a:effectLst/>
                          <a:latin typeface="Calibri" panose="020F0502020204030204" pitchFamily="34" charset="0"/>
                        </a:rPr>
                        <a:t>Number of Application Server Instances </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48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6</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128</a:t>
                      </a:r>
                    </a:p>
                  </a:txBody>
                  <a:tcPr marL="9525" marR="9525" marT="9525" marB="0"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764261809"/>
                  </a:ext>
                </a:extLst>
              </a:tr>
              <a:tr h="427486">
                <a:tc>
                  <a:txBody>
                    <a:bodyPr/>
                    <a:lstStyle/>
                    <a:p>
                      <a:pPr lvl="1" algn="l" fontAlgn="b">
                        <a:lnSpc>
                          <a:spcPct val="100000"/>
                        </a:lnSpc>
                      </a:pPr>
                      <a:r>
                        <a:rPr lang="en-US" sz="1600" b="0" i="0" u="none" strike="noStrike" dirty="0">
                          <a:solidFill>
                            <a:srgbClr val="000000"/>
                          </a:solidFill>
                          <a:effectLst/>
                          <a:latin typeface="Calibri" panose="020F0502020204030204" pitchFamily="34" charset="0"/>
                        </a:rPr>
                        <a:t>Number of Webserver Instances</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48</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6</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128</a:t>
                      </a:r>
                    </a:p>
                  </a:txBody>
                  <a:tcPr marL="9525" marR="9525" marT="9525" marB="0" anchor="ctr"/>
                </a:tc>
                <a:extLst>
                  <a:ext uri="{0D108BD9-81ED-4DB2-BD59-A6C34878D82A}">
                    <a16:rowId xmlns:a16="http://schemas.microsoft.com/office/drawing/2014/main" val="1872390066"/>
                  </a:ext>
                </a:extLst>
              </a:tr>
              <a:tr h="445526">
                <a:tc>
                  <a:txBody>
                    <a:bodyPr/>
                    <a:lstStyle/>
                    <a:p>
                      <a:pPr lvl="1" algn="l" fontAlgn="b">
                        <a:lnSpc>
                          <a:spcPct val="100000"/>
                        </a:lnSpc>
                      </a:pPr>
                      <a:r>
                        <a:rPr lang="en-US" sz="1600" b="0" i="0" u="none" strike="noStrike" dirty="0">
                          <a:solidFill>
                            <a:srgbClr val="000000"/>
                          </a:solidFill>
                          <a:effectLst/>
                          <a:latin typeface="Calibri" panose="020F0502020204030204" pitchFamily="34" charset="0"/>
                        </a:rPr>
                        <a:t>Number of Application Server processes</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48</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128</a:t>
                      </a:r>
                    </a:p>
                  </a:txBody>
                  <a:tcPr marL="9525" marR="9525" marT="9525" marB="0" anchor="ctr"/>
                </a:tc>
                <a:extLst>
                  <a:ext uri="{0D108BD9-81ED-4DB2-BD59-A6C34878D82A}">
                    <a16:rowId xmlns:a16="http://schemas.microsoft.com/office/drawing/2014/main" val="2043873057"/>
                  </a:ext>
                </a:extLst>
              </a:tr>
              <a:tr h="453606">
                <a:tc>
                  <a:txBody>
                    <a:bodyPr/>
                    <a:lstStyle/>
                    <a:p>
                      <a:pPr lvl="1" algn="l" fontAlgn="b">
                        <a:lnSpc>
                          <a:spcPct val="100000"/>
                        </a:lnSpc>
                      </a:pPr>
                      <a:r>
                        <a:rPr lang="en-US" sz="1600" b="0" i="0" u="none" strike="noStrike" dirty="0">
                          <a:solidFill>
                            <a:srgbClr val="000000"/>
                          </a:solidFill>
                          <a:effectLst/>
                          <a:latin typeface="Calibri" panose="020F0502020204030204" pitchFamily="34" charset="0"/>
                        </a:rPr>
                        <a:t>DB instance Size</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  m5.large</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m5.8xlarge</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     m5.2xlarge</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db.m5.12xlarge</a:t>
                      </a:r>
                    </a:p>
                  </a:txBody>
                  <a:tcPr marL="9525" marR="9525" marT="9525" marB="0" anchor="ctr"/>
                </a:tc>
                <a:extLst>
                  <a:ext uri="{0D108BD9-81ED-4DB2-BD59-A6C34878D82A}">
                    <a16:rowId xmlns:a16="http://schemas.microsoft.com/office/drawing/2014/main" val="1961345779"/>
                  </a:ext>
                </a:extLst>
              </a:tr>
              <a:tr h="398322">
                <a:tc>
                  <a:txBody>
                    <a:bodyPr/>
                    <a:lstStyle/>
                    <a:p>
                      <a:pPr lvl="1" algn="l" fontAlgn="b">
                        <a:lnSpc>
                          <a:spcPct val="100000"/>
                        </a:lnSpc>
                      </a:pPr>
                      <a:r>
                        <a:rPr lang="en-US" sz="1600" b="0" i="0" u="none" strike="noStrike" dirty="0">
                          <a:solidFill>
                            <a:srgbClr val="000000"/>
                          </a:solidFill>
                          <a:effectLst/>
                          <a:latin typeface="Calibri" panose="020F0502020204030204" pitchFamily="34" charset="0"/>
                        </a:rPr>
                        <a:t>Jolt min handlers </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50</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50</a:t>
                      </a:r>
                    </a:p>
                  </a:txBody>
                  <a:tcPr marL="9525" marR="9525" marT="9525" marB="0" anchor="ctr"/>
                </a:tc>
                <a:extLst>
                  <a:ext uri="{0D108BD9-81ED-4DB2-BD59-A6C34878D82A}">
                    <a16:rowId xmlns:a16="http://schemas.microsoft.com/office/drawing/2014/main" val="3601115000"/>
                  </a:ext>
                </a:extLst>
              </a:tr>
              <a:tr h="453606">
                <a:tc>
                  <a:txBody>
                    <a:bodyPr/>
                    <a:lstStyle/>
                    <a:p>
                      <a:pPr lvl="1" algn="l" fontAlgn="b">
                        <a:lnSpc>
                          <a:spcPct val="100000"/>
                        </a:lnSpc>
                      </a:pPr>
                      <a:r>
                        <a:rPr lang="en-US" sz="1600" b="0" i="0" u="none" strike="noStrike" dirty="0">
                          <a:solidFill>
                            <a:srgbClr val="000000"/>
                          </a:solidFill>
                          <a:effectLst/>
                          <a:latin typeface="Calibri" panose="020F0502020204030204" pitchFamily="34" charset="0"/>
                        </a:rPr>
                        <a:t>Jolt max handlers</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12</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70</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12</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70</a:t>
                      </a:r>
                    </a:p>
                  </a:txBody>
                  <a:tcPr marL="9525" marR="9525" marT="9525" marB="0" anchor="ctr"/>
                </a:tc>
                <a:extLst>
                  <a:ext uri="{0D108BD9-81ED-4DB2-BD59-A6C34878D82A}">
                    <a16:rowId xmlns:a16="http://schemas.microsoft.com/office/drawing/2014/main" val="1157403795"/>
                  </a:ext>
                </a:extLst>
              </a:tr>
              <a:tr h="453606">
                <a:tc>
                  <a:txBody>
                    <a:bodyPr/>
                    <a:lstStyle/>
                    <a:p>
                      <a:pPr lvl="1" algn="l" fontAlgn="b">
                        <a:lnSpc>
                          <a:spcPct val="100000"/>
                        </a:lnSpc>
                      </a:pPr>
                      <a:r>
                        <a:rPr lang="en-US" sz="1600" b="0" i="0" u="none" strike="noStrike" dirty="0">
                          <a:solidFill>
                            <a:srgbClr val="000000"/>
                          </a:solidFill>
                          <a:effectLst/>
                          <a:latin typeface="Calibri" panose="020F0502020204030204" pitchFamily="34" charset="0"/>
                        </a:rPr>
                        <a:t>Recycle count </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4000</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2500</a:t>
                      </a:r>
                    </a:p>
                  </a:txBody>
                  <a:tcPr marL="9525" marR="9525" marT="9525" marB="0" anchor="ctr"/>
                </a:tc>
                <a:tc>
                  <a:txBody>
                    <a:bodyPr/>
                    <a:lstStyle/>
                    <a:p>
                      <a:pPr algn="ctr" fontAlgn="b">
                        <a:lnSpc>
                          <a:spcPct val="100000"/>
                        </a:lnSpc>
                      </a:pPr>
                      <a:r>
                        <a:rPr lang="en-US" sz="1800" i="0" kern="1200" dirty="0">
                          <a:solidFill>
                            <a:schemeClr val="dk1"/>
                          </a:solidFill>
                          <a:effectLst/>
                          <a:latin typeface="+mn-lt"/>
                          <a:ea typeface="+mn-ea"/>
                          <a:cs typeface="+mn-cs"/>
                        </a:rPr>
                        <a:t>4000</a:t>
                      </a:r>
                      <a:endParaRPr lang="en-US" sz="16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2500</a:t>
                      </a:r>
                    </a:p>
                  </a:txBody>
                  <a:tcPr marL="9525" marR="9525" marT="9525" marB="0" anchor="ctr"/>
                </a:tc>
                <a:extLst>
                  <a:ext uri="{0D108BD9-81ED-4DB2-BD59-A6C34878D82A}">
                    <a16:rowId xmlns:a16="http://schemas.microsoft.com/office/drawing/2014/main" val="68883145"/>
                  </a:ext>
                </a:extLst>
              </a:tr>
            </a:tbl>
          </a:graphicData>
        </a:graphic>
      </p:graphicFrame>
      <p:sp>
        <p:nvSpPr>
          <p:cNvPr id="10" name="Title 1">
            <a:extLst>
              <a:ext uri="{FF2B5EF4-FFF2-40B4-BE49-F238E27FC236}">
                <a16:creationId xmlns:a16="http://schemas.microsoft.com/office/drawing/2014/main" id="{8641B14F-3EF5-4E76-9CCC-41EAED902290}"/>
              </a:ext>
            </a:extLst>
          </p:cNvPr>
          <p:cNvSpPr>
            <a:spLocks noGrp="1"/>
          </p:cNvSpPr>
          <p:nvPr>
            <p:ph type="title"/>
          </p:nvPr>
        </p:nvSpPr>
        <p:spPr>
          <a:xfrm>
            <a:off x="236221" y="108044"/>
            <a:ext cx="9866881" cy="514350"/>
          </a:xfrm>
        </p:spPr>
        <p:txBody>
          <a:bodyPr/>
          <a:lstStyle/>
          <a:p>
            <a:r>
              <a:rPr lang="en-US" sz="2800" b="1" dirty="0">
                <a:solidFill>
                  <a:srgbClr val="0070C0"/>
                </a:solidFill>
              </a:rPr>
              <a:t>Current</a:t>
            </a:r>
            <a:r>
              <a:rPr lang="en-US" sz="2800" dirty="0"/>
              <a:t> </a:t>
            </a:r>
            <a:r>
              <a:rPr lang="en-US" sz="2800" b="1" dirty="0">
                <a:solidFill>
                  <a:srgbClr val="0070C0"/>
                </a:solidFill>
              </a:rPr>
              <a:t>Production </a:t>
            </a:r>
            <a:r>
              <a:rPr lang="en-US" sz="2800" b="1" dirty="0">
                <a:solidFill>
                  <a:srgbClr val="0070C0"/>
                </a:solidFill>
                <a:latin typeface="+mn-lt"/>
                <a:ea typeface="+mn-ea"/>
                <a:cs typeface="+mn-cs"/>
              </a:rPr>
              <a:t>vs </a:t>
            </a:r>
            <a:r>
              <a:rPr lang="en-US" sz="2800" b="1" dirty="0">
                <a:solidFill>
                  <a:srgbClr val="0070C0"/>
                </a:solidFill>
              </a:rPr>
              <a:t>Recommended Configuration</a:t>
            </a:r>
          </a:p>
        </p:txBody>
      </p:sp>
      <p:graphicFrame>
        <p:nvGraphicFramePr>
          <p:cNvPr id="2" name="Table 1">
            <a:extLst>
              <a:ext uri="{FF2B5EF4-FFF2-40B4-BE49-F238E27FC236}">
                <a16:creationId xmlns:a16="http://schemas.microsoft.com/office/drawing/2014/main" id="{795B0A49-FF0B-4B54-B2D2-83EFFCB2D024}"/>
              </a:ext>
            </a:extLst>
          </p:cNvPr>
          <p:cNvGraphicFramePr>
            <a:graphicFrameLocks noGrp="1"/>
          </p:cNvGraphicFramePr>
          <p:nvPr>
            <p:extLst>
              <p:ext uri="{D42A27DB-BD31-4B8C-83A1-F6EECF244321}">
                <p14:modId xmlns:p14="http://schemas.microsoft.com/office/powerpoint/2010/main" val="134769978"/>
              </p:ext>
            </p:extLst>
          </p:nvPr>
        </p:nvGraphicFramePr>
        <p:xfrm>
          <a:off x="770028" y="990497"/>
          <a:ext cx="5246794" cy="1211210"/>
        </p:xfrm>
        <a:graphic>
          <a:graphicData uri="http://schemas.openxmlformats.org/drawingml/2006/table">
            <a:tbl>
              <a:tblPr firstRow="1" bandRow="1">
                <a:tableStyleId>{5C22544A-7EE6-4342-B048-85BDC9FD1C3A}</a:tableStyleId>
              </a:tblPr>
              <a:tblGrid>
                <a:gridCol w="1610110">
                  <a:extLst>
                    <a:ext uri="{9D8B030D-6E8A-4147-A177-3AD203B41FA5}">
                      <a16:colId xmlns:a16="http://schemas.microsoft.com/office/drawing/2014/main" val="1594550979"/>
                    </a:ext>
                  </a:extLst>
                </a:gridCol>
                <a:gridCol w="1610110">
                  <a:extLst>
                    <a:ext uri="{9D8B030D-6E8A-4147-A177-3AD203B41FA5}">
                      <a16:colId xmlns:a16="http://schemas.microsoft.com/office/drawing/2014/main" val="942467908"/>
                    </a:ext>
                  </a:extLst>
                </a:gridCol>
                <a:gridCol w="2026574">
                  <a:extLst>
                    <a:ext uri="{9D8B030D-6E8A-4147-A177-3AD203B41FA5}">
                      <a16:colId xmlns:a16="http://schemas.microsoft.com/office/drawing/2014/main" val="2048605267"/>
                    </a:ext>
                  </a:extLst>
                </a:gridCol>
              </a:tblGrid>
              <a:tr h="359675">
                <a:tc>
                  <a:txBody>
                    <a:bodyPr/>
                    <a:lstStyle/>
                    <a:p>
                      <a:pPr algn="ctr"/>
                      <a:r>
                        <a:rPr lang="en-US" dirty="0"/>
                        <a:t>Pillar</a:t>
                      </a:r>
                    </a:p>
                  </a:txBody>
                  <a:tcPr marL="9525" marR="9525" marT="9525" marB="0" anchor="ctr"/>
                </a:tc>
                <a:tc>
                  <a:txBody>
                    <a:bodyPr/>
                    <a:lstStyle/>
                    <a:p>
                      <a:pPr algn="ctr" fontAlgn="b"/>
                      <a:r>
                        <a:rPr lang="en-US" sz="1800" b="1" kern="1200" dirty="0">
                          <a:solidFill>
                            <a:schemeClr val="lt1"/>
                          </a:solidFill>
                          <a:latin typeface="+mn-lt"/>
                          <a:ea typeface="+mn-ea"/>
                          <a:cs typeface="+mn-cs"/>
                        </a:rPr>
                        <a:t>User Type</a:t>
                      </a:r>
                    </a:p>
                  </a:txBody>
                  <a:tcPr marL="9525" marR="9525" marT="9525" marB="0" anchor="ctr"/>
                </a:tc>
                <a:tc>
                  <a:txBody>
                    <a:bodyPr/>
                    <a:lstStyle/>
                    <a:p>
                      <a:pPr algn="ctr" fontAlgn="b"/>
                      <a:r>
                        <a:rPr lang="en-US" sz="1800" b="1" kern="1200" dirty="0">
                          <a:solidFill>
                            <a:schemeClr val="lt1"/>
                          </a:solidFill>
                          <a:latin typeface="+mn-lt"/>
                          <a:ea typeface="+mn-ea"/>
                          <a:cs typeface="+mn-cs"/>
                        </a:rPr>
                        <a:t>Count</a:t>
                      </a:r>
                    </a:p>
                  </a:txBody>
                  <a:tcPr marL="9525" marR="9525" marT="9525" marB="0" anchor="ctr"/>
                </a:tc>
                <a:extLst>
                  <a:ext uri="{0D108BD9-81ED-4DB2-BD59-A6C34878D82A}">
                    <a16:rowId xmlns:a16="http://schemas.microsoft.com/office/drawing/2014/main" val="390957975"/>
                  </a:ext>
                </a:extLst>
              </a:tr>
              <a:tr h="141923">
                <a:tc>
                  <a:txBody>
                    <a:bodyPr/>
                    <a:lstStyle/>
                    <a:p>
                      <a:pPr algn="ctr"/>
                      <a:r>
                        <a:rPr lang="en-US" dirty="0"/>
                        <a:t>CS</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Student</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24000</a:t>
                      </a:r>
                    </a:p>
                  </a:txBody>
                  <a:tcPr marL="9525" marR="9525" marT="9525" marB="0" anchor="ctr"/>
                </a:tc>
                <a:extLst>
                  <a:ext uri="{0D108BD9-81ED-4DB2-BD59-A6C34878D82A}">
                    <a16:rowId xmlns:a16="http://schemas.microsoft.com/office/drawing/2014/main" val="3101367640"/>
                  </a:ext>
                </a:extLst>
              </a:tr>
              <a:tr h="141923">
                <a:tc>
                  <a:txBody>
                    <a:bodyPr/>
                    <a:lstStyle/>
                    <a:p>
                      <a:pPr algn="ctr"/>
                      <a:r>
                        <a:rPr lang="en-US" dirty="0"/>
                        <a:t>CS</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Faculty</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4000</a:t>
                      </a:r>
                    </a:p>
                  </a:txBody>
                  <a:tcPr marL="9525" marR="9525" marT="9525" marB="0" anchor="ctr"/>
                </a:tc>
                <a:extLst>
                  <a:ext uri="{0D108BD9-81ED-4DB2-BD59-A6C34878D82A}">
                    <a16:rowId xmlns:a16="http://schemas.microsoft.com/office/drawing/2014/main" val="1460851158"/>
                  </a:ext>
                </a:extLst>
              </a:tr>
              <a:tr h="253468">
                <a:tc>
                  <a:txBody>
                    <a:bodyPr/>
                    <a:lstStyle/>
                    <a:p>
                      <a:pPr algn="ctr"/>
                      <a:r>
                        <a:rPr lang="en-US" dirty="0"/>
                        <a:t>CS</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Staff</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4000</a:t>
                      </a:r>
                    </a:p>
                  </a:txBody>
                  <a:tcPr marL="9525" marR="9525" marT="9525" marB="0" anchor="ctr"/>
                </a:tc>
                <a:extLst>
                  <a:ext uri="{0D108BD9-81ED-4DB2-BD59-A6C34878D82A}">
                    <a16:rowId xmlns:a16="http://schemas.microsoft.com/office/drawing/2014/main" val="250994151"/>
                  </a:ext>
                </a:extLst>
              </a:tr>
            </a:tbl>
          </a:graphicData>
        </a:graphic>
      </p:graphicFrame>
    </p:spTree>
    <p:extLst>
      <p:ext uri="{BB962C8B-B14F-4D97-AF65-F5344CB8AC3E}">
        <p14:creationId xmlns:p14="http://schemas.microsoft.com/office/powerpoint/2010/main" val="1160137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E86B4-19E5-46D5-8329-2F4D4401B9AC}"/>
              </a:ext>
            </a:extLst>
          </p:cNvPr>
          <p:cNvSpPr>
            <a:spLocks noGrp="1"/>
          </p:cNvSpPr>
          <p:nvPr>
            <p:ph type="title"/>
          </p:nvPr>
        </p:nvSpPr>
        <p:spPr>
          <a:xfrm>
            <a:off x="76201" y="94027"/>
            <a:ext cx="10057700" cy="514350"/>
          </a:xfrm>
        </p:spPr>
        <p:txBody>
          <a:bodyPr/>
          <a:lstStyle/>
          <a:p>
            <a:r>
              <a:rPr lang="en-US" sz="2800" b="1" dirty="0">
                <a:solidFill>
                  <a:srgbClr val="0070C0"/>
                </a:solidFill>
              </a:rPr>
              <a:t>Key Takeaways - Course Search using Elastic Search</a:t>
            </a:r>
          </a:p>
        </p:txBody>
      </p:sp>
      <p:sp>
        <p:nvSpPr>
          <p:cNvPr id="4" name="TextBox 3">
            <a:extLst>
              <a:ext uri="{FF2B5EF4-FFF2-40B4-BE49-F238E27FC236}">
                <a16:creationId xmlns:a16="http://schemas.microsoft.com/office/drawing/2014/main" id="{FC5ABB56-D728-4642-8A22-876B912380CB}"/>
              </a:ext>
            </a:extLst>
          </p:cNvPr>
          <p:cNvSpPr txBox="1"/>
          <p:nvPr/>
        </p:nvSpPr>
        <p:spPr>
          <a:xfrm>
            <a:off x="468863" y="851824"/>
            <a:ext cx="5627137" cy="3108543"/>
          </a:xfrm>
          <a:prstGeom prst="rect">
            <a:avLst/>
          </a:prstGeom>
          <a:noFill/>
          <a:ln>
            <a:solidFill>
              <a:schemeClr val="bg1"/>
            </a:solidFill>
          </a:ln>
        </p:spPr>
        <p:txBody>
          <a:bodyPr wrap="square">
            <a:spAutoFit/>
          </a:bodyPr>
          <a:lstStyle/>
          <a:p>
            <a:pPr algn="ctr"/>
            <a:r>
              <a:rPr lang="en-US" sz="2800" b="1" dirty="0"/>
              <a:t>Before implementing the recommended settings</a:t>
            </a:r>
          </a:p>
          <a:p>
            <a:endParaRPr lang="en-US" sz="2800" dirty="0"/>
          </a:p>
          <a:p>
            <a:pPr marL="285750" indent="-285750">
              <a:buFont typeface="Wingdings" panose="05000000000000000000" pitchFamily="2" charset="2"/>
              <a:buChar char="Ø"/>
            </a:pPr>
            <a:r>
              <a:rPr lang="en-US" sz="2800" dirty="0"/>
              <a:t>28% of student transactions were executed successfully</a:t>
            </a:r>
          </a:p>
          <a:p>
            <a:pPr marL="285750" indent="-285750">
              <a:buFont typeface="Wingdings" panose="05000000000000000000" pitchFamily="2" charset="2"/>
              <a:buChar char="Ø"/>
            </a:pPr>
            <a:r>
              <a:rPr lang="en-US" sz="2800" dirty="0"/>
              <a:t>72% of student transactions failed</a:t>
            </a:r>
          </a:p>
          <a:p>
            <a:endParaRPr lang="en-US" sz="2800" dirty="0"/>
          </a:p>
        </p:txBody>
      </p:sp>
      <p:sp>
        <p:nvSpPr>
          <p:cNvPr id="6" name="TextBox 5">
            <a:extLst>
              <a:ext uri="{FF2B5EF4-FFF2-40B4-BE49-F238E27FC236}">
                <a16:creationId xmlns:a16="http://schemas.microsoft.com/office/drawing/2014/main" id="{60C4C867-5246-468A-85FF-87A274043172}"/>
              </a:ext>
            </a:extLst>
          </p:cNvPr>
          <p:cNvSpPr txBox="1"/>
          <p:nvPr/>
        </p:nvSpPr>
        <p:spPr>
          <a:xfrm>
            <a:off x="6522098" y="851824"/>
            <a:ext cx="5627137" cy="3108543"/>
          </a:xfrm>
          <a:prstGeom prst="rect">
            <a:avLst/>
          </a:prstGeom>
          <a:noFill/>
          <a:ln>
            <a:solidFill>
              <a:schemeClr val="bg1"/>
            </a:solidFill>
          </a:ln>
        </p:spPr>
        <p:txBody>
          <a:bodyPr wrap="square">
            <a:spAutoFit/>
          </a:bodyPr>
          <a:lstStyle/>
          <a:p>
            <a:pPr algn="ctr"/>
            <a:r>
              <a:rPr lang="en-US" sz="2800" b="1" dirty="0"/>
              <a:t>After implementing the recommended settings</a:t>
            </a:r>
          </a:p>
          <a:p>
            <a:endParaRPr lang="en-US" sz="2800" dirty="0"/>
          </a:p>
          <a:p>
            <a:pPr marL="285750" indent="-285750">
              <a:buFont typeface="Wingdings" panose="05000000000000000000" pitchFamily="2" charset="2"/>
              <a:buChar char="Ø"/>
            </a:pPr>
            <a:r>
              <a:rPr lang="en-US" sz="2800" dirty="0"/>
              <a:t>99.99% of the student transactions were executed successfully</a:t>
            </a:r>
          </a:p>
          <a:p>
            <a:pPr marL="285750" indent="-285750">
              <a:buFont typeface="Wingdings" panose="05000000000000000000" pitchFamily="2" charset="2"/>
              <a:buChar char="Ø"/>
            </a:pPr>
            <a:r>
              <a:rPr lang="en-US" sz="2800" dirty="0"/>
              <a:t>Only 0.01% of the student transactions failed</a:t>
            </a:r>
          </a:p>
        </p:txBody>
      </p:sp>
      <p:pic>
        <p:nvPicPr>
          <p:cNvPr id="7" name="Picture 6">
            <a:extLst>
              <a:ext uri="{FF2B5EF4-FFF2-40B4-BE49-F238E27FC236}">
                <a16:creationId xmlns:a16="http://schemas.microsoft.com/office/drawing/2014/main" id="{F6147A43-FA4A-410E-AD53-4598B7F462B0}"/>
              </a:ext>
            </a:extLst>
          </p:cNvPr>
          <p:cNvPicPr>
            <a:picLocks noChangeAspect="1"/>
          </p:cNvPicPr>
          <p:nvPr/>
        </p:nvPicPr>
        <p:blipFill>
          <a:blip r:embed="rId2"/>
          <a:stretch>
            <a:fillRect/>
          </a:stretch>
        </p:blipFill>
        <p:spPr>
          <a:xfrm>
            <a:off x="1356319" y="4109556"/>
            <a:ext cx="3467360" cy="2596896"/>
          </a:xfrm>
          <a:prstGeom prst="rect">
            <a:avLst/>
          </a:prstGeom>
        </p:spPr>
      </p:pic>
      <p:pic>
        <p:nvPicPr>
          <p:cNvPr id="8" name="Picture 7">
            <a:extLst>
              <a:ext uri="{FF2B5EF4-FFF2-40B4-BE49-F238E27FC236}">
                <a16:creationId xmlns:a16="http://schemas.microsoft.com/office/drawing/2014/main" id="{BF85E199-804D-4772-B8F6-035E1FA0F926}"/>
              </a:ext>
            </a:extLst>
          </p:cNvPr>
          <p:cNvPicPr>
            <a:picLocks noChangeAspect="1"/>
          </p:cNvPicPr>
          <p:nvPr/>
        </p:nvPicPr>
        <p:blipFill>
          <a:blip r:embed="rId3"/>
          <a:stretch>
            <a:fillRect/>
          </a:stretch>
        </p:blipFill>
        <p:spPr>
          <a:xfrm>
            <a:off x="7583066" y="4109556"/>
            <a:ext cx="3505200" cy="2600325"/>
          </a:xfrm>
          <a:prstGeom prst="rect">
            <a:avLst/>
          </a:prstGeom>
        </p:spPr>
      </p:pic>
      <p:cxnSp>
        <p:nvCxnSpPr>
          <p:cNvPr id="10" name="Straight Connector 9">
            <a:extLst>
              <a:ext uri="{FF2B5EF4-FFF2-40B4-BE49-F238E27FC236}">
                <a16:creationId xmlns:a16="http://schemas.microsoft.com/office/drawing/2014/main" id="{94BA1F0A-02C3-4D98-AFF0-0A741A3DD342}"/>
              </a:ext>
            </a:extLst>
          </p:cNvPr>
          <p:cNvCxnSpPr>
            <a:cxnSpLocks/>
          </p:cNvCxnSpPr>
          <p:nvPr/>
        </p:nvCxnSpPr>
        <p:spPr>
          <a:xfrm>
            <a:off x="6096000" y="851824"/>
            <a:ext cx="0" cy="591214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8185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CEA0C21-69A9-4B7F-B265-713FFFD815AA}"/>
              </a:ext>
            </a:extLst>
          </p:cNvPr>
          <p:cNvSpPr/>
          <p:nvPr/>
        </p:nvSpPr>
        <p:spPr>
          <a:xfrm>
            <a:off x="1141974" y="769707"/>
            <a:ext cx="9423401" cy="646331"/>
          </a:xfrm>
          <a:prstGeom prst="rect">
            <a:avLst/>
          </a:prstGeom>
        </p:spPr>
        <p:txBody>
          <a:bodyPr wrap="square">
            <a:spAutoFit/>
          </a:bodyPr>
          <a:lstStyle/>
          <a:p>
            <a:pPr marL="285750" indent="-285750">
              <a:buFont typeface="Arial" panose="020B0604020202020204" pitchFamily="34" charset="0"/>
              <a:buChar char="•"/>
            </a:pPr>
            <a:r>
              <a:rPr lang="en-US" dirty="0"/>
              <a:t>Below are the results for “Course Search with 2 criteria” transaction. This is with Elastic Search.</a:t>
            </a:r>
          </a:p>
          <a:p>
            <a:pPr marL="285750" indent="-285750">
              <a:buFont typeface="Arial" panose="020B0604020202020204" pitchFamily="34" charset="0"/>
              <a:buChar char="•"/>
            </a:pPr>
            <a:r>
              <a:rPr lang="en-US" dirty="0"/>
              <a:t>Test script was executed through iHub for </a:t>
            </a:r>
            <a:r>
              <a:rPr lang="en-US" b="1" dirty="0"/>
              <a:t>24000</a:t>
            </a:r>
            <a:r>
              <a:rPr lang="en-US" dirty="0"/>
              <a:t> users with a ramp up of 0.1 seconds.</a:t>
            </a:r>
          </a:p>
        </p:txBody>
      </p:sp>
      <p:pic>
        <p:nvPicPr>
          <p:cNvPr id="7" name="Picture 6">
            <a:extLst>
              <a:ext uri="{FF2B5EF4-FFF2-40B4-BE49-F238E27FC236}">
                <a16:creationId xmlns:a16="http://schemas.microsoft.com/office/drawing/2014/main" id="{016D9398-409E-4C08-BE2C-AD02E9BB076C}"/>
              </a:ext>
            </a:extLst>
          </p:cNvPr>
          <p:cNvPicPr>
            <a:picLocks noChangeAspect="1"/>
          </p:cNvPicPr>
          <p:nvPr/>
        </p:nvPicPr>
        <p:blipFill>
          <a:blip r:embed="rId2"/>
          <a:stretch>
            <a:fillRect/>
          </a:stretch>
        </p:blipFill>
        <p:spPr>
          <a:xfrm>
            <a:off x="693105" y="1623531"/>
            <a:ext cx="3890323" cy="2913676"/>
          </a:xfrm>
          <a:prstGeom prst="rect">
            <a:avLst/>
          </a:prstGeom>
        </p:spPr>
      </p:pic>
      <p:sp>
        <p:nvSpPr>
          <p:cNvPr id="8" name="Rectangle 7">
            <a:extLst>
              <a:ext uri="{FF2B5EF4-FFF2-40B4-BE49-F238E27FC236}">
                <a16:creationId xmlns:a16="http://schemas.microsoft.com/office/drawing/2014/main" id="{157DD115-ADD2-4937-B350-5FDDA9FE0E6D}"/>
              </a:ext>
            </a:extLst>
          </p:cNvPr>
          <p:cNvSpPr/>
          <p:nvPr/>
        </p:nvSpPr>
        <p:spPr>
          <a:xfrm>
            <a:off x="553463" y="4470095"/>
            <a:ext cx="5419825" cy="2308324"/>
          </a:xfrm>
          <a:prstGeom prst="rect">
            <a:avLst/>
          </a:prstGeom>
        </p:spPr>
        <p:txBody>
          <a:bodyPr wrap="square">
            <a:spAutoFit/>
          </a:bodyPr>
          <a:lstStyle/>
          <a:p>
            <a:r>
              <a:rPr lang="en-US" b="1" dirty="0">
                <a:solidFill>
                  <a:srgbClr val="FF0000"/>
                </a:solidFill>
              </a:rPr>
              <a:t>28</a:t>
            </a:r>
            <a:r>
              <a:rPr lang="en-US" dirty="0">
                <a:solidFill>
                  <a:srgbClr val="FF0000"/>
                </a:solidFill>
              </a:rPr>
              <a:t>% students were able to perform the transaction successfully.</a:t>
            </a:r>
          </a:p>
          <a:p>
            <a:r>
              <a:rPr lang="en-US" b="1" dirty="0">
                <a:solidFill>
                  <a:srgbClr val="FF0000"/>
                </a:solidFill>
              </a:rPr>
              <a:t>72</a:t>
            </a:r>
            <a:r>
              <a:rPr lang="en-US" dirty="0">
                <a:solidFill>
                  <a:srgbClr val="FF0000"/>
                </a:solidFill>
              </a:rPr>
              <a:t>% students were dropped out at multiple stages of transaction.</a:t>
            </a:r>
          </a:p>
          <a:p>
            <a:r>
              <a:rPr lang="en-US" dirty="0"/>
              <a:t>Reasons for failure:</a:t>
            </a:r>
          </a:p>
          <a:p>
            <a:pPr marL="742950" lvl="1" indent="-285750">
              <a:buFont typeface="Arial" panose="020B0604020202020204" pitchFamily="34" charset="0"/>
              <a:buChar char="•"/>
            </a:pPr>
            <a:r>
              <a:rPr lang="en-US" dirty="0"/>
              <a:t>Web server not available/not responding</a:t>
            </a:r>
          </a:p>
          <a:p>
            <a:pPr marL="742950" lvl="1" indent="-285750">
              <a:buFont typeface="Arial" panose="020B0604020202020204" pitchFamily="34" charset="0"/>
              <a:buChar char="•"/>
            </a:pPr>
            <a:r>
              <a:rPr lang="en-US" dirty="0"/>
              <a:t>Gateway timeout</a:t>
            </a:r>
          </a:p>
          <a:p>
            <a:pPr marL="742950" lvl="1" indent="-285750">
              <a:buFont typeface="Arial" panose="020B0604020202020204" pitchFamily="34" charset="0"/>
              <a:buChar char="•"/>
            </a:pPr>
            <a:r>
              <a:rPr lang="en-US" dirty="0"/>
              <a:t>Bad Gateway</a:t>
            </a:r>
          </a:p>
        </p:txBody>
      </p:sp>
      <p:sp>
        <p:nvSpPr>
          <p:cNvPr id="9" name="TextBox 8">
            <a:extLst>
              <a:ext uri="{FF2B5EF4-FFF2-40B4-BE49-F238E27FC236}">
                <a16:creationId xmlns:a16="http://schemas.microsoft.com/office/drawing/2014/main" id="{0DA7DBE8-5BB9-4301-8498-59F86DCE5E00}"/>
              </a:ext>
            </a:extLst>
          </p:cNvPr>
          <p:cNvSpPr txBox="1"/>
          <p:nvPr/>
        </p:nvSpPr>
        <p:spPr>
          <a:xfrm>
            <a:off x="190375" y="64208"/>
            <a:ext cx="10211974" cy="523220"/>
          </a:xfrm>
          <a:prstGeom prst="rect">
            <a:avLst/>
          </a:prstGeom>
          <a:noFill/>
        </p:spPr>
        <p:txBody>
          <a:bodyPr wrap="square" rtlCol="0">
            <a:spAutoFit/>
          </a:bodyPr>
          <a:lstStyle/>
          <a:p>
            <a:r>
              <a:rPr lang="en-US" sz="2800" b="1" dirty="0">
                <a:solidFill>
                  <a:srgbClr val="0070C0"/>
                </a:solidFill>
              </a:rPr>
              <a:t>Results – Before and after implementing Suggestions</a:t>
            </a:r>
          </a:p>
        </p:txBody>
      </p:sp>
      <p:pic>
        <p:nvPicPr>
          <p:cNvPr id="10" name="Picture 9">
            <a:extLst>
              <a:ext uri="{FF2B5EF4-FFF2-40B4-BE49-F238E27FC236}">
                <a16:creationId xmlns:a16="http://schemas.microsoft.com/office/drawing/2014/main" id="{03E4C3A3-0072-4A57-B2A6-8B75787A1CE8}"/>
              </a:ext>
            </a:extLst>
          </p:cNvPr>
          <p:cNvPicPr>
            <a:picLocks noChangeAspect="1"/>
          </p:cNvPicPr>
          <p:nvPr/>
        </p:nvPicPr>
        <p:blipFill>
          <a:blip r:embed="rId3"/>
          <a:stretch>
            <a:fillRect/>
          </a:stretch>
        </p:blipFill>
        <p:spPr>
          <a:xfrm>
            <a:off x="8125579" y="1623531"/>
            <a:ext cx="3505200" cy="2600325"/>
          </a:xfrm>
          <a:prstGeom prst="rect">
            <a:avLst/>
          </a:prstGeom>
        </p:spPr>
      </p:pic>
      <p:sp>
        <p:nvSpPr>
          <p:cNvPr id="11" name="Rectangle 10">
            <a:extLst>
              <a:ext uri="{FF2B5EF4-FFF2-40B4-BE49-F238E27FC236}">
                <a16:creationId xmlns:a16="http://schemas.microsoft.com/office/drawing/2014/main" id="{3748474E-D039-4AEB-A9F0-D53BD29FEEB0}"/>
              </a:ext>
            </a:extLst>
          </p:cNvPr>
          <p:cNvSpPr/>
          <p:nvPr/>
        </p:nvSpPr>
        <p:spPr>
          <a:xfrm>
            <a:off x="6649463" y="4514586"/>
            <a:ext cx="6096000" cy="1200329"/>
          </a:xfrm>
          <a:prstGeom prst="rect">
            <a:avLst/>
          </a:prstGeom>
        </p:spPr>
        <p:txBody>
          <a:bodyPr>
            <a:spAutoFit/>
          </a:bodyPr>
          <a:lstStyle/>
          <a:p>
            <a:r>
              <a:rPr lang="en-US" b="1" dirty="0"/>
              <a:t>99.99</a:t>
            </a:r>
            <a:r>
              <a:rPr lang="en-US" dirty="0"/>
              <a:t>% students were able to complete the transaction successfully.</a:t>
            </a:r>
          </a:p>
          <a:p>
            <a:endParaRPr lang="en-US" dirty="0"/>
          </a:p>
          <a:p>
            <a:r>
              <a:rPr lang="en-US" b="1" dirty="0"/>
              <a:t>0.01</a:t>
            </a:r>
            <a:r>
              <a:rPr lang="en-US" dirty="0"/>
              <a:t>% students were dropped out.</a:t>
            </a:r>
          </a:p>
        </p:txBody>
      </p:sp>
      <p:graphicFrame>
        <p:nvGraphicFramePr>
          <p:cNvPr id="3" name="Table 2">
            <a:extLst>
              <a:ext uri="{FF2B5EF4-FFF2-40B4-BE49-F238E27FC236}">
                <a16:creationId xmlns:a16="http://schemas.microsoft.com/office/drawing/2014/main" id="{C99F1270-0E61-4601-A9C8-0C2E5D78979B}"/>
              </a:ext>
            </a:extLst>
          </p:cNvPr>
          <p:cNvGraphicFramePr>
            <a:graphicFrameLocks noGrp="1"/>
          </p:cNvGraphicFramePr>
          <p:nvPr>
            <p:extLst>
              <p:ext uri="{D42A27DB-BD31-4B8C-83A1-F6EECF244321}">
                <p14:modId xmlns:p14="http://schemas.microsoft.com/office/powerpoint/2010/main" val="304629370"/>
              </p:ext>
            </p:extLst>
          </p:nvPr>
        </p:nvGraphicFramePr>
        <p:xfrm>
          <a:off x="3764465" y="2452141"/>
          <a:ext cx="4417645" cy="1643610"/>
        </p:xfrm>
        <a:graphic>
          <a:graphicData uri="http://schemas.openxmlformats.org/drawingml/2006/table">
            <a:tbl>
              <a:tblPr>
                <a:tableStyleId>{5C22544A-7EE6-4342-B048-85BDC9FD1C3A}</a:tableStyleId>
              </a:tblPr>
              <a:tblGrid>
                <a:gridCol w="4417645">
                  <a:extLst>
                    <a:ext uri="{9D8B030D-6E8A-4147-A177-3AD203B41FA5}">
                      <a16:colId xmlns:a16="http://schemas.microsoft.com/office/drawing/2014/main" val="2429894221"/>
                    </a:ext>
                  </a:extLst>
                </a:gridCol>
              </a:tblGrid>
              <a:tr h="997906">
                <a:tc>
                  <a:txBody>
                    <a:bodyPr/>
                    <a:lstStyle/>
                    <a:p>
                      <a:pPr algn="l" fontAlgn="ctr"/>
                      <a:r>
                        <a:rPr lang="en-US" sz="1000" u="none" strike="noStrike" dirty="0">
                          <a:effectLst/>
                        </a:rPr>
                        <a:t>This was failing after 1000. Turns out the bottleneck was Elastic Search.  We increased the size of the ES servers from 2x to 8x.  Will test again.</a:t>
                      </a:r>
                      <a:br>
                        <a:rPr lang="en-US" sz="1000" u="none" strike="noStrike" dirty="0">
                          <a:effectLst/>
                        </a:rPr>
                      </a:br>
                      <a:br>
                        <a:rPr lang="en-US" sz="1000" u="none" strike="noStrike" dirty="0">
                          <a:effectLst/>
                        </a:rPr>
                      </a:br>
                      <a:r>
                        <a:rPr lang="en-US" sz="1000" u="none" strike="noStrike" dirty="0">
                          <a:effectLst/>
                        </a:rPr>
                        <a:t>4000 users test passed, but ES server was at around 84% CPU.  So, going to increase to a 24x and try the 24,000-user test.</a:t>
                      </a:r>
                      <a:endParaRPr lang="en-US" sz="10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640978123"/>
                  </a:ext>
                </a:extLst>
              </a:tr>
              <a:tr h="399162">
                <a:tc>
                  <a:txBody>
                    <a:bodyPr/>
                    <a:lstStyle/>
                    <a:p>
                      <a:pPr algn="l" fontAlgn="ctr"/>
                      <a:r>
                        <a:rPr lang="en-US" sz="1000" u="none" strike="noStrike" dirty="0">
                          <a:effectLst/>
                        </a:rPr>
                        <a:t>Elastic Search 7 node cluster on m5.12xlarge (48/192).  One server at r5.24xlarge (96/768) was not enough for 24k users.</a:t>
                      </a:r>
                      <a:endParaRPr lang="en-US" sz="10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986691869"/>
                  </a:ext>
                </a:extLst>
              </a:tr>
              <a:tr h="246542">
                <a:tc>
                  <a:txBody>
                    <a:bodyPr/>
                    <a:lstStyle/>
                    <a:p>
                      <a:pPr algn="l" fontAlgn="ctr"/>
                      <a:r>
                        <a:rPr lang="en-US" sz="1000" b="1" u="none" strike="noStrike" dirty="0">
                          <a:effectLst/>
                        </a:rPr>
                        <a:t>Finally worked for 24 K with Elastic Search 7 node cluster on m5.12xlarge (48/192).</a:t>
                      </a:r>
                      <a:endParaRPr lang="en-US" sz="10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443138393"/>
                  </a:ext>
                </a:extLst>
              </a:tr>
            </a:tbl>
          </a:graphicData>
        </a:graphic>
      </p:graphicFrame>
      <p:sp>
        <p:nvSpPr>
          <p:cNvPr id="12" name="TextBox 11">
            <a:extLst>
              <a:ext uri="{FF2B5EF4-FFF2-40B4-BE49-F238E27FC236}">
                <a16:creationId xmlns:a16="http://schemas.microsoft.com/office/drawing/2014/main" id="{7C15594F-6B18-46DD-96E8-FFCACB31B76A}"/>
              </a:ext>
            </a:extLst>
          </p:cNvPr>
          <p:cNvSpPr txBox="1"/>
          <p:nvPr/>
        </p:nvSpPr>
        <p:spPr>
          <a:xfrm>
            <a:off x="8434273" y="4145254"/>
            <a:ext cx="2887811" cy="369332"/>
          </a:xfrm>
          <a:prstGeom prst="rect">
            <a:avLst/>
          </a:prstGeom>
          <a:noFill/>
        </p:spPr>
        <p:txBody>
          <a:bodyPr wrap="square">
            <a:spAutoFit/>
          </a:bodyPr>
          <a:lstStyle/>
          <a:p>
            <a:r>
              <a:rPr lang="en-US" b="1" dirty="0">
                <a:ln>
                  <a:noFill/>
                </a:ln>
                <a:solidFill>
                  <a:schemeClr val="accent1"/>
                </a:solidFill>
              </a:rPr>
              <a:t>With Recommended Config</a:t>
            </a:r>
            <a:endParaRPr lang="en-US" dirty="0">
              <a:solidFill>
                <a:schemeClr val="accent1"/>
              </a:solidFill>
            </a:endParaRPr>
          </a:p>
        </p:txBody>
      </p:sp>
    </p:spTree>
    <p:extLst>
      <p:ext uri="{BB962C8B-B14F-4D97-AF65-F5344CB8AC3E}">
        <p14:creationId xmlns:p14="http://schemas.microsoft.com/office/powerpoint/2010/main" val="943288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13">
            <a:extLst>
              <a:ext uri="{FF2B5EF4-FFF2-40B4-BE49-F238E27FC236}">
                <a16:creationId xmlns:a16="http://schemas.microsoft.com/office/drawing/2014/main" id="{3884046D-BC15-4613-8FEB-2D6675210FDC}"/>
              </a:ext>
            </a:extLst>
          </p:cNvPr>
          <p:cNvGraphicFramePr>
            <a:graphicFrameLocks noGrp="1"/>
          </p:cNvGraphicFramePr>
          <p:nvPr>
            <p:extLst>
              <p:ext uri="{D42A27DB-BD31-4B8C-83A1-F6EECF244321}">
                <p14:modId xmlns:p14="http://schemas.microsoft.com/office/powerpoint/2010/main" val="3094348575"/>
              </p:ext>
            </p:extLst>
          </p:nvPr>
        </p:nvGraphicFramePr>
        <p:xfrm>
          <a:off x="180534" y="729842"/>
          <a:ext cx="4948212" cy="6059814"/>
        </p:xfrm>
        <a:graphic>
          <a:graphicData uri="http://schemas.openxmlformats.org/drawingml/2006/table">
            <a:tbl>
              <a:tblPr firstRow="1" bandRow="1">
                <a:tableStyleId>{5C22544A-7EE6-4342-B048-85BDC9FD1C3A}</a:tableStyleId>
              </a:tblPr>
              <a:tblGrid>
                <a:gridCol w="1048262">
                  <a:extLst>
                    <a:ext uri="{9D8B030D-6E8A-4147-A177-3AD203B41FA5}">
                      <a16:colId xmlns:a16="http://schemas.microsoft.com/office/drawing/2014/main" val="2810854479"/>
                    </a:ext>
                  </a:extLst>
                </a:gridCol>
                <a:gridCol w="2837985">
                  <a:extLst>
                    <a:ext uri="{9D8B030D-6E8A-4147-A177-3AD203B41FA5}">
                      <a16:colId xmlns:a16="http://schemas.microsoft.com/office/drawing/2014/main" val="2647257514"/>
                    </a:ext>
                  </a:extLst>
                </a:gridCol>
                <a:gridCol w="1061965">
                  <a:extLst>
                    <a:ext uri="{9D8B030D-6E8A-4147-A177-3AD203B41FA5}">
                      <a16:colId xmlns:a16="http://schemas.microsoft.com/office/drawing/2014/main" val="4095047486"/>
                    </a:ext>
                  </a:extLst>
                </a:gridCol>
              </a:tblGrid>
              <a:tr h="609378">
                <a:tc>
                  <a:txBody>
                    <a:bodyPr/>
                    <a:lstStyle/>
                    <a:p>
                      <a:pPr algn="ctr"/>
                      <a:r>
                        <a:rPr lang="en-US" dirty="0"/>
                        <a:t>S.No</a:t>
                      </a:r>
                    </a:p>
                  </a:txBody>
                  <a:tcPr anchor="ctr"/>
                </a:tc>
                <a:tc>
                  <a:txBody>
                    <a:bodyPr/>
                    <a:lstStyle/>
                    <a:p>
                      <a:pPr algn="ctr"/>
                      <a:r>
                        <a:rPr lang="en-US" dirty="0"/>
                        <a:t>Transaction Name</a:t>
                      </a:r>
                    </a:p>
                  </a:txBody>
                  <a:tcPr anchor="ctr"/>
                </a:tc>
                <a:tc>
                  <a:txBody>
                    <a:bodyPr/>
                    <a:lstStyle/>
                    <a:p>
                      <a:pPr algn="ctr"/>
                      <a:r>
                        <a:rPr lang="en-US" dirty="0"/>
                        <a:t>Error %</a:t>
                      </a:r>
                    </a:p>
                    <a:p>
                      <a:pPr algn="ctr"/>
                      <a:endParaRPr lang="en-US" dirty="0"/>
                    </a:p>
                  </a:txBody>
                  <a:tcPr anchor="ctr"/>
                </a:tc>
                <a:extLst>
                  <a:ext uri="{0D108BD9-81ED-4DB2-BD59-A6C34878D82A}">
                    <a16:rowId xmlns:a16="http://schemas.microsoft.com/office/drawing/2014/main" val="2780566021"/>
                  </a:ext>
                </a:extLst>
              </a:tr>
              <a:tr h="319198">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Login into CS</a:t>
                      </a:r>
                    </a:p>
                  </a:txBody>
                  <a:tcPr marL="9525" marR="9525" marT="9525" marB="0"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0.21</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3556414971"/>
                  </a:ext>
                </a:extLst>
              </a:tr>
              <a:tr h="319198">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Course Search with 2 criteria</a:t>
                      </a:r>
                    </a:p>
                  </a:txBody>
                  <a:tcPr marL="9525" marR="9525" marT="9525" marB="0"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0.09</a:t>
                      </a:r>
                    </a:p>
                  </a:txBody>
                  <a:tcPr anchor="ctr"/>
                </a:tc>
                <a:extLst>
                  <a:ext uri="{0D108BD9-81ED-4DB2-BD59-A6C34878D82A}">
                    <a16:rowId xmlns:a16="http://schemas.microsoft.com/office/drawing/2014/main" val="2720536246"/>
                  </a:ext>
                </a:extLst>
              </a:tr>
              <a:tr h="319198">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3</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Register for Four (4) Classes</a:t>
                      </a:r>
                    </a:p>
                  </a:txBody>
                  <a:tcPr marL="9525" marR="9525" marT="9525" marB="0"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NA</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1623038460"/>
                  </a:ext>
                </a:extLst>
              </a:tr>
              <a:tr h="319198">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4</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View Grades</a:t>
                      </a:r>
                    </a:p>
                  </a:txBody>
                  <a:tcPr marL="9525" marR="9525" marT="9525" marB="0"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0.14</a:t>
                      </a:r>
                    </a:p>
                  </a:txBody>
                  <a:tcPr anchor="ctr"/>
                </a:tc>
                <a:extLst>
                  <a:ext uri="{0D108BD9-81ED-4DB2-BD59-A6C34878D82A}">
                    <a16:rowId xmlns:a16="http://schemas.microsoft.com/office/drawing/2014/main" val="2044150637"/>
                  </a:ext>
                </a:extLst>
              </a:tr>
              <a:tr h="319198">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5</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View Financial Aid</a:t>
                      </a:r>
                    </a:p>
                  </a:txBody>
                  <a:tcPr marL="9525" marR="9525" marT="9525" marB="0"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0.22</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957689988"/>
                  </a:ext>
                </a:extLst>
              </a:tr>
              <a:tr h="319198">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6</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Add 4 Courses</a:t>
                      </a:r>
                    </a:p>
                  </a:txBody>
                  <a:tcPr marL="9525" marR="9525" marT="9525" marB="0"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NA</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2753176462"/>
                  </a:ext>
                </a:extLst>
              </a:tr>
              <a:tr h="530547">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7</a:t>
                      </a:r>
                    </a:p>
                  </a:txBody>
                  <a:tcPr marL="9525" marR="9525" marT="9525" marB="0" anchor="ctr"/>
                </a:tc>
                <a:tc>
                  <a:txBody>
                    <a:bodyPr/>
                    <a:lstStyle/>
                    <a:p>
                      <a:pPr algn="l" fontAlgn="t"/>
                      <a:r>
                        <a:rPr lang="en-US" sz="1600" b="1" i="0" u="none" strike="noStrike" kern="1200" dirty="0">
                          <a:solidFill>
                            <a:srgbClr val="000000"/>
                          </a:solidFill>
                          <a:effectLst/>
                          <a:latin typeface="Calibri" panose="020F0502020204030204" pitchFamily="34" charset="0"/>
                          <a:ea typeface="+mn-ea"/>
                          <a:cs typeface="+mn-cs"/>
                        </a:rPr>
                        <a:t>Ad hoc add course</a:t>
                      </a:r>
                    </a:p>
                  </a:txBody>
                  <a:tcPr marL="9525" marR="9525" marT="9525" marB="0" anchor="ctr"/>
                </a:tc>
                <a:tc>
                  <a:txBody>
                    <a:bodyPr/>
                    <a:lstStyle/>
                    <a:p>
                      <a:pPr algn="ctr"/>
                      <a:r>
                        <a:rPr lang="en-IN" sz="1600" b="1" i="0" u="none" strike="noStrike" kern="1200" dirty="0">
                          <a:solidFill>
                            <a:srgbClr val="000000"/>
                          </a:solidFill>
                          <a:effectLst/>
                          <a:latin typeface="Calibri" panose="020F0502020204030204" pitchFamily="34" charset="0"/>
                          <a:ea typeface="+mn-ea"/>
                          <a:cs typeface="+mn-cs"/>
                        </a:rPr>
                        <a:t>NA</a:t>
                      </a:r>
                      <a:endParaRPr lang="en-US" sz="1600" b="1"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2515737858"/>
                  </a:ext>
                </a:extLst>
              </a:tr>
              <a:tr h="530547">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l" fontAlgn="t"/>
                      <a:r>
                        <a:rPr lang="en-US" sz="1600" b="1" i="0" u="none" strike="noStrike" kern="1200" dirty="0">
                          <a:solidFill>
                            <a:srgbClr val="000000"/>
                          </a:solidFill>
                          <a:effectLst/>
                          <a:latin typeface="Calibri" panose="020F0502020204030204" pitchFamily="34" charset="0"/>
                          <a:ea typeface="+mn-ea"/>
                          <a:cs typeface="+mn-cs"/>
                        </a:rPr>
                        <a:t>Add a Course</a:t>
                      </a:r>
                    </a:p>
                  </a:txBody>
                  <a:tcPr marL="9525" marR="9525" marT="9525" marB="0" anchor="ctr"/>
                </a:tc>
                <a:tc>
                  <a:txBody>
                    <a:bodyPr/>
                    <a:lstStyle/>
                    <a:p>
                      <a:pPr algn="ctr"/>
                      <a:r>
                        <a:rPr lang="en-IN" sz="1600" b="1" i="0" u="none" strike="noStrike" kern="1200" dirty="0">
                          <a:solidFill>
                            <a:srgbClr val="000000"/>
                          </a:solidFill>
                          <a:effectLst/>
                          <a:latin typeface="Calibri" panose="020F0502020204030204" pitchFamily="34" charset="0"/>
                          <a:ea typeface="+mn-ea"/>
                          <a:cs typeface="+mn-cs"/>
                        </a:rPr>
                        <a:t>NA</a:t>
                      </a:r>
                      <a:endParaRPr lang="en-US" sz="1600" b="1"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318565519"/>
                  </a:ext>
                </a:extLst>
              </a:tr>
              <a:tr h="319198">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10</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Drop Class</a:t>
                      </a:r>
                    </a:p>
                  </a:txBody>
                  <a:tcPr marL="9525" marR="9525" marT="9525" marB="0"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NA</a:t>
                      </a:r>
                    </a:p>
                  </a:txBody>
                  <a:tcPr anchor="ctr"/>
                </a:tc>
                <a:extLst>
                  <a:ext uri="{0D108BD9-81ED-4DB2-BD59-A6C34878D82A}">
                    <a16:rowId xmlns:a16="http://schemas.microsoft.com/office/drawing/2014/main" val="2662404022"/>
                  </a:ext>
                </a:extLst>
              </a:tr>
              <a:tr h="319198">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11</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Swap Class</a:t>
                      </a:r>
                    </a:p>
                  </a:txBody>
                  <a:tcPr marL="9525" marR="9525" marT="9525" marB="0"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NA</a:t>
                      </a:r>
                    </a:p>
                  </a:txBody>
                  <a:tcPr anchor="ctr"/>
                </a:tc>
                <a:extLst>
                  <a:ext uri="{0D108BD9-81ED-4DB2-BD59-A6C34878D82A}">
                    <a16:rowId xmlns:a16="http://schemas.microsoft.com/office/drawing/2014/main" val="544758127"/>
                  </a:ext>
                </a:extLst>
              </a:tr>
              <a:tr h="319198">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12</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Calendar Inquiry</a:t>
                      </a:r>
                    </a:p>
                  </a:txBody>
                  <a:tcPr marL="9525" marR="9525" marT="9525" marB="0"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NA</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4258263565"/>
                  </a:ext>
                </a:extLst>
              </a:tr>
              <a:tr h="319198">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13</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Modify Personal Data</a:t>
                      </a:r>
                    </a:p>
                  </a:txBody>
                  <a:tcPr marL="9525" marR="9525" marT="9525" marB="0"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0.37</a:t>
                      </a:r>
                    </a:p>
                  </a:txBody>
                  <a:tcPr anchor="ctr"/>
                </a:tc>
                <a:extLst>
                  <a:ext uri="{0D108BD9-81ED-4DB2-BD59-A6C34878D82A}">
                    <a16:rowId xmlns:a16="http://schemas.microsoft.com/office/drawing/2014/main" val="3361850570"/>
                  </a:ext>
                </a:extLst>
              </a:tr>
              <a:tr h="319198">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15</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Account Inquiry (SF)</a:t>
                      </a:r>
                    </a:p>
                  </a:txBody>
                  <a:tcPr marL="9525" marR="9525" marT="9525" marB="0"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0.15</a:t>
                      </a:r>
                    </a:p>
                  </a:txBody>
                  <a:tcPr anchor="ctr"/>
                </a:tc>
                <a:extLst>
                  <a:ext uri="{0D108BD9-81ED-4DB2-BD59-A6C34878D82A}">
                    <a16:rowId xmlns:a16="http://schemas.microsoft.com/office/drawing/2014/main" val="392269892"/>
                  </a:ext>
                </a:extLst>
              </a:tr>
              <a:tr h="319198">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16</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View Class Schedule</a:t>
                      </a:r>
                    </a:p>
                  </a:txBody>
                  <a:tcPr marL="9525" marR="9525" marT="9525" marB="0"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0.14</a:t>
                      </a:r>
                    </a:p>
                  </a:txBody>
                  <a:tcPr anchor="ctr"/>
                </a:tc>
                <a:extLst>
                  <a:ext uri="{0D108BD9-81ED-4DB2-BD59-A6C34878D82A}">
                    <a16:rowId xmlns:a16="http://schemas.microsoft.com/office/drawing/2014/main" val="1009196933"/>
                  </a:ext>
                </a:extLst>
              </a:tr>
              <a:tr h="319198">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17</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Search for Open Class</a:t>
                      </a:r>
                    </a:p>
                  </a:txBody>
                  <a:tcPr marL="9525" marR="9525" marT="9525" marB="0"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0.07</a:t>
                      </a:r>
                    </a:p>
                  </a:txBody>
                  <a:tcPr anchor="ctr"/>
                </a:tc>
                <a:extLst>
                  <a:ext uri="{0D108BD9-81ED-4DB2-BD59-A6C34878D82A}">
                    <a16:rowId xmlns:a16="http://schemas.microsoft.com/office/drawing/2014/main" val="2296245579"/>
                  </a:ext>
                </a:extLst>
              </a:tr>
            </a:tbl>
          </a:graphicData>
        </a:graphic>
      </p:graphicFrame>
      <p:sp>
        <p:nvSpPr>
          <p:cNvPr id="4" name="TextBox 3">
            <a:extLst>
              <a:ext uri="{FF2B5EF4-FFF2-40B4-BE49-F238E27FC236}">
                <a16:creationId xmlns:a16="http://schemas.microsoft.com/office/drawing/2014/main" id="{8AFA448A-EFA7-4245-BC8D-0E59D58D1836}"/>
              </a:ext>
            </a:extLst>
          </p:cNvPr>
          <p:cNvSpPr txBox="1"/>
          <p:nvPr/>
        </p:nvSpPr>
        <p:spPr>
          <a:xfrm>
            <a:off x="177196" y="137155"/>
            <a:ext cx="8566754" cy="523220"/>
          </a:xfrm>
          <a:prstGeom prst="rect">
            <a:avLst/>
          </a:prstGeom>
          <a:noFill/>
        </p:spPr>
        <p:txBody>
          <a:bodyPr wrap="square" rtlCol="0">
            <a:spAutoFit/>
          </a:bodyPr>
          <a:lstStyle/>
          <a:p>
            <a:r>
              <a:rPr lang="en-US" sz="2800" b="1" dirty="0">
                <a:solidFill>
                  <a:srgbClr val="0070C0"/>
                </a:solidFill>
              </a:rPr>
              <a:t>CS Results – Student Scripts</a:t>
            </a:r>
          </a:p>
        </p:txBody>
      </p:sp>
      <p:sp>
        <p:nvSpPr>
          <p:cNvPr id="7" name="TextBox 6">
            <a:extLst>
              <a:ext uri="{FF2B5EF4-FFF2-40B4-BE49-F238E27FC236}">
                <a16:creationId xmlns:a16="http://schemas.microsoft.com/office/drawing/2014/main" id="{FBE8FBAE-6223-4636-92A1-2A7DDCD27ADD}"/>
              </a:ext>
            </a:extLst>
          </p:cNvPr>
          <p:cNvSpPr txBox="1"/>
          <p:nvPr/>
        </p:nvSpPr>
        <p:spPr>
          <a:xfrm>
            <a:off x="5721292" y="868423"/>
            <a:ext cx="6321803" cy="5450851"/>
          </a:xfrm>
          <a:prstGeom prst="rect">
            <a:avLst/>
          </a:prstGeom>
          <a:noFill/>
        </p:spPr>
        <p:txBody>
          <a:bodyPr wrap="square" rtlCol="0">
            <a:spAutoFit/>
          </a:bodyPr>
          <a:lstStyle/>
          <a:p>
            <a:pPr>
              <a:lnSpc>
                <a:spcPct val="150000"/>
              </a:lnSpc>
            </a:pPr>
            <a:r>
              <a:rPr lang="en-US" b="1" dirty="0">
                <a:solidFill>
                  <a:schemeClr val="accent1"/>
                </a:solidFill>
              </a:rPr>
              <a:t>Key Takeaway: </a:t>
            </a:r>
            <a:r>
              <a:rPr lang="en-US" dirty="0">
                <a:solidFill>
                  <a:schemeClr val="accent1"/>
                </a:solidFill>
              </a:rPr>
              <a:t>Current Production environment set to handle 8K student load and positioned to scale to handle 24K student load. This will support DG5 college go live.</a:t>
            </a:r>
          </a:p>
          <a:p>
            <a:pPr>
              <a:lnSpc>
                <a:spcPct val="150000"/>
              </a:lnSpc>
            </a:pPr>
            <a:r>
              <a:rPr lang="en-US" u="sng" dirty="0"/>
              <a:t>Details</a:t>
            </a:r>
          </a:p>
          <a:p>
            <a:pPr marL="285750" indent="-285750">
              <a:lnSpc>
                <a:spcPct val="150000"/>
              </a:lnSpc>
              <a:buFont typeface="Arial" panose="020B0604020202020204" pitchFamily="34" charset="0"/>
              <a:buChar char="•"/>
            </a:pPr>
            <a:r>
              <a:rPr lang="en-US" dirty="0"/>
              <a:t>All scripts were executed through iHUB portal</a:t>
            </a:r>
          </a:p>
          <a:p>
            <a:pPr marL="285750" indent="-285750">
              <a:lnSpc>
                <a:spcPct val="150000"/>
              </a:lnSpc>
              <a:buFont typeface="Arial" panose="020B0604020202020204" pitchFamily="34" charset="0"/>
              <a:buChar char="•"/>
            </a:pPr>
            <a:r>
              <a:rPr lang="en-US" dirty="0"/>
              <a:t>Student transactions were tested for 24000 users with a ramp up of 0.1 seconds.</a:t>
            </a:r>
          </a:p>
          <a:p>
            <a:pPr marL="285750" indent="-285750">
              <a:lnSpc>
                <a:spcPct val="150000"/>
              </a:lnSpc>
              <a:buFont typeface="Arial" panose="020B0604020202020204" pitchFamily="34" charset="0"/>
              <a:buChar char="•"/>
            </a:pPr>
            <a:r>
              <a:rPr lang="en-US" dirty="0"/>
              <a:t>Current Production average user load is around 1500 in an hour</a:t>
            </a:r>
          </a:p>
          <a:p>
            <a:pPr marL="285750" indent="-285750">
              <a:lnSpc>
                <a:spcPct val="150000"/>
              </a:lnSpc>
              <a:buFont typeface="Arial" panose="020B0604020202020204" pitchFamily="34" charset="0"/>
              <a:buChar char="•"/>
            </a:pPr>
            <a:r>
              <a:rPr lang="en-US" dirty="0"/>
              <a:t>Note: Two transactions in </a:t>
            </a:r>
            <a:r>
              <a:rPr lang="en-US" b="1" dirty="0"/>
              <a:t>BOLD</a:t>
            </a:r>
            <a:r>
              <a:rPr lang="en-US" dirty="0"/>
              <a:t> were successful when we tested it with 64 servers for 8000 students equivalent to 128 servers for 24000 students. 128 Servers’ scenarios will likely not happen until we go live with all 34 colleges </a:t>
            </a:r>
          </a:p>
        </p:txBody>
      </p:sp>
    </p:spTree>
    <p:extLst>
      <p:ext uri="{BB962C8B-B14F-4D97-AF65-F5344CB8AC3E}">
        <p14:creationId xmlns:p14="http://schemas.microsoft.com/office/powerpoint/2010/main" val="2821464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AEB873D84CCC4497D3FD80E17AAD1F" ma:contentTypeVersion="10" ma:contentTypeDescription="Create a new document." ma:contentTypeScope="" ma:versionID="dd5979b848976e5531d71b23a95a808a">
  <xsd:schema xmlns:xsd="http://www.w3.org/2001/XMLSchema" xmlns:xs="http://www.w3.org/2001/XMLSchema" xmlns:p="http://schemas.microsoft.com/office/2006/metadata/properties" xmlns:ns3="c5c287f6-de78-4f6e-b343-98dd91c34ce4" xmlns:ns4="cef423a9-6407-479e-9324-ff0ba9b2c8c2" targetNamespace="http://schemas.microsoft.com/office/2006/metadata/properties" ma:root="true" ma:fieldsID="1a553774d5ef083834afe5c5e8a6967c" ns3:_="" ns4:_="">
    <xsd:import namespace="c5c287f6-de78-4f6e-b343-98dd91c34ce4"/>
    <xsd:import namespace="cef423a9-6407-479e-9324-ff0ba9b2c8c2"/>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c287f6-de78-4f6e-b343-98dd91c34c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ef423a9-6407-479e-9324-ff0ba9b2c8c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EBA408-C5FF-48D1-B18C-D5C1184424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c287f6-de78-4f6e-b343-98dd91c34ce4"/>
    <ds:schemaRef ds:uri="cef423a9-6407-479e-9324-ff0ba9b2c8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3FD780-86B2-455F-A91E-1E1A9004C20C}">
  <ds:schemaRefs>
    <ds:schemaRef ds:uri="http://schemas.microsoft.com/office/2006/metadata/properties"/>
    <ds:schemaRef ds:uri="http://purl.org/dc/elements/1.1/"/>
    <ds:schemaRef ds:uri="http://purl.org/dc/dcmitype/"/>
    <ds:schemaRef ds:uri="http://schemas.microsoft.com/office/2006/documentManagement/types"/>
    <ds:schemaRef ds:uri="http://schemas.openxmlformats.org/package/2006/metadata/core-properties"/>
    <ds:schemaRef ds:uri="http://www.w3.org/XML/1998/namespace"/>
    <ds:schemaRef ds:uri="http://purl.org/dc/terms/"/>
    <ds:schemaRef ds:uri="http://schemas.microsoft.com/office/infopath/2007/PartnerControls"/>
    <ds:schemaRef ds:uri="cef423a9-6407-479e-9324-ff0ba9b2c8c2"/>
    <ds:schemaRef ds:uri="c5c287f6-de78-4f6e-b343-98dd91c34ce4"/>
  </ds:schemaRefs>
</ds:datastoreItem>
</file>

<file path=customXml/itemProps3.xml><?xml version="1.0" encoding="utf-8"?>
<ds:datastoreItem xmlns:ds="http://schemas.openxmlformats.org/officeDocument/2006/customXml" ds:itemID="{44CAA613-48B8-40B8-995A-3B31D67192E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11112</TotalTime>
  <Words>1770</Words>
  <Application>Microsoft Office PowerPoint</Application>
  <PresentationFormat>Widescreen</PresentationFormat>
  <Paragraphs>533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(Body)</vt:lpstr>
      <vt:lpstr>Calibri Light</vt:lpstr>
      <vt:lpstr>Wingdings</vt:lpstr>
      <vt:lpstr>Office Theme</vt:lpstr>
      <vt:lpstr>PowerPoint Presentation</vt:lpstr>
      <vt:lpstr>    </vt:lpstr>
      <vt:lpstr>    </vt:lpstr>
      <vt:lpstr>Approach</vt:lpstr>
      <vt:lpstr>    </vt:lpstr>
      <vt:lpstr>Current Production vs Recommended Configuration</vt:lpstr>
      <vt:lpstr>Key Takeaways - Course Search using Elastic Search</vt:lpstr>
      <vt:lpstr>PowerPoint Presentation</vt:lpstr>
      <vt:lpstr>PowerPoint Presentation</vt:lpstr>
      <vt:lpstr>PowerPoint Presentation</vt:lpstr>
      <vt:lpstr>FSCM New Configuration Results</vt:lpstr>
      <vt:lpstr>HCM Load Testing</vt:lpstr>
      <vt:lpstr>HCM - On Recommended Configuration</vt:lpstr>
      <vt:lpstr>FASF – Results Using New Configuration</vt:lpstr>
      <vt:lpstr>Key Takeaways -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Load Testing Results</dc:title>
  <dc:subject>Load Testing Results for DG5</dc:subject>
  <dc:creator>Srikanth Kakkireni</dc:creator>
  <cp:lastModifiedBy>Sherry Nelson</cp:lastModifiedBy>
  <cp:revision>229</cp:revision>
  <dcterms:created xsi:type="dcterms:W3CDTF">2019-09-05T17:49:06Z</dcterms:created>
  <dcterms:modified xsi:type="dcterms:W3CDTF">2021-09-28T21:43:52Z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0x010100F7AEB873D84CCC4497D3FD80E17AAD1F</vt:lpwstr>
  </property>
</Properties>
</file>