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0"/>
  </p:notesMasterIdLst>
  <p:handoutMasterIdLst>
    <p:handoutMasterId r:id="rId21"/>
  </p:handoutMasterIdLst>
  <p:sldIdLst>
    <p:sldId id="256" r:id="rId5"/>
    <p:sldId id="729" r:id="rId6"/>
    <p:sldId id="274" r:id="rId7"/>
    <p:sldId id="730" r:id="rId8"/>
    <p:sldId id="731" r:id="rId9"/>
    <p:sldId id="717" r:id="rId10"/>
    <p:sldId id="734" r:id="rId11"/>
    <p:sldId id="692" r:id="rId12"/>
    <p:sldId id="733" r:id="rId13"/>
    <p:sldId id="732" r:id="rId14"/>
    <p:sldId id="723" r:id="rId15"/>
    <p:sldId id="736" r:id="rId16"/>
    <p:sldId id="737" r:id="rId17"/>
    <p:sldId id="724" r:id="rId18"/>
    <p:sldId id="71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nkat Gangula (Contractor)" initials="VG(" lastIdx="1" clrIdx="0">
    <p:extLst>
      <p:ext uri="{19B8F6BF-5375-455C-9EA6-DF929625EA0E}">
        <p15:presenceInfo xmlns:p15="http://schemas.microsoft.com/office/powerpoint/2012/main" userId="S-1-5-21-2162954678-3364338229-3037977907-112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2" d="100"/>
          <a:sy n="62" d="100"/>
        </p:scale>
        <p:origin x="460"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1" d="100"/>
          <a:sy n="61" d="100"/>
        </p:scale>
        <p:origin x="33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CBAB58-A7FA-4B1E-9D84-6245239454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6B405B-D629-4739-A1B3-5FAF0F91F0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3C1593-D2FA-4C58-A062-8000435BC658}" type="datetimeFigureOut">
              <a:rPr lang="en-US" smtClean="0"/>
              <a:pPr/>
              <a:t>2/8/2022</a:t>
            </a:fld>
            <a:endParaRPr lang="en-US" dirty="0"/>
          </a:p>
        </p:txBody>
      </p:sp>
      <p:sp>
        <p:nvSpPr>
          <p:cNvPr id="4" name="Footer Placeholder 3">
            <a:extLst>
              <a:ext uri="{FF2B5EF4-FFF2-40B4-BE49-F238E27FC236}">
                <a16:creationId xmlns:a16="http://schemas.microsoft.com/office/drawing/2014/main" id="{1D80A57A-3F92-48E1-93D6-FFEB5275E9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3DCE26-9762-496A-B700-AAE2862C9D7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9F0CF4-5A03-4E11-AB2F-4705B83C893D}" type="slidenum">
              <a:rPr lang="en-US" smtClean="0"/>
              <a:pPr/>
              <a:t>‹#›</a:t>
            </a:fld>
            <a:endParaRPr lang="en-US" dirty="0"/>
          </a:p>
        </p:txBody>
      </p:sp>
    </p:spTree>
    <p:extLst>
      <p:ext uri="{BB962C8B-B14F-4D97-AF65-F5344CB8AC3E}">
        <p14:creationId xmlns:p14="http://schemas.microsoft.com/office/powerpoint/2010/main" val="2856462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A0C311-4609-47A2-B70C-ADB3F2DE23FB}" type="datetimeFigureOut">
              <a:rPr lang="en-US" smtClean="0"/>
              <a:pPr/>
              <a:t>2/8/2022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0D90E7-0C2E-4E58-8C06-673A75F93410}" type="slidenum">
              <a:rPr lang="en-US" smtClean="0"/>
              <a:pPr/>
              <a:t>‹#›</a:t>
            </a:fld>
            <a:endParaRPr lang="en-US" dirty="0"/>
          </a:p>
        </p:txBody>
      </p:sp>
    </p:spTree>
    <p:extLst>
      <p:ext uri="{BB962C8B-B14F-4D97-AF65-F5344CB8AC3E}">
        <p14:creationId xmlns:p14="http://schemas.microsoft.com/office/powerpoint/2010/main" val="32810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A269-65AE-4EBB-ADB7-D43637ADC2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E00F3C-3B30-4BE5-8EC2-1077A8649547}"/>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5B43613-DAA8-4F47-AE32-4BAFC345E5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87401967-FE5F-42D4-8F97-FBA55A7BCA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5446723-DCC0-4826-BB4D-0F7EBA5EA851}"/>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2459395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05B5A-7D33-4A6E-ABD8-3AB508BC8B2B}"/>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0F16672B-DB0A-4349-8BED-2AF4424C6D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5B9AF1-2991-46AF-A171-B8C4CF92D0B0}"/>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51C6A8C-1FCF-4327-828A-DA4E2AA9A5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F7D1F5-9636-4DA4-8E92-C5CF64B567EA}"/>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67394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804C3B-9826-46D3-9A7B-5DA6F5F1C605}"/>
              </a:ext>
            </a:extLst>
          </p:cNvPr>
          <p:cNvSpPr>
            <a:spLocks noGrp="1"/>
          </p:cNvSpPr>
          <p:nvPr>
            <p:ph type="title" orient="vert"/>
          </p:nvPr>
        </p:nvSpPr>
        <p:spPr>
          <a:xfrm>
            <a:off x="8724900" y="365125"/>
            <a:ext cx="2628900" cy="5811838"/>
          </a:xfrm>
        </p:spPr>
        <p:txBody>
          <a:bodyPr vert="eaVert"/>
          <a:lstStyle>
            <a:lvl1pPr>
              <a:defRPr>
                <a:solidFill>
                  <a:schemeClr val="accent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BCB1E557-3A94-4472-A2E7-296B93DA83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9875FE-B7BC-4AD1-AFCA-3A36B7AA2CC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59FFFA6-AB43-4C94-BE4B-02997045C2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2BAF663-3081-45A7-8740-8FF046A29E0F}"/>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754468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Line 8"/>
          <p:cNvSpPr>
            <a:spLocks noChangeShapeType="1"/>
          </p:cNvSpPr>
          <p:nvPr userDrawn="1"/>
        </p:nvSpPr>
        <p:spPr bwMode="auto">
          <a:xfrm>
            <a:off x="765176" y="449263"/>
            <a:ext cx="11235531" cy="0"/>
          </a:xfrm>
          <a:prstGeom prst="line">
            <a:avLst/>
          </a:prstGeom>
          <a:noFill/>
          <a:ln w="19050">
            <a:solidFill>
              <a:srgbClr val="006699"/>
            </a:solidFill>
            <a:round/>
            <a:headEnd/>
            <a:tailEnd/>
          </a:ln>
          <a:extLst>
            <a:ext uri="{909E8E84-426E-40DD-AFC4-6F175D3DCCD1}">
              <a14:hiddenFill xmlns:a14="http://schemas.microsoft.com/office/drawing/2010/main">
                <a:noFill/>
              </a14:hiddenFill>
            </a:ext>
          </a:extLst>
        </p:spPr>
        <p:txBody>
          <a:bodyPr anchor="ctr"/>
          <a:lstStyle/>
          <a:p>
            <a:pPr>
              <a:defRPr/>
            </a:pPr>
            <a:endParaRPr lang="en-IN" sz="1365" dirty="0"/>
          </a:p>
        </p:txBody>
      </p:sp>
      <p:pic>
        <p:nvPicPr>
          <p:cNvPr id="8" name="Picture 9" descr="rect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964" y="-3175"/>
            <a:ext cx="123428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244476"/>
            <a:ext cx="12192000" cy="504825"/>
          </a:xfrm>
          <a:prstGeom prst="rect">
            <a:avLst/>
          </a:prstGeom>
          <a:solidFill>
            <a:srgbClr val="4586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800" dirty="0">
                <a:solidFill>
                  <a:prstClr val="white"/>
                </a:solidFill>
              </a:rPr>
              <a:t>v</a:t>
            </a:r>
          </a:p>
        </p:txBody>
      </p:sp>
      <p:sp>
        <p:nvSpPr>
          <p:cNvPr id="11" name="Rectangle 10"/>
          <p:cNvSpPr/>
          <p:nvPr userDrawn="1"/>
        </p:nvSpPr>
        <p:spPr>
          <a:xfrm>
            <a:off x="0" y="2"/>
            <a:ext cx="12192000" cy="701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dirty="0">
              <a:solidFill>
                <a:prstClr val="white"/>
              </a:solidFill>
            </a:endParaRPr>
          </a:p>
        </p:txBody>
      </p:sp>
      <p:sp>
        <p:nvSpPr>
          <p:cNvPr id="12" name="Title Placeholder 1"/>
          <p:cNvSpPr>
            <a:spLocks noGrp="1"/>
          </p:cNvSpPr>
          <p:nvPr>
            <p:ph type="title"/>
          </p:nvPr>
        </p:nvSpPr>
        <p:spPr>
          <a:xfrm>
            <a:off x="76201" y="94027"/>
            <a:ext cx="9866881" cy="514350"/>
          </a:xfrm>
          <a:prstGeom prst="rect">
            <a:avLst/>
          </a:prstGeom>
        </p:spPr>
        <p:txBody>
          <a:bodyPr lIns="68580" tIns="34290" rIns="68580" bIns="34290" rtlCol="0">
            <a:noAutofit/>
          </a:bodyPr>
          <a:lstStyle>
            <a:lvl1pPr algn="l">
              <a:defRPr sz="3600" b="0" spc="0" baseline="0">
                <a:solidFill>
                  <a:schemeClr val="accent1"/>
                </a:solidFill>
                <a:latin typeface="Calibri" panose="020F0502020204030204" pitchFamily="34" charset="0"/>
              </a:defRPr>
            </a:lvl1pPr>
          </a:lstStyle>
          <a:p>
            <a:r>
              <a:rPr lang="en-US" dirty="0"/>
              <a:t>Click to edit Master title style</a:t>
            </a:r>
          </a:p>
        </p:txBody>
      </p:sp>
      <p:pic>
        <p:nvPicPr>
          <p:cNvPr id="9" name="Picture 8" descr="A close up of a logo&#10;&#10;Description automatically generated">
            <a:extLst>
              <a:ext uri="{FF2B5EF4-FFF2-40B4-BE49-F238E27FC236}">
                <a16:creationId xmlns:a16="http://schemas.microsoft.com/office/drawing/2014/main" id="{68C3D2E4-F395-4962-BDC5-012C0F825F7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32623" y="11289"/>
            <a:ext cx="2396066" cy="658237"/>
          </a:xfrm>
          <a:prstGeom prst="rect">
            <a:avLst/>
          </a:prstGeom>
        </p:spPr>
      </p:pic>
    </p:spTree>
    <p:extLst>
      <p:ext uri="{BB962C8B-B14F-4D97-AF65-F5344CB8AC3E}">
        <p14:creationId xmlns:p14="http://schemas.microsoft.com/office/powerpoint/2010/main" val="1487155560"/>
      </p:ext>
    </p:extLst>
  </p:cSld>
  <p:clrMapOvr>
    <a:masterClrMapping/>
  </p:clrMapOvr>
  <p:extLst>
    <p:ext uri="{DCECCB84-F9BA-43D5-87BE-67443E8EF086}">
      <p15:sldGuideLst xmlns:p15="http://schemas.microsoft.com/office/powerpoint/2012/main">
        <p15:guide id="1" pos="168" userDrawn="1">
          <p15:clr>
            <a:srgbClr val="FBAE40"/>
          </p15:clr>
        </p15:guide>
        <p15:guide id="2" pos="39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08037" y="107602"/>
            <a:ext cx="2039116" cy="1505715"/>
          </a:xfrm>
          <a:prstGeom prst="rect">
            <a:avLst/>
          </a:prstGeom>
        </p:spPr>
      </p:pic>
    </p:spTree>
    <p:extLst>
      <p:ext uri="{BB962C8B-B14F-4D97-AF65-F5344CB8AC3E}">
        <p14:creationId xmlns:p14="http://schemas.microsoft.com/office/powerpoint/2010/main" val="2993603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33559-AA92-4C9B-B42A-2B6EA3F3A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1AF14B-EF6C-4C51-8705-F0C257DDA1D0}"/>
              </a:ext>
            </a:extLst>
          </p:cNvPr>
          <p:cNvSpPr>
            <a:spLocks noGrp="1"/>
          </p:cNvSpPr>
          <p:nvPr>
            <p:ph idx="1"/>
          </p:nvPr>
        </p:nvSpPr>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CDD4C7C-2182-43C3-B015-F8EC6FE972F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758B79F6-A677-4CF1-8D0E-FBD8707C836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7A7AC0-09A8-4FEC-B92F-15507EE04CF7}"/>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265526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610A-C05B-4060-9EC8-70F630B9E2B7}"/>
              </a:ext>
            </a:extLst>
          </p:cNvPr>
          <p:cNvSpPr>
            <a:spLocks noGrp="1"/>
          </p:cNvSpPr>
          <p:nvPr>
            <p:ph type="title"/>
          </p:nvPr>
        </p:nvSpPr>
        <p:spPr>
          <a:xfrm>
            <a:off x="831850" y="1709738"/>
            <a:ext cx="10515600" cy="2852737"/>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1381C31E-3220-45FB-B789-1D88FCCE4600}"/>
              </a:ext>
            </a:extLst>
          </p:cNvPr>
          <p:cNvSpPr>
            <a:spLocks noGrp="1"/>
          </p:cNvSpPr>
          <p:nvPr>
            <p:ph type="body" idx="1"/>
          </p:nvPr>
        </p:nvSpPr>
        <p:spPr>
          <a:xfrm>
            <a:off x="831850" y="4589463"/>
            <a:ext cx="10515600" cy="1500187"/>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E9BB7C7C-1833-4EE9-96CD-92E2C724C88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402F04A-8C4A-4E49-B30D-DE8220A9DBC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41105E-EA23-4B8D-A58B-4F53FBBB0D81}"/>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57070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6CA2A-0DCA-472C-A03F-F5D1DBFFBEAC}"/>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11B97DD-0792-4B04-9729-9F4B5ADDB08D}"/>
              </a:ext>
            </a:extLst>
          </p:cNvPr>
          <p:cNvSpPr>
            <a:spLocks noGrp="1"/>
          </p:cNvSpPr>
          <p:nvPr>
            <p:ph sz="half" idx="1"/>
          </p:nvPr>
        </p:nvSpPr>
        <p:spPr>
          <a:xfrm>
            <a:off x="838200" y="1825625"/>
            <a:ext cx="5181600" cy="4351338"/>
          </a:xfrm>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B8404C3-871C-48EB-AF71-4F9BFFCEEC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16CF41-FF15-42A1-A056-526DBD9E3564}"/>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D6B88103-DA08-4980-9A33-DDAA4E6FEC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81B9DF6-21B4-4438-ADB6-64B244814997}"/>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7152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0A77-CCEB-41B4-87CD-5A4B38B7DBAE}"/>
              </a:ext>
            </a:extLst>
          </p:cNvPr>
          <p:cNvSpPr>
            <a:spLocks noGrp="1"/>
          </p:cNvSpPr>
          <p:nvPr>
            <p:ph type="title"/>
          </p:nvPr>
        </p:nvSpPr>
        <p:spPr>
          <a:xfrm>
            <a:off x="839788" y="365125"/>
            <a:ext cx="10515600" cy="1325563"/>
          </a:xfrm>
        </p:spPr>
        <p:txBody>
          <a:bodyPr/>
          <a:lstStyle>
            <a:lvl1pPr>
              <a:defRPr>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4AFEE166-EFB7-4D8C-906B-FBE0D81267EC}"/>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2F3E14D-E12F-4004-81E5-0445F040CB58}"/>
              </a:ext>
            </a:extLst>
          </p:cNvPr>
          <p:cNvSpPr>
            <a:spLocks noGrp="1"/>
          </p:cNvSpPr>
          <p:nvPr>
            <p:ph sz="half" idx="2"/>
          </p:nvPr>
        </p:nvSpPr>
        <p:spPr>
          <a:xfrm>
            <a:off x="839788" y="2505075"/>
            <a:ext cx="5157787" cy="3684588"/>
          </a:xfrm>
        </p:spPr>
        <p:txBody>
          <a:bodyPr/>
          <a:lstStyle>
            <a:lvl1pPr>
              <a:defRPr>
                <a:solidFill>
                  <a:schemeClr val="accent1"/>
                </a:solidFill>
              </a:defRPr>
            </a:lvl1pPr>
            <a:lvl2pPr>
              <a:defRPr>
                <a:solidFill>
                  <a:schemeClr val="accent1"/>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9E3DE3E4-AD91-4823-91CC-930080AFFA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8632FA9-F750-46E4-979E-9742A09545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6D0260-3E0D-48D8-B945-1A9F9034025C}"/>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5DC75313-2BCA-4F1C-AAE0-5D5C717307C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0526649-57D3-47E7-AEC2-BFFBD069DC60}"/>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02974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86BBA-D348-4180-BFB1-5133B3CF93A7}"/>
              </a:ext>
            </a:extLst>
          </p:cNvPr>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12D9C455-F871-4227-A683-6189EEC7DD7B}"/>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8A41EE49-5D8A-486E-A8DB-1B14F59BE3B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B4F2C7-59B7-4B4E-B7C3-5C5FBDE73756}"/>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572056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893B4-7C4B-4F8C-BB39-107515A6FDF5}"/>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E548647-392D-478F-8A9A-CBD7F0E1F46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E9218A-0F39-44D7-80FB-E8B7BA79F663}"/>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797214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C9D4A-9D64-4E73-BCD1-E7B08F2667DD}"/>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C0FB4FBD-3E67-4C0E-83A2-ABC89CADB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4A511D-5FCD-457A-8F69-67B4E0247AEF}"/>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5BC252E-1A49-4AFF-BA63-9B6AE0EDF79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996B8F0C-BD50-47AD-9816-92A0B98426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98824B-D732-45CB-B171-733E0B1B4368}"/>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3540477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E00A-812E-4620-B7E9-5651ADC26CAC}"/>
              </a:ext>
            </a:extLst>
          </p:cNvPr>
          <p:cNvSpPr>
            <a:spLocks noGrp="1"/>
          </p:cNvSpPr>
          <p:nvPr>
            <p:ph type="title"/>
          </p:nvPr>
        </p:nvSpPr>
        <p:spPr>
          <a:xfrm>
            <a:off x="839788" y="457200"/>
            <a:ext cx="3932237" cy="1600200"/>
          </a:xfrm>
        </p:spPr>
        <p:txBody>
          <a:bodyPr anchor="b"/>
          <a:lstStyle>
            <a:lvl1pPr>
              <a:defRPr sz="3200">
                <a:solidFill>
                  <a:schemeClr val="accent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DB9AB614-1FCD-4121-AC6E-1CCD24999C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FF7D18B-CE7D-47AC-B1CB-40CD3776B831}"/>
              </a:ext>
            </a:extLst>
          </p:cNvPr>
          <p:cNvSpPr>
            <a:spLocks noGrp="1"/>
          </p:cNvSpPr>
          <p:nvPr>
            <p:ph type="body" sz="half" idx="2"/>
          </p:nvPr>
        </p:nvSpPr>
        <p:spPr>
          <a:xfrm>
            <a:off x="839788" y="2057400"/>
            <a:ext cx="3932237"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BC745E3-DC2D-4813-B88C-4A7AB0EE2B92}"/>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798CE351-27AE-4C27-83FC-0D31FEB71C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E593F54-B992-4154-95DC-518FD533F102}"/>
              </a:ext>
            </a:extLst>
          </p:cNvPr>
          <p:cNvSpPr>
            <a:spLocks noGrp="1"/>
          </p:cNvSpPr>
          <p:nvPr>
            <p:ph type="sldNum" sz="quarter" idx="12"/>
          </p:nvPr>
        </p:nvSpPr>
        <p:spPr/>
        <p:txBody>
          <a:body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122143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86025F-DC3A-4A43-BB04-F0890DCAC8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2C3DB63-F1F8-477B-93BA-AA53EA5EB2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CAFD70D-1AFE-4297-BC78-1FE0C8DED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97C19ADE-DE56-42AC-B084-858BCF333C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81BB64-DE6B-4D03-B65E-EFEB7209A4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FA10A-75BF-4FC3-BA62-E493D9BD3098}" type="slidenum">
              <a:rPr lang="en-US" smtClean="0"/>
              <a:pPr/>
              <a:t>‹#›</a:t>
            </a:fld>
            <a:endParaRPr lang="en-US" dirty="0"/>
          </a:p>
        </p:txBody>
      </p:sp>
    </p:spTree>
    <p:extLst>
      <p:ext uri="{BB962C8B-B14F-4D97-AF65-F5344CB8AC3E}">
        <p14:creationId xmlns:p14="http://schemas.microsoft.com/office/powerpoint/2010/main" val="1044744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87817" y="1861458"/>
            <a:ext cx="8922330" cy="3416320"/>
          </a:xfrm>
          <a:prstGeom prst="rect">
            <a:avLst/>
          </a:prstGeom>
          <a:noFill/>
        </p:spPr>
        <p:txBody>
          <a:bodyPr wrap="square" rtlCol="0">
            <a:spAutoFit/>
          </a:bodyPr>
          <a:lstStyle/>
          <a:p>
            <a:pPr algn="ctr"/>
            <a:r>
              <a:rPr lang="en-US" sz="4000" b="1" dirty="0">
                <a:solidFill>
                  <a:schemeClr val="bg2"/>
                </a:solidFill>
              </a:rPr>
              <a:t>SBCTC</a:t>
            </a:r>
            <a:r>
              <a:rPr lang="en-US" sz="3200" b="1" dirty="0">
                <a:solidFill>
                  <a:schemeClr val="bg2"/>
                </a:solidFill>
              </a:rPr>
              <a:t> </a:t>
            </a:r>
          </a:p>
          <a:p>
            <a:pPr algn="ctr"/>
            <a:r>
              <a:rPr lang="en-US" sz="3200" b="1" dirty="0">
                <a:solidFill>
                  <a:schemeClr val="bg2"/>
                </a:solidFill>
              </a:rPr>
              <a:t> </a:t>
            </a:r>
            <a:r>
              <a:rPr lang="en-US" sz="4000" b="1" dirty="0">
                <a:solidFill>
                  <a:schemeClr val="bg2"/>
                </a:solidFill>
              </a:rPr>
              <a:t>PeopleSoft Load Testing Results Review</a:t>
            </a:r>
          </a:p>
          <a:p>
            <a:pPr algn="ctr"/>
            <a:r>
              <a:rPr lang="en-US" sz="3600" b="1" dirty="0">
                <a:solidFill>
                  <a:srgbClr val="FFC000"/>
                </a:solidFill>
              </a:rPr>
              <a:t>Final Run</a:t>
            </a:r>
          </a:p>
          <a:p>
            <a:pPr algn="ctr"/>
            <a:endParaRPr lang="en-US" sz="4000" b="1" dirty="0">
              <a:solidFill>
                <a:srgbClr val="00B0F0"/>
              </a:solidFill>
            </a:endParaRPr>
          </a:p>
          <a:p>
            <a:pPr algn="ctr"/>
            <a:r>
              <a:rPr lang="en-US" sz="2400" dirty="0">
                <a:solidFill>
                  <a:srgbClr val="00B0F0"/>
                </a:solidFill>
              </a:rPr>
              <a:t>Prepared by </a:t>
            </a:r>
          </a:p>
          <a:p>
            <a:pPr algn="ctr"/>
            <a:r>
              <a:rPr lang="en-US" sz="3200" b="1" dirty="0">
                <a:solidFill>
                  <a:schemeClr val="bg2">
                    <a:lumMod val="10000"/>
                  </a:schemeClr>
                </a:solidFill>
                <a:highlight>
                  <a:srgbClr val="C0C0C0"/>
                </a:highlight>
              </a:rPr>
              <a:t>Kastech Software Solutions Group</a:t>
            </a:r>
          </a:p>
        </p:txBody>
      </p:sp>
      <p:pic>
        <p:nvPicPr>
          <p:cNvPr id="3" name="Picture 2"/>
          <p:cNvPicPr>
            <a:picLocks noChangeAspect="1"/>
          </p:cNvPicPr>
          <p:nvPr/>
        </p:nvPicPr>
        <p:blipFill>
          <a:blip r:embed="rId2" cstate="print"/>
          <a:stretch>
            <a:fillRect/>
          </a:stretch>
        </p:blipFill>
        <p:spPr>
          <a:xfrm>
            <a:off x="9677346" y="6026717"/>
            <a:ext cx="1991740" cy="579543"/>
          </a:xfrm>
          <a:prstGeom prst="rect">
            <a:avLst/>
          </a:prstGeom>
        </p:spPr>
      </p:pic>
      <p:pic>
        <p:nvPicPr>
          <p:cNvPr id="5" name="Picture 4" descr="th"/>
          <p:cNvPicPr/>
          <p:nvPr/>
        </p:nvPicPr>
        <p:blipFill>
          <a:blip r:embed="rId3">
            <a:extLst>
              <a:ext uri="{28A0092B-C50C-407E-A947-70E740481C1C}">
                <a14:useLocalDpi xmlns:a14="http://schemas.microsoft.com/office/drawing/2010/main" val="0"/>
              </a:ext>
            </a:extLst>
          </a:blip>
          <a:srcRect/>
          <a:stretch>
            <a:fillRect/>
          </a:stretch>
        </p:blipFill>
        <p:spPr bwMode="auto">
          <a:xfrm>
            <a:off x="3113913" y="6021162"/>
            <a:ext cx="721614" cy="601516"/>
          </a:xfrm>
          <a:prstGeom prst="rect">
            <a:avLst/>
          </a:prstGeom>
          <a:noFill/>
          <a:ln>
            <a:noFill/>
          </a:ln>
        </p:spPr>
      </p:pic>
      <p:pic>
        <p:nvPicPr>
          <p:cNvPr id="8" name="Picture 7" descr="th"/>
          <p:cNvPicPr/>
          <p:nvPr/>
        </p:nvPicPr>
        <p:blipFill>
          <a:blip r:embed="rId4">
            <a:extLst>
              <a:ext uri="{28A0092B-C50C-407E-A947-70E740481C1C}">
                <a14:useLocalDpi xmlns:a14="http://schemas.microsoft.com/office/drawing/2010/main" val="0"/>
              </a:ext>
            </a:extLst>
          </a:blip>
          <a:srcRect/>
          <a:stretch>
            <a:fillRect/>
          </a:stretch>
        </p:blipFill>
        <p:spPr bwMode="auto">
          <a:xfrm>
            <a:off x="281867" y="6006517"/>
            <a:ext cx="1218821" cy="599743"/>
          </a:xfrm>
          <a:prstGeom prst="rect">
            <a:avLst/>
          </a:prstGeom>
          <a:noFill/>
          <a:ln>
            <a:noFill/>
          </a:ln>
        </p:spPr>
      </p:pic>
      <p:pic>
        <p:nvPicPr>
          <p:cNvPr id="9" name="Picture 8" descr="th (1)"/>
          <p:cNvPicPr/>
          <p:nvPr/>
        </p:nvPicPr>
        <p:blipFill>
          <a:blip r:embed="rId5">
            <a:extLst>
              <a:ext uri="{28A0092B-C50C-407E-A947-70E740481C1C}">
                <a14:useLocalDpi xmlns:a14="http://schemas.microsoft.com/office/drawing/2010/main" val="0"/>
              </a:ext>
            </a:extLst>
          </a:blip>
          <a:srcRect/>
          <a:stretch>
            <a:fillRect/>
          </a:stretch>
        </p:blipFill>
        <p:spPr bwMode="auto">
          <a:xfrm>
            <a:off x="1802584" y="6207493"/>
            <a:ext cx="839948" cy="415185"/>
          </a:xfrm>
          <a:prstGeom prst="rect">
            <a:avLst/>
          </a:prstGeom>
          <a:noFill/>
          <a:ln>
            <a:noFill/>
          </a:ln>
        </p:spPr>
      </p:pic>
      <p:pic>
        <p:nvPicPr>
          <p:cNvPr id="11" name="Picture 2" descr="https://www.sbctc.edu/resources/images/about-us/brand-guide/jpg-web/sbctc-reversed-color-logo.jpg">
            <a:extLst>
              <a:ext uri="{FF2B5EF4-FFF2-40B4-BE49-F238E27FC236}">
                <a16:creationId xmlns:a16="http://schemas.microsoft.com/office/drawing/2014/main" id="{A871B34A-BC09-4FFD-938A-22813BFED6A6}"/>
              </a:ext>
            </a:extLst>
          </p:cNvPr>
          <p:cNvPicPr>
            <a:picLocks noChangeAspect="1" noChangeArrowheads="1"/>
          </p:cNvPicPr>
          <p:nvPr/>
        </p:nvPicPr>
        <p:blipFill rotWithShape="1">
          <a:blip r:embed="rId6">
            <a:clrChange>
              <a:clrFrom>
                <a:srgbClr val="414042"/>
              </a:clrFrom>
              <a:clrTo>
                <a:srgbClr val="414042">
                  <a:alpha val="0"/>
                </a:srgbClr>
              </a:clrTo>
            </a:clrChange>
            <a:extLst>
              <a:ext uri="{28A0092B-C50C-407E-A947-70E740481C1C}">
                <a14:useLocalDpi xmlns:a14="http://schemas.microsoft.com/office/drawing/2010/main" val="0"/>
              </a:ext>
            </a:extLst>
          </a:blip>
          <a:srcRect l="3303" t="6829" r="3320" b="8658"/>
          <a:stretch/>
        </p:blipFill>
        <p:spPr bwMode="auto">
          <a:xfrm>
            <a:off x="-80491" y="54038"/>
            <a:ext cx="3381020" cy="128119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D303F75-BC83-4D56-990B-CC5919AE8124}"/>
              </a:ext>
            </a:extLst>
          </p:cNvPr>
          <p:cNvSpPr txBox="1"/>
          <p:nvPr/>
        </p:nvSpPr>
        <p:spPr>
          <a:xfrm>
            <a:off x="6647379" y="3688421"/>
            <a:ext cx="2280863" cy="369332"/>
          </a:xfrm>
          <a:prstGeom prst="rect">
            <a:avLst/>
          </a:prstGeom>
          <a:noFill/>
        </p:spPr>
        <p:txBody>
          <a:bodyPr wrap="square" rtlCol="0">
            <a:spAutoFit/>
          </a:bodyPr>
          <a:lstStyle/>
          <a:p>
            <a:r>
              <a:rPr lang="en-US" dirty="0">
                <a:solidFill>
                  <a:schemeClr val="bg1"/>
                </a:solidFill>
              </a:rPr>
              <a:t>Edited Feb. 8, 2022</a:t>
            </a:r>
          </a:p>
        </p:txBody>
      </p:sp>
    </p:spTree>
    <p:extLst>
      <p:ext uri="{BB962C8B-B14F-4D97-AF65-F5344CB8AC3E}">
        <p14:creationId xmlns:p14="http://schemas.microsoft.com/office/powerpoint/2010/main" val="1919283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FA448A-EFA7-4245-BC8D-0E59D58D1836}"/>
              </a:ext>
            </a:extLst>
          </p:cNvPr>
          <p:cNvSpPr txBox="1"/>
          <p:nvPr/>
        </p:nvSpPr>
        <p:spPr>
          <a:xfrm>
            <a:off x="177196" y="137155"/>
            <a:ext cx="9909196" cy="523220"/>
          </a:xfrm>
          <a:prstGeom prst="rect">
            <a:avLst/>
          </a:prstGeom>
          <a:noFill/>
        </p:spPr>
        <p:txBody>
          <a:bodyPr wrap="square" rtlCol="0">
            <a:spAutoFit/>
          </a:bodyPr>
          <a:lstStyle/>
          <a:p>
            <a:r>
              <a:rPr lang="en-US" sz="2800" b="1" dirty="0">
                <a:solidFill>
                  <a:srgbClr val="0070C0"/>
                </a:solidFill>
              </a:rPr>
              <a:t>CS Results – Faculty Transactions</a:t>
            </a:r>
          </a:p>
        </p:txBody>
      </p:sp>
      <p:sp>
        <p:nvSpPr>
          <p:cNvPr id="7" name="TextBox 6">
            <a:extLst>
              <a:ext uri="{FF2B5EF4-FFF2-40B4-BE49-F238E27FC236}">
                <a16:creationId xmlns:a16="http://schemas.microsoft.com/office/drawing/2014/main" id="{FBE8FBAE-6223-4636-92A1-2A7DDCD27ADD}"/>
              </a:ext>
            </a:extLst>
          </p:cNvPr>
          <p:cNvSpPr txBox="1"/>
          <p:nvPr/>
        </p:nvSpPr>
        <p:spPr>
          <a:xfrm>
            <a:off x="6489187" y="1621463"/>
            <a:ext cx="5213357" cy="3000821"/>
          </a:xfrm>
          <a:prstGeom prst="rect">
            <a:avLst/>
          </a:prstGeom>
          <a:noFill/>
        </p:spPr>
        <p:txBody>
          <a:bodyPr wrap="square" rtlCol="0">
            <a:spAutoFit/>
          </a:bodyPr>
          <a:lstStyle/>
          <a:p>
            <a:pPr>
              <a:lnSpc>
                <a:spcPct val="150000"/>
              </a:lnSpc>
            </a:pPr>
            <a:r>
              <a:rPr lang="en-US" b="1" dirty="0">
                <a:solidFill>
                  <a:schemeClr val="accent1"/>
                </a:solidFill>
              </a:rPr>
              <a:t>Key Takeaway: </a:t>
            </a:r>
            <a:r>
              <a:rPr lang="en-US" dirty="0">
                <a:solidFill>
                  <a:schemeClr val="accent1"/>
                </a:solidFill>
              </a:rPr>
              <a:t>Current Production environment sized to handle the 4K load</a:t>
            </a:r>
          </a:p>
          <a:p>
            <a:pPr>
              <a:lnSpc>
                <a:spcPct val="150000"/>
              </a:lnSpc>
            </a:pPr>
            <a:r>
              <a:rPr lang="en-US" dirty="0">
                <a:solidFill>
                  <a:schemeClr val="accent1"/>
                </a:solidFill>
              </a:rPr>
              <a:t> </a:t>
            </a:r>
            <a:r>
              <a:rPr lang="en-US" u="sng" dirty="0"/>
              <a:t>Details</a:t>
            </a:r>
          </a:p>
          <a:p>
            <a:pPr marL="285750" indent="-285750">
              <a:lnSpc>
                <a:spcPct val="150000"/>
              </a:lnSpc>
              <a:buFont typeface="Arial" panose="020B0604020202020204" pitchFamily="34" charset="0"/>
              <a:buChar char="•"/>
            </a:pPr>
            <a:r>
              <a:rPr lang="en-US" dirty="0"/>
              <a:t>All scripts were executed through Interaction HUB portal</a:t>
            </a:r>
          </a:p>
          <a:p>
            <a:pPr marL="285750" indent="-285750">
              <a:lnSpc>
                <a:spcPct val="150000"/>
              </a:lnSpc>
              <a:buFont typeface="Arial" panose="020B0604020202020204" pitchFamily="34" charset="0"/>
              <a:buChar char="•"/>
            </a:pPr>
            <a:r>
              <a:rPr lang="en-US" dirty="0"/>
              <a:t>Faculty and staff tested for 4,000 users with a ramp-up of 0.1 seconds</a:t>
            </a:r>
          </a:p>
        </p:txBody>
      </p:sp>
      <p:graphicFrame>
        <p:nvGraphicFramePr>
          <p:cNvPr id="9" name="Table 13">
            <a:extLst>
              <a:ext uri="{FF2B5EF4-FFF2-40B4-BE49-F238E27FC236}">
                <a16:creationId xmlns:a16="http://schemas.microsoft.com/office/drawing/2014/main" id="{D990B1BD-6F18-4AFF-9AA2-15A63332E54B}"/>
              </a:ext>
            </a:extLst>
          </p:cNvPr>
          <p:cNvGraphicFramePr>
            <a:graphicFrameLocks noGrp="1"/>
          </p:cNvGraphicFramePr>
          <p:nvPr>
            <p:extLst>
              <p:ext uri="{D42A27DB-BD31-4B8C-83A1-F6EECF244321}">
                <p14:modId xmlns:p14="http://schemas.microsoft.com/office/powerpoint/2010/main" val="2575792573"/>
              </p:ext>
            </p:extLst>
          </p:nvPr>
        </p:nvGraphicFramePr>
        <p:xfrm>
          <a:off x="1002926" y="965737"/>
          <a:ext cx="5304884" cy="5481558"/>
        </p:xfrm>
        <a:graphic>
          <a:graphicData uri="http://schemas.openxmlformats.org/drawingml/2006/table">
            <a:tbl>
              <a:tblPr firstRow="1" bandRow="1">
                <a:tableStyleId>{5C22544A-7EE6-4342-B048-85BDC9FD1C3A}</a:tableStyleId>
              </a:tblPr>
              <a:tblGrid>
                <a:gridCol w="1105373">
                  <a:extLst>
                    <a:ext uri="{9D8B030D-6E8A-4147-A177-3AD203B41FA5}">
                      <a16:colId xmlns:a16="http://schemas.microsoft.com/office/drawing/2014/main" val="2810854479"/>
                    </a:ext>
                  </a:extLst>
                </a:gridCol>
                <a:gridCol w="2801985">
                  <a:extLst>
                    <a:ext uri="{9D8B030D-6E8A-4147-A177-3AD203B41FA5}">
                      <a16:colId xmlns:a16="http://schemas.microsoft.com/office/drawing/2014/main" val="2647257514"/>
                    </a:ext>
                  </a:extLst>
                </a:gridCol>
                <a:gridCol w="1397526">
                  <a:extLst>
                    <a:ext uri="{9D8B030D-6E8A-4147-A177-3AD203B41FA5}">
                      <a16:colId xmlns:a16="http://schemas.microsoft.com/office/drawing/2014/main" val="4095047486"/>
                    </a:ext>
                  </a:extLst>
                </a:gridCol>
              </a:tblGrid>
              <a:tr h="1059725">
                <a:tc>
                  <a:txBody>
                    <a:bodyPr/>
                    <a:lstStyle/>
                    <a:p>
                      <a:pPr algn="ctr"/>
                      <a:r>
                        <a:rPr lang="en-US" dirty="0">
                          <a:latin typeface="+mn-lt"/>
                        </a:rPr>
                        <a:t>S.No</a:t>
                      </a:r>
                    </a:p>
                  </a:txBody>
                  <a:tcPr anchor="ctr"/>
                </a:tc>
                <a:tc>
                  <a:txBody>
                    <a:bodyPr/>
                    <a:lstStyle/>
                    <a:p>
                      <a:pPr algn="ctr"/>
                      <a:r>
                        <a:rPr lang="en-US" dirty="0">
                          <a:latin typeface="+mn-lt"/>
                        </a:rPr>
                        <a:t>Transaction Name</a:t>
                      </a:r>
                    </a:p>
                  </a:txBody>
                  <a:tcPr anchor="ctr"/>
                </a:tc>
                <a:tc>
                  <a:txBody>
                    <a:bodyPr/>
                    <a:lstStyle/>
                    <a:p>
                      <a:pPr algn="ctr"/>
                      <a:r>
                        <a:rPr lang="en-US" dirty="0">
                          <a:latin typeface="+mn-lt"/>
                        </a:rPr>
                        <a:t>Error %</a:t>
                      </a:r>
                    </a:p>
                    <a:p>
                      <a:pPr algn="ctr"/>
                      <a:endParaRPr lang="en-US" dirty="0">
                        <a:latin typeface="+mn-lt"/>
                      </a:endParaRPr>
                    </a:p>
                  </a:txBody>
                  <a:tcPr anchor="ctr"/>
                </a:tc>
                <a:extLst>
                  <a:ext uri="{0D108BD9-81ED-4DB2-BD59-A6C34878D82A}">
                    <a16:rowId xmlns:a16="http://schemas.microsoft.com/office/drawing/2014/main" val="2780566021"/>
                  </a:ext>
                </a:extLst>
              </a:tr>
              <a:tr h="82317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teaching schedule</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0.44</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56414971"/>
                  </a:ext>
                </a:extLst>
              </a:tr>
              <a:tr h="823179">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advisee schedule</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0.00</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544758127"/>
                  </a:ext>
                </a:extLst>
              </a:tr>
              <a:tr h="5550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Lookup advisee grades</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0.38</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4258263565"/>
                  </a:ext>
                </a:extLst>
              </a:tr>
              <a:tr h="5550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4</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Modify Bio/Demo</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0.37</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361850570"/>
                  </a:ext>
                </a:extLst>
              </a:tr>
              <a:tr h="5550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Search Classes</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0.46</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181673611"/>
                  </a:ext>
                </a:extLst>
              </a:tr>
              <a:tr h="5550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Student Account</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0.28</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61794687"/>
                  </a:ext>
                </a:extLst>
              </a:tr>
              <a:tr h="555095">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7</a:t>
                      </a:r>
                    </a:p>
                  </a:txBody>
                  <a:tcPr marL="9525" marR="9525" marT="9525"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sz="1600" b="0" i="0" u="none" strike="noStrike" kern="1200" dirty="0">
                          <a:solidFill>
                            <a:srgbClr val="000000"/>
                          </a:solidFill>
                          <a:effectLst/>
                          <a:latin typeface="Calibri" panose="020F0502020204030204" pitchFamily="34" charset="0"/>
                          <a:ea typeface="+mn-ea"/>
                          <a:cs typeface="+mn-cs"/>
                        </a:rPr>
                        <a:t>Lookup Class Roster</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0.15</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449639822"/>
                  </a:ext>
                </a:extLst>
              </a:tr>
            </a:tbl>
          </a:graphicData>
        </a:graphic>
      </p:graphicFrame>
      <p:sp>
        <p:nvSpPr>
          <p:cNvPr id="5" name="Slide Number Placeholder 3">
            <a:extLst>
              <a:ext uri="{FF2B5EF4-FFF2-40B4-BE49-F238E27FC236}">
                <a16:creationId xmlns:a16="http://schemas.microsoft.com/office/drawing/2014/main" id="{08E8EE00-04F5-4D46-A4C8-2A7F0405481B}"/>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10</a:t>
            </a:fld>
            <a:endParaRPr lang="en-US" sz="1200" dirty="0"/>
          </a:p>
        </p:txBody>
      </p:sp>
    </p:spTree>
    <p:extLst>
      <p:ext uri="{BB962C8B-B14F-4D97-AF65-F5344CB8AC3E}">
        <p14:creationId xmlns:p14="http://schemas.microsoft.com/office/powerpoint/2010/main" val="1131289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194953" y="94027"/>
            <a:ext cx="9866881" cy="514350"/>
          </a:xfrm>
        </p:spPr>
        <p:txBody>
          <a:bodyPr/>
          <a:lstStyle/>
          <a:p>
            <a:r>
              <a:rPr lang="en-US" sz="2800" b="1" dirty="0">
                <a:solidFill>
                  <a:srgbClr val="0070C0"/>
                </a:solidFill>
                <a:latin typeface="+mn-lt"/>
                <a:ea typeface="+mn-ea"/>
                <a:cs typeface="+mn-cs"/>
              </a:rPr>
              <a:t>FSCM (FIN) New Configuration Results</a:t>
            </a:r>
          </a:p>
        </p:txBody>
      </p:sp>
      <p:graphicFrame>
        <p:nvGraphicFramePr>
          <p:cNvPr id="3" name="Table 8">
            <a:extLst>
              <a:ext uri="{FF2B5EF4-FFF2-40B4-BE49-F238E27FC236}">
                <a16:creationId xmlns:a16="http://schemas.microsoft.com/office/drawing/2014/main" id="{73402D3B-B0BF-431D-87FD-356E03678E81}"/>
              </a:ext>
            </a:extLst>
          </p:cNvPr>
          <p:cNvGraphicFramePr>
            <a:graphicFrameLocks noGrp="1"/>
          </p:cNvGraphicFramePr>
          <p:nvPr>
            <p:extLst>
              <p:ext uri="{D42A27DB-BD31-4B8C-83A1-F6EECF244321}">
                <p14:modId xmlns:p14="http://schemas.microsoft.com/office/powerpoint/2010/main" val="1839247900"/>
              </p:ext>
            </p:extLst>
          </p:nvPr>
        </p:nvGraphicFramePr>
        <p:xfrm>
          <a:off x="371958" y="1836814"/>
          <a:ext cx="5982346" cy="4207604"/>
        </p:xfrm>
        <a:graphic>
          <a:graphicData uri="http://schemas.openxmlformats.org/drawingml/2006/table">
            <a:tbl>
              <a:tblPr firstRow="1" bandRow="1">
                <a:tableStyleId>{5C22544A-7EE6-4342-B048-85BDC9FD1C3A}</a:tableStyleId>
              </a:tblPr>
              <a:tblGrid>
                <a:gridCol w="2485299">
                  <a:extLst>
                    <a:ext uri="{9D8B030D-6E8A-4147-A177-3AD203B41FA5}">
                      <a16:colId xmlns:a16="http://schemas.microsoft.com/office/drawing/2014/main" val="1780938634"/>
                    </a:ext>
                  </a:extLst>
                </a:gridCol>
                <a:gridCol w="1583876">
                  <a:extLst>
                    <a:ext uri="{9D8B030D-6E8A-4147-A177-3AD203B41FA5}">
                      <a16:colId xmlns:a16="http://schemas.microsoft.com/office/drawing/2014/main" val="3985294477"/>
                    </a:ext>
                  </a:extLst>
                </a:gridCol>
                <a:gridCol w="1913171">
                  <a:extLst>
                    <a:ext uri="{9D8B030D-6E8A-4147-A177-3AD203B41FA5}">
                      <a16:colId xmlns:a16="http://schemas.microsoft.com/office/drawing/2014/main" val="1712885002"/>
                    </a:ext>
                  </a:extLst>
                </a:gridCol>
              </a:tblGrid>
              <a:tr h="933300">
                <a:tc>
                  <a:txBody>
                    <a:bodyPr/>
                    <a:lstStyle/>
                    <a:p>
                      <a:pPr algn="ctr"/>
                      <a:r>
                        <a:rPr lang="en-US" dirty="0"/>
                        <a:t>Parameter</a:t>
                      </a:r>
                    </a:p>
                  </a:txBody>
                  <a:tcPr anchor="ctr"/>
                </a:tc>
                <a:tc>
                  <a:txBody>
                    <a:bodyPr/>
                    <a:lstStyle/>
                    <a:p>
                      <a:pPr algn="ctr"/>
                      <a:r>
                        <a:rPr lang="en-US" dirty="0"/>
                        <a:t>FSCM </a:t>
                      </a:r>
                    </a:p>
                    <a:p>
                      <a:pPr algn="ctr"/>
                      <a:r>
                        <a:rPr lang="en-US" dirty="0"/>
                        <a:t>(Current Prod)</a:t>
                      </a:r>
                    </a:p>
                  </a:txBody>
                  <a:tcPr anchor="ctr"/>
                </a:tc>
                <a:tc>
                  <a:txBody>
                    <a:bodyPr/>
                    <a:lstStyle/>
                    <a:p>
                      <a:pPr algn="ctr"/>
                      <a:r>
                        <a:rPr lang="en-US" dirty="0"/>
                        <a:t>FSCM (Recommended Config)</a:t>
                      </a:r>
                    </a:p>
                  </a:txBody>
                  <a:tcPr anchor="ctr"/>
                </a:tc>
                <a:extLst>
                  <a:ext uri="{0D108BD9-81ED-4DB2-BD59-A6C34878D82A}">
                    <a16:rowId xmlns:a16="http://schemas.microsoft.com/office/drawing/2014/main" val="1108400004"/>
                  </a:ext>
                </a:extLst>
              </a:tr>
              <a:tr h="573643">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Number of Application server Instances </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2764261809"/>
                  </a:ext>
                </a:extLst>
              </a:tr>
              <a:tr h="51516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Number of Webserver Instances</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1872390066"/>
                  </a:ext>
                </a:extLst>
              </a:tr>
              <a:tr h="38423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DB instance Size</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  m5.2xlarge</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m5.8xlarge</a:t>
                      </a:r>
                    </a:p>
                  </a:txBody>
                  <a:tcPr marL="9525" marR="9525" marT="9525" marB="0" anchor="ctr"/>
                </a:tc>
                <a:extLst>
                  <a:ext uri="{0D108BD9-81ED-4DB2-BD59-A6C34878D82A}">
                    <a16:rowId xmlns:a16="http://schemas.microsoft.com/office/drawing/2014/main" val="1961345779"/>
                  </a:ext>
                </a:extLst>
              </a:tr>
              <a:tr h="38423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Jolt min handlers </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50</a:t>
                      </a:r>
                    </a:p>
                  </a:txBody>
                  <a:tcPr marL="9525" marR="9525" marT="9525" marB="0" anchor="ctr"/>
                </a:tc>
                <a:extLst>
                  <a:ext uri="{0D108BD9-81ED-4DB2-BD59-A6C34878D82A}">
                    <a16:rowId xmlns:a16="http://schemas.microsoft.com/office/drawing/2014/main" val="3601115000"/>
                  </a:ext>
                </a:extLst>
              </a:tr>
              <a:tr h="38423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Jolt max handlers</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70</a:t>
                      </a:r>
                    </a:p>
                  </a:txBody>
                  <a:tcPr marL="9525" marR="9525" marT="9525" marB="0" anchor="ctr"/>
                </a:tc>
                <a:extLst>
                  <a:ext uri="{0D108BD9-81ED-4DB2-BD59-A6C34878D82A}">
                    <a16:rowId xmlns:a16="http://schemas.microsoft.com/office/drawing/2014/main" val="1157403795"/>
                  </a:ext>
                </a:extLst>
              </a:tr>
              <a:tr h="573643">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No. of Application server processes</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a:t>
                      </a:r>
                    </a:p>
                  </a:txBody>
                  <a:tcPr marL="9525" marR="9525" marT="9525" marB="0" anchor="ctr"/>
                </a:tc>
                <a:extLst>
                  <a:ext uri="{0D108BD9-81ED-4DB2-BD59-A6C34878D82A}">
                    <a16:rowId xmlns:a16="http://schemas.microsoft.com/office/drawing/2014/main" val="123657020"/>
                  </a:ext>
                </a:extLst>
              </a:tr>
              <a:tr h="384236">
                <a:tc>
                  <a:txBody>
                    <a:bodyPr/>
                    <a:lstStyle/>
                    <a:p>
                      <a:pPr algn="l" fontAlgn="b"/>
                      <a:r>
                        <a:rPr lang="en-US" sz="1600" b="0" i="0" u="none" strike="noStrike" kern="1200" dirty="0">
                          <a:solidFill>
                            <a:srgbClr val="000000"/>
                          </a:solidFill>
                          <a:effectLst/>
                          <a:latin typeface="Calibri" panose="020F0502020204030204" pitchFamily="34" charset="0"/>
                          <a:ea typeface="+mn-ea"/>
                          <a:cs typeface="+mn-cs"/>
                        </a:rPr>
                        <a:t>Recycle count </a:t>
                      </a:r>
                    </a:p>
                  </a:txBody>
                  <a:tcPr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2500</a:t>
                      </a:r>
                    </a:p>
                  </a:txBody>
                  <a:tcPr marL="9525" marR="9525" marT="9525" marB="0" anchor="ctr"/>
                </a:tc>
                <a:extLst>
                  <a:ext uri="{0D108BD9-81ED-4DB2-BD59-A6C34878D82A}">
                    <a16:rowId xmlns:a16="http://schemas.microsoft.com/office/drawing/2014/main" val="68883145"/>
                  </a:ext>
                </a:extLst>
              </a:tr>
            </a:tbl>
          </a:graphicData>
        </a:graphic>
      </p:graphicFrame>
      <p:graphicFrame>
        <p:nvGraphicFramePr>
          <p:cNvPr id="4" name="Table 3">
            <a:extLst>
              <a:ext uri="{FF2B5EF4-FFF2-40B4-BE49-F238E27FC236}">
                <a16:creationId xmlns:a16="http://schemas.microsoft.com/office/drawing/2014/main" id="{348193C2-A789-4D65-B530-57EB51C485DE}"/>
              </a:ext>
            </a:extLst>
          </p:cNvPr>
          <p:cNvGraphicFramePr>
            <a:graphicFrameLocks noGrp="1"/>
          </p:cNvGraphicFramePr>
          <p:nvPr>
            <p:extLst>
              <p:ext uri="{D42A27DB-BD31-4B8C-83A1-F6EECF244321}">
                <p14:modId xmlns:p14="http://schemas.microsoft.com/office/powerpoint/2010/main" val="1799653967"/>
              </p:ext>
            </p:extLst>
          </p:nvPr>
        </p:nvGraphicFramePr>
        <p:xfrm>
          <a:off x="3348852" y="1059080"/>
          <a:ext cx="5494296" cy="599886"/>
        </p:xfrm>
        <a:graphic>
          <a:graphicData uri="http://schemas.openxmlformats.org/drawingml/2006/table">
            <a:tbl>
              <a:tblPr firstRow="1" bandRow="1">
                <a:tableStyleId>{5C22544A-7EE6-4342-B048-85BDC9FD1C3A}</a:tableStyleId>
              </a:tblPr>
              <a:tblGrid>
                <a:gridCol w="3758802">
                  <a:extLst>
                    <a:ext uri="{9D8B030D-6E8A-4147-A177-3AD203B41FA5}">
                      <a16:colId xmlns:a16="http://schemas.microsoft.com/office/drawing/2014/main" val="3587998947"/>
                    </a:ext>
                  </a:extLst>
                </a:gridCol>
                <a:gridCol w="1735494">
                  <a:extLst>
                    <a:ext uri="{9D8B030D-6E8A-4147-A177-3AD203B41FA5}">
                      <a16:colId xmlns:a16="http://schemas.microsoft.com/office/drawing/2014/main" val="2622136501"/>
                    </a:ext>
                  </a:extLst>
                </a:gridCol>
              </a:tblGrid>
              <a:tr h="346521">
                <a:tc>
                  <a:txBody>
                    <a:bodyPr/>
                    <a:lstStyle/>
                    <a:p>
                      <a:pPr algn="ctr" fontAlgn="b"/>
                      <a:r>
                        <a:rPr lang="en-US" sz="1600" b="1" i="0" u="none" strike="noStrike" dirty="0">
                          <a:solidFill>
                            <a:schemeClr val="bg1"/>
                          </a:solidFill>
                          <a:effectLst/>
                          <a:latin typeface="Calibri" panose="020F0502020204030204" pitchFamily="34" charset="0"/>
                        </a:rPr>
                        <a:t>User Type</a:t>
                      </a:r>
                    </a:p>
                  </a:txBody>
                  <a:tcPr marL="9525" marR="9525" marT="9525" marB="0" anchor="ctr"/>
                </a:tc>
                <a:tc>
                  <a:txBody>
                    <a:bodyPr/>
                    <a:lstStyle/>
                    <a:p>
                      <a:pPr algn="ctr" fontAlgn="b"/>
                      <a:r>
                        <a:rPr lang="en-US" sz="1600" b="1" i="0" u="none" strike="noStrike" kern="1200" dirty="0">
                          <a:solidFill>
                            <a:schemeClr val="bg1"/>
                          </a:solidFill>
                          <a:effectLst/>
                          <a:latin typeface="Calibri" panose="020F0502020204030204" pitchFamily="34" charset="0"/>
                          <a:ea typeface="+mn-ea"/>
                          <a:cs typeface="+mn-cs"/>
                        </a:rPr>
                        <a:t>Count</a:t>
                      </a:r>
                    </a:p>
                  </a:txBody>
                  <a:tcPr marL="9525" marR="9525" marT="9525" marB="0" anchor="ctr"/>
                </a:tc>
                <a:extLst>
                  <a:ext uri="{0D108BD9-81ED-4DB2-BD59-A6C34878D82A}">
                    <a16:rowId xmlns:a16="http://schemas.microsoft.com/office/drawing/2014/main" val="1344658132"/>
                  </a:ext>
                </a:extLst>
              </a:tr>
              <a:tr h="228022">
                <a:tc>
                  <a:txBody>
                    <a:bodyPr/>
                    <a:lstStyle/>
                    <a:p>
                      <a:pPr algn="ctr" fontAlgn="b"/>
                      <a:r>
                        <a:rPr lang="en-US" sz="1600" b="0" i="0" u="none" strike="noStrike" dirty="0">
                          <a:solidFill>
                            <a:srgbClr val="000000"/>
                          </a:solidFill>
                          <a:effectLst/>
                          <a:latin typeface="Calibri" panose="020F0502020204030204" pitchFamily="34" charset="0"/>
                        </a:rPr>
                        <a:t>Procurement/Finance/Accountant</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300</a:t>
                      </a:r>
                    </a:p>
                  </a:txBody>
                  <a:tcPr marL="9525" marR="9525" marT="9525" marB="0" anchor="ctr"/>
                </a:tc>
                <a:extLst>
                  <a:ext uri="{0D108BD9-81ED-4DB2-BD59-A6C34878D82A}">
                    <a16:rowId xmlns:a16="http://schemas.microsoft.com/office/drawing/2014/main" val="2400632278"/>
                  </a:ext>
                </a:extLst>
              </a:tr>
            </a:tbl>
          </a:graphicData>
        </a:graphic>
      </p:graphicFrame>
      <p:sp>
        <p:nvSpPr>
          <p:cNvPr id="9" name="TextBox 8">
            <a:extLst>
              <a:ext uri="{FF2B5EF4-FFF2-40B4-BE49-F238E27FC236}">
                <a16:creationId xmlns:a16="http://schemas.microsoft.com/office/drawing/2014/main" id="{3F05EA9E-E454-4518-BCF6-A44846CE07B2}"/>
              </a:ext>
            </a:extLst>
          </p:cNvPr>
          <p:cNvSpPr txBox="1"/>
          <p:nvPr/>
        </p:nvSpPr>
        <p:spPr>
          <a:xfrm>
            <a:off x="371958" y="6147355"/>
            <a:ext cx="10753206" cy="464871"/>
          </a:xfrm>
          <a:prstGeom prst="rect">
            <a:avLst/>
          </a:prstGeom>
          <a:noFill/>
        </p:spPr>
        <p:txBody>
          <a:bodyPr wrap="square">
            <a:spAutoFit/>
          </a:bodyPr>
          <a:lstStyle/>
          <a:p>
            <a:pPr>
              <a:lnSpc>
                <a:spcPct val="150000"/>
              </a:lnSpc>
            </a:pPr>
            <a:r>
              <a:rPr lang="en-US" b="1" dirty="0">
                <a:solidFill>
                  <a:schemeClr val="accent1"/>
                </a:solidFill>
              </a:rPr>
              <a:t>Key Takeaway: </a:t>
            </a:r>
            <a:r>
              <a:rPr lang="en-US" dirty="0">
                <a:solidFill>
                  <a:schemeClr val="accent1"/>
                </a:solidFill>
              </a:rPr>
              <a:t>Recommended Settings confirmed to handle the FSCM Load</a:t>
            </a:r>
          </a:p>
        </p:txBody>
      </p:sp>
      <p:graphicFrame>
        <p:nvGraphicFramePr>
          <p:cNvPr id="8" name="Table 7"/>
          <p:cNvGraphicFramePr>
            <a:graphicFrameLocks noGrp="1"/>
          </p:cNvGraphicFramePr>
          <p:nvPr>
            <p:extLst>
              <p:ext uri="{D42A27DB-BD31-4B8C-83A1-F6EECF244321}">
                <p14:modId xmlns:p14="http://schemas.microsoft.com/office/powerpoint/2010/main" val="1789798380"/>
              </p:ext>
            </p:extLst>
          </p:nvPr>
        </p:nvGraphicFramePr>
        <p:xfrm>
          <a:off x="6540284" y="1836814"/>
          <a:ext cx="5020698" cy="4132693"/>
        </p:xfrm>
        <a:graphic>
          <a:graphicData uri="http://schemas.openxmlformats.org/drawingml/2006/table">
            <a:tbl>
              <a:tblPr/>
              <a:tblGrid>
                <a:gridCol w="704246">
                  <a:extLst>
                    <a:ext uri="{9D8B030D-6E8A-4147-A177-3AD203B41FA5}">
                      <a16:colId xmlns:a16="http://schemas.microsoft.com/office/drawing/2014/main" val="20000"/>
                    </a:ext>
                  </a:extLst>
                </a:gridCol>
                <a:gridCol w="2376636">
                  <a:extLst>
                    <a:ext uri="{9D8B030D-6E8A-4147-A177-3AD203B41FA5}">
                      <a16:colId xmlns:a16="http://schemas.microsoft.com/office/drawing/2014/main" val="20001"/>
                    </a:ext>
                  </a:extLst>
                </a:gridCol>
                <a:gridCol w="912854">
                  <a:extLst>
                    <a:ext uri="{9D8B030D-6E8A-4147-A177-3AD203B41FA5}">
                      <a16:colId xmlns:a16="http://schemas.microsoft.com/office/drawing/2014/main" val="20002"/>
                    </a:ext>
                  </a:extLst>
                </a:gridCol>
                <a:gridCol w="1026962">
                  <a:extLst>
                    <a:ext uri="{9D8B030D-6E8A-4147-A177-3AD203B41FA5}">
                      <a16:colId xmlns:a16="http://schemas.microsoft.com/office/drawing/2014/main" val="20003"/>
                    </a:ext>
                  </a:extLst>
                </a:gridCol>
              </a:tblGrid>
              <a:tr h="676703">
                <a:tc>
                  <a:txBody>
                    <a:bodyPr/>
                    <a:lstStyle/>
                    <a:p>
                      <a:pPr algn="ctr" rtl="0" fontAlgn="ctr"/>
                      <a:r>
                        <a:rPr lang="en-US" sz="1800" b="1" i="0" u="none" strike="noStrike" dirty="0">
                          <a:solidFill>
                            <a:srgbClr val="FFFFFF"/>
                          </a:solidFill>
                          <a:latin typeface="Calibri"/>
                        </a:rPr>
                        <a:t>   S.No</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latin typeface="Calibri"/>
                        </a:rPr>
                        <a:t>   Transaction Name</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latin typeface="Calibri"/>
                        </a:rPr>
                        <a:t>Load</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rtl="0" fontAlgn="ctr"/>
                      <a:r>
                        <a:rPr lang="en-US" sz="1800" b="1" i="0" u="none" strike="noStrike" dirty="0">
                          <a:solidFill>
                            <a:srgbClr val="FFFFFF"/>
                          </a:solidFill>
                          <a:latin typeface="Calibri"/>
                        </a:rPr>
                        <a:t>Error %</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10000"/>
                  </a:ext>
                </a:extLst>
              </a:tr>
              <a:tr h="353519">
                <a:tc>
                  <a:txBody>
                    <a:bodyPr/>
                    <a:lstStyle/>
                    <a:p>
                      <a:pPr algn="ctr" rtl="0" fontAlgn="t"/>
                      <a:r>
                        <a:rPr lang="en-US" sz="1600" b="0" i="0" u="none" strike="noStrike">
                          <a:solidFill>
                            <a:srgbClr val="000000"/>
                          </a:solidFill>
                          <a:latin typeface="Calibri"/>
                        </a:rPr>
                        <a:t>1</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l" rtl="0" fontAlgn="b"/>
                      <a:r>
                        <a:rPr lang="en-US" sz="1600" b="0" i="0" u="none" strike="noStrike" dirty="0">
                          <a:solidFill>
                            <a:srgbClr val="000000"/>
                          </a:solidFill>
                          <a:latin typeface="Calibri"/>
                        </a:rPr>
                        <a:t>Create PO</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0.48</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1"/>
                  </a:ext>
                </a:extLst>
              </a:tr>
              <a:tr h="350751">
                <a:tc>
                  <a:txBody>
                    <a:bodyPr/>
                    <a:lstStyle/>
                    <a:p>
                      <a:pPr algn="ctr" rtl="0" fontAlgn="t"/>
                      <a:r>
                        <a:rPr lang="en-US" sz="1600" b="0" i="0" u="none" strike="noStrike" dirty="0">
                          <a:solidFill>
                            <a:srgbClr val="000000"/>
                          </a:solidFill>
                          <a:latin typeface="Calibri"/>
                        </a:rPr>
                        <a:t>2</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Enter Change Order to PO</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r h="343965">
                <a:tc>
                  <a:txBody>
                    <a:bodyPr/>
                    <a:lstStyle/>
                    <a:p>
                      <a:pPr algn="ctr" rtl="0" fontAlgn="t"/>
                      <a:r>
                        <a:rPr lang="en-US" sz="1600" b="0" i="0" u="none" strike="noStrike">
                          <a:solidFill>
                            <a:srgbClr val="000000"/>
                          </a:solidFill>
                          <a:latin typeface="Calibri"/>
                        </a:rPr>
                        <a:t>3</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l" rtl="0" fontAlgn="b"/>
                      <a:r>
                        <a:rPr lang="en-US" sz="1600" b="0" i="0" u="none" strike="noStrike" dirty="0">
                          <a:solidFill>
                            <a:srgbClr val="000000"/>
                          </a:solidFill>
                          <a:latin typeface="Calibri"/>
                        </a:rPr>
                        <a:t>Create Voucher</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0.29</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3"/>
                  </a:ext>
                </a:extLst>
              </a:tr>
              <a:tr h="343965">
                <a:tc>
                  <a:txBody>
                    <a:bodyPr/>
                    <a:lstStyle/>
                    <a:p>
                      <a:pPr algn="ctr" rtl="0" fontAlgn="t"/>
                      <a:r>
                        <a:rPr lang="en-US" sz="1600" b="0" i="0" u="none" strike="noStrike">
                          <a:solidFill>
                            <a:srgbClr val="000000"/>
                          </a:solidFill>
                          <a:latin typeface="Calibri"/>
                        </a:rPr>
                        <a:t>4</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Create Journal</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dirty="0">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dirty="0">
                          <a:solidFill>
                            <a:srgbClr val="000000"/>
                          </a:solidFill>
                          <a:latin typeface="Calibri"/>
                        </a:rPr>
                        <a:t>1.09</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4"/>
                  </a:ext>
                </a:extLst>
              </a:tr>
              <a:tr h="343965">
                <a:tc>
                  <a:txBody>
                    <a:bodyPr/>
                    <a:lstStyle/>
                    <a:p>
                      <a:pPr algn="ctr" rtl="0" fontAlgn="t"/>
                      <a:r>
                        <a:rPr lang="en-US" sz="1600" b="0" i="0" u="none" strike="noStrike">
                          <a:solidFill>
                            <a:srgbClr val="000000"/>
                          </a:solidFill>
                          <a:latin typeface="Calibri"/>
                        </a:rPr>
                        <a:t>5</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l" rtl="0" fontAlgn="b"/>
                      <a:r>
                        <a:rPr lang="en-US" sz="1600" b="0" i="0" u="none" strike="noStrike" dirty="0">
                          <a:solidFill>
                            <a:srgbClr val="000000"/>
                          </a:solidFill>
                          <a:latin typeface="Calibri"/>
                        </a:rPr>
                        <a:t>Enter Suppliers</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5"/>
                  </a:ext>
                </a:extLst>
              </a:tr>
              <a:tr h="343965">
                <a:tc>
                  <a:txBody>
                    <a:bodyPr/>
                    <a:lstStyle/>
                    <a:p>
                      <a:pPr algn="ctr" rtl="0" fontAlgn="t"/>
                      <a:r>
                        <a:rPr lang="en-US" sz="1600" b="0" i="0" u="none" strike="noStrike">
                          <a:solidFill>
                            <a:srgbClr val="000000"/>
                          </a:solidFill>
                          <a:latin typeface="Calibri"/>
                        </a:rPr>
                        <a:t>6</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Update Supplier</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6"/>
                  </a:ext>
                </a:extLst>
              </a:tr>
              <a:tr h="343965">
                <a:tc>
                  <a:txBody>
                    <a:bodyPr/>
                    <a:lstStyle/>
                    <a:p>
                      <a:pPr algn="ctr" rtl="0" fontAlgn="t"/>
                      <a:r>
                        <a:rPr lang="en-US" sz="1600" b="0" i="0" u="none" strike="noStrike" dirty="0">
                          <a:solidFill>
                            <a:srgbClr val="000000"/>
                          </a:solidFill>
                          <a:latin typeface="Calibri"/>
                        </a:rPr>
                        <a:t>7</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l" rtl="0" fontAlgn="b"/>
                      <a:r>
                        <a:rPr lang="en-US" sz="1600" b="0" i="0" u="none" strike="noStrike" dirty="0">
                          <a:solidFill>
                            <a:srgbClr val="000000"/>
                          </a:solidFill>
                          <a:latin typeface="Calibri"/>
                        </a:rPr>
                        <a:t>Delete Supplier</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0.30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7"/>
                  </a:ext>
                </a:extLst>
              </a:tr>
              <a:tr h="343965">
                <a:tc>
                  <a:txBody>
                    <a:bodyPr/>
                    <a:lstStyle/>
                    <a:p>
                      <a:pPr algn="ctr" rtl="0" fontAlgn="t"/>
                      <a:r>
                        <a:rPr lang="en-US" sz="1600" b="0" i="0" u="none" strike="noStrike">
                          <a:solidFill>
                            <a:srgbClr val="000000"/>
                          </a:solidFill>
                          <a:latin typeface="Calibri"/>
                        </a:rPr>
                        <a:t>8</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Journal Edit</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0.33 </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8"/>
                  </a:ext>
                </a:extLst>
              </a:tr>
              <a:tr h="343965">
                <a:tc>
                  <a:txBody>
                    <a:bodyPr/>
                    <a:lstStyle/>
                    <a:p>
                      <a:pPr algn="ctr" rtl="0" fontAlgn="t"/>
                      <a:r>
                        <a:rPr lang="en-US" sz="1600" b="0" i="0" u="none" strike="noStrike" dirty="0">
                          <a:solidFill>
                            <a:srgbClr val="000000"/>
                          </a:solidFill>
                          <a:latin typeface="Calibri"/>
                        </a:rPr>
                        <a:t>9</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Journal Post</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0.51</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0009"/>
                  </a:ext>
                </a:extLst>
              </a:tr>
              <a:tr h="343965">
                <a:tc>
                  <a:txBody>
                    <a:bodyPr/>
                    <a:lstStyle/>
                    <a:p>
                      <a:pPr algn="ctr" rtl="0" fontAlgn="t"/>
                      <a:r>
                        <a:rPr lang="en-US" sz="1600" b="0" i="0" u="none" strike="noStrike">
                          <a:solidFill>
                            <a:srgbClr val="000000"/>
                          </a:solidFill>
                          <a:latin typeface="Calibri"/>
                        </a:rPr>
                        <a:t>10</a:t>
                      </a:r>
                    </a:p>
                  </a:txBody>
                  <a:tcPr marL="6111" marR="6111" marT="611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l" rtl="0" fontAlgn="b"/>
                      <a:r>
                        <a:rPr lang="en-US" sz="1600" b="0" i="0" u="none" strike="noStrike" dirty="0">
                          <a:solidFill>
                            <a:srgbClr val="000000"/>
                          </a:solidFill>
                          <a:latin typeface="Calibri"/>
                        </a:rPr>
                        <a:t>Create Requisitions</a:t>
                      </a:r>
                    </a:p>
                  </a:txBody>
                  <a:tcPr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rtl="0" fontAlgn="ctr"/>
                      <a:r>
                        <a:rPr lang="en-US" sz="1600" b="0" i="0" u="none" strike="noStrike">
                          <a:solidFill>
                            <a:srgbClr val="000000"/>
                          </a:solidFill>
                          <a:latin typeface="Calibri"/>
                        </a:rPr>
                        <a:t>300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rtl="0" fontAlgn="ctr"/>
                      <a:r>
                        <a:rPr lang="en-US" sz="1600" b="0" i="0" u="none" strike="noStrike" dirty="0">
                          <a:solidFill>
                            <a:srgbClr val="000000"/>
                          </a:solidFill>
                          <a:latin typeface="Calibri"/>
                        </a:rPr>
                        <a:t>0.00</a:t>
                      </a:r>
                    </a:p>
                  </a:txBody>
                  <a:tcPr marL="6111" marR="6111" marT="611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10"/>
                  </a:ext>
                </a:extLst>
              </a:tr>
            </a:tbl>
          </a:graphicData>
        </a:graphic>
      </p:graphicFrame>
      <p:sp>
        <p:nvSpPr>
          <p:cNvPr id="7" name="Slide Number Placeholder 3">
            <a:extLst>
              <a:ext uri="{FF2B5EF4-FFF2-40B4-BE49-F238E27FC236}">
                <a16:creationId xmlns:a16="http://schemas.microsoft.com/office/drawing/2014/main" id="{7FACE330-FF86-4CCD-A635-7D807B543D82}"/>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11</a:t>
            </a:fld>
            <a:endParaRPr lang="en-US" sz="1200" dirty="0"/>
          </a:p>
        </p:txBody>
      </p:sp>
    </p:spTree>
    <p:extLst>
      <p:ext uri="{BB962C8B-B14F-4D97-AF65-F5344CB8AC3E}">
        <p14:creationId xmlns:p14="http://schemas.microsoft.com/office/powerpoint/2010/main" val="2127056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206830" y="94027"/>
            <a:ext cx="9866881" cy="514350"/>
          </a:xfrm>
        </p:spPr>
        <p:txBody>
          <a:bodyPr/>
          <a:lstStyle/>
          <a:p>
            <a:r>
              <a:rPr lang="en-US" sz="2800" b="1" dirty="0">
                <a:solidFill>
                  <a:srgbClr val="0070C0"/>
                </a:solidFill>
                <a:latin typeface="+mn-lt"/>
                <a:ea typeface="+mn-ea"/>
                <a:cs typeface="+mn-cs"/>
              </a:rPr>
              <a:t>HCM Load Testing</a:t>
            </a:r>
          </a:p>
        </p:txBody>
      </p:sp>
      <p:graphicFrame>
        <p:nvGraphicFramePr>
          <p:cNvPr id="4" name="Table 3">
            <a:extLst>
              <a:ext uri="{FF2B5EF4-FFF2-40B4-BE49-F238E27FC236}">
                <a16:creationId xmlns:a16="http://schemas.microsoft.com/office/drawing/2014/main" id="{A80DEE24-2B61-44F9-8E87-EDF5B8CAF560}"/>
              </a:ext>
            </a:extLst>
          </p:cNvPr>
          <p:cNvGraphicFramePr>
            <a:graphicFrameLocks noGrp="1"/>
          </p:cNvGraphicFramePr>
          <p:nvPr>
            <p:extLst>
              <p:ext uri="{D42A27DB-BD31-4B8C-83A1-F6EECF244321}">
                <p14:modId xmlns:p14="http://schemas.microsoft.com/office/powerpoint/2010/main" val="4275006781"/>
              </p:ext>
            </p:extLst>
          </p:nvPr>
        </p:nvGraphicFramePr>
        <p:xfrm>
          <a:off x="870264" y="2412424"/>
          <a:ext cx="5633278" cy="1317095"/>
        </p:xfrm>
        <a:graphic>
          <a:graphicData uri="http://schemas.openxmlformats.org/drawingml/2006/table">
            <a:tbl>
              <a:tblPr firstRow="1" bandRow="1">
                <a:tableStyleId>{5C22544A-7EE6-4342-B048-85BDC9FD1C3A}</a:tableStyleId>
              </a:tblPr>
              <a:tblGrid>
                <a:gridCol w="1704669">
                  <a:extLst>
                    <a:ext uri="{9D8B030D-6E8A-4147-A177-3AD203B41FA5}">
                      <a16:colId xmlns:a16="http://schemas.microsoft.com/office/drawing/2014/main" val="3304842656"/>
                    </a:ext>
                  </a:extLst>
                </a:gridCol>
                <a:gridCol w="1825562">
                  <a:extLst>
                    <a:ext uri="{9D8B030D-6E8A-4147-A177-3AD203B41FA5}">
                      <a16:colId xmlns:a16="http://schemas.microsoft.com/office/drawing/2014/main" val="3896499914"/>
                    </a:ext>
                  </a:extLst>
                </a:gridCol>
                <a:gridCol w="2103047">
                  <a:extLst>
                    <a:ext uri="{9D8B030D-6E8A-4147-A177-3AD203B41FA5}">
                      <a16:colId xmlns:a16="http://schemas.microsoft.com/office/drawing/2014/main" val="117457666"/>
                    </a:ext>
                  </a:extLst>
                </a:gridCol>
              </a:tblGrid>
              <a:tr h="402084">
                <a:tc>
                  <a:txBody>
                    <a:bodyPr/>
                    <a:lstStyle/>
                    <a:p>
                      <a:pPr algn="ctr"/>
                      <a:r>
                        <a:rPr lang="en-US" sz="2000" b="1" kern="1200" dirty="0">
                          <a:solidFill>
                            <a:schemeClr val="lt1"/>
                          </a:solidFill>
                          <a:latin typeface="+mn-lt"/>
                          <a:ea typeface="+mn-ea"/>
                          <a:cs typeface="+mn-cs"/>
                        </a:rPr>
                        <a:t>Pillar</a:t>
                      </a:r>
                    </a:p>
                  </a:txBody>
                  <a:tcPr marL="9525" marR="9525" marT="9525" marB="0" anchor="ctr"/>
                </a:tc>
                <a:tc>
                  <a:txBody>
                    <a:bodyPr/>
                    <a:lstStyle/>
                    <a:p>
                      <a:pPr algn="ctr" fontAlgn="b"/>
                      <a:r>
                        <a:rPr lang="en-US" sz="2000" b="1" kern="1200" dirty="0">
                          <a:solidFill>
                            <a:schemeClr val="lt1"/>
                          </a:solidFill>
                          <a:latin typeface="+mn-lt"/>
                          <a:ea typeface="+mn-ea"/>
                          <a:cs typeface="+mn-cs"/>
                        </a:rPr>
                        <a:t>User Type</a:t>
                      </a:r>
                    </a:p>
                  </a:txBody>
                  <a:tcPr marL="9525" marR="9525" marT="9525" marB="0" anchor="ctr"/>
                </a:tc>
                <a:tc>
                  <a:txBody>
                    <a:bodyPr/>
                    <a:lstStyle/>
                    <a:p>
                      <a:pPr algn="ctr" fontAlgn="b"/>
                      <a:r>
                        <a:rPr lang="en-US" sz="2000" b="1" kern="1200" dirty="0">
                          <a:solidFill>
                            <a:schemeClr val="lt1"/>
                          </a:solidFill>
                          <a:latin typeface="+mn-lt"/>
                          <a:ea typeface="+mn-ea"/>
                          <a:cs typeface="+mn-cs"/>
                        </a:rPr>
                        <a:t>Counts</a:t>
                      </a:r>
                    </a:p>
                  </a:txBody>
                  <a:tcPr marL="9525" marR="9525" marT="9525" marB="0" anchor="ctr"/>
                </a:tc>
                <a:extLst>
                  <a:ext uri="{0D108BD9-81ED-4DB2-BD59-A6C34878D82A}">
                    <a16:rowId xmlns:a16="http://schemas.microsoft.com/office/drawing/2014/main" val="1179124961"/>
                  </a:ext>
                </a:extLst>
              </a:tr>
              <a:tr h="497205">
                <a:tc>
                  <a:txBody>
                    <a:bodyPr/>
                    <a:lstStyle/>
                    <a:p>
                      <a:pPr algn="ctr"/>
                      <a:r>
                        <a:rPr lang="en-US" sz="1800" b="1" kern="1200" dirty="0">
                          <a:solidFill>
                            <a:schemeClr val="tx1"/>
                          </a:solidFill>
                          <a:latin typeface="+mn-lt"/>
                          <a:ea typeface="+mn-ea"/>
                          <a:cs typeface="+mn-cs"/>
                        </a:rPr>
                        <a:t>HCM</a:t>
                      </a:r>
                    </a:p>
                  </a:txBody>
                  <a:tcPr marL="9525" marR="9525" marT="9525" marB="0" anchor="ctr"/>
                </a:tc>
                <a:tc>
                  <a:txBody>
                    <a:bodyPr/>
                    <a:lstStyle/>
                    <a:p>
                      <a:pPr algn="ctr" fontAlgn="b"/>
                      <a:r>
                        <a:rPr lang="en-US" sz="1800" b="1" kern="1200" dirty="0">
                          <a:solidFill>
                            <a:schemeClr val="tx1"/>
                          </a:solidFill>
                          <a:latin typeface="+mn-lt"/>
                          <a:ea typeface="+mn-ea"/>
                          <a:cs typeface="+mn-cs"/>
                        </a:rPr>
                        <a:t>Employee</a:t>
                      </a:r>
                    </a:p>
                  </a:txBody>
                  <a:tcPr marL="9525" marR="9525" marT="9525" marB="0" anchor="ctr"/>
                </a:tc>
                <a:tc>
                  <a:txBody>
                    <a:bodyPr/>
                    <a:lstStyle/>
                    <a:p>
                      <a:pPr algn="ctr" fontAlgn="b"/>
                      <a:r>
                        <a:rPr lang="en-US" sz="1800" b="1" kern="1200" dirty="0">
                          <a:solidFill>
                            <a:schemeClr val="tx1"/>
                          </a:solidFill>
                          <a:latin typeface="+mn-lt"/>
                          <a:ea typeface="+mn-ea"/>
                          <a:cs typeface="+mn-cs"/>
                        </a:rPr>
                        <a:t>12,000</a:t>
                      </a:r>
                    </a:p>
                  </a:txBody>
                  <a:tcPr marL="9525" marR="9525" marT="9525" marB="0" anchor="ctr"/>
                </a:tc>
                <a:extLst>
                  <a:ext uri="{0D108BD9-81ED-4DB2-BD59-A6C34878D82A}">
                    <a16:rowId xmlns:a16="http://schemas.microsoft.com/office/drawing/2014/main" val="2328738996"/>
                  </a:ext>
                </a:extLst>
              </a:tr>
              <a:tr h="417806">
                <a:tc>
                  <a:txBody>
                    <a:bodyPr/>
                    <a:lstStyle/>
                    <a:p>
                      <a:pPr algn="ctr" fontAlgn="b"/>
                      <a:r>
                        <a:rPr lang="en-US" sz="1800" b="1" kern="1200" dirty="0">
                          <a:solidFill>
                            <a:schemeClr val="tx1"/>
                          </a:solidFill>
                          <a:latin typeface="+mn-lt"/>
                          <a:ea typeface="+mn-ea"/>
                          <a:cs typeface="+mn-cs"/>
                        </a:rPr>
                        <a:t>HCM</a:t>
                      </a:r>
                    </a:p>
                  </a:txBody>
                  <a:tcPr marL="9525" marR="9525" marT="9525" marB="0" anchor="ctr"/>
                </a:tc>
                <a:tc>
                  <a:txBody>
                    <a:bodyPr/>
                    <a:lstStyle/>
                    <a:p>
                      <a:pPr algn="ctr" fontAlgn="b"/>
                      <a:r>
                        <a:rPr lang="en-US" sz="1800" b="1" kern="1200" dirty="0">
                          <a:solidFill>
                            <a:schemeClr val="tx1"/>
                          </a:solidFill>
                          <a:latin typeface="+mn-lt"/>
                          <a:ea typeface="+mn-ea"/>
                          <a:cs typeface="+mn-cs"/>
                        </a:rPr>
                        <a:t>Manager</a:t>
                      </a:r>
                    </a:p>
                  </a:txBody>
                  <a:tcPr marL="9525" marR="9525" marT="9525" marB="0" anchor="ctr"/>
                </a:tc>
                <a:tc>
                  <a:txBody>
                    <a:bodyPr/>
                    <a:lstStyle/>
                    <a:p>
                      <a:pPr algn="ctr" fontAlgn="b"/>
                      <a:r>
                        <a:rPr lang="en-US" sz="1800" b="1" kern="1200" dirty="0">
                          <a:solidFill>
                            <a:schemeClr val="tx1"/>
                          </a:solidFill>
                          <a:latin typeface="+mn-lt"/>
                          <a:ea typeface="+mn-ea"/>
                          <a:cs typeface="+mn-cs"/>
                        </a:rPr>
                        <a:t>1,500</a:t>
                      </a:r>
                    </a:p>
                  </a:txBody>
                  <a:tcPr marL="9525" marR="9525" marT="9525" marB="0" anchor="ctr"/>
                </a:tc>
                <a:extLst>
                  <a:ext uri="{0D108BD9-81ED-4DB2-BD59-A6C34878D82A}">
                    <a16:rowId xmlns:a16="http://schemas.microsoft.com/office/drawing/2014/main" val="2436377506"/>
                  </a:ext>
                </a:extLst>
              </a:tr>
            </a:tbl>
          </a:graphicData>
        </a:graphic>
      </p:graphicFrame>
      <p:sp>
        <p:nvSpPr>
          <p:cNvPr id="6" name="Rectangle 5">
            <a:extLst>
              <a:ext uri="{FF2B5EF4-FFF2-40B4-BE49-F238E27FC236}">
                <a16:creationId xmlns:a16="http://schemas.microsoft.com/office/drawing/2014/main" id="{4DDC5096-A5D0-4384-A661-558275E75A1D}"/>
              </a:ext>
            </a:extLst>
          </p:cNvPr>
          <p:cNvSpPr/>
          <p:nvPr/>
        </p:nvSpPr>
        <p:spPr>
          <a:xfrm>
            <a:off x="719262" y="1114010"/>
            <a:ext cx="10571589" cy="880369"/>
          </a:xfrm>
          <a:prstGeom prst="rect">
            <a:avLst/>
          </a:prstGeom>
        </p:spPr>
        <p:txBody>
          <a:bodyPr wrap="square">
            <a:spAutoFit/>
          </a:bodyPr>
          <a:lstStyle/>
          <a:p>
            <a:pPr marL="285750" indent="-285750">
              <a:lnSpc>
                <a:spcPct val="150000"/>
              </a:lnSpc>
              <a:buFont typeface="Arial" panose="020B0604020202020204" pitchFamily="34" charset="0"/>
              <a:buChar char="•"/>
            </a:pPr>
            <a:r>
              <a:rPr lang="en-US" dirty="0"/>
              <a:t>All the tests are done through Interaction HUB portal.</a:t>
            </a:r>
          </a:p>
          <a:p>
            <a:pPr marL="285750" indent="-285750">
              <a:lnSpc>
                <a:spcPct val="150000"/>
              </a:lnSpc>
              <a:buFont typeface="Arial" panose="020B0604020202020204" pitchFamily="34" charset="0"/>
              <a:buChar char="•"/>
            </a:pPr>
            <a:r>
              <a:rPr lang="en-US" dirty="0"/>
              <a:t>Tests were performed on 12,000 employees and 1,500 Managers with ramp-up period of 0.1 seconds.</a:t>
            </a:r>
          </a:p>
        </p:txBody>
      </p:sp>
      <p:sp>
        <p:nvSpPr>
          <p:cNvPr id="5" name="Slide Number Placeholder 3">
            <a:extLst>
              <a:ext uri="{FF2B5EF4-FFF2-40B4-BE49-F238E27FC236}">
                <a16:creationId xmlns:a16="http://schemas.microsoft.com/office/drawing/2014/main" id="{1C9C213C-B191-4BF3-B333-D1471E23228F}"/>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12</a:t>
            </a:fld>
            <a:endParaRPr lang="en-US" sz="1200" dirty="0"/>
          </a:p>
        </p:txBody>
      </p:sp>
    </p:spTree>
    <p:extLst>
      <p:ext uri="{BB962C8B-B14F-4D97-AF65-F5344CB8AC3E}">
        <p14:creationId xmlns:p14="http://schemas.microsoft.com/office/powerpoint/2010/main" val="390066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13">
            <a:extLst>
              <a:ext uri="{FF2B5EF4-FFF2-40B4-BE49-F238E27FC236}">
                <a16:creationId xmlns:a16="http://schemas.microsoft.com/office/drawing/2014/main" id="{51CD1511-BCFE-4B1F-BC09-698B51A0BD96}"/>
              </a:ext>
            </a:extLst>
          </p:cNvPr>
          <p:cNvGraphicFramePr>
            <a:graphicFrameLocks noGrp="1"/>
          </p:cNvGraphicFramePr>
          <p:nvPr>
            <p:extLst>
              <p:ext uri="{D42A27DB-BD31-4B8C-83A1-F6EECF244321}">
                <p14:modId xmlns:p14="http://schemas.microsoft.com/office/powerpoint/2010/main" val="1005948638"/>
              </p:ext>
            </p:extLst>
          </p:nvPr>
        </p:nvGraphicFramePr>
        <p:xfrm>
          <a:off x="6095999" y="3685271"/>
          <a:ext cx="4549629" cy="2539985"/>
        </p:xfrm>
        <a:graphic>
          <a:graphicData uri="http://schemas.openxmlformats.org/drawingml/2006/table">
            <a:tbl>
              <a:tblPr firstRow="1" bandRow="1">
                <a:tableStyleId>{5C22544A-7EE6-4342-B048-85BDC9FD1C3A}</a:tableStyleId>
              </a:tblPr>
              <a:tblGrid>
                <a:gridCol w="843309">
                  <a:extLst>
                    <a:ext uri="{9D8B030D-6E8A-4147-A177-3AD203B41FA5}">
                      <a16:colId xmlns:a16="http://schemas.microsoft.com/office/drawing/2014/main" val="2810854479"/>
                    </a:ext>
                  </a:extLst>
                </a:gridCol>
                <a:gridCol w="2546153">
                  <a:extLst>
                    <a:ext uri="{9D8B030D-6E8A-4147-A177-3AD203B41FA5}">
                      <a16:colId xmlns:a16="http://schemas.microsoft.com/office/drawing/2014/main" val="2647257514"/>
                    </a:ext>
                  </a:extLst>
                </a:gridCol>
                <a:gridCol w="1160167">
                  <a:extLst>
                    <a:ext uri="{9D8B030D-6E8A-4147-A177-3AD203B41FA5}">
                      <a16:colId xmlns:a16="http://schemas.microsoft.com/office/drawing/2014/main" val="4095047486"/>
                    </a:ext>
                  </a:extLst>
                </a:gridCol>
              </a:tblGrid>
              <a:tr h="653755">
                <a:tc>
                  <a:txBody>
                    <a:bodyPr/>
                    <a:lstStyle/>
                    <a:p>
                      <a:pPr algn="ctr"/>
                      <a:r>
                        <a:rPr lang="en-US" sz="1600" dirty="0"/>
                        <a:t>S.No</a:t>
                      </a:r>
                    </a:p>
                  </a:txBody>
                  <a:tcPr anchor="ctr"/>
                </a:tc>
                <a:tc>
                  <a:txBody>
                    <a:bodyPr/>
                    <a:lstStyle/>
                    <a:p>
                      <a:pPr algn="ctr"/>
                      <a:r>
                        <a:rPr lang="en-US" sz="1600" dirty="0"/>
                        <a:t>Managers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37724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b"/>
                      <a:r>
                        <a:rPr lang="en-US" sz="1400" kern="1200" dirty="0">
                          <a:solidFill>
                            <a:schemeClr val="dk1"/>
                          </a:solidFill>
                          <a:latin typeface="+mn-lt"/>
                          <a:ea typeface="+mn-ea"/>
                          <a:cs typeface="+mn-cs"/>
                        </a:rPr>
                        <a:t>Job</a:t>
                      </a:r>
                      <a:r>
                        <a:rPr lang="en-US" sz="1400" kern="1200" baseline="0" dirty="0">
                          <a:solidFill>
                            <a:schemeClr val="dk1"/>
                          </a:solidFill>
                          <a:latin typeface="+mn-lt"/>
                          <a:ea typeface="+mn-ea"/>
                          <a:cs typeface="+mn-cs"/>
                        </a:rPr>
                        <a:t> Data Inquiry</a:t>
                      </a:r>
                      <a:endParaRPr lang="en-US" sz="1400" kern="1200" dirty="0">
                        <a:solidFill>
                          <a:schemeClr val="dk1"/>
                        </a:solidFill>
                        <a:latin typeface="+mn-lt"/>
                        <a:ea typeface="+mn-ea"/>
                        <a:cs typeface="+mn-cs"/>
                      </a:endParaRPr>
                    </a:p>
                  </a:txBody>
                  <a:tcPr anchor="ctr"/>
                </a:tc>
                <a:tc>
                  <a:txBody>
                    <a:bodyPr/>
                    <a:lstStyle/>
                    <a:p>
                      <a:pPr algn="ctr"/>
                      <a:r>
                        <a:rPr lang="en-US" sz="1400" b="0" dirty="0"/>
                        <a:t>0.07</a:t>
                      </a:r>
                    </a:p>
                  </a:txBody>
                  <a:tcPr anchor="ctr"/>
                </a:tc>
                <a:extLst>
                  <a:ext uri="{0D108BD9-81ED-4DB2-BD59-A6C34878D82A}">
                    <a16:rowId xmlns:a16="http://schemas.microsoft.com/office/drawing/2014/main" val="3556414971"/>
                  </a:ext>
                </a:extLst>
              </a:tr>
              <a:tr h="37724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b"/>
                      <a:r>
                        <a:rPr lang="en-US" sz="1400" kern="1200" dirty="0">
                          <a:solidFill>
                            <a:schemeClr val="dk1"/>
                          </a:solidFill>
                          <a:latin typeface="+mn-lt"/>
                          <a:ea typeface="+mn-ea"/>
                          <a:cs typeface="+mn-cs"/>
                        </a:rPr>
                        <a:t>Promotions</a:t>
                      </a:r>
                    </a:p>
                  </a:txBody>
                  <a:tcPr anchor="ctr"/>
                </a:tc>
                <a:tc>
                  <a:txBody>
                    <a:bodyPr/>
                    <a:lstStyle/>
                    <a:p>
                      <a:pPr algn="ctr"/>
                      <a:r>
                        <a:rPr lang="en-US" sz="1400" b="0" dirty="0"/>
                        <a:t>0.12</a:t>
                      </a:r>
                    </a:p>
                  </a:txBody>
                  <a:tcPr anchor="ctr"/>
                </a:tc>
                <a:extLst>
                  <a:ext uri="{0D108BD9-81ED-4DB2-BD59-A6C34878D82A}">
                    <a16:rowId xmlns:a16="http://schemas.microsoft.com/office/drawing/2014/main" val="544758127"/>
                  </a:ext>
                </a:extLst>
              </a:tr>
              <a:tr h="37724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b"/>
                      <a:r>
                        <a:rPr lang="en-US" sz="1400" kern="1200" dirty="0">
                          <a:solidFill>
                            <a:schemeClr val="dk1"/>
                          </a:solidFill>
                          <a:latin typeface="+mn-lt"/>
                          <a:ea typeface="+mn-ea"/>
                          <a:cs typeface="+mn-cs"/>
                        </a:rPr>
                        <a:t>Terminations</a:t>
                      </a:r>
                    </a:p>
                  </a:txBody>
                  <a:tcPr anchor="ctr"/>
                </a:tc>
                <a:tc>
                  <a:txBody>
                    <a:bodyPr/>
                    <a:lstStyle/>
                    <a:p>
                      <a:pPr algn="ctr"/>
                      <a:r>
                        <a:rPr lang="en-US" sz="1400" b="0" dirty="0"/>
                        <a:t>0.03</a:t>
                      </a:r>
                    </a:p>
                  </a:txBody>
                  <a:tcPr anchor="ctr"/>
                </a:tc>
                <a:extLst>
                  <a:ext uri="{0D108BD9-81ED-4DB2-BD59-A6C34878D82A}">
                    <a16:rowId xmlns:a16="http://schemas.microsoft.com/office/drawing/2014/main" val="4258263565"/>
                  </a:ext>
                </a:extLst>
              </a:tr>
              <a:tr h="37724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b"/>
                      <a:r>
                        <a:rPr lang="en-US" sz="1400" kern="1200" dirty="0">
                          <a:solidFill>
                            <a:schemeClr val="dk1"/>
                          </a:solidFill>
                          <a:latin typeface="+mn-lt"/>
                          <a:ea typeface="+mn-ea"/>
                          <a:cs typeface="+mn-cs"/>
                        </a:rPr>
                        <a:t>Transfer</a:t>
                      </a:r>
                    </a:p>
                  </a:txBody>
                  <a:tcPr anchor="ctr"/>
                </a:tc>
                <a:tc>
                  <a:txBody>
                    <a:bodyPr/>
                    <a:lstStyle/>
                    <a:p>
                      <a:pPr algn="ctr"/>
                      <a:r>
                        <a:rPr lang="en-US" sz="1400" b="0" dirty="0"/>
                        <a:t>0.02</a:t>
                      </a:r>
                    </a:p>
                  </a:txBody>
                  <a:tcPr anchor="ctr"/>
                </a:tc>
                <a:extLst>
                  <a:ext uri="{0D108BD9-81ED-4DB2-BD59-A6C34878D82A}">
                    <a16:rowId xmlns:a16="http://schemas.microsoft.com/office/drawing/2014/main" val="3361850570"/>
                  </a:ext>
                </a:extLst>
              </a:tr>
              <a:tr h="37724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b"/>
                      <a:r>
                        <a:rPr lang="en-US" sz="1400" kern="1200" dirty="0">
                          <a:solidFill>
                            <a:schemeClr val="dk1"/>
                          </a:solidFill>
                          <a:latin typeface="+mn-lt"/>
                          <a:ea typeface="+mn-ea"/>
                          <a:cs typeface="+mn-cs"/>
                        </a:rPr>
                        <a:t>Address Change</a:t>
                      </a:r>
                    </a:p>
                  </a:txBody>
                  <a:tcPr anchor="ctr"/>
                </a:tc>
                <a:tc>
                  <a:txBody>
                    <a:bodyPr/>
                    <a:lstStyle/>
                    <a:p>
                      <a:pPr algn="ctr"/>
                      <a:r>
                        <a:rPr lang="en-US" sz="1400" b="0" dirty="0"/>
                        <a:t>0.68</a:t>
                      </a:r>
                    </a:p>
                  </a:txBody>
                  <a:tcPr anchor="ctr"/>
                </a:tc>
                <a:extLst>
                  <a:ext uri="{0D108BD9-81ED-4DB2-BD59-A6C34878D82A}">
                    <a16:rowId xmlns:a16="http://schemas.microsoft.com/office/drawing/2014/main" val="10006"/>
                  </a:ext>
                </a:extLst>
              </a:tr>
            </a:tbl>
          </a:graphicData>
        </a:graphic>
      </p:graphicFrame>
      <p:graphicFrame>
        <p:nvGraphicFramePr>
          <p:cNvPr id="4" name="Table 13">
            <a:extLst>
              <a:ext uri="{FF2B5EF4-FFF2-40B4-BE49-F238E27FC236}">
                <a16:creationId xmlns:a16="http://schemas.microsoft.com/office/drawing/2014/main" id="{D0F869FC-142E-46D4-97E5-6EBC5463A0C0}"/>
              </a:ext>
            </a:extLst>
          </p:cNvPr>
          <p:cNvGraphicFramePr>
            <a:graphicFrameLocks noGrp="1"/>
          </p:cNvGraphicFramePr>
          <p:nvPr>
            <p:extLst>
              <p:ext uri="{D42A27DB-BD31-4B8C-83A1-F6EECF244321}">
                <p14:modId xmlns:p14="http://schemas.microsoft.com/office/powerpoint/2010/main" val="3504871273"/>
              </p:ext>
            </p:extLst>
          </p:nvPr>
        </p:nvGraphicFramePr>
        <p:xfrm>
          <a:off x="343978" y="3685272"/>
          <a:ext cx="4615480" cy="2539985"/>
        </p:xfrm>
        <a:graphic>
          <a:graphicData uri="http://schemas.openxmlformats.org/drawingml/2006/table">
            <a:tbl>
              <a:tblPr firstRow="1" bandRow="1">
                <a:tableStyleId>{5C22544A-7EE6-4342-B048-85BDC9FD1C3A}</a:tableStyleId>
              </a:tblPr>
              <a:tblGrid>
                <a:gridCol w="811272">
                  <a:extLst>
                    <a:ext uri="{9D8B030D-6E8A-4147-A177-3AD203B41FA5}">
                      <a16:colId xmlns:a16="http://schemas.microsoft.com/office/drawing/2014/main" val="2810854479"/>
                    </a:ext>
                  </a:extLst>
                </a:gridCol>
                <a:gridCol w="2773379">
                  <a:extLst>
                    <a:ext uri="{9D8B030D-6E8A-4147-A177-3AD203B41FA5}">
                      <a16:colId xmlns:a16="http://schemas.microsoft.com/office/drawing/2014/main" val="2647257514"/>
                    </a:ext>
                  </a:extLst>
                </a:gridCol>
                <a:gridCol w="1030829">
                  <a:extLst>
                    <a:ext uri="{9D8B030D-6E8A-4147-A177-3AD203B41FA5}">
                      <a16:colId xmlns:a16="http://schemas.microsoft.com/office/drawing/2014/main" val="4095047486"/>
                    </a:ext>
                  </a:extLst>
                </a:gridCol>
              </a:tblGrid>
              <a:tr h="533964">
                <a:tc>
                  <a:txBody>
                    <a:bodyPr/>
                    <a:lstStyle/>
                    <a:p>
                      <a:pPr algn="ctr"/>
                      <a:r>
                        <a:rPr lang="en-US" sz="1600" dirty="0"/>
                        <a:t>S.No</a:t>
                      </a:r>
                    </a:p>
                  </a:txBody>
                  <a:tcPr anchor="ctr"/>
                </a:tc>
                <a:tc>
                  <a:txBody>
                    <a:bodyPr/>
                    <a:lstStyle/>
                    <a:p>
                      <a:pPr algn="ctr"/>
                      <a:r>
                        <a:rPr lang="en-US" sz="1600" dirty="0"/>
                        <a:t>Employee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32778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1</a:t>
                      </a:r>
                    </a:p>
                  </a:txBody>
                  <a:tcPr marL="9525" marR="9525" marT="9525" marB="0" anchor="ctr"/>
                </a:tc>
                <a:tc>
                  <a:txBody>
                    <a:bodyPr/>
                    <a:lstStyle/>
                    <a:p>
                      <a:pPr algn="l" fontAlgn="b"/>
                      <a:r>
                        <a:rPr lang="en-US" sz="1400" kern="1200" dirty="0">
                          <a:solidFill>
                            <a:schemeClr val="dk1"/>
                          </a:solidFill>
                          <a:latin typeface="+mn-lt"/>
                          <a:ea typeface="+mn-ea"/>
                          <a:cs typeface="+mn-cs"/>
                        </a:rPr>
                        <a:t>View Paycheck</a:t>
                      </a:r>
                    </a:p>
                  </a:txBody>
                  <a:tcPr anchor="ctr"/>
                </a:tc>
                <a:tc>
                  <a:txBody>
                    <a:bodyPr/>
                    <a:lstStyle/>
                    <a:p>
                      <a:pPr algn="ctr"/>
                      <a:r>
                        <a:rPr lang="en-US" sz="1400" b="0" dirty="0"/>
                        <a:t>0.21</a:t>
                      </a:r>
                    </a:p>
                  </a:txBody>
                  <a:tcPr anchor="ctr"/>
                </a:tc>
                <a:extLst>
                  <a:ext uri="{0D108BD9-81ED-4DB2-BD59-A6C34878D82A}">
                    <a16:rowId xmlns:a16="http://schemas.microsoft.com/office/drawing/2014/main" val="3556414971"/>
                  </a:ext>
                </a:extLst>
              </a:tr>
              <a:tr h="32778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2</a:t>
                      </a:r>
                    </a:p>
                  </a:txBody>
                  <a:tcPr marL="9525" marR="9525" marT="9525" marB="0" anchor="ctr"/>
                </a:tc>
                <a:tc>
                  <a:txBody>
                    <a:bodyPr/>
                    <a:lstStyle/>
                    <a:p>
                      <a:pPr algn="l" fontAlgn="b"/>
                      <a:r>
                        <a:rPr lang="en-US" sz="1400" kern="1200" dirty="0">
                          <a:solidFill>
                            <a:schemeClr val="dk1"/>
                          </a:solidFill>
                          <a:latin typeface="+mn-lt"/>
                          <a:ea typeface="+mn-ea"/>
                          <a:cs typeface="+mn-cs"/>
                        </a:rPr>
                        <a:t>View W2</a:t>
                      </a:r>
                    </a:p>
                  </a:txBody>
                  <a:tcPr anchor="ctr"/>
                </a:tc>
                <a:tc>
                  <a:txBody>
                    <a:bodyPr/>
                    <a:lstStyle/>
                    <a:p>
                      <a:pPr algn="ctr"/>
                      <a:r>
                        <a:rPr lang="en-US" sz="1400" b="0" dirty="0"/>
                        <a:t>0.12</a:t>
                      </a:r>
                    </a:p>
                  </a:txBody>
                  <a:tcPr anchor="ctr"/>
                </a:tc>
                <a:extLst>
                  <a:ext uri="{0D108BD9-81ED-4DB2-BD59-A6C34878D82A}">
                    <a16:rowId xmlns:a16="http://schemas.microsoft.com/office/drawing/2014/main" val="2662404022"/>
                  </a:ext>
                </a:extLst>
              </a:tr>
              <a:tr h="32778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3</a:t>
                      </a:r>
                    </a:p>
                  </a:txBody>
                  <a:tcPr marL="9525" marR="9525" marT="9525" marB="0" anchor="ctr"/>
                </a:tc>
                <a:tc>
                  <a:txBody>
                    <a:bodyPr/>
                    <a:lstStyle/>
                    <a:p>
                      <a:pPr algn="l" fontAlgn="b"/>
                      <a:r>
                        <a:rPr lang="en-US" sz="1400" kern="1200" dirty="0">
                          <a:solidFill>
                            <a:schemeClr val="dk1"/>
                          </a:solidFill>
                          <a:latin typeface="+mn-lt"/>
                          <a:ea typeface="+mn-ea"/>
                          <a:cs typeface="+mn-cs"/>
                        </a:rPr>
                        <a:t>W2 Consent</a:t>
                      </a:r>
                    </a:p>
                  </a:txBody>
                  <a:tcPr anchor="ctr"/>
                </a:tc>
                <a:tc>
                  <a:txBody>
                    <a:bodyPr/>
                    <a:lstStyle/>
                    <a:p>
                      <a:pPr algn="ctr"/>
                      <a:r>
                        <a:rPr lang="en-US" sz="1400" b="0" dirty="0"/>
                        <a:t>0.23</a:t>
                      </a:r>
                    </a:p>
                  </a:txBody>
                  <a:tcPr anchor="ctr"/>
                </a:tc>
                <a:extLst>
                  <a:ext uri="{0D108BD9-81ED-4DB2-BD59-A6C34878D82A}">
                    <a16:rowId xmlns:a16="http://schemas.microsoft.com/office/drawing/2014/main" val="544758127"/>
                  </a:ext>
                </a:extLst>
              </a:tr>
              <a:tr h="32778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4</a:t>
                      </a:r>
                    </a:p>
                  </a:txBody>
                  <a:tcPr marL="9525" marR="9525" marT="9525" marB="0" anchor="ctr"/>
                </a:tc>
                <a:tc>
                  <a:txBody>
                    <a:bodyPr/>
                    <a:lstStyle/>
                    <a:p>
                      <a:pPr algn="l" fontAlgn="b"/>
                      <a:r>
                        <a:rPr lang="en-US" sz="1400" kern="1200" dirty="0">
                          <a:solidFill>
                            <a:schemeClr val="dk1"/>
                          </a:solidFill>
                          <a:latin typeface="+mn-lt"/>
                          <a:ea typeface="+mn-ea"/>
                          <a:cs typeface="+mn-cs"/>
                        </a:rPr>
                        <a:t>Submit W4 Tax</a:t>
                      </a:r>
                    </a:p>
                  </a:txBody>
                  <a:tcPr anchor="ctr"/>
                </a:tc>
                <a:tc>
                  <a:txBody>
                    <a:bodyPr/>
                    <a:lstStyle/>
                    <a:p>
                      <a:pPr algn="ctr"/>
                      <a:r>
                        <a:rPr lang="en-US" sz="1400" b="0" dirty="0"/>
                        <a:t>0.13</a:t>
                      </a:r>
                    </a:p>
                  </a:txBody>
                  <a:tcPr anchor="ctr"/>
                </a:tc>
                <a:extLst>
                  <a:ext uri="{0D108BD9-81ED-4DB2-BD59-A6C34878D82A}">
                    <a16:rowId xmlns:a16="http://schemas.microsoft.com/office/drawing/2014/main" val="4258263565"/>
                  </a:ext>
                </a:extLst>
              </a:tr>
              <a:tr h="367106">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5</a:t>
                      </a:r>
                    </a:p>
                  </a:txBody>
                  <a:tcPr marL="9525" marR="9525" marT="9525" marB="0" anchor="ctr"/>
                </a:tc>
                <a:tc>
                  <a:txBody>
                    <a:bodyPr/>
                    <a:lstStyle/>
                    <a:p>
                      <a:pPr algn="l" fontAlgn="b"/>
                      <a:r>
                        <a:rPr lang="en-US" sz="1400" kern="1200" dirty="0">
                          <a:solidFill>
                            <a:schemeClr val="dk1"/>
                          </a:solidFill>
                          <a:latin typeface="+mn-lt"/>
                          <a:ea typeface="+mn-ea"/>
                          <a:cs typeface="+mn-cs"/>
                        </a:rPr>
                        <a:t>View Dependent Beneficiaries</a:t>
                      </a:r>
                    </a:p>
                  </a:txBody>
                  <a:tcPr anchor="ctr"/>
                </a:tc>
                <a:tc>
                  <a:txBody>
                    <a:bodyPr/>
                    <a:lstStyle/>
                    <a:p>
                      <a:pPr algn="ctr"/>
                      <a:r>
                        <a:rPr lang="en-US" sz="1400" b="0" dirty="0"/>
                        <a:t>0.06</a:t>
                      </a:r>
                    </a:p>
                  </a:txBody>
                  <a:tcPr anchor="ctr"/>
                </a:tc>
                <a:extLst>
                  <a:ext uri="{0D108BD9-81ED-4DB2-BD59-A6C34878D82A}">
                    <a16:rowId xmlns:a16="http://schemas.microsoft.com/office/drawing/2014/main" val="3361850570"/>
                  </a:ext>
                </a:extLst>
              </a:tr>
              <a:tr h="327783">
                <a:tc>
                  <a:txBody>
                    <a:bodyPr/>
                    <a:lstStyle/>
                    <a:p>
                      <a:pPr marL="0" indent="0" algn="ctr" fontAlgn="t">
                        <a:buFont typeface="+mj-lt"/>
                        <a:buNone/>
                      </a:pPr>
                      <a:r>
                        <a:rPr lang="en-US" sz="1400" b="0" i="0" u="none" strike="noStrike" dirty="0">
                          <a:solidFill>
                            <a:srgbClr val="000000"/>
                          </a:solidFill>
                          <a:effectLst/>
                          <a:latin typeface="Calibri" panose="020F0502020204030204" pitchFamily="34" charset="0"/>
                        </a:rPr>
                        <a:t>6</a:t>
                      </a:r>
                    </a:p>
                  </a:txBody>
                  <a:tcPr marL="9525" marR="9525" marT="9525" marB="0" anchor="ctr"/>
                </a:tc>
                <a:tc>
                  <a:txBody>
                    <a:bodyPr/>
                    <a:lstStyle/>
                    <a:p>
                      <a:pPr algn="l" fontAlgn="b"/>
                      <a:r>
                        <a:rPr lang="en-US" sz="1400" kern="1200" dirty="0">
                          <a:solidFill>
                            <a:schemeClr val="dk1"/>
                          </a:solidFill>
                          <a:latin typeface="+mn-lt"/>
                          <a:ea typeface="+mn-ea"/>
                          <a:cs typeface="+mn-cs"/>
                        </a:rPr>
                        <a:t>View Benefits summary</a:t>
                      </a:r>
                    </a:p>
                  </a:txBody>
                  <a:tcPr anchor="ctr"/>
                </a:tc>
                <a:tc>
                  <a:txBody>
                    <a:bodyPr/>
                    <a:lstStyle/>
                    <a:p>
                      <a:pPr algn="ctr"/>
                      <a:r>
                        <a:rPr lang="en-US" sz="1400" b="0" dirty="0"/>
                        <a:t>0.08</a:t>
                      </a:r>
                    </a:p>
                  </a:txBody>
                  <a:tcPr anchor="ctr"/>
                </a:tc>
                <a:extLst>
                  <a:ext uri="{0D108BD9-81ED-4DB2-BD59-A6C34878D82A}">
                    <a16:rowId xmlns:a16="http://schemas.microsoft.com/office/drawing/2014/main" val="181673611"/>
                  </a:ext>
                </a:extLst>
              </a:tr>
            </a:tbl>
          </a:graphicData>
        </a:graphic>
      </p:graphicFrame>
      <p:graphicFrame>
        <p:nvGraphicFramePr>
          <p:cNvPr id="5" name="Table 8">
            <a:extLst>
              <a:ext uri="{FF2B5EF4-FFF2-40B4-BE49-F238E27FC236}">
                <a16:creationId xmlns:a16="http://schemas.microsoft.com/office/drawing/2014/main" id="{FA23BA00-EA20-4E29-A649-759A49EAEA3F}"/>
              </a:ext>
            </a:extLst>
          </p:cNvPr>
          <p:cNvGraphicFramePr>
            <a:graphicFrameLocks noGrp="1"/>
          </p:cNvGraphicFramePr>
          <p:nvPr>
            <p:extLst>
              <p:ext uri="{D42A27DB-BD31-4B8C-83A1-F6EECF244321}">
                <p14:modId xmlns:p14="http://schemas.microsoft.com/office/powerpoint/2010/main" val="1265329878"/>
              </p:ext>
            </p:extLst>
          </p:nvPr>
        </p:nvGraphicFramePr>
        <p:xfrm>
          <a:off x="343978" y="813363"/>
          <a:ext cx="10301651" cy="2468880"/>
        </p:xfrm>
        <a:graphic>
          <a:graphicData uri="http://schemas.openxmlformats.org/drawingml/2006/table">
            <a:tbl>
              <a:tblPr firstRow="1" bandRow="1">
                <a:tableStyleId>{5C22544A-7EE6-4342-B048-85BDC9FD1C3A}</a:tableStyleId>
              </a:tblPr>
              <a:tblGrid>
                <a:gridCol w="3665961">
                  <a:extLst>
                    <a:ext uri="{9D8B030D-6E8A-4147-A177-3AD203B41FA5}">
                      <a16:colId xmlns:a16="http://schemas.microsoft.com/office/drawing/2014/main" val="1780938634"/>
                    </a:ext>
                  </a:extLst>
                </a:gridCol>
                <a:gridCol w="3045203">
                  <a:extLst>
                    <a:ext uri="{9D8B030D-6E8A-4147-A177-3AD203B41FA5}">
                      <a16:colId xmlns:a16="http://schemas.microsoft.com/office/drawing/2014/main" val="3985294477"/>
                    </a:ext>
                  </a:extLst>
                </a:gridCol>
                <a:gridCol w="3590487">
                  <a:extLst>
                    <a:ext uri="{9D8B030D-6E8A-4147-A177-3AD203B41FA5}">
                      <a16:colId xmlns:a16="http://schemas.microsoft.com/office/drawing/2014/main" val="1712885002"/>
                    </a:ext>
                  </a:extLst>
                </a:gridCol>
              </a:tblGrid>
              <a:tr h="319771">
                <a:tc>
                  <a:txBody>
                    <a:bodyPr/>
                    <a:lstStyle/>
                    <a:p>
                      <a:pPr algn="ctr"/>
                      <a:r>
                        <a:rPr lang="en-US" sz="1600" dirty="0"/>
                        <a:t>Parameter</a:t>
                      </a:r>
                    </a:p>
                  </a:txBody>
                  <a:tcPr anchor="ctr"/>
                </a:tc>
                <a:tc>
                  <a:txBody>
                    <a:bodyPr/>
                    <a:lstStyle/>
                    <a:p>
                      <a:pPr algn="ctr"/>
                      <a:r>
                        <a:rPr lang="en-US" sz="1600" dirty="0"/>
                        <a:t>HCM (Current Production)</a:t>
                      </a:r>
                    </a:p>
                  </a:txBody>
                  <a:tcPr anchor="ctr"/>
                </a:tc>
                <a:tc>
                  <a:txBody>
                    <a:bodyPr/>
                    <a:lstStyle/>
                    <a:p>
                      <a:pPr algn="ctr"/>
                      <a:r>
                        <a:rPr lang="en-US" sz="1600" dirty="0"/>
                        <a:t>HCM (Recommended Configuration)</a:t>
                      </a:r>
                    </a:p>
                  </a:txBody>
                  <a:tcPr anchor="ctr"/>
                </a:tc>
                <a:extLst>
                  <a:ext uri="{0D108BD9-81ED-4DB2-BD59-A6C34878D82A}">
                    <a16:rowId xmlns:a16="http://schemas.microsoft.com/office/drawing/2014/main" val="1108400004"/>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Number of Application server Instances </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24</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2764261809"/>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Number of Webserver Instances</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24</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48</a:t>
                      </a:r>
                    </a:p>
                  </a:txBody>
                  <a:tcPr marL="9525" marR="9525" marT="9525" marB="0" anchor="ctr"/>
                </a:tc>
                <a:extLst>
                  <a:ext uri="{0D108BD9-81ED-4DB2-BD59-A6C34878D82A}">
                    <a16:rowId xmlns:a16="http://schemas.microsoft.com/office/drawing/2014/main" val="1872390066"/>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DB instance Size</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  m5.xlarge</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m5.4xlarge</a:t>
                      </a:r>
                    </a:p>
                  </a:txBody>
                  <a:tcPr marL="9525" marR="9525" marT="9525" marB="0" anchor="ctr"/>
                </a:tc>
                <a:extLst>
                  <a:ext uri="{0D108BD9-81ED-4DB2-BD59-A6C34878D82A}">
                    <a16:rowId xmlns:a16="http://schemas.microsoft.com/office/drawing/2014/main" val="1961345779"/>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Jolt min handlers </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50</a:t>
                      </a:r>
                    </a:p>
                  </a:txBody>
                  <a:tcPr marL="9525" marR="9525" marT="9525" marB="0" anchor="ctr"/>
                </a:tc>
                <a:extLst>
                  <a:ext uri="{0D108BD9-81ED-4DB2-BD59-A6C34878D82A}">
                    <a16:rowId xmlns:a16="http://schemas.microsoft.com/office/drawing/2014/main" val="3601115000"/>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Jolt max handlers</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70</a:t>
                      </a:r>
                    </a:p>
                  </a:txBody>
                  <a:tcPr marL="9525" marR="9525" marT="9525" marB="0" anchor="ctr"/>
                </a:tc>
                <a:extLst>
                  <a:ext uri="{0D108BD9-81ED-4DB2-BD59-A6C34878D82A}">
                    <a16:rowId xmlns:a16="http://schemas.microsoft.com/office/drawing/2014/main" val="1157403795"/>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No. of Application server processes</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40</a:t>
                      </a:r>
                    </a:p>
                  </a:txBody>
                  <a:tcPr marL="9525" marR="9525" marT="9525" marB="0" anchor="ctr"/>
                </a:tc>
                <a:extLst>
                  <a:ext uri="{0D108BD9-81ED-4DB2-BD59-A6C34878D82A}">
                    <a16:rowId xmlns:a16="http://schemas.microsoft.com/office/drawing/2014/main" val="123657020"/>
                  </a:ext>
                </a:extLst>
              </a:tr>
              <a:tr h="287837">
                <a:tc>
                  <a:txBody>
                    <a:bodyPr/>
                    <a:lstStyle/>
                    <a:p>
                      <a:pPr algn="l" fontAlgn="b"/>
                      <a:r>
                        <a:rPr lang="en-US" sz="1400" b="0" i="0" u="none" strike="noStrike" kern="1200" dirty="0">
                          <a:solidFill>
                            <a:srgbClr val="000000"/>
                          </a:solidFill>
                          <a:effectLst/>
                          <a:latin typeface="Calibri" panose="020F0502020204030204" pitchFamily="34" charset="0"/>
                          <a:ea typeface="+mn-ea"/>
                          <a:cs typeface="+mn-cs"/>
                        </a:rPr>
                        <a:t>Recycle count </a:t>
                      </a:r>
                    </a:p>
                  </a:txBody>
                  <a:tcPr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400" b="0" i="0" u="none" strike="noStrike" kern="1200" dirty="0">
                          <a:solidFill>
                            <a:srgbClr val="000000"/>
                          </a:solidFill>
                          <a:effectLst/>
                          <a:latin typeface="Calibri" panose="020F0502020204030204" pitchFamily="34" charset="0"/>
                          <a:ea typeface="+mn-ea"/>
                          <a:cs typeface="+mn-cs"/>
                        </a:rPr>
                        <a:t>2,500</a:t>
                      </a:r>
                    </a:p>
                  </a:txBody>
                  <a:tcPr marL="9525" marR="9525" marT="9525" marB="0" anchor="ctr"/>
                </a:tc>
                <a:extLst>
                  <a:ext uri="{0D108BD9-81ED-4DB2-BD59-A6C34878D82A}">
                    <a16:rowId xmlns:a16="http://schemas.microsoft.com/office/drawing/2014/main" val="68883145"/>
                  </a:ext>
                </a:extLst>
              </a:tr>
            </a:tbl>
          </a:graphicData>
        </a:graphic>
      </p:graphicFrame>
      <p:sp>
        <p:nvSpPr>
          <p:cNvPr id="6" name="Title 1">
            <a:extLst>
              <a:ext uri="{FF2B5EF4-FFF2-40B4-BE49-F238E27FC236}">
                <a16:creationId xmlns:a16="http://schemas.microsoft.com/office/drawing/2014/main" id="{3C5BCBBA-AA55-4DFF-AE05-1780AEDE5121}"/>
              </a:ext>
            </a:extLst>
          </p:cNvPr>
          <p:cNvSpPr>
            <a:spLocks noGrp="1"/>
          </p:cNvSpPr>
          <p:nvPr>
            <p:ph type="title"/>
          </p:nvPr>
        </p:nvSpPr>
        <p:spPr>
          <a:xfrm>
            <a:off x="76200" y="93663"/>
            <a:ext cx="9866313" cy="514350"/>
          </a:xfrm>
        </p:spPr>
        <p:txBody>
          <a:bodyPr/>
          <a:lstStyle/>
          <a:p>
            <a:r>
              <a:rPr lang="en-US" sz="2800" b="1" dirty="0">
                <a:solidFill>
                  <a:srgbClr val="0070C0"/>
                </a:solidFill>
                <a:latin typeface="+mn-lt"/>
                <a:ea typeface="+mn-ea"/>
                <a:cs typeface="+mn-cs"/>
              </a:rPr>
              <a:t>HCM - On Recommended Configuration</a:t>
            </a:r>
          </a:p>
        </p:txBody>
      </p:sp>
      <p:sp>
        <p:nvSpPr>
          <p:cNvPr id="7" name="TextBox 6">
            <a:extLst>
              <a:ext uri="{FF2B5EF4-FFF2-40B4-BE49-F238E27FC236}">
                <a16:creationId xmlns:a16="http://schemas.microsoft.com/office/drawing/2014/main" id="{1C08D395-3193-44FE-A374-0279A2071AD9}"/>
              </a:ext>
            </a:extLst>
          </p:cNvPr>
          <p:cNvSpPr txBox="1"/>
          <p:nvPr/>
        </p:nvSpPr>
        <p:spPr>
          <a:xfrm>
            <a:off x="5991434" y="3273064"/>
            <a:ext cx="3330401" cy="369332"/>
          </a:xfrm>
          <a:prstGeom prst="rect">
            <a:avLst/>
          </a:prstGeom>
          <a:noFill/>
        </p:spPr>
        <p:txBody>
          <a:bodyPr wrap="square" rtlCol="0">
            <a:spAutoFit/>
          </a:bodyPr>
          <a:lstStyle/>
          <a:p>
            <a:r>
              <a:rPr lang="en-US" b="1" u="sng" dirty="0">
                <a:solidFill>
                  <a:srgbClr val="0070C0"/>
                </a:solidFill>
              </a:rPr>
              <a:t>Manager Transactions</a:t>
            </a:r>
          </a:p>
        </p:txBody>
      </p:sp>
      <p:sp>
        <p:nvSpPr>
          <p:cNvPr id="8" name="TextBox 7">
            <a:extLst>
              <a:ext uri="{FF2B5EF4-FFF2-40B4-BE49-F238E27FC236}">
                <a16:creationId xmlns:a16="http://schemas.microsoft.com/office/drawing/2014/main" id="{99A1CFB2-2AB4-44EA-B058-656C2EBC7D44}"/>
              </a:ext>
            </a:extLst>
          </p:cNvPr>
          <p:cNvSpPr txBox="1"/>
          <p:nvPr/>
        </p:nvSpPr>
        <p:spPr>
          <a:xfrm>
            <a:off x="253096" y="3273064"/>
            <a:ext cx="3330401" cy="369332"/>
          </a:xfrm>
          <a:prstGeom prst="rect">
            <a:avLst/>
          </a:prstGeom>
          <a:noFill/>
        </p:spPr>
        <p:txBody>
          <a:bodyPr wrap="square" rtlCol="0">
            <a:spAutoFit/>
          </a:bodyPr>
          <a:lstStyle/>
          <a:p>
            <a:r>
              <a:rPr lang="en-US" b="1" u="sng" dirty="0">
                <a:solidFill>
                  <a:srgbClr val="0070C0"/>
                </a:solidFill>
              </a:rPr>
              <a:t>Employee Transactions</a:t>
            </a:r>
          </a:p>
        </p:txBody>
      </p:sp>
      <p:sp>
        <p:nvSpPr>
          <p:cNvPr id="9" name="TextBox 8">
            <a:extLst>
              <a:ext uri="{FF2B5EF4-FFF2-40B4-BE49-F238E27FC236}">
                <a16:creationId xmlns:a16="http://schemas.microsoft.com/office/drawing/2014/main" id="{4ED2A0D8-A2FD-4206-AFBF-39206B4D2A98}"/>
              </a:ext>
            </a:extLst>
          </p:cNvPr>
          <p:cNvSpPr txBox="1"/>
          <p:nvPr/>
        </p:nvSpPr>
        <p:spPr>
          <a:xfrm>
            <a:off x="343978" y="6143063"/>
            <a:ext cx="12295697" cy="444224"/>
          </a:xfrm>
          <a:prstGeom prst="rect">
            <a:avLst/>
          </a:prstGeom>
          <a:noFill/>
        </p:spPr>
        <p:txBody>
          <a:bodyPr wrap="square">
            <a:spAutoFit/>
          </a:bodyPr>
          <a:lstStyle/>
          <a:p>
            <a:pPr>
              <a:lnSpc>
                <a:spcPct val="150000"/>
              </a:lnSpc>
            </a:pPr>
            <a:r>
              <a:rPr lang="en-US" sz="1700" b="1" dirty="0">
                <a:solidFill>
                  <a:schemeClr val="accent1"/>
                </a:solidFill>
              </a:rPr>
              <a:t>Key Takeaway: </a:t>
            </a:r>
            <a:r>
              <a:rPr lang="en-US" sz="1700" dirty="0">
                <a:solidFill>
                  <a:schemeClr val="accent1"/>
                </a:solidFill>
              </a:rPr>
              <a:t>Recommended Settings confirmed to handle the Manager and Employee Self-service Load</a:t>
            </a:r>
          </a:p>
        </p:txBody>
      </p:sp>
      <p:sp>
        <p:nvSpPr>
          <p:cNvPr id="10" name="Slide Number Placeholder 3">
            <a:extLst>
              <a:ext uri="{FF2B5EF4-FFF2-40B4-BE49-F238E27FC236}">
                <a16:creationId xmlns:a16="http://schemas.microsoft.com/office/drawing/2014/main" id="{8F4A59B2-73DC-4185-926D-F71F65B5E73A}"/>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13</a:t>
            </a:fld>
            <a:endParaRPr lang="en-US" sz="1200" dirty="0"/>
          </a:p>
        </p:txBody>
      </p:sp>
    </p:spTree>
    <p:extLst>
      <p:ext uri="{BB962C8B-B14F-4D97-AF65-F5344CB8AC3E}">
        <p14:creationId xmlns:p14="http://schemas.microsoft.com/office/powerpoint/2010/main" val="459518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A533-5362-43E8-9025-A90BEB4C8682}"/>
              </a:ext>
            </a:extLst>
          </p:cNvPr>
          <p:cNvSpPr>
            <a:spLocks noGrp="1"/>
          </p:cNvSpPr>
          <p:nvPr>
            <p:ph type="title"/>
          </p:nvPr>
        </p:nvSpPr>
        <p:spPr>
          <a:xfrm>
            <a:off x="206830" y="94027"/>
            <a:ext cx="9866881" cy="514350"/>
          </a:xfrm>
        </p:spPr>
        <p:txBody>
          <a:bodyPr/>
          <a:lstStyle/>
          <a:p>
            <a:r>
              <a:rPr lang="en-US" sz="2800" b="1" dirty="0">
                <a:solidFill>
                  <a:srgbClr val="0070C0"/>
                </a:solidFill>
                <a:latin typeface="+mn-lt"/>
                <a:ea typeface="+mn-ea"/>
                <a:cs typeface="+mn-cs"/>
              </a:rPr>
              <a:t>FA/SF – Results Using New Configuration</a:t>
            </a:r>
          </a:p>
        </p:txBody>
      </p:sp>
      <p:graphicFrame>
        <p:nvGraphicFramePr>
          <p:cNvPr id="7" name="Table 13">
            <a:extLst>
              <a:ext uri="{FF2B5EF4-FFF2-40B4-BE49-F238E27FC236}">
                <a16:creationId xmlns:a16="http://schemas.microsoft.com/office/drawing/2014/main" id="{60ACBFF3-90F2-4020-8A4F-8C06A7314163}"/>
              </a:ext>
            </a:extLst>
          </p:cNvPr>
          <p:cNvGraphicFramePr>
            <a:graphicFrameLocks noGrp="1"/>
          </p:cNvGraphicFramePr>
          <p:nvPr>
            <p:extLst>
              <p:ext uri="{D42A27DB-BD31-4B8C-83A1-F6EECF244321}">
                <p14:modId xmlns:p14="http://schemas.microsoft.com/office/powerpoint/2010/main" val="3746196977"/>
              </p:ext>
            </p:extLst>
          </p:nvPr>
        </p:nvGraphicFramePr>
        <p:xfrm>
          <a:off x="276838" y="1065402"/>
          <a:ext cx="4941205" cy="4655890"/>
        </p:xfrm>
        <a:graphic>
          <a:graphicData uri="http://schemas.openxmlformats.org/drawingml/2006/table">
            <a:tbl>
              <a:tblPr firstRow="1" bandRow="1">
                <a:tableStyleId>{5C22544A-7EE6-4342-B048-85BDC9FD1C3A}</a:tableStyleId>
              </a:tblPr>
              <a:tblGrid>
                <a:gridCol w="738844">
                  <a:extLst>
                    <a:ext uri="{9D8B030D-6E8A-4147-A177-3AD203B41FA5}">
                      <a16:colId xmlns:a16="http://schemas.microsoft.com/office/drawing/2014/main" val="2810854479"/>
                    </a:ext>
                  </a:extLst>
                </a:gridCol>
                <a:gridCol w="2979848">
                  <a:extLst>
                    <a:ext uri="{9D8B030D-6E8A-4147-A177-3AD203B41FA5}">
                      <a16:colId xmlns:a16="http://schemas.microsoft.com/office/drawing/2014/main" val="2647257514"/>
                    </a:ext>
                  </a:extLst>
                </a:gridCol>
                <a:gridCol w="1222513">
                  <a:extLst>
                    <a:ext uri="{9D8B030D-6E8A-4147-A177-3AD203B41FA5}">
                      <a16:colId xmlns:a16="http://schemas.microsoft.com/office/drawing/2014/main" val="4095047486"/>
                    </a:ext>
                  </a:extLst>
                </a:gridCol>
              </a:tblGrid>
              <a:tr h="636959">
                <a:tc>
                  <a:txBody>
                    <a:bodyPr/>
                    <a:lstStyle/>
                    <a:p>
                      <a:pPr algn="ctr"/>
                      <a:r>
                        <a:rPr lang="en-US" sz="1600" dirty="0"/>
                        <a:t>S.No</a:t>
                      </a:r>
                    </a:p>
                  </a:txBody>
                  <a:tcPr anchor="ctr"/>
                </a:tc>
                <a:tc>
                  <a:txBody>
                    <a:bodyPr/>
                    <a:lstStyle/>
                    <a:p>
                      <a:pPr algn="ctr"/>
                      <a:r>
                        <a:rPr lang="en-US" sz="1600" dirty="0"/>
                        <a:t>Managers Transactions</a:t>
                      </a:r>
                    </a:p>
                  </a:txBody>
                  <a:tcPr anchor="ctr"/>
                </a:tc>
                <a:tc>
                  <a:txBody>
                    <a:bodyPr/>
                    <a:lstStyle/>
                    <a:p>
                      <a:pPr algn="ctr"/>
                      <a:r>
                        <a:rPr lang="en-US" sz="1600" dirty="0"/>
                        <a:t>Error %</a:t>
                      </a:r>
                    </a:p>
                  </a:txBody>
                  <a:tcPr anchor="ctr"/>
                </a:tc>
                <a:extLst>
                  <a:ext uri="{0D108BD9-81ED-4DB2-BD59-A6C34878D82A}">
                    <a16:rowId xmlns:a16="http://schemas.microsoft.com/office/drawing/2014/main" val="2780566021"/>
                  </a:ext>
                </a:extLst>
              </a:tr>
              <a:tr h="341518">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UI-Payment History</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marL="9525" marR="9525" marT="9525" marB="0" anchor="ctr"/>
                </a:tc>
                <a:extLst>
                  <a:ext uri="{0D108BD9-81ED-4DB2-BD59-A6C34878D82A}">
                    <a16:rowId xmlns:a16="http://schemas.microsoft.com/office/drawing/2014/main" val="3556414971"/>
                  </a:ext>
                </a:extLst>
              </a:tr>
              <a:tr h="544193">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UI-Account Summary Page</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2662404022"/>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SS-Fluid-1098T</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0.05</a:t>
                      </a:r>
                    </a:p>
                  </a:txBody>
                  <a:tcPr anchor="ctr"/>
                </a:tc>
                <a:extLst>
                  <a:ext uri="{0D108BD9-81ED-4DB2-BD59-A6C34878D82A}">
                    <a16:rowId xmlns:a16="http://schemas.microsoft.com/office/drawing/2014/main" val="544758127"/>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4</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Charges Due Page</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0.06</a:t>
                      </a:r>
                    </a:p>
                  </a:txBody>
                  <a:tcPr anchor="ctr"/>
                </a:tc>
                <a:extLst>
                  <a:ext uri="{0D108BD9-81ED-4DB2-BD59-A6C34878D82A}">
                    <a16:rowId xmlns:a16="http://schemas.microsoft.com/office/drawing/2014/main" val="3361850570"/>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SS-Fluid-Make a Payment</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0.09</a:t>
                      </a:r>
                    </a:p>
                  </a:txBody>
                  <a:tcPr anchor="ctr"/>
                </a:tc>
                <a:extLst>
                  <a:ext uri="{0D108BD9-81ED-4DB2-BD59-A6C34878D82A}">
                    <a16:rowId xmlns:a16="http://schemas.microsoft.com/office/drawing/2014/main" val="10006"/>
                  </a:ext>
                </a:extLst>
              </a:tr>
              <a:tr h="544193">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UI-College Financing Plan</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0.05</a:t>
                      </a:r>
                    </a:p>
                  </a:txBody>
                  <a:tcPr anchor="ctr"/>
                </a:tc>
                <a:extLst>
                  <a:ext uri="{0D108BD9-81ED-4DB2-BD59-A6C34878D82A}">
                    <a16:rowId xmlns:a16="http://schemas.microsoft.com/office/drawing/2014/main" val="1885946099"/>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7</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0.01</a:t>
                      </a:r>
                    </a:p>
                  </a:txBody>
                  <a:tcPr anchor="ctr"/>
                </a:tc>
                <a:extLst>
                  <a:ext uri="{0D108BD9-81ED-4DB2-BD59-A6C34878D82A}">
                    <a16:rowId xmlns:a16="http://schemas.microsoft.com/office/drawing/2014/main" val="159441359"/>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UI-Inquiry Data Page</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0.87</a:t>
                      </a:r>
                    </a:p>
                  </a:txBody>
                  <a:tcPr anchor="ctr"/>
                </a:tc>
                <a:extLst>
                  <a:ext uri="{0D108BD9-81ED-4DB2-BD59-A6C34878D82A}">
                    <a16:rowId xmlns:a16="http://schemas.microsoft.com/office/drawing/2014/main" val="2570606617"/>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9</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UI-FA Landing Page</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0.87</a:t>
                      </a:r>
                    </a:p>
                  </a:txBody>
                  <a:tcPr anchor="ctr"/>
                </a:tc>
                <a:extLst>
                  <a:ext uri="{0D108BD9-81ED-4DB2-BD59-A6C34878D82A}">
                    <a16:rowId xmlns:a16="http://schemas.microsoft.com/office/drawing/2014/main" val="565398071"/>
                  </a:ext>
                </a:extLst>
              </a:tr>
              <a:tr h="369861">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10</a:t>
                      </a:r>
                    </a:p>
                  </a:txBody>
                  <a:tcPr marL="9525" marR="9525" marT="9525" marB="0" anchor="ctr"/>
                </a:tc>
                <a:tc>
                  <a:txBody>
                    <a:bodyPr/>
                    <a:lstStyle/>
                    <a:p>
                      <a:pPr marL="0" indent="0" algn="l"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Fluid UI-Disbursements</a:t>
                      </a:r>
                    </a:p>
                  </a:txBody>
                  <a:tcPr anchor="ctr"/>
                </a:tc>
                <a:tc>
                  <a:txBody>
                    <a:bodyPr/>
                    <a:lstStyle/>
                    <a:p>
                      <a:pPr marL="0" indent="0" algn="ctr" defTabSz="914400" rtl="0" eaLnBrk="1" fontAlgn="t" latinLnBrk="0" hangingPunct="1">
                        <a:buFont typeface="+mj-lt"/>
                        <a:buNone/>
                      </a:pPr>
                      <a:r>
                        <a:rPr lang="en-US" sz="1600" b="0" i="0" u="none" strike="noStrike" kern="1200" dirty="0">
                          <a:solidFill>
                            <a:srgbClr val="000000"/>
                          </a:solidFill>
                          <a:effectLst/>
                          <a:latin typeface="Calibri" panose="020F0502020204030204" pitchFamily="34" charset="0"/>
                          <a:ea typeface="+mn-ea"/>
                          <a:cs typeface="+mn-cs"/>
                        </a:rPr>
                        <a:t>0.27</a:t>
                      </a:r>
                    </a:p>
                  </a:txBody>
                  <a:tcPr anchor="ctr"/>
                </a:tc>
                <a:extLst>
                  <a:ext uri="{0D108BD9-81ED-4DB2-BD59-A6C34878D82A}">
                    <a16:rowId xmlns:a16="http://schemas.microsoft.com/office/drawing/2014/main" val="3925608358"/>
                  </a:ext>
                </a:extLst>
              </a:tr>
            </a:tbl>
          </a:graphicData>
        </a:graphic>
      </p:graphicFrame>
      <p:sp>
        <p:nvSpPr>
          <p:cNvPr id="5" name="TextBox 4">
            <a:extLst>
              <a:ext uri="{FF2B5EF4-FFF2-40B4-BE49-F238E27FC236}">
                <a16:creationId xmlns:a16="http://schemas.microsoft.com/office/drawing/2014/main" id="{FE400D23-F84C-420B-887D-F6F92AEED6C3}"/>
              </a:ext>
            </a:extLst>
          </p:cNvPr>
          <p:cNvSpPr txBox="1"/>
          <p:nvPr/>
        </p:nvSpPr>
        <p:spPr>
          <a:xfrm>
            <a:off x="614831" y="6177338"/>
            <a:ext cx="10753206" cy="464871"/>
          </a:xfrm>
          <a:prstGeom prst="rect">
            <a:avLst/>
          </a:prstGeom>
          <a:noFill/>
        </p:spPr>
        <p:txBody>
          <a:bodyPr wrap="square">
            <a:spAutoFit/>
          </a:bodyPr>
          <a:lstStyle/>
          <a:p>
            <a:pPr>
              <a:lnSpc>
                <a:spcPct val="150000"/>
              </a:lnSpc>
            </a:pPr>
            <a:r>
              <a:rPr lang="en-US" b="1" dirty="0">
                <a:solidFill>
                  <a:schemeClr val="accent1"/>
                </a:solidFill>
              </a:rPr>
              <a:t>Key Takeaway: </a:t>
            </a:r>
            <a:r>
              <a:rPr lang="en-US" dirty="0">
                <a:solidFill>
                  <a:schemeClr val="accent1"/>
                </a:solidFill>
              </a:rPr>
              <a:t>Recommended settings confirmed to handle 35,000 Student load</a:t>
            </a:r>
          </a:p>
        </p:txBody>
      </p:sp>
      <p:sp>
        <p:nvSpPr>
          <p:cNvPr id="6" name="Rectangle 5">
            <a:extLst>
              <a:ext uri="{FF2B5EF4-FFF2-40B4-BE49-F238E27FC236}">
                <a16:creationId xmlns:a16="http://schemas.microsoft.com/office/drawing/2014/main" id="{9074ED1E-DA7F-40DE-92CE-98DC5829399B}"/>
              </a:ext>
            </a:extLst>
          </p:cNvPr>
          <p:cNvSpPr/>
          <p:nvPr/>
        </p:nvSpPr>
        <p:spPr>
          <a:xfrm>
            <a:off x="6432879" y="1587179"/>
            <a:ext cx="4763876" cy="2308324"/>
          </a:xfrm>
          <a:prstGeom prst="rect">
            <a:avLst/>
          </a:prstGeom>
        </p:spPr>
        <p:txBody>
          <a:bodyPr wrap="square">
            <a:spAutoFit/>
          </a:bodyPr>
          <a:lstStyle/>
          <a:p>
            <a:pPr marL="285750" indent="-285750">
              <a:buFont typeface="Arial" panose="020B0604020202020204" pitchFamily="34" charset="0"/>
              <a:buChar char="•"/>
            </a:pPr>
            <a:r>
              <a:rPr lang="en-US" dirty="0"/>
              <a:t>These are the results for FA/SF module.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Test script was executed through iHub for </a:t>
            </a:r>
            <a:r>
              <a:rPr lang="en-US" b="1" dirty="0"/>
              <a:t>35,000</a:t>
            </a:r>
            <a:r>
              <a:rPr lang="en-US" dirty="0"/>
              <a:t> users with a ramp up of 0.01 seconds.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Since environment was sized already with CS tower, all the scripts were executed successfully with &lt; 1% errors.</a:t>
            </a:r>
          </a:p>
        </p:txBody>
      </p:sp>
      <p:sp>
        <p:nvSpPr>
          <p:cNvPr id="8" name="Slide Number Placeholder 3">
            <a:extLst>
              <a:ext uri="{FF2B5EF4-FFF2-40B4-BE49-F238E27FC236}">
                <a16:creationId xmlns:a16="http://schemas.microsoft.com/office/drawing/2014/main" id="{2F6A504B-3B2B-4F49-8690-375B4D505A6C}"/>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14</a:t>
            </a:fld>
            <a:endParaRPr lang="en-US" sz="1200" dirty="0"/>
          </a:p>
        </p:txBody>
      </p:sp>
    </p:spTree>
    <p:extLst>
      <p:ext uri="{BB962C8B-B14F-4D97-AF65-F5344CB8AC3E}">
        <p14:creationId xmlns:p14="http://schemas.microsoft.com/office/powerpoint/2010/main" val="56831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B4315-7F70-486D-829C-3D203DA9DE4E}"/>
              </a:ext>
            </a:extLst>
          </p:cNvPr>
          <p:cNvSpPr>
            <a:spLocks noGrp="1"/>
          </p:cNvSpPr>
          <p:nvPr>
            <p:ph type="title"/>
          </p:nvPr>
        </p:nvSpPr>
        <p:spPr>
          <a:xfrm>
            <a:off x="206826" y="94027"/>
            <a:ext cx="9866881" cy="514350"/>
          </a:xfrm>
        </p:spPr>
        <p:txBody>
          <a:bodyPr/>
          <a:lstStyle/>
          <a:p>
            <a:r>
              <a:rPr lang="en-US" sz="2800" b="1" dirty="0">
                <a:solidFill>
                  <a:srgbClr val="0070C0"/>
                </a:solidFill>
                <a:latin typeface="+mn-lt"/>
                <a:ea typeface="+mn-ea"/>
                <a:cs typeface="+mn-cs"/>
              </a:rPr>
              <a:t>Key Takeaways - Summary</a:t>
            </a:r>
          </a:p>
        </p:txBody>
      </p:sp>
      <p:sp>
        <p:nvSpPr>
          <p:cNvPr id="3" name="Rectangle 2">
            <a:extLst>
              <a:ext uri="{FF2B5EF4-FFF2-40B4-BE49-F238E27FC236}">
                <a16:creationId xmlns:a16="http://schemas.microsoft.com/office/drawing/2014/main" id="{EF4D8029-3524-405B-A064-991D927FF865}"/>
              </a:ext>
            </a:extLst>
          </p:cNvPr>
          <p:cNvSpPr/>
          <p:nvPr/>
        </p:nvSpPr>
        <p:spPr>
          <a:xfrm>
            <a:off x="290061" y="1040107"/>
            <a:ext cx="11362248" cy="5632311"/>
          </a:xfrm>
          <a:prstGeom prst="rect">
            <a:avLst/>
          </a:prstGeom>
        </p:spPr>
        <p:txBody>
          <a:bodyPr wrap="square">
            <a:spAutoFit/>
          </a:bodyPr>
          <a:lstStyle/>
          <a:p>
            <a:pPr marL="285750" indent="-285750">
              <a:buFont typeface="Arial" panose="020B0604020202020204" pitchFamily="34" charset="0"/>
              <a:buChar char="•"/>
            </a:pPr>
            <a:r>
              <a:rPr lang="en-US" sz="2400" dirty="0"/>
              <a:t>On an average, errors went down by 95% based on our findings and recommended settings (from prior test round).</a:t>
            </a:r>
          </a:p>
          <a:p>
            <a:pPr marL="285750" indent="-285750">
              <a:buFont typeface="Arial" panose="020B0604020202020204" pitchFamily="34" charset="0"/>
              <a:buChar char="•"/>
            </a:pPr>
            <a:r>
              <a:rPr lang="en-US" sz="2400" dirty="0"/>
              <a:t>Kastech recommends scaling up to the recommended settings in advance of peak periods. A key outcome of Load testing is proactively monitoring Load and working with Managed Services to request changes to settings.  Because SBCTC is not currently using AWS autoscaling, the Managed Services team must intentionally scale up before the increased Load hits so the Load can be managed.</a:t>
            </a:r>
          </a:p>
          <a:p>
            <a:pPr marL="285750" indent="-285750">
              <a:buFont typeface="Arial" panose="020B0604020202020204" pitchFamily="34" charset="0"/>
              <a:buChar char="•"/>
            </a:pPr>
            <a:r>
              <a:rPr lang="en-US" sz="2400" dirty="0"/>
              <a:t>Kastech recommends to maintain recommended setting whenever there is an anticipated load increase to avoid any disruption of application.</a:t>
            </a:r>
          </a:p>
          <a:p>
            <a:pPr marL="285750" indent="-285750">
              <a:buFont typeface="Arial" panose="020B0604020202020204" pitchFamily="34" charset="0"/>
              <a:buChar char="•"/>
            </a:pPr>
            <a:r>
              <a:rPr lang="en-US" sz="2400" dirty="0"/>
              <a:t>Load-balancer server prior to recommendation was not distributing the load among multiple servers equally. The issue has been addressed.</a:t>
            </a:r>
          </a:p>
          <a:p>
            <a:pPr marL="285750" indent="-285750">
              <a:buFont typeface="Arial" panose="020B0604020202020204" pitchFamily="34" charset="0"/>
              <a:buChar char="•"/>
            </a:pPr>
            <a:r>
              <a:rPr lang="en-US" sz="2400" dirty="0"/>
              <a:t>If SBCTC thinks the overall cost to maintain the recommended configuration is too high, data analysis can be carried out after six months or one year to identify the total load on the system and configuration can be modified accordingly.</a:t>
            </a:r>
          </a:p>
          <a:p>
            <a:pPr marL="285750" indent="-285750">
              <a:buFont typeface="Arial" panose="020B0604020202020204" pitchFamily="34" charset="0"/>
              <a:buChar char="•"/>
            </a:pPr>
            <a:r>
              <a:rPr lang="en-US" sz="2400" dirty="0" err="1"/>
              <a:t>Kastech</a:t>
            </a:r>
            <a:r>
              <a:rPr lang="en-US" sz="2400" dirty="0"/>
              <a:t> recommends to turn on the autoscaling feature on AWS.</a:t>
            </a:r>
          </a:p>
        </p:txBody>
      </p:sp>
      <p:sp>
        <p:nvSpPr>
          <p:cNvPr id="4" name="Slide Number Placeholder 3">
            <a:extLst>
              <a:ext uri="{FF2B5EF4-FFF2-40B4-BE49-F238E27FC236}">
                <a16:creationId xmlns:a16="http://schemas.microsoft.com/office/drawing/2014/main" id="{C324A0B3-A180-4A5D-916F-65A4160FB50F}"/>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15</a:t>
            </a:fld>
            <a:endParaRPr lang="en-US" sz="1200" dirty="0"/>
          </a:p>
        </p:txBody>
      </p:sp>
    </p:spTree>
    <p:extLst>
      <p:ext uri="{BB962C8B-B14F-4D97-AF65-F5344CB8AC3E}">
        <p14:creationId xmlns:p14="http://schemas.microsoft.com/office/powerpoint/2010/main" val="197183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TextBox 2"/>
          <p:cNvSpPr txBox="1"/>
          <p:nvPr/>
        </p:nvSpPr>
        <p:spPr>
          <a:xfrm>
            <a:off x="1348021" y="1237772"/>
            <a:ext cx="7749484" cy="3970318"/>
          </a:xfrm>
          <a:prstGeom prst="rect">
            <a:avLst/>
          </a:prstGeom>
          <a:noFill/>
        </p:spPr>
        <p:txBody>
          <a:bodyPr wrap="square" rtlCol="0">
            <a:spAutoFit/>
          </a:bodyPr>
          <a:lstStyle/>
          <a:p>
            <a:pPr marL="688975" indent="-630238">
              <a:lnSpc>
                <a:spcPct val="150000"/>
              </a:lnSpc>
              <a:buFont typeface="Wingdings" panose="05000000000000000000" pitchFamily="2" charset="2"/>
              <a:buChar char="v"/>
            </a:pPr>
            <a:r>
              <a:rPr lang="en-US" sz="2800" dirty="0">
                <a:latin typeface="Calibri (Body)"/>
              </a:rPr>
              <a:t>Scope</a:t>
            </a:r>
          </a:p>
          <a:p>
            <a:pPr marL="688975" indent="-630238">
              <a:lnSpc>
                <a:spcPct val="150000"/>
              </a:lnSpc>
              <a:buFont typeface="Wingdings" panose="05000000000000000000" pitchFamily="2" charset="2"/>
              <a:buChar char="v"/>
            </a:pPr>
            <a:r>
              <a:rPr lang="en-US" sz="2800" dirty="0">
                <a:latin typeface="Calibri (Body)"/>
              </a:rPr>
              <a:t>Approach</a:t>
            </a:r>
          </a:p>
          <a:p>
            <a:pPr marL="688975" indent="-630238">
              <a:lnSpc>
                <a:spcPct val="150000"/>
              </a:lnSpc>
              <a:buFont typeface="Wingdings" panose="05000000000000000000" pitchFamily="2" charset="2"/>
              <a:buChar char="v"/>
            </a:pPr>
            <a:r>
              <a:rPr lang="en-US" sz="2800" dirty="0">
                <a:latin typeface="Calibri (Body)"/>
              </a:rPr>
              <a:t>Assumptions</a:t>
            </a:r>
          </a:p>
          <a:p>
            <a:pPr marL="688975" indent="-630238">
              <a:lnSpc>
                <a:spcPct val="150000"/>
              </a:lnSpc>
              <a:buFont typeface="Wingdings" panose="05000000000000000000" pitchFamily="2" charset="2"/>
              <a:buChar char="v"/>
            </a:pPr>
            <a:r>
              <a:rPr lang="en-US" sz="2800" dirty="0">
                <a:latin typeface="Calibri (Body)"/>
              </a:rPr>
              <a:t>Findings </a:t>
            </a:r>
          </a:p>
          <a:p>
            <a:pPr marL="688975" indent="-630238">
              <a:lnSpc>
                <a:spcPct val="150000"/>
              </a:lnSpc>
              <a:buFont typeface="Wingdings" panose="05000000000000000000" pitchFamily="2" charset="2"/>
              <a:buChar char="v"/>
            </a:pPr>
            <a:r>
              <a:rPr lang="en-US" sz="2800" dirty="0">
                <a:latin typeface="Calibri (Body)"/>
              </a:rPr>
              <a:t>Results Based on Recommendations</a:t>
            </a:r>
          </a:p>
          <a:p>
            <a:pPr marL="688975" indent="-630238">
              <a:lnSpc>
                <a:spcPct val="150000"/>
              </a:lnSpc>
              <a:buFont typeface="Wingdings" panose="05000000000000000000" pitchFamily="2" charset="2"/>
              <a:buChar char="v"/>
            </a:pPr>
            <a:r>
              <a:rPr lang="en-US" sz="2800" dirty="0">
                <a:latin typeface="Calibri (Body)"/>
              </a:rPr>
              <a:t>Key Takeaways</a:t>
            </a:r>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r>
              <a:rPr lang="en-US" sz="2800" b="1" dirty="0">
                <a:solidFill>
                  <a:srgbClr val="0070C0"/>
                </a:solidFill>
                <a:latin typeface="+mn-lt"/>
                <a:ea typeface="+mn-ea"/>
                <a:cs typeface="+mn-cs"/>
              </a:rPr>
              <a:t>Agenda</a:t>
            </a:r>
          </a:p>
        </p:txBody>
      </p:sp>
      <p:sp>
        <p:nvSpPr>
          <p:cNvPr id="5" name="Slide Number Placeholder 3">
            <a:extLst>
              <a:ext uri="{FF2B5EF4-FFF2-40B4-BE49-F238E27FC236}">
                <a16:creationId xmlns:a16="http://schemas.microsoft.com/office/drawing/2014/main" id="{0782F280-3156-4788-A253-A64A3C889326}"/>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2</a:t>
            </a:fld>
            <a:endParaRPr lang="en-US" sz="1200" dirty="0"/>
          </a:p>
        </p:txBody>
      </p:sp>
    </p:spTree>
    <p:extLst>
      <p:ext uri="{BB962C8B-B14F-4D97-AF65-F5344CB8AC3E}">
        <p14:creationId xmlns:p14="http://schemas.microsoft.com/office/powerpoint/2010/main" val="132979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TextBox 2"/>
          <p:cNvSpPr txBox="1"/>
          <p:nvPr/>
        </p:nvSpPr>
        <p:spPr>
          <a:xfrm>
            <a:off x="584188" y="979145"/>
            <a:ext cx="9757185" cy="5770811"/>
          </a:xfrm>
          <a:prstGeom prst="rect">
            <a:avLst/>
          </a:prstGeom>
          <a:noFill/>
        </p:spPr>
        <p:txBody>
          <a:bodyPr wrap="square" rtlCol="0">
            <a:spAutoFit/>
          </a:bodyPr>
          <a:lstStyle/>
          <a:p>
            <a:pPr marL="285750" lvl="1" indent="-285750" fontAlgn="base">
              <a:lnSpc>
                <a:spcPct val="150000"/>
              </a:lnSpc>
              <a:buFont typeface="Arial" panose="020B0604020202020204" pitchFamily="34" charset="0"/>
              <a:buChar char="•"/>
            </a:pPr>
            <a:r>
              <a:rPr lang="en-US" dirty="0"/>
              <a:t>Perform load testing on the technical components of ctcLink (App, Web, database and network) and ensure application works as expected under heavy loads.</a:t>
            </a:r>
          </a:p>
          <a:p>
            <a:pPr marL="285750" lvl="1" indent="-285750" fontAlgn="base">
              <a:lnSpc>
                <a:spcPct val="150000"/>
              </a:lnSpc>
              <a:buFont typeface="Arial" panose="020B0604020202020204" pitchFamily="34" charset="0"/>
              <a:buChar char="•"/>
            </a:pPr>
            <a:r>
              <a:rPr lang="en-US" dirty="0"/>
              <a:t>Verify prior recommendations provided during DG2/3  and confirmed with DG5. </a:t>
            </a:r>
          </a:p>
          <a:p>
            <a:pPr marL="285750" lvl="1" indent="-285750" fontAlgn="base">
              <a:lnSpc>
                <a:spcPct val="150000"/>
              </a:lnSpc>
              <a:buFont typeface="Arial" panose="020B0604020202020204" pitchFamily="34" charset="0"/>
              <a:buChar char="•"/>
            </a:pPr>
            <a:r>
              <a:rPr lang="en-US" dirty="0"/>
              <a:t>Perform the test in Production-like environment, with infrastructure scaled to prior recommendation state at the commencement of the load test. </a:t>
            </a:r>
          </a:p>
          <a:p>
            <a:pPr marL="285750" lvl="1" indent="-285750" fontAlgn="base">
              <a:lnSpc>
                <a:spcPct val="150000"/>
              </a:lnSpc>
              <a:buFont typeface="Arial" panose="020B0604020202020204" pitchFamily="34" charset="0"/>
              <a:buChar char="•"/>
            </a:pPr>
            <a:r>
              <a:rPr lang="en-US" dirty="0"/>
              <a:t>Ensure the PeopleSoft applications have adequate capacity to support anticipated user loads at DG6 deployment.</a:t>
            </a:r>
          </a:p>
          <a:p>
            <a:pPr marL="285750" indent="-285750">
              <a:lnSpc>
                <a:spcPct val="150000"/>
              </a:lnSpc>
              <a:buFont typeface="Arial" panose="020B0604020202020204" pitchFamily="34" charset="0"/>
              <a:buChar char="•"/>
            </a:pPr>
            <a:r>
              <a:rPr lang="en-US" dirty="0"/>
              <a:t>Identify any new bottlenecks in the system (application, web, database and network) and ensure that application works as expected under predefined loads. </a:t>
            </a:r>
          </a:p>
          <a:p>
            <a:pPr marL="285750" indent="-285750">
              <a:lnSpc>
                <a:spcPct val="150000"/>
              </a:lnSpc>
              <a:buFont typeface="Arial" panose="020B0604020202020204" pitchFamily="34" charset="0"/>
              <a:buChar char="•"/>
            </a:pPr>
            <a:r>
              <a:rPr lang="en-US" dirty="0"/>
              <a:t>Determine application limitations under maximum number of active users performing common transactions. </a:t>
            </a:r>
          </a:p>
          <a:p>
            <a:pPr marL="285750" indent="-285750">
              <a:lnSpc>
                <a:spcPct val="150000"/>
              </a:lnSpc>
              <a:buFont typeface="Arial" panose="020B0604020202020204" pitchFamily="34" charset="0"/>
              <a:buChar char="•"/>
            </a:pPr>
            <a:r>
              <a:rPr lang="en-US" dirty="0"/>
              <a:t>Provide documentation on any changes recommended to improve service and delivery for students/employees using the PeopleSoft environment. </a:t>
            </a:r>
          </a:p>
          <a:p>
            <a:endParaRPr lang="en-US" dirty="0"/>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r>
              <a:rPr lang="en-US" sz="2800" b="1" dirty="0">
                <a:solidFill>
                  <a:srgbClr val="0070C0"/>
                </a:solidFill>
                <a:latin typeface="+mn-lt"/>
                <a:ea typeface="+mn-ea"/>
                <a:cs typeface="+mn-cs"/>
              </a:rPr>
              <a:t>Scope of the Project</a:t>
            </a:r>
          </a:p>
        </p:txBody>
      </p:sp>
      <p:sp>
        <p:nvSpPr>
          <p:cNvPr id="5" name="Slide Number Placeholder 3">
            <a:extLst>
              <a:ext uri="{FF2B5EF4-FFF2-40B4-BE49-F238E27FC236}">
                <a16:creationId xmlns:a16="http://schemas.microsoft.com/office/drawing/2014/main" id="{A96B7DF7-351E-4865-A6C8-89A1D2E9F7E0}"/>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3</a:t>
            </a:fld>
            <a:endParaRPr lang="en-US" sz="1200" dirty="0"/>
          </a:p>
        </p:txBody>
      </p:sp>
    </p:spTree>
    <p:extLst>
      <p:ext uri="{BB962C8B-B14F-4D97-AF65-F5344CB8AC3E}">
        <p14:creationId xmlns:p14="http://schemas.microsoft.com/office/powerpoint/2010/main" val="3358417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422D-A2FD-4B7A-AACD-E742E985582E}"/>
              </a:ext>
            </a:extLst>
          </p:cNvPr>
          <p:cNvSpPr>
            <a:spLocks noGrp="1"/>
          </p:cNvSpPr>
          <p:nvPr>
            <p:ph type="title"/>
          </p:nvPr>
        </p:nvSpPr>
        <p:spPr>
          <a:xfrm>
            <a:off x="266700" y="94027"/>
            <a:ext cx="9779252" cy="514350"/>
          </a:xfrm>
        </p:spPr>
        <p:txBody>
          <a:bodyPr/>
          <a:lstStyle/>
          <a:p>
            <a:r>
              <a:rPr lang="en-US" sz="2800" b="1" dirty="0">
                <a:solidFill>
                  <a:srgbClr val="0070C0"/>
                </a:solidFill>
                <a:latin typeface="+mn-lt"/>
                <a:ea typeface="+mn-ea"/>
                <a:cs typeface="+mn-cs"/>
              </a:rPr>
              <a:t>Approach</a:t>
            </a:r>
          </a:p>
        </p:txBody>
      </p:sp>
      <p:graphicFrame>
        <p:nvGraphicFramePr>
          <p:cNvPr id="3" name="Table 2">
            <a:extLst>
              <a:ext uri="{FF2B5EF4-FFF2-40B4-BE49-F238E27FC236}">
                <a16:creationId xmlns:a16="http://schemas.microsoft.com/office/drawing/2014/main" id="{08FB7948-B0DF-42DB-BCC1-282A4CFC203D}"/>
              </a:ext>
            </a:extLst>
          </p:cNvPr>
          <p:cNvGraphicFramePr>
            <a:graphicFrameLocks noGrp="1"/>
          </p:cNvGraphicFramePr>
          <p:nvPr>
            <p:extLst>
              <p:ext uri="{D42A27DB-BD31-4B8C-83A1-F6EECF244321}">
                <p14:modId xmlns:p14="http://schemas.microsoft.com/office/powerpoint/2010/main" val="4288542803"/>
              </p:ext>
            </p:extLst>
          </p:nvPr>
        </p:nvGraphicFramePr>
        <p:xfrm>
          <a:off x="2762568" y="3727174"/>
          <a:ext cx="6388567" cy="2735186"/>
        </p:xfrm>
        <a:graphic>
          <a:graphicData uri="http://schemas.openxmlformats.org/drawingml/2006/table">
            <a:tbl>
              <a:tblPr firstRow="1" bandRow="1">
                <a:tableStyleId>{5C22544A-7EE6-4342-B048-85BDC9FD1C3A}</a:tableStyleId>
              </a:tblPr>
              <a:tblGrid>
                <a:gridCol w="1263595">
                  <a:extLst>
                    <a:ext uri="{9D8B030D-6E8A-4147-A177-3AD203B41FA5}">
                      <a16:colId xmlns:a16="http://schemas.microsoft.com/office/drawing/2014/main" val="2344321643"/>
                    </a:ext>
                  </a:extLst>
                </a:gridCol>
                <a:gridCol w="2869924">
                  <a:extLst>
                    <a:ext uri="{9D8B030D-6E8A-4147-A177-3AD203B41FA5}">
                      <a16:colId xmlns:a16="http://schemas.microsoft.com/office/drawing/2014/main" val="4095621756"/>
                    </a:ext>
                  </a:extLst>
                </a:gridCol>
                <a:gridCol w="2255048">
                  <a:extLst>
                    <a:ext uri="{9D8B030D-6E8A-4147-A177-3AD203B41FA5}">
                      <a16:colId xmlns:a16="http://schemas.microsoft.com/office/drawing/2014/main" val="3715775819"/>
                    </a:ext>
                  </a:extLst>
                </a:gridCol>
              </a:tblGrid>
              <a:tr h="567382">
                <a:tc gridSpan="3">
                  <a:txBody>
                    <a:bodyPr/>
                    <a:lstStyle/>
                    <a:p>
                      <a:r>
                        <a:rPr lang="en-US" sz="1600" b="1" dirty="0">
                          <a:solidFill>
                            <a:schemeClr val="bg1"/>
                          </a:solidFill>
                          <a:latin typeface="Calibri (Body)"/>
                        </a:rPr>
                        <a:t>Number of Load users by Application &amp; User Type</a:t>
                      </a:r>
                    </a:p>
                  </a:txBody>
                  <a:tcPr anchor="ct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8391184"/>
                  </a:ext>
                </a:extLst>
              </a:tr>
              <a:tr h="334413">
                <a:tc>
                  <a:txBody>
                    <a:bodyPr/>
                    <a:lstStyle/>
                    <a:p>
                      <a:pPr algn="ctr"/>
                      <a:r>
                        <a:rPr lang="en-US" sz="1600" dirty="0">
                          <a:latin typeface="Calibri (Body)"/>
                        </a:rPr>
                        <a:t>CS</a:t>
                      </a:r>
                    </a:p>
                  </a:txBody>
                  <a:tcPr marL="9525" marR="9525" marT="9525" marB="0" anchor="ctr"/>
                </a:tc>
                <a:tc>
                  <a:txBody>
                    <a:bodyPr/>
                    <a:lstStyle/>
                    <a:p>
                      <a:pPr algn="ctr" fontAlgn="b"/>
                      <a:r>
                        <a:rPr lang="en-US" sz="1600" b="0" i="0" u="none" strike="noStrike" dirty="0">
                          <a:solidFill>
                            <a:srgbClr val="000000"/>
                          </a:solidFill>
                          <a:effectLst/>
                          <a:latin typeface="Calibri (Body)"/>
                        </a:rPr>
                        <a:t>Student</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35,000</a:t>
                      </a:r>
                    </a:p>
                  </a:txBody>
                  <a:tcPr marL="9525" marR="9525" marT="9525" marB="0" anchor="ctr"/>
                </a:tc>
                <a:extLst>
                  <a:ext uri="{0D108BD9-81ED-4DB2-BD59-A6C34878D82A}">
                    <a16:rowId xmlns:a16="http://schemas.microsoft.com/office/drawing/2014/main" val="3378724720"/>
                  </a:ext>
                </a:extLst>
              </a:tr>
              <a:tr h="334413">
                <a:tc>
                  <a:txBody>
                    <a:bodyPr/>
                    <a:lstStyle/>
                    <a:p>
                      <a:pPr algn="ctr"/>
                      <a:r>
                        <a:rPr lang="en-US" sz="1600" dirty="0">
                          <a:latin typeface="Calibri (Body)"/>
                        </a:rPr>
                        <a:t>CS</a:t>
                      </a:r>
                    </a:p>
                  </a:txBody>
                  <a:tcPr marL="9525" marR="9525" marT="9525" marB="0" anchor="ctr"/>
                </a:tc>
                <a:tc>
                  <a:txBody>
                    <a:bodyPr/>
                    <a:lstStyle/>
                    <a:p>
                      <a:pPr algn="ctr" fontAlgn="b"/>
                      <a:r>
                        <a:rPr lang="en-US" sz="1600" b="0" i="0" u="none" strike="noStrike" dirty="0">
                          <a:solidFill>
                            <a:srgbClr val="000000"/>
                          </a:solidFill>
                          <a:effectLst/>
                          <a:latin typeface="Calibri (Body)"/>
                        </a:rPr>
                        <a:t>Faculty</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4,000</a:t>
                      </a:r>
                    </a:p>
                  </a:txBody>
                  <a:tcPr marL="9525" marR="9525" marT="9525" marB="0" anchor="ctr"/>
                </a:tc>
                <a:extLst>
                  <a:ext uri="{0D108BD9-81ED-4DB2-BD59-A6C34878D82A}">
                    <a16:rowId xmlns:a16="http://schemas.microsoft.com/office/drawing/2014/main" val="1919778086"/>
                  </a:ext>
                </a:extLst>
              </a:tr>
              <a:tr h="334413">
                <a:tc>
                  <a:txBody>
                    <a:bodyPr/>
                    <a:lstStyle/>
                    <a:p>
                      <a:pPr algn="ctr"/>
                      <a:r>
                        <a:rPr lang="en-US" sz="1600" dirty="0">
                          <a:latin typeface="Calibri (Body)"/>
                        </a:rPr>
                        <a:t>CS</a:t>
                      </a:r>
                    </a:p>
                  </a:txBody>
                  <a:tcPr marL="9525" marR="9525" marT="9525" marB="0" anchor="ctr"/>
                </a:tc>
                <a:tc>
                  <a:txBody>
                    <a:bodyPr/>
                    <a:lstStyle/>
                    <a:p>
                      <a:pPr algn="ctr" fontAlgn="b"/>
                      <a:r>
                        <a:rPr lang="en-US" sz="1600" b="0" i="0" u="none" strike="noStrike" dirty="0">
                          <a:solidFill>
                            <a:srgbClr val="000000"/>
                          </a:solidFill>
                          <a:effectLst/>
                          <a:latin typeface="Calibri (Body)"/>
                        </a:rPr>
                        <a:t>Staff</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4,000</a:t>
                      </a:r>
                    </a:p>
                  </a:txBody>
                  <a:tcPr marL="9525" marR="9525" marT="9525" marB="0" anchor="ctr"/>
                </a:tc>
                <a:extLst>
                  <a:ext uri="{0D108BD9-81ED-4DB2-BD59-A6C34878D82A}">
                    <a16:rowId xmlns:a16="http://schemas.microsoft.com/office/drawing/2014/main" val="1511629378"/>
                  </a:ext>
                </a:extLst>
              </a:tr>
              <a:tr h="334413">
                <a:tc>
                  <a:txBody>
                    <a:bodyPr/>
                    <a:lstStyle/>
                    <a:p>
                      <a:pPr algn="ctr"/>
                      <a:r>
                        <a:rPr lang="en-US" sz="1600" dirty="0">
                          <a:latin typeface="Calibri (Body)"/>
                        </a:rPr>
                        <a:t>HR</a:t>
                      </a:r>
                    </a:p>
                  </a:txBody>
                  <a:tcPr marL="9525" marR="9525" marT="9525" marB="0" anchor="ctr"/>
                </a:tc>
                <a:tc>
                  <a:txBody>
                    <a:bodyPr/>
                    <a:lstStyle/>
                    <a:p>
                      <a:pPr algn="ctr" fontAlgn="b"/>
                      <a:r>
                        <a:rPr lang="en-US" sz="1600" b="0" i="0" u="none" strike="noStrike" dirty="0">
                          <a:solidFill>
                            <a:srgbClr val="000000"/>
                          </a:solidFill>
                          <a:effectLst/>
                          <a:latin typeface="Calibri (Body)"/>
                        </a:rPr>
                        <a:t>Employee</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12,000</a:t>
                      </a:r>
                    </a:p>
                  </a:txBody>
                  <a:tcPr marL="9525" marR="9525" marT="9525" marB="0" anchor="ctr"/>
                </a:tc>
                <a:extLst>
                  <a:ext uri="{0D108BD9-81ED-4DB2-BD59-A6C34878D82A}">
                    <a16:rowId xmlns:a16="http://schemas.microsoft.com/office/drawing/2014/main" val="3075211653"/>
                  </a:ext>
                </a:extLst>
              </a:tr>
              <a:tr h="334413">
                <a:tc>
                  <a:txBody>
                    <a:bodyPr/>
                    <a:lstStyle/>
                    <a:p>
                      <a:pPr algn="ctr" fontAlgn="b"/>
                      <a:r>
                        <a:rPr lang="en-US" sz="1600" b="0" i="0" u="none" strike="noStrike" dirty="0">
                          <a:solidFill>
                            <a:srgbClr val="000000"/>
                          </a:solidFill>
                          <a:effectLst/>
                          <a:latin typeface="Calibri (Body)"/>
                        </a:rPr>
                        <a:t>HR</a:t>
                      </a:r>
                    </a:p>
                  </a:txBody>
                  <a:tcPr marL="9525" marR="9525" marT="9525" marB="0" anchor="ctr"/>
                </a:tc>
                <a:tc>
                  <a:txBody>
                    <a:bodyPr/>
                    <a:lstStyle/>
                    <a:p>
                      <a:pPr algn="ctr" fontAlgn="b"/>
                      <a:r>
                        <a:rPr lang="en-US" sz="1600" b="0" i="0" u="none" strike="noStrike" dirty="0">
                          <a:solidFill>
                            <a:srgbClr val="000000"/>
                          </a:solidFill>
                          <a:effectLst/>
                          <a:latin typeface="Calibri (Body)"/>
                        </a:rPr>
                        <a:t>Manager</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1,500</a:t>
                      </a:r>
                    </a:p>
                  </a:txBody>
                  <a:tcPr marL="9525" marR="9525" marT="9525" marB="0" anchor="ctr"/>
                </a:tc>
                <a:extLst>
                  <a:ext uri="{0D108BD9-81ED-4DB2-BD59-A6C34878D82A}">
                    <a16:rowId xmlns:a16="http://schemas.microsoft.com/office/drawing/2014/main" val="2592698406"/>
                  </a:ext>
                </a:extLst>
              </a:tr>
              <a:tr h="495739">
                <a:tc>
                  <a:txBody>
                    <a:bodyPr/>
                    <a:lstStyle/>
                    <a:p>
                      <a:pPr algn="ctr" fontAlgn="b"/>
                      <a:r>
                        <a:rPr lang="en-US" sz="1600" b="0" i="0" u="none" strike="noStrike" dirty="0">
                          <a:solidFill>
                            <a:srgbClr val="000000"/>
                          </a:solidFill>
                          <a:effectLst/>
                          <a:latin typeface="Calibri (Body)"/>
                        </a:rPr>
                        <a:t>FIN</a:t>
                      </a:r>
                    </a:p>
                  </a:txBody>
                  <a:tcPr marL="9525" marR="9525" marT="9525" marB="0" anchor="ctr"/>
                </a:tc>
                <a:tc>
                  <a:txBody>
                    <a:bodyPr/>
                    <a:lstStyle/>
                    <a:p>
                      <a:pPr algn="ctr" fontAlgn="b"/>
                      <a:r>
                        <a:rPr lang="en-US" sz="1600" b="0" i="0" u="none" strike="noStrike" dirty="0">
                          <a:solidFill>
                            <a:srgbClr val="000000"/>
                          </a:solidFill>
                          <a:effectLst/>
                          <a:latin typeface="Calibri (Body)"/>
                        </a:rPr>
                        <a:t>Procurement Finance Accountant</a:t>
                      </a:r>
                    </a:p>
                  </a:txBody>
                  <a:tcPr marL="9525" marR="9525" marT="9525" marB="0" anchor="ctr"/>
                </a:tc>
                <a:tc>
                  <a:txBody>
                    <a:bodyPr/>
                    <a:lstStyle/>
                    <a:p>
                      <a:pPr algn="ctr" fontAlgn="b"/>
                      <a:r>
                        <a:rPr lang="en-US" sz="1600" b="0" i="0" u="none" strike="noStrike" kern="1200" dirty="0">
                          <a:solidFill>
                            <a:srgbClr val="000000"/>
                          </a:solidFill>
                          <a:effectLst/>
                          <a:latin typeface="Calibri (Body)"/>
                          <a:ea typeface="+mn-ea"/>
                          <a:cs typeface="+mn-cs"/>
                        </a:rPr>
                        <a:t>300</a:t>
                      </a:r>
                    </a:p>
                  </a:txBody>
                  <a:tcPr marL="9525" marR="9525" marT="9525" marB="0" anchor="ctr"/>
                </a:tc>
                <a:extLst>
                  <a:ext uri="{0D108BD9-81ED-4DB2-BD59-A6C34878D82A}">
                    <a16:rowId xmlns:a16="http://schemas.microsoft.com/office/drawing/2014/main" val="4211518249"/>
                  </a:ext>
                </a:extLst>
              </a:tr>
            </a:tbl>
          </a:graphicData>
        </a:graphic>
      </p:graphicFrame>
      <p:sp>
        <p:nvSpPr>
          <p:cNvPr id="4" name="Rectangle 3">
            <a:extLst>
              <a:ext uri="{FF2B5EF4-FFF2-40B4-BE49-F238E27FC236}">
                <a16:creationId xmlns:a16="http://schemas.microsoft.com/office/drawing/2014/main" id="{E59BC3B8-E56A-4A1F-AB98-2AF3DF8FE268}"/>
              </a:ext>
            </a:extLst>
          </p:cNvPr>
          <p:cNvSpPr/>
          <p:nvPr/>
        </p:nvSpPr>
        <p:spPr>
          <a:xfrm>
            <a:off x="636149" y="991990"/>
            <a:ext cx="10919699" cy="2576988"/>
          </a:xfrm>
          <a:prstGeom prst="rect">
            <a:avLst/>
          </a:prstGeom>
        </p:spPr>
        <p:txBody>
          <a:bodyPr wrap="square">
            <a:spAutoFit/>
          </a:bodyPr>
          <a:lstStyle/>
          <a:p>
            <a:pPr marL="285750" lvl="0" indent="-285750" fontAlgn="base">
              <a:lnSpc>
                <a:spcPts val="2800"/>
              </a:lnSpc>
              <a:buFont typeface="Arial" panose="020B0604020202020204" pitchFamily="34" charset="0"/>
              <a:buChar char="•"/>
            </a:pPr>
            <a:r>
              <a:rPr lang="en-US" dirty="0"/>
              <a:t>Include most frequently used transactions that might have potential impact to the load on the system.</a:t>
            </a:r>
          </a:p>
          <a:p>
            <a:pPr marL="285750" lvl="0" indent="-285750" fontAlgn="base">
              <a:lnSpc>
                <a:spcPts val="2800"/>
              </a:lnSpc>
              <a:buFont typeface="Arial" panose="020B0604020202020204" pitchFamily="34" charset="0"/>
              <a:buChar char="•"/>
            </a:pPr>
            <a:r>
              <a:rPr lang="en-US" dirty="0"/>
              <a:t>Test system with 30% above the current production population anticipated for DG2, DG3, DG4, DG5 &amp; DG6.</a:t>
            </a:r>
          </a:p>
          <a:p>
            <a:pPr marL="285750" lvl="0" indent="-285750" fontAlgn="base">
              <a:lnSpc>
                <a:spcPts val="2800"/>
              </a:lnSpc>
              <a:buFont typeface="Arial" panose="020B0604020202020204" pitchFamily="34" charset="0"/>
              <a:buChar char="•"/>
            </a:pPr>
            <a:r>
              <a:rPr lang="en-US" dirty="0"/>
              <a:t>25% Student Population/50% Employee Population of All Colleges are being considered for Final Load Testing.</a:t>
            </a:r>
          </a:p>
          <a:p>
            <a:pPr marL="285750" lvl="0" indent="-285750" fontAlgn="base">
              <a:lnSpc>
                <a:spcPts val="2800"/>
              </a:lnSpc>
              <a:buFont typeface="Arial" panose="020B0604020202020204" pitchFamily="34" charset="0"/>
              <a:buChar char="•"/>
            </a:pPr>
            <a:r>
              <a:rPr lang="en-US" dirty="0"/>
              <a:t>Include Fluid User Interface transactions which includes FA and SF transactions.</a:t>
            </a:r>
          </a:p>
          <a:p>
            <a:pPr marL="285750" lvl="0" indent="-285750" fontAlgn="base">
              <a:lnSpc>
                <a:spcPts val="2800"/>
              </a:lnSpc>
              <a:buFont typeface="Arial" panose="020B0604020202020204" pitchFamily="34" charset="0"/>
              <a:buChar char="•"/>
            </a:pPr>
            <a:r>
              <a:rPr lang="en-US" dirty="0"/>
              <a:t>Execute multiple user type scripts (Student, Faculty, Staff, Employee and Manager).</a:t>
            </a:r>
          </a:p>
          <a:p>
            <a:pPr marL="285750" lvl="0" indent="-285750" fontAlgn="base">
              <a:lnSpc>
                <a:spcPts val="2800"/>
              </a:lnSpc>
              <a:buFont typeface="Arial" panose="020B0604020202020204" pitchFamily="34" charset="0"/>
              <a:buChar char="•"/>
            </a:pPr>
            <a:r>
              <a:rPr lang="en-US" dirty="0"/>
              <a:t>Follow an incremental/Iterative approach and identify the break points for predefined load.</a:t>
            </a:r>
          </a:p>
          <a:p>
            <a:pPr marL="285750" lvl="0" indent="-285750" fontAlgn="base">
              <a:lnSpc>
                <a:spcPts val="2800"/>
              </a:lnSpc>
              <a:buFont typeface="Arial" panose="020B0604020202020204" pitchFamily="34" charset="0"/>
              <a:buChar char="•"/>
            </a:pPr>
            <a:r>
              <a:rPr lang="en-US" dirty="0"/>
              <a:t>Burgundy team to monitor the servers/infrastructure on AWS and make changes according to the load.</a:t>
            </a:r>
          </a:p>
        </p:txBody>
      </p:sp>
      <p:sp>
        <p:nvSpPr>
          <p:cNvPr id="5" name="Slide Number Placeholder 3">
            <a:extLst>
              <a:ext uri="{FF2B5EF4-FFF2-40B4-BE49-F238E27FC236}">
                <a16:creationId xmlns:a16="http://schemas.microsoft.com/office/drawing/2014/main" id="{0C752608-40E8-4748-BE7B-8DC0D21C5318}"/>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4</a:t>
            </a:fld>
            <a:endParaRPr lang="en-US" sz="1200" dirty="0"/>
          </a:p>
        </p:txBody>
      </p:sp>
    </p:spTree>
    <p:extLst>
      <p:ext uri="{BB962C8B-B14F-4D97-AF65-F5344CB8AC3E}">
        <p14:creationId xmlns:p14="http://schemas.microsoft.com/office/powerpoint/2010/main" val="402847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7" name="Title 1">
            <a:extLst>
              <a:ext uri="{FF2B5EF4-FFF2-40B4-BE49-F238E27FC236}">
                <a16:creationId xmlns:a16="http://schemas.microsoft.com/office/drawing/2014/main" id="{EA7E58C7-A7E4-480B-B99B-4F7A9E223570}"/>
              </a:ext>
            </a:extLst>
          </p:cNvPr>
          <p:cNvSpPr txBox="1">
            <a:spLocks/>
          </p:cNvSpPr>
          <p:nvPr/>
        </p:nvSpPr>
        <p:spPr>
          <a:xfrm>
            <a:off x="236221" y="108044"/>
            <a:ext cx="9866881" cy="514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3600" b="0" kern="1200" spc="0" baseline="0">
                <a:solidFill>
                  <a:schemeClr val="accent1"/>
                </a:solidFill>
                <a:latin typeface="Calibri" panose="020F0502020204030204" pitchFamily="34" charset="0"/>
                <a:ea typeface="+mj-ea"/>
                <a:cs typeface="+mj-cs"/>
              </a:defRPr>
            </a:lvl1pPr>
          </a:lstStyle>
          <a:p>
            <a:endParaRPr lang="en-US" sz="2800" b="1" dirty="0">
              <a:solidFill>
                <a:srgbClr val="0070C0"/>
              </a:solidFill>
              <a:latin typeface="+mn-lt"/>
              <a:ea typeface="+mn-ea"/>
              <a:cs typeface="+mn-cs"/>
            </a:endParaRPr>
          </a:p>
        </p:txBody>
      </p:sp>
      <p:sp>
        <p:nvSpPr>
          <p:cNvPr id="9" name="TextBox 8">
            <a:extLst>
              <a:ext uri="{FF2B5EF4-FFF2-40B4-BE49-F238E27FC236}">
                <a16:creationId xmlns:a16="http://schemas.microsoft.com/office/drawing/2014/main" id="{0B4C2743-0674-42E0-8DBD-13F2CC0AFC64}"/>
              </a:ext>
            </a:extLst>
          </p:cNvPr>
          <p:cNvSpPr txBox="1"/>
          <p:nvPr/>
        </p:nvSpPr>
        <p:spPr>
          <a:xfrm>
            <a:off x="522243" y="950319"/>
            <a:ext cx="9521504" cy="216982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Testing to be performed on SBCTC AWS production-like environment to meet the loads of students and staff.</a:t>
            </a:r>
          </a:p>
          <a:p>
            <a:pPr marL="285750" indent="-285750">
              <a:lnSpc>
                <a:spcPct val="150000"/>
              </a:lnSpc>
              <a:buFont typeface="Arial" panose="020B0604020202020204" pitchFamily="34" charset="0"/>
              <a:buChar char="•"/>
            </a:pPr>
            <a:r>
              <a:rPr lang="en-US" dirty="0"/>
              <a:t>All tests were executed through Interaction HUB portal.</a:t>
            </a:r>
          </a:p>
          <a:p>
            <a:pPr marL="285750" indent="-285750">
              <a:lnSpc>
                <a:spcPct val="150000"/>
              </a:lnSpc>
              <a:buFont typeface="Arial" panose="020B0604020202020204" pitchFamily="34" charset="0"/>
              <a:buChar char="•"/>
            </a:pPr>
            <a:r>
              <a:rPr lang="en-US" dirty="0"/>
              <a:t>Recommendations were provided based on the Final Load.</a:t>
            </a:r>
          </a:p>
          <a:p>
            <a:pPr marL="285750" indent="-285750">
              <a:lnSpc>
                <a:spcPct val="150000"/>
              </a:lnSpc>
              <a:buFont typeface="Arial" panose="020B0604020202020204" pitchFamily="34" charset="0"/>
              <a:buChar char="•"/>
            </a:pPr>
            <a:r>
              <a:rPr lang="en-US" dirty="0"/>
              <a:t>Changes to infrastructure in the future should be relative to the future state anticipated loads.</a:t>
            </a:r>
          </a:p>
        </p:txBody>
      </p:sp>
      <p:sp>
        <p:nvSpPr>
          <p:cNvPr id="10" name="TextBox 9">
            <a:extLst>
              <a:ext uri="{FF2B5EF4-FFF2-40B4-BE49-F238E27FC236}">
                <a16:creationId xmlns:a16="http://schemas.microsoft.com/office/drawing/2014/main" id="{958302A3-B35A-4580-ADDA-EA89016E0832}"/>
              </a:ext>
            </a:extLst>
          </p:cNvPr>
          <p:cNvSpPr txBox="1"/>
          <p:nvPr/>
        </p:nvSpPr>
        <p:spPr>
          <a:xfrm>
            <a:off x="539723" y="121181"/>
            <a:ext cx="6157518" cy="523220"/>
          </a:xfrm>
          <a:prstGeom prst="rect">
            <a:avLst/>
          </a:prstGeom>
          <a:noFill/>
        </p:spPr>
        <p:txBody>
          <a:bodyPr wrap="square">
            <a:spAutoFit/>
          </a:bodyPr>
          <a:lstStyle/>
          <a:p>
            <a:r>
              <a:rPr lang="en-US" sz="2800" b="1" dirty="0">
                <a:solidFill>
                  <a:srgbClr val="0070C0"/>
                </a:solidFill>
              </a:rPr>
              <a:t>Assumptions</a:t>
            </a:r>
          </a:p>
        </p:txBody>
      </p:sp>
      <p:sp>
        <p:nvSpPr>
          <p:cNvPr id="6" name="Slide Number Placeholder 3">
            <a:extLst>
              <a:ext uri="{FF2B5EF4-FFF2-40B4-BE49-F238E27FC236}">
                <a16:creationId xmlns:a16="http://schemas.microsoft.com/office/drawing/2014/main" id="{B2736709-0E32-43E2-ADF8-B372ECFFA803}"/>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5</a:t>
            </a:fld>
            <a:endParaRPr lang="en-US" sz="1200" dirty="0"/>
          </a:p>
        </p:txBody>
      </p:sp>
    </p:spTree>
    <p:extLst>
      <p:ext uri="{BB962C8B-B14F-4D97-AF65-F5344CB8AC3E}">
        <p14:creationId xmlns:p14="http://schemas.microsoft.com/office/powerpoint/2010/main" val="1939839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E15E3936-CD34-4584-81E7-1073B6FA551D}"/>
              </a:ext>
            </a:extLst>
          </p:cNvPr>
          <p:cNvGraphicFramePr>
            <a:graphicFrameLocks noGrp="1"/>
          </p:cNvGraphicFramePr>
          <p:nvPr>
            <p:extLst>
              <p:ext uri="{D42A27DB-BD31-4B8C-83A1-F6EECF244321}">
                <p14:modId xmlns:p14="http://schemas.microsoft.com/office/powerpoint/2010/main" val="684484921"/>
              </p:ext>
            </p:extLst>
          </p:nvPr>
        </p:nvGraphicFramePr>
        <p:xfrm>
          <a:off x="770028" y="2354579"/>
          <a:ext cx="10388753" cy="3900638"/>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3798176">
                  <a:extLst>
                    <a:ext uri="{9D8B030D-6E8A-4147-A177-3AD203B41FA5}">
                      <a16:colId xmlns:a16="http://schemas.microsoft.com/office/drawing/2014/main" val="1780938634"/>
                    </a:ext>
                  </a:extLst>
                </a:gridCol>
                <a:gridCol w="1603989">
                  <a:extLst>
                    <a:ext uri="{9D8B030D-6E8A-4147-A177-3AD203B41FA5}">
                      <a16:colId xmlns:a16="http://schemas.microsoft.com/office/drawing/2014/main" val="3985294477"/>
                    </a:ext>
                  </a:extLst>
                </a:gridCol>
                <a:gridCol w="1615722">
                  <a:extLst>
                    <a:ext uri="{9D8B030D-6E8A-4147-A177-3AD203B41FA5}">
                      <a16:colId xmlns:a16="http://schemas.microsoft.com/office/drawing/2014/main" val="1789269326"/>
                    </a:ext>
                  </a:extLst>
                </a:gridCol>
                <a:gridCol w="1539344">
                  <a:extLst>
                    <a:ext uri="{9D8B030D-6E8A-4147-A177-3AD203B41FA5}">
                      <a16:colId xmlns:a16="http://schemas.microsoft.com/office/drawing/2014/main" val="2091787264"/>
                    </a:ext>
                  </a:extLst>
                </a:gridCol>
                <a:gridCol w="1831522">
                  <a:extLst>
                    <a:ext uri="{9D8B030D-6E8A-4147-A177-3AD203B41FA5}">
                      <a16:colId xmlns:a16="http://schemas.microsoft.com/office/drawing/2014/main" val="3190988700"/>
                    </a:ext>
                  </a:extLst>
                </a:gridCol>
              </a:tblGrid>
              <a:tr h="345435">
                <a:tc rowSpan="2">
                  <a:txBody>
                    <a:bodyPr/>
                    <a:lstStyle/>
                    <a:p>
                      <a:pPr algn="ctr">
                        <a:lnSpc>
                          <a:spcPct val="100000"/>
                        </a:lnSpc>
                      </a:pPr>
                      <a:r>
                        <a:rPr lang="en-US" dirty="0">
                          <a:ln>
                            <a:noFill/>
                          </a:ln>
                          <a:solidFill>
                            <a:schemeClr val="bg1"/>
                          </a:solidFill>
                        </a:rPr>
                        <a:t>Parameter</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lnSpc>
                          <a:spcPct val="100000"/>
                        </a:lnSpc>
                      </a:pPr>
                      <a:r>
                        <a:rPr lang="en-US" dirty="0">
                          <a:ln>
                            <a:noFill/>
                          </a:ln>
                          <a:solidFill>
                            <a:schemeClr val="bg1"/>
                          </a:solidFill>
                        </a:rPr>
                        <a:t>Portal</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lang="en-US" dirty="0"/>
                    </a:p>
                  </a:txBody>
                  <a:tcPr/>
                </a:tc>
                <a:tc gridSpan="2">
                  <a:txBody>
                    <a:bodyPr/>
                    <a:lstStyle/>
                    <a:p>
                      <a:pPr algn="ctr">
                        <a:lnSpc>
                          <a:spcPct val="100000"/>
                        </a:lnSpc>
                      </a:pPr>
                      <a:r>
                        <a:rPr lang="en-US" dirty="0">
                          <a:ln>
                            <a:noFill/>
                          </a:ln>
                          <a:solidFill>
                            <a:schemeClr val="bg1"/>
                          </a:solidFill>
                        </a:rPr>
                        <a:t>Campus</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US" dirty="0"/>
                    </a:p>
                  </a:txBody>
                  <a:tcPr/>
                </a:tc>
                <a:extLst>
                  <a:ext uri="{0D108BD9-81ED-4DB2-BD59-A6C34878D82A}">
                    <a16:rowId xmlns:a16="http://schemas.microsoft.com/office/drawing/2014/main" val="1108400004"/>
                  </a:ext>
                </a:extLst>
              </a:tr>
              <a:tr h="604511">
                <a:tc vMerge="1">
                  <a:txBody>
                    <a:bodyPr/>
                    <a:lstStyle/>
                    <a:p>
                      <a:endParaRPr lang="en-US"/>
                    </a:p>
                  </a:txBody>
                  <a:tcPr/>
                </a:tc>
                <a:tc>
                  <a:txBody>
                    <a:bodyPr/>
                    <a:lstStyle/>
                    <a:p>
                      <a:pPr algn="ctr">
                        <a:lnSpc>
                          <a:spcPct val="100000"/>
                        </a:lnSpc>
                      </a:pPr>
                      <a:r>
                        <a:rPr lang="en-US" b="1" dirty="0">
                          <a:ln>
                            <a:noFill/>
                          </a:ln>
                          <a:solidFill>
                            <a:schemeClr val="bg1"/>
                          </a:solidFill>
                        </a:rPr>
                        <a:t>Current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Recommended </a:t>
                      </a:r>
                      <a:r>
                        <a:rPr lang="en-US" b="1" dirty="0" err="1">
                          <a:ln>
                            <a:noFill/>
                          </a:ln>
                          <a:solidFill>
                            <a:schemeClr val="bg1"/>
                          </a:solidFill>
                        </a:rPr>
                        <a:t>Config</a:t>
                      </a:r>
                      <a:r>
                        <a:rPr lang="en-US" b="1" dirty="0">
                          <a:ln>
                            <a:noFill/>
                          </a:ln>
                          <a:solidFill>
                            <a:schemeClr val="bg1"/>
                          </a:solidFill>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Current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lnSpc>
                          <a:spcPct val="100000"/>
                        </a:lnSpc>
                      </a:pPr>
                      <a:r>
                        <a:rPr lang="en-US" b="1" dirty="0">
                          <a:ln>
                            <a:noFill/>
                          </a:ln>
                          <a:solidFill>
                            <a:schemeClr val="bg1"/>
                          </a:solidFill>
                        </a:rPr>
                        <a:t>Recommended </a:t>
                      </a:r>
                    </a:p>
                    <a:p>
                      <a:pPr algn="ctr">
                        <a:lnSpc>
                          <a:spcPct val="100000"/>
                        </a:lnSpc>
                      </a:pPr>
                      <a:r>
                        <a:rPr lang="en-US" b="1" dirty="0" err="1">
                          <a:ln>
                            <a:noFill/>
                          </a:ln>
                          <a:solidFill>
                            <a:schemeClr val="bg1"/>
                          </a:solidFill>
                        </a:rPr>
                        <a:t>Config</a:t>
                      </a:r>
                      <a:r>
                        <a:rPr lang="en-US" b="1" dirty="0">
                          <a:ln>
                            <a:noFill/>
                          </a:ln>
                          <a:solidFill>
                            <a:schemeClr val="bg1"/>
                          </a:solidFill>
                        </a:rPr>
                        <a:t>*</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840161774"/>
                  </a:ext>
                </a:extLst>
              </a:tr>
              <a:tr h="408910">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Number of Application server Instances </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764261809"/>
                  </a:ext>
                </a:extLst>
              </a:tr>
              <a:tr h="403731">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Number of Webserver Instances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val="1872390066"/>
                  </a:ext>
                </a:extLst>
              </a:tr>
              <a:tr h="420769">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Number of Application server processes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48</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128</a:t>
                      </a:r>
                    </a:p>
                  </a:txBody>
                  <a:tcPr marL="9525" marR="9525" marT="9525" marB="0" anchor="ctr"/>
                </a:tc>
                <a:extLst>
                  <a:ext uri="{0D108BD9-81ED-4DB2-BD59-A6C34878D82A}">
                    <a16:rowId xmlns:a16="http://schemas.microsoft.com/office/drawing/2014/main" val="2043873057"/>
                  </a:ext>
                </a:extLst>
              </a:tr>
              <a:tr h="428400">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DB instance Size</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  m5.large</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m5.8xlarge</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m5.2xlarge</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db.m5.12xlarge</a:t>
                      </a:r>
                    </a:p>
                  </a:txBody>
                  <a:tcPr marL="9525" marR="9525" marT="9525" marB="0" anchor="ctr"/>
                </a:tc>
                <a:extLst>
                  <a:ext uri="{0D108BD9-81ED-4DB2-BD59-A6C34878D82A}">
                    <a16:rowId xmlns:a16="http://schemas.microsoft.com/office/drawing/2014/main" val="1961345779"/>
                  </a:ext>
                </a:extLst>
              </a:tr>
              <a:tr h="376188">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Jolt min handlers </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50</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50</a:t>
                      </a:r>
                    </a:p>
                  </a:txBody>
                  <a:tcPr marL="9525" marR="9525" marT="9525" marB="0" anchor="ctr"/>
                </a:tc>
                <a:extLst>
                  <a:ext uri="{0D108BD9-81ED-4DB2-BD59-A6C34878D82A}">
                    <a16:rowId xmlns:a16="http://schemas.microsoft.com/office/drawing/2014/main" val="3601115000"/>
                  </a:ext>
                </a:extLst>
              </a:tr>
              <a:tr h="428400">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Jolt max handlers</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70</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70</a:t>
                      </a:r>
                    </a:p>
                  </a:txBody>
                  <a:tcPr marL="9525" marR="9525" marT="9525" marB="0" anchor="ctr"/>
                </a:tc>
                <a:extLst>
                  <a:ext uri="{0D108BD9-81ED-4DB2-BD59-A6C34878D82A}">
                    <a16:rowId xmlns:a16="http://schemas.microsoft.com/office/drawing/2014/main" val="1157403795"/>
                  </a:ext>
                </a:extLst>
              </a:tr>
              <a:tr h="428400">
                <a:tc>
                  <a:txBody>
                    <a:bodyPr/>
                    <a:lstStyle/>
                    <a:p>
                      <a:pPr algn="l" fontAlgn="b">
                        <a:lnSpc>
                          <a:spcPct val="100000"/>
                        </a:lnSpc>
                      </a:pPr>
                      <a:r>
                        <a:rPr lang="en-US" sz="1600" b="0" i="0" u="none" strike="noStrike" dirty="0">
                          <a:solidFill>
                            <a:srgbClr val="000000"/>
                          </a:solidFill>
                          <a:effectLst/>
                          <a:latin typeface="Calibri" panose="020F0502020204030204" pitchFamily="34" charset="0"/>
                        </a:rPr>
                        <a:t>Recycle count </a:t>
                      </a:r>
                    </a:p>
                  </a:txBody>
                  <a:tcPr marL="9525" marR="9525" marT="9525" marB="0" anchor="ctr"/>
                </a:tc>
                <a:tc>
                  <a:txBody>
                    <a:bodyPr/>
                    <a:lstStyle/>
                    <a:p>
                      <a:pPr algn="ctr" fontAlgn="b">
                        <a:lnSpc>
                          <a:spcPct val="100000"/>
                        </a:lnSpc>
                      </a:pPr>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2,500</a:t>
                      </a:r>
                    </a:p>
                  </a:txBody>
                  <a:tcPr marL="9525" marR="9525" marT="9525" marB="0" anchor="ctr"/>
                </a:tc>
                <a:tc>
                  <a:txBody>
                    <a:bodyPr/>
                    <a:lstStyle/>
                    <a:p>
                      <a:pPr algn="ctr" fontAlgn="b">
                        <a:lnSpc>
                          <a:spcPct val="100000"/>
                        </a:lnSpc>
                      </a:pPr>
                      <a:r>
                        <a:rPr lang="en-US" sz="1600" i="0" kern="1200" dirty="0">
                          <a:solidFill>
                            <a:schemeClr val="dk1"/>
                          </a:solidFill>
                          <a:effectLst/>
                          <a:latin typeface="+mn-lt"/>
                          <a:ea typeface="+mn-ea"/>
                          <a:cs typeface="+mn-cs"/>
                        </a:rPr>
                        <a:t>4,000</a:t>
                      </a:r>
                      <a:endParaRPr lang="en-US" sz="1400" b="0" i="0" u="none" strike="noStrike" kern="1200" dirty="0">
                        <a:solidFill>
                          <a:srgbClr val="000000"/>
                        </a:solidFill>
                        <a:effectLst/>
                        <a:latin typeface="Calibri" panose="020F0502020204030204" pitchFamily="34" charset="0"/>
                        <a:ea typeface="+mn-ea"/>
                        <a:cs typeface="+mn-cs"/>
                      </a:endParaRPr>
                    </a:p>
                  </a:txBody>
                  <a:tcPr marL="9525" marR="9525" marT="9525" marB="0" anchor="ctr"/>
                </a:tc>
                <a:tc>
                  <a:txBody>
                    <a:bodyPr/>
                    <a:lstStyle/>
                    <a:p>
                      <a:pPr algn="ctr" fontAlgn="b">
                        <a:lnSpc>
                          <a:spcPct val="100000"/>
                        </a:lnSpc>
                      </a:pPr>
                      <a:r>
                        <a:rPr lang="en-US" sz="1600" b="0" i="0" u="none" strike="noStrike" dirty="0">
                          <a:solidFill>
                            <a:srgbClr val="000000"/>
                          </a:solidFill>
                          <a:effectLst/>
                          <a:latin typeface="Calibri" panose="020F0502020204030204" pitchFamily="34" charset="0"/>
                        </a:rPr>
                        <a:t>2,500</a:t>
                      </a:r>
                    </a:p>
                  </a:txBody>
                  <a:tcPr marL="9525" marR="9525" marT="9525" marB="0" anchor="ctr"/>
                </a:tc>
                <a:extLst>
                  <a:ext uri="{0D108BD9-81ED-4DB2-BD59-A6C34878D82A}">
                    <a16:rowId xmlns:a16="http://schemas.microsoft.com/office/drawing/2014/main" val="68883145"/>
                  </a:ext>
                </a:extLst>
              </a:tr>
            </a:tbl>
          </a:graphicData>
        </a:graphic>
      </p:graphicFrame>
      <p:sp>
        <p:nvSpPr>
          <p:cNvPr id="10" name="Title 1">
            <a:extLst>
              <a:ext uri="{FF2B5EF4-FFF2-40B4-BE49-F238E27FC236}">
                <a16:creationId xmlns:a16="http://schemas.microsoft.com/office/drawing/2014/main" id="{8641B14F-3EF5-4E76-9CCC-41EAED902290}"/>
              </a:ext>
            </a:extLst>
          </p:cNvPr>
          <p:cNvSpPr>
            <a:spLocks noGrp="1"/>
          </p:cNvSpPr>
          <p:nvPr>
            <p:ph type="title"/>
          </p:nvPr>
        </p:nvSpPr>
        <p:spPr>
          <a:xfrm>
            <a:off x="236221" y="108044"/>
            <a:ext cx="9866881" cy="514350"/>
          </a:xfrm>
        </p:spPr>
        <p:txBody>
          <a:bodyPr/>
          <a:lstStyle/>
          <a:p>
            <a:r>
              <a:rPr lang="en-US" sz="2800" b="1" dirty="0">
                <a:solidFill>
                  <a:srgbClr val="0070C0"/>
                </a:solidFill>
              </a:rPr>
              <a:t>Current</a:t>
            </a:r>
            <a:r>
              <a:rPr lang="en-US" sz="2800" dirty="0"/>
              <a:t> </a:t>
            </a:r>
            <a:r>
              <a:rPr lang="en-US" sz="2800" b="1" dirty="0">
                <a:solidFill>
                  <a:srgbClr val="0070C0"/>
                </a:solidFill>
              </a:rPr>
              <a:t>Production </a:t>
            </a:r>
            <a:r>
              <a:rPr lang="en-US" sz="2800" b="1" dirty="0">
                <a:solidFill>
                  <a:srgbClr val="0070C0"/>
                </a:solidFill>
                <a:latin typeface="+mn-lt"/>
                <a:ea typeface="+mn-ea"/>
                <a:cs typeface="+mn-cs"/>
              </a:rPr>
              <a:t>vs </a:t>
            </a:r>
            <a:r>
              <a:rPr lang="en-US" sz="2800" b="1" dirty="0">
                <a:solidFill>
                  <a:srgbClr val="0070C0"/>
                </a:solidFill>
              </a:rPr>
              <a:t>Recommended Configuration</a:t>
            </a:r>
          </a:p>
        </p:txBody>
      </p:sp>
      <p:graphicFrame>
        <p:nvGraphicFramePr>
          <p:cNvPr id="2" name="Table 1">
            <a:extLst>
              <a:ext uri="{FF2B5EF4-FFF2-40B4-BE49-F238E27FC236}">
                <a16:creationId xmlns:a16="http://schemas.microsoft.com/office/drawing/2014/main" id="{795B0A49-FF0B-4B54-B2D2-83EFFCB2D024}"/>
              </a:ext>
            </a:extLst>
          </p:cNvPr>
          <p:cNvGraphicFramePr>
            <a:graphicFrameLocks noGrp="1"/>
          </p:cNvGraphicFramePr>
          <p:nvPr>
            <p:extLst>
              <p:ext uri="{D42A27DB-BD31-4B8C-83A1-F6EECF244321}">
                <p14:modId xmlns:p14="http://schemas.microsoft.com/office/powerpoint/2010/main" val="2937289911"/>
              </p:ext>
            </p:extLst>
          </p:nvPr>
        </p:nvGraphicFramePr>
        <p:xfrm>
          <a:off x="770028" y="813453"/>
          <a:ext cx="6055200" cy="1409700"/>
        </p:xfrm>
        <a:graphic>
          <a:graphicData uri="http://schemas.openxmlformats.org/drawingml/2006/table">
            <a:tbl>
              <a:tblPr firstRow="1" bandRow="1">
                <a:tableStyleId>{5C22544A-7EE6-4342-B048-85BDC9FD1C3A}</a:tableStyleId>
              </a:tblPr>
              <a:tblGrid>
                <a:gridCol w="1340443">
                  <a:extLst>
                    <a:ext uri="{9D8B030D-6E8A-4147-A177-3AD203B41FA5}">
                      <a16:colId xmlns:a16="http://schemas.microsoft.com/office/drawing/2014/main" val="1594550979"/>
                    </a:ext>
                  </a:extLst>
                </a:gridCol>
                <a:gridCol w="1340443">
                  <a:extLst>
                    <a:ext uri="{9D8B030D-6E8A-4147-A177-3AD203B41FA5}">
                      <a16:colId xmlns:a16="http://schemas.microsoft.com/office/drawing/2014/main" val="942467908"/>
                    </a:ext>
                  </a:extLst>
                </a:gridCol>
                <a:gridCol w="1687157">
                  <a:extLst>
                    <a:ext uri="{9D8B030D-6E8A-4147-A177-3AD203B41FA5}">
                      <a16:colId xmlns:a16="http://schemas.microsoft.com/office/drawing/2014/main" val="1503391890"/>
                    </a:ext>
                  </a:extLst>
                </a:gridCol>
                <a:gridCol w="1687157">
                  <a:extLst>
                    <a:ext uri="{9D8B030D-6E8A-4147-A177-3AD203B41FA5}">
                      <a16:colId xmlns:a16="http://schemas.microsoft.com/office/drawing/2014/main" val="2048605267"/>
                    </a:ext>
                  </a:extLst>
                </a:gridCol>
              </a:tblGrid>
              <a:tr h="463922">
                <a:tc>
                  <a:txBody>
                    <a:bodyPr/>
                    <a:lstStyle/>
                    <a:p>
                      <a:pPr algn="ctr"/>
                      <a:r>
                        <a:rPr lang="en-US" dirty="0"/>
                        <a:t>Pillar</a:t>
                      </a:r>
                    </a:p>
                  </a:txBody>
                  <a:tcPr marL="9525" marR="9525" marT="9525" marB="0" anchor="ctr"/>
                </a:tc>
                <a:tc>
                  <a:txBody>
                    <a:bodyPr/>
                    <a:lstStyle/>
                    <a:p>
                      <a:pPr algn="ctr" fontAlgn="b"/>
                      <a:r>
                        <a:rPr lang="en-US" sz="1800" b="1" kern="1200" dirty="0">
                          <a:solidFill>
                            <a:schemeClr val="lt1"/>
                          </a:solidFill>
                          <a:latin typeface="+mn-lt"/>
                          <a:ea typeface="+mn-ea"/>
                          <a:cs typeface="+mn-cs"/>
                        </a:rPr>
                        <a:t>User Type</a:t>
                      </a:r>
                    </a:p>
                  </a:txBody>
                  <a:tcPr marL="9525" marR="9525" marT="9525" marB="0" anchor="ctr"/>
                </a:tc>
                <a:tc>
                  <a:txBody>
                    <a:bodyPr/>
                    <a:lstStyle/>
                    <a:p>
                      <a:pPr algn="ctr" fontAlgn="b"/>
                      <a:r>
                        <a:rPr lang="en-US" sz="1800" b="1" kern="1200" dirty="0">
                          <a:solidFill>
                            <a:schemeClr val="lt1"/>
                          </a:solidFill>
                          <a:latin typeface="+mn-lt"/>
                          <a:ea typeface="+mn-ea"/>
                          <a:cs typeface="+mn-cs"/>
                        </a:rPr>
                        <a:t>DG5 Round Count</a:t>
                      </a:r>
                    </a:p>
                  </a:txBody>
                  <a:tcPr marL="9525" marR="9525" marT="9525" marB="0" anchor="ctr"/>
                </a:tc>
                <a:tc>
                  <a:txBody>
                    <a:bodyPr/>
                    <a:lstStyle/>
                    <a:p>
                      <a:pPr algn="ctr" fontAlgn="b"/>
                      <a:r>
                        <a:rPr lang="en-US" sz="1800" b="1" kern="1200" dirty="0">
                          <a:solidFill>
                            <a:schemeClr val="lt1"/>
                          </a:solidFill>
                          <a:latin typeface="+mn-lt"/>
                          <a:ea typeface="+mn-ea"/>
                          <a:cs typeface="+mn-cs"/>
                        </a:rPr>
                        <a:t>Final Round Count</a:t>
                      </a:r>
                    </a:p>
                  </a:txBody>
                  <a:tcPr marL="9525" marR="9525" marT="9525" marB="0" anchor="ctr"/>
                </a:tc>
                <a:extLst>
                  <a:ext uri="{0D108BD9-81ED-4DB2-BD59-A6C34878D82A}">
                    <a16:rowId xmlns:a16="http://schemas.microsoft.com/office/drawing/2014/main" val="390957975"/>
                  </a:ext>
                </a:extLst>
              </a:tr>
              <a:tr h="141923">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Student</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24,000</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35,000</a:t>
                      </a:r>
                    </a:p>
                  </a:txBody>
                  <a:tcPr marL="9525" marR="9525" marT="9525" marB="0" anchor="ctr"/>
                </a:tc>
                <a:extLst>
                  <a:ext uri="{0D108BD9-81ED-4DB2-BD59-A6C34878D82A}">
                    <a16:rowId xmlns:a16="http://schemas.microsoft.com/office/drawing/2014/main" val="3101367640"/>
                  </a:ext>
                </a:extLst>
              </a:tr>
              <a:tr h="260015">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Faculty</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extLst>
                  <a:ext uri="{0D108BD9-81ED-4DB2-BD59-A6C34878D82A}">
                    <a16:rowId xmlns:a16="http://schemas.microsoft.com/office/drawing/2014/main" val="1460851158"/>
                  </a:ext>
                </a:extLst>
              </a:tr>
              <a:tr h="253468">
                <a:tc>
                  <a:txBody>
                    <a:bodyPr/>
                    <a:lstStyle/>
                    <a:p>
                      <a:pPr algn="ctr"/>
                      <a:r>
                        <a:rPr lang="en-US" dirty="0"/>
                        <a:t>CS</a:t>
                      </a:r>
                    </a:p>
                  </a:txBody>
                  <a:tcPr marL="9525" marR="9525" marT="9525" marB="0" anchor="ctr"/>
                </a:tc>
                <a:tc>
                  <a:txBody>
                    <a:bodyPr/>
                    <a:lstStyle/>
                    <a:p>
                      <a:pPr algn="ctr" fontAlgn="b"/>
                      <a:r>
                        <a:rPr lang="en-US" sz="1600" b="0" i="0" u="none" strike="noStrike" dirty="0">
                          <a:solidFill>
                            <a:srgbClr val="000000"/>
                          </a:solidFill>
                          <a:effectLst/>
                          <a:latin typeface="Calibri" panose="020F0502020204030204" pitchFamily="34" charset="0"/>
                        </a:rPr>
                        <a:t>Staff</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tc>
                  <a:txBody>
                    <a:bodyPr/>
                    <a:lstStyle/>
                    <a:p>
                      <a:pPr algn="ctr" fontAlgn="b"/>
                      <a:r>
                        <a:rPr lang="en-US" sz="1600" b="0" i="0" u="none" strike="noStrike" kern="1200" dirty="0">
                          <a:solidFill>
                            <a:srgbClr val="000000"/>
                          </a:solidFill>
                          <a:effectLst/>
                          <a:latin typeface="Calibri" panose="020F0502020204030204" pitchFamily="34" charset="0"/>
                          <a:ea typeface="+mn-ea"/>
                          <a:cs typeface="+mn-cs"/>
                        </a:rPr>
                        <a:t>4,000</a:t>
                      </a:r>
                    </a:p>
                  </a:txBody>
                  <a:tcPr marL="9525" marR="9525" marT="9525" marB="0" anchor="ctr"/>
                </a:tc>
                <a:extLst>
                  <a:ext uri="{0D108BD9-81ED-4DB2-BD59-A6C34878D82A}">
                    <a16:rowId xmlns:a16="http://schemas.microsoft.com/office/drawing/2014/main" val="250994151"/>
                  </a:ext>
                </a:extLst>
              </a:tr>
            </a:tbl>
          </a:graphicData>
        </a:graphic>
      </p:graphicFrame>
      <p:sp>
        <p:nvSpPr>
          <p:cNvPr id="3" name="TextBox 2"/>
          <p:cNvSpPr txBox="1"/>
          <p:nvPr/>
        </p:nvSpPr>
        <p:spPr>
          <a:xfrm>
            <a:off x="770028" y="6354628"/>
            <a:ext cx="5476820" cy="369332"/>
          </a:xfrm>
          <a:prstGeom prst="rect">
            <a:avLst/>
          </a:prstGeom>
          <a:noFill/>
        </p:spPr>
        <p:txBody>
          <a:bodyPr wrap="none" rtlCol="0">
            <a:spAutoFit/>
          </a:bodyPr>
          <a:lstStyle/>
          <a:p>
            <a:r>
              <a:rPr lang="en-US" dirty="0"/>
              <a:t>* </a:t>
            </a:r>
            <a:r>
              <a:rPr lang="en-US" i="1" dirty="0"/>
              <a:t>Recommendations from DG5 round remain confirmed</a:t>
            </a:r>
            <a:r>
              <a:rPr lang="en-US" dirty="0"/>
              <a:t>.</a:t>
            </a:r>
          </a:p>
        </p:txBody>
      </p:sp>
      <p:sp>
        <p:nvSpPr>
          <p:cNvPr id="6" name="Slide Number Placeholder 3">
            <a:extLst>
              <a:ext uri="{FF2B5EF4-FFF2-40B4-BE49-F238E27FC236}">
                <a16:creationId xmlns:a16="http://schemas.microsoft.com/office/drawing/2014/main" id="{DA86A7ED-C547-4809-8401-0D24AC02D000}"/>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6</a:t>
            </a:fld>
            <a:endParaRPr lang="en-US" sz="1200" dirty="0"/>
          </a:p>
        </p:txBody>
      </p:sp>
    </p:spTree>
    <p:extLst>
      <p:ext uri="{BB962C8B-B14F-4D97-AF65-F5344CB8AC3E}">
        <p14:creationId xmlns:p14="http://schemas.microsoft.com/office/powerpoint/2010/main" val="116013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E86B4-19E5-46D5-8329-2F4D4401B9AC}"/>
              </a:ext>
            </a:extLst>
          </p:cNvPr>
          <p:cNvSpPr>
            <a:spLocks noGrp="1"/>
          </p:cNvSpPr>
          <p:nvPr>
            <p:ph type="title"/>
          </p:nvPr>
        </p:nvSpPr>
        <p:spPr>
          <a:xfrm>
            <a:off x="76201" y="94027"/>
            <a:ext cx="10057700" cy="514350"/>
          </a:xfrm>
        </p:spPr>
        <p:txBody>
          <a:bodyPr/>
          <a:lstStyle/>
          <a:p>
            <a:r>
              <a:rPr lang="en-US" sz="2800" b="1" dirty="0">
                <a:solidFill>
                  <a:srgbClr val="0070C0"/>
                </a:solidFill>
              </a:rPr>
              <a:t>Key Takeaways – Search for Open Class using Elastic Search</a:t>
            </a:r>
          </a:p>
        </p:txBody>
      </p:sp>
      <p:sp>
        <p:nvSpPr>
          <p:cNvPr id="4" name="TextBox 3">
            <a:extLst>
              <a:ext uri="{FF2B5EF4-FFF2-40B4-BE49-F238E27FC236}">
                <a16:creationId xmlns:a16="http://schemas.microsoft.com/office/drawing/2014/main" id="{FC5ABB56-D728-4642-8A22-876B912380CB}"/>
              </a:ext>
            </a:extLst>
          </p:cNvPr>
          <p:cNvSpPr txBox="1"/>
          <p:nvPr/>
        </p:nvSpPr>
        <p:spPr>
          <a:xfrm>
            <a:off x="468863" y="851824"/>
            <a:ext cx="5627137" cy="3508653"/>
          </a:xfrm>
          <a:prstGeom prst="rect">
            <a:avLst/>
          </a:prstGeom>
          <a:noFill/>
          <a:ln>
            <a:solidFill>
              <a:schemeClr val="bg1"/>
            </a:solidFill>
          </a:ln>
        </p:spPr>
        <p:txBody>
          <a:bodyPr wrap="square">
            <a:spAutoFit/>
          </a:bodyPr>
          <a:lstStyle/>
          <a:p>
            <a:pPr algn="ctr"/>
            <a:r>
              <a:rPr lang="en-US" sz="2800" b="1" dirty="0"/>
              <a:t>Run With Recommended Settings At Original Ramp-Up Time</a:t>
            </a:r>
          </a:p>
          <a:p>
            <a:pPr algn="ctr"/>
            <a:r>
              <a:rPr lang="en-US" sz="2800" b="1" dirty="0">
                <a:solidFill>
                  <a:schemeClr val="accent1">
                    <a:lumMod val="75000"/>
                  </a:schemeClr>
                </a:solidFill>
              </a:rPr>
              <a:t>(Ramp-up time is 0.01 sec)</a:t>
            </a:r>
          </a:p>
          <a:p>
            <a:pPr algn="ctr"/>
            <a:endParaRPr lang="en-US" sz="2200" b="1" dirty="0"/>
          </a:p>
          <a:p>
            <a:r>
              <a:rPr lang="en-US" sz="2200" dirty="0"/>
              <a:t>Load Testing with 10,000 student increment:</a:t>
            </a:r>
          </a:p>
          <a:p>
            <a:pPr marL="342900" indent="-342900">
              <a:buFont typeface="Arial" panose="020B0604020202020204" pitchFamily="34" charset="0"/>
              <a:buChar char="•"/>
            </a:pPr>
            <a:r>
              <a:rPr lang="en-US" sz="2200" dirty="0"/>
              <a:t>49.67% of student transactions were executed successfully.</a:t>
            </a:r>
          </a:p>
          <a:p>
            <a:pPr marL="342900" indent="-342900">
              <a:buFont typeface="Arial" panose="020B0604020202020204" pitchFamily="34" charset="0"/>
              <a:buChar char="•"/>
            </a:pPr>
            <a:r>
              <a:rPr lang="en-US" sz="2200" dirty="0"/>
              <a:t>50.33% of student transactions failed.</a:t>
            </a:r>
          </a:p>
          <a:p>
            <a:endParaRPr lang="en-US" sz="2800" dirty="0"/>
          </a:p>
        </p:txBody>
      </p:sp>
      <p:sp>
        <p:nvSpPr>
          <p:cNvPr id="6" name="TextBox 5">
            <a:extLst>
              <a:ext uri="{FF2B5EF4-FFF2-40B4-BE49-F238E27FC236}">
                <a16:creationId xmlns:a16="http://schemas.microsoft.com/office/drawing/2014/main" id="{60C4C867-5246-468A-85FF-87A274043172}"/>
              </a:ext>
            </a:extLst>
          </p:cNvPr>
          <p:cNvSpPr txBox="1"/>
          <p:nvPr/>
        </p:nvSpPr>
        <p:spPr>
          <a:xfrm>
            <a:off x="6522098" y="851824"/>
            <a:ext cx="5627137" cy="2985433"/>
          </a:xfrm>
          <a:prstGeom prst="rect">
            <a:avLst/>
          </a:prstGeom>
          <a:noFill/>
          <a:ln>
            <a:solidFill>
              <a:schemeClr val="bg1"/>
            </a:solidFill>
          </a:ln>
        </p:spPr>
        <p:txBody>
          <a:bodyPr wrap="square">
            <a:spAutoFit/>
          </a:bodyPr>
          <a:lstStyle/>
          <a:p>
            <a:pPr algn="ctr"/>
            <a:r>
              <a:rPr lang="en-US" sz="2800" b="1" dirty="0"/>
              <a:t>After Adjusting Ramp-Up Time</a:t>
            </a:r>
          </a:p>
          <a:p>
            <a:pPr algn="ctr"/>
            <a:r>
              <a:rPr lang="en-US" sz="2800" b="1" dirty="0">
                <a:solidFill>
                  <a:schemeClr val="accent1">
                    <a:lumMod val="75000"/>
                  </a:schemeClr>
                </a:solidFill>
              </a:rPr>
              <a:t>(Ramp-up time is 0.10* sec)</a:t>
            </a:r>
          </a:p>
          <a:p>
            <a:pPr algn="ctr"/>
            <a:endParaRPr lang="en-US" sz="2200" b="1" dirty="0"/>
          </a:p>
          <a:p>
            <a:r>
              <a:rPr lang="en-US" sz="2200" dirty="0"/>
              <a:t>Load Testing with 35,000 students:</a:t>
            </a:r>
          </a:p>
          <a:p>
            <a:pPr marL="342900" indent="-342900">
              <a:buFont typeface="Arial" panose="020B0604020202020204" pitchFamily="34" charset="0"/>
              <a:buChar char="•"/>
            </a:pPr>
            <a:r>
              <a:rPr lang="en-US" sz="2200" dirty="0"/>
              <a:t>99.66% of the student transactions were executed successfully</a:t>
            </a:r>
          </a:p>
          <a:p>
            <a:pPr marL="342900" indent="-342900">
              <a:buFont typeface="Arial" panose="020B0604020202020204" pitchFamily="34" charset="0"/>
              <a:buChar char="•"/>
            </a:pPr>
            <a:r>
              <a:rPr lang="en-US" sz="2200" dirty="0"/>
              <a:t>Only 0.34% of the student transactions failed.</a:t>
            </a:r>
          </a:p>
        </p:txBody>
      </p:sp>
      <p:cxnSp>
        <p:nvCxnSpPr>
          <p:cNvPr id="10" name="Straight Connector 9">
            <a:extLst>
              <a:ext uri="{FF2B5EF4-FFF2-40B4-BE49-F238E27FC236}">
                <a16:creationId xmlns:a16="http://schemas.microsoft.com/office/drawing/2014/main" id="{94BA1F0A-02C3-4D98-AFF0-0A741A3DD342}"/>
              </a:ext>
            </a:extLst>
          </p:cNvPr>
          <p:cNvCxnSpPr>
            <a:cxnSpLocks/>
          </p:cNvCxnSpPr>
          <p:nvPr/>
        </p:nvCxnSpPr>
        <p:spPr>
          <a:xfrm>
            <a:off x="6096000" y="851824"/>
            <a:ext cx="0" cy="5912149"/>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04ACF96F-F768-4366-8E90-911C213D141B}"/>
              </a:ext>
            </a:extLst>
          </p:cNvPr>
          <p:cNvPicPr>
            <a:picLocks noChangeAspect="1"/>
          </p:cNvPicPr>
          <p:nvPr/>
        </p:nvPicPr>
        <p:blipFill>
          <a:blip r:embed="rId2"/>
          <a:stretch>
            <a:fillRect/>
          </a:stretch>
        </p:blipFill>
        <p:spPr>
          <a:xfrm>
            <a:off x="7802724" y="4147098"/>
            <a:ext cx="3065884" cy="2588300"/>
          </a:xfrm>
          <a:prstGeom prst="rect">
            <a:avLst/>
          </a:prstGeom>
        </p:spPr>
      </p:pic>
      <p:pic>
        <p:nvPicPr>
          <p:cNvPr id="15" name="Picture 14">
            <a:extLst>
              <a:ext uri="{FF2B5EF4-FFF2-40B4-BE49-F238E27FC236}">
                <a16:creationId xmlns:a16="http://schemas.microsoft.com/office/drawing/2014/main" id="{E850B597-2C01-4AEB-A654-01DB25176ECA}"/>
              </a:ext>
            </a:extLst>
          </p:cNvPr>
          <p:cNvPicPr>
            <a:picLocks noChangeAspect="1"/>
          </p:cNvPicPr>
          <p:nvPr/>
        </p:nvPicPr>
        <p:blipFill>
          <a:blip r:embed="rId3"/>
          <a:stretch>
            <a:fillRect/>
          </a:stretch>
        </p:blipFill>
        <p:spPr>
          <a:xfrm>
            <a:off x="1405744" y="4147098"/>
            <a:ext cx="2835711" cy="2588300"/>
          </a:xfrm>
          <a:prstGeom prst="rect">
            <a:avLst/>
          </a:prstGeom>
        </p:spPr>
      </p:pic>
      <p:sp>
        <p:nvSpPr>
          <p:cNvPr id="3" name="TextBox 2"/>
          <p:cNvSpPr txBox="1"/>
          <p:nvPr/>
        </p:nvSpPr>
        <p:spPr>
          <a:xfrm>
            <a:off x="6108761" y="6150622"/>
            <a:ext cx="1841786" cy="523220"/>
          </a:xfrm>
          <a:prstGeom prst="rect">
            <a:avLst/>
          </a:prstGeom>
          <a:noFill/>
        </p:spPr>
        <p:txBody>
          <a:bodyPr wrap="square" rtlCol="0">
            <a:spAutoFit/>
          </a:bodyPr>
          <a:lstStyle/>
          <a:p>
            <a:r>
              <a:rPr lang="en-US" sz="1600" dirty="0"/>
              <a:t>* </a:t>
            </a:r>
            <a:r>
              <a:rPr lang="en-US" sz="1200" i="1" dirty="0"/>
              <a:t>Recommended Ramp-up Time by Managed Services </a:t>
            </a:r>
          </a:p>
        </p:txBody>
      </p:sp>
      <p:sp>
        <p:nvSpPr>
          <p:cNvPr id="11" name="Slide Number Placeholder 3">
            <a:extLst>
              <a:ext uri="{FF2B5EF4-FFF2-40B4-BE49-F238E27FC236}">
                <a16:creationId xmlns:a16="http://schemas.microsoft.com/office/drawing/2014/main" id="{91CE9329-2C7B-4237-AA81-CAD0CDE94D8C}"/>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7</a:t>
            </a:fld>
            <a:endParaRPr lang="en-US" sz="1200" dirty="0"/>
          </a:p>
        </p:txBody>
      </p:sp>
    </p:spTree>
    <p:extLst>
      <p:ext uri="{BB962C8B-B14F-4D97-AF65-F5344CB8AC3E}">
        <p14:creationId xmlns:p14="http://schemas.microsoft.com/office/powerpoint/2010/main" val="181818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CEA0C21-69A9-4B7F-B265-713FFFD815AA}"/>
              </a:ext>
            </a:extLst>
          </p:cNvPr>
          <p:cNvSpPr/>
          <p:nvPr/>
        </p:nvSpPr>
        <p:spPr>
          <a:xfrm>
            <a:off x="1141974" y="769707"/>
            <a:ext cx="9423401" cy="646331"/>
          </a:xfrm>
          <a:prstGeom prst="rect">
            <a:avLst/>
          </a:prstGeom>
        </p:spPr>
        <p:txBody>
          <a:bodyPr wrap="square">
            <a:spAutoFit/>
          </a:bodyPr>
          <a:lstStyle/>
          <a:p>
            <a:pPr marL="285750" indent="-285750">
              <a:buFont typeface="Arial" panose="020B0604020202020204" pitchFamily="34" charset="0"/>
              <a:buChar char="•"/>
            </a:pPr>
            <a:r>
              <a:rPr lang="en-US" dirty="0"/>
              <a:t>Below are the results for “Search for Open Class” transaction. This is with Elastic Search.</a:t>
            </a:r>
          </a:p>
          <a:p>
            <a:pPr marL="285750" indent="-285750">
              <a:buFont typeface="Arial" panose="020B0604020202020204" pitchFamily="34" charset="0"/>
              <a:buChar char="•"/>
            </a:pPr>
            <a:r>
              <a:rPr lang="en-US" dirty="0"/>
              <a:t>Test script was executed through iHub for </a:t>
            </a:r>
            <a:r>
              <a:rPr lang="en-US" b="1" dirty="0"/>
              <a:t>35,000</a:t>
            </a:r>
            <a:r>
              <a:rPr lang="en-US" dirty="0"/>
              <a:t> users with a ramp-up of 0.1 seconds.</a:t>
            </a:r>
          </a:p>
        </p:txBody>
      </p:sp>
      <p:sp>
        <p:nvSpPr>
          <p:cNvPr id="8" name="Rectangle 7">
            <a:extLst>
              <a:ext uri="{FF2B5EF4-FFF2-40B4-BE49-F238E27FC236}">
                <a16:creationId xmlns:a16="http://schemas.microsoft.com/office/drawing/2014/main" id="{157DD115-ADD2-4937-B350-5FDDA9FE0E6D}"/>
              </a:ext>
            </a:extLst>
          </p:cNvPr>
          <p:cNvSpPr/>
          <p:nvPr/>
        </p:nvSpPr>
        <p:spPr>
          <a:xfrm>
            <a:off x="553463" y="4470095"/>
            <a:ext cx="5419825" cy="2308324"/>
          </a:xfrm>
          <a:prstGeom prst="rect">
            <a:avLst/>
          </a:prstGeom>
        </p:spPr>
        <p:txBody>
          <a:bodyPr wrap="square">
            <a:spAutoFit/>
          </a:bodyPr>
          <a:lstStyle/>
          <a:p>
            <a:r>
              <a:rPr lang="en-US" b="1" dirty="0">
                <a:solidFill>
                  <a:srgbClr val="FF0000"/>
                </a:solidFill>
              </a:rPr>
              <a:t>49.67</a:t>
            </a:r>
            <a:r>
              <a:rPr lang="en-US" dirty="0">
                <a:solidFill>
                  <a:srgbClr val="FF0000"/>
                </a:solidFill>
              </a:rPr>
              <a:t>% students were able to perform the transaction successfully.</a:t>
            </a:r>
          </a:p>
          <a:p>
            <a:r>
              <a:rPr lang="en-US" b="1" dirty="0">
                <a:solidFill>
                  <a:srgbClr val="FF0000"/>
                </a:solidFill>
              </a:rPr>
              <a:t>50.33</a:t>
            </a:r>
            <a:r>
              <a:rPr lang="en-US" dirty="0">
                <a:solidFill>
                  <a:srgbClr val="FF0000"/>
                </a:solidFill>
              </a:rPr>
              <a:t>% students were dropped out at multiple stages of transaction.</a:t>
            </a:r>
          </a:p>
          <a:p>
            <a:r>
              <a:rPr lang="en-US" dirty="0"/>
              <a:t>Reasons for failure:</a:t>
            </a:r>
          </a:p>
          <a:p>
            <a:pPr marL="742950" lvl="1" indent="-285750">
              <a:buFont typeface="Arial" panose="020B0604020202020204" pitchFamily="34" charset="0"/>
              <a:buChar char="•"/>
            </a:pPr>
            <a:r>
              <a:rPr lang="en-US" dirty="0"/>
              <a:t>Web server not available/not responding.</a:t>
            </a:r>
          </a:p>
          <a:p>
            <a:pPr marL="742950" lvl="1" indent="-285750">
              <a:buFont typeface="Arial" panose="020B0604020202020204" pitchFamily="34" charset="0"/>
              <a:buChar char="•"/>
            </a:pPr>
            <a:r>
              <a:rPr lang="en-US" dirty="0"/>
              <a:t>Gateway timeout</a:t>
            </a:r>
          </a:p>
          <a:p>
            <a:pPr marL="742950" lvl="1" indent="-285750">
              <a:buFont typeface="Arial" panose="020B0604020202020204" pitchFamily="34" charset="0"/>
              <a:buChar char="•"/>
            </a:pPr>
            <a:r>
              <a:rPr lang="en-US" dirty="0"/>
              <a:t>Bad Gateway</a:t>
            </a:r>
          </a:p>
        </p:txBody>
      </p:sp>
      <p:sp>
        <p:nvSpPr>
          <p:cNvPr id="9" name="TextBox 8">
            <a:extLst>
              <a:ext uri="{FF2B5EF4-FFF2-40B4-BE49-F238E27FC236}">
                <a16:creationId xmlns:a16="http://schemas.microsoft.com/office/drawing/2014/main" id="{0DA7DBE8-5BB9-4301-8498-59F86DCE5E00}"/>
              </a:ext>
            </a:extLst>
          </p:cNvPr>
          <p:cNvSpPr txBox="1"/>
          <p:nvPr/>
        </p:nvSpPr>
        <p:spPr>
          <a:xfrm>
            <a:off x="190375" y="64208"/>
            <a:ext cx="10211974" cy="523220"/>
          </a:xfrm>
          <a:prstGeom prst="rect">
            <a:avLst/>
          </a:prstGeom>
          <a:noFill/>
        </p:spPr>
        <p:txBody>
          <a:bodyPr wrap="square" rtlCol="0">
            <a:spAutoFit/>
          </a:bodyPr>
          <a:lstStyle/>
          <a:p>
            <a:r>
              <a:rPr lang="en-US" sz="2800" b="1" dirty="0">
                <a:solidFill>
                  <a:srgbClr val="0070C0"/>
                </a:solidFill>
              </a:rPr>
              <a:t>Results – Before and after implementing Suggestions</a:t>
            </a:r>
          </a:p>
        </p:txBody>
      </p:sp>
      <p:sp>
        <p:nvSpPr>
          <p:cNvPr id="11" name="Rectangle 10">
            <a:extLst>
              <a:ext uri="{FF2B5EF4-FFF2-40B4-BE49-F238E27FC236}">
                <a16:creationId xmlns:a16="http://schemas.microsoft.com/office/drawing/2014/main" id="{3748474E-D039-4AEB-A9F0-D53BD29FEEB0}"/>
              </a:ext>
            </a:extLst>
          </p:cNvPr>
          <p:cNvSpPr/>
          <p:nvPr/>
        </p:nvSpPr>
        <p:spPr>
          <a:xfrm>
            <a:off x="6649463" y="4514586"/>
            <a:ext cx="6096000" cy="1200329"/>
          </a:xfrm>
          <a:prstGeom prst="rect">
            <a:avLst/>
          </a:prstGeom>
        </p:spPr>
        <p:txBody>
          <a:bodyPr>
            <a:spAutoFit/>
          </a:bodyPr>
          <a:lstStyle/>
          <a:p>
            <a:r>
              <a:rPr lang="en-US" b="1" dirty="0"/>
              <a:t>99.66</a:t>
            </a:r>
            <a:r>
              <a:rPr lang="en-US" dirty="0"/>
              <a:t>% students were able to complete the transaction successfully.</a:t>
            </a:r>
          </a:p>
          <a:p>
            <a:endParaRPr lang="en-US" dirty="0"/>
          </a:p>
          <a:p>
            <a:r>
              <a:rPr lang="en-US" b="1" dirty="0"/>
              <a:t>0.34</a:t>
            </a:r>
            <a:r>
              <a:rPr lang="en-US" dirty="0"/>
              <a:t>% students were dropped out.</a:t>
            </a:r>
          </a:p>
        </p:txBody>
      </p:sp>
      <p:sp>
        <p:nvSpPr>
          <p:cNvPr id="12" name="TextBox 11">
            <a:extLst>
              <a:ext uri="{FF2B5EF4-FFF2-40B4-BE49-F238E27FC236}">
                <a16:creationId xmlns:a16="http://schemas.microsoft.com/office/drawing/2014/main" id="{7C15594F-6B18-46DD-96E8-FFCACB31B76A}"/>
              </a:ext>
            </a:extLst>
          </p:cNvPr>
          <p:cNvSpPr txBox="1"/>
          <p:nvPr/>
        </p:nvSpPr>
        <p:spPr>
          <a:xfrm>
            <a:off x="8434273" y="4145254"/>
            <a:ext cx="2887811" cy="369332"/>
          </a:xfrm>
          <a:prstGeom prst="rect">
            <a:avLst/>
          </a:prstGeom>
          <a:noFill/>
        </p:spPr>
        <p:txBody>
          <a:bodyPr wrap="square">
            <a:spAutoFit/>
          </a:bodyPr>
          <a:lstStyle/>
          <a:p>
            <a:r>
              <a:rPr lang="en-US" b="1" dirty="0">
                <a:ln>
                  <a:noFill/>
                </a:ln>
                <a:solidFill>
                  <a:schemeClr val="accent1"/>
                </a:solidFill>
              </a:rPr>
              <a:t>With Recommended Config</a:t>
            </a:r>
            <a:endParaRPr lang="en-US" dirty="0">
              <a:solidFill>
                <a:schemeClr val="accent1"/>
              </a:solidFill>
            </a:endParaRPr>
          </a:p>
        </p:txBody>
      </p:sp>
      <p:pic>
        <p:nvPicPr>
          <p:cNvPr id="5" name="Picture 4">
            <a:extLst>
              <a:ext uri="{FF2B5EF4-FFF2-40B4-BE49-F238E27FC236}">
                <a16:creationId xmlns:a16="http://schemas.microsoft.com/office/drawing/2014/main" id="{238320A1-0764-4698-A1F5-6716003A3F17}"/>
              </a:ext>
            </a:extLst>
          </p:cNvPr>
          <p:cNvPicPr>
            <a:picLocks noChangeAspect="1"/>
          </p:cNvPicPr>
          <p:nvPr/>
        </p:nvPicPr>
        <p:blipFill>
          <a:blip r:embed="rId2"/>
          <a:stretch>
            <a:fillRect/>
          </a:stretch>
        </p:blipFill>
        <p:spPr>
          <a:xfrm>
            <a:off x="8404914" y="1600704"/>
            <a:ext cx="2806011" cy="2588300"/>
          </a:xfrm>
          <a:prstGeom prst="rect">
            <a:avLst/>
          </a:prstGeom>
        </p:spPr>
      </p:pic>
      <p:graphicFrame>
        <p:nvGraphicFramePr>
          <p:cNvPr id="15" name="Table 14">
            <a:extLst>
              <a:ext uri="{FF2B5EF4-FFF2-40B4-BE49-F238E27FC236}">
                <a16:creationId xmlns:a16="http://schemas.microsoft.com/office/drawing/2014/main" id="{C26B6A31-DEFF-488C-8406-8D0C1EE4F396}"/>
              </a:ext>
            </a:extLst>
          </p:cNvPr>
          <p:cNvGraphicFramePr>
            <a:graphicFrameLocks noGrp="1"/>
          </p:cNvGraphicFramePr>
          <p:nvPr>
            <p:extLst>
              <p:ext uri="{D42A27DB-BD31-4B8C-83A1-F6EECF244321}">
                <p14:modId xmlns:p14="http://schemas.microsoft.com/office/powerpoint/2010/main" val="226108467"/>
              </p:ext>
            </p:extLst>
          </p:nvPr>
        </p:nvGraphicFramePr>
        <p:xfrm>
          <a:off x="3930175" y="2387905"/>
          <a:ext cx="4086225" cy="1508132"/>
        </p:xfrm>
        <a:graphic>
          <a:graphicData uri="http://schemas.openxmlformats.org/drawingml/2006/table">
            <a:tbl>
              <a:tblPr>
                <a:tableStyleId>{5C22544A-7EE6-4342-B048-85BDC9FD1C3A}</a:tableStyleId>
              </a:tblPr>
              <a:tblGrid>
                <a:gridCol w="4086225">
                  <a:extLst>
                    <a:ext uri="{9D8B030D-6E8A-4147-A177-3AD203B41FA5}">
                      <a16:colId xmlns:a16="http://schemas.microsoft.com/office/drawing/2014/main" val="2429894221"/>
                    </a:ext>
                  </a:extLst>
                </a:gridCol>
              </a:tblGrid>
              <a:tr h="1508132">
                <a:tc>
                  <a:txBody>
                    <a:bodyPr/>
                    <a:lstStyle/>
                    <a:p>
                      <a:pPr marL="285750" indent="-285750" algn="l">
                        <a:buFont typeface="Wingdings" panose="05000000000000000000" pitchFamily="2" charset="2"/>
                        <a:buChar char="v"/>
                      </a:pPr>
                      <a:r>
                        <a:rPr lang="en-IN" sz="1600" dirty="0"/>
                        <a:t>Managed Services team reiterated no config change is needed to fix failure when we tested with ramp-up of 0.01 sec per user, since this is not a real-time scenario. </a:t>
                      </a:r>
                    </a:p>
                    <a:p>
                      <a:pPr marL="285750" indent="-285750" algn="l">
                        <a:buFont typeface="Wingdings" panose="05000000000000000000" pitchFamily="2" charset="2"/>
                        <a:buChar char="v"/>
                      </a:pPr>
                      <a:r>
                        <a:rPr lang="en-IN" sz="1600" dirty="0"/>
                        <a:t>So we changed ramp-up to 0.1 sec</a:t>
                      </a:r>
                    </a:p>
                  </a:txBody>
                  <a:tcPr marL="9525" marR="9525" marT="9525" marB="0" anchor="ctr"/>
                </a:tc>
                <a:extLst>
                  <a:ext uri="{0D108BD9-81ED-4DB2-BD59-A6C34878D82A}">
                    <a16:rowId xmlns:a16="http://schemas.microsoft.com/office/drawing/2014/main" val="1640978123"/>
                  </a:ext>
                </a:extLst>
              </a:tr>
            </a:tbl>
          </a:graphicData>
        </a:graphic>
      </p:graphicFrame>
      <p:pic>
        <p:nvPicPr>
          <p:cNvPr id="18" name="Picture 17">
            <a:extLst>
              <a:ext uri="{FF2B5EF4-FFF2-40B4-BE49-F238E27FC236}">
                <a16:creationId xmlns:a16="http://schemas.microsoft.com/office/drawing/2014/main" id="{36C68B1A-0129-4695-AE96-77EED89D0247}"/>
              </a:ext>
            </a:extLst>
          </p:cNvPr>
          <p:cNvPicPr>
            <a:picLocks noChangeAspect="1"/>
          </p:cNvPicPr>
          <p:nvPr/>
        </p:nvPicPr>
        <p:blipFill>
          <a:blip r:embed="rId3"/>
          <a:stretch>
            <a:fillRect/>
          </a:stretch>
        </p:blipFill>
        <p:spPr>
          <a:xfrm>
            <a:off x="919969" y="1598317"/>
            <a:ext cx="2835711" cy="2588300"/>
          </a:xfrm>
          <a:prstGeom prst="rect">
            <a:avLst/>
          </a:prstGeom>
        </p:spPr>
      </p:pic>
      <p:sp>
        <p:nvSpPr>
          <p:cNvPr id="10" name="Slide Number Placeholder 3">
            <a:extLst>
              <a:ext uri="{FF2B5EF4-FFF2-40B4-BE49-F238E27FC236}">
                <a16:creationId xmlns:a16="http://schemas.microsoft.com/office/drawing/2014/main" id="{3971E7BC-1B11-45D6-B7BC-E3A5FE49C8C6}"/>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8</a:t>
            </a:fld>
            <a:endParaRPr lang="en-US" sz="1200" dirty="0"/>
          </a:p>
        </p:txBody>
      </p:sp>
    </p:spTree>
    <p:extLst>
      <p:ext uri="{BB962C8B-B14F-4D97-AF65-F5344CB8AC3E}">
        <p14:creationId xmlns:p14="http://schemas.microsoft.com/office/powerpoint/2010/main" val="943288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13">
            <a:extLst>
              <a:ext uri="{FF2B5EF4-FFF2-40B4-BE49-F238E27FC236}">
                <a16:creationId xmlns:a16="http://schemas.microsoft.com/office/drawing/2014/main" id="{3884046D-BC15-4613-8FEB-2D6675210FDC}"/>
              </a:ext>
            </a:extLst>
          </p:cNvPr>
          <p:cNvGraphicFramePr>
            <a:graphicFrameLocks noGrp="1"/>
          </p:cNvGraphicFramePr>
          <p:nvPr>
            <p:extLst>
              <p:ext uri="{D42A27DB-BD31-4B8C-83A1-F6EECF244321}">
                <p14:modId xmlns:p14="http://schemas.microsoft.com/office/powerpoint/2010/main" val="1305838356"/>
              </p:ext>
            </p:extLst>
          </p:nvPr>
        </p:nvGraphicFramePr>
        <p:xfrm>
          <a:off x="180534" y="729842"/>
          <a:ext cx="4948212" cy="6113274"/>
        </p:xfrm>
        <a:graphic>
          <a:graphicData uri="http://schemas.openxmlformats.org/drawingml/2006/table">
            <a:tbl>
              <a:tblPr firstRow="1" bandRow="1">
                <a:tableStyleId>{5C22544A-7EE6-4342-B048-85BDC9FD1C3A}</a:tableStyleId>
              </a:tblPr>
              <a:tblGrid>
                <a:gridCol w="1048262">
                  <a:extLst>
                    <a:ext uri="{9D8B030D-6E8A-4147-A177-3AD203B41FA5}">
                      <a16:colId xmlns:a16="http://schemas.microsoft.com/office/drawing/2014/main" val="2810854479"/>
                    </a:ext>
                  </a:extLst>
                </a:gridCol>
                <a:gridCol w="2837985">
                  <a:extLst>
                    <a:ext uri="{9D8B030D-6E8A-4147-A177-3AD203B41FA5}">
                      <a16:colId xmlns:a16="http://schemas.microsoft.com/office/drawing/2014/main" val="2647257514"/>
                    </a:ext>
                  </a:extLst>
                </a:gridCol>
                <a:gridCol w="1061965">
                  <a:extLst>
                    <a:ext uri="{9D8B030D-6E8A-4147-A177-3AD203B41FA5}">
                      <a16:colId xmlns:a16="http://schemas.microsoft.com/office/drawing/2014/main" val="4095047486"/>
                    </a:ext>
                  </a:extLst>
                </a:gridCol>
              </a:tblGrid>
              <a:tr h="615937">
                <a:tc>
                  <a:txBody>
                    <a:bodyPr/>
                    <a:lstStyle/>
                    <a:p>
                      <a:pPr algn="ctr"/>
                      <a:r>
                        <a:rPr lang="en-US" dirty="0"/>
                        <a:t>S.No</a:t>
                      </a:r>
                    </a:p>
                  </a:txBody>
                  <a:tcPr anchor="ctr"/>
                </a:tc>
                <a:tc>
                  <a:txBody>
                    <a:bodyPr/>
                    <a:lstStyle/>
                    <a:p>
                      <a:pPr algn="ctr"/>
                      <a:r>
                        <a:rPr lang="en-US" dirty="0"/>
                        <a:t>Transaction Name</a:t>
                      </a:r>
                    </a:p>
                  </a:txBody>
                  <a:tcPr anchor="ctr"/>
                </a:tc>
                <a:tc>
                  <a:txBody>
                    <a:bodyPr/>
                    <a:lstStyle/>
                    <a:p>
                      <a:pPr algn="ctr"/>
                      <a:r>
                        <a:rPr lang="en-US" dirty="0"/>
                        <a:t>Error %</a:t>
                      </a:r>
                    </a:p>
                    <a:p>
                      <a:pPr algn="ctr"/>
                      <a:endParaRPr lang="en-US" dirty="0"/>
                    </a:p>
                  </a:txBody>
                  <a:tcPr anchor="ctr"/>
                </a:tc>
                <a:extLst>
                  <a:ext uri="{0D108BD9-81ED-4DB2-BD59-A6C34878D82A}">
                    <a16:rowId xmlns:a16="http://schemas.microsoft.com/office/drawing/2014/main" val="2780566021"/>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Login into CS</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1</a:t>
                      </a:r>
                      <a:r>
                        <a:rPr lang="en-IN" sz="1600" b="0" i="0" u="none" strike="noStrike" kern="1200" dirty="0">
                          <a:solidFill>
                            <a:srgbClr val="000000"/>
                          </a:solidFill>
                          <a:effectLst/>
                          <a:latin typeface="Calibri" panose="020F0502020204030204" pitchFamily="34" charset="0"/>
                          <a:ea typeface="+mn-ea"/>
                          <a:cs typeface="+mn-cs"/>
                        </a:rPr>
                        <a:t>.22</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556414971"/>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Course Search with 2 criteria</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1.05</a:t>
                      </a:r>
                    </a:p>
                  </a:txBody>
                  <a:tcPr anchor="ctr"/>
                </a:tc>
                <a:extLst>
                  <a:ext uri="{0D108BD9-81ED-4DB2-BD59-A6C34878D82A}">
                    <a16:rowId xmlns:a16="http://schemas.microsoft.com/office/drawing/2014/main" val="2720536246"/>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Register for Four (4) Classes</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1623038460"/>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4</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Grades</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0.14</a:t>
                      </a:r>
                    </a:p>
                  </a:txBody>
                  <a:tcPr anchor="ctr"/>
                </a:tc>
                <a:extLst>
                  <a:ext uri="{0D108BD9-81ED-4DB2-BD59-A6C34878D82A}">
                    <a16:rowId xmlns:a16="http://schemas.microsoft.com/office/drawing/2014/main" val="2044150637"/>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Financial Aid</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0.09</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957689988"/>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Add 4 Courses</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753176462"/>
                  </a:ext>
                </a:extLst>
              </a:tr>
              <a:tr h="557277">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7</a:t>
                      </a:r>
                    </a:p>
                  </a:txBody>
                  <a:tcPr marL="9525" marR="9525" marT="9525" marB="0" anchor="ctr"/>
                </a:tc>
                <a:tc>
                  <a:txBody>
                    <a:bodyPr/>
                    <a:lstStyle/>
                    <a:p>
                      <a:pPr algn="l" fontAlgn="t"/>
                      <a:r>
                        <a:rPr lang="en-US" sz="1600" b="1" i="0" u="none" strike="noStrike" kern="1200" dirty="0">
                          <a:solidFill>
                            <a:srgbClr val="000000"/>
                          </a:solidFill>
                          <a:effectLst/>
                          <a:latin typeface="Calibri" panose="020F0502020204030204" pitchFamily="34" charset="0"/>
                          <a:ea typeface="+mn-ea"/>
                          <a:cs typeface="+mn-cs"/>
                        </a:rPr>
                        <a:t>Ad hoc add course*</a:t>
                      </a:r>
                    </a:p>
                  </a:txBody>
                  <a:tcPr anchor="ctr"/>
                </a:tc>
                <a:tc>
                  <a:txBody>
                    <a:bodyPr/>
                    <a:lstStyle/>
                    <a:p>
                      <a:pPr algn="ctr"/>
                      <a:r>
                        <a:rPr lang="en-IN" sz="1600" b="1" i="0" u="none" strike="noStrike" kern="1200" dirty="0">
                          <a:solidFill>
                            <a:srgbClr val="000000"/>
                          </a:solidFill>
                          <a:effectLst/>
                          <a:latin typeface="Calibri" panose="020F0502020204030204" pitchFamily="34" charset="0"/>
                          <a:ea typeface="+mn-ea"/>
                          <a:cs typeface="+mn-cs"/>
                        </a:rPr>
                        <a:t>NA</a:t>
                      </a:r>
                      <a:endParaRPr lang="en-US" sz="1600" b="1"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2515737858"/>
                  </a:ext>
                </a:extLst>
              </a:tr>
              <a:tr h="557277">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8</a:t>
                      </a:r>
                    </a:p>
                  </a:txBody>
                  <a:tcPr marL="9525" marR="9525" marT="9525" marB="0" anchor="ctr"/>
                </a:tc>
                <a:tc>
                  <a:txBody>
                    <a:bodyPr/>
                    <a:lstStyle/>
                    <a:p>
                      <a:pPr algn="l" fontAlgn="t"/>
                      <a:r>
                        <a:rPr lang="en-US" sz="1600" b="1" i="0" u="none" strike="noStrike" kern="1200" dirty="0">
                          <a:solidFill>
                            <a:srgbClr val="000000"/>
                          </a:solidFill>
                          <a:effectLst/>
                          <a:latin typeface="Calibri" panose="020F0502020204030204" pitchFamily="34" charset="0"/>
                          <a:ea typeface="+mn-ea"/>
                          <a:cs typeface="+mn-cs"/>
                        </a:rPr>
                        <a:t>Ad hoc*</a:t>
                      </a:r>
                    </a:p>
                  </a:txBody>
                  <a:tcPr anchor="ctr"/>
                </a:tc>
                <a:tc>
                  <a:txBody>
                    <a:bodyPr/>
                    <a:lstStyle/>
                    <a:p>
                      <a:pPr algn="ctr"/>
                      <a:r>
                        <a:rPr lang="en-IN" sz="1600" b="1" i="0" u="none" strike="noStrike" kern="1200" dirty="0">
                          <a:solidFill>
                            <a:srgbClr val="000000"/>
                          </a:solidFill>
                          <a:effectLst/>
                          <a:latin typeface="Calibri" panose="020F0502020204030204" pitchFamily="34" charset="0"/>
                          <a:ea typeface="+mn-ea"/>
                          <a:cs typeface="+mn-cs"/>
                        </a:rPr>
                        <a:t>NA</a:t>
                      </a:r>
                      <a:endParaRPr lang="en-US" sz="1600" b="1"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318565519"/>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10</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Drop Class</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NA</a:t>
                      </a:r>
                    </a:p>
                  </a:txBody>
                  <a:tcPr anchor="ctr"/>
                </a:tc>
                <a:extLst>
                  <a:ext uri="{0D108BD9-81ED-4DB2-BD59-A6C34878D82A}">
                    <a16:rowId xmlns:a16="http://schemas.microsoft.com/office/drawing/2014/main" val="2662404022"/>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11</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Swap Class</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NA</a:t>
                      </a:r>
                    </a:p>
                  </a:txBody>
                  <a:tcPr anchor="ctr"/>
                </a:tc>
                <a:extLst>
                  <a:ext uri="{0D108BD9-81ED-4DB2-BD59-A6C34878D82A}">
                    <a16:rowId xmlns:a16="http://schemas.microsoft.com/office/drawing/2014/main" val="544758127"/>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12</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Calendar Inquiry</a:t>
                      </a:r>
                    </a:p>
                  </a:txBody>
                  <a:tcPr anchor="ctr"/>
                </a:tc>
                <a:tc>
                  <a:txBody>
                    <a:bodyPr/>
                    <a:lstStyle/>
                    <a:p>
                      <a:pPr algn="ctr"/>
                      <a:r>
                        <a:rPr lang="en-IN" sz="1600" b="0" i="0" u="none" strike="noStrike" kern="1200" dirty="0">
                          <a:solidFill>
                            <a:srgbClr val="000000"/>
                          </a:solidFill>
                          <a:effectLst/>
                          <a:latin typeface="Calibri" panose="020F0502020204030204" pitchFamily="34" charset="0"/>
                          <a:ea typeface="+mn-ea"/>
                          <a:cs typeface="+mn-cs"/>
                        </a:rPr>
                        <a:t>NA</a:t>
                      </a:r>
                      <a:endParaRPr lang="en-US" sz="1600" b="0" i="0" u="none" strike="noStrike" kern="1200" dirty="0">
                        <a:solidFill>
                          <a:srgbClr val="000000"/>
                        </a:solidFill>
                        <a:effectLst/>
                        <a:latin typeface="Calibri" panose="020F0502020204030204" pitchFamily="34" charset="0"/>
                        <a:ea typeface="+mn-ea"/>
                        <a:cs typeface="+mn-cs"/>
                      </a:endParaRPr>
                    </a:p>
                  </a:txBody>
                  <a:tcPr anchor="ctr"/>
                </a:tc>
                <a:extLst>
                  <a:ext uri="{0D108BD9-81ED-4DB2-BD59-A6C34878D82A}">
                    <a16:rowId xmlns:a16="http://schemas.microsoft.com/office/drawing/2014/main" val="4258263565"/>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13</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Modify Personal Data</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0.53</a:t>
                      </a:r>
                    </a:p>
                  </a:txBody>
                  <a:tcPr anchor="ctr"/>
                </a:tc>
                <a:extLst>
                  <a:ext uri="{0D108BD9-81ED-4DB2-BD59-A6C34878D82A}">
                    <a16:rowId xmlns:a16="http://schemas.microsoft.com/office/drawing/2014/main" val="3361850570"/>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15</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Account Inquiry (SF)</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0.00</a:t>
                      </a:r>
                    </a:p>
                  </a:txBody>
                  <a:tcPr anchor="ctr"/>
                </a:tc>
                <a:extLst>
                  <a:ext uri="{0D108BD9-81ED-4DB2-BD59-A6C34878D82A}">
                    <a16:rowId xmlns:a16="http://schemas.microsoft.com/office/drawing/2014/main" val="392269892"/>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16</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View Class Schedule</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0.30</a:t>
                      </a:r>
                    </a:p>
                  </a:txBody>
                  <a:tcPr anchor="ctr"/>
                </a:tc>
                <a:extLst>
                  <a:ext uri="{0D108BD9-81ED-4DB2-BD59-A6C34878D82A}">
                    <a16:rowId xmlns:a16="http://schemas.microsoft.com/office/drawing/2014/main" val="1009196933"/>
                  </a:ext>
                </a:extLst>
              </a:tr>
              <a:tr h="335204">
                <a:tc>
                  <a:txBody>
                    <a:bodyPr/>
                    <a:lstStyle/>
                    <a:p>
                      <a:pPr marL="0" indent="0" algn="ctr" fontAlgn="t">
                        <a:buFont typeface="+mj-lt"/>
                        <a:buNone/>
                      </a:pPr>
                      <a:r>
                        <a:rPr lang="en-US" sz="1600" b="0" i="0" u="none" strike="noStrike" kern="1200" dirty="0">
                          <a:solidFill>
                            <a:srgbClr val="000000"/>
                          </a:solidFill>
                          <a:effectLst/>
                          <a:latin typeface="Calibri" panose="020F0502020204030204" pitchFamily="34" charset="0"/>
                          <a:ea typeface="+mn-ea"/>
                          <a:cs typeface="+mn-cs"/>
                        </a:rPr>
                        <a:t>17</a:t>
                      </a:r>
                    </a:p>
                  </a:txBody>
                  <a:tcPr marL="9525" marR="9525" marT="9525" marB="0" anchor="ctr"/>
                </a:tc>
                <a:tc>
                  <a:txBody>
                    <a:bodyPr/>
                    <a:lstStyle/>
                    <a:p>
                      <a:pPr algn="l" fontAlgn="t"/>
                      <a:r>
                        <a:rPr lang="en-US" sz="1600" b="0" i="0" u="none" strike="noStrike" kern="1200" dirty="0">
                          <a:solidFill>
                            <a:srgbClr val="000000"/>
                          </a:solidFill>
                          <a:effectLst/>
                          <a:latin typeface="Calibri" panose="020F0502020204030204" pitchFamily="34" charset="0"/>
                          <a:ea typeface="+mn-ea"/>
                          <a:cs typeface="+mn-cs"/>
                        </a:rPr>
                        <a:t>Search for Open Class</a:t>
                      </a:r>
                    </a:p>
                  </a:txBody>
                  <a:tcPr anchor="ctr"/>
                </a:tc>
                <a:tc>
                  <a:txBody>
                    <a:bodyPr/>
                    <a:lstStyle/>
                    <a:p>
                      <a:pPr algn="ctr"/>
                      <a:r>
                        <a:rPr lang="en-US" sz="1600" b="0" i="0" u="none" strike="noStrike" kern="1200" dirty="0">
                          <a:solidFill>
                            <a:srgbClr val="000000"/>
                          </a:solidFill>
                          <a:effectLst/>
                          <a:latin typeface="Calibri" panose="020F0502020204030204" pitchFamily="34" charset="0"/>
                          <a:ea typeface="+mn-ea"/>
                          <a:cs typeface="+mn-cs"/>
                        </a:rPr>
                        <a:t>0.34</a:t>
                      </a:r>
                    </a:p>
                  </a:txBody>
                  <a:tcPr anchor="ctr"/>
                </a:tc>
                <a:extLst>
                  <a:ext uri="{0D108BD9-81ED-4DB2-BD59-A6C34878D82A}">
                    <a16:rowId xmlns:a16="http://schemas.microsoft.com/office/drawing/2014/main" val="2296245579"/>
                  </a:ext>
                </a:extLst>
              </a:tr>
            </a:tbl>
          </a:graphicData>
        </a:graphic>
      </p:graphicFrame>
      <p:sp>
        <p:nvSpPr>
          <p:cNvPr id="4" name="TextBox 3">
            <a:extLst>
              <a:ext uri="{FF2B5EF4-FFF2-40B4-BE49-F238E27FC236}">
                <a16:creationId xmlns:a16="http://schemas.microsoft.com/office/drawing/2014/main" id="{8AFA448A-EFA7-4245-BC8D-0E59D58D1836}"/>
              </a:ext>
            </a:extLst>
          </p:cNvPr>
          <p:cNvSpPr txBox="1"/>
          <p:nvPr/>
        </p:nvSpPr>
        <p:spPr>
          <a:xfrm>
            <a:off x="177196" y="137155"/>
            <a:ext cx="8566754" cy="523220"/>
          </a:xfrm>
          <a:prstGeom prst="rect">
            <a:avLst/>
          </a:prstGeom>
          <a:noFill/>
        </p:spPr>
        <p:txBody>
          <a:bodyPr wrap="square" rtlCol="0">
            <a:spAutoFit/>
          </a:bodyPr>
          <a:lstStyle/>
          <a:p>
            <a:r>
              <a:rPr lang="en-US" sz="2800" b="1" dirty="0">
                <a:solidFill>
                  <a:srgbClr val="0070C0"/>
                </a:solidFill>
              </a:rPr>
              <a:t>CS Results – Student Scripts</a:t>
            </a:r>
          </a:p>
        </p:txBody>
      </p:sp>
      <p:sp>
        <p:nvSpPr>
          <p:cNvPr id="7" name="TextBox 6">
            <a:extLst>
              <a:ext uri="{FF2B5EF4-FFF2-40B4-BE49-F238E27FC236}">
                <a16:creationId xmlns:a16="http://schemas.microsoft.com/office/drawing/2014/main" id="{FBE8FBAE-6223-4636-92A1-2A7DDCD27ADD}"/>
              </a:ext>
            </a:extLst>
          </p:cNvPr>
          <p:cNvSpPr txBox="1"/>
          <p:nvPr/>
        </p:nvSpPr>
        <p:spPr>
          <a:xfrm>
            <a:off x="5721292" y="868423"/>
            <a:ext cx="6321803" cy="5450851"/>
          </a:xfrm>
          <a:prstGeom prst="rect">
            <a:avLst/>
          </a:prstGeom>
          <a:noFill/>
        </p:spPr>
        <p:txBody>
          <a:bodyPr wrap="square" rtlCol="0">
            <a:spAutoFit/>
          </a:bodyPr>
          <a:lstStyle/>
          <a:p>
            <a:pPr>
              <a:lnSpc>
                <a:spcPct val="150000"/>
              </a:lnSpc>
            </a:pPr>
            <a:r>
              <a:rPr lang="en-US" b="1" dirty="0">
                <a:solidFill>
                  <a:schemeClr val="accent1"/>
                </a:solidFill>
              </a:rPr>
              <a:t>Key Takeaway: </a:t>
            </a:r>
            <a:r>
              <a:rPr lang="en-US" dirty="0">
                <a:solidFill>
                  <a:schemeClr val="accent1"/>
                </a:solidFill>
              </a:rPr>
              <a:t>Current Production environment set to handle 8K student load and positioned to scale to handle 35K student load. </a:t>
            </a:r>
          </a:p>
          <a:p>
            <a:pPr>
              <a:lnSpc>
                <a:spcPct val="150000"/>
              </a:lnSpc>
            </a:pPr>
            <a:endParaRPr lang="en-US" dirty="0">
              <a:solidFill>
                <a:schemeClr val="accent1"/>
              </a:solidFill>
            </a:endParaRPr>
          </a:p>
          <a:p>
            <a:pPr>
              <a:lnSpc>
                <a:spcPct val="150000"/>
              </a:lnSpc>
            </a:pPr>
            <a:r>
              <a:rPr lang="en-US" u="sng" dirty="0"/>
              <a:t>Details</a:t>
            </a:r>
          </a:p>
          <a:p>
            <a:pPr marL="285750" indent="-285750">
              <a:lnSpc>
                <a:spcPct val="150000"/>
              </a:lnSpc>
              <a:buFont typeface="Arial" panose="020B0604020202020204" pitchFamily="34" charset="0"/>
              <a:buChar char="•"/>
            </a:pPr>
            <a:r>
              <a:rPr lang="en-US" dirty="0"/>
              <a:t>All scripts were executed through iHUB portal</a:t>
            </a:r>
          </a:p>
          <a:p>
            <a:pPr marL="285750" indent="-285750">
              <a:lnSpc>
                <a:spcPct val="150000"/>
              </a:lnSpc>
              <a:buFont typeface="Arial" panose="020B0604020202020204" pitchFamily="34" charset="0"/>
              <a:buChar char="•"/>
            </a:pPr>
            <a:r>
              <a:rPr lang="en-US" dirty="0"/>
              <a:t>Student transactions were tested for 35,000 users with a ramp-up of 0.01 seconds</a:t>
            </a:r>
          </a:p>
          <a:p>
            <a:pPr marL="285750" indent="-285750">
              <a:lnSpc>
                <a:spcPct val="150000"/>
              </a:lnSpc>
              <a:buFont typeface="Arial" panose="020B0604020202020204" pitchFamily="34" charset="0"/>
              <a:buChar char="•"/>
            </a:pPr>
            <a:r>
              <a:rPr lang="en-US" dirty="0"/>
              <a:t>Current Production average user load is around 1500 in an hour</a:t>
            </a:r>
          </a:p>
          <a:p>
            <a:pPr marL="168275" indent="-168275">
              <a:lnSpc>
                <a:spcPct val="150000"/>
              </a:lnSpc>
            </a:pPr>
            <a:r>
              <a:rPr lang="en-US" dirty="0"/>
              <a:t>* Note: Two transactions in </a:t>
            </a:r>
            <a:r>
              <a:rPr lang="en-US" b="1" dirty="0"/>
              <a:t>BOLD</a:t>
            </a:r>
            <a:r>
              <a:rPr lang="en-US" dirty="0"/>
              <a:t> were successful when tested  with 64 servers for 8,000 students; equivalent to 128 servers for 35,000 students. 128 Servers scenarios will likely not happen until we go live with all 34 colleges.</a:t>
            </a:r>
          </a:p>
        </p:txBody>
      </p:sp>
      <p:sp>
        <p:nvSpPr>
          <p:cNvPr id="5" name="Slide Number Placeholder 3">
            <a:extLst>
              <a:ext uri="{FF2B5EF4-FFF2-40B4-BE49-F238E27FC236}">
                <a16:creationId xmlns:a16="http://schemas.microsoft.com/office/drawing/2014/main" id="{B3CA24C6-35B5-4591-8297-6D8B3CEE2000}"/>
              </a:ext>
            </a:extLst>
          </p:cNvPr>
          <p:cNvSpPr txBox="1">
            <a:spLocks/>
          </p:cNvSpPr>
          <p:nvPr/>
        </p:nvSpPr>
        <p:spPr>
          <a:xfrm>
            <a:off x="11130019" y="6162104"/>
            <a:ext cx="657790" cy="288392"/>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EE5BC03-7CE3-4FE3-BC0A-0ACCA8AC1F24}" type="slidenum">
              <a:rPr lang="en-US" sz="1200" smtClean="0"/>
              <a:pPr/>
              <a:t>9</a:t>
            </a:fld>
            <a:endParaRPr lang="en-US" sz="1200" dirty="0"/>
          </a:p>
        </p:txBody>
      </p:sp>
    </p:spTree>
    <p:extLst>
      <p:ext uri="{BB962C8B-B14F-4D97-AF65-F5344CB8AC3E}">
        <p14:creationId xmlns:p14="http://schemas.microsoft.com/office/powerpoint/2010/main" val="2821464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AEB873D84CCC4497D3FD80E17AAD1F" ma:contentTypeVersion="10" ma:contentTypeDescription="Create a new document." ma:contentTypeScope="" ma:versionID="dd5979b848976e5531d71b23a95a808a">
  <xsd:schema xmlns:xsd="http://www.w3.org/2001/XMLSchema" xmlns:xs="http://www.w3.org/2001/XMLSchema" xmlns:p="http://schemas.microsoft.com/office/2006/metadata/properties" xmlns:ns3="c5c287f6-de78-4f6e-b343-98dd91c34ce4" xmlns:ns4="cef423a9-6407-479e-9324-ff0ba9b2c8c2" targetNamespace="http://schemas.microsoft.com/office/2006/metadata/properties" ma:root="true" ma:fieldsID="1a553774d5ef083834afe5c5e8a6967c" ns3:_="" ns4:_="">
    <xsd:import namespace="c5c287f6-de78-4f6e-b343-98dd91c34ce4"/>
    <xsd:import namespace="cef423a9-6407-479e-9324-ff0ba9b2c8c2"/>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c287f6-de78-4f6e-b343-98dd91c34c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f423a9-6407-479e-9324-ff0ba9b2c8c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43FD780-86B2-455F-A91E-1E1A9004C20C}">
  <ds:schemaRefs>
    <ds:schemaRef ds:uri="http://purl.org/dc/terms/"/>
    <ds:schemaRef ds:uri="c5c287f6-de78-4f6e-b343-98dd91c34ce4"/>
    <ds:schemaRef ds:uri="http://schemas.microsoft.com/office/2006/documentManagement/types"/>
    <ds:schemaRef ds:uri="http://www.w3.org/XML/1998/namespace"/>
    <ds:schemaRef ds:uri="http://schemas.microsoft.com/office/2006/metadata/properties"/>
    <ds:schemaRef ds:uri="http://purl.org/dc/dcmitype/"/>
    <ds:schemaRef ds:uri="http://schemas.microsoft.com/office/infopath/2007/PartnerControls"/>
    <ds:schemaRef ds:uri="http://schemas.openxmlformats.org/package/2006/metadata/core-properties"/>
    <ds:schemaRef ds:uri="cef423a9-6407-479e-9324-ff0ba9b2c8c2"/>
    <ds:schemaRef ds:uri="http://purl.org/dc/elements/1.1/"/>
  </ds:schemaRefs>
</ds:datastoreItem>
</file>

<file path=customXml/itemProps2.xml><?xml version="1.0" encoding="utf-8"?>
<ds:datastoreItem xmlns:ds="http://schemas.openxmlformats.org/officeDocument/2006/customXml" ds:itemID="{89EBA408-C5FF-48D1-B18C-D5C1184424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c287f6-de78-4f6e-b343-98dd91c34ce4"/>
    <ds:schemaRef ds:uri="cef423a9-6407-479e-9324-ff0ba9b2c8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CAA613-48B8-40B8-995A-3B31D67192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16483</TotalTime>
  <Words>1627</Words>
  <Application>Microsoft Office PowerPoint</Application>
  <PresentationFormat>Widescreen</PresentationFormat>
  <Paragraphs>447</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(Body)</vt:lpstr>
      <vt:lpstr>Calibri Light</vt:lpstr>
      <vt:lpstr>Wingdings</vt:lpstr>
      <vt:lpstr>Office Theme</vt:lpstr>
      <vt:lpstr>PowerPoint Presentation</vt:lpstr>
      <vt:lpstr>    </vt:lpstr>
      <vt:lpstr>    </vt:lpstr>
      <vt:lpstr>Approach</vt:lpstr>
      <vt:lpstr>    </vt:lpstr>
      <vt:lpstr>Current Production vs Recommended Configuration</vt:lpstr>
      <vt:lpstr>Key Takeaways – Search for Open Class using Elastic Search</vt:lpstr>
      <vt:lpstr>PowerPoint Presentation</vt:lpstr>
      <vt:lpstr>PowerPoint Presentation</vt:lpstr>
      <vt:lpstr>PowerPoint Presentation</vt:lpstr>
      <vt:lpstr>FSCM (FIN) New Configuration Results</vt:lpstr>
      <vt:lpstr>HCM Load Testing</vt:lpstr>
      <vt:lpstr>HCM - On Recommended Configuration</vt:lpstr>
      <vt:lpstr>FA/SF – Results Using New Configuration</vt:lpstr>
      <vt:lpstr>Key Takeaways -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SBCTC Load Testing Results</dc:title>
  <dc:subject>Kastech Load Testing Report 2022-02-08</dc:subject>
  <dc:creator>Srikanth Kakkireni</dc:creator>
  <cp:lastModifiedBy>Sherry Nelson</cp:lastModifiedBy>
  <cp:revision>255</cp:revision>
  <dcterms:created xsi:type="dcterms:W3CDTF">2019-09-05T17:49:06Z</dcterms:created>
  <dcterms:modified xsi:type="dcterms:W3CDTF">2022-02-08T22:58:51Z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0x010100F7AEB873D84CCC4497D3FD80E17AAD1F</vt:lpwstr>
  </property>
</Properties>
</file>