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4" r:id="rId5"/>
    <p:sldMasterId id="2147483807" r:id="rId6"/>
  </p:sldMasterIdLst>
  <p:notesMasterIdLst>
    <p:notesMasterId r:id="rId9"/>
  </p:notesMasterIdLst>
  <p:handoutMasterIdLst>
    <p:handoutMasterId r:id="rId10"/>
  </p:handoutMasterIdLst>
  <p:sldIdLst>
    <p:sldId id="455" r:id="rId7"/>
    <p:sldId id="466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2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00"/>
    <a:srgbClr val="00CCFF"/>
    <a:srgbClr val="00C0BC"/>
    <a:srgbClr val="009999"/>
    <a:srgbClr val="0D71A3"/>
    <a:srgbClr val="097964"/>
    <a:srgbClr val="9999FF"/>
    <a:srgbClr val="9966FF"/>
    <a:srgbClr val="0EB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5" autoAdjust="0"/>
    <p:restoredTop sz="90969" autoAdjust="0"/>
  </p:normalViewPr>
  <p:slideViewPr>
    <p:cSldViewPr snapToGrid="0">
      <p:cViewPr varScale="1">
        <p:scale>
          <a:sx n="100" d="100"/>
          <a:sy n="100" d="100"/>
        </p:scale>
        <p:origin x="109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17154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41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1896813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61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44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47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4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30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36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71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99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34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14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32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2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7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7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2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2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52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31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515F0A-23BA-4FD6-9B05-ED7D67B84540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0831" y="219370"/>
            <a:ext cx="8302337" cy="533585"/>
          </a:xfrm>
        </p:spPr>
        <p:txBody>
          <a:bodyPr/>
          <a:lstStyle/>
          <a:p>
            <a:r>
              <a:rPr lang="en-US" dirty="0"/>
              <a:t>Ctclink Top PROGRAM Risks</a:t>
            </a:r>
            <a:endParaRPr lang="en-US" sz="16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00141"/>
              </p:ext>
            </p:extLst>
          </p:nvPr>
        </p:nvGraphicFramePr>
        <p:xfrm>
          <a:off x="502368" y="752955"/>
          <a:ext cx="8336679" cy="57682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7255">
                  <a:extLst>
                    <a:ext uri="{9D8B030D-6E8A-4147-A177-3AD203B41FA5}">
                      <a16:colId xmlns:a16="http://schemas.microsoft.com/office/drawing/2014/main" val="454788636"/>
                    </a:ext>
                  </a:extLst>
                </a:gridCol>
                <a:gridCol w="2968748">
                  <a:extLst>
                    <a:ext uri="{9D8B030D-6E8A-4147-A177-3AD203B41FA5}">
                      <a16:colId xmlns:a16="http://schemas.microsoft.com/office/drawing/2014/main" val="844076633"/>
                    </a:ext>
                  </a:extLst>
                </a:gridCol>
                <a:gridCol w="2773589">
                  <a:extLst>
                    <a:ext uri="{9D8B030D-6E8A-4147-A177-3AD203B41FA5}">
                      <a16:colId xmlns:a16="http://schemas.microsoft.com/office/drawing/2014/main" val="3149006513"/>
                    </a:ext>
                  </a:extLst>
                </a:gridCol>
                <a:gridCol w="2197087">
                  <a:extLst>
                    <a:ext uri="{9D8B030D-6E8A-4147-A177-3AD203B41FA5}">
                      <a16:colId xmlns:a16="http://schemas.microsoft.com/office/drawing/2014/main" val="165682573"/>
                    </a:ext>
                  </a:extLst>
                </a:gridCol>
              </a:tblGrid>
              <a:tr h="371755">
                <a:tc>
                  <a:txBody>
                    <a:bodyPr/>
                    <a:lstStyle/>
                    <a:p>
                      <a:r>
                        <a:rPr lang="en-US" sz="1400" dirty="0"/>
                        <a:t>#</a:t>
                      </a:r>
                    </a:p>
                  </a:txBody>
                  <a:tcPr marL="91895" marR="9189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Risk Description</a:t>
                      </a:r>
                    </a:p>
                  </a:txBody>
                  <a:tcPr marL="91895" marR="9189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Mitigation</a:t>
                      </a:r>
                    </a:p>
                  </a:txBody>
                  <a:tcPr marL="91895" marR="9189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Deployment Focused</a:t>
                      </a:r>
                    </a:p>
                  </a:txBody>
                  <a:tcPr marL="91895" marR="91895"/>
                </a:tc>
                <a:extLst>
                  <a:ext uri="{0D108BD9-81ED-4DB2-BD59-A6C34878D82A}">
                    <a16:rowId xmlns:a16="http://schemas.microsoft.com/office/drawing/2014/main" val="2742202174"/>
                  </a:ext>
                </a:extLst>
              </a:tr>
              <a:tr h="6416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College Project Manager/Exec</a:t>
                      </a:r>
                      <a:r>
                        <a:rPr lang="en-US" sz="1400" b="1" baseline="0" dirty="0"/>
                        <a:t>utive Sponsor Engagement</a:t>
                      </a:r>
                      <a:endParaRPr lang="en-US" sz="1400" b="1" dirty="0"/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228600" lvl="0" indent="-173038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Hire a Project Manager</a:t>
                      </a:r>
                    </a:p>
                    <a:p>
                      <a:pPr marL="228600" lvl="0" indent="-173038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 engaged and supportive Executive Sponsor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6075" lvl="0" indent="-2286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 Group 5</a:t>
                      </a:r>
                    </a:p>
                    <a:p>
                      <a:pPr marL="346075" lvl="0" indent="-2286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 Group 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1346238"/>
                  </a:ext>
                </a:extLst>
              </a:tr>
              <a:tr h="13566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College Resource Availability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Other College and System</a:t>
                      </a:r>
                      <a:r>
                        <a:rPr lang="en-US" sz="1400" b="1" baseline="0" dirty="0"/>
                        <a:t>wide </a:t>
                      </a:r>
                      <a:r>
                        <a:rPr lang="en-US" sz="1400" b="1" dirty="0"/>
                        <a:t>Initiatives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Daily Operations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Staff Retention (Retirement/Role Changes)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228600" lvl="0" indent="-173038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ctcLink resource plan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lvl="0" indent="-173038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Backfill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 add additional staff as needed for your college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0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All Deployment Groups</a:t>
                      </a:r>
                    </a:p>
                  </a:txBody>
                  <a:tcPr marL="91895" marR="91895" anchor="ctr"/>
                </a:tc>
                <a:extLst>
                  <a:ext uri="{0D108BD9-81ED-4DB2-BD59-A6C34878D82A}">
                    <a16:rowId xmlns:a16="http://schemas.microsoft.com/office/drawing/2014/main" val="2403751644"/>
                  </a:ext>
                </a:extLst>
              </a:tr>
              <a:tr h="15677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College leadership understanding of</a:t>
                      </a:r>
                      <a:r>
                        <a:rPr lang="en-US" sz="1400" b="1" baseline="0" dirty="0"/>
                        <a:t> ctcLink project methodology and resource participation requirements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/>
                        <a:t>Pre-implementation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/>
                        <a:t>Implementation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/>
                        <a:t>Post-implementation </a:t>
                      </a:r>
                      <a:endParaRPr lang="en-US" sz="1400" b="1" dirty="0"/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ctcLink Project</a:t>
                      </a:r>
                      <a:r>
                        <a:rPr lang="en-US" sz="1400" baseline="0" dirty="0"/>
                        <a:t> Management Office to provide detailed resource plan to colleges for implementation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College Project Managers need to account for additional college tasks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228600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Deployment Groups</a:t>
                      </a:r>
                    </a:p>
                  </a:txBody>
                  <a:tcPr marL="91895" marR="91895" anchor="ctr"/>
                </a:tc>
                <a:extLst>
                  <a:ext uri="{0D108BD9-81ED-4DB2-BD59-A6C34878D82A}">
                    <a16:rowId xmlns:a16="http://schemas.microsoft.com/office/drawing/2014/main" val="81273812"/>
                  </a:ext>
                </a:extLst>
              </a:tr>
              <a:tr h="17787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</a:t>
                      </a:r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baseline="0" dirty="0"/>
                        <a:t>ctcLink Permanent Support Organization – A clear plan and understanding of the sizing, service capacity and service levels provided by SBCTC</a:t>
                      </a:r>
                      <a:endParaRPr lang="en-US" sz="1400" dirty="0"/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SBCTC working on Service Level Agreements with colleges to structure the evolving ctcLink support plan 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will need to include appropriate staffing levels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all depl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oyments as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well as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 implementation</a:t>
                      </a:r>
                      <a:endParaRPr lang="en-US" sz="1400" dirty="0"/>
                    </a:p>
                  </a:txBody>
                  <a:tcPr marL="91895" marR="91895" anchor="ctr"/>
                </a:tc>
                <a:tc>
                  <a:txBody>
                    <a:bodyPr/>
                    <a:lstStyle/>
                    <a:p>
                      <a:pPr marL="228600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Deployment Groups</a:t>
                      </a:r>
                    </a:p>
                  </a:txBody>
                  <a:tcPr marL="91895" marR="91895" anchor="ctr"/>
                </a:tc>
                <a:extLst>
                  <a:ext uri="{0D108BD9-81ED-4DB2-BD59-A6C34878D82A}">
                    <a16:rowId xmlns:a16="http://schemas.microsoft.com/office/drawing/2014/main" val="2494944789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138" y="309950"/>
            <a:ext cx="1524000" cy="352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1E870D-7ACD-4C73-BCB4-7D2075FF5B00}"/>
              </a:ext>
            </a:extLst>
          </p:cNvPr>
          <p:cNvSpPr txBox="1"/>
          <p:nvPr/>
        </p:nvSpPr>
        <p:spPr>
          <a:xfrm>
            <a:off x="420831" y="6529852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Prepared for WACTC, April 25, 2019</a:t>
            </a:r>
          </a:p>
        </p:txBody>
      </p:sp>
    </p:spTree>
    <p:extLst>
      <p:ext uri="{BB962C8B-B14F-4D97-AF65-F5344CB8AC3E}">
        <p14:creationId xmlns:p14="http://schemas.microsoft.com/office/powerpoint/2010/main" val="50649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75" y="238585"/>
            <a:ext cx="8302337" cy="786457"/>
          </a:xfrm>
        </p:spPr>
        <p:txBody>
          <a:bodyPr/>
          <a:lstStyle/>
          <a:p>
            <a:r>
              <a:rPr lang="en-US" sz="2800" dirty="0"/>
              <a:t>ctcLink executive leadership committee </a:t>
            </a:r>
            <a:br>
              <a:rPr lang="en-US" sz="2800" dirty="0"/>
            </a:br>
            <a:r>
              <a:rPr lang="en-US" sz="2800" dirty="0"/>
              <a:t>key messages for wACTC – april 26, 2019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601058"/>
              </p:ext>
            </p:extLst>
          </p:nvPr>
        </p:nvGraphicFramePr>
        <p:xfrm>
          <a:off x="332275" y="1148842"/>
          <a:ext cx="8409486" cy="54973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23254">
                  <a:extLst>
                    <a:ext uri="{9D8B030D-6E8A-4147-A177-3AD203B41FA5}">
                      <a16:colId xmlns:a16="http://schemas.microsoft.com/office/drawing/2014/main" val="3728105135"/>
                    </a:ext>
                  </a:extLst>
                </a:gridCol>
                <a:gridCol w="6086232">
                  <a:extLst>
                    <a:ext uri="{9D8B030D-6E8A-4147-A177-3AD203B41FA5}">
                      <a16:colId xmlns:a16="http://schemas.microsoft.com/office/drawing/2014/main" val="127021444"/>
                    </a:ext>
                  </a:extLst>
                </a:gridCol>
              </a:tblGrid>
              <a:tr h="4182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KEY</a:t>
                      </a:r>
                      <a:r>
                        <a:rPr lang="en-US" sz="2000" baseline="0" dirty="0"/>
                        <a:t> MESSAGES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848284"/>
                  </a:ext>
                </a:extLst>
              </a:tr>
              <a:tr h="1301161">
                <a:tc>
                  <a:txBody>
                    <a:bodyPr/>
                    <a:lstStyle/>
                    <a:p>
                      <a:r>
                        <a:rPr lang="en-US" b="1" dirty="0"/>
                        <a:t>Changes</a:t>
                      </a:r>
                      <a:r>
                        <a:rPr lang="en-US" b="1" baseline="0" dirty="0"/>
                        <a:t> to Deployment Groups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ctcLink</a:t>
                      </a:r>
                      <a:r>
                        <a:rPr lang="en-US" baseline="0" dirty="0"/>
                        <a:t> Steering Committee approved moving Shoreline from Deployment Group 5 to Deployment Group 6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ctcLink Governance to discuss risk of any more changes to deployment groups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764918"/>
                  </a:ext>
                </a:extLst>
              </a:tr>
              <a:tr h="1436245">
                <a:tc>
                  <a:txBody>
                    <a:bodyPr/>
                    <a:lstStyle/>
                    <a:p>
                      <a:r>
                        <a:rPr lang="en-US" b="1" baseline="0" dirty="0"/>
                        <a:t>Pre-Work </a:t>
                      </a:r>
                      <a:br>
                        <a:rPr lang="en-US" b="1" baseline="0" dirty="0"/>
                      </a:br>
                      <a:endParaRPr lang="en-US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/>
                        <a:t>Later deployment groups can be working on this now: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Legacy Business Process Documentation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Local Governance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Early planning for staffing needs (e.g., pre-hire backfill)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089053"/>
                  </a:ext>
                </a:extLst>
              </a:tr>
              <a:tr h="1436245">
                <a:tc>
                  <a:txBody>
                    <a:bodyPr/>
                    <a:lstStyle/>
                    <a:p>
                      <a:r>
                        <a:rPr lang="en-US" b="1" dirty="0"/>
                        <a:t>Planning</a:t>
                      </a:r>
                      <a:r>
                        <a:rPr lang="en-US" b="1" baseline="0" dirty="0"/>
                        <a:t> Ahead</a:t>
                      </a:r>
                      <a:r>
                        <a:rPr lang="en-US" b="1" dirty="0"/>
                        <a:t> for Implementation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High stress</a:t>
                      </a:r>
                      <a:r>
                        <a:rPr lang="en-US" baseline="0" dirty="0"/>
                        <a:t> for employees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Tight timelines must be met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Need leadership support to free up staff to complete ctcLink activities on time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18433"/>
                  </a:ext>
                </a:extLst>
              </a:tr>
              <a:tr h="878664">
                <a:tc>
                  <a:txBody>
                    <a:bodyPr/>
                    <a:lstStyle/>
                    <a:p>
                      <a:r>
                        <a:rPr lang="en-US" b="1" dirty="0"/>
                        <a:t>ctcLink –</a:t>
                      </a:r>
                      <a:r>
                        <a:rPr lang="en-US" b="1" baseline="0" dirty="0"/>
                        <a:t> A </a:t>
                      </a:r>
                      <a:r>
                        <a:rPr lang="en-US" b="1" i="1" baseline="0" dirty="0"/>
                        <a:t>People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i="1" baseline="0" dirty="0"/>
                        <a:t>Project 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ctcLink is a business transformation project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Plan ahead to manage this monumental change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5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768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2_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CA586E-AEBD-4B20-9827-EAD32C0DDEE7}">
  <ds:schemaRefs>
    <ds:schemaRef ds:uri="http://schemas.openxmlformats.org/package/2006/metadata/core-properties"/>
    <ds:schemaRef ds:uri="http://purl.org/dc/dcmitype/"/>
    <ds:schemaRef ds:uri="dbb9891f-5342-44b3-9004-2472729e727f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686bc730-dfb5-4557-ac43-64e2aeb71117"/>
    <ds:schemaRef ds:uri="http://purl.org/dc/terms/"/>
    <ds:schemaRef ds:uri="http://purl.org/dc/elements/1.1/"/>
    <ds:schemaRef ds:uri="http://schemas.microsoft.com/office/infopath/2007/PartnerControls"/>
    <ds:schemaRef ds:uri="http://schemas.microsoft.com/sharepoint/v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33160</TotalTime>
  <Words>277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1_Office Theme</vt:lpstr>
      <vt:lpstr>2_Office Theme</vt:lpstr>
      <vt:lpstr>Ctclink Top PROGRAM Risks</vt:lpstr>
      <vt:lpstr>ctcLink executive leadership committee  key messages for wACTC – april 26,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ctcLink Executive Leadership Committee, April 23, 2019</dc:title>
  <dc:creator>Janelle Runyon</dc:creator>
  <cp:lastModifiedBy>Sherry Nelson</cp:lastModifiedBy>
  <cp:revision>364</cp:revision>
  <cp:lastPrinted>2019-03-19T21:42:30Z</cp:lastPrinted>
  <dcterms:created xsi:type="dcterms:W3CDTF">2018-05-14T23:14:43Z</dcterms:created>
  <dcterms:modified xsi:type="dcterms:W3CDTF">2019-04-26T16:26:17Z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