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5" roundtripDataSignature="AMtx7mj6bzNOeZqpQqECmy6hMe8Cno3v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7840" cy="466434"/>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970938" y="0"/>
            <a:ext cx="3037840" cy="466434"/>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829967"/>
            <a:ext cx="3037840" cy="466433"/>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06" name="Google Shape;106;p1: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3bf19c0ce6_0_7: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g13bf19c0ce6_0_7: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79" name="Google Shape;179;g13bf19c0ce6_0_7: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8: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86" name="Google Shape;186;p8: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9: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93" name="Google Shape;193;p9: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0: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00" name="Google Shape;200;p10: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11f90ef2fa0_0_0: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g11f90ef2fa0_0_0: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08" name="Google Shape;208;g11f90ef2fa0_0_0: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5: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15" name="Google Shape;215;p5: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10f61bb0ac9_0_8: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22" name="Google Shape;222;g10f61bb0ac9_0_8: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133683600a4_0_1: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29" name="Google Shape;229;g133683600a4_0_1: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f5d9b03db8_0_1: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36" name="Google Shape;236;gf5d9b03db8_0_1: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1ca63ba62c5_1_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1ca63ba62c5_1_0:notes"/>
          <p:cNvSpPr txBox="1"/>
          <p:nvPr>
            <p:ph idx="1" type="body"/>
          </p:nvPr>
        </p:nvSpPr>
        <p:spPr>
          <a:xfrm>
            <a:off x="701040" y="4473892"/>
            <a:ext cx="5608200" cy="36606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44" name="Google Shape;244;g1ca63ba62c5_1_0:notes"/>
          <p:cNvSpPr txBox="1"/>
          <p:nvPr>
            <p:ph idx="12" type="sldNum"/>
          </p:nvPr>
        </p:nvSpPr>
        <p:spPr>
          <a:xfrm>
            <a:off x="3970938" y="8829967"/>
            <a:ext cx="3037800" cy="466500"/>
          </a:xfrm>
          <a:prstGeom prst="rect">
            <a:avLst/>
          </a:prstGeom>
        </p:spPr>
        <p:txBody>
          <a:bodyPr anchorCtr="0" anchor="b" bIns="46575" lIns="93175" spcFirstLastPara="1" rIns="93175" wrap="square" tIns="46575">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2: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13" name="Google Shape;113;p2: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1ca63ba62c5_1_9: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1ca63ba62c5_1_9:notes"/>
          <p:cNvSpPr txBox="1"/>
          <p:nvPr>
            <p:ph idx="1" type="body"/>
          </p:nvPr>
        </p:nvSpPr>
        <p:spPr>
          <a:xfrm>
            <a:off x="701040" y="4473892"/>
            <a:ext cx="5608200" cy="36606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52" name="Google Shape;252;g1ca63ba62c5_1_9:notes"/>
          <p:cNvSpPr txBox="1"/>
          <p:nvPr>
            <p:ph idx="12" type="sldNum"/>
          </p:nvPr>
        </p:nvSpPr>
        <p:spPr>
          <a:xfrm>
            <a:off x="3970938" y="8829967"/>
            <a:ext cx="3037800" cy="466500"/>
          </a:xfrm>
          <a:prstGeom prst="rect">
            <a:avLst/>
          </a:prstGeom>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231b1f2dfc_0_0:notes"/>
          <p:cNvSpPr/>
          <p:nvPr>
            <p:ph idx="2" type="sldImg"/>
          </p:nvPr>
        </p:nvSpPr>
        <p:spPr>
          <a:xfrm>
            <a:off x="1414463" y="1162050"/>
            <a:ext cx="41814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g1231b1f2dfc_0_0: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21" name="Google Shape;121;g1231b1f2dfc_0_0: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ca63ba62c5_0_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ca63ba62c5_0_0:notes"/>
          <p:cNvSpPr txBox="1"/>
          <p:nvPr>
            <p:ph idx="1" type="body"/>
          </p:nvPr>
        </p:nvSpPr>
        <p:spPr>
          <a:xfrm>
            <a:off x="701040" y="4473892"/>
            <a:ext cx="5608200" cy="36606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9" name="Google Shape;129;g1ca63ba62c5_0_0:notes"/>
          <p:cNvSpPr txBox="1"/>
          <p:nvPr>
            <p:ph idx="12" type="sldNum"/>
          </p:nvPr>
        </p:nvSpPr>
        <p:spPr>
          <a:xfrm>
            <a:off x="3970938" y="8829967"/>
            <a:ext cx="3037800" cy="466500"/>
          </a:xfrm>
          <a:prstGeom prst="rect">
            <a:avLst/>
          </a:prstGeom>
        </p:spPr>
        <p:txBody>
          <a:bodyPr anchorCtr="0" anchor="b" bIns="46575" lIns="93175" spcFirstLastPara="1" rIns="93175" wrap="square" tIns="46575">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ca63ba62c5_0_16: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ca63ba62c5_0_16:notes"/>
          <p:cNvSpPr txBox="1"/>
          <p:nvPr>
            <p:ph idx="1" type="body"/>
          </p:nvPr>
        </p:nvSpPr>
        <p:spPr>
          <a:xfrm>
            <a:off x="701040" y="4473892"/>
            <a:ext cx="5608200" cy="36606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37" name="Google Shape;137;g1ca63ba62c5_0_16:notes"/>
          <p:cNvSpPr txBox="1"/>
          <p:nvPr>
            <p:ph idx="12" type="sldNum"/>
          </p:nvPr>
        </p:nvSpPr>
        <p:spPr>
          <a:xfrm>
            <a:off x="3970938" y="8829967"/>
            <a:ext cx="3037800" cy="466500"/>
          </a:xfrm>
          <a:prstGeom prst="rect">
            <a:avLst/>
          </a:prstGeom>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ca63ba62c5_0_8: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ca63ba62c5_0_8:notes"/>
          <p:cNvSpPr txBox="1"/>
          <p:nvPr>
            <p:ph idx="1" type="body"/>
          </p:nvPr>
        </p:nvSpPr>
        <p:spPr>
          <a:xfrm>
            <a:off x="701040" y="4473892"/>
            <a:ext cx="5608200" cy="36606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5" name="Google Shape;145;g1ca63ba62c5_0_8:notes"/>
          <p:cNvSpPr txBox="1"/>
          <p:nvPr>
            <p:ph idx="12" type="sldNum"/>
          </p:nvPr>
        </p:nvSpPr>
        <p:spPr>
          <a:xfrm>
            <a:off x="3970938" y="8829967"/>
            <a:ext cx="3037800" cy="466500"/>
          </a:xfrm>
          <a:prstGeom prst="rect">
            <a:avLst/>
          </a:prstGeom>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ca63ba62c5_1_30: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ca63ba62c5_1_30:notes"/>
          <p:cNvSpPr txBox="1"/>
          <p:nvPr>
            <p:ph idx="1" type="body"/>
          </p:nvPr>
        </p:nvSpPr>
        <p:spPr>
          <a:xfrm>
            <a:off x="701040" y="4473892"/>
            <a:ext cx="5608200" cy="36606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rPr lang="en-US"/>
              <a:t>When in Screen Reader mode - When a job title is selected from the combo box, the additional job information in SR mode is read by the screen reader.</a:t>
            </a:r>
            <a:endParaRPr/>
          </a:p>
        </p:txBody>
      </p:sp>
      <p:sp>
        <p:nvSpPr>
          <p:cNvPr id="153" name="Google Shape;153;g1ca63ba62c5_1_30:notes"/>
          <p:cNvSpPr txBox="1"/>
          <p:nvPr>
            <p:ph idx="12" type="sldNum"/>
          </p:nvPr>
        </p:nvSpPr>
        <p:spPr>
          <a:xfrm>
            <a:off x="3970938" y="8829967"/>
            <a:ext cx="3037800" cy="466500"/>
          </a:xfrm>
          <a:prstGeom prst="rect">
            <a:avLst/>
          </a:prstGeom>
        </p:spPr>
        <p:txBody>
          <a:bodyPr anchorCtr="0" anchor="b" bIns="46575" lIns="93175" spcFirstLastPara="1" rIns="93175" wrap="square" tIns="46575">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1ca63ba62c5_1_45: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1ca63ba62c5_1_45:notes"/>
          <p:cNvSpPr txBox="1"/>
          <p:nvPr>
            <p:ph idx="1" type="body"/>
          </p:nvPr>
        </p:nvSpPr>
        <p:spPr>
          <a:xfrm>
            <a:off x="701040" y="4473892"/>
            <a:ext cx="5608200" cy="36606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62" name="Google Shape;162;g1ca63ba62c5_1_45:notes"/>
          <p:cNvSpPr txBox="1"/>
          <p:nvPr>
            <p:ph idx="12" type="sldNum"/>
          </p:nvPr>
        </p:nvSpPr>
        <p:spPr>
          <a:xfrm>
            <a:off x="3970938" y="8829967"/>
            <a:ext cx="3037800" cy="466500"/>
          </a:xfrm>
          <a:prstGeom prst="rect">
            <a:avLst/>
          </a:prstGeom>
        </p:spPr>
        <p:txBody>
          <a:bodyPr anchorCtr="0" anchor="b" bIns="46575" lIns="93175" spcFirstLastPara="1" rIns="93175" wrap="square" tIns="46575">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ca63ba62c5_1_37:notes"/>
          <p:cNvSpPr/>
          <p:nvPr>
            <p:ph idx="2" type="sldImg"/>
          </p:nvPr>
        </p:nvSpPr>
        <p:spPr>
          <a:xfrm>
            <a:off x="1414463" y="1162050"/>
            <a:ext cx="4181400" cy="31368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ca63ba62c5_1_37:notes"/>
          <p:cNvSpPr txBox="1"/>
          <p:nvPr>
            <p:ph idx="1" type="body"/>
          </p:nvPr>
        </p:nvSpPr>
        <p:spPr>
          <a:xfrm>
            <a:off x="701040" y="4473892"/>
            <a:ext cx="5608200" cy="366060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1" name="Google Shape;171;g1ca63ba62c5_1_37:notes"/>
          <p:cNvSpPr txBox="1"/>
          <p:nvPr>
            <p:ph idx="12" type="sldNum"/>
          </p:nvPr>
        </p:nvSpPr>
        <p:spPr>
          <a:xfrm>
            <a:off x="3970938" y="8829967"/>
            <a:ext cx="3037800" cy="466500"/>
          </a:xfrm>
          <a:prstGeom prst="rect">
            <a:avLst/>
          </a:prstGeom>
        </p:spPr>
        <p:txBody>
          <a:bodyPr anchorCtr="0" anchor="b" bIns="46575" lIns="93175" spcFirstLastPara="1" rIns="93175" wrap="square" tIns="46575">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0" name="Shape 10"/>
        <p:cNvGrpSpPr/>
        <p:nvPr/>
      </p:nvGrpSpPr>
      <p:grpSpPr>
        <a:xfrm>
          <a:off x="0" y="0"/>
          <a:ext cx="0" cy="0"/>
          <a:chOff x="0" y="0"/>
          <a:chExt cx="0" cy="0"/>
        </a:xfrm>
      </p:grpSpPr>
      <p:pic>
        <p:nvPicPr>
          <p:cNvPr descr="Cover Triangle Pattern" id="11" name="Google Shape;11;p12"/>
          <p:cNvPicPr preferRelativeResize="0"/>
          <p:nvPr/>
        </p:nvPicPr>
        <p:blipFill rotWithShape="1">
          <a:blip r:embed="rId2">
            <a:alphaModFix/>
          </a:blip>
          <a:srcRect b="0" l="0" r="0" t="12978"/>
          <a:stretch/>
        </p:blipFill>
        <p:spPr>
          <a:xfrm>
            <a:off x="2317813" y="0"/>
            <a:ext cx="6829477" cy="3749964"/>
          </a:xfrm>
          <a:prstGeom prst="rect">
            <a:avLst/>
          </a:prstGeom>
          <a:noFill/>
          <a:ln>
            <a:noFill/>
          </a:ln>
        </p:spPr>
      </p:pic>
      <p:sp>
        <p:nvSpPr>
          <p:cNvPr id="12" name="Google Shape;12;p12"/>
          <p:cNvSpPr txBox="1"/>
          <p:nvPr>
            <p:ph type="title"/>
          </p:nvPr>
        </p:nvSpPr>
        <p:spPr>
          <a:xfrm>
            <a:off x="369888" y="3863685"/>
            <a:ext cx="8336975" cy="999259"/>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rgbClr val="003764"/>
              </a:buClr>
              <a:buSzPts val="4800"/>
              <a:buFont typeface="Arial"/>
              <a:buNone/>
              <a:defRPr b="0" i="0" sz="48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3" name="Google Shape;13;p12"/>
          <p:cNvSpPr txBox="1"/>
          <p:nvPr>
            <p:ph idx="1" type="subTitle"/>
          </p:nvPr>
        </p:nvSpPr>
        <p:spPr>
          <a:xfrm>
            <a:off x="370608" y="4976665"/>
            <a:ext cx="8388928" cy="679016"/>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rgbClr val="003764"/>
              </a:buClr>
              <a:buSzPts val="3500"/>
              <a:buFont typeface="Arial"/>
              <a:buNone/>
              <a:defRPr b="0" i="0" sz="3500" u="none" cap="none" strike="noStrike">
                <a:solidFill>
                  <a:srgbClr val="003764"/>
                </a:solidFill>
                <a:latin typeface="Arial"/>
                <a:ea typeface="Arial"/>
                <a:cs typeface="Arial"/>
                <a:sym typeface="Arial"/>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9pPr>
          </a:lstStyle>
          <a:p/>
        </p:txBody>
      </p:sp>
      <p:sp>
        <p:nvSpPr>
          <p:cNvPr id="14" name="Google Shape;14;p12"/>
          <p:cNvSpPr txBox="1"/>
          <p:nvPr>
            <p:ph idx="2" type="body"/>
          </p:nvPr>
        </p:nvSpPr>
        <p:spPr>
          <a:xfrm>
            <a:off x="369888" y="5769402"/>
            <a:ext cx="4614862" cy="75882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003764"/>
              </a:buClr>
              <a:buSzPts val="2000"/>
              <a:buFont typeface="Arial"/>
              <a:buNone/>
              <a:defRPr b="0" i="0" sz="2000" u="none" cap="none" strike="noStrike">
                <a:solidFill>
                  <a:srgbClr val="003764"/>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Section Header">
  <p:cSld name="2_Section Header">
    <p:spTree>
      <p:nvGrpSpPr>
        <p:cNvPr id="97" name="Shape 97"/>
        <p:cNvGrpSpPr/>
        <p:nvPr/>
      </p:nvGrpSpPr>
      <p:grpSpPr>
        <a:xfrm>
          <a:off x="0" y="0"/>
          <a:ext cx="0" cy="0"/>
          <a:chOff x="0" y="0"/>
          <a:chExt cx="0" cy="0"/>
        </a:xfrm>
      </p:grpSpPr>
      <p:sp>
        <p:nvSpPr>
          <p:cNvPr descr="Yellow sidebar" id="98" name="Google Shape;98;p22"/>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9" name="Google Shape;99;p22"/>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0" name="Google Shape;100;p22"/>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1" name="Google Shape;101;p22"/>
          <p:cNvSpPr txBox="1"/>
          <p:nvPr>
            <p:ph idx="12" type="sldNum"/>
          </p:nvPr>
        </p:nvSpPr>
        <p:spPr>
          <a:xfrm>
            <a:off x="8416636" y="6529852"/>
            <a:ext cx="457199" cy="191623"/>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02" name="Google Shape;102;p22"/>
          <p:cNvSpPr txBox="1"/>
          <p:nvPr>
            <p:ph type="title"/>
          </p:nvPr>
        </p:nvSpPr>
        <p:spPr>
          <a:xfrm>
            <a:off x="519540" y="294198"/>
            <a:ext cx="8302337" cy="78645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rgbClr val="003764"/>
              </a:buClr>
              <a:buSzPts val="3500"/>
              <a:buFont typeface="Arial"/>
              <a:buNone/>
              <a:defRPr b="0" i="0" sz="35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3" name="Google Shape;103;p22"/>
          <p:cNvSpPr txBox="1"/>
          <p:nvPr>
            <p:ph idx="1" type="body"/>
          </p:nvPr>
        </p:nvSpPr>
        <p:spPr>
          <a:xfrm>
            <a:off x="519540" y="1174172"/>
            <a:ext cx="8336975" cy="4966856"/>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003764"/>
              </a:buClr>
              <a:buSzPts val="2800"/>
              <a:buFont typeface="Arial"/>
              <a:buChar char="•"/>
              <a:defRPr b="0" i="0" sz="2800" u="none" cap="none" strike="noStrike">
                <a:solidFill>
                  <a:srgbClr val="003764"/>
                </a:solidFill>
                <a:latin typeface="Arial"/>
                <a:ea typeface="Arial"/>
                <a:cs typeface="Arial"/>
                <a:sym typeface="Arial"/>
              </a:defRPr>
            </a:lvl1pPr>
            <a:lvl2pPr indent="-381000" lvl="1" marL="914400" marR="0" rtl="0" algn="l">
              <a:lnSpc>
                <a:spcPct val="90000"/>
              </a:lnSpc>
              <a:spcBef>
                <a:spcPts val="500"/>
              </a:spcBef>
              <a:spcAft>
                <a:spcPts val="0"/>
              </a:spcAft>
              <a:buClr>
                <a:srgbClr val="003764"/>
              </a:buClr>
              <a:buSzPts val="2400"/>
              <a:buFont typeface="Arial"/>
              <a:buChar char="•"/>
              <a:defRPr b="0" i="0" sz="2400" u="none" cap="none" strike="noStrike">
                <a:solidFill>
                  <a:srgbClr val="003764"/>
                </a:solidFill>
                <a:latin typeface="Arial"/>
                <a:ea typeface="Arial"/>
                <a:cs typeface="Arial"/>
                <a:sym typeface="Arial"/>
              </a:defRPr>
            </a:lvl2pPr>
            <a:lvl3pPr indent="-355600" lvl="2" marL="1371600" marR="0" rtl="0" algn="l">
              <a:lnSpc>
                <a:spcPct val="90000"/>
              </a:lnSpc>
              <a:spcBef>
                <a:spcPts val="500"/>
              </a:spcBef>
              <a:spcAft>
                <a:spcPts val="0"/>
              </a:spcAft>
              <a:buClr>
                <a:srgbClr val="003764"/>
              </a:buClr>
              <a:buSzPts val="2000"/>
              <a:buFont typeface="Arial"/>
              <a:buChar char="•"/>
              <a:defRPr b="0" i="0" sz="2000" u="none" cap="none" strike="noStrike">
                <a:solidFill>
                  <a:srgbClr val="003764"/>
                </a:solidFill>
                <a:latin typeface="Arial"/>
                <a:ea typeface="Arial"/>
                <a:cs typeface="Arial"/>
                <a:sym typeface="Arial"/>
              </a:defRPr>
            </a:lvl3pPr>
            <a:lvl4pPr indent="-342900" lvl="3" marL="1828800" marR="0" rtl="0" algn="l">
              <a:lnSpc>
                <a:spcPct val="90000"/>
              </a:lnSpc>
              <a:spcBef>
                <a:spcPts val="500"/>
              </a:spcBef>
              <a:spcAft>
                <a:spcPts val="0"/>
              </a:spcAft>
              <a:buClr>
                <a:srgbClr val="003764"/>
              </a:buClr>
              <a:buSzPts val="1800"/>
              <a:buFont typeface="Arial"/>
              <a:buChar char="•"/>
              <a:defRPr b="0" i="0" sz="1800" u="none" cap="none" strike="noStrike">
                <a:solidFill>
                  <a:srgbClr val="003764"/>
                </a:solidFill>
                <a:latin typeface="Arial"/>
                <a:ea typeface="Arial"/>
                <a:cs typeface="Arial"/>
                <a:sym typeface="Arial"/>
              </a:defRPr>
            </a:lvl4pPr>
            <a:lvl5pPr indent="-342900" lvl="4" marL="2286000" marR="0" rtl="0" algn="l">
              <a:lnSpc>
                <a:spcPct val="90000"/>
              </a:lnSpc>
              <a:spcBef>
                <a:spcPts val="500"/>
              </a:spcBef>
              <a:spcAft>
                <a:spcPts val="0"/>
              </a:spcAft>
              <a:buClr>
                <a:srgbClr val="003764"/>
              </a:buClr>
              <a:buSzPts val="1800"/>
              <a:buFont typeface="Arial"/>
              <a:buChar char="•"/>
              <a:defRPr b="0" i="0" sz="1800" u="none" cap="none" strike="noStrike">
                <a:solidFill>
                  <a:srgbClr val="003764"/>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 name="Shape 15"/>
        <p:cNvGrpSpPr/>
        <p:nvPr/>
      </p:nvGrpSpPr>
      <p:grpSpPr>
        <a:xfrm>
          <a:off x="0" y="0"/>
          <a:ext cx="0" cy="0"/>
          <a:chOff x="0" y="0"/>
          <a:chExt cx="0" cy="0"/>
        </a:xfrm>
      </p:grpSpPr>
      <p:pic>
        <p:nvPicPr>
          <p:cNvPr descr="Community and Technical Colleges. Washington State Board" id="16" name="Google Shape;16;p13"/>
          <p:cNvPicPr preferRelativeResize="0"/>
          <p:nvPr/>
        </p:nvPicPr>
        <p:blipFill rotWithShape="1">
          <a:blip r:embed="rId2">
            <a:alphaModFix/>
          </a:blip>
          <a:srcRect b="0" l="0" r="0" t="12671"/>
          <a:stretch/>
        </p:blipFill>
        <p:spPr>
          <a:xfrm>
            <a:off x="105297" y="154004"/>
            <a:ext cx="3286396" cy="1231537"/>
          </a:xfrm>
          <a:prstGeom prst="rect">
            <a:avLst/>
          </a:prstGeom>
          <a:noFill/>
          <a:ln>
            <a:noFill/>
          </a:ln>
        </p:spPr>
      </p:pic>
      <p:pic>
        <p:nvPicPr>
          <p:cNvPr descr="Header triangles pattern" id="17" name="Google Shape;17;p13"/>
          <p:cNvPicPr preferRelativeResize="0"/>
          <p:nvPr/>
        </p:nvPicPr>
        <p:blipFill rotWithShape="1">
          <a:blip r:embed="rId3">
            <a:alphaModFix/>
          </a:blip>
          <a:srcRect b="0" l="0" r="0" t="42264"/>
          <a:stretch/>
        </p:blipFill>
        <p:spPr>
          <a:xfrm>
            <a:off x="5076294" y="0"/>
            <a:ext cx="4067706" cy="1481791"/>
          </a:xfrm>
          <a:prstGeom prst="rect">
            <a:avLst/>
          </a:prstGeom>
          <a:noFill/>
          <a:ln>
            <a:noFill/>
          </a:ln>
        </p:spPr>
      </p:pic>
      <p:sp>
        <p:nvSpPr>
          <p:cNvPr id="18" name="Google Shape;18;p13"/>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rgbClr val="003764"/>
              </a:buClr>
              <a:buSzPts val="3500"/>
              <a:buFont typeface="Arial"/>
              <a:buNone/>
              <a:defRPr b="0" i="0" sz="35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9" name="Google Shape;19;p13"/>
          <p:cNvSpPr txBox="1"/>
          <p:nvPr>
            <p:ph idx="1" type="body"/>
          </p:nvPr>
        </p:nvSpPr>
        <p:spPr>
          <a:xfrm>
            <a:off x="536860" y="2415155"/>
            <a:ext cx="8336975" cy="3757046"/>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003764"/>
              </a:buClr>
              <a:buSzPts val="2800"/>
              <a:buFont typeface="Arial"/>
              <a:buChar char="•"/>
              <a:defRPr b="0" i="0" sz="2800" u="none" cap="none" strike="noStrike">
                <a:solidFill>
                  <a:srgbClr val="003764"/>
                </a:solidFill>
                <a:latin typeface="Arial"/>
                <a:ea typeface="Arial"/>
                <a:cs typeface="Arial"/>
                <a:sym typeface="Arial"/>
              </a:defRPr>
            </a:lvl1pPr>
            <a:lvl2pPr indent="-381000" lvl="1" marL="914400" marR="0" rtl="0" algn="l">
              <a:lnSpc>
                <a:spcPct val="90000"/>
              </a:lnSpc>
              <a:spcBef>
                <a:spcPts val="500"/>
              </a:spcBef>
              <a:spcAft>
                <a:spcPts val="0"/>
              </a:spcAft>
              <a:buClr>
                <a:srgbClr val="003764"/>
              </a:buClr>
              <a:buSzPts val="2400"/>
              <a:buFont typeface="Arial"/>
              <a:buChar char="•"/>
              <a:defRPr b="0" i="0" sz="2400" u="none" cap="none" strike="noStrike">
                <a:solidFill>
                  <a:srgbClr val="003764"/>
                </a:solidFill>
                <a:latin typeface="Arial"/>
                <a:ea typeface="Arial"/>
                <a:cs typeface="Arial"/>
                <a:sym typeface="Arial"/>
              </a:defRPr>
            </a:lvl2pPr>
            <a:lvl3pPr indent="-355600" lvl="2" marL="1371600" marR="0" rtl="0" algn="l">
              <a:lnSpc>
                <a:spcPct val="90000"/>
              </a:lnSpc>
              <a:spcBef>
                <a:spcPts val="500"/>
              </a:spcBef>
              <a:spcAft>
                <a:spcPts val="0"/>
              </a:spcAft>
              <a:buClr>
                <a:srgbClr val="003764"/>
              </a:buClr>
              <a:buSzPts val="2000"/>
              <a:buFont typeface="Arial"/>
              <a:buChar char="•"/>
              <a:defRPr b="0" i="0" sz="2000" u="none" cap="none" strike="noStrike">
                <a:solidFill>
                  <a:srgbClr val="003764"/>
                </a:solidFill>
                <a:latin typeface="Arial"/>
                <a:ea typeface="Arial"/>
                <a:cs typeface="Arial"/>
                <a:sym typeface="Arial"/>
              </a:defRPr>
            </a:lvl3pPr>
            <a:lvl4pPr indent="-342900" lvl="3" marL="1828800" marR="0" rtl="0" algn="l">
              <a:lnSpc>
                <a:spcPct val="90000"/>
              </a:lnSpc>
              <a:spcBef>
                <a:spcPts val="500"/>
              </a:spcBef>
              <a:spcAft>
                <a:spcPts val="0"/>
              </a:spcAft>
              <a:buClr>
                <a:srgbClr val="003764"/>
              </a:buClr>
              <a:buSzPts val="1800"/>
              <a:buFont typeface="Arial"/>
              <a:buChar char="•"/>
              <a:defRPr b="0" i="0" sz="1800" u="none" cap="none" strike="noStrike">
                <a:solidFill>
                  <a:srgbClr val="003764"/>
                </a:solidFill>
                <a:latin typeface="Arial"/>
                <a:ea typeface="Arial"/>
                <a:cs typeface="Arial"/>
                <a:sym typeface="Arial"/>
              </a:defRPr>
            </a:lvl4pPr>
            <a:lvl5pPr indent="-342900" lvl="4" marL="2286000" marR="0" rtl="0" algn="l">
              <a:lnSpc>
                <a:spcPct val="90000"/>
              </a:lnSpc>
              <a:spcBef>
                <a:spcPts val="500"/>
              </a:spcBef>
              <a:spcAft>
                <a:spcPts val="0"/>
              </a:spcAft>
              <a:buClr>
                <a:srgbClr val="003764"/>
              </a:buClr>
              <a:buSzPts val="1800"/>
              <a:buFont typeface="Arial"/>
              <a:buChar char="•"/>
              <a:defRPr b="0" i="0" sz="1800" u="none" cap="none" strike="noStrike">
                <a:solidFill>
                  <a:srgbClr val="003764"/>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descr="Yellow sidebar" id="20" name="Google Shape;20;p13"/>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3"/>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22" name="Google Shape;22;p13"/>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23" name="Google Shape;23;p13"/>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b="0" l="0" r="0" t="0"/>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5" name="Shape 25"/>
        <p:cNvGrpSpPr/>
        <p:nvPr/>
      </p:nvGrpSpPr>
      <p:grpSpPr>
        <a:xfrm>
          <a:off x="0" y="0"/>
          <a:ext cx="0" cy="0"/>
          <a:chOff x="0" y="0"/>
          <a:chExt cx="0" cy="0"/>
        </a:xfrm>
      </p:grpSpPr>
      <p:pic>
        <p:nvPicPr>
          <p:cNvPr descr="Community and Technical Colleges. Washington State Board." id="26" name="Google Shape;26;p14"/>
          <p:cNvPicPr preferRelativeResize="0"/>
          <p:nvPr/>
        </p:nvPicPr>
        <p:blipFill rotWithShape="1">
          <a:blip r:embed="rId2">
            <a:alphaModFix/>
          </a:blip>
          <a:srcRect b="0" l="0" r="0" t="12671"/>
          <a:stretch/>
        </p:blipFill>
        <p:spPr>
          <a:xfrm>
            <a:off x="105297" y="154004"/>
            <a:ext cx="3286396" cy="1231537"/>
          </a:xfrm>
          <a:prstGeom prst="rect">
            <a:avLst/>
          </a:prstGeom>
          <a:noFill/>
          <a:ln>
            <a:noFill/>
          </a:ln>
        </p:spPr>
      </p:pic>
      <p:pic>
        <p:nvPicPr>
          <p:cNvPr descr="Header triangles pattern" id="27" name="Google Shape;27;p14"/>
          <p:cNvPicPr preferRelativeResize="0"/>
          <p:nvPr/>
        </p:nvPicPr>
        <p:blipFill rotWithShape="1">
          <a:blip r:embed="rId3">
            <a:alphaModFix/>
          </a:blip>
          <a:srcRect b="0" l="0" r="0" t="42264"/>
          <a:stretch/>
        </p:blipFill>
        <p:spPr>
          <a:xfrm>
            <a:off x="5076294" y="0"/>
            <a:ext cx="4067706" cy="1481791"/>
          </a:xfrm>
          <a:prstGeom prst="rect">
            <a:avLst/>
          </a:prstGeom>
          <a:noFill/>
          <a:ln>
            <a:noFill/>
          </a:ln>
        </p:spPr>
      </p:pic>
      <p:sp>
        <p:nvSpPr>
          <p:cNvPr id="28" name="Google Shape;28;p14"/>
          <p:cNvSpPr txBox="1"/>
          <p:nvPr>
            <p:ph type="title"/>
          </p:nvPr>
        </p:nvSpPr>
        <p:spPr>
          <a:xfrm>
            <a:off x="582468" y="1709744"/>
            <a:ext cx="8270588" cy="2852737"/>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rgbClr val="003764"/>
              </a:buClr>
              <a:buSzPts val="4800"/>
              <a:buFont typeface="Arial"/>
              <a:buNone/>
              <a:defRPr b="0" i="0" sz="48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9" name="Google Shape;29;p14"/>
          <p:cNvSpPr txBox="1"/>
          <p:nvPr>
            <p:ph idx="1" type="body"/>
          </p:nvPr>
        </p:nvSpPr>
        <p:spPr>
          <a:xfrm>
            <a:off x="582468" y="4589469"/>
            <a:ext cx="8270588" cy="1500187"/>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003764"/>
              </a:buClr>
              <a:buSzPts val="2400"/>
              <a:buFont typeface="Arial"/>
              <a:buNone/>
              <a:defRPr b="0" i="0" sz="2400" u="none" cap="none" strike="noStrike">
                <a:solidFill>
                  <a:srgbClr val="003764"/>
                </a:solidFill>
                <a:latin typeface="Arial"/>
                <a:ea typeface="Arial"/>
                <a:cs typeface="Arial"/>
                <a:sym typeface="Arial"/>
              </a:defRPr>
            </a:lvl1pPr>
            <a:lvl2pPr indent="-228600" lvl="1" marL="914400" marR="0" rtl="0" algn="l">
              <a:lnSpc>
                <a:spcPct val="90000"/>
              </a:lnSpc>
              <a:spcBef>
                <a:spcPts val="500"/>
              </a:spcBef>
              <a:spcAft>
                <a:spcPts val="0"/>
              </a:spcAft>
              <a:buClr>
                <a:srgbClr val="888E9D"/>
              </a:buClr>
              <a:buSzPts val="2000"/>
              <a:buFont typeface="Arial"/>
              <a:buNone/>
              <a:defRPr b="0" i="0" sz="2000" u="none" cap="none" strike="noStrike">
                <a:solidFill>
                  <a:srgbClr val="888E9D"/>
                </a:solidFill>
                <a:latin typeface="Arial"/>
                <a:ea typeface="Arial"/>
                <a:cs typeface="Arial"/>
                <a:sym typeface="Arial"/>
              </a:defRPr>
            </a:lvl2pPr>
            <a:lvl3pPr indent="-228600" lvl="2" marL="1371600" marR="0" rtl="0" algn="l">
              <a:lnSpc>
                <a:spcPct val="90000"/>
              </a:lnSpc>
              <a:spcBef>
                <a:spcPts val="500"/>
              </a:spcBef>
              <a:spcAft>
                <a:spcPts val="0"/>
              </a:spcAft>
              <a:buClr>
                <a:srgbClr val="888E9D"/>
              </a:buClr>
              <a:buSzPts val="1800"/>
              <a:buFont typeface="Arial"/>
              <a:buNone/>
              <a:defRPr b="0" i="0" sz="1800" u="none" cap="none" strike="noStrike">
                <a:solidFill>
                  <a:srgbClr val="888E9D"/>
                </a:solidFill>
                <a:latin typeface="Arial"/>
                <a:ea typeface="Arial"/>
                <a:cs typeface="Arial"/>
                <a:sym typeface="Arial"/>
              </a:defRPr>
            </a:lvl3pPr>
            <a:lvl4pPr indent="-228600" lvl="3" marL="1828800" marR="0" rtl="0" algn="l">
              <a:lnSpc>
                <a:spcPct val="90000"/>
              </a:lnSpc>
              <a:spcBef>
                <a:spcPts val="500"/>
              </a:spcBef>
              <a:spcAft>
                <a:spcPts val="0"/>
              </a:spcAft>
              <a:buClr>
                <a:srgbClr val="888E9D"/>
              </a:buClr>
              <a:buSzPts val="1600"/>
              <a:buFont typeface="Arial"/>
              <a:buNone/>
              <a:defRPr b="0" i="0" sz="1600" u="none" cap="none" strike="noStrike">
                <a:solidFill>
                  <a:srgbClr val="888E9D"/>
                </a:solidFill>
                <a:latin typeface="Arial"/>
                <a:ea typeface="Arial"/>
                <a:cs typeface="Arial"/>
                <a:sym typeface="Arial"/>
              </a:defRPr>
            </a:lvl4pPr>
            <a:lvl5pPr indent="-228600" lvl="4" marL="2286000" marR="0" rtl="0" algn="l">
              <a:lnSpc>
                <a:spcPct val="90000"/>
              </a:lnSpc>
              <a:spcBef>
                <a:spcPts val="500"/>
              </a:spcBef>
              <a:spcAft>
                <a:spcPts val="0"/>
              </a:spcAft>
              <a:buClr>
                <a:srgbClr val="888E9D"/>
              </a:buClr>
              <a:buSzPts val="1600"/>
              <a:buFont typeface="Arial"/>
              <a:buNone/>
              <a:defRPr b="0" i="0" sz="1600" u="none" cap="none" strike="noStrike">
                <a:solidFill>
                  <a:srgbClr val="888E9D"/>
                </a:solidFill>
                <a:latin typeface="Arial"/>
                <a:ea typeface="Arial"/>
                <a:cs typeface="Arial"/>
                <a:sym typeface="Arial"/>
              </a:defRPr>
            </a:lvl5pPr>
            <a:lvl6pPr indent="-228600" lvl="5" marL="2743200" marR="0" rtl="0" algn="l">
              <a:lnSpc>
                <a:spcPct val="90000"/>
              </a:lnSpc>
              <a:spcBef>
                <a:spcPts val="500"/>
              </a:spcBef>
              <a:spcAft>
                <a:spcPts val="0"/>
              </a:spcAft>
              <a:buClr>
                <a:srgbClr val="888E9D"/>
              </a:buClr>
              <a:buSzPts val="1600"/>
              <a:buFont typeface="Arial"/>
              <a:buNone/>
              <a:defRPr b="0" i="0" sz="1600" u="none" cap="none" strike="noStrike">
                <a:solidFill>
                  <a:srgbClr val="888E9D"/>
                </a:solidFill>
                <a:latin typeface="Arial"/>
                <a:ea typeface="Arial"/>
                <a:cs typeface="Arial"/>
                <a:sym typeface="Arial"/>
              </a:defRPr>
            </a:lvl6pPr>
            <a:lvl7pPr indent="-228600" lvl="6" marL="3200400" marR="0" rtl="0" algn="l">
              <a:lnSpc>
                <a:spcPct val="90000"/>
              </a:lnSpc>
              <a:spcBef>
                <a:spcPts val="500"/>
              </a:spcBef>
              <a:spcAft>
                <a:spcPts val="0"/>
              </a:spcAft>
              <a:buClr>
                <a:srgbClr val="888E9D"/>
              </a:buClr>
              <a:buSzPts val="1600"/>
              <a:buFont typeface="Arial"/>
              <a:buNone/>
              <a:defRPr b="0" i="0" sz="1600" u="none" cap="none" strike="noStrike">
                <a:solidFill>
                  <a:srgbClr val="888E9D"/>
                </a:solidFill>
                <a:latin typeface="Arial"/>
                <a:ea typeface="Arial"/>
                <a:cs typeface="Arial"/>
                <a:sym typeface="Arial"/>
              </a:defRPr>
            </a:lvl7pPr>
            <a:lvl8pPr indent="-228600" lvl="7" marL="3657600" marR="0" rtl="0" algn="l">
              <a:lnSpc>
                <a:spcPct val="90000"/>
              </a:lnSpc>
              <a:spcBef>
                <a:spcPts val="500"/>
              </a:spcBef>
              <a:spcAft>
                <a:spcPts val="0"/>
              </a:spcAft>
              <a:buClr>
                <a:srgbClr val="888E9D"/>
              </a:buClr>
              <a:buSzPts val="1600"/>
              <a:buFont typeface="Arial"/>
              <a:buNone/>
              <a:defRPr b="0" i="0" sz="1600" u="none" cap="none" strike="noStrike">
                <a:solidFill>
                  <a:srgbClr val="888E9D"/>
                </a:solidFill>
                <a:latin typeface="Arial"/>
                <a:ea typeface="Arial"/>
                <a:cs typeface="Arial"/>
                <a:sym typeface="Arial"/>
              </a:defRPr>
            </a:lvl8pPr>
            <a:lvl9pPr indent="-228600" lvl="8" marL="4114800" marR="0" rtl="0" algn="l">
              <a:lnSpc>
                <a:spcPct val="90000"/>
              </a:lnSpc>
              <a:spcBef>
                <a:spcPts val="500"/>
              </a:spcBef>
              <a:spcAft>
                <a:spcPts val="0"/>
              </a:spcAft>
              <a:buClr>
                <a:srgbClr val="888E9D"/>
              </a:buClr>
              <a:buSzPts val="1600"/>
              <a:buFont typeface="Arial"/>
              <a:buNone/>
              <a:defRPr b="0" i="0" sz="1600" u="none" cap="none" strike="noStrike">
                <a:solidFill>
                  <a:srgbClr val="888E9D"/>
                </a:solidFill>
                <a:latin typeface="Arial"/>
                <a:ea typeface="Arial"/>
                <a:cs typeface="Arial"/>
                <a:sym typeface="Arial"/>
              </a:defRPr>
            </a:lvl9pPr>
          </a:lstStyle>
          <a:p/>
        </p:txBody>
      </p:sp>
      <p:sp>
        <p:nvSpPr>
          <p:cNvPr descr="Yellow sidebar" id="30" name="Google Shape;30;p14"/>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1" name="Google Shape;31;p14"/>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32" name="Google Shape;32;p14"/>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33" name="Google Shape;33;p14"/>
          <p:cNvSpPr txBox="1"/>
          <p:nvPr>
            <p:ph idx="12" type="sldNum"/>
          </p:nvPr>
        </p:nvSpPr>
        <p:spPr>
          <a:xfrm>
            <a:off x="8416636" y="6529852"/>
            <a:ext cx="457199" cy="191623"/>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b="0" l="0" r="0" t="0"/>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35" name="Shape 35"/>
        <p:cNvGrpSpPr/>
        <p:nvPr/>
      </p:nvGrpSpPr>
      <p:grpSpPr>
        <a:xfrm>
          <a:off x="0" y="0"/>
          <a:ext cx="0" cy="0"/>
          <a:chOff x="0" y="0"/>
          <a:chExt cx="0" cy="0"/>
        </a:xfrm>
      </p:grpSpPr>
      <p:pic>
        <p:nvPicPr>
          <p:cNvPr descr="Community and Technical Colleges. Washington State Board." id="36" name="Google Shape;36;p16"/>
          <p:cNvPicPr preferRelativeResize="0"/>
          <p:nvPr/>
        </p:nvPicPr>
        <p:blipFill rotWithShape="1">
          <a:blip r:embed="rId2">
            <a:alphaModFix/>
          </a:blip>
          <a:srcRect b="0" l="0" r="0" t="12671"/>
          <a:stretch/>
        </p:blipFill>
        <p:spPr>
          <a:xfrm>
            <a:off x="105297" y="154004"/>
            <a:ext cx="3286396" cy="1231537"/>
          </a:xfrm>
          <a:prstGeom prst="rect">
            <a:avLst/>
          </a:prstGeom>
          <a:noFill/>
          <a:ln>
            <a:noFill/>
          </a:ln>
        </p:spPr>
      </p:pic>
      <p:pic>
        <p:nvPicPr>
          <p:cNvPr descr="Header triangles pattern" id="37" name="Google Shape;37;p16"/>
          <p:cNvPicPr preferRelativeResize="0"/>
          <p:nvPr/>
        </p:nvPicPr>
        <p:blipFill rotWithShape="1">
          <a:blip r:embed="rId3">
            <a:alphaModFix/>
          </a:blip>
          <a:srcRect b="0" l="0" r="0" t="42264"/>
          <a:stretch/>
        </p:blipFill>
        <p:spPr>
          <a:xfrm>
            <a:off x="5076294" y="4063"/>
            <a:ext cx="4067706" cy="1481791"/>
          </a:xfrm>
          <a:prstGeom prst="rect">
            <a:avLst/>
          </a:prstGeom>
          <a:noFill/>
          <a:ln>
            <a:noFill/>
          </a:ln>
        </p:spPr>
      </p:pic>
      <p:sp>
        <p:nvSpPr>
          <p:cNvPr id="38" name="Google Shape;38;p16"/>
          <p:cNvSpPr txBox="1"/>
          <p:nvPr>
            <p:ph type="title"/>
          </p:nvPr>
        </p:nvSpPr>
        <p:spPr>
          <a:xfrm>
            <a:off x="507276" y="1485854"/>
            <a:ext cx="8335388" cy="736311"/>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rgbClr val="003764"/>
              </a:buClr>
              <a:buSzPts val="3500"/>
              <a:buFont typeface="Arial"/>
              <a:buNone/>
              <a:defRPr b="0" i="0" sz="35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39" name="Google Shape;39;p16"/>
          <p:cNvSpPr txBox="1"/>
          <p:nvPr>
            <p:ph idx="1" type="body"/>
          </p:nvPr>
        </p:nvSpPr>
        <p:spPr>
          <a:xfrm>
            <a:off x="507278" y="2385434"/>
            <a:ext cx="4002378" cy="524893"/>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1000"/>
              </a:spcBef>
              <a:spcAft>
                <a:spcPts val="0"/>
              </a:spcAft>
              <a:buClr>
                <a:srgbClr val="003764"/>
              </a:buClr>
              <a:buSzPts val="2400"/>
              <a:buFont typeface="Arial"/>
              <a:buNone/>
              <a:defRPr b="1" i="0" sz="2400" u="none" cap="none" strike="noStrike">
                <a:solidFill>
                  <a:srgbClr val="003764"/>
                </a:solidFill>
                <a:latin typeface="Arial"/>
                <a:ea typeface="Arial"/>
                <a:cs typeface="Arial"/>
                <a:sym typeface="Arial"/>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40" name="Google Shape;40;p16"/>
          <p:cNvSpPr txBox="1"/>
          <p:nvPr>
            <p:ph idx="2" type="body"/>
          </p:nvPr>
        </p:nvSpPr>
        <p:spPr>
          <a:xfrm>
            <a:off x="507278" y="3003840"/>
            <a:ext cx="4002378" cy="3313833"/>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003764"/>
              </a:buClr>
              <a:buSzPts val="2800"/>
              <a:buFont typeface="Arial"/>
              <a:buChar char="•"/>
              <a:defRPr b="0" i="0" sz="2800" u="none" cap="none" strike="noStrike">
                <a:solidFill>
                  <a:srgbClr val="003764"/>
                </a:solidFill>
                <a:latin typeface="Arial"/>
                <a:ea typeface="Arial"/>
                <a:cs typeface="Arial"/>
                <a:sym typeface="Arial"/>
              </a:defRPr>
            </a:lvl1pPr>
            <a:lvl2pPr indent="-381000" lvl="1" marL="914400" marR="0" rtl="0" algn="l">
              <a:lnSpc>
                <a:spcPct val="90000"/>
              </a:lnSpc>
              <a:spcBef>
                <a:spcPts val="500"/>
              </a:spcBef>
              <a:spcAft>
                <a:spcPts val="0"/>
              </a:spcAft>
              <a:buClr>
                <a:srgbClr val="003764"/>
              </a:buClr>
              <a:buSzPts val="2400"/>
              <a:buFont typeface="Arial"/>
              <a:buChar char="•"/>
              <a:defRPr b="0" i="0" sz="2400" u="none" cap="none" strike="noStrike">
                <a:solidFill>
                  <a:srgbClr val="003764"/>
                </a:solidFill>
                <a:latin typeface="Arial"/>
                <a:ea typeface="Arial"/>
                <a:cs typeface="Arial"/>
                <a:sym typeface="Arial"/>
              </a:defRPr>
            </a:lvl2pPr>
            <a:lvl3pPr indent="-355600" lvl="2" marL="1371600" marR="0" rtl="0" algn="l">
              <a:lnSpc>
                <a:spcPct val="90000"/>
              </a:lnSpc>
              <a:spcBef>
                <a:spcPts val="500"/>
              </a:spcBef>
              <a:spcAft>
                <a:spcPts val="0"/>
              </a:spcAft>
              <a:buClr>
                <a:srgbClr val="003764"/>
              </a:buClr>
              <a:buSzPts val="2000"/>
              <a:buFont typeface="Arial"/>
              <a:buChar char="•"/>
              <a:defRPr b="0" i="0" sz="2000" u="none" cap="none" strike="noStrike">
                <a:solidFill>
                  <a:srgbClr val="003764"/>
                </a:solidFill>
                <a:latin typeface="Arial"/>
                <a:ea typeface="Arial"/>
                <a:cs typeface="Arial"/>
                <a:sym typeface="Arial"/>
              </a:defRPr>
            </a:lvl3pPr>
            <a:lvl4pPr indent="-342900" lvl="3" marL="1828800" marR="0" rtl="0" algn="l">
              <a:lnSpc>
                <a:spcPct val="90000"/>
              </a:lnSpc>
              <a:spcBef>
                <a:spcPts val="500"/>
              </a:spcBef>
              <a:spcAft>
                <a:spcPts val="0"/>
              </a:spcAft>
              <a:buClr>
                <a:srgbClr val="003764"/>
              </a:buClr>
              <a:buSzPts val="1800"/>
              <a:buFont typeface="Arial"/>
              <a:buChar char="•"/>
              <a:defRPr b="0" i="0" sz="1800" u="none" cap="none" strike="noStrike">
                <a:solidFill>
                  <a:srgbClr val="003764"/>
                </a:solidFill>
                <a:latin typeface="Arial"/>
                <a:ea typeface="Arial"/>
                <a:cs typeface="Arial"/>
                <a:sym typeface="Arial"/>
              </a:defRPr>
            </a:lvl4pPr>
            <a:lvl5pPr indent="-342900" lvl="4" marL="2286000" marR="0" rtl="0" algn="l">
              <a:lnSpc>
                <a:spcPct val="90000"/>
              </a:lnSpc>
              <a:spcBef>
                <a:spcPts val="500"/>
              </a:spcBef>
              <a:spcAft>
                <a:spcPts val="0"/>
              </a:spcAft>
              <a:buClr>
                <a:srgbClr val="003764"/>
              </a:buClr>
              <a:buSzPts val="1800"/>
              <a:buFont typeface="Arial"/>
              <a:buChar char="•"/>
              <a:defRPr b="0" i="0" sz="1800" u="none" cap="none" strike="noStrike">
                <a:solidFill>
                  <a:srgbClr val="003764"/>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1" name="Google Shape;41;p16"/>
          <p:cNvSpPr txBox="1"/>
          <p:nvPr>
            <p:ph idx="3" type="body"/>
          </p:nvPr>
        </p:nvSpPr>
        <p:spPr>
          <a:xfrm>
            <a:off x="4790207" y="2385430"/>
            <a:ext cx="4052457" cy="524894"/>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1000"/>
              </a:spcBef>
              <a:spcAft>
                <a:spcPts val="0"/>
              </a:spcAft>
              <a:buClr>
                <a:srgbClr val="003764"/>
              </a:buClr>
              <a:buSzPts val="2400"/>
              <a:buFont typeface="Arial"/>
              <a:buNone/>
              <a:defRPr b="1" i="0" sz="2400" u="none" cap="none" strike="noStrike">
                <a:solidFill>
                  <a:srgbClr val="003764"/>
                </a:solidFill>
                <a:latin typeface="Arial"/>
                <a:ea typeface="Arial"/>
                <a:cs typeface="Arial"/>
                <a:sym typeface="Arial"/>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42" name="Google Shape;42;p16"/>
          <p:cNvSpPr txBox="1"/>
          <p:nvPr>
            <p:ph idx="4" type="body"/>
          </p:nvPr>
        </p:nvSpPr>
        <p:spPr>
          <a:xfrm>
            <a:off x="4790207" y="3003840"/>
            <a:ext cx="4052457" cy="3313833"/>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rgbClr val="003764"/>
              </a:buClr>
              <a:buSzPts val="2800"/>
              <a:buFont typeface="Arial"/>
              <a:buChar char="•"/>
              <a:defRPr b="0" i="0" sz="2800" u="none" cap="none" strike="noStrike">
                <a:solidFill>
                  <a:srgbClr val="003764"/>
                </a:solidFill>
                <a:latin typeface="Arial"/>
                <a:ea typeface="Arial"/>
                <a:cs typeface="Arial"/>
                <a:sym typeface="Arial"/>
              </a:defRPr>
            </a:lvl1pPr>
            <a:lvl2pPr indent="-381000" lvl="1" marL="914400" marR="0" rtl="0" algn="l">
              <a:lnSpc>
                <a:spcPct val="90000"/>
              </a:lnSpc>
              <a:spcBef>
                <a:spcPts val="500"/>
              </a:spcBef>
              <a:spcAft>
                <a:spcPts val="0"/>
              </a:spcAft>
              <a:buClr>
                <a:srgbClr val="003764"/>
              </a:buClr>
              <a:buSzPts val="2400"/>
              <a:buFont typeface="Arial"/>
              <a:buChar char="•"/>
              <a:defRPr b="0" i="0" sz="2400" u="none" cap="none" strike="noStrike">
                <a:solidFill>
                  <a:srgbClr val="003764"/>
                </a:solidFill>
                <a:latin typeface="Arial"/>
                <a:ea typeface="Arial"/>
                <a:cs typeface="Arial"/>
                <a:sym typeface="Arial"/>
              </a:defRPr>
            </a:lvl2pPr>
            <a:lvl3pPr indent="-355600" lvl="2" marL="1371600" marR="0" rtl="0" algn="l">
              <a:lnSpc>
                <a:spcPct val="90000"/>
              </a:lnSpc>
              <a:spcBef>
                <a:spcPts val="500"/>
              </a:spcBef>
              <a:spcAft>
                <a:spcPts val="0"/>
              </a:spcAft>
              <a:buClr>
                <a:srgbClr val="003764"/>
              </a:buClr>
              <a:buSzPts val="2000"/>
              <a:buFont typeface="Arial"/>
              <a:buChar char="•"/>
              <a:defRPr b="0" i="0" sz="2000" u="none" cap="none" strike="noStrike">
                <a:solidFill>
                  <a:srgbClr val="003764"/>
                </a:solidFill>
                <a:latin typeface="Arial"/>
                <a:ea typeface="Arial"/>
                <a:cs typeface="Arial"/>
                <a:sym typeface="Arial"/>
              </a:defRPr>
            </a:lvl3pPr>
            <a:lvl4pPr indent="-342900" lvl="3" marL="1828800" marR="0" rtl="0" algn="l">
              <a:lnSpc>
                <a:spcPct val="90000"/>
              </a:lnSpc>
              <a:spcBef>
                <a:spcPts val="500"/>
              </a:spcBef>
              <a:spcAft>
                <a:spcPts val="0"/>
              </a:spcAft>
              <a:buClr>
                <a:srgbClr val="003764"/>
              </a:buClr>
              <a:buSzPts val="1800"/>
              <a:buFont typeface="Arial"/>
              <a:buChar char="•"/>
              <a:defRPr b="0" i="0" sz="1800" u="none" cap="none" strike="noStrike">
                <a:solidFill>
                  <a:srgbClr val="003764"/>
                </a:solidFill>
                <a:latin typeface="Arial"/>
                <a:ea typeface="Arial"/>
                <a:cs typeface="Arial"/>
                <a:sym typeface="Arial"/>
              </a:defRPr>
            </a:lvl4pPr>
            <a:lvl5pPr indent="-342900" lvl="4" marL="2286000" marR="0" rtl="0" algn="l">
              <a:lnSpc>
                <a:spcPct val="90000"/>
              </a:lnSpc>
              <a:spcBef>
                <a:spcPts val="500"/>
              </a:spcBef>
              <a:spcAft>
                <a:spcPts val="0"/>
              </a:spcAft>
              <a:buClr>
                <a:srgbClr val="003764"/>
              </a:buClr>
              <a:buSzPts val="1800"/>
              <a:buFont typeface="Arial"/>
              <a:buChar char="•"/>
              <a:defRPr b="0" i="0" sz="1800" u="none" cap="none" strike="noStrike">
                <a:solidFill>
                  <a:srgbClr val="003764"/>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descr="Yellow sidebar" id="43" name="Google Shape;43;p16"/>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44" name="Google Shape;44;p16"/>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5" name="Google Shape;45;p16"/>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6" name="Google Shape;46;p16"/>
          <p:cNvSpPr txBox="1"/>
          <p:nvPr>
            <p:ph idx="12" type="sldNum"/>
          </p:nvPr>
        </p:nvSpPr>
        <p:spPr>
          <a:xfrm>
            <a:off x="8416636" y="6529852"/>
            <a:ext cx="457199" cy="191623"/>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b="0" l="0" r="0" t="0"/>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8" name="Shape 48"/>
        <p:cNvGrpSpPr/>
        <p:nvPr/>
      </p:nvGrpSpPr>
      <p:grpSpPr>
        <a:xfrm>
          <a:off x="0" y="0"/>
          <a:ext cx="0" cy="0"/>
          <a:chOff x="0" y="0"/>
          <a:chExt cx="0" cy="0"/>
        </a:xfrm>
      </p:grpSpPr>
      <p:pic>
        <p:nvPicPr>
          <p:cNvPr descr="Community and Technical Colleges. Washington State Board." id="49" name="Google Shape;49;p17"/>
          <p:cNvPicPr preferRelativeResize="0"/>
          <p:nvPr/>
        </p:nvPicPr>
        <p:blipFill rotWithShape="1">
          <a:blip r:embed="rId2">
            <a:alphaModFix/>
          </a:blip>
          <a:srcRect b="0" l="0" r="0" t="12671"/>
          <a:stretch/>
        </p:blipFill>
        <p:spPr>
          <a:xfrm>
            <a:off x="105297" y="154004"/>
            <a:ext cx="3286396" cy="1231537"/>
          </a:xfrm>
          <a:prstGeom prst="rect">
            <a:avLst/>
          </a:prstGeom>
          <a:noFill/>
          <a:ln>
            <a:noFill/>
          </a:ln>
        </p:spPr>
      </p:pic>
      <p:pic>
        <p:nvPicPr>
          <p:cNvPr descr="Header triangles pattern" id="50" name="Google Shape;50;p17"/>
          <p:cNvPicPr preferRelativeResize="0"/>
          <p:nvPr/>
        </p:nvPicPr>
        <p:blipFill rotWithShape="1">
          <a:blip r:embed="rId3">
            <a:alphaModFix/>
          </a:blip>
          <a:srcRect b="0" l="0" r="0" t="42264"/>
          <a:stretch/>
        </p:blipFill>
        <p:spPr>
          <a:xfrm>
            <a:off x="5076294" y="0"/>
            <a:ext cx="4067706" cy="1481791"/>
          </a:xfrm>
          <a:prstGeom prst="rect">
            <a:avLst/>
          </a:prstGeom>
          <a:noFill/>
          <a:ln>
            <a:noFill/>
          </a:ln>
        </p:spPr>
      </p:pic>
      <p:sp>
        <p:nvSpPr>
          <p:cNvPr id="51" name="Google Shape;51;p17"/>
          <p:cNvSpPr txBox="1"/>
          <p:nvPr>
            <p:ph type="title"/>
          </p:nvPr>
        </p:nvSpPr>
        <p:spPr>
          <a:xfrm>
            <a:off x="540327" y="1457982"/>
            <a:ext cx="8302337" cy="78645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rgbClr val="003764"/>
              </a:buClr>
              <a:buSzPts val="3500"/>
              <a:buFont typeface="Arial"/>
              <a:buNone/>
              <a:defRPr b="0" i="0" sz="35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descr="Yellow sidebar" id="52" name="Google Shape;52;p17"/>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3" name="Google Shape;53;p17"/>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4" name="Google Shape;54;p17"/>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5" name="Google Shape;55;p17"/>
          <p:cNvSpPr txBox="1"/>
          <p:nvPr>
            <p:ph idx="12" type="sldNum"/>
          </p:nvPr>
        </p:nvSpPr>
        <p:spPr>
          <a:xfrm>
            <a:off x="8416636" y="6529852"/>
            <a:ext cx="457199" cy="191623"/>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b="0" l="0" r="0" t="0"/>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pic>
        <p:nvPicPr>
          <p:cNvPr descr="Community and Technical Colleges. Washington State Board." id="58" name="Google Shape;58;p18"/>
          <p:cNvPicPr preferRelativeResize="0"/>
          <p:nvPr/>
        </p:nvPicPr>
        <p:blipFill rotWithShape="1">
          <a:blip r:embed="rId2">
            <a:alphaModFix/>
          </a:blip>
          <a:srcRect b="0" l="0" r="0" t="12671"/>
          <a:stretch/>
        </p:blipFill>
        <p:spPr>
          <a:xfrm>
            <a:off x="105297" y="154004"/>
            <a:ext cx="3286396" cy="1231537"/>
          </a:xfrm>
          <a:prstGeom prst="rect">
            <a:avLst/>
          </a:prstGeom>
          <a:noFill/>
          <a:ln>
            <a:noFill/>
          </a:ln>
        </p:spPr>
      </p:pic>
      <p:pic>
        <p:nvPicPr>
          <p:cNvPr descr="Header triangles pattern" id="59" name="Google Shape;59;p18"/>
          <p:cNvPicPr preferRelativeResize="0"/>
          <p:nvPr/>
        </p:nvPicPr>
        <p:blipFill rotWithShape="1">
          <a:blip r:embed="rId3">
            <a:alphaModFix/>
          </a:blip>
          <a:srcRect b="0" l="0" r="0" t="42264"/>
          <a:stretch/>
        </p:blipFill>
        <p:spPr>
          <a:xfrm>
            <a:off x="5076294" y="0"/>
            <a:ext cx="4067706" cy="1481791"/>
          </a:xfrm>
          <a:prstGeom prst="rect">
            <a:avLst/>
          </a:prstGeom>
          <a:noFill/>
          <a:ln>
            <a:noFill/>
          </a:ln>
        </p:spPr>
      </p:pic>
      <p:sp>
        <p:nvSpPr>
          <p:cNvPr descr="Yellow sidebar" id="60" name="Google Shape;60;p18"/>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1" name="Google Shape;61;p18"/>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2" name="Google Shape;62;p18"/>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3" name="Google Shape;63;p18"/>
          <p:cNvSpPr txBox="1"/>
          <p:nvPr>
            <p:ph idx="12" type="sldNum"/>
          </p:nvPr>
        </p:nvSpPr>
        <p:spPr>
          <a:xfrm>
            <a:off x="8416636" y="6529852"/>
            <a:ext cx="457199" cy="191623"/>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b="0" l="0" r="0" t="0"/>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65" name="Shape 65"/>
        <p:cNvGrpSpPr/>
        <p:nvPr/>
      </p:nvGrpSpPr>
      <p:grpSpPr>
        <a:xfrm>
          <a:off x="0" y="0"/>
          <a:ext cx="0" cy="0"/>
          <a:chOff x="0" y="0"/>
          <a:chExt cx="0" cy="0"/>
        </a:xfrm>
      </p:grpSpPr>
      <p:pic>
        <p:nvPicPr>
          <p:cNvPr descr="Community and Technical Colleges. Washington State Board." id="66" name="Google Shape;66;p19"/>
          <p:cNvPicPr preferRelativeResize="0"/>
          <p:nvPr/>
        </p:nvPicPr>
        <p:blipFill rotWithShape="1">
          <a:blip r:embed="rId2">
            <a:alphaModFix/>
          </a:blip>
          <a:srcRect b="0" l="0" r="0" t="12671"/>
          <a:stretch/>
        </p:blipFill>
        <p:spPr>
          <a:xfrm>
            <a:off x="105297" y="154004"/>
            <a:ext cx="3286396" cy="1231537"/>
          </a:xfrm>
          <a:prstGeom prst="rect">
            <a:avLst/>
          </a:prstGeom>
          <a:noFill/>
          <a:ln>
            <a:noFill/>
          </a:ln>
        </p:spPr>
      </p:pic>
      <p:pic>
        <p:nvPicPr>
          <p:cNvPr descr="Header triangles pattern" id="67" name="Google Shape;67;p19"/>
          <p:cNvPicPr preferRelativeResize="0"/>
          <p:nvPr/>
        </p:nvPicPr>
        <p:blipFill rotWithShape="1">
          <a:blip r:embed="rId3">
            <a:alphaModFix/>
          </a:blip>
          <a:srcRect b="0" l="0" r="0" t="42264"/>
          <a:stretch/>
        </p:blipFill>
        <p:spPr>
          <a:xfrm>
            <a:off x="5076294" y="0"/>
            <a:ext cx="4067706" cy="1481791"/>
          </a:xfrm>
          <a:prstGeom prst="rect">
            <a:avLst/>
          </a:prstGeom>
          <a:noFill/>
          <a:ln>
            <a:noFill/>
          </a:ln>
        </p:spPr>
      </p:pic>
      <p:sp>
        <p:nvSpPr>
          <p:cNvPr id="68" name="Google Shape;68;p19"/>
          <p:cNvSpPr txBox="1"/>
          <p:nvPr>
            <p:ph type="title"/>
          </p:nvPr>
        </p:nvSpPr>
        <p:spPr>
          <a:xfrm>
            <a:off x="486494" y="1385541"/>
            <a:ext cx="3160715" cy="1409614"/>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rgbClr val="003764"/>
              </a:buClr>
              <a:buSzPts val="3500"/>
              <a:buFont typeface="Arial"/>
              <a:buNone/>
              <a:defRPr b="0" i="0" sz="35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9" name="Google Shape;69;p19"/>
          <p:cNvSpPr txBox="1"/>
          <p:nvPr>
            <p:ph idx="1" type="body"/>
          </p:nvPr>
        </p:nvSpPr>
        <p:spPr>
          <a:xfrm>
            <a:off x="486494" y="2888673"/>
            <a:ext cx="3160715" cy="349237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003764"/>
              </a:buClr>
              <a:buSzPts val="1600"/>
              <a:buFont typeface="Arial"/>
              <a:buNone/>
              <a:defRPr b="0" i="0" sz="1600" u="none" cap="none" strike="noStrike">
                <a:solidFill>
                  <a:srgbClr val="003764"/>
                </a:solidFill>
                <a:latin typeface="Arial"/>
                <a:ea typeface="Arial"/>
                <a:cs typeface="Arial"/>
                <a:sym typeface="Arial"/>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
        <p:nvSpPr>
          <p:cNvPr id="70" name="Google Shape;70;p19"/>
          <p:cNvSpPr txBox="1"/>
          <p:nvPr>
            <p:ph idx="2" type="body"/>
          </p:nvPr>
        </p:nvSpPr>
        <p:spPr>
          <a:xfrm>
            <a:off x="3863540" y="1569027"/>
            <a:ext cx="5041469" cy="4812024"/>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1000"/>
              </a:spcBef>
              <a:spcAft>
                <a:spcPts val="0"/>
              </a:spcAft>
              <a:buClr>
                <a:srgbClr val="003764"/>
              </a:buClr>
              <a:buSzPts val="3200"/>
              <a:buFont typeface="Arial"/>
              <a:buChar char="•"/>
              <a:defRPr b="0" i="0" sz="3200" u="none" cap="none" strike="noStrike">
                <a:solidFill>
                  <a:srgbClr val="003764"/>
                </a:solidFill>
                <a:latin typeface="Arial"/>
                <a:ea typeface="Arial"/>
                <a:cs typeface="Arial"/>
                <a:sym typeface="Arial"/>
              </a:defRPr>
            </a:lvl1pPr>
            <a:lvl2pPr indent="-406400" lvl="1" marL="914400" marR="0" rtl="0" algn="l">
              <a:lnSpc>
                <a:spcPct val="90000"/>
              </a:lnSpc>
              <a:spcBef>
                <a:spcPts val="500"/>
              </a:spcBef>
              <a:spcAft>
                <a:spcPts val="0"/>
              </a:spcAft>
              <a:buClr>
                <a:srgbClr val="003764"/>
              </a:buClr>
              <a:buSzPts val="2800"/>
              <a:buFont typeface="Arial"/>
              <a:buChar char="•"/>
              <a:defRPr b="0" i="0" sz="2800" u="none" cap="none" strike="noStrike">
                <a:solidFill>
                  <a:srgbClr val="003764"/>
                </a:solidFill>
                <a:latin typeface="Arial"/>
                <a:ea typeface="Arial"/>
                <a:cs typeface="Arial"/>
                <a:sym typeface="Arial"/>
              </a:defRPr>
            </a:lvl2pPr>
            <a:lvl3pPr indent="-381000" lvl="2" marL="1371600" marR="0" rtl="0" algn="l">
              <a:lnSpc>
                <a:spcPct val="90000"/>
              </a:lnSpc>
              <a:spcBef>
                <a:spcPts val="500"/>
              </a:spcBef>
              <a:spcAft>
                <a:spcPts val="0"/>
              </a:spcAft>
              <a:buClr>
                <a:srgbClr val="003764"/>
              </a:buClr>
              <a:buSzPts val="2400"/>
              <a:buFont typeface="Arial"/>
              <a:buChar char="•"/>
              <a:defRPr b="0" i="0" sz="2400" u="none" cap="none" strike="noStrike">
                <a:solidFill>
                  <a:srgbClr val="003764"/>
                </a:solidFill>
                <a:latin typeface="Arial"/>
                <a:ea typeface="Arial"/>
                <a:cs typeface="Arial"/>
                <a:sym typeface="Arial"/>
              </a:defRPr>
            </a:lvl3pPr>
            <a:lvl4pPr indent="-355600" lvl="3" marL="1828800" marR="0" rtl="0" algn="l">
              <a:lnSpc>
                <a:spcPct val="90000"/>
              </a:lnSpc>
              <a:spcBef>
                <a:spcPts val="500"/>
              </a:spcBef>
              <a:spcAft>
                <a:spcPts val="0"/>
              </a:spcAft>
              <a:buClr>
                <a:srgbClr val="003764"/>
              </a:buClr>
              <a:buSzPts val="2000"/>
              <a:buFont typeface="Arial"/>
              <a:buChar char="•"/>
              <a:defRPr b="0" i="0" sz="2000" u="none" cap="none" strike="noStrike">
                <a:solidFill>
                  <a:srgbClr val="003764"/>
                </a:solidFill>
                <a:latin typeface="Arial"/>
                <a:ea typeface="Arial"/>
                <a:cs typeface="Arial"/>
                <a:sym typeface="Arial"/>
              </a:defRPr>
            </a:lvl4pPr>
            <a:lvl5pPr indent="-355600" lvl="4" marL="2286000" marR="0" rtl="0" algn="l">
              <a:lnSpc>
                <a:spcPct val="90000"/>
              </a:lnSpc>
              <a:spcBef>
                <a:spcPts val="500"/>
              </a:spcBef>
              <a:spcAft>
                <a:spcPts val="0"/>
              </a:spcAft>
              <a:buClr>
                <a:srgbClr val="003764"/>
              </a:buClr>
              <a:buSzPts val="2000"/>
              <a:buFont typeface="Arial"/>
              <a:buChar char="•"/>
              <a:defRPr b="0" i="0" sz="2000" u="none" cap="none" strike="noStrike">
                <a:solidFill>
                  <a:srgbClr val="003764"/>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descr="Yellow sidebar" id="71" name="Google Shape;71;p19"/>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72" name="Google Shape;72;p19"/>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73" name="Google Shape;73;p19"/>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74" name="Google Shape;74;p19"/>
          <p:cNvSpPr txBox="1"/>
          <p:nvPr>
            <p:ph idx="12" type="sldNum"/>
          </p:nvPr>
        </p:nvSpPr>
        <p:spPr>
          <a:xfrm>
            <a:off x="8416636" y="6529852"/>
            <a:ext cx="457199" cy="191623"/>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b="0" l="0" r="0" t="0"/>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76" name="Shape 76"/>
        <p:cNvGrpSpPr/>
        <p:nvPr/>
      </p:nvGrpSpPr>
      <p:grpSpPr>
        <a:xfrm>
          <a:off x="0" y="0"/>
          <a:ext cx="0" cy="0"/>
          <a:chOff x="0" y="0"/>
          <a:chExt cx="0" cy="0"/>
        </a:xfrm>
      </p:grpSpPr>
      <p:pic>
        <p:nvPicPr>
          <p:cNvPr descr="Community and Technical Colleges. Washington State Board." id="77" name="Google Shape;77;p20"/>
          <p:cNvPicPr preferRelativeResize="0"/>
          <p:nvPr/>
        </p:nvPicPr>
        <p:blipFill rotWithShape="1">
          <a:blip r:embed="rId2">
            <a:alphaModFix/>
          </a:blip>
          <a:srcRect b="0" l="0" r="0" t="12671"/>
          <a:stretch/>
        </p:blipFill>
        <p:spPr>
          <a:xfrm>
            <a:off x="105297" y="154004"/>
            <a:ext cx="3286396" cy="1231537"/>
          </a:xfrm>
          <a:prstGeom prst="rect">
            <a:avLst/>
          </a:prstGeom>
          <a:noFill/>
          <a:ln>
            <a:noFill/>
          </a:ln>
        </p:spPr>
      </p:pic>
      <p:pic>
        <p:nvPicPr>
          <p:cNvPr descr="Header triangles pattern" id="78" name="Google Shape;78;p20"/>
          <p:cNvPicPr preferRelativeResize="0"/>
          <p:nvPr/>
        </p:nvPicPr>
        <p:blipFill rotWithShape="1">
          <a:blip r:embed="rId3">
            <a:alphaModFix/>
          </a:blip>
          <a:srcRect b="0" l="0" r="0" t="42264"/>
          <a:stretch/>
        </p:blipFill>
        <p:spPr>
          <a:xfrm>
            <a:off x="5076294" y="0"/>
            <a:ext cx="4067706" cy="1481791"/>
          </a:xfrm>
          <a:prstGeom prst="rect">
            <a:avLst/>
          </a:prstGeom>
          <a:noFill/>
          <a:ln>
            <a:noFill/>
          </a:ln>
        </p:spPr>
      </p:pic>
      <p:sp>
        <p:nvSpPr>
          <p:cNvPr id="79" name="Google Shape;79;p20"/>
          <p:cNvSpPr txBox="1"/>
          <p:nvPr>
            <p:ph type="title"/>
          </p:nvPr>
        </p:nvSpPr>
        <p:spPr>
          <a:xfrm>
            <a:off x="403370" y="1385541"/>
            <a:ext cx="3358139" cy="1409614"/>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rgbClr val="003764"/>
              </a:buClr>
              <a:buSzPts val="3500"/>
              <a:buFont typeface="Arial"/>
              <a:buNone/>
              <a:defRPr b="0" i="0" sz="35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0" name="Google Shape;80;p20"/>
          <p:cNvSpPr txBox="1"/>
          <p:nvPr>
            <p:ph idx="1" type="body"/>
          </p:nvPr>
        </p:nvSpPr>
        <p:spPr>
          <a:xfrm>
            <a:off x="403370" y="2888673"/>
            <a:ext cx="3358139" cy="354283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003764"/>
              </a:buClr>
              <a:buSzPts val="1600"/>
              <a:buFont typeface="Arial"/>
              <a:buNone/>
              <a:defRPr b="0" i="0" sz="1600" u="none" cap="none" strike="noStrike">
                <a:solidFill>
                  <a:srgbClr val="003764"/>
                </a:solidFill>
                <a:latin typeface="Arial"/>
                <a:ea typeface="Arial"/>
                <a:cs typeface="Arial"/>
                <a:sym typeface="Arial"/>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
        <p:nvSpPr>
          <p:cNvPr id="81" name="Google Shape;81;p20"/>
          <p:cNvSpPr txBox="1"/>
          <p:nvPr>
            <p:ph idx="2" type="body"/>
          </p:nvPr>
        </p:nvSpPr>
        <p:spPr>
          <a:xfrm>
            <a:off x="4024047" y="1569026"/>
            <a:ext cx="4839398" cy="4862477"/>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1000"/>
              </a:spcBef>
              <a:spcAft>
                <a:spcPts val="0"/>
              </a:spcAft>
              <a:buClr>
                <a:srgbClr val="003764"/>
              </a:buClr>
              <a:buSzPts val="3200"/>
              <a:buFont typeface="Arial"/>
              <a:buChar char="•"/>
              <a:defRPr b="0" i="0" sz="3200" u="none" cap="none" strike="noStrike">
                <a:solidFill>
                  <a:srgbClr val="003764"/>
                </a:solidFill>
                <a:latin typeface="Arial"/>
                <a:ea typeface="Arial"/>
                <a:cs typeface="Arial"/>
                <a:sym typeface="Arial"/>
              </a:defRPr>
            </a:lvl1pPr>
            <a:lvl2pPr indent="-406400" lvl="1" marL="914400" marR="0" rtl="0" algn="l">
              <a:lnSpc>
                <a:spcPct val="90000"/>
              </a:lnSpc>
              <a:spcBef>
                <a:spcPts val="500"/>
              </a:spcBef>
              <a:spcAft>
                <a:spcPts val="0"/>
              </a:spcAft>
              <a:buClr>
                <a:srgbClr val="003764"/>
              </a:buClr>
              <a:buSzPts val="2800"/>
              <a:buFont typeface="Arial"/>
              <a:buChar char="•"/>
              <a:defRPr b="0" i="0" sz="2800" u="none" cap="none" strike="noStrike">
                <a:solidFill>
                  <a:srgbClr val="003764"/>
                </a:solidFill>
                <a:latin typeface="Arial"/>
                <a:ea typeface="Arial"/>
                <a:cs typeface="Arial"/>
                <a:sym typeface="Arial"/>
              </a:defRPr>
            </a:lvl2pPr>
            <a:lvl3pPr indent="-381000" lvl="2" marL="1371600" marR="0" rtl="0" algn="l">
              <a:lnSpc>
                <a:spcPct val="90000"/>
              </a:lnSpc>
              <a:spcBef>
                <a:spcPts val="500"/>
              </a:spcBef>
              <a:spcAft>
                <a:spcPts val="0"/>
              </a:spcAft>
              <a:buClr>
                <a:srgbClr val="003764"/>
              </a:buClr>
              <a:buSzPts val="2400"/>
              <a:buFont typeface="Arial"/>
              <a:buChar char="•"/>
              <a:defRPr b="0" i="0" sz="2400" u="none" cap="none" strike="noStrike">
                <a:solidFill>
                  <a:srgbClr val="003764"/>
                </a:solidFill>
                <a:latin typeface="Arial"/>
                <a:ea typeface="Arial"/>
                <a:cs typeface="Arial"/>
                <a:sym typeface="Arial"/>
              </a:defRPr>
            </a:lvl3pPr>
            <a:lvl4pPr indent="-355600" lvl="3" marL="1828800" marR="0" rtl="0" algn="l">
              <a:lnSpc>
                <a:spcPct val="90000"/>
              </a:lnSpc>
              <a:spcBef>
                <a:spcPts val="500"/>
              </a:spcBef>
              <a:spcAft>
                <a:spcPts val="0"/>
              </a:spcAft>
              <a:buClr>
                <a:srgbClr val="003764"/>
              </a:buClr>
              <a:buSzPts val="2000"/>
              <a:buFont typeface="Arial"/>
              <a:buChar char="•"/>
              <a:defRPr b="0" i="0" sz="2000" u="none" cap="none" strike="noStrike">
                <a:solidFill>
                  <a:srgbClr val="003764"/>
                </a:solidFill>
                <a:latin typeface="Arial"/>
                <a:ea typeface="Arial"/>
                <a:cs typeface="Arial"/>
                <a:sym typeface="Arial"/>
              </a:defRPr>
            </a:lvl4pPr>
            <a:lvl5pPr indent="-355600" lvl="4" marL="2286000" marR="0" rtl="0" algn="l">
              <a:lnSpc>
                <a:spcPct val="90000"/>
              </a:lnSpc>
              <a:spcBef>
                <a:spcPts val="500"/>
              </a:spcBef>
              <a:spcAft>
                <a:spcPts val="0"/>
              </a:spcAft>
              <a:buClr>
                <a:srgbClr val="003764"/>
              </a:buClr>
              <a:buSzPts val="2000"/>
              <a:buFont typeface="Arial"/>
              <a:buChar char="•"/>
              <a:defRPr b="0" i="0" sz="2000" u="none" cap="none" strike="noStrike">
                <a:solidFill>
                  <a:srgbClr val="003764"/>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descr="Yellow sidebar" id="82" name="Google Shape;82;p20"/>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3" name="Google Shape;83;p20"/>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4" name="Google Shape;84;p20"/>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5" name="Google Shape;85;p20"/>
          <p:cNvSpPr txBox="1"/>
          <p:nvPr>
            <p:ph idx="12" type="sldNum"/>
          </p:nvPr>
        </p:nvSpPr>
        <p:spPr>
          <a:xfrm>
            <a:off x="8416636" y="6529852"/>
            <a:ext cx="457199" cy="191623"/>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b="0" l="0" r="0" t="0"/>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Section Header">
  <p:cSld name="1_Section Header">
    <p:spTree>
      <p:nvGrpSpPr>
        <p:cNvPr id="87" name="Shape 87"/>
        <p:cNvGrpSpPr/>
        <p:nvPr/>
      </p:nvGrpSpPr>
      <p:grpSpPr>
        <a:xfrm>
          <a:off x="0" y="0"/>
          <a:ext cx="0" cy="0"/>
          <a:chOff x="0" y="0"/>
          <a:chExt cx="0" cy="0"/>
        </a:xfrm>
      </p:grpSpPr>
      <p:pic>
        <p:nvPicPr>
          <p:cNvPr descr="Community and Technical Colleges. Washington State Board." id="88" name="Google Shape;88;p21"/>
          <p:cNvPicPr preferRelativeResize="0"/>
          <p:nvPr/>
        </p:nvPicPr>
        <p:blipFill rotWithShape="1">
          <a:blip r:embed="rId2">
            <a:alphaModFix/>
          </a:blip>
          <a:srcRect b="0" l="0" r="0" t="12671"/>
          <a:stretch/>
        </p:blipFill>
        <p:spPr>
          <a:xfrm>
            <a:off x="105297" y="154004"/>
            <a:ext cx="3286396" cy="1231537"/>
          </a:xfrm>
          <a:prstGeom prst="rect">
            <a:avLst/>
          </a:prstGeom>
          <a:noFill/>
          <a:ln>
            <a:noFill/>
          </a:ln>
        </p:spPr>
      </p:pic>
      <p:pic>
        <p:nvPicPr>
          <p:cNvPr descr="Header triangles pattern" id="89" name="Google Shape;89;p21"/>
          <p:cNvPicPr preferRelativeResize="0"/>
          <p:nvPr/>
        </p:nvPicPr>
        <p:blipFill rotWithShape="1">
          <a:blip r:embed="rId3">
            <a:alphaModFix/>
          </a:blip>
          <a:srcRect b="0" l="0" r="0" t="42264"/>
          <a:stretch/>
        </p:blipFill>
        <p:spPr>
          <a:xfrm>
            <a:off x="5076294" y="0"/>
            <a:ext cx="4067706" cy="1481791"/>
          </a:xfrm>
          <a:prstGeom prst="rect">
            <a:avLst/>
          </a:prstGeom>
          <a:noFill/>
          <a:ln>
            <a:noFill/>
          </a:ln>
        </p:spPr>
      </p:pic>
      <p:sp>
        <p:nvSpPr>
          <p:cNvPr id="90" name="Google Shape;90;p21"/>
          <p:cNvSpPr txBox="1"/>
          <p:nvPr>
            <p:ph type="title"/>
          </p:nvPr>
        </p:nvSpPr>
        <p:spPr>
          <a:xfrm>
            <a:off x="623888" y="1709745"/>
            <a:ext cx="7886700" cy="2852737"/>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rgbClr val="003764"/>
              </a:buClr>
              <a:buSzPts val="3500"/>
              <a:buFont typeface="Arial"/>
              <a:buNone/>
              <a:defRPr b="0" i="0" sz="3500" u="none" cap="none" strike="noStrike">
                <a:solidFill>
                  <a:srgbClr val="003764"/>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1" name="Google Shape;91;p21"/>
          <p:cNvSpPr txBox="1"/>
          <p:nvPr>
            <p:ph idx="1" type="body"/>
          </p:nvPr>
        </p:nvSpPr>
        <p:spPr>
          <a:xfrm>
            <a:off x="623888" y="4589470"/>
            <a:ext cx="7886700" cy="1500187"/>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003764"/>
              </a:buClr>
              <a:buSzPts val="1800"/>
              <a:buFont typeface="Arial"/>
              <a:buNone/>
              <a:defRPr b="0" i="0" sz="1800" u="none" cap="none" strike="noStrike">
                <a:solidFill>
                  <a:srgbClr val="003764"/>
                </a:solidFill>
                <a:latin typeface="Arial"/>
                <a:ea typeface="Arial"/>
                <a:cs typeface="Arial"/>
                <a:sym typeface="Arial"/>
              </a:defRPr>
            </a:lvl1pPr>
            <a:lvl2pPr indent="-228600" lvl="1" marL="914400" marR="0" rtl="0" algn="l">
              <a:lnSpc>
                <a:spcPct val="90000"/>
              </a:lnSpc>
              <a:spcBef>
                <a:spcPts val="500"/>
              </a:spcBef>
              <a:spcAft>
                <a:spcPts val="0"/>
              </a:spcAft>
              <a:buClr>
                <a:srgbClr val="888E9D"/>
              </a:buClr>
              <a:buSzPts val="1500"/>
              <a:buFont typeface="Arial"/>
              <a:buNone/>
              <a:defRPr b="0" i="0" sz="1500" u="none" cap="none" strike="noStrike">
                <a:solidFill>
                  <a:srgbClr val="888E9D"/>
                </a:solidFill>
                <a:latin typeface="Arial"/>
                <a:ea typeface="Arial"/>
                <a:cs typeface="Arial"/>
                <a:sym typeface="Arial"/>
              </a:defRPr>
            </a:lvl2pPr>
            <a:lvl3pPr indent="-228600" lvl="2" marL="1371600" marR="0" rtl="0" algn="l">
              <a:lnSpc>
                <a:spcPct val="90000"/>
              </a:lnSpc>
              <a:spcBef>
                <a:spcPts val="500"/>
              </a:spcBef>
              <a:spcAft>
                <a:spcPts val="0"/>
              </a:spcAft>
              <a:buClr>
                <a:srgbClr val="888E9D"/>
              </a:buClr>
              <a:buSzPts val="1350"/>
              <a:buFont typeface="Arial"/>
              <a:buNone/>
              <a:defRPr b="0" i="0" sz="1350" u="none" cap="none" strike="noStrike">
                <a:solidFill>
                  <a:srgbClr val="888E9D"/>
                </a:solidFill>
                <a:latin typeface="Arial"/>
                <a:ea typeface="Arial"/>
                <a:cs typeface="Arial"/>
                <a:sym typeface="Arial"/>
              </a:defRPr>
            </a:lvl3pPr>
            <a:lvl4pPr indent="-228600" lvl="3" marL="1828800" marR="0" rtl="0" algn="l">
              <a:lnSpc>
                <a:spcPct val="90000"/>
              </a:lnSpc>
              <a:spcBef>
                <a:spcPts val="500"/>
              </a:spcBef>
              <a:spcAft>
                <a:spcPts val="0"/>
              </a:spcAft>
              <a:buClr>
                <a:srgbClr val="888E9D"/>
              </a:buClr>
              <a:buSzPts val="1200"/>
              <a:buFont typeface="Arial"/>
              <a:buNone/>
              <a:defRPr b="0" i="0" sz="1200" u="none" cap="none" strike="noStrike">
                <a:solidFill>
                  <a:srgbClr val="888E9D"/>
                </a:solidFill>
                <a:latin typeface="Arial"/>
                <a:ea typeface="Arial"/>
                <a:cs typeface="Arial"/>
                <a:sym typeface="Arial"/>
              </a:defRPr>
            </a:lvl4pPr>
            <a:lvl5pPr indent="-228600" lvl="4" marL="2286000" marR="0" rtl="0" algn="l">
              <a:lnSpc>
                <a:spcPct val="90000"/>
              </a:lnSpc>
              <a:spcBef>
                <a:spcPts val="500"/>
              </a:spcBef>
              <a:spcAft>
                <a:spcPts val="0"/>
              </a:spcAft>
              <a:buClr>
                <a:srgbClr val="888E9D"/>
              </a:buClr>
              <a:buSzPts val="1200"/>
              <a:buFont typeface="Arial"/>
              <a:buNone/>
              <a:defRPr b="0" i="0" sz="1200" u="none" cap="none" strike="noStrike">
                <a:solidFill>
                  <a:srgbClr val="888E9D"/>
                </a:solidFill>
                <a:latin typeface="Arial"/>
                <a:ea typeface="Arial"/>
                <a:cs typeface="Arial"/>
                <a:sym typeface="Arial"/>
              </a:defRPr>
            </a:lvl5pPr>
            <a:lvl6pPr indent="-228600" lvl="5" marL="2743200" marR="0" rtl="0" algn="l">
              <a:lnSpc>
                <a:spcPct val="90000"/>
              </a:lnSpc>
              <a:spcBef>
                <a:spcPts val="500"/>
              </a:spcBef>
              <a:spcAft>
                <a:spcPts val="0"/>
              </a:spcAft>
              <a:buClr>
                <a:srgbClr val="888E9D"/>
              </a:buClr>
              <a:buSzPts val="1200"/>
              <a:buFont typeface="Arial"/>
              <a:buNone/>
              <a:defRPr b="0" i="0" sz="1200" u="none" cap="none" strike="noStrike">
                <a:solidFill>
                  <a:srgbClr val="888E9D"/>
                </a:solidFill>
                <a:latin typeface="Arial"/>
                <a:ea typeface="Arial"/>
                <a:cs typeface="Arial"/>
                <a:sym typeface="Arial"/>
              </a:defRPr>
            </a:lvl6pPr>
            <a:lvl7pPr indent="-228600" lvl="6" marL="3200400" marR="0" rtl="0" algn="l">
              <a:lnSpc>
                <a:spcPct val="90000"/>
              </a:lnSpc>
              <a:spcBef>
                <a:spcPts val="500"/>
              </a:spcBef>
              <a:spcAft>
                <a:spcPts val="0"/>
              </a:spcAft>
              <a:buClr>
                <a:srgbClr val="888E9D"/>
              </a:buClr>
              <a:buSzPts val="1200"/>
              <a:buFont typeface="Arial"/>
              <a:buNone/>
              <a:defRPr b="0" i="0" sz="1200" u="none" cap="none" strike="noStrike">
                <a:solidFill>
                  <a:srgbClr val="888E9D"/>
                </a:solidFill>
                <a:latin typeface="Arial"/>
                <a:ea typeface="Arial"/>
                <a:cs typeface="Arial"/>
                <a:sym typeface="Arial"/>
              </a:defRPr>
            </a:lvl7pPr>
            <a:lvl8pPr indent="-228600" lvl="7" marL="3657600" marR="0" rtl="0" algn="l">
              <a:lnSpc>
                <a:spcPct val="90000"/>
              </a:lnSpc>
              <a:spcBef>
                <a:spcPts val="500"/>
              </a:spcBef>
              <a:spcAft>
                <a:spcPts val="0"/>
              </a:spcAft>
              <a:buClr>
                <a:srgbClr val="888E9D"/>
              </a:buClr>
              <a:buSzPts val="1200"/>
              <a:buFont typeface="Arial"/>
              <a:buNone/>
              <a:defRPr b="0" i="0" sz="1200" u="none" cap="none" strike="noStrike">
                <a:solidFill>
                  <a:srgbClr val="888E9D"/>
                </a:solidFill>
                <a:latin typeface="Arial"/>
                <a:ea typeface="Arial"/>
                <a:cs typeface="Arial"/>
                <a:sym typeface="Arial"/>
              </a:defRPr>
            </a:lvl8pPr>
            <a:lvl9pPr indent="-228600" lvl="8" marL="4114800" marR="0" rtl="0" algn="l">
              <a:lnSpc>
                <a:spcPct val="90000"/>
              </a:lnSpc>
              <a:spcBef>
                <a:spcPts val="500"/>
              </a:spcBef>
              <a:spcAft>
                <a:spcPts val="0"/>
              </a:spcAft>
              <a:buClr>
                <a:srgbClr val="888E9D"/>
              </a:buClr>
              <a:buSzPts val="1200"/>
              <a:buFont typeface="Arial"/>
              <a:buNone/>
              <a:defRPr b="0" i="0" sz="1200" u="none" cap="none" strike="noStrike">
                <a:solidFill>
                  <a:srgbClr val="888E9D"/>
                </a:solidFill>
                <a:latin typeface="Arial"/>
                <a:ea typeface="Arial"/>
                <a:cs typeface="Arial"/>
                <a:sym typeface="Arial"/>
              </a:defRPr>
            </a:lvl9pPr>
          </a:lstStyle>
          <a:p/>
        </p:txBody>
      </p:sp>
      <p:sp>
        <p:nvSpPr>
          <p:cNvPr descr="Yellow sidebar" id="92" name="Google Shape;92;p21"/>
          <p:cNvSpPr/>
          <p:nvPr/>
        </p:nvSpPr>
        <p:spPr>
          <a:xfrm>
            <a:off x="0" y="0"/>
            <a:ext cx="100208" cy="6858000"/>
          </a:xfrm>
          <a:prstGeom prst="rect">
            <a:avLst/>
          </a:prstGeom>
          <a:solidFill>
            <a:srgbClr val="F4CE12"/>
          </a:solidFill>
          <a:ln cap="flat" cmpd="sng" w="12700">
            <a:solidFill>
              <a:srgbClr val="F4CE1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3" name="Google Shape;93;p21"/>
          <p:cNvSpPr txBox="1"/>
          <p:nvPr>
            <p:ph idx="10" type="dt"/>
          </p:nvPr>
        </p:nvSpPr>
        <p:spPr>
          <a:xfrm>
            <a:off x="628650" y="6483926"/>
            <a:ext cx="20574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4" name="Google Shape;94;p21"/>
          <p:cNvSpPr txBox="1"/>
          <p:nvPr>
            <p:ph idx="11" type="ftr"/>
          </p:nvPr>
        </p:nvSpPr>
        <p:spPr>
          <a:xfrm>
            <a:off x="3028950" y="6483926"/>
            <a:ext cx="3086100" cy="23754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5" name="Google Shape;95;p21"/>
          <p:cNvSpPr txBox="1"/>
          <p:nvPr>
            <p:ph idx="12" type="sldNum"/>
          </p:nvPr>
        </p:nvSpPr>
        <p:spPr>
          <a:xfrm>
            <a:off x="8416636" y="6529852"/>
            <a:ext cx="457199" cy="191623"/>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b="0" l="0" r="0" t="0"/>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slide" Target="/ppt/slides/slide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sbctc.edu/colleges-staff/it-support/erp-support/accessibility-forum.asp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sbctc.edu/colleges-staff/it-support/ctclink/ctclink-accessibility.aspx" TargetMode="External"/><Relationship Id="rId4" Type="http://schemas.openxmlformats.org/officeDocument/2006/relationships/hyperlink" Target="https://www.sbctc.edu/colleges-staff/it-support/ctclink/ctclink-accessibility.asp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www.sbctc.edu/colleges-staff/it-support/erp-support/accessibility-forum.asp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docs.oracle.com/cd/F28299_01/pt857pbr3/eng/pt/tacs/task_NavigatingwiththeKeyboard-827ff2.html?pli=ul_d18e41_tac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sbctc.edu/about/accessibility/new-informat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docs.google.com/spreadsheets/d/1IkufnPsvE-Yxnp8lIPa7AgSkbVN52sP-x3d2wEZAXJg/edi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
          <p:cNvSpPr txBox="1"/>
          <p:nvPr>
            <p:ph type="title"/>
          </p:nvPr>
        </p:nvSpPr>
        <p:spPr>
          <a:xfrm>
            <a:off x="369888" y="3863685"/>
            <a:ext cx="8336975" cy="999259"/>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p:nvPr>
            <p:ph idx="1" type="subTitle"/>
          </p:nvPr>
        </p:nvSpPr>
        <p:spPr>
          <a:xfrm>
            <a:off x="370608" y="4976665"/>
            <a:ext cx="8388928" cy="67901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003764"/>
              </a:buClr>
              <a:buSzPts val="3500"/>
              <a:buNone/>
            </a:pPr>
            <a:r>
              <a:rPr lang="en-US"/>
              <a:t>January 10, 2023</a:t>
            </a:r>
            <a:endParaRPr/>
          </a:p>
        </p:txBody>
      </p:sp>
      <p:sp>
        <p:nvSpPr>
          <p:cNvPr id="110" name="Google Shape;110;p1"/>
          <p:cNvSpPr txBox="1"/>
          <p:nvPr>
            <p:ph idx="12" type="sldNum"/>
          </p:nvPr>
        </p:nvSpPr>
        <p:spPr>
          <a:xfrm>
            <a:off x="8675688" y="6483350"/>
            <a:ext cx="468312" cy="2381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fld id="{00000000-1234-1234-1234-123412341234}" type="slidenum">
              <a:rPr b="0" i="0" lang="en-US" sz="1800" u="none" cap="none" strike="noStrike">
                <a:solidFill>
                  <a:schemeClr val="dk1"/>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g13bf19c0ce6_0_7"/>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Service Desk Tickets/Oracle Service Requests</a:t>
            </a:r>
            <a:endParaRPr/>
          </a:p>
        </p:txBody>
      </p:sp>
      <p:sp>
        <p:nvSpPr>
          <p:cNvPr id="182" name="Google Shape;182;g13bf19c0ce6_0_7"/>
          <p:cNvSpPr txBox="1"/>
          <p:nvPr>
            <p:ph idx="1" type="body"/>
          </p:nvPr>
        </p:nvSpPr>
        <p:spPr>
          <a:xfrm>
            <a:off x="536850" y="2506375"/>
            <a:ext cx="8337000" cy="4114800"/>
          </a:xfrm>
          <a:prstGeom prst="rect">
            <a:avLst/>
          </a:prstGeom>
          <a:noFill/>
          <a:ln>
            <a:noFill/>
          </a:ln>
        </p:spPr>
        <p:txBody>
          <a:bodyPr anchorCtr="0" anchor="t" bIns="45700" lIns="91425" spcFirstLastPara="1" rIns="91425" wrap="square" tIns="45700">
            <a:noAutofit/>
          </a:bodyPr>
          <a:lstStyle/>
          <a:p>
            <a:pPr indent="0" lvl="0" marL="50800" rtl="0" algn="ctr">
              <a:lnSpc>
                <a:spcPct val="90000"/>
              </a:lnSpc>
              <a:spcBef>
                <a:spcPts val="1000"/>
              </a:spcBef>
              <a:spcAft>
                <a:spcPts val="0"/>
              </a:spcAft>
              <a:buSzPts val="2800"/>
              <a:buNone/>
            </a:pPr>
            <a:r>
              <a:rPr i="1" lang="en-US" sz="1800"/>
              <a:t>Current status of all issues are located at the </a:t>
            </a:r>
            <a:r>
              <a:rPr i="1" lang="en-US" sz="1800" u="sng">
                <a:solidFill>
                  <a:schemeClr val="hlink"/>
                </a:solidFill>
                <a:hlinkClick action="ppaction://hlinksldjump" r:id="rId3"/>
              </a:rPr>
              <a:t>end of the slide deck</a:t>
            </a:r>
            <a:r>
              <a:rPr i="1" lang="en-US" sz="1800"/>
              <a:t>.  </a:t>
            </a:r>
            <a:br>
              <a:rPr i="1" lang="en-US" sz="1800"/>
            </a:br>
            <a:r>
              <a:rPr i="1" lang="en-US" sz="1800"/>
              <a:t>New updates from last month is posted here.</a:t>
            </a:r>
            <a:endParaRPr/>
          </a:p>
          <a:p>
            <a:pPr indent="0" lvl="0" marL="0" rtl="0" algn="l">
              <a:lnSpc>
                <a:spcPct val="90000"/>
              </a:lnSpc>
              <a:spcBef>
                <a:spcPts val="1000"/>
              </a:spcBef>
              <a:spcAft>
                <a:spcPts val="0"/>
              </a:spcAft>
              <a:buSzPts val="2800"/>
              <a:buNone/>
            </a:pPr>
            <a:r>
              <a:t/>
            </a:r>
            <a:endParaRPr sz="1800"/>
          </a:p>
          <a:p>
            <a:pPr indent="-342900" lvl="0" marL="457200" rtl="0" algn="l">
              <a:lnSpc>
                <a:spcPct val="90000"/>
              </a:lnSpc>
              <a:spcBef>
                <a:spcPts val="1000"/>
              </a:spcBef>
              <a:spcAft>
                <a:spcPts val="0"/>
              </a:spcAft>
              <a:buSzPts val="1800"/>
              <a:buChar char="•"/>
            </a:pPr>
            <a:r>
              <a:rPr lang="en-US" sz="1800"/>
              <a:t>No new updates on Oracle Service Requests at this time.</a:t>
            </a:r>
            <a:endParaRPr sz="1800"/>
          </a:p>
        </p:txBody>
      </p:sp>
      <p:sp>
        <p:nvSpPr>
          <p:cNvPr id="183" name="Google Shape;183;g13bf19c0ce6_0_7"/>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8"/>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College Sharing</a:t>
            </a:r>
            <a:endParaRPr/>
          </a:p>
        </p:txBody>
      </p:sp>
      <p:sp>
        <p:nvSpPr>
          <p:cNvPr id="189" name="Google Shape;189;p8"/>
          <p:cNvSpPr txBox="1"/>
          <p:nvPr>
            <p:ph idx="1" type="body"/>
          </p:nvPr>
        </p:nvSpPr>
        <p:spPr>
          <a:xfrm>
            <a:off x="536860" y="2415155"/>
            <a:ext cx="8336975" cy="3757046"/>
          </a:xfrm>
          <a:prstGeom prst="rect">
            <a:avLst/>
          </a:prstGeom>
          <a:noFill/>
          <a:ln>
            <a:noFill/>
          </a:ln>
        </p:spPr>
        <p:txBody>
          <a:bodyPr anchorCtr="0" anchor="t" bIns="45700" lIns="91425" spcFirstLastPara="1" rIns="91425" wrap="square" tIns="45700">
            <a:noAutofit/>
          </a:bodyPr>
          <a:lstStyle/>
          <a:p>
            <a:pPr indent="-406400" lvl="0" marL="457200" rtl="0" algn="l">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90" name="Google Shape;190;p8"/>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9"/>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ctcLink Accessibility Web Page</a:t>
            </a:r>
            <a:endParaRPr/>
          </a:p>
        </p:txBody>
      </p:sp>
      <p:sp>
        <p:nvSpPr>
          <p:cNvPr id="196" name="Google Shape;196;p9"/>
          <p:cNvSpPr txBox="1"/>
          <p:nvPr>
            <p:ph idx="1" type="body"/>
          </p:nvPr>
        </p:nvSpPr>
        <p:spPr>
          <a:xfrm>
            <a:off x="536860" y="2415155"/>
            <a:ext cx="8336975" cy="3757046"/>
          </a:xfrm>
          <a:prstGeom prst="rect">
            <a:avLst/>
          </a:prstGeom>
          <a:noFill/>
          <a:ln>
            <a:noFill/>
          </a:ln>
        </p:spPr>
        <p:txBody>
          <a:bodyPr anchorCtr="0" anchor="t" bIns="45700" lIns="91425" spcFirstLastPara="1" rIns="91425" wrap="square" tIns="45700">
            <a:noAutofit/>
          </a:bodyPr>
          <a:lstStyle/>
          <a:p>
            <a:pPr indent="-406400" lvl="0" marL="457200" rtl="0" algn="l">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4"/>
            </a:endParaRPr>
          </a:p>
          <a:p>
            <a:pPr indent="-406400" lvl="0" marL="457200" rtl="0" algn="l">
              <a:lnSpc>
                <a:spcPct val="90000"/>
              </a:lnSpc>
              <a:spcBef>
                <a:spcPts val="1000"/>
              </a:spcBef>
              <a:spcAft>
                <a:spcPts val="0"/>
              </a:spcAft>
              <a:buSzPts val="2800"/>
              <a:buChar char="•"/>
            </a:pPr>
            <a:r>
              <a:rPr lang="en-US"/>
              <a:t>Accessibility reviews</a:t>
            </a:r>
            <a:endParaRPr/>
          </a:p>
          <a:p>
            <a:pPr indent="-406400" lvl="0" marL="457200" rtl="0" algn="l">
              <a:lnSpc>
                <a:spcPct val="90000"/>
              </a:lnSpc>
              <a:spcBef>
                <a:spcPts val="1000"/>
              </a:spcBef>
              <a:spcAft>
                <a:spcPts val="0"/>
              </a:spcAft>
              <a:buSzPts val="2800"/>
              <a:buChar char="•"/>
            </a:pPr>
            <a:r>
              <a:rPr lang="en-US"/>
              <a:t>Image overview documents</a:t>
            </a:r>
            <a:endParaRPr/>
          </a:p>
          <a:p>
            <a:pPr indent="-381000" lvl="1" marL="914400" rtl="0" algn="l">
              <a:lnSpc>
                <a:spcPct val="90000"/>
              </a:lnSpc>
              <a:spcBef>
                <a:spcPts val="500"/>
              </a:spcBef>
              <a:spcAft>
                <a:spcPts val="0"/>
              </a:spcAft>
              <a:buSzPts val="2400"/>
              <a:buChar char="•"/>
            </a:pPr>
            <a:r>
              <a:rPr lang="en-US"/>
              <a:t>PeopleSoft Update Manager (PUM) images are released periodically to update and add new features</a:t>
            </a:r>
            <a:endParaRPr/>
          </a:p>
          <a:p>
            <a:pPr indent="-406400" lvl="0" marL="457200" rtl="0" algn="l">
              <a:lnSpc>
                <a:spcPct val="90000"/>
              </a:lnSpc>
              <a:spcBef>
                <a:spcPts val="1000"/>
              </a:spcBef>
              <a:spcAft>
                <a:spcPts val="0"/>
              </a:spcAft>
              <a:buSzPts val="2800"/>
              <a:buChar char="•"/>
            </a:pPr>
            <a:r>
              <a:rPr lang="en-US"/>
              <a:t>Oracle VPATs and third-party VPATs</a:t>
            </a:r>
            <a:endParaRPr/>
          </a:p>
          <a:p>
            <a:pPr indent="-406400" lvl="0" marL="457200" rtl="0" algn="l">
              <a:lnSpc>
                <a:spcPct val="90000"/>
              </a:lnSpc>
              <a:spcBef>
                <a:spcPts val="1000"/>
              </a:spcBef>
              <a:spcAft>
                <a:spcPts val="0"/>
              </a:spcAft>
              <a:buSzPts val="2800"/>
              <a:buChar char="•"/>
            </a:pPr>
            <a:r>
              <a:rPr lang="en-US"/>
              <a:t>Glossary of terms</a:t>
            </a:r>
            <a:endParaRPr/>
          </a:p>
          <a:p>
            <a:pPr indent="-228600" lvl="0" marL="457200" rtl="0" algn="l">
              <a:lnSpc>
                <a:spcPct val="90000"/>
              </a:lnSpc>
              <a:spcBef>
                <a:spcPts val="1000"/>
              </a:spcBef>
              <a:spcAft>
                <a:spcPts val="0"/>
              </a:spcAft>
              <a:buSzPts val="2800"/>
              <a:buNone/>
            </a:pPr>
            <a:r>
              <a:t/>
            </a:r>
            <a:endParaRPr/>
          </a:p>
        </p:txBody>
      </p:sp>
      <p:sp>
        <p:nvSpPr>
          <p:cNvPr id="197" name="Google Shape;197;p9"/>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0"/>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Forum Information</a:t>
            </a:r>
            <a:endParaRPr/>
          </a:p>
        </p:txBody>
      </p:sp>
      <p:sp>
        <p:nvSpPr>
          <p:cNvPr id="203" name="Google Shape;203;p10"/>
          <p:cNvSpPr txBox="1"/>
          <p:nvPr>
            <p:ph idx="1" type="body"/>
          </p:nvPr>
        </p:nvSpPr>
        <p:spPr>
          <a:xfrm>
            <a:off x="536860" y="2415155"/>
            <a:ext cx="8336975" cy="3757046"/>
          </a:xfrm>
          <a:prstGeom prst="rect">
            <a:avLst/>
          </a:prstGeom>
          <a:noFill/>
          <a:ln>
            <a:noFill/>
          </a:ln>
        </p:spPr>
        <p:txBody>
          <a:bodyPr anchorCtr="0" anchor="t" bIns="45700" lIns="91425" spcFirstLastPara="1" rIns="91425" wrap="square" tIns="45700">
            <a:noAutofit/>
          </a:bodyPr>
          <a:lstStyle/>
          <a:p>
            <a:pPr indent="-406400" lvl="0" marL="457200" marR="0" rtl="0" algn="l">
              <a:lnSpc>
                <a:spcPct val="90000"/>
              </a:lnSpc>
              <a:spcBef>
                <a:spcPts val="1000"/>
              </a:spcBef>
              <a:spcAft>
                <a:spcPts val="0"/>
              </a:spcAft>
              <a:buClr>
                <a:srgbClr val="003764"/>
              </a:buClr>
              <a:buSzPts val="2800"/>
              <a:buFont typeface="Arial"/>
              <a:buChar char="•"/>
            </a:pPr>
            <a:r>
              <a:rPr lang="en-US" u="sng">
                <a:solidFill>
                  <a:schemeClr val="hlink"/>
                </a:solidFill>
                <a:hlinkClick r:id="rId3"/>
              </a:rPr>
              <a:t>Accessibility and ctcLink Open Forum</a:t>
            </a:r>
            <a:endParaRPr/>
          </a:p>
          <a:p>
            <a:pPr indent="-406400" lvl="0" marL="457200" marR="0" rtl="0" algn="l">
              <a:lnSpc>
                <a:spcPct val="90000"/>
              </a:lnSpc>
              <a:spcBef>
                <a:spcPts val="1000"/>
              </a:spcBef>
              <a:spcAft>
                <a:spcPts val="0"/>
              </a:spcAft>
              <a:buClr>
                <a:srgbClr val="003764"/>
              </a:buClr>
              <a:buSzPts val="2800"/>
              <a:buFont typeface="Arial"/>
              <a:buChar char="•"/>
            </a:pPr>
            <a:r>
              <a:rPr lang="en-US"/>
              <a:t>Next meeting – February 14th, 2023, 11:00 am to Noon</a:t>
            </a:r>
            <a:endParaRPr/>
          </a:p>
        </p:txBody>
      </p:sp>
      <p:sp>
        <p:nvSpPr>
          <p:cNvPr id="204" name="Google Shape;204;p10"/>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g11f90ef2fa0_0_0"/>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End of Presentation</a:t>
            </a:r>
            <a:endParaRPr/>
          </a:p>
        </p:txBody>
      </p:sp>
      <p:sp>
        <p:nvSpPr>
          <p:cNvPr id="211" name="Google Shape;211;g11f90ef2fa0_0_0"/>
          <p:cNvSpPr txBox="1"/>
          <p:nvPr>
            <p:ph idx="1" type="body"/>
          </p:nvPr>
        </p:nvSpPr>
        <p:spPr>
          <a:xfrm>
            <a:off x="536860" y="2415155"/>
            <a:ext cx="8336975" cy="3757046"/>
          </a:xfrm>
          <a:prstGeom prst="rect">
            <a:avLst/>
          </a:prstGeom>
          <a:noFill/>
          <a:ln>
            <a:noFill/>
          </a:ln>
        </p:spPr>
        <p:txBody>
          <a:bodyPr anchorCtr="0" anchor="t" bIns="45700" lIns="91425" spcFirstLastPara="1" rIns="91425" wrap="square" tIns="45700">
            <a:noAutofit/>
          </a:bodyPr>
          <a:lstStyle/>
          <a:p>
            <a:pPr indent="-406400" lvl="0" marL="457200" rtl="0" algn="l">
              <a:lnSpc>
                <a:spcPct val="90000"/>
              </a:lnSpc>
              <a:spcBef>
                <a:spcPts val="1000"/>
              </a:spcBef>
              <a:spcAft>
                <a:spcPts val="0"/>
              </a:spcAft>
              <a:buSzPts val="2800"/>
              <a:buChar char="•"/>
            </a:pPr>
            <a:r>
              <a:rPr lang="en-US"/>
              <a:t>Expanded details from previous slides are provided following this page</a:t>
            </a:r>
            <a:endParaRPr/>
          </a:p>
        </p:txBody>
      </p:sp>
      <p:sp>
        <p:nvSpPr>
          <p:cNvPr id="212" name="Google Shape;212;g11f90ef2fa0_0_0"/>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5"/>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Service Desk Tickets/Oracle Service Requests – Campus Solutions</a:t>
            </a:r>
            <a:br>
              <a:rPr lang="en-US"/>
            </a:br>
            <a:endParaRPr/>
          </a:p>
        </p:txBody>
      </p:sp>
      <p:sp>
        <p:nvSpPr>
          <p:cNvPr id="218" name="Google Shape;218;p5"/>
          <p:cNvSpPr txBox="1"/>
          <p:nvPr>
            <p:ph idx="1" type="body"/>
          </p:nvPr>
        </p:nvSpPr>
        <p:spPr>
          <a:xfrm>
            <a:off x="536860" y="2726880"/>
            <a:ext cx="8336975" cy="3757046"/>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rPr lang="en-US" sz="1600"/>
              <a:t>CS Submit button on student enrollment process is out of tab index order</a:t>
            </a:r>
            <a:endParaRPr/>
          </a:p>
          <a:p>
            <a:pPr indent="-381000" lvl="1" marL="914400" rtl="0" algn="l">
              <a:lnSpc>
                <a:spcPct val="90000"/>
              </a:lnSpc>
              <a:spcBef>
                <a:spcPts val="500"/>
              </a:spcBef>
              <a:spcAft>
                <a:spcPts val="0"/>
              </a:spcAft>
              <a:buSzPts val="2400"/>
              <a:buChar char="•"/>
            </a:pPr>
            <a:r>
              <a:rPr lang="en-US" sz="1400"/>
              <a:t>Oracle has agreed it is a bug. We are waiting for Oracle development to deliver a fix.</a:t>
            </a:r>
            <a:endParaRPr/>
          </a:p>
          <a:p>
            <a:pPr indent="0" lvl="0" marL="50800" rtl="0" algn="l">
              <a:lnSpc>
                <a:spcPct val="90000"/>
              </a:lnSpc>
              <a:spcBef>
                <a:spcPts val="1000"/>
              </a:spcBef>
              <a:spcAft>
                <a:spcPts val="0"/>
              </a:spcAft>
              <a:buSzPts val="2800"/>
              <a:buNone/>
            </a:pPr>
            <a:r>
              <a:rPr lang="en-US" sz="1600"/>
              <a:t>CS Make a Payment Page</a:t>
            </a:r>
            <a:endParaRPr/>
          </a:p>
          <a:p>
            <a:pPr indent="-381000" lvl="1" marL="914400" rtl="0" algn="l">
              <a:lnSpc>
                <a:spcPct val="90000"/>
              </a:lnSpc>
              <a:spcBef>
                <a:spcPts val="500"/>
              </a:spcBef>
              <a:spcAft>
                <a:spcPts val="0"/>
              </a:spcAft>
              <a:buSzPts val="2400"/>
              <a:buChar char="•"/>
            </a:pPr>
            <a:r>
              <a:rPr lang="en-US" sz="1400"/>
              <a:t>We are looking into possibly using the fluid version of Make a Payment to fix the reflow issue in small form factor on the classic Make a Payment page. Submitted Service Request with Oracle on the reflow issue on the classic page. On the fluid page, the submit button is out of tab index order and we opened a Service Request on this as well.  At this time, we are not using the fluid Make a Payment page.</a:t>
            </a:r>
            <a:endParaRPr/>
          </a:p>
          <a:p>
            <a:pPr indent="0" lvl="0" marL="50800" rtl="0" algn="l">
              <a:lnSpc>
                <a:spcPct val="90000"/>
              </a:lnSpc>
              <a:spcBef>
                <a:spcPts val="1000"/>
              </a:spcBef>
              <a:spcAft>
                <a:spcPts val="0"/>
              </a:spcAft>
              <a:buSzPts val="2800"/>
              <a:buNone/>
            </a:pPr>
            <a:r>
              <a:rPr lang="en-US" sz="1600"/>
              <a:t>CS Screen Reader on Academic Progress page</a:t>
            </a:r>
            <a:endParaRPr/>
          </a:p>
          <a:p>
            <a:pPr indent="-381000" lvl="1" marL="914400" rtl="0" algn="l">
              <a:lnSpc>
                <a:spcPct val="90000"/>
              </a:lnSpc>
              <a:spcBef>
                <a:spcPts val="500"/>
              </a:spcBef>
              <a:spcAft>
                <a:spcPts val="0"/>
              </a:spcAft>
              <a:buSzPts val="2400"/>
              <a:buChar char="•"/>
            </a:pPr>
            <a:r>
              <a:rPr lang="en-US" sz="1400"/>
              <a:t>We want to fix this but we need more details.  How the page is rendered and how you interact with it depends on things like what program and classes you are enrolled in.</a:t>
            </a:r>
            <a:endParaRPr/>
          </a:p>
          <a:p>
            <a:pPr indent="0" lvl="0" marL="0" rtl="0" algn="l">
              <a:lnSpc>
                <a:spcPct val="90000"/>
              </a:lnSpc>
              <a:spcBef>
                <a:spcPts val="1000"/>
              </a:spcBef>
              <a:spcAft>
                <a:spcPts val="0"/>
              </a:spcAft>
              <a:buSzPts val="2800"/>
              <a:buNone/>
            </a:pPr>
            <a:r>
              <a:rPr lang="en-US" sz="1600">
                <a:solidFill>
                  <a:schemeClr val="dk1"/>
                </a:solidFill>
              </a:rPr>
              <a:t>CS Academic Advisement Report – incorrect PDF tags</a:t>
            </a:r>
            <a:endParaRPr sz="2800">
              <a:solidFill>
                <a:schemeClr val="dk1"/>
              </a:solidFill>
            </a:endParaRPr>
          </a:p>
          <a:p>
            <a:pPr indent="-381000" lvl="1" marL="914400" rtl="0" algn="l">
              <a:lnSpc>
                <a:spcPct val="90000"/>
              </a:lnSpc>
              <a:spcBef>
                <a:spcPts val="1000"/>
              </a:spcBef>
              <a:spcAft>
                <a:spcPts val="0"/>
              </a:spcAft>
              <a:buClr>
                <a:schemeClr val="dk1"/>
              </a:buClr>
              <a:buSzPts val="2400"/>
              <a:buChar char="•"/>
            </a:pPr>
            <a:r>
              <a:rPr lang="en-US" sz="140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a:t>
            </a:r>
            <a:endParaRPr sz="1600">
              <a:solidFill>
                <a:schemeClr val="dk1"/>
              </a:solidFill>
            </a:endParaRPr>
          </a:p>
        </p:txBody>
      </p:sp>
      <p:sp>
        <p:nvSpPr>
          <p:cNvPr id="219" name="Google Shape;219;p5"/>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g10f61bb0ac9_0_8"/>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5" name="Google Shape;225;g10f61bb0ac9_0_8"/>
          <p:cNvSpPr txBox="1"/>
          <p:nvPr>
            <p:ph idx="1" type="body"/>
          </p:nvPr>
        </p:nvSpPr>
        <p:spPr>
          <a:xfrm>
            <a:off x="536860" y="2796301"/>
            <a:ext cx="8336975" cy="375704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2800"/>
              <a:buNone/>
            </a:pPr>
            <a:r>
              <a:rPr lang="en-US" sz="1200">
                <a:solidFill>
                  <a:schemeClr val="dk1"/>
                </a:solidFill>
              </a:rPr>
              <a:t>HCM W-2 PDF</a:t>
            </a:r>
            <a:endParaRPr sz="1200">
              <a:solidFill>
                <a:schemeClr val="dk1"/>
              </a:solidFill>
            </a:endParaRPr>
          </a:p>
          <a:p>
            <a:pPr indent="-304800" lvl="1" marL="914400" rtl="0" algn="l">
              <a:lnSpc>
                <a:spcPct val="90000"/>
              </a:lnSpc>
              <a:spcBef>
                <a:spcPts val="1000"/>
              </a:spcBef>
              <a:spcAft>
                <a:spcPts val="0"/>
              </a:spcAft>
              <a:buClr>
                <a:schemeClr val="dk1"/>
              </a:buClr>
              <a:buSzPts val="1200"/>
              <a:buChar char="•"/>
            </a:pPr>
            <a:r>
              <a:rPr lang="en-US" sz="1200">
                <a:solidFill>
                  <a:schemeClr val="dk1"/>
                </a:solidFill>
              </a:rPr>
              <a:t>Oracle continues to make progress on making the W-2 PDF tagged correctly. They had hoped to have the fix delivered by the end of 2022 so everyone could have it for when they do taxes early 2023, but it’s looking like it will be more like year out. </a:t>
            </a:r>
            <a:endParaRPr sz="1200">
              <a:solidFill>
                <a:schemeClr val="dk1"/>
              </a:solidFill>
            </a:endParaRPr>
          </a:p>
          <a:p>
            <a:pPr indent="-304800" lvl="1" marL="914400" rtl="0" algn="l">
              <a:lnSpc>
                <a:spcPct val="90000"/>
              </a:lnSpc>
              <a:spcBef>
                <a:spcPts val="1000"/>
              </a:spcBef>
              <a:spcAft>
                <a:spcPts val="0"/>
              </a:spcAft>
              <a:buClr>
                <a:schemeClr val="dk1"/>
              </a:buClr>
              <a:buSzPts val="1200"/>
              <a:buChar char="•"/>
            </a:pPr>
            <a:r>
              <a:rPr lang="en-US" sz="1200">
                <a:solidFill>
                  <a:schemeClr val="dk1"/>
                </a:solidFill>
              </a:rPr>
              <a:t>The same information is fully accessible on the HTML version.</a:t>
            </a:r>
            <a:endParaRPr sz="1200"/>
          </a:p>
          <a:p>
            <a:pPr indent="0" lvl="0" marL="50800" rtl="0" algn="l">
              <a:lnSpc>
                <a:spcPct val="90000"/>
              </a:lnSpc>
              <a:spcBef>
                <a:spcPts val="1000"/>
              </a:spcBef>
              <a:spcAft>
                <a:spcPts val="0"/>
              </a:spcAft>
              <a:buSzPts val="2800"/>
              <a:buNone/>
            </a:pPr>
            <a:r>
              <a:rPr lang="en-US" sz="1200"/>
              <a:t>HCM Request Absence Page Reloads</a:t>
            </a:r>
            <a:endParaRPr sz="1200"/>
          </a:p>
          <a:p>
            <a:pPr indent="-304800" lvl="1" marL="914400" rtl="0" algn="l">
              <a:lnSpc>
                <a:spcPct val="90000"/>
              </a:lnSpc>
              <a:spcBef>
                <a:spcPts val="500"/>
              </a:spcBef>
              <a:spcAft>
                <a:spcPts val="0"/>
              </a:spcAft>
              <a:buSzPts val="1200"/>
              <a:buChar char="•"/>
            </a:pPr>
            <a:r>
              <a:rPr lang="en-US" sz="1200"/>
              <a:t>Oracle is targeting this fix for HCM 45.</a:t>
            </a:r>
            <a:endParaRPr sz="1200"/>
          </a:p>
          <a:p>
            <a:pPr indent="0" lvl="0" marL="50800" rtl="0" algn="l">
              <a:lnSpc>
                <a:spcPct val="90000"/>
              </a:lnSpc>
              <a:spcBef>
                <a:spcPts val="1000"/>
              </a:spcBef>
              <a:spcAft>
                <a:spcPts val="0"/>
              </a:spcAft>
              <a:buSzPts val="2800"/>
              <a:buNone/>
            </a:pPr>
            <a:r>
              <a:rPr lang="en-US" sz="1200"/>
              <a:t>HCM Multiple jobs indistinguishable by screen reader</a:t>
            </a:r>
            <a:endParaRPr sz="1200"/>
          </a:p>
          <a:p>
            <a:pPr indent="-304800" lvl="1" marL="914400" rtl="0" algn="l">
              <a:lnSpc>
                <a:spcPct val="90000"/>
              </a:lnSpc>
              <a:spcBef>
                <a:spcPts val="500"/>
              </a:spcBef>
              <a:spcAft>
                <a:spcPts val="0"/>
              </a:spcAft>
              <a:buSzPts val="1200"/>
              <a:buChar char="•"/>
            </a:pPr>
            <a:r>
              <a:rPr lang="en-US" sz="1200"/>
              <a:t>Working on how best to use drop zones for this.</a:t>
            </a:r>
            <a:endParaRPr sz="1200"/>
          </a:p>
          <a:p>
            <a:pPr indent="0" lvl="0" marL="50800" rtl="0" algn="l">
              <a:lnSpc>
                <a:spcPct val="90000"/>
              </a:lnSpc>
              <a:spcBef>
                <a:spcPts val="1000"/>
              </a:spcBef>
              <a:spcAft>
                <a:spcPts val="0"/>
              </a:spcAft>
              <a:buSzPts val="2800"/>
              <a:buNone/>
            </a:pPr>
            <a:r>
              <a:rPr lang="en-US" sz="1200"/>
              <a:t>HCM Report time interface</a:t>
            </a:r>
            <a:endParaRPr sz="1200"/>
          </a:p>
          <a:p>
            <a:pPr indent="-304800" lvl="1" marL="914400" rtl="0" algn="l">
              <a:lnSpc>
                <a:spcPct val="90000"/>
              </a:lnSpc>
              <a:spcBef>
                <a:spcPts val="500"/>
              </a:spcBef>
              <a:spcAft>
                <a:spcPts val="0"/>
              </a:spcAft>
              <a:buSzPts val="1200"/>
              <a:buChar char="•"/>
            </a:pPr>
            <a:r>
              <a:rPr lang="en-US" sz="1200"/>
              <a:t>After previous button, focus goes to calendar button and Date in the edit box does not get read in NVDA. Does not happen with JAWS.</a:t>
            </a:r>
            <a:endParaRPr sz="1200"/>
          </a:p>
          <a:p>
            <a:pPr indent="-304800" lvl="1" marL="914400" rtl="0" algn="l">
              <a:lnSpc>
                <a:spcPct val="90000"/>
              </a:lnSpc>
              <a:spcBef>
                <a:spcPts val="500"/>
              </a:spcBef>
              <a:spcAft>
                <a:spcPts val="0"/>
              </a:spcAft>
              <a:buSzPts val="1200"/>
              <a:buChar char="•"/>
            </a:pPr>
            <a:r>
              <a:rPr lang="en-US" sz="1200"/>
              <a:t>Opened an SR for this issue.</a:t>
            </a:r>
            <a:endParaRPr sz="1200"/>
          </a:p>
          <a:p>
            <a:pPr indent="0" lvl="0" marL="0" rtl="0" algn="l">
              <a:spcBef>
                <a:spcPts val="1000"/>
              </a:spcBef>
              <a:spcAft>
                <a:spcPts val="0"/>
              </a:spcAft>
              <a:buNone/>
            </a:pPr>
            <a:r>
              <a:rPr lang="en-US" sz="1200">
                <a:solidFill>
                  <a:schemeClr val="dk1"/>
                </a:solidFill>
              </a:rPr>
              <a:t>HCM - Entire absence request is reloaded based on selection and the reload is not announced to the screen reader.  </a:t>
            </a:r>
            <a:endParaRPr sz="1200">
              <a:solidFill>
                <a:schemeClr val="dk1"/>
              </a:solidFill>
            </a:endParaRPr>
          </a:p>
          <a:p>
            <a:pPr indent="-304800" lvl="1" marL="914400" rtl="0" algn="l">
              <a:spcBef>
                <a:spcPts val="0"/>
              </a:spcBef>
              <a:spcAft>
                <a:spcPts val="0"/>
              </a:spcAft>
              <a:buClr>
                <a:schemeClr val="dk1"/>
              </a:buClr>
              <a:buSzPts val="1200"/>
              <a:buChar char="•"/>
            </a:pPr>
            <a:r>
              <a:rPr lang="en-US" sz="1200">
                <a:solidFill>
                  <a:schemeClr val="dk1"/>
                </a:solidFill>
              </a:rPr>
              <a:t>Oracle is developing a fix that is planned to be delivered in HCM Image 45.</a:t>
            </a:r>
            <a:endParaRPr sz="1200"/>
          </a:p>
        </p:txBody>
      </p:sp>
      <p:sp>
        <p:nvSpPr>
          <p:cNvPr id="226" name="Google Shape;226;g10f61bb0ac9_0_8"/>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g133683600a4_0_1"/>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Service Desk Tickets/Oracle Service Requests – Finance</a:t>
            </a:r>
            <a:endParaRPr/>
          </a:p>
        </p:txBody>
      </p:sp>
      <p:sp>
        <p:nvSpPr>
          <p:cNvPr id="232" name="Google Shape;232;g133683600a4_0_1"/>
          <p:cNvSpPr txBox="1"/>
          <p:nvPr>
            <p:ph idx="1" type="body"/>
          </p:nvPr>
        </p:nvSpPr>
        <p:spPr>
          <a:xfrm>
            <a:off x="536859" y="2726880"/>
            <a:ext cx="8336975" cy="375704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2800"/>
              <a:buNone/>
            </a:pPr>
            <a:r>
              <a:rPr lang="en-US" sz="1300">
                <a:solidFill>
                  <a:schemeClr val="dk1"/>
                </a:solidFill>
                <a:extLst>
                  <a:ext uri="http://customooxmlschemas.google.com/">
                    <go:slidesCustomData xmlns:go="http://customooxmlschemas.google.com/" textRoundtripDataId="3"/>
                  </a:ext>
                </a:extLst>
              </a:rPr>
              <a:t>FIN Travel Authorizations </a:t>
            </a:r>
            <a:endParaRPr sz="1300">
              <a:solidFill>
                <a:schemeClr val="dk1"/>
              </a:solidFill>
              <a:extLst>
                <a:ext uri="http://customooxmlschemas.google.com/">
                  <go:slidesCustomData xmlns:go="http://customooxmlschemas.google.com/" textRoundtripDataId="4"/>
                </a:ext>
              </a:extLst>
            </a:endParaRPr>
          </a:p>
          <a:p>
            <a:pPr indent="-311150" lvl="1" marL="914400" rtl="0" algn="l">
              <a:lnSpc>
                <a:spcPct val="90000"/>
              </a:lnSpc>
              <a:spcBef>
                <a:spcPts val="500"/>
              </a:spcBef>
              <a:spcAft>
                <a:spcPts val="0"/>
              </a:spcAft>
              <a:buSzPts val="1300"/>
              <a:buChar char="•"/>
            </a:pPr>
            <a:r>
              <a:rPr lang="en-US" sz="1300">
                <a:solidFill>
                  <a:schemeClr val="dk1"/>
                </a:solidFill>
                <a:extLst>
                  <a:ext uri="http://customooxmlschemas.google.com/">
                    <go:slidesCustomData xmlns:go="http://customooxmlschemas.google.com/" textRoundtripDataId="5"/>
                  </a:ext>
                </a:extLst>
              </a:rPr>
              <a:t>The attachment button on the grid does not have a label. Fix coming in FIN Image 42. The first PRP released did not fix it. Oracle issued a revised PRP. </a:t>
            </a:r>
            <a:r>
              <a:rPr b="1" lang="en-US" sz="1300">
                <a:solidFill>
                  <a:schemeClr val="dk1"/>
                </a:solidFill>
                <a:extLst>
                  <a:ext uri="http://customooxmlschemas.google.com/">
                    <go:slidesCustomData xmlns:go="http://customooxmlschemas.google.com/" textRoundtripDataId="6"/>
                  </a:ext>
                </a:extLst>
              </a:rPr>
              <a:t>Update</a:t>
            </a:r>
            <a:r>
              <a:rPr lang="en-US" sz="1300">
                <a:solidFill>
                  <a:schemeClr val="dk1"/>
                </a:solidFill>
                <a:extLst>
                  <a:ext uri="http://customooxmlschemas.google.com/">
                    <go:slidesCustomData xmlns:go="http://customooxmlschemas.google.com/" textRoundtripDataId="7"/>
                  </a:ext>
                </a:extLst>
              </a:rPr>
              <a:t>: </a:t>
            </a:r>
            <a:r>
              <a:rPr lang="en-US" sz="1300">
                <a:solidFill>
                  <a:schemeClr val="dk1"/>
                </a:solidFill>
              </a:rPr>
              <a:t>The PRP has been tested, it works, and we will implement after FS 41.</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rPr lang="en-US" sz="1300">
                <a:solidFill>
                  <a:schemeClr val="dk1"/>
                </a:solidFill>
              </a:rPr>
              <a:t>Finance - Express Bill Entry Template page. </a:t>
            </a:r>
            <a:endParaRPr sz="1300">
              <a:solidFill>
                <a:schemeClr val="dk1"/>
              </a:solidFill>
            </a:endParaRPr>
          </a:p>
          <a:p>
            <a:pPr indent="-311150" lvl="1" marL="914400" rtl="0" algn="l">
              <a:spcBef>
                <a:spcPts val="0"/>
              </a:spcBef>
              <a:spcAft>
                <a:spcPts val="0"/>
              </a:spcAft>
              <a:buClr>
                <a:schemeClr val="dk1"/>
              </a:buClr>
              <a:buSzPts val="1300"/>
              <a:buChar char="•"/>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endParaRPr sz="1300">
              <a:solidFill>
                <a:schemeClr val="dk1"/>
              </a:solidFill>
            </a:endParaRPr>
          </a:p>
          <a:p>
            <a:pPr indent="-311150" lvl="1" marL="914400" rtl="0" algn="l">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endParaRPr sz="1300">
              <a:solidFill>
                <a:schemeClr val="dk1"/>
              </a:solidFill>
            </a:endParaRPr>
          </a:p>
          <a:p>
            <a:pPr indent="-228600" lvl="0" marL="457200" rtl="0" algn="l">
              <a:lnSpc>
                <a:spcPct val="90000"/>
              </a:lnSpc>
              <a:spcBef>
                <a:spcPts val="1000"/>
              </a:spcBef>
              <a:spcAft>
                <a:spcPts val="0"/>
              </a:spcAft>
              <a:buSzPts val="2800"/>
              <a:buNone/>
            </a:pPr>
            <a:r>
              <a:t/>
            </a:r>
            <a:endParaRPr sz="1200"/>
          </a:p>
        </p:txBody>
      </p:sp>
      <p:sp>
        <p:nvSpPr>
          <p:cNvPr id="233" name="Google Shape;233;g133683600a4_0_1"/>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gf5d9b03db8_0_1"/>
          <p:cNvSpPr txBox="1"/>
          <p:nvPr>
            <p:ph type="title"/>
          </p:nvPr>
        </p:nvSpPr>
        <p:spPr>
          <a:xfrm>
            <a:off x="536860" y="1221311"/>
            <a:ext cx="8337000" cy="797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Service Desk Tickets/Oracle Service Requests – All Pillars</a:t>
            </a:r>
            <a:endParaRPr/>
          </a:p>
        </p:txBody>
      </p:sp>
      <p:sp>
        <p:nvSpPr>
          <p:cNvPr id="239" name="Google Shape;239;gf5d9b03db8_0_1"/>
          <p:cNvSpPr txBox="1"/>
          <p:nvPr>
            <p:ph idx="1" type="body"/>
          </p:nvPr>
        </p:nvSpPr>
        <p:spPr>
          <a:xfrm>
            <a:off x="536850" y="2138863"/>
            <a:ext cx="8337000" cy="4224600"/>
          </a:xfrm>
          <a:prstGeom prst="rect">
            <a:avLst/>
          </a:prstGeom>
          <a:noFill/>
          <a:ln>
            <a:noFill/>
          </a:ln>
        </p:spPr>
        <p:txBody>
          <a:bodyPr anchorCtr="0" anchor="t" bIns="45700" lIns="91425" spcFirstLastPara="1" rIns="91425" wrap="square" tIns="45700">
            <a:noAutofit/>
          </a:bodyPr>
          <a:lstStyle/>
          <a:p>
            <a:pPr indent="0" lvl="0" marL="50800" rtl="0" algn="l">
              <a:lnSpc>
                <a:spcPct val="90000"/>
              </a:lnSpc>
              <a:spcBef>
                <a:spcPts val="1000"/>
              </a:spcBef>
              <a:spcAft>
                <a:spcPts val="0"/>
              </a:spcAft>
              <a:buSzPts val="2800"/>
              <a:buNone/>
            </a:pPr>
            <a:r>
              <a:rPr lang="en-US" sz="1400"/>
              <a:t>Switch Control</a:t>
            </a:r>
            <a:endParaRPr/>
          </a:p>
          <a:p>
            <a:pPr indent="-361950" lvl="1" marL="914400" rtl="0" algn="l">
              <a:lnSpc>
                <a:spcPct val="90000"/>
              </a:lnSpc>
              <a:spcBef>
                <a:spcPts val="500"/>
              </a:spcBef>
              <a:spcAft>
                <a:spcPts val="0"/>
              </a:spcAft>
              <a:buSzPts val="2100"/>
              <a:buChar char="•"/>
            </a:pPr>
            <a:r>
              <a:rPr lang="en-US" sz="1200"/>
              <a:t>The switch form control/checkbox is identified as non-compliant due to it using multiple labels. Oracle has wanted to close it and we keep pushing back. The Vice President of HCM Development at Oracle is working with the PeopleTools team to try and address the problem with a design change.  We're waiting for him to send us information on how they tested and their justification for why it is compliant.</a:t>
            </a:r>
            <a:endParaRPr sz="1200"/>
          </a:p>
          <a:p>
            <a:pPr indent="0" lvl="0" marL="50800" rtl="0" algn="l">
              <a:lnSpc>
                <a:spcPct val="90000"/>
              </a:lnSpc>
              <a:spcBef>
                <a:spcPts val="1000"/>
              </a:spcBef>
              <a:spcAft>
                <a:spcPts val="0"/>
              </a:spcAft>
              <a:buSzPts val="2800"/>
              <a:buNone/>
            </a:pPr>
            <a:r>
              <a:rPr lang="en-US" sz="1400"/>
              <a:t>Back Button</a:t>
            </a:r>
            <a:endParaRPr/>
          </a:p>
          <a:p>
            <a:pPr indent="-361950" lvl="1" marL="914400" rtl="0" algn="l">
              <a:lnSpc>
                <a:spcPct val="90000"/>
              </a:lnSpc>
              <a:spcBef>
                <a:spcPts val="500"/>
              </a:spcBef>
              <a:spcAft>
                <a:spcPts val="0"/>
              </a:spcAft>
              <a:buSzPts val="2100"/>
              <a:buChar char="•"/>
            </a:pPr>
            <a:r>
              <a:rPr lang="en-US" sz="1200"/>
              <a:t>In screen reader mode, the back button does not work from a Page accessed with the TransferPage function. Fix coming in PeopleTools 8.59.</a:t>
            </a:r>
            <a:endParaRPr/>
          </a:p>
          <a:p>
            <a:pPr indent="0" lvl="0" marL="50800" rtl="0" algn="l">
              <a:lnSpc>
                <a:spcPct val="90000"/>
              </a:lnSpc>
              <a:spcBef>
                <a:spcPts val="1000"/>
              </a:spcBef>
              <a:spcAft>
                <a:spcPts val="0"/>
              </a:spcAft>
              <a:buSzPts val="2800"/>
              <a:buNone/>
            </a:pPr>
            <a:r>
              <a:rPr lang="en-US" sz="1400"/>
              <a:t>Combo Box drop down displays one blank row and list items order is not top to bottom</a:t>
            </a:r>
            <a:endParaRPr/>
          </a:p>
          <a:p>
            <a:pPr indent="-361950" lvl="1" marL="914400" rtl="0" algn="l">
              <a:lnSpc>
                <a:spcPct val="90000"/>
              </a:lnSpc>
              <a:spcBef>
                <a:spcPts val="500"/>
              </a:spcBef>
              <a:spcAft>
                <a:spcPts val="0"/>
              </a:spcAft>
              <a:buSzPts val="2100"/>
              <a:buChar char="•"/>
            </a:pPr>
            <a:r>
              <a:rPr lang="en-US" sz="1200"/>
              <a:t>Oracle development is targeting PeopleTools 8.60 for the fix.</a:t>
            </a:r>
            <a:endParaRPr/>
          </a:p>
          <a:p>
            <a:pPr indent="0" lvl="0" marL="50800" rtl="0" algn="l">
              <a:lnSpc>
                <a:spcPct val="90000"/>
              </a:lnSpc>
              <a:spcBef>
                <a:spcPts val="1000"/>
              </a:spcBef>
              <a:spcAft>
                <a:spcPts val="0"/>
              </a:spcAft>
              <a:buSzPts val="2800"/>
              <a:buNone/>
            </a:pPr>
            <a:r>
              <a:rPr lang="en-US" sz="1400"/>
              <a:t>Accessibility Compliance of Calendar Widget</a:t>
            </a:r>
            <a:endParaRPr/>
          </a:p>
          <a:p>
            <a:pPr indent="-361950" lvl="1" marL="914400" rtl="0" algn="l">
              <a:lnSpc>
                <a:spcPct val="100000"/>
              </a:lnSpc>
              <a:spcBef>
                <a:spcPts val="500"/>
              </a:spcBef>
              <a:spcAft>
                <a:spcPts val="0"/>
              </a:spcAft>
              <a:buSzPts val="2100"/>
              <a:buChar char="•"/>
            </a:pPr>
            <a:r>
              <a:rPr lang="en-US" sz="1200"/>
              <a:t>Fixed for Firefox in PeopleTools 8.59.</a:t>
            </a:r>
            <a:endParaRPr/>
          </a:p>
          <a:p>
            <a:pPr indent="-361950" lvl="1" marL="914400" rtl="0" algn="l">
              <a:lnSpc>
                <a:spcPct val="100000"/>
              </a:lnSpc>
              <a:spcBef>
                <a:spcPts val="500"/>
              </a:spcBef>
              <a:spcAft>
                <a:spcPts val="0"/>
              </a:spcAft>
              <a:buSzPts val="2100"/>
              <a:buChar char="•"/>
            </a:pPr>
            <a:r>
              <a:rPr lang="en-US" sz="1200"/>
              <a:t>Works in Chrome and Edge with </a:t>
            </a:r>
            <a:r>
              <a:rPr lang="en-US" sz="1200" u="sng">
                <a:solidFill>
                  <a:schemeClr val="hlink"/>
                </a:solidFill>
                <a:hlinkClick r:id="rId3"/>
              </a:rPr>
              <a:t>Oracle’s recommended keyboard shortcuts</a:t>
            </a:r>
            <a:r>
              <a:rPr lang="en-US" sz="1200"/>
              <a:t>.  If this is not working for you, please let us know.</a:t>
            </a:r>
            <a:endParaRPr sz="1200"/>
          </a:p>
          <a:p>
            <a:pPr indent="-304800" lvl="1" marL="914400" rtl="0" algn="l">
              <a:lnSpc>
                <a:spcPct val="90000"/>
              </a:lnSpc>
              <a:spcBef>
                <a:spcPts val="500"/>
              </a:spcBef>
              <a:spcAft>
                <a:spcPts val="0"/>
              </a:spcAft>
              <a:buSzPts val="1200"/>
              <a:buChar char="•"/>
            </a:pPr>
            <a:r>
              <a:rPr lang="en-US" sz="1200"/>
              <a:t>Placeholder text with expected date format i.e. “MM\DD\YYYY” with proper contrast ratio.</a:t>
            </a:r>
            <a:endParaRPr sz="1200"/>
          </a:p>
          <a:p>
            <a:pPr indent="0" lvl="0" marL="50800" rtl="0" algn="l">
              <a:lnSpc>
                <a:spcPct val="90000"/>
              </a:lnSpc>
              <a:spcBef>
                <a:spcPts val="1000"/>
              </a:spcBef>
              <a:spcAft>
                <a:spcPts val="0"/>
              </a:spcAft>
              <a:buSzPts val="2800"/>
              <a:buNone/>
            </a:pPr>
            <a:r>
              <a:rPr lang="en-US" sz="1400"/>
              <a:t>Query viewer page</a:t>
            </a:r>
            <a:endParaRPr/>
          </a:p>
          <a:p>
            <a:pPr indent="-361950" lvl="1" marL="914400" rtl="0" algn="l">
              <a:lnSpc>
                <a:spcPct val="90000"/>
              </a:lnSpc>
              <a:spcBef>
                <a:spcPts val="500"/>
              </a:spcBef>
              <a:spcAft>
                <a:spcPts val="0"/>
              </a:spcAft>
              <a:buSzPts val="2100"/>
              <a:buChar char="•"/>
            </a:pPr>
            <a:r>
              <a:rPr lang="en-US" sz="1200"/>
              <a:t>The criteria is not read in screen reader forms mode. </a:t>
            </a:r>
            <a:r>
              <a:rPr lang="en-US" sz="1200">
                <a:solidFill>
                  <a:schemeClr val="dk1"/>
                </a:solidFill>
              </a:rPr>
              <a:t>Fix coming in PeopleTools 8.59.</a:t>
            </a:r>
            <a:endParaRPr sz="1200"/>
          </a:p>
        </p:txBody>
      </p:sp>
      <p:sp>
        <p:nvSpPr>
          <p:cNvPr id="240" name="Google Shape;240;gf5d9b03db8_0_1"/>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g1ca63ba62c5_1_0"/>
          <p:cNvSpPr txBox="1"/>
          <p:nvPr>
            <p:ph type="title"/>
          </p:nvPr>
        </p:nvSpPr>
        <p:spPr>
          <a:xfrm>
            <a:off x="536860" y="1549936"/>
            <a:ext cx="8337000" cy="797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Terms and Definitions</a:t>
            </a:r>
            <a:endParaRPr/>
          </a:p>
        </p:txBody>
      </p:sp>
      <p:sp>
        <p:nvSpPr>
          <p:cNvPr id="247" name="Google Shape;247;g1ca63ba62c5_1_0"/>
          <p:cNvSpPr txBox="1"/>
          <p:nvPr>
            <p:ph idx="1" type="body"/>
          </p:nvPr>
        </p:nvSpPr>
        <p:spPr>
          <a:xfrm>
            <a:off x="536850" y="2415150"/>
            <a:ext cx="8337000" cy="4068900"/>
          </a:xfrm>
          <a:prstGeom prst="rect">
            <a:avLst/>
          </a:prstGeom>
        </p:spPr>
        <p:txBody>
          <a:bodyPr anchorCtr="0" anchor="t" bIns="45700" lIns="91425" spcFirstLastPara="1" rIns="91425" wrap="square" tIns="45700">
            <a:noAutofit/>
          </a:bodyPr>
          <a:lstStyle/>
          <a:p>
            <a:pPr indent="-304800" lvl="0" marL="457200" rtl="0" algn="l">
              <a:spcBef>
                <a:spcPts val="1000"/>
              </a:spcBef>
              <a:spcAft>
                <a:spcPts val="0"/>
              </a:spcAft>
              <a:buSzPts val="1200"/>
              <a:buChar char="•"/>
            </a:pPr>
            <a:r>
              <a:rPr lang="en-US" sz="1200"/>
              <a:t>Oracle vs. HighPoint</a:t>
            </a:r>
            <a:endParaRPr sz="1200"/>
          </a:p>
          <a:p>
            <a:pPr indent="-304800" lvl="1" marL="914400" rtl="0" algn="l">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indent="-304800" lvl="0" marL="457200" rtl="0" algn="l">
              <a:spcBef>
                <a:spcPts val="0"/>
              </a:spcBef>
              <a:spcAft>
                <a:spcPts val="0"/>
              </a:spcAft>
              <a:buSzPts val="1200"/>
              <a:buChar char="•"/>
            </a:pPr>
            <a:r>
              <a:rPr lang="en-US" sz="1200"/>
              <a:t>ctcLink vs. HCX</a:t>
            </a:r>
            <a:endParaRPr sz="1200"/>
          </a:p>
          <a:p>
            <a:pPr indent="-304800" lvl="1" marL="914400" rtl="0" algn="l">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indent="-304800" lvl="0" marL="457200" rtl="0" algn="l">
              <a:spcBef>
                <a:spcPts val="0"/>
              </a:spcBef>
              <a:spcAft>
                <a:spcPts val="0"/>
              </a:spcAft>
              <a:buSzPts val="1200"/>
              <a:buChar char="•"/>
            </a:pPr>
            <a:r>
              <a:rPr lang="en-US" sz="1200"/>
              <a:t>OAAP and Kastech</a:t>
            </a:r>
            <a:endParaRPr sz="1200"/>
          </a:p>
          <a:p>
            <a:pPr indent="-304800" lvl="1" marL="914400" rtl="0" algn="l">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indent="-304800" lvl="0" marL="457200" rtl="0" algn="l">
              <a:spcBef>
                <a:spcPts val="0"/>
              </a:spcBef>
              <a:spcAft>
                <a:spcPts val="0"/>
              </a:spcAft>
              <a:buSzPts val="1200"/>
              <a:buChar char="•"/>
            </a:pPr>
            <a:r>
              <a:rPr lang="en-US" sz="1200"/>
              <a:t>IOVD (Image Overview Document)</a:t>
            </a:r>
            <a:endParaRPr sz="1200"/>
          </a:p>
          <a:p>
            <a:pPr indent="-304800" lvl="1" marL="914400" rtl="0" algn="l">
              <a:spcBef>
                <a:spcPts val="0"/>
              </a:spcBef>
              <a:spcAft>
                <a:spcPts val="0"/>
              </a:spcAft>
              <a:buSzPts val="1200"/>
              <a:buChar char="•"/>
            </a:pPr>
            <a:r>
              <a:rPr lang="en-US" sz="1200"/>
              <a:t>A document that explains in detail all the new features, bug fixes, and accessibility fixes that come with the image.</a:t>
            </a:r>
            <a:endParaRPr sz="1200"/>
          </a:p>
          <a:p>
            <a:pPr indent="-304800" lvl="0" marL="457200" rtl="0" algn="l">
              <a:spcBef>
                <a:spcPts val="0"/>
              </a:spcBef>
              <a:spcAft>
                <a:spcPts val="0"/>
              </a:spcAft>
              <a:buSzPts val="1200"/>
              <a:buChar char="•"/>
            </a:pPr>
            <a:r>
              <a:rPr lang="en-US" sz="1200">
                <a:solidFill>
                  <a:schemeClr val="dk1"/>
                </a:solidFill>
              </a:rPr>
              <a:t>SIT vs. UAT</a:t>
            </a:r>
            <a:endParaRPr sz="1200">
              <a:solidFill>
                <a:schemeClr val="dk1"/>
              </a:solidFill>
            </a:endParaRPr>
          </a:p>
          <a:p>
            <a:pPr indent="-304800" lvl="1" marL="914400" rtl="0" algn="l">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indent="-304800" lvl="0" marL="457200" rtl="0" algn="l">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indent="-304800" lvl="1" marL="914400" rtl="0" algn="l">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indent="-304800" lvl="0" marL="457200" rtl="0" algn="l">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indent="-304800" lvl="1" marL="914400" rtl="0" algn="l">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8" name="Google Shape;248;g1ca63ba62c5_1_0"/>
          <p:cNvSpPr txBox="1"/>
          <p:nvPr>
            <p:ph idx="12" type="sldNum"/>
          </p:nvPr>
        </p:nvSpPr>
        <p:spPr>
          <a:xfrm>
            <a:off x="8406245" y="6483926"/>
            <a:ext cx="467700" cy="2376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Agenda</a:t>
            </a:r>
            <a:endParaRPr/>
          </a:p>
        </p:txBody>
      </p:sp>
      <p:sp>
        <p:nvSpPr>
          <p:cNvPr id="116" name="Google Shape;116;p2"/>
          <p:cNvSpPr txBox="1"/>
          <p:nvPr>
            <p:ph idx="1" type="body"/>
          </p:nvPr>
        </p:nvSpPr>
        <p:spPr>
          <a:xfrm>
            <a:off x="536860" y="2415155"/>
            <a:ext cx="8336975" cy="3757046"/>
          </a:xfrm>
          <a:prstGeom prst="rect">
            <a:avLst/>
          </a:prstGeom>
          <a:noFill/>
          <a:ln>
            <a:noFill/>
          </a:ln>
        </p:spPr>
        <p:txBody>
          <a:bodyPr anchorCtr="0" anchor="t" bIns="45700" lIns="91425" spcFirstLastPara="1" rIns="91425" wrap="square" tIns="45700">
            <a:noAutofit/>
          </a:bodyPr>
          <a:lstStyle/>
          <a:p>
            <a:pPr indent="-406400" lvl="0" marL="457200" rtl="0" algn="l">
              <a:lnSpc>
                <a:spcPct val="90000"/>
              </a:lnSpc>
              <a:spcBef>
                <a:spcPts val="1000"/>
              </a:spcBef>
              <a:spcAft>
                <a:spcPts val="0"/>
              </a:spcAft>
              <a:buSzPts val="2800"/>
              <a:buChar char="•"/>
            </a:pPr>
            <a:r>
              <a:rPr lang="en-US"/>
              <a:t>Welcome</a:t>
            </a:r>
            <a:endParaRPr/>
          </a:p>
          <a:p>
            <a:pPr indent="-406400" lvl="0" marL="457200" rtl="0" algn="l">
              <a:lnSpc>
                <a:spcPct val="90000"/>
              </a:lnSpc>
              <a:spcBef>
                <a:spcPts val="1000"/>
              </a:spcBef>
              <a:spcAft>
                <a:spcPts val="0"/>
              </a:spcAft>
              <a:buSzPts val="2800"/>
              <a:buChar char="•"/>
            </a:pPr>
            <a:r>
              <a:rPr lang="en-US"/>
              <a:t>Updates</a:t>
            </a:r>
            <a:endParaRPr/>
          </a:p>
          <a:p>
            <a:pPr indent="-406400" lvl="0" marL="457200" rtl="0" algn="l">
              <a:lnSpc>
                <a:spcPct val="90000"/>
              </a:lnSpc>
              <a:spcBef>
                <a:spcPts val="1000"/>
              </a:spcBef>
              <a:spcAft>
                <a:spcPts val="0"/>
              </a:spcAft>
              <a:buSzPts val="2800"/>
              <a:buChar char="•"/>
            </a:pPr>
            <a:r>
              <a:rPr lang="en-US"/>
              <a:t>HCX - Highpoint Campus eXperience</a:t>
            </a:r>
            <a:endParaRPr/>
          </a:p>
          <a:p>
            <a:pPr indent="-406400" lvl="0" marL="457200" rtl="0" algn="l">
              <a:lnSpc>
                <a:spcPct val="90000"/>
              </a:lnSpc>
              <a:spcBef>
                <a:spcPts val="1000"/>
              </a:spcBef>
              <a:spcAft>
                <a:spcPts val="0"/>
              </a:spcAft>
              <a:buSzPts val="2800"/>
              <a:buChar char="•"/>
            </a:pPr>
            <a:r>
              <a:rPr lang="en-US"/>
              <a:t>Enter Time page</a:t>
            </a:r>
            <a:endParaRPr/>
          </a:p>
          <a:p>
            <a:pPr indent="-406400" lvl="0" marL="457200" rtl="0" algn="l">
              <a:lnSpc>
                <a:spcPct val="90000"/>
              </a:lnSpc>
              <a:spcBef>
                <a:spcPts val="1000"/>
              </a:spcBef>
              <a:spcAft>
                <a:spcPts val="0"/>
              </a:spcAft>
              <a:buSzPts val="2800"/>
              <a:buChar char="•"/>
            </a:pPr>
            <a:r>
              <a:rPr lang="en-US"/>
              <a:t>OAAP - Online Admission </a:t>
            </a:r>
            <a:r>
              <a:rPr lang="en-US"/>
              <a:t>Application</a:t>
            </a:r>
            <a:r>
              <a:rPr lang="en-US"/>
              <a:t> Portal</a:t>
            </a:r>
            <a:endParaRPr/>
          </a:p>
          <a:p>
            <a:pPr indent="-406400" lvl="0" marL="457200" rtl="0" algn="l">
              <a:spcBef>
                <a:spcPts val="1000"/>
              </a:spcBef>
              <a:spcAft>
                <a:spcPts val="0"/>
              </a:spcAft>
              <a:buSzPts val="2800"/>
              <a:buChar char="•"/>
            </a:pPr>
            <a:r>
              <a:rPr lang="en-US">
                <a:solidFill>
                  <a:schemeClr val="dk1"/>
                </a:solidFill>
              </a:rPr>
              <a:t>Service desk tickets/Oracle service requests</a:t>
            </a:r>
            <a:endParaRPr/>
          </a:p>
          <a:p>
            <a:pPr indent="-406400" lvl="0" marL="457200" rtl="0" algn="l">
              <a:lnSpc>
                <a:spcPct val="90000"/>
              </a:lnSpc>
              <a:spcBef>
                <a:spcPts val="1000"/>
              </a:spcBef>
              <a:spcAft>
                <a:spcPts val="0"/>
              </a:spcAft>
              <a:buSzPts val="2800"/>
              <a:buChar char="•"/>
            </a:pPr>
            <a:r>
              <a:rPr lang="en-US"/>
              <a:t>College sharing</a:t>
            </a:r>
            <a:endParaRPr/>
          </a:p>
          <a:p>
            <a:pPr indent="-406400" lvl="0" marL="457200" rtl="0" algn="l">
              <a:lnSpc>
                <a:spcPct val="90000"/>
              </a:lnSpc>
              <a:spcBef>
                <a:spcPts val="1000"/>
              </a:spcBef>
              <a:spcAft>
                <a:spcPts val="0"/>
              </a:spcAft>
              <a:buSzPts val="2800"/>
              <a:buChar char="•"/>
            </a:pPr>
            <a:r>
              <a:rPr lang="en-US"/>
              <a:t>Terms and Definitions</a:t>
            </a:r>
            <a:endParaRPr/>
          </a:p>
        </p:txBody>
      </p:sp>
      <p:sp>
        <p:nvSpPr>
          <p:cNvPr id="117" name="Google Shape;117;p2"/>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g1ca63ba62c5_1_9"/>
          <p:cNvSpPr txBox="1"/>
          <p:nvPr>
            <p:ph type="title"/>
          </p:nvPr>
        </p:nvSpPr>
        <p:spPr>
          <a:xfrm>
            <a:off x="536860" y="1549936"/>
            <a:ext cx="8337000" cy="797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Terms and Definitions (Continued)</a:t>
            </a:r>
            <a:endParaRPr/>
          </a:p>
        </p:txBody>
      </p:sp>
      <p:sp>
        <p:nvSpPr>
          <p:cNvPr id="255" name="Google Shape;255;g1ca63ba62c5_1_9"/>
          <p:cNvSpPr txBox="1"/>
          <p:nvPr>
            <p:ph idx="1" type="body"/>
          </p:nvPr>
        </p:nvSpPr>
        <p:spPr>
          <a:xfrm>
            <a:off x="536850" y="2415150"/>
            <a:ext cx="8337000" cy="3919800"/>
          </a:xfrm>
          <a:prstGeom prst="rect">
            <a:avLst/>
          </a:prstGeom>
        </p:spPr>
        <p:txBody>
          <a:bodyPr anchorCtr="0" anchor="t" bIns="45700" lIns="91425" spcFirstLastPara="1" rIns="91425" wrap="square" tIns="45700">
            <a:noAutofit/>
          </a:bodyPr>
          <a:lstStyle/>
          <a:p>
            <a:pPr indent="-304800" lvl="0" marL="457200" rtl="0" algn="l">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indent="-304800" lvl="1" marL="914400" rtl="0" algn="l">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indent="-304800" lvl="0" marL="457200" rtl="0" algn="l">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indent="-304800" lvl="1" marL="914400" rtl="0" algn="l">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6" name="Google Shape;256;g1ca63ba62c5_1_9"/>
          <p:cNvSpPr txBox="1"/>
          <p:nvPr>
            <p:ph idx="12" type="sldNum"/>
          </p:nvPr>
        </p:nvSpPr>
        <p:spPr>
          <a:xfrm>
            <a:off x="8406245" y="6483926"/>
            <a:ext cx="467700" cy="2376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g1231b1f2dfc_0_0"/>
          <p:cNvSpPr txBox="1"/>
          <p:nvPr>
            <p:ph type="title"/>
          </p:nvPr>
        </p:nvSpPr>
        <p:spPr>
          <a:xfrm>
            <a:off x="536860" y="1549936"/>
            <a:ext cx="8336975" cy="7970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3500"/>
              <a:buNone/>
            </a:pPr>
            <a:r>
              <a:rPr lang="en-US"/>
              <a:t>Updates</a:t>
            </a:r>
            <a:endParaRPr/>
          </a:p>
        </p:txBody>
      </p:sp>
      <p:sp>
        <p:nvSpPr>
          <p:cNvPr id="124" name="Google Shape;124;g1231b1f2dfc_0_0"/>
          <p:cNvSpPr txBox="1"/>
          <p:nvPr>
            <p:ph idx="1" type="body"/>
          </p:nvPr>
        </p:nvSpPr>
        <p:spPr>
          <a:xfrm>
            <a:off x="536850" y="2166425"/>
            <a:ext cx="8337000" cy="4555200"/>
          </a:xfrm>
          <a:prstGeom prst="rect">
            <a:avLst/>
          </a:prstGeom>
          <a:noFill/>
          <a:ln>
            <a:noFill/>
          </a:ln>
        </p:spPr>
        <p:txBody>
          <a:bodyPr anchorCtr="0" anchor="t" bIns="45700" lIns="91425" spcFirstLastPara="1" rIns="91425" wrap="square" tIns="45700">
            <a:noAutofit/>
          </a:bodyPr>
          <a:lstStyle/>
          <a:p>
            <a:pPr indent="-381000" lvl="0" marL="457200" rtl="0" algn="l">
              <a:lnSpc>
                <a:spcPct val="90000"/>
              </a:lnSpc>
              <a:spcBef>
                <a:spcPts val="0"/>
              </a:spcBef>
              <a:spcAft>
                <a:spcPts val="0"/>
              </a:spcAft>
              <a:buSzPts val="2400"/>
              <a:buChar char="•"/>
            </a:pPr>
            <a:r>
              <a:rPr lang="en-US" sz="2400"/>
              <a:t>Accessibility Conformance testing for HCX version 22.4.0 completed by Vicki early </a:t>
            </a:r>
            <a:r>
              <a:rPr lang="en-US" sz="2400">
                <a:extLst>
                  <a:ext uri="http://customooxmlschemas.google.com/">
                    <go:slidesCustomData xmlns:go="http://customooxmlschemas.google.com/" textRoundtripDataId="0"/>
                  </a:ext>
                </a:extLst>
              </a:rPr>
              <a:t>December</a:t>
            </a:r>
            <a:r>
              <a:rPr lang="en-US" sz="2400"/>
              <a:t>.</a:t>
            </a:r>
            <a:endParaRPr sz="2400"/>
          </a:p>
          <a:p>
            <a:pPr indent="-381000" lvl="0" marL="457200" rtl="0" algn="l">
              <a:lnSpc>
                <a:spcPct val="90000"/>
              </a:lnSpc>
              <a:spcBef>
                <a:spcPts val="1000"/>
              </a:spcBef>
              <a:spcAft>
                <a:spcPts val="0"/>
              </a:spcAft>
              <a:buSzPts val="2400"/>
              <a:buChar char="•"/>
            </a:pPr>
            <a:r>
              <a:rPr lang="en-US" sz="2400"/>
              <a:t>HCX version 22.4 was be deployed to Production on 12/</a:t>
            </a:r>
            <a:r>
              <a:rPr lang="en-US" sz="2400">
                <a:extLst>
                  <a:ext uri="http://customooxmlschemas.google.com/">
                    <go:slidesCustomData xmlns:go="http://customooxmlschemas.google.com/" textRoundtripDataId="1"/>
                  </a:ext>
                </a:extLst>
              </a:rPr>
              <a:t>17</a:t>
            </a:r>
            <a:r>
              <a:rPr lang="en-US" sz="2400"/>
              <a:t>/22. (Live now.)</a:t>
            </a:r>
            <a:endParaRPr sz="2400"/>
          </a:p>
          <a:p>
            <a:pPr indent="-381000" lvl="0" marL="457200" rtl="0" algn="l">
              <a:lnSpc>
                <a:spcPct val="90000"/>
              </a:lnSpc>
              <a:spcBef>
                <a:spcPts val="1000"/>
              </a:spcBef>
              <a:spcAft>
                <a:spcPts val="0"/>
              </a:spcAft>
              <a:buSzPts val="2400"/>
              <a:buChar char="•"/>
            </a:pPr>
            <a:r>
              <a:rPr lang="en-US" sz="2400"/>
              <a:t>The </a:t>
            </a:r>
            <a:r>
              <a:rPr b="1" lang="en-US" sz="2400" u="sng">
                <a:solidFill>
                  <a:schemeClr val="hlink"/>
                </a:solidFill>
                <a:hlinkClick r:id="rId3"/>
              </a:rPr>
              <a:t>WA Learning Lab application</a:t>
            </a:r>
            <a:r>
              <a:rPr lang="en-US" sz="2400"/>
              <a:t> deadline is extended to 1/17/23!</a:t>
            </a:r>
            <a:endParaRPr sz="2400"/>
          </a:p>
          <a:p>
            <a:pPr indent="-381000" lvl="0" marL="457200" rtl="0" algn="l">
              <a:lnSpc>
                <a:spcPct val="90000"/>
              </a:lnSpc>
              <a:spcBef>
                <a:spcPts val="1000"/>
              </a:spcBef>
              <a:spcAft>
                <a:spcPts val="0"/>
              </a:spcAft>
              <a:buSzPts val="2400"/>
              <a:buChar char="•"/>
            </a:pPr>
            <a:r>
              <a:rPr lang="en-US" sz="2400"/>
              <a:t>Employee timesheet </a:t>
            </a:r>
            <a:r>
              <a:rPr lang="en-US" sz="2400"/>
              <a:t>accessibility</a:t>
            </a:r>
            <a:r>
              <a:rPr lang="en-US" sz="2400"/>
              <a:t> fix </a:t>
            </a:r>
            <a:r>
              <a:rPr lang="en-US" sz="2400"/>
              <a:t>developed</a:t>
            </a:r>
            <a:r>
              <a:rPr lang="en-US" sz="2400"/>
              <a:t> by App Services and testing to be completed by Vicki </a:t>
            </a:r>
            <a:r>
              <a:rPr lang="en-US" sz="2400">
                <a:extLst>
                  <a:ext uri="http://customooxmlschemas.google.com/">
                    <go:slidesCustomData xmlns:go="http://customooxmlschemas.google.com/" textRoundtripDataId="2"/>
                  </a:ext>
                </a:extLst>
              </a:rPr>
              <a:t>in</a:t>
            </a:r>
            <a:r>
              <a:rPr lang="en-US" sz="2400"/>
              <a:t> the next month.</a:t>
            </a:r>
            <a:endParaRPr sz="1500">
              <a:solidFill>
                <a:schemeClr val="dk1"/>
              </a:solidFill>
            </a:endParaRPr>
          </a:p>
        </p:txBody>
      </p:sp>
      <p:sp>
        <p:nvSpPr>
          <p:cNvPr id="125" name="Google Shape;125;g1231b1f2dfc_0_0"/>
          <p:cNvSpPr txBox="1"/>
          <p:nvPr>
            <p:ph idx="12" type="sldNum"/>
          </p:nvPr>
        </p:nvSpPr>
        <p:spPr>
          <a:xfrm>
            <a:off x="8406245" y="6483926"/>
            <a:ext cx="467590" cy="237549"/>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100"/>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g1ca63ba62c5_0_0"/>
          <p:cNvSpPr txBox="1"/>
          <p:nvPr>
            <p:ph type="title"/>
          </p:nvPr>
        </p:nvSpPr>
        <p:spPr>
          <a:xfrm>
            <a:off x="536860" y="1549936"/>
            <a:ext cx="8337000" cy="797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HCX 22.4 Testing Summary</a:t>
            </a:r>
            <a:endParaRPr/>
          </a:p>
        </p:txBody>
      </p:sp>
      <p:sp>
        <p:nvSpPr>
          <p:cNvPr id="132" name="Google Shape;132;g1ca63ba62c5_0_0"/>
          <p:cNvSpPr txBox="1"/>
          <p:nvPr>
            <p:ph idx="1" type="body"/>
          </p:nvPr>
        </p:nvSpPr>
        <p:spPr>
          <a:xfrm>
            <a:off x="536860" y="2415155"/>
            <a:ext cx="8337000" cy="3756900"/>
          </a:xfrm>
          <a:prstGeom prst="rect">
            <a:avLst/>
          </a:prstGeom>
        </p:spPr>
        <p:txBody>
          <a:bodyPr anchorCtr="0" anchor="t" bIns="45700" lIns="91425" spcFirstLastPara="1" rIns="91425" wrap="square" tIns="45700">
            <a:noAutofit/>
          </a:bodyPr>
          <a:lstStyle/>
          <a:p>
            <a:pPr indent="-381000" lvl="0" marL="457200" rtl="0" algn="l">
              <a:spcBef>
                <a:spcPts val="1000"/>
              </a:spcBef>
              <a:spcAft>
                <a:spcPts val="0"/>
              </a:spcAft>
              <a:buSzPts val="2400"/>
              <a:buChar char="•"/>
            </a:pPr>
            <a:r>
              <a:rPr lang="en-US" sz="2400">
                <a:solidFill>
                  <a:schemeClr val="dk1"/>
                </a:solidFill>
              </a:rPr>
              <a:t>Accessibility Conformance testing for HCX Mobile version 22.4.0 was completed by Vicki on December 17, 2022.</a:t>
            </a:r>
            <a:endParaRPr sz="2400">
              <a:solidFill>
                <a:schemeClr val="dk1"/>
              </a:solidFill>
            </a:endParaRPr>
          </a:p>
          <a:p>
            <a:pPr indent="-381000" lvl="0" marL="457200" rtl="0" algn="l">
              <a:spcBef>
                <a:spcPts val="0"/>
              </a:spcBef>
              <a:spcAft>
                <a:spcPts val="0"/>
              </a:spcAft>
              <a:buSzPts val="2400"/>
              <a:buChar char="•"/>
            </a:pPr>
            <a:r>
              <a:rPr lang="en-US" sz="2400">
                <a:solidFill>
                  <a:schemeClr val="dk1"/>
                </a:solidFill>
              </a:rPr>
              <a:t>HCX 22.4 was opened to us December 6, 2022 in the PTS test environment.</a:t>
            </a:r>
            <a:endParaRPr sz="2400">
              <a:solidFill>
                <a:schemeClr val="dk1"/>
              </a:solidFill>
            </a:endParaRPr>
          </a:p>
          <a:p>
            <a:pPr indent="-381000" lvl="0" marL="457200" rtl="0" algn="l">
              <a:spcBef>
                <a:spcPts val="0"/>
              </a:spcBef>
              <a:spcAft>
                <a:spcPts val="0"/>
              </a:spcAft>
              <a:buSzPts val="2400"/>
              <a:buChar char="•"/>
            </a:pPr>
            <a:r>
              <a:rPr lang="en-US" sz="2400">
                <a:solidFill>
                  <a:schemeClr val="dk1"/>
                </a:solidFill>
              </a:rPr>
              <a:t>Vicki’s testing included issues found by CATO and other findings. </a:t>
            </a:r>
            <a:endParaRPr sz="2400">
              <a:solidFill>
                <a:schemeClr val="dk1"/>
              </a:solidFill>
            </a:endParaRPr>
          </a:p>
          <a:p>
            <a:pPr indent="-381000" lvl="0" marL="457200" rtl="0" algn="l">
              <a:spcBef>
                <a:spcPts val="0"/>
              </a:spcBef>
              <a:spcAft>
                <a:spcPts val="0"/>
              </a:spcAft>
              <a:buSzPts val="2400"/>
              <a:buChar char="•"/>
            </a:pPr>
            <a:r>
              <a:rPr lang="en-US" sz="2400">
                <a:solidFill>
                  <a:schemeClr val="dk1"/>
                </a:solidFill>
              </a:rPr>
              <a:t>Issues are tracked on the </a:t>
            </a:r>
            <a:r>
              <a:rPr b="1" lang="en-US" sz="2400" u="sng">
                <a:solidFill>
                  <a:schemeClr val="hlink"/>
                </a:solidFill>
                <a:hlinkClick r:id="rId3"/>
              </a:rPr>
              <a:t>HCX Accessibility issues (reported by CATO) Spreadsheet</a:t>
            </a:r>
            <a:r>
              <a:rPr b="1" lang="en-US" sz="3400"/>
              <a:t>.</a:t>
            </a:r>
            <a:endParaRPr b="1" sz="3400"/>
          </a:p>
        </p:txBody>
      </p:sp>
      <p:sp>
        <p:nvSpPr>
          <p:cNvPr id="133" name="Google Shape;133;g1ca63ba62c5_0_0"/>
          <p:cNvSpPr txBox="1"/>
          <p:nvPr>
            <p:ph idx="12" type="sldNum"/>
          </p:nvPr>
        </p:nvSpPr>
        <p:spPr>
          <a:xfrm>
            <a:off x="8406245" y="6483926"/>
            <a:ext cx="467700" cy="2376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1ca63ba62c5_0_16"/>
          <p:cNvSpPr txBox="1"/>
          <p:nvPr>
            <p:ph type="title"/>
          </p:nvPr>
        </p:nvSpPr>
        <p:spPr>
          <a:xfrm>
            <a:off x="536860" y="1549936"/>
            <a:ext cx="8337000" cy="797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HCX 22.4 Fixed Issues</a:t>
            </a:r>
            <a:endParaRPr/>
          </a:p>
        </p:txBody>
      </p:sp>
      <p:sp>
        <p:nvSpPr>
          <p:cNvPr id="140" name="Google Shape;140;g1ca63ba62c5_0_16"/>
          <p:cNvSpPr txBox="1"/>
          <p:nvPr>
            <p:ph idx="1" type="body"/>
          </p:nvPr>
        </p:nvSpPr>
        <p:spPr>
          <a:xfrm>
            <a:off x="536860" y="2415155"/>
            <a:ext cx="8337000" cy="3756900"/>
          </a:xfrm>
          <a:prstGeom prst="rect">
            <a:avLst/>
          </a:prstGeom>
        </p:spPr>
        <p:txBody>
          <a:bodyPr anchorCtr="0" anchor="t" bIns="45700" lIns="91425" spcFirstLastPara="1" rIns="91425" wrap="square" tIns="45700">
            <a:noAutofit/>
          </a:bodyPr>
          <a:lstStyle/>
          <a:p>
            <a:pPr indent="-381000" lvl="0" marL="457200" rtl="0" algn="l">
              <a:spcBef>
                <a:spcPts val="600"/>
              </a:spcBef>
              <a:spcAft>
                <a:spcPts val="0"/>
              </a:spcAft>
              <a:buClr>
                <a:schemeClr val="dk1"/>
              </a:buClr>
              <a:buSzPts val="2400"/>
              <a:buAutoNum type="arabicPeriod"/>
            </a:pPr>
            <a:r>
              <a:rPr lang="en-US" sz="2400">
                <a:solidFill>
                  <a:schemeClr val="dk1"/>
                </a:solidFill>
              </a:rPr>
              <a:t>The Tiles on the Tiles page are all announced as links rather than as buttons and appear as Links in the Elements List of NVDA.</a:t>
            </a:r>
            <a:endParaRPr sz="2400">
              <a:solidFill>
                <a:schemeClr val="dk1"/>
              </a:solidFill>
            </a:endParaRPr>
          </a:p>
          <a:p>
            <a:pPr indent="-381000" lvl="0" marL="457200" rtl="0" algn="l">
              <a:spcBef>
                <a:spcPts val="0"/>
              </a:spcBef>
              <a:spcAft>
                <a:spcPts val="0"/>
              </a:spcAft>
              <a:buClr>
                <a:schemeClr val="dk1"/>
              </a:buClr>
              <a:buSzPts val="2400"/>
              <a:buAutoNum type="arabicPeriod"/>
            </a:pPr>
            <a:r>
              <a:rPr lang="en-US" sz="2400">
                <a:solidFill>
                  <a:schemeClr val="dk1"/>
                </a:solidFill>
              </a:rPr>
              <a:t>The Tiles are no longer all coded as Heading Level 2, which was an incorrect way to use Heading structure on a web page.</a:t>
            </a:r>
            <a:endParaRPr sz="2400">
              <a:solidFill>
                <a:schemeClr val="dk1"/>
              </a:solidFill>
            </a:endParaRPr>
          </a:p>
          <a:p>
            <a:pPr indent="-381000" lvl="0" marL="457200" rtl="0" algn="l">
              <a:spcBef>
                <a:spcPts val="0"/>
              </a:spcBef>
              <a:spcAft>
                <a:spcPts val="0"/>
              </a:spcAft>
              <a:buClr>
                <a:schemeClr val="dk1"/>
              </a:buClr>
              <a:buSzPts val="2400"/>
              <a:buAutoNum type="arabicPeriod"/>
            </a:pPr>
            <a:r>
              <a:rPr lang="en-US" sz="2400">
                <a:solidFill>
                  <a:schemeClr val="dk1"/>
                </a:solidFill>
              </a:rPr>
              <a:t>Headings are now in place in the Course Catalog Course Descriptions/Details area.</a:t>
            </a:r>
            <a:endParaRPr b="1" sz="4000"/>
          </a:p>
        </p:txBody>
      </p:sp>
      <p:sp>
        <p:nvSpPr>
          <p:cNvPr id="141" name="Google Shape;141;g1ca63ba62c5_0_16"/>
          <p:cNvSpPr txBox="1"/>
          <p:nvPr>
            <p:ph idx="12" type="sldNum"/>
          </p:nvPr>
        </p:nvSpPr>
        <p:spPr>
          <a:xfrm>
            <a:off x="8406245" y="6483926"/>
            <a:ext cx="467700" cy="2376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g1ca63ba62c5_0_8"/>
          <p:cNvSpPr txBox="1"/>
          <p:nvPr>
            <p:ph type="title"/>
          </p:nvPr>
        </p:nvSpPr>
        <p:spPr>
          <a:xfrm>
            <a:off x="536860" y="1549936"/>
            <a:ext cx="8337000" cy="797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HCX 22.4 Continued Issues</a:t>
            </a:r>
            <a:endParaRPr/>
          </a:p>
          <a:p>
            <a:pPr indent="0" lvl="0" marL="0" rtl="0" algn="l">
              <a:spcBef>
                <a:spcPts val="0"/>
              </a:spcBef>
              <a:spcAft>
                <a:spcPts val="0"/>
              </a:spcAft>
              <a:buNone/>
            </a:pPr>
            <a:r>
              <a:t/>
            </a:r>
            <a:endParaRPr/>
          </a:p>
        </p:txBody>
      </p:sp>
      <p:sp>
        <p:nvSpPr>
          <p:cNvPr id="148" name="Google Shape;148;g1ca63ba62c5_0_8"/>
          <p:cNvSpPr txBox="1"/>
          <p:nvPr>
            <p:ph idx="1" type="body"/>
          </p:nvPr>
        </p:nvSpPr>
        <p:spPr>
          <a:xfrm>
            <a:off x="536860" y="2415155"/>
            <a:ext cx="8337000" cy="3756900"/>
          </a:xfrm>
          <a:prstGeom prst="rect">
            <a:avLst/>
          </a:prstGeom>
        </p:spPr>
        <p:txBody>
          <a:bodyPr anchorCtr="0" anchor="t" bIns="45700" lIns="91425" spcFirstLastPara="1" rIns="91425" wrap="square" tIns="45700">
            <a:noAutofit/>
          </a:bodyPr>
          <a:lstStyle/>
          <a:p>
            <a:pPr indent="-381000" lvl="0" marL="457200" rtl="0" algn="l">
              <a:spcBef>
                <a:spcPts val="1000"/>
              </a:spcBef>
              <a:spcAft>
                <a:spcPts val="0"/>
              </a:spcAft>
              <a:buClr>
                <a:schemeClr val="dk1"/>
              </a:buClr>
              <a:buSzPts val="2400"/>
              <a:buAutoNum type="arabicPeriod"/>
            </a:pPr>
            <a:r>
              <a:rPr lang="en-US" sz="2400">
                <a:solidFill>
                  <a:schemeClr val="dk1"/>
                </a:solidFill>
              </a:rPr>
              <a:t>Continued navigation issues within the Course Catalog, especially using VoiceOver.</a:t>
            </a:r>
            <a:endParaRPr sz="2400">
              <a:solidFill>
                <a:schemeClr val="dk1"/>
              </a:solidFill>
            </a:endParaRPr>
          </a:p>
          <a:p>
            <a:pPr indent="-381000" lvl="0" marL="457200" rtl="0" algn="l">
              <a:spcBef>
                <a:spcPts val="0"/>
              </a:spcBef>
              <a:spcAft>
                <a:spcPts val="0"/>
              </a:spcAft>
              <a:buClr>
                <a:schemeClr val="dk1"/>
              </a:buClr>
              <a:buSzPts val="2400"/>
              <a:buAutoNum type="arabicPeriod"/>
            </a:pPr>
            <a:r>
              <a:rPr lang="en-US" sz="2400">
                <a:solidFill>
                  <a:schemeClr val="dk1"/>
                </a:solidFill>
              </a:rPr>
              <a:t>Vicki tested with both NVDA screen reader and Chrome browser, and then iPhone and VoiceOver with Safari browser.</a:t>
            </a:r>
            <a:endParaRPr sz="2400">
              <a:solidFill>
                <a:schemeClr val="dk1"/>
              </a:solidFill>
            </a:endParaRPr>
          </a:p>
          <a:p>
            <a:pPr indent="-381000" lvl="0" marL="457200" rtl="0" algn="l">
              <a:spcBef>
                <a:spcPts val="0"/>
              </a:spcBef>
              <a:spcAft>
                <a:spcPts val="0"/>
              </a:spcAft>
              <a:buClr>
                <a:schemeClr val="dk1"/>
              </a:buClr>
              <a:buSzPts val="2400"/>
              <a:buAutoNum type="arabicPeriod"/>
            </a:pPr>
            <a:r>
              <a:rPr lang="en-US" sz="2400">
                <a:solidFill>
                  <a:schemeClr val="dk1"/>
                </a:solidFill>
              </a:rPr>
              <a:t>Each Search Type Field, Filter By Letter, and the Search field itself, was difficult to navigate. Most times, the search results window would disappear after trying to move into that content. </a:t>
            </a:r>
            <a:endParaRPr b="1" sz="4000"/>
          </a:p>
        </p:txBody>
      </p:sp>
      <p:sp>
        <p:nvSpPr>
          <p:cNvPr id="149" name="Google Shape;149;g1ca63ba62c5_0_8"/>
          <p:cNvSpPr txBox="1"/>
          <p:nvPr>
            <p:ph idx="12" type="sldNum"/>
          </p:nvPr>
        </p:nvSpPr>
        <p:spPr>
          <a:xfrm>
            <a:off x="8406245" y="6483926"/>
            <a:ext cx="467700" cy="2376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g1ca63ba62c5_1_30"/>
          <p:cNvSpPr txBox="1"/>
          <p:nvPr>
            <p:ph type="title"/>
          </p:nvPr>
        </p:nvSpPr>
        <p:spPr>
          <a:xfrm>
            <a:off x="536860" y="1549936"/>
            <a:ext cx="8337000" cy="797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Enter Time - Multiple Jobs</a:t>
            </a:r>
            <a:endParaRPr/>
          </a:p>
        </p:txBody>
      </p:sp>
      <p:sp>
        <p:nvSpPr>
          <p:cNvPr id="156" name="Google Shape;156;g1ca63ba62c5_1_30"/>
          <p:cNvSpPr txBox="1"/>
          <p:nvPr>
            <p:ph idx="1" type="body"/>
          </p:nvPr>
        </p:nvSpPr>
        <p:spPr>
          <a:xfrm>
            <a:off x="536860" y="2415155"/>
            <a:ext cx="8337000" cy="37569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t/>
            </a:r>
            <a:endParaRPr/>
          </a:p>
        </p:txBody>
      </p:sp>
      <p:sp>
        <p:nvSpPr>
          <p:cNvPr id="157" name="Google Shape;157;g1ca63ba62c5_1_30"/>
          <p:cNvSpPr txBox="1"/>
          <p:nvPr>
            <p:ph idx="12" type="sldNum"/>
          </p:nvPr>
        </p:nvSpPr>
        <p:spPr>
          <a:xfrm>
            <a:off x="8406245" y="6483926"/>
            <a:ext cx="467700" cy="2376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descr="Enter time page with job information at the top of the page -  EMPL record, hourly rate, and supervisor name. Below that is a combo box listing 8 job titles and below that is the time reporting section with boxes to input hours worked per day. A submit button and Print Timesheet button on the right side of the page." id="158" name="Google Shape;158;g1ca63ba62c5_1_30" title="Enter Time Multiple Jobs"/>
          <p:cNvPicPr preferRelativeResize="0"/>
          <p:nvPr/>
        </p:nvPicPr>
        <p:blipFill>
          <a:blip r:embed="rId3">
            <a:alphaModFix/>
          </a:blip>
          <a:stretch>
            <a:fillRect/>
          </a:stretch>
        </p:blipFill>
        <p:spPr>
          <a:xfrm>
            <a:off x="117625" y="2439100"/>
            <a:ext cx="8874526" cy="4107525"/>
          </a:xfrm>
          <a:prstGeom prst="rect">
            <a:avLst/>
          </a:prstGeom>
          <a:noFill/>
          <a:ln cap="flat" cmpd="sng" w="9525">
            <a:solidFill>
              <a:srgbClr val="000000"/>
            </a:solidFill>
            <a:prstDash val="solid"/>
            <a:round/>
            <a:headEnd len="sm" w="sm" type="none"/>
            <a:tailEnd len="sm" w="sm"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g1ca63ba62c5_1_45"/>
          <p:cNvSpPr txBox="1"/>
          <p:nvPr>
            <p:ph type="title"/>
          </p:nvPr>
        </p:nvSpPr>
        <p:spPr>
          <a:xfrm>
            <a:off x="536860" y="1549936"/>
            <a:ext cx="8337000" cy="797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Enter Time - One Job</a:t>
            </a:r>
            <a:endParaRPr/>
          </a:p>
        </p:txBody>
      </p:sp>
      <p:sp>
        <p:nvSpPr>
          <p:cNvPr id="165" name="Google Shape;165;g1ca63ba62c5_1_45"/>
          <p:cNvSpPr txBox="1"/>
          <p:nvPr>
            <p:ph idx="1" type="body"/>
          </p:nvPr>
        </p:nvSpPr>
        <p:spPr>
          <a:xfrm>
            <a:off x="536860" y="2415155"/>
            <a:ext cx="8337000" cy="37569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t/>
            </a:r>
            <a:endParaRPr/>
          </a:p>
        </p:txBody>
      </p:sp>
      <p:sp>
        <p:nvSpPr>
          <p:cNvPr id="166" name="Google Shape;166;g1ca63ba62c5_1_45"/>
          <p:cNvSpPr txBox="1"/>
          <p:nvPr>
            <p:ph idx="12" type="sldNum"/>
          </p:nvPr>
        </p:nvSpPr>
        <p:spPr>
          <a:xfrm>
            <a:off x="8406245" y="6483926"/>
            <a:ext cx="467700" cy="2376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descr="Enter time page with job information at the top of the page - EMPL record, hourly rate, and supervisor name. Below that is the job title and below that is the time reporting section with boxes to input hours worked per day. A submit button and Print Timesheet button on the right side of the page." id="167" name="Google Shape;167;g1ca63ba62c5_1_45" title="Enter Time One Job"/>
          <p:cNvPicPr preferRelativeResize="0"/>
          <p:nvPr/>
        </p:nvPicPr>
        <p:blipFill>
          <a:blip r:embed="rId3">
            <a:alphaModFix/>
          </a:blip>
          <a:stretch>
            <a:fillRect/>
          </a:stretch>
        </p:blipFill>
        <p:spPr>
          <a:xfrm>
            <a:off x="187475" y="2161000"/>
            <a:ext cx="8831525" cy="4460799"/>
          </a:xfrm>
          <a:prstGeom prst="rect">
            <a:avLst/>
          </a:prstGeom>
          <a:noFill/>
          <a:ln cap="flat" cmpd="sng" w="9525">
            <a:solidFill>
              <a:srgbClr val="000000"/>
            </a:solidFill>
            <a:prstDash val="solid"/>
            <a:round/>
            <a:headEnd len="sm" w="sm" type="none"/>
            <a:tailEnd len="sm" w="sm" type="none"/>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g1ca63ba62c5_1_37"/>
          <p:cNvSpPr txBox="1"/>
          <p:nvPr>
            <p:ph type="title"/>
          </p:nvPr>
        </p:nvSpPr>
        <p:spPr>
          <a:xfrm>
            <a:off x="536860" y="1549936"/>
            <a:ext cx="8337000" cy="797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3200"/>
              <a:t>OAAP - </a:t>
            </a:r>
            <a:r>
              <a:rPr lang="en-US" sz="3200">
                <a:solidFill>
                  <a:schemeClr val="dk1"/>
                </a:solidFill>
              </a:rPr>
              <a:t>Online Admission Application Portal</a:t>
            </a:r>
            <a:endParaRPr sz="3200"/>
          </a:p>
        </p:txBody>
      </p:sp>
      <p:sp>
        <p:nvSpPr>
          <p:cNvPr id="174" name="Google Shape;174;g1ca63ba62c5_1_37"/>
          <p:cNvSpPr txBox="1"/>
          <p:nvPr>
            <p:ph idx="1" type="body"/>
          </p:nvPr>
        </p:nvSpPr>
        <p:spPr>
          <a:xfrm>
            <a:off x="536860" y="2415155"/>
            <a:ext cx="8337000" cy="3756900"/>
          </a:xfrm>
          <a:prstGeom prst="rect">
            <a:avLst/>
          </a:prstGeom>
        </p:spPr>
        <p:txBody>
          <a:bodyPr anchorCtr="0" anchor="t" bIns="45700" lIns="91425" spcFirstLastPara="1" rIns="91425" wrap="square" tIns="45700">
            <a:noAutofit/>
          </a:bodyPr>
          <a:lstStyle/>
          <a:p>
            <a:pPr indent="-406400" lvl="0" marL="457200" rtl="0" algn="l">
              <a:spcBef>
                <a:spcPts val="1000"/>
              </a:spcBef>
              <a:spcAft>
                <a:spcPts val="0"/>
              </a:spcAft>
              <a:buSzPts val="2800"/>
              <a:buChar char="•"/>
            </a:pPr>
            <a:r>
              <a:rPr lang="en-US"/>
              <a:t>About 100 accessibility fixes being worked on by Kastech and SBCTC.</a:t>
            </a:r>
            <a:endParaRPr/>
          </a:p>
          <a:p>
            <a:pPr indent="-406400" lvl="0" marL="457200" rtl="0" algn="l">
              <a:spcBef>
                <a:spcPts val="0"/>
              </a:spcBef>
              <a:spcAft>
                <a:spcPts val="0"/>
              </a:spcAft>
              <a:buSzPts val="2800"/>
              <a:buChar char="•"/>
            </a:pPr>
            <a:r>
              <a:rPr lang="en-US"/>
              <a:t>Mainly on the Registration and Account Reset pages.</a:t>
            </a:r>
            <a:endParaRPr/>
          </a:p>
        </p:txBody>
      </p:sp>
      <p:sp>
        <p:nvSpPr>
          <p:cNvPr id="175" name="Google Shape;175;g1ca63ba62c5_1_37"/>
          <p:cNvSpPr txBox="1"/>
          <p:nvPr>
            <p:ph idx="12" type="sldNum"/>
          </p:nvPr>
        </p:nvSpPr>
        <p:spPr>
          <a:xfrm>
            <a:off x="8406245" y="6483926"/>
            <a:ext cx="467700" cy="2376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2018-05-14T23:14:43Z</dcterms:created>
  <dc:creator>smain@sbctc.edu</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