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gNeAVPfL/7fv4Q+h+NkKqrgCWx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6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33D7008A-5501-4E1E-A4C9-AF33362858D7}"/>
    <pc:docChg chg="modSld">
      <pc:chgData name="Christopher Soran" userId="7cb0f6d7-a7f2-46f2-9367-9660ffd42908" providerId="ADAL" clId="{33D7008A-5501-4E1E-A4C9-AF33362858D7}" dt="2023-02-13T23:19:33.319" v="52" actId="20577"/>
      <pc:docMkLst>
        <pc:docMk/>
      </pc:docMkLst>
      <pc:sldChg chg="modSp mod">
        <pc:chgData name="Christopher Soran" userId="7cb0f6d7-a7f2-46f2-9367-9660ffd42908" providerId="ADAL" clId="{33D7008A-5501-4E1E-A4C9-AF33362858D7}" dt="2023-02-13T23:19:33.319" v="52" actId="20577"/>
        <pc:sldMkLst>
          <pc:docMk/>
          <pc:sldMk cId="0" sldId="257"/>
        </pc:sldMkLst>
        <pc:spChg chg="mod">
          <ac:chgData name="Christopher Soran" userId="7cb0f6d7-a7f2-46f2-9367-9660ffd42908" providerId="ADAL" clId="{33D7008A-5501-4E1E-A4C9-AF33362858D7}" dt="2023-02-13T23:19:33.319" v="52" actId="20577"/>
          <ac:spMkLst>
            <pc:docMk/>
            <pc:sldMk cId="0" sldId="257"/>
            <ac:spMk id="11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4" name="Google Shape;174;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2" name="Google Shape;182;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9" name="Google Shape;189;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6" name="Google Shape;196;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3" name="Google Shape;203;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0" name="Google Shape;210;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ca63ba62c5_1_0: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8" name="Google Shape;218;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ca63ba62c5_1_9: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6" name="Google Shape;226;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31b1f2df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g1231b1f2df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1" name="Google Shape;121;g1231b1f2df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f2375e7a2c_0_0: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f2375e7a2c_0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29" name="Google Shape;129;g1f2375e7a2c_0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ca63ba62c5_1_37: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1ca63ba62c5_1_3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37" name="Google Shape;137;g1ca63ba62c5_1_3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f2375e7a2c_1_6: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f2375e7a2c_1_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45" name="Google Shape;145;g1f2375e7a2c_1_6: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dirty="0"/>
          </a:p>
        </p:txBody>
      </p:sp>
      <p:sp>
        <p:nvSpPr>
          <p:cNvPr id="153" name="Google Shape;153;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60" name="Google Shape;160;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67" name="Google Shape;167;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bctc.edu/about/accessibility/new-inform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February 14, 2023</a:t>
            </a:r>
            <a:endParaRPr/>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177" name="Google Shape;177;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a:solidFill>
                  <a:schemeClr val="hlink"/>
                </a:solidFill>
                <a:hlinkClick r:id="rId3"/>
              </a:rPr>
              <a:t>Accessibility and ctcLink Open Forum</a:t>
            </a:r>
            <a:endParaRPr/>
          </a:p>
          <a:p>
            <a:pPr marL="457200" marR="0" lvl="0" indent="-406400" algn="l" rtl="0">
              <a:lnSpc>
                <a:spcPct val="90000"/>
              </a:lnSpc>
              <a:spcBef>
                <a:spcPts val="1000"/>
              </a:spcBef>
              <a:spcAft>
                <a:spcPts val="0"/>
              </a:spcAft>
              <a:buClr>
                <a:srgbClr val="003764"/>
              </a:buClr>
              <a:buSzPts val="2800"/>
              <a:buFont typeface="Arial"/>
              <a:buChar char="•"/>
            </a:pPr>
            <a:r>
              <a:rPr lang="en-US"/>
              <a:t>Next meeting – March 14th, 2023, 11:00 am to Noon</a:t>
            </a:r>
            <a:endParaRPr/>
          </a:p>
        </p:txBody>
      </p:sp>
      <p:sp>
        <p:nvSpPr>
          <p:cNvPr id="178" name="Google Shape;178;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185" name="Google Shape;185;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186" name="Google Shape;186;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192" name="Google Shape;192;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a:t>CS Submit button on student enrollment process is out of tab index order</a:t>
            </a:r>
            <a:endParaRPr/>
          </a:p>
          <a:p>
            <a:pPr marL="914400" lvl="1" indent="-381000" algn="l" rtl="0">
              <a:lnSpc>
                <a:spcPct val="90000"/>
              </a:lnSpc>
              <a:spcBef>
                <a:spcPts val="500"/>
              </a:spcBef>
              <a:spcAft>
                <a:spcPts val="0"/>
              </a:spcAft>
              <a:buSzPts val="2400"/>
              <a:buChar char="•"/>
            </a:pPr>
            <a:r>
              <a:rPr lang="en-US" sz="1400"/>
              <a:t>Oracle has agreed it is a bug. We are waiting for Oracle development to deliver a fix.</a:t>
            </a:r>
            <a:endParaRPr/>
          </a:p>
          <a:p>
            <a:pPr marL="50800" lvl="0" indent="0" algn="l" rtl="0">
              <a:lnSpc>
                <a:spcPct val="90000"/>
              </a:lnSpc>
              <a:spcBef>
                <a:spcPts val="1000"/>
              </a:spcBef>
              <a:spcAft>
                <a:spcPts val="0"/>
              </a:spcAft>
              <a:buSzPts val="2800"/>
              <a:buNone/>
            </a:pPr>
            <a:r>
              <a:rPr lang="en-US" sz="1600"/>
              <a:t>CS Make a Payment Page</a:t>
            </a:r>
            <a:endParaRPr/>
          </a:p>
          <a:p>
            <a:pPr marL="914400" lvl="1" indent="-381000" algn="l" rtl="0">
              <a:lnSpc>
                <a:spcPct val="90000"/>
              </a:lnSpc>
              <a:spcBef>
                <a:spcPts val="500"/>
              </a:spcBef>
              <a:spcAft>
                <a:spcPts val="0"/>
              </a:spcAft>
              <a:buSzPts val="2400"/>
              <a:buChar char="•"/>
            </a:pPr>
            <a:r>
              <a:rPr lang="en-US" sz="140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a:p>
          <a:p>
            <a:pPr marL="50800" lvl="0" indent="0" algn="l" rtl="0">
              <a:lnSpc>
                <a:spcPct val="90000"/>
              </a:lnSpc>
              <a:spcBef>
                <a:spcPts val="1000"/>
              </a:spcBef>
              <a:spcAft>
                <a:spcPts val="0"/>
              </a:spcAft>
              <a:buSzPts val="2800"/>
              <a:buNone/>
            </a:pPr>
            <a:r>
              <a:rPr lang="en-US" sz="1600"/>
              <a:t>CS Screen Reader on Academic Progress page</a:t>
            </a:r>
            <a:endParaRPr/>
          </a:p>
          <a:p>
            <a:pPr marL="914400" lvl="1" indent="-381000" algn="l" rtl="0">
              <a:lnSpc>
                <a:spcPct val="90000"/>
              </a:lnSpc>
              <a:spcBef>
                <a:spcPts val="500"/>
              </a:spcBef>
              <a:spcAft>
                <a:spcPts val="0"/>
              </a:spcAft>
              <a:buSzPts val="2400"/>
              <a:buChar char="•"/>
            </a:pPr>
            <a:r>
              <a:rPr lang="en-US" sz="1400"/>
              <a:t>We want to fix this but we need more details.  How the page is rendered and how you interact with it depends on things like what program and classes you are enrolled in.</a:t>
            </a:r>
            <a:endParaRPr/>
          </a:p>
          <a:p>
            <a:pPr marL="0" lvl="0" indent="0" algn="l" rtl="0">
              <a:lnSpc>
                <a:spcPct val="90000"/>
              </a:lnSpc>
              <a:spcBef>
                <a:spcPts val="1000"/>
              </a:spcBef>
              <a:spcAft>
                <a:spcPts val="0"/>
              </a:spcAft>
              <a:buSzPts val="2800"/>
              <a:buNone/>
            </a:pPr>
            <a:r>
              <a:rPr lang="en-US" sz="1600">
                <a:solidFill>
                  <a:schemeClr val="dk1"/>
                </a:solidFill>
              </a:rPr>
              <a:t>CS Academic Advisement Report – incorrect PDF tags</a:t>
            </a:r>
            <a:endParaRPr sz="2800">
              <a:solidFill>
                <a:schemeClr val="dk1"/>
              </a:solidFill>
            </a:endParaRPr>
          </a:p>
          <a:p>
            <a:pPr marL="914400" lvl="1" indent="-381000" algn="l" rtl="0">
              <a:lnSpc>
                <a:spcPct val="90000"/>
              </a:lnSpc>
              <a:spcBef>
                <a:spcPts val="1000"/>
              </a:spcBef>
              <a:spcAft>
                <a:spcPts val="0"/>
              </a:spcAft>
              <a:buClr>
                <a:schemeClr val="dk1"/>
              </a:buClr>
              <a:buSzPts val="2400"/>
              <a:buChar char="•"/>
            </a:pPr>
            <a:r>
              <a:rPr lang="en-US" sz="140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a:t>
            </a:r>
            <a:endParaRPr sz="1600">
              <a:solidFill>
                <a:schemeClr val="dk1"/>
              </a:solidFill>
            </a:endParaRPr>
          </a:p>
        </p:txBody>
      </p:sp>
      <p:sp>
        <p:nvSpPr>
          <p:cNvPr id="193" name="Google Shape;193;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199" name="Google Shape;199;g10f61bb0ac9_0_8"/>
          <p:cNvSpPr txBox="1">
            <a:spLocks noGrp="1"/>
          </p:cNvSpPr>
          <p:nvPr>
            <p:ph type="body" idx="1"/>
          </p:nvPr>
        </p:nvSpPr>
        <p:spPr>
          <a:xfrm>
            <a:off x="536860" y="2796301"/>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200">
                <a:solidFill>
                  <a:schemeClr val="dk1"/>
                </a:solidFill>
              </a:rPr>
              <a:t>HCM W-2 PDF</a:t>
            </a:r>
            <a:endParaRPr sz="1200">
              <a:solidFill>
                <a:schemeClr val="dk1"/>
              </a:solidFill>
            </a:endParaRPr>
          </a:p>
          <a:p>
            <a:pPr marL="914400" lvl="1" indent="-304800" algn="l" rtl="0">
              <a:lnSpc>
                <a:spcPct val="90000"/>
              </a:lnSpc>
              <a:spcBef>
                <a:spcPts val="1000"/>
              </a:spcBef>
              <a:spcAft>
                <a:spcPts val="0"/>
              </a:spcAft>
              <a:buClr>
                <a:schemeClr val="dk1"/>
              </a:buClr>
              <a:buSzPts val="1200"/>
              <a:buChar char="•"/>
            </a:pPr>
            <a:r>
              <a:rPr lang="en-US" sz="120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200">
              <a:solidFill>
                <a:schemeClr val="dk1"/>
              </a:solidFill>
            </a:endParaRPr>
          </a:p>
          <a:p>
            <a:pPr marL="914400" lvl="1" indent="-304800" algn="l" rtl="0">
              <a:lnSpc>
                <a:spcPct val="90000"/>
              </a:lnSpc>
              <a:spcBef>
                <a:spcPts val="1000"/>
              </a:spcBef>
              <a:spcAft>
                <a:spcPts val="0"/>
              </a:spcAft>
              <a:buClr>
                <a:schemeClr val="dk1"/>
              </a:buClr>
              <a:buSzPts val="1200"/>
              <a:buChar char="•"/>
            </a:pPr>
            <a:r>
              <a:rPr lang="en-US" sz="1200">
                <a:solidFill>
                  <a:schemeClr val="dk1"/>
                </a:solidFill>
              </a:rPr>
              <a:t>The same information is fully accessible on the HTML version.</a:t>
            </a:r>
            <a:endParaRPr sz="1200"/>
          </a:p>
          <a:p>
            <a:pPr marL="50800" lvl="0" indent="0" algn="l" rtl="0">
              <a:lnSpc>
                <a:spcPct val="90000"/>
              </a:lnSpc>
              <a:spcBef>
                <a:spcPts val="1000"/>
              </a:spcBef>
              <a:spcAft>
                <a:spcPts val="0"/>
              </a:spcAft>
              <a:buSzPts val="2800"/>
              <a:buNone/>
            </a:pPr>
            <a:r>
              <a:rPr lang="en-US" sz="1200"/>
              <a:t>HCM Request Absence Page Reloads</a:t>
            </a:r>
            <a:endParaRPr sz="1200"/>
          </a:p>
          <a:p>
            <a:pPr marL="914400" lvl="1" indent="-304800" algn="l" rtl="0">
              <a:lnSpc>
                <a:spcPct val="90000"/>
              </a:lnSpc>
              <a:spcBef>
                <a:spcPts val="500"/>
              </a:spcBef>
              <a:spcAft>
                <a:spcPts val="0"/>
              </a:spcAft>
              <a:buSzPts val="1200"/>
              <a:buChar char="•"/>
            </a:pPr>
            <a:r>
              <a:rPr lang="en-US" sz="1200"/>
              <a:t>Oracle is targeting this fix for HCM 45.</a:t>
            </a:r>
            <a:endParaRPr sz="1200"/>
          </a:p>
          <a:p>
            <a:pPr marL="50800" lvl="0" indent="0" algn="l" rtl="0">
              <a:lnSpc>
                <a:spcPct val="90000"/>
              </a:lnSpc>
              <a:spcBef>
                <a:spcPts val="1000"/>
              </a:spcBef>
              <a:spcAft>
                <a:spcPts val="0"/>
              </a:spcAft>
              <a:buSzPts val="2800"/>
              <a:buNone/>
            </a:pPr>
            <a:r>
              <a:rPr lang="en-US" sz="1200"/>
              <a:t>HCM Multiple jobs indistinguishable by screen reader</a:t>
            </a:r>
            <a:endParaRPr sz="1200"/>
          </a:p>
          <a:p>
            <a:pPr marL="914400" lvl="1" indent="-304800" algn="l" rtl="0">
              <a:lnSpc>
                <a:spcPct val="90000"/>
              </a:lnSpc>
              <a:spcBef>
                <a:spcPts val="500"/>
              </a:spcBef>
              <a:spcAft>
                <a:spcPts val="0"/>
              </a:spcAft>
              <a:buSzPts val="1200"/>
              <a:buChar char="•"/>
            </a:pPr>
            <a:r>
              <a:rPr lang="en-US" sz="1200"/>
              <a:t>Working on how best to use drop zones for this.</a:t>
            </a:r>
            <a:endParaRPr sz="1200"/>
          </a:p>
          <a:p>
            <a:pPr marL="50800" lvl="0" indent="0" algn="l" rtl="0">
              <a:lnSpc>
                <a:spcPct val="90000"/>
              </a:lnSpc>
              <a:spcBef>
                <a:spcPts val="1000"/>
              </a:spcBef>
              <a:spcAft>
                <a:spcPts val="0"/>
              </a:spcAft>
              <a:buSzPts val="2800"/>
              <a:buNone/>
            </a:pPr>
            <a:r>
              <a:rPr lang="en-US" sz="1200"/>
              <a:t>HCM Report time interface</a:t>
            </a:r>
            <a:endParaRPr sz="1200"/>
          </a:p>
          <a:p>
            <a:pPr marL="914400" lvl="1" indent="-304800" algn="l" rtl="0">
              <a:lnSpc>
                <a:spcPct val="90000"/>
              </a:lnSpc>
              <a:spcBef>
                <a:spcPts val="500"/>
              </a:spcBef>
              <a:spcAft>
                <a:spcPts val="0"/>
              </a:spcAft>
              <a:buSzPts val="1200"/>
              <a:buChar char="•"/>
            </a:pPr>
            <a:r>
              <a:rPr lang="en-US" sz="1200"/>
              <a:t>After previous button, focus goes to calendar button and Date in the edit box does not get read in NVDA. Does not happen with JAWS.</a:t>
            </a:r>
            <a:endParaRPr sz="1200"/>
          </a:p>
          <a:p>
            <a:pPr marL="914400" lvl="1" indent="-304800" algn="l" rtl="0">
              <a:lnSpc>
                <a:spcPct val="90000"/>
              </a:lnSpc>
              <a:spcBef>
                <a:spcPts val="500"/>
              </a:spcBef>
              <a:spcAft>
                <a:spcPts val="0"/>
              </a:spcAft>
              <a:buSzPts val="1200"/>
              <a:buChar char="•"/>
            </a:pPr>
            <a:r>
              <a:rPr lang="en-US" sz="1200"/>
              <a:t>Opened an SR for this issue.</a:t>
            </a:r>
            <a:endParaRPr sz="1200"/>
          </a:p>
          <a:p>
            <a:pPr marL="0" lvl="0" indent="0" algn="l" rtl="0">
              <a:lnSpc>
                <a:spcPct val="90000"/>
              </a:lnSpc>
              <a:spcBef>
                <a:spcPts val="1000"/>
              </a:spcBef>
              <a:spcAft>
                <a:spcPts val="0"/>
              </a:spcAft>
              <a:buSzPts val="2800"/>
              <a:buNone/>
            </a:pPr>
            <a:r>
              <a:rPr lang="en-US" sz="1200">
                <a:solidFill>
                  <a:schemeClr val="dk1"/>
                </a:solidFill>
              </a:rPr>
              <a:t>HCM - Entire absence request is reloaded based on selection and the reload is not announced to the screen reader.  </a:t>
            </a:r>
            <a:endParaRPr sz="1200">
              <a:solidFill>
                <a:schemeClr val="dk1"/>
              </a:solidFill>
            </a:endParaRPr>
          </a:p>
          <a:p>
            <a:pPr marL="914400" lvl="1" indent="-304800" algn="l" rtl="0">
              <a:lnSpc>
                <a:spcPct val="90000"/>
              </a:lnSpc>
              <a:spcBef>
                <a:spcPts val="0"/>
              </a:spcBef>
              <a:spcAft>
                <a:spcPts val="0"/>
              </a:spcAft>
              <a:buClr>
                <a:schemeClr val="dk1"/>
              </a:buClr>
              <a:buSzPts val="1200"/>
              <a:buChar char="•"/>
            </a:pPr>
            <a:r>
              <a:rPr lang="en-US" sz="1200">
                <a:solidFill>
                  <a:schemeClr val="dk1"/>
                </a:solidFill>
              </a:rPr>
              <a:t>Oracle is developing a fix that is planned to be delivered in HCM Image 45.</a:t>
            </a:r>
            <a:endParaRPr sz="1200"/>
          </a:p>
        </p:txBody>
      </p:sp>
      <p:sp>
        <p:nvSpPr>
          <p:cNvPr id="200" name="Google Shape;200;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06" name="Google Shape;206;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FIN Travel Authorizations </a:t>
            </a:r>
            <a:endParaRPr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endParaRPr>
          </a:p>
          <a:p>
            <a:pPr marL="914400" lvl="1" indent="-311150" algn="l" rtl="0">
              <a:lnSpc>
                <a:spcPct val="90000"/>
              </a:lnSpc>
              <a:spcBef>
                <a:spcPts val="500"/>
              </a:spcBef>
              <a:spcAft>
                <a:spcPts val="0"/>
              </a:spcAft>
              <a:buSzPts val="1300"/>
              <a:buChar char="•"/>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The attachment button on the grid does not have a label. Fix coming in FIN Image 42. The first PRP released did not fix it. Oracle issued a revised PRP. </a:t>
            </a:r>
            <a:r>
              <a:rPr lang="en-US" sz="1300" b="1">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Update</a:t>
            </a: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 </a:t>
            </a:r>
            <a:r>
              <a:rPr lang="en-US" sz="1300">
                <a:solidFill>
                  <a:schemeClr val="dk1"/>
                </a:solidFill>
              </a:rPr>
              <a:t>The PRP has been tested, it works, and we will implement after FS 41.</a:t>
            </a:r>
            <a:endParaRPr sz="1300">
              <a:solidFill>
                <a:schemeClr val="dk1"/>
              </a:solidFill>
            </a:endParaRPr>
          </a:p>
          <a:p>
            <a:pPr marL="0" lvl="0" indent="0" algn="l" rtl="0">
              <a:lnSpc>
                <a:spcPct val="90000"/>
              </a:lnSpc>
              <a:spcBef>
                <a:spcPts val="0"/>
              </a:spcBef>
              <a:spcAft>
                <a:spcPts val="0"/>
              </a:spcAft>
              <a:buSzPts val="2800"/>
              <a:buNone/>
            </a:pPr>
            <a:endParaRPr sz="1300">
              <a:solidFill>
                <a:schemeClr val="dk1"/>
              </a:solidFill>
            </a:endParaRPr>
          </a:p>
          <a:p>
            <a:pPr marL="0" lvl="0" indent="0" algn="l" rtl="0">
              <a:lnSpc>
                <a:spcPct val="90000"/>
              </a:lnSpc>
              <a:spcBef>
                <a:spcPts val="0"/>
              </a:spcBef>
              <a:spcAft>
                <a:spcPts val="0"/>
              </a:spcAft>
              <a:buSzPts val="2800"/>
              <a:buNone/>
            </a:pPr>
            <a:r>
              <a:rPr lang="en-US" sz="1300">
                <a:solidFill>
                  <a:schemeClr val="dk1"/>
                </a:solidFill>
              </a:rPr>
              <a:t>Finance - Express Bill Entry Template page.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endParaRPr sz="1300">
              <a:solidFill>
                <a:schemeClr val="dk1"/>
              </a:solidFill>
            </a:endParaRPr>
          </a:p>
          <a:p>
            <a:pPr marL="457200" lvl="0" indent="-228600" algn="l" rtl="0">
              <a:lnSpc>
                <a:spcPct val="90000"/>
              </a:lnSpc>
              <a:spcBef>
                <a:spcPts val="1000"/>
              </a:spcBef>
              <a:spcAft>
                <a:spcPts val="0"/>
              </a:spcAft>
              <a:buSzPts val="2800"/>
              <a:buNone/>
            </a:pPr>
            <a:endParaRPr sz="1200"/>
          </a:p>
        </p:txBody>
      </p:sp>
      <p:sp>
        <p:nvSpPr>
          <p:cNvPr id="207" name="Google Shape;207;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13" name="Google Shape;213;gf5d9b03db8_0_1"/>
          <p:cNvSpPr txBox="1">
            <a:spLocks noGrp="1"/>
          </p:cNvSpPr>
          <p:nvPr>
            <p:ph type="body" idx="1"/>
          </p:nvPr>
        </p:nvSpPr>
        <p:spPr>
          <a:xfrm>
            <a:off x="536850" y="2138863"/>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t>Switch Control</a:t>
            </a:r>
            <a:endParaRPr/>
          </a:p>
          <a:p>
            <a:pPr marL="914400" lvl="1" indent="-361950" algn="l" rtl="0">
              <a:lnSpc>
                <a:spcPct val="90000"/>
              </a:lnSpc>
              <a:spcBef>
                <a:spcPts val="500"/>
              </a:spcBef>
              <a:spcAft>
                <a:spcPts val="0"/>
              </a:spcAft>
              <a:buSzPts val="2100"/>
              <a:buChar char="•"/>
            </a:pPr>
            <a:r>
              <a:rPr lang="en-US" sz="1200"/>
              <a:t>The switch form control/checkbox is identified as non-compliant due to it using multiple labels. Oracle has wanted to close it and we keep pushing back. The Vice President of HCM Development at Oracle is working with the PeopleTools team to try and address the problem with a design change.  We're waiting for him to send us information on how they tested and their justification for why it is compliant.</a:t>
            </a:r>
            <a:endParaRPr sz="1200"/>
          </a:p>
          <a:p>
            <a:pPr marL="50800" lvl="0" indent="0" algn="l" rtl="0">
              <a:lnSpc>
                <a:spcPct val="90000"/>
              </a:lnSpc>
              <a:spcBef>
                <a:spcPts val="1000"/>
              </a:spcBef>
              <a:spcAft>
                <a:spcPts val="0"/>
              </a:spcAft>
              <a:buSzPts val="2800"/>
              <a:buNone/>
            </a:pPr>
            <a:r>
              <a:rPr lang="en-US" sz="1400"/>
              <a:t>Back Button</a:t>
            </a:r>
            <a:endParaRPr/>
          </a:p>
          <a:p>
            <a:pPr marL="914400" lvl="1" indent="-361950" algn="l" rtl="0">
              <a:lnSpc>
                <a:spcPct val="90000"/>
              </a:lnSpc>
              <a:spcBef>
                <a:spcPts val="500"/>
              </a:spcBef>
              <a:spcAft>
                <a:spcPts val="0"/>
              </a:spcAft>
              <a:buSzPts val="2100"/>
              <a:buChar char="•"/>
            </a:pPr>
            <a:r>
              <a:rPr lang="en-US" sz="1200"/>
              <a:t>In screen reader mode, the back button does not work from a Page accessed with the TransferPage function. Fix coming in PeopleTools 8.59.</a:t>
            </a:r>
            <a:endParaRPr/>
          </a:p>
          <a:p>
            <a:pPr marL="50800" lvl="0" indent="0" algn="l" rtl="0">
              <a:lnSpc>
                <a:spcPct val="90000"/>
              </a:lnSpc>
              <a:spcBef>
                <a:spcPts val="1000"/>
              </a:spcBef>
              <a:spcAft>
                <a:spcPts val="0"/>
              </a:spcAft>
              <a:buSzPts val="2800"/>
              <a:buNone/>
            </a:pPr>
            <a:r>
              <a:rPr lang="en-US" sz="1400"/>
              <a:t>Combo Box drop down displays one blank row and list items order is not top to bottom</a:t>
            </a:r>
            <a:endParaRPr/>
          </a:p>
          <a:p>
            <a:pPr marL="914400" lvl="1" indent="-361950" algn="l" rtl="0">
              <a:lnSpc>
                <a:spcPct val="90000"/>
              </a:lnSpc>
              <a:spcBef>
                <a:spcPts val="500"/>
              </a:spcBef>
              <a:spcAft>
                <a:spcPts val="0"/>
              </a:spcAft>
              <a:buSzPts val="2100"/>
              <a:buChar char="•"/>
            </a:pPr>
            <a:r>
              <a:rPr lang="en-US" sz="1200"/>
              <a:t>Oracle development is targeting PeopleTools 8.60 for the fix.</a:t>
            </a:r>
            <a:endParaRPr/>
          </a:p>
          <a:p>
            <a:pPr marL="50800" lvl="0" indent="0" algn="l" rtl="0">
              <a:lnSpc>
                <a:spcPct val="90000"/>
              </a:lnSpc>
              <a:spcBef>
                <a:spcPts val="1000"/>
              </a:spcBef>
              <a:spcAft>
                <a:spcPts val="0"/>
              </a:spcAft>
              <a:buSzPts val="2800"/>
              <a:buNone/>
            </a:pPr>
            <a:r>
              <a:rPr lang="en-US" sz="1400"/>
              <a:t>Accessibility Compliance of Calendar Widget</a:t>
            </a:r>
            <a:endParaRPr/>
          </a:p>
          <a:p>
            <a:pPr marL="914400" lvl="1" indent="-361950" algn="l" rtl="0">
              <a:lnSpc>
                <a:spcPct val="100000"/>
              </a:lnSpc>
              <a:spcBef>
                <a:spcPts val="500"/>
              </a:spcBef>
              <a:spcAft>
                <a:spcPts val="0"/>
              </a:spcAft>
              <a:buSzPts val="2100"/>
              <a:buChar char="•"/>
            </a:pPr>
            <a:r>
              <a:rPr lang="en-US" sz="1200"/>
              <a:t>Fixed for Firefox in PeopleTools 8.59.</a:t>
            </a:r>
            <a:endParaRPr/>
          </a:p>
          <a:p>
            <a:pPr marL="914400" lvl="1" indent="-361950" algn="l" rtl="0">
              <a:lnSpc>
                <a:spcPct val="100000"/>
              </a:lnSpc>
              <a:spcBef>
                <a:spcPts val="500"/>
              </a:spcBef>
              <a:spcAft>
                <a:spcPts val="0"/>
              </a:spcAft>
              <a:buSzPts val="2100"/>
              <a:buChar char="•"/>
            </a:pPr>
            <a:r>
              <a:rPr lang="en-US" sz="1200"/>
              <a:t>Works in Chrome and Edge with </a:t>
            </a:r>
            <a:r>
              <a:rPr lang="en-US" sz="1200" u="sng">
                <a:solidFill>
                  <a:schemeClr val="hlink"/>
                </a:solidFill>
                <a:hlinkClick r:id="rId3"/>
              </a:rPr>
              <a:t>Oracle’s recommended keyboard shortcuts</a:t>
            </a:r>
            <a:r>
              <a:rPr lang="en-US" sz="1200"/>
              <a:t>.  If this is not working for you, please let us know.</a:t>
            </a:r>
            <a:endParaRPr sz="1200"/>
          </a:p>
          <a:p>
            <a:pPr marL="914400" lvl="1" indent="-304800" algn="l" rtl="0">
              <a:lnSpc>
                <a:spcPct val="90000"/>
              </a:lnSpc>
              <a:spcBef>
                <a:spcPts val="500"/>
              </a:spcBef>
              <a:spcAft>
                <a:spcPts val="0"/>
              </a:spcAft>
              <a:buSzPts val="1200"/>
              <a:buChar char="•"/>
            </a:pPr>
            <a:r>
              <a:rPr lang="en-US" sz="1200"/>
              <a:t>Placeholder text with expected date format i.e. “MM\DD\YYYY” with proper contrast ratio.</a:t>
            </a:r>
            <a:endParaRPr sz="1200"/>
          </a:p>
          <a:p>
            <a:pPr marL="50800" lvl="0" indent="0" algn="l" rtl="0">
              <a:lnSpc>
                <a:spcPct val="90000"/>
              </a:lnSpc>
              <a:spcBef>
                <a:spcPts val="1000"/>
              </a:spcBef>
              <a:spcAft>
                <a:spcPts val="0"/>
              </a:spcAft>
              <a:buSzPts val="2800"/>
              <a:buNone/>
            </a:pPr>
            <a:r>
              <a:rPr lang="en-US" sz="1400"/>
              <a:t>Query viewer page</a:t>
            </a:r>
            <a:endParaRPr/>
          </a:p>
          <a:p>
            <a:pPr marL="914400" lvl="1" indent="-361950" algn="l" rtl="0">
              <a:lnSpc>
                <a:spcPct val="90000"/>
              </a:lnSpc>
              <a:spcBef>
                <a:spcPts val="500"/>
              </a:spcBef>
              <a:spcAft>
                <a:spcPts val="0"/>
              </a:spcAft>
              <a:buSzPts val="2100"/>
              <a:buChar char="•"/>
            </a:pPr>
            <a:r>
              <a:rPr lang="en-US" sz="1200"/>
              <a:t>The criteria is not read in screen reader forms mode. </a:t>
            </a:r>
            <a:r>
              <a:rPr lang="en-US" sz="1200">
                <a:solidFill>
                  <a:schemeClr val="dk1"/>
                </a:solidFill>
              </a:rPr>
              <a:t>Fix coming in PeopleTools 8.59.</a:t>
            </a:r>
            <a:endParaRPr sz="1200"/>
          </a:p>
        </p:txBody>
      </p:sp>
      <p:sp>
        <p:nvSpPr>
          <p:cNvPr id="214" name="Google Shape;214;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21" name="Google Shape;221;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22" name="Google Shape;222;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29" name="Google Shape;229;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30" name="Google Shape;230;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endParaRPr dirty="0"/>
          </a:p>
          <a:p>
            <a:pPr marL="457200" lvl="0" indent="-406400" algn="l" rtl="0">
              <a:lnSpc>
                <a:spcPct val="90000"/>
              </a:lnSpc>
              <a:spcBef>
                <a:spcPts val="1000"/>
              </a:spcBef>
              <a:spcAft>
                <a:spcPts val="0"/>
              </a:spcAft>
              <a:buSzPts val="2800"/>
              <a:buChar char="•"/>
            </a:pPr>
            <a:r>
              <a:rPr lang="en-US" dirty="0"/>
              <a:t>Updates</a:t>
            </a:r>
            <a:endParaRPr dirty="0"/>
          </a:p>
          <a:p>
            <a:pPr marL="457200" lvl="0" indent="-406400" algn="l" rtl="0">
              <a:lnSpc>
                <a:spcPct val="90000"/>
              </a:lnSpc>
              <a:spcBef>
                <a:spcPts val="1000"/>
              </a:spcBef>
              <a:spcAft>
                <a:spcPts val="0"/>
              </a:spcAft>
              <a:buSzPts val="2800"/>
              <a:buChar char="•"/>
            </a:pPr>
            <a:r>
              <a:rPr lang="en-US" dirty="0"/>
              <a:t>Enter Time </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page</a:t>
            </a:r>
            <a:endParaRPr dirty="0"/>
          </a:p>
          <a:p>
            <a:pPr marL="457200" lvl="0" indent="-406400" algn="l" rtl="0">
              <a:lnSpc>
                <a:spcPct val="90000"/>
              </a:lnSpc>
              <a:spcBef>
                <a:spcPts val="1000"/>
              </a:spcBef>
              <a:spcAft>
                <a:spcPts val="0"/>
              </a:spcAft>
              <a:buSzPts val="2800"/>
              <a:buChar char="•"/>
            </a:pPr>
            <a:r>
              <a:rPr lang="en-US" dirty="0"/>
              <a:t>Financial Aid PeopleSoft Release </a:t>
            </a:r>
            <a:r>
              <a:rPr lang="en-US" dirty="0" err="1"/>
              <a:t>Patchset</a:t>
            </a:r>
            <a:endParaRPr dirty="0"/>
          </a:p>
          <a:p>
            <a:pPr marL="457200" lvl="0" indent="-406400" algn="l" rtl="0">
              <a:lnSpc>
                <a:spcPct val="90000"/>
              </a:lnSpc>
              <a:spcBef>
                <a:spcPts val="1000"/>
              </a:spcBef>
              <a:spcAft>
                <a:spcPts val="0"/>
              </a:spcAft>
              <a:buSzPts val="2800"/>
              <a:buChar char="•"/>
            </a:pPr>
            <a:r>
              <a:rPr lang="en-US" dirty="0"/>
              <a:t>OAAP - Online Admission Application </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Portal</a:t>
            </a:r>
            <a:endParaRPr dirty="0"/>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requests</a:t>
            </a:r>
            <a:endParaRPr dirty="0"/>
          </a:p>
          <a:p>
            <a:pPr marL="457200" lvl="0" indent="-406400" algn="l" rtl="0">
              <a:lnSpc>
                <a:spcPct val="90000"/>
              </a:lnSpc>
              <a:spcBef>
                <a:spcPts val="1000"/>
              </a:spcBef>
              <a:spcAft>
                <a:spcPts val="0"/>
              </a:spcAft>
              <a:buSzPts val="2800"/>
              <a:buChar char="•"/>
            </a:pPr>
            <a:r>
              <a:rPr lang="en-US" dirty="0"/>
              <a:t>College sharing</a:t>
            </a:r>
            <a:endParaRPr dirty="0"/>
          </a:p>
          <a:p>
            <a:pPr marL="457200" lvl="0" indent="-406400" algn="l" rtl="0">
              <a:lnSpc>
                <a:spcPct val="90000"/>
              </a:lnSpc>
              <a:spcBef>
                <a:spcPts val="1000"/>
              </a:spcBef>
              <a:spcAft>
                <a:spcPts val="0"/>
              </a:spcAft>
              <a:buSzPts val="2800"/>
              <a:buChar char="•"/>
            </a:pPr>
            <a:r>
              <a:rPr lang="en-US" dirty="0"/>
              <a:t>Terms and Definitions</a:t>
            </a:r>
            <a:endParaRPr dirty="0"/>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231b1f2dfc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Updates</a:t>
            </a:r>
            <a:endParaRPr/>
          </a:p>
        </p:txBody>
      </p:sp>
      <p:sp>
        <p:nvSpPr>
          <p:cNvPr id="124" name="Google Shape;124;g1231b1f2dfc_0_0"/>
          <p:cNvSpPr txBox="1">
            <a:spLocks noGrp="1"/>
          </p:cNvSpPr>
          <p:nvPr>
            <p:ph type="body" idx="1"/>
          </p:nvPr>
        </p:nvSpPr>
        <p:spPr>
          <a:xfrm>
            <a:off x="536850" y="2166425"/>
            <a:ext cx="8337000" cy="45552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0"/>
              </a:spcBef>
              <a:spcAft>
                <a:spcPts val="0"/>
              </a:spcAft>
              <a:buSzPts val="2400"/>
              <a:buAutoNum type="arabicPeriod"/>
            </a:pPr>
            <a:r>
              <a:rPr lang="en-US" sz="2400"/>
              <a:t>Enter Time page accessibility fix for the Multiple Jobs selection developed by App Services.  Deployed to production on January 24th.</a:t>
            </a:r>
            <a:endParaRPr sz="2400"/>
          </a:p>
          <a:p>
            <a:pPr marL="0" lvl="0" indent="0" algn="l" rtl="0">
              <a:lnSpc>
                <a:spcPct val="90000"/>
              </a:lnSpc>
              <a:spcBef>
                <a:spcPts val="0"/>
              </a:spcBef>
              <a:spcAft>
                <a:spcPts val="0"/>
              </a:spcAft>
              <a:buNone/>
            </a:pPr>
            <a:endParaRPr sz="2400"/>
          </a:p>
          <a:p>
            <a:pPr marL="457200" lvl="0" indent="-381000" algn="l" rtl="0">
              <a:lnSpc>
                <a:spcPct val="90000"/>
              </a:lnSpc>
              <a:spcBef>
                <a:spcPts val="0"/>
              </a:spcBef>
              <a:spcAft>
                <a:spcPts val="0"/>
              </a:spcAft>
              <a:buSzPts val="2400"/>
              <a:buAutoNum type="arabicPeriod"/>
            </a:pPr>
            <a:r>
              <a:rPr lang="en-US" sz="2400"/>
              <a:t>Financial Aid PeopleSoft Release Patchset scheduled for deployment on 2/16.  Accessibility updates to Institutional Student Information Record (ISIR) </a:t>
            </a: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correction</a:t>
            </a:r>
            <a:r>
              <a:rPr lang="en-US" sz="2400"/>
              <a:t> pages, which are corrections to FAFSA related data about the student.  These are staff-only pages.</a:t>
            </a:r>
            <a:endParaRPr sz="2400"/>
          </a:p>
          <a:p>
            <a:pPr marL="0" lvl="0" indent="0" algn="l" rtl="0">
              <a:lnSpc>
                <a:spcPct val="90000"/>
              </a:lnSpc>
              <a:spcBef>
                <a:spcPts val="1000"/>
              </a:spcBef>
              <a:spcAft>
                <a:spcPts val="0"/>
              </a:spcAft>
              <a:buNone/>
            </a:pPr>
            <a:endParaRPr sz="1500">
              <a:solidFill>
                <a:schemeClr val="dk1"/>
              </a:solidFill>
            </a:endParaRPr>
          </a:p>
        </p:txBody>
      </p:sp>
      <p:sp>
        <p:nvSpPr>
          <p:cNvPr id="125" name="Google Shape;125;g1231b1f2dfc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1f2375e7a2c_0_0"/>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Updates Continued</a:t>
            </a:r>
            <a:endParaRPr/>
          </a:p>
        </p:txBody>
      </p:sp>
      <p:sp>
        <p:nvSpPr>
          <p:cNvPr id="132" name="Google Shape;132;g1f2375e7a2c_0_0"/>
          <p:cNvSpPr txBox="1">
            <a:spLocks noGrp="1"/>
          </p:cNvSpPr>
          <p:nvPr>
            <p:ph type="body" idx="1"/>
          </p:nvPr>
        </p:nvSpPr>
        <p:spPr>
          <a:xfrm>
            <a:off x="536850" y="2415149"/>
            <a:ext cx="8337000" cy="4306500"/>
          </a:xfrm>
          <a:prstGeom prst="rect">
            <a:avLst/>
          </a:prstGeom>
        </p:spPr>
        <p:txBody>
          <a:bodyPr spcFirstLastPara="1" wrap="square" lIns="91425" tIns="45700" rIns="91425" bIns="45700" anchor="t" anchorCtr="0">
            <a:noAutofit/>
          </a:bodyPr>
          <a:lstStyle/>
          <a:p>
            <a:pPr marL="457200" lvl="0" indent="-381000" algn="l" rtl="0">
              <a:spcBef>
                <a:spcPts val="1000"/>
              </a:spcBef>
              <a:spcAft>
                <a:spcPts val="0"/>
              </a:spcAft>
              <a:buClr>
                <a:schemeClr val="dk1"/>
              </a:buClr>
              <a:buSzPts val="2400"/>
              <a:buChar char="•"/>
            </a:pPr>
            <a:r>
              <a:rPr lang="en-US" sz="2400">
                <a:solidFill>
                  <a:schemeClr val="dk1"/>
                </a:solidFill>
              </a:rPr>
              <a:t>New OKTA Sign-In Widget Early Adoption coming in the next month.</a:t>
            </a:r>
            <a:endParaRPr sz="2400">
              <a:solidFill>
                <a:schemeClr val="dk1"/>
              </a:solidFill>
            </a:endParaRPr>
          </a:p>
          <a:p>
            <a:pPr marL="914400" lvl="1" indent="-381000" algn="l" rtl="0">
              <a:spcBef>
                <a:spcPts val="500"/>
              </a:spcBef>
              <a:spcAft>
                <a:spcPts val="0"/>
              </a:spcAft>
              <a:buClr>
                <a:schemeClr val="dk1"/>
              </a:buClr>
              <a:buSzPts val="2400"/>
              <a:buChar char="•"/>
            </a:pPr>
            <a:r>
              <a:rPr lang="en-US">
                <a:solidFill>
                  <a:schemeClr val="dk1"/>
                </a:solidFill>
              </a:rPr>
              <a:t>Issue with OKTA’s landing page after signing-in reported to OKTA on 2/2/23.</a:t>
            </a:r>
            <a:endParaRPr>
              <a:solidFill>
                <a:schemeClr val="dk1"/>
              </a:solidFill>
            </a:endParaRPr>
          </a:p>
          <a:p>
            <a:pPr marL="914400" lvl="1" indent="-381000" algn="l" rtl="0">
              <a:spcBef>
                <a:spcPts val="500"/>
              </a:spcBef>
              <a:spcAft>
                <a:spcPts val="0"/>
              </a:spcAft>
              <a:buClr>
                <a:schemeClr val="dk1"/>
              </a:buClr>
              <a:buSzPts val="2400"/>
              <a:buChar char="•"/>
            </a:pPr>
            <a:r>
              <a:rPr lang="en-US">
                <a:solidFill>
                  <a:schemeClr val="dk1"/>
                </a:solidFill>
              </a:rPr>
              <a:t>List View and Links versus Grid View and Buttons.</a:t>
            </a:r>
            <a:endParaRPr>
              <a:solidFill>
                <a:schemeClr val="dk1"/>
              </a:solidFill>
            </a:endParaRPr>
          </a:p>
          <a:p>
            <a:pPr marL="457200" lvl="0" indent="-381000" algn="l" rtl="0">
              <a:spcBef>
                <a:spcPts val="1000"/>
              </a:spcBef>
              <a:spcAft>
                <a:spcPts val="0"/>
              </a:spcAft>
              <a:buClr>
                <a:schemeClr val="dk1"/>
              </a:buClr>
              <a:buSzPts val="2400"/>
              <a:buChar char="•"/>
            </a:pPr>
            <a:r>
              <a:rPr lang="en-US" sz="2400">
                <a:solidFill>
                  <a:schemeClr val="dk1"/>
                </a:solidFill>
              </a:rPr>
              <a:t>The </a:t>
            </a:r>
            <a:r>
              <a:rPr lang="en-US" sz="2400" b="1" u="sng">
                <a:solidFill>
                  <a:schemeClr val="hlink"/>
                </a:solidFill>
                <a:hlinkClick r:id="rId3"/>
              </a:rPr>
              <a:t>WA Learning Lab application</a:t>
            </a:r>
            <a:r>
              <a:rPr lang="en-US" sz="2400">
                <a:solidFill>
                  <a:schemeClr val="dk1"/>
                </a:solidFill>
              </a:rPr>
              <a:t> launched Feb. 9th!</a:t>
            </a:r>
            <a:endParaRPr sz="2400">
              <a:solidFill>
                <a:schemeClr val="dk1"/>
              </a:solidFill>
            </a:endParaRPr>
          </a:p>
          <a:p>
            <a:pPr marL="914400" lvl="1" indent="-330200" algn="l" rtl="0">
              <a:spcBef>
                <a:spcPts val="500"/>
              </a:spcBef>
              <a:spcAft>
                <a:spcPts val="0"/>
              </a:spcAft>
              <a:buClr>
                <a:schemeClr val="dk1"/>
              </a:buClr>
              <a:buSzPts val="1600"/>
              <a:buChar char="•"/>
            </a:pPr>
            <a:r>
              <a:rPr lang="en-US" sz="1600">
                <a:solidFill>
                  <a:schemeClr val="dk1"/>
                </a:solidFill>
              </a:rPr>
              <a:t>Bellingham Tech</a:t>
            </a:r>
            <a:endParaRPr sz="1600">
              <a:solidFill>
                <a:schemeClr val="dk1"/>
              </a:solidFill>
            </a:endParaRPr>
          </a:p>
          <a:p>
            <a:pPr marL="914400" lvl="1" indent="-330200" algn="l" rtl="0">
              <a:spcBef>
                <a:spcPts val="500"/>
              </a:spcBef>
              <a:spcAft>
                <a:spcPts val="0"/>
              </a:spcAft>
              <a:buClr>
                <a:schemeClr val="dk1"/>
              </a:buClr>
              <a:buSzPts val="1600"/>
              <a:buChar char="•"/>
            </a:pPr>
            <a:r>
              <a:rPr lang="en-US" sz="1600">
                <a:solidFill>
                  <a:schemeClr val="dk1"/>
                </a:solidFill>
              </a:rPr>
              <a:t>LW Tech</a:t>
            </a:r>
            <a:endParaRPr sz="1600">
              <a:solidFill>
                <a:schemeClr val="dk1"/>
              </a:solidFill>
            </a:endParaRPr>
          </a:p>
          <a:p>
            <a:pPr marL="914400" lvl="1" indent="-330200" algn="l" rtl="0">
              <a:spcBef>
                <a:spcPts val="500"/>
              </a:spcBef>
              <a:spcAft>
                <a:spcPts val="0"/>
              </a:spcAft>
              <a:buClr>
                <a:schemeClr val="dk1"/>
              </a:buClr>
              <a:buSzPts val="1600"/>
              <a:buChar char="•"/>
            </a:pPr>
            <a:r>
              <a:rPr lang="en-US" sz="1600">
                <a:solidFill>
                  <a:schemeClr val="dk1"/>
                </a:solidFill>
              </a:rPr>
              <a:t>Olympic</a:t>
            </a:r>
            <a:endParaRPr sz="1600">
              <a:solidFill>
                <a:schemeClr val="dk1"/>
              </a:solidFill>
            </a:endParaRPr>
          </a:p>
          <a:p>
            <a:pPr marL="914400" lvl="1" indent="-330200" algn="l" rtl="0">
              <a:spcBef>
                <a:spcPts val="500"/>
              </a:spcBef>
              <a:spcAft>
                <a:spcPts val="0"/>
              </a:spcAft>
              <a:buClr>
                <a:schemeClr val="dk1"/>
              </a:buClr>
              <a:buSzPts val="1600"/>
              <a:buChar char="•"/>
            </a:pPr>
            <a:r>
              <a:rPr lang="en-US" sz="1600">
                <a:solidFill>
                  <a:schemeClr val="dk1"/>
                </a:solidFill>
              </a:rPr>
              <a:t>Peninsula</a:t>
            </a:r>
            <a:endParaRPr sz="1600">
              <a:solidFill>
                <a:schemeClr val="dk1"/>
              </a:solidFill>
            </a:endParaRPr>
          </a:p>
          <a:p>
            <a:pPr marL="914400" lvl="1" indent="-330200" algn="l" rtl="0">
              <a:spcBef>
                <a:spcPts val="500"/>
              </a:spcBef>
              <a:spcAft>
                <a:spcPts val="0"/>
              </a:spcAft>
              <a:buClr>
                <a:schemeClr val="dk1"/>
              </a:buClr>
              <a:buSzPts val="1600"/>
              <a:buChar char="•"/>
            </a:pPr>
            <a:r>
              <a:rPr lang="en-US" sz="1600">
                <a:solidFill>
                  <a:schemeClr val="dk1"/>
                </a:solidFill>
              </a:rPr>
              <a:t>Renton Tech</a:t>
            </a:r>
            <a:endParaRPr sz="1600">
              <a:solidFill>
                <a:schemeClr val="dk1"/>
              </a:solidFill>
            </a:endParaRPr>
          </a:p>
          <a:p>
            <a:pPr marL="914400" lvl="1" indent="-330200" algn="l" rtl="0">
              <a:spcBef>
                <a:spcPts val="500"/>
              </a:spcBef>
              <a:spcAft>
                <a:spcPts val="0"/>
              </a:spcAft>
              <a:buClr>
                <a:schemeClr val="dk1"/>
              </a:buClr>
              <a:buSzPts val="1600"/>
              <a:buChar char="•"/>
            </a:pPr>
            <a:r>
              <a:rPr lang="en-US" sz="1600">
                <a:solidFill>
                  <a:schemeClr val="dk1"/>
                </a:solidFill>
              </a:rPr>
              <a:t>SPSCC</a:t>
            </a:r>
            <a:endParaRPr sz="1600">
              <a:solidFill>
                <a:schemeClr val="dk1"/>
              </a:solidFill>
            </a:endParaRPr>
          </a:p>
          <a:p>
            <a:pPr marL="914400" lvl="1" indent="-330200" algn="l" rtl="0">
              <a:spcBef>
                <a:spcPts val="500"/>
              </a:spcBef>
              <a:spcAft>
                <a:spcPts val="0"/>
              </a:spcAft>
              <a:buClr>
                <a:schemeClr val="dk1"/>
              </a:buClr>
              <a:buSzPts val="1600"/>
              <a:buChar char="•"/>
            </a:pPr>
            <a:r>
              <a:rPr lang="en-US" sz="1600">
                <a:solidFill>
                  <a:schemeClr val="dk1"/>
                </a:solidFill>
              </a:rPr>
              <a:t>SBCTC</a:t>
            </a:r>
            <a:endParaRPr sz="1600">
              <a:solidFill>
                <a:schemeClr val="dk1"/>
              </a:solidFill>
            </a:endParaRPr>
          </a:p>
        </p:txBody>
      </p:sp>
      <p:sp>
        <p:nvSpPr>
          <p:cNvPr id="133" name="Google Shape;133;g1f2375e7a2c_0_0"/>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1ca63ba62c5_1_37"/>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sz="3200"/>
              <a:t>OAAP - </a:t>
            </a:r>
            <a:r>
              <a:rPr lang="en-US" sz="3200">
                <a:solidFill>
                  <a:schemeClr val="dk1"/>
                </a:solidFill>
              </a:rPr>
              <a:t>Online Admission Application Portal</a:t>
            </a:r>
            <a:endParaRPr sz="3200"/>
          </a:p>
        </p:txBody>
      </p:sp>
      <p:sp>
        <p:nvSpPr>
          <p:cNvPr id="140" name="Google Shape;140;g1ca63ba62c5_1_37"/>
          <p:cNvSpPr txBox="1">
            <a:spLocks noGrp="1"/>
          </p:cNvSpPr>
          <p:nvPr>
            <p:ph type="body" idx="1"/>
          </p:nvPr>
        </p:nvSpPr>
        <p:spPr>
          <a:xfrm>
            <a:off x="536860" y="2415155"/>
            <a:ext cx="8337000" cy="37569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About 100 accessibility fixes being worked on by Kastech and SBCTC, such as:</a:t>
            </a:r>
            <a:endParaRPr/>
          </a:p>
          <a:p>
            <a:pPr marL="914400" lvl="1" indent="-406400" algn="l" rtl="0">
              <a:lnSpc>
                <a:spcPct val="90000"/>
              </a:lnSpc>
              <a:spcBef>
                <a:spcPts val="0"/>
              </a:spcBef>
              <a:spcAft>
                <a:spcPts val="0"/>
              </a:spcAft>
              <a:buSzPts val="2800"/>
              <a:buChar char="•"/>
            </a:pPr>
            <a:r>
              <a:rPr lang="en-US"/>
              <a:t>Inappropriate Heading Structure</a:t>
            </a:r>
            <a:endParaRPr/>
          </a:p>
          <a:p>
            <a:pPr marL="914400" lvl="1" indent="-381000" algn="l" rtl="0">
              <a:lnSpc>
                <a:spcPct val="90000"/>
              </a:lnSpc>
              <a:spcBef>
                <a:spcPts val="0"/>
              </a:spcBef>
              <a:spcAft>
                <a:spcPts val="0"/>
              </a:spcAft>
              <a:buSzPts val="2400"/>
              <a:buChar char="•"/>
            </a:pPr>
            <a:r>
              <a:rPr lang="en-US"/>
              <a:t>Unnecessary alt text for decorative images</a:t>
            </a:r>
            <a:endParaRPr/>
          </a:p>
          <a:p>
            <a:pPr marL="914400" lvl="1" indent="-381000" algn="l" rtl="0">
              <a:lnSpc>
                <a:spcPct val="90000"/>
              </a:lnSpc>
              <a:spcBef>
                <a:spcPts val="0"/>
              </a:spcBef>
              <a:spcAft>
                <a:spcPts val="0"/>
              </a:spcAft>
              <a:buSzPts val="2400"/>
              <a:buChar char="•"/>
            </a:pPr>
            <a:r>
              <a:rPr lang="en-US"/>
              <a:t>Identical label for button</a:t>
            </a:r>
            <a:endParaRPr/>
          </a:p>
          <a:p>
            <a:pPr marL="914400" lvl="1" indent="-381000" algn="l" rtl="0">
              <a:lnSpc>
                <a:spcPct val="90000"/>
              </a:lnSpc>
              <a:spcBef>
                <a:spcPts val="0"/>
              </a:spcBef>
              <a:spcAft>
                <a:spcPts val="0"/>
              </a:spcAft>
              <a:buSzPts val="2400"/>
              <a:buChar char="•"/>
            </a:pPr>
            <a:r>
              <a:rPr lang="en-US"/>
              <a:t>Missing list mark-up</a:t>
            </a:r>
            <a:endParaRPr/>
          </a:p>
          <a:p>
            <a:pPr marL="914400" lvl="1" indent="-381000" algn="l" rtl="0">
              <a:lnSpc>
                <a:spcPct val="90000"/>
              </a:lnSpc>
              <a:spcBef>
                <a:spcPts val="0"/>
              </a:spcBef>
              <a:spcAft>
                <a:spcPts val="0"/>
              </a:spcAft>
              <a:buSzPts val="2400"/>
              <a:buChar char="•"/>
            </a:pPr>
            <a:r>
              <a:rPr lang="en-US"/>
              <a:t>Insufficient color contrast</a:t>
            </a:r>
            <a:endParaRPr/>
          </a:p>
          <a:p>
            <a:pPr marL="914400" lvl="1" indent="-381000" algn="l" rtl="0">
              <a:lnSpc>
                <a:spcPct val="90000"/>
              </a:lnSpc>
              <a:spcBef>
                <a:spcPts val="0"/>
              </a:spcBef>
              <a:spcAft>
                <a:spcPts val="0"/>
              </a:spcAft>
              <a:buSzPts val="2400"/>
              <a:buChar char="•"/>
            </a:pPr>
            <a:r>
              <a:rPr lang="en-US"/>
              <a:t>Missing instruction for mandatory fields</a:t>
            </a:r>
            <a:endParaRPr/>
          </a:p>
          <a:p>
            <a:pPr marL="914400" lvl="1" indent="-381000" algn="l" rtl="0">
              <a:lnSpc>
                <a:spcPct val="90000"/>
              </a:lnSpc>
              <a:spcBef>
                <a:spcPts val="0"/>
              </a:spcBef>
              <a:spcAft>
                <a:spcPts val="0"/>
              </a:spcAft>
              <a:buSzPts val="2400"/>
              <a:buChar char="•"/>
            </a:pPr>
            <a:r>
              <a:rPr lang="en-US"/>
              <a:t>Illogical tab order</a:t>
            </a:r>
            <a:endParaRPr/>
          </a:p>
          <a:p>
            <a:pPr marL="457200" lvl="0" indent="-406400" algn="l" rtl="0">
              <a:lnSpc>
                <a:spcPct val="90000"/>
              </a:lnSpc>
              <a:spcBef>
                <a:spcPts val="0"/>
              </a:spcBef>
              <a:spcAft>
                <a:spcPts val="0"/>
              </a:spcAft>
              <a:buSzPts val="2800"/>
              <a:buChar char="•"/>
            </a:pPr>
            <a:r>
              <a:rPr lang="en-US"/>
              <a:t>Targeting March 11th for deployment of the fixes.</a:t>
            </a:r>
            <a:endParaRPr/>
          </a:p>
        </p:txBody>
      </p:sp>
      <p:sp>
        <p:nvSpPr>
          <p:cNvPr id="141" name="Google Shape;141;g1ca63ba62c5_1_3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1f2375e7a2c_1_6"/>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PeopleTools 8.59.21</a:t>
            </a:r>
            <a:endParaRPr/>
          </a:p>
        </p:txBody>
      </p:sp>
      <p:sp>
        <p:nvSpPr>
          <p:cNvPr id="148" name="Google Shape;148;g1f2375e7a2c_1_6"/>
          <p:cNvSpPr txBox="1">
            <a:spLocks noGrp="1"/>
          </p:cNvSpPr>
          <p:nvPr>
            <p:ph type="body" idx="1"/>
          </p:nvPr>
        </p:nvSpPr>
        <p:spPr>
          <a:xfrm>
            <a:off x="536860" y="2415155"/>
            <a:ext cx="8337000" cy="37569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a:t>Reviewing accessibility fixes and we will have updates as we learn more. </a:t>
            </a:r>
            <a:endParaRPr/>
          </a:p>
        </p:txBody>
      </p:sp>
      <p:sp>
        <p:nvSpPr>
          <p:cNvPr id="149" name="Google Shape;149;g1f2375e7a2c_1_6"/>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56" name="Google Shape;156;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a:t>Current status of all issues are located at the </a:t>
            </a:r>
            <a:r>
              <a:rPr lang="en-US" sz="1800" i="1" u="sng">
                <a:solidFill>
                  <a:schemeClr val="hlink"/>
                </a:solidFill>
                <a:hlinkClick r:id="rId3" action="ppaction://hlinksldjump"/>
              </a:rPr>
              <a:t>end of the slide deck</a:t>
            </a:r>
            <a:r>
              <a:rPr lang="en-US" sz="1800" i="1"/>
              <a:t>.  </a:t>
            </a:r>
            <a:br>
              <a:rPr lang="en-US" sz="1800" i="1"/>
            </a:br>
            <a:r>
              <a:rPr lang="en-US" sz="1800" i="1"/>
              <a:t>New updates from last month is posted here.</a:t>
            </a:r>
            <a:endParaRPr/>
          </a:p>
          <a:p>
            <a:pPr marL="0" lvl="0" indent="0" algn="l" rtl="0">
              <a:lnSpc>
                <a:spcPct val="90000"/>
              </a:lnSpc>
              <a:spcBef>
                <a:spcPts val="1000"/>
              </a:spcBef>
              <a:spcAft>
                <a:spcPts val="0"/>
              </a:spcAft>
              <a:buSzPts val="2800"/>
              <a:buNone/>
            </a:pPr>
            <a:endParaRPr sz="1800"/>
          </a:p>
          <a:p>
            <a:pPr marL="457200" lvl="0" indent="-342900" algn="l" rtl="0">
              <a:lnSpc>
                <a:spcPct val="90000"/>
              </a:lnSpc>
              <a:spcBef>
                <a:spcPts val="1000"/>
              </a:spcBef>
              <a:spcAft>
                <a:spcPts val="0"/>
              </a:spcAft>
              <a:buSzPts val="1800"/>
              <a:buChar char="•"/>
            </a:pPr>
            <a:r>
              <a:rPr lang="en-US" sz="1800"/>
              <a:t>W-2 PDFs will hopefully be accessible for next year’s taxes.  Waiting on updates from Oracle. They are making progress but have more to fix.</a:t>
            </a:r>
            <a:endParaRPr sz="1800"/>
          </a:p>
        </p:txBody>
      </p:sp>
      <p:sp>
        <p:nvSpPr>
          <p:cNvPr id="157" name="Google Shape;157;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63" name="Google Shape;163;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64" name="Google Shape;164;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70" name="Google Shape;170;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71" name="Google Shape;171;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1542</Words>
  <Application>Microsoft Office PowerPoint</Application>
  <PresentationFormat>On-screen Show (4:3)</PresentationFormat>
  <Paragraphs>144</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Office Theme</vt:lpstr>
      <vt:lpstr>Accessibility &amp; ctcLink Open Forum</vt:lpstr>
      <vt:lpstr>Agenda</vt:lpstr>
      <vt:lpstr>Updates</vt:lpstr>
      <vt:lpstr>Updates Continued</vt:lpstr>
      <vt:lpstr>OAAP - Online Admission Application Portal</vt:lpstr>
      <vt:lpstr>PeopleTools 8.59.21</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Feb. 14, 2023 Accessibility &amp; ctcLink Open Forum</dc:subject>
  <dc:creator>Christopher Soran</dc:creator>
  <cp:lastModifiedBy>Sherry Nelson</cp:lastModifiedBy>
  <cp:revision>1</cp:revision>
  <dcterms:created xsi:type="dcterms:W3CDTF">2018-05-14T23:14:43Z</dcterms:created>
  <dcterms:modified xsi:type="dcterms:W3CDTF">2023-02-14T00:17:01Z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