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iIWl3bvhRbFIfHa2N1qnS8iSFny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nica Olsson" initials="" lastIdx="3" clrIdx="0"/>
  <p:cmAuthor id="1" name="Christopher Soran"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Soran" userId="7cb0f6d7-a7f2-46f2-9367-9660ffd42908" providerId="ADAL" clId="{1C9A4C88-7EDD-42EC-B2E4-381BE87C590A}"/>
    <pc:docChg chg="custSel modSld">
      <pc:chgData name="Christopher Soran" userId="7cb0f6d7-a7f2-46f2-9367-9660ffd42908" providerId="ADAL" clId="{1C9A4C88-7EDD-42EC-B2E4-381BE87C590A}" dt="2023-03-11T00:40:13.811" v="33" actId="403"/>
      <pc:docMkLst>
        <pc:docMk/>
      </pc:docMkLst>
      <pc:sldChg chg="delCm">
        <pc:chgData name="Christopher Soran" userId="7cb0f6d7-a7f2-46f2-9367-9660ffd42908" providerId="ADAL" clId="{1C9A4C88-7EDD-42EC-B2E4-381BE87C590A}" dt="2023-03-11T00:38:32.998" v="0" actId="1592"/>
        <pc:sldMkLst>
          <pc:docMk/>
          <pc:sldMk cId="0" sldId="258"/>
        </pc:sldMkLst>
      </pc:sldChg>
      <pc:sldChg chg="modSp mod">
        <pc:chgData name="Christopher Soran" userId="7cb0f6d7-a7f2-46f2-9367-9660ffd42908" providerId="ADAL" clId="{1C9A4C88-7EDD-42EC-B2E4-381BE87C590A}" dt="2023-03-11T00:40:13.811" v="33" actId="403"/>
        <pc:sldMkLst>
          <pc:docMk/>
          <pc:sldMk cId="0" sldId="259"/>
        </pc:sldMkLst>
        <pc:spChg chg="mod">
          <ac:chgData name="Christopher Soran" userId="7cb0f6d7-a7f2-46f2-9367-9660ffd42908" providerId="ADAL" clId="{1C9A4C88-7EDD-42EC-B2E4-381BE87C590A}" dt="2023-03-11T00:40:13.811" v="33" actId="403"/>
          <ac:spMkLst>
            <pc:docMk/>
            <pc:sldMk cId="0" sldId="259"/>
            <ac:spMk id="132" creationId="{00000000-0000-0000-0000-000000000000}"/>
          </ac:spMkLst>
        </pc:spChg>
      </pc:sldChg>
      <pc:sldChg chg="modSp mod">
        <pc:chgData name="Christopher Soran" userId="7cb0f6d7-a7f2-46f2-9367-9660ffd42908" providerId="ADAL" clId="{1C9A4C88-7EDD-42EC-B2E4-381BE87C590A}" dt="2023-03-11T00:40:10.342" v="32" actId="403"/>
        <pc:sldMkLst>
          <pc:docMk/>
          <pc:sldMk cId="0" sldId="260"/>
        </pc:sldMkLst>
        <pc:spChg chg="mod">
          <ac:chgData name="Christopher Soran" userId="7cb0f6d7-a7f2-46f2-9367-9660ffd42908" providerId="ADAL" clId="{1C9A4C88-7EDD-42EC-B2E4-381BE87C590A}" dt="2023-03-11T00:40:10.342" v="32" actId="403"/>
          <ac:spMkLst>
            <pc:docMk/>
            <pc:sldMk cId="0" sldId="260"/>
            <ac:spMk id="140" creationId="{00000000-0000-0000-0000-000000000000}"/>
          </ac:spMkLst>
        </pc:spChg>
      </pc:sldChg>
      <pc:sldChg chg="modSp mod delCm modNotes">
        <pc:chgData name="Christopher Soran" userId="7cb0f6d7-a7f2-46f2-9367-9660ffd42908" providerId="ADAL" clId="{1C9A4C88-7EDD-42EC-B2E4-381BE87C590A}" dt="2023-03-11T00:39:15.983" v="3" actId="20577"/>
        <pc:sldMkLst>
          <pc:docMk/>
          <pc:sldMk cId="0" sldId="262"/>
        </pc:sldMkLst>
        <pc:spChg chg="mod">
          <ac:chgData name="Christopher Soran" userId="7cb0f6d7-a7f2-46f2-9367-9660ffd42908" providerId="ADAL" clId="{1C9A4C88-7EDD-42EC-B2E4-381BE87C590A}" dt="2023-03-11T00:39:15.983" v="3" actId="20577"/>
          <ac:spMkLst>
            <pc:docMk/>
            <pc:sldMk cId="0" sldId="262"/>
            <ac:spMk id="156" creationId="{00000000-0000-0000-0000-000000000000}"/>
          </ac:spMkLst>
        </pc:spChg>
      </pc:sldChg>
      <pc:sldChg chg="modSp mod">
        <pc:chgData name="Christopher Soran" userId="7cb0f6d7-a7f2-46f2-9367-9660ffd42908" providerId="ADAL" clId="{1C9A4C88-7EDD-42EC-B2E4-381BE87C590A}" dt="2023-03-11T00:39:34.956" v="31" actId="20577"/>
        <pc:sldMkLst>
          <pc:docMk/>
          <pc:sldMk cId="0" sldId="263"/>
        </pc:sldMkLst>
        <pc:spChg chg="mod">
          <ac:chgData name="Christopher Soran" userId="7cb0f6d7-a7f2-46f2-9367-9660ffd42908" providerId="ADAL" clId="{1C9A4C88-7EDD-42EC-B2E4-381BE87C590A}" dt="2023-03-11T00:39:34.956" v="31" actId="20577"/>
          <ac:spMkLst>
            <pc:docMk/>
            <pc:sldMk cId="0" sldId="263"/>
            <ac:spMk id="164"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3-03-10T17:10:22.575" idx="2">
    <p:pos x="6000" y="0"/>
    <p:text>Can we just delete this slide?</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slK7C9k"/>
      </p:ext>
    </p:extLst>
  </p:cm>
  <p:cm authorId="0" dt="2023-03-10T17:10:22.575" idx="2">
    <p:pos x="6000" y="0"/>
    <p:text>Sure, that is fine. Vicki and I have continued conversations with OKTA and we can mention that.</p:text>
    <p:extLst>
      <p:ext uri="{C676402C-5697-4E1C-873F-D02D1690AC5C}">
        <p15:threadingInfo xmlns:p15="http://schemas.microsoft.com/office/powerpoint/2012/main" timeZoneBias="0">
          <p15:parentCm authorId="1" idx="2"/>
        </p15:threadingInfo>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siuYiJ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75" name="Google Shape;175;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2" name="Google Shape;182;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0" name="Google Shape;190;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7" name="Google Shape;197;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4" name="Google Shape;204;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1" name="Google Shape;211;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8" name="Google Shape;218;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1ca63ba62c5_1_0:notes"/>
          <p:cNvSpPr>
            <a:spLocks noGrp="1" noRot="1" noChangeAspect="1"/>
          </p:cNvSpPr>
          <p:nvPr>
            <p:ph type="sldImg" idx="2"/>
          </p:nvPr>
        </p:nvSpPr>
        <p:spPr>
          <a:xfrm>
            <a:off x="1414463" y="1162050"/>
            <a:ext cx="4181400" cy="31368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5" name="Google Shape;225;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6" name="Google Shape;226;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1ca63ba62c5_1_9:notes"/>
          <p:cNvSpPr>
            <a:spLocks noGrp="1" noRot="1" noChangeAspect="1"/>
          </p:cNvSpPr>
          <p:nvPr>
            <p:ph type="sldImg" idx="2"/>
          </p:nvPr>
        </p:nvSpPr>
        <p:spPr>
          <a:xfrm>
            <a:off x="1414463" y="1162050"/>
            <a:ext cx="4181400" cy="31368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3" name="Google Shape;233;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18</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231b1f2dfc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g1231b1f2dfc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21" name="Google Shape;121;g1231b1f2dfc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18f76acfc1_2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g218f76acfc1_2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29" name="Google Shape;129;g218f76acfc1_2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18f76acfc1_2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g218f76acfc1_2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37" name="Google Shape;137;g218f76acfc1_2_8: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f2375e7a2c_0_0:notes"/>
          <p:cNvSpPr>
            <a:spLocks noGrp="1" noRot="1" noChangeAspect="1"/>
          </p:cNvSpPr>
          <p:nvPr>
            <p:ph type="sldImg" idx="2"/>
          </p:nvPr>
        </p:nvSpPr>
        <p:spPr>
          <a:xfrm>
            <a:off x="1414463" y="1162050"/>
            <a:ext cx="4181400" cy="31368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1f2375e7a2c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45" name="Google Shape;145;g1f2375e7a2c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1ca63ba62c5_1_3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2" name="Google Shape;152;g1ca63ba62c5_1_3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53" name="Google Shape;153;g1ca63ba62c5_1_3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3bf19c0ce6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g13bf19c0ce6_0_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61" name="Google Shape;161;g13bf19c0ce6_0_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68" name="Google Shape;168;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ocs.oracle.com/cd/F28299_01/pt857pbr3/eng/pt/tacs/task_NavigatingwiththeKeyboard-827ff2.html?pli=ul_d18e41_tac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about/accessibility/new-informatio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a:t>March 14, 2023</a:t>
            </a:r>
            <a:endParaRPr/>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78" name="Google Shape;178;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79" name="Google Shape;179;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185" name="Google Shape;185;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a:solidFill>
                  <a:schemeClr val="hlink"/>
                </a:solidFill>
                <a:hlinkClick r:id="rId3"/>
              </a:rPr>
              <a:t>Accessibility and ctcLink Open Forum</a:t>
            </a:r>
            <a:endParaRPr/>
          </a:p>
          <a:p>
            <a:pPr marL="457200" marR="0" lvl="0" indent="-406400" algn="l" rtl="0">
              <a:lnSpc>
                <a:spcPct val="90000"/>
              </a:lnSpc>
              <a:spcBef>
                <a:spcPts val="1000"/>
              </a:spcBef>
              <a:spcAft>
                <a:spcPts val="0"/>
              </a:spcAft>
              <a:buClr>
                <a:srgbClr val="003764"/>
              </a:buClr>
              <a:buSzPts val="2800"/>
              <a:buFont typeface="Arial"/>
              <a:buChar char="•"/>
            </a:pPr>
            <a:r>
              <a:rPr lang="en-US"/>
              <a:t>Next meeting – April 11th, 2023, 11:00 am to Noon</a:t>
            </a:r>
            <a:endParaRPr/>
          </a:p>
        </p:txBody>
      </p:sp>
      <p:sp>
        <p:nvSpPr>
          <p:cNvPr id="186" name="Google Shape;186;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193" name="Google Shape;193;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194" name="Google Shape;194;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00" name="Google Shape;200;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a:t>CS Submit button on student enrollment process is out of tab index order</a:t>
            </a:r>
            <a:endParaRPr/>
          </a:p>
          <a:p>
            <a:pPr marL="914400" lvl="1" indent="-381000" algn="l" rtl="0">
              <a:lnSpc>
                <a:spcPct val="90000"/>
              </a:lnSpc>
              <a:spcBef>
                <a:spcPts val="500"/>
              </a:spcBef>
              <a:spcAft>
                <a:spcPts val="0"/>
              </a:spcAft>
              <a:buSzPts val="2400"/>
              <a:buChar char="•"/>
            </a:pPr>
            <a:r>
              <a:rPr lang="en-US" sz="1400"/>
              <a:t>Oracle has agreed it is a bug. We are waiting for Oracle development to deliver a fix.</a:t>
            </a:r>
            <a:endParaRPr/>
          </a:p>
          <a:p>
            <a:pPr marL="50800" lvl="0" indent="0" algn="l" rtl="0">
              <a:lnSpc>
                <a:spcPct val="90000"/>
              </a:lnSpc>
              <a:spcBef>
                <a:spcPts val="1000"/>
              </a:spcBef>
              <a:spcAft>
                <a:spcPts val="0"/>
              </a:spcAft>
              <a:buSzPts val="2800"/>
              <a:buNone/>
            </a:pPr>
            <a:r>
              <a:rPr lang="en-US" sz="1600"/>
              <a:t>CS Make a Payment Page</a:t>
            </a:r>
            <a:endParaRPr/>
          </a:p>
          <a:p>
            <a:pPr marL="914400" lvl="1" indent="-381000" algn="l" rtl="0">
              <a:lnSpc>
                <a:spcPct val="90000"/>
              </a:lnSpc>
              <a:spcBef>
                <a:spcPts val="500"/>
              </a:spcBef>
              <a:spcAft>
                <a:spcPts val="0"/>
              </a:spcAft>
              <a:buSzPts val="2400"/>
              <a:buChar char="•"/>
            </a:pPr>
            <a:r>
              <a:rPr lang="en-US" sz="1400"/>
              <a:t>We are looking into possibly using the fluid version of Make a Payment to fix the reflow issue in small form factor on the classic Make a Payment page. Submitted Service Request with Oracle on the reflow issue on the classic page. On the fluid page, the submit button is out of tab index order and we opened a Service Request on this as well.  At this time, we are not using the fluid Make a Payment page.</a:t>
            </a:r>
            <a:endParaRPr/>
          </a:p>
          <a:p>
            <a:pPr marL="50800" lvl="0" indent="0" algn="l" rtl="0">
              <a:lnSpc>
                <a:spcPct val="90000"/>
              </a:lnSpc>
              <a:spcBef>
                <a:spcPts val="1000"/>
              </a:spcBef>
              <a:spcAft>
                <a:spcPts val="0"/>
              </a:spcAft>
              <a:buSzPts val="2800"/>
              <a:buNone/>
            </a:pPr>
            <a:r>
              <a:rPr lang="en-US" sz="1600"/>
              <a:t>CS Screen Reader on Academic Progress page</a:t>
            </a:r>
            <a:endParaRPr/>
          </a:p>
          <a:p>
            <a:pPr marL="914400" lvl="1" indent="-381000" algn="l" rtl="0">
              <a:lnSpc>
                <a:spcPct val="90000"/>
              </a:lnSpc>
              <a:spcBef>
                <a:spcPts val="500"/>
              </a:spcBef>
              <a:spcAft>
                <a:spcPts val="0"/>
              </a:spcAft>
              <a:buSzPts val="2400"/>
              <a:buChar char="•"/>
            </a:pPr>
            <a:r>
              <a:rPr lang="en-US" sz="1400"/>
              <a:t>We want to fix this but we need more details.  How the page is rendered and how you interact with it depends on things like what program and classes you are enrolled in.</a:t>
            </a:r>
            <a:endParaRPr/>
          </a:p>
          <a:p>
            <a:pPr marL="0" lvl="0" indent="0" algn="l" rtl="0">
              <a:lnSpc>
                <a:spcPct val="90000"/>
              </a:lnSpc>
              <a:spcBef>
                <a:spcPts val="1000"/>
              </a:spcBef>
              <a:spcAft>
                <a:spcPts val="0"/>
              </a:spcAft>
              <a:buSzPts val="2800"/>
              <a:buNone/>
            </a:pPr>
            <a:r>
              <a:rPr lang="en-US" sz="1600">
                <a:solidFill>
                  <a:schemeClr val="dk1"/>
                </a:solidFill>
              </a:rPr>
              <a:t>CS Academic Advisement Report – incorrect PDF tags</a:t>
            </a:r>
            <a:endParaRPr sz="2800">
              <a:solidFill>
                <a:schemeClr val="dk1"/>
              </a:solidFill>
            </a:endParaRPr>
          </a:p>
          <a:p>
            <a:pPr marL="914400" lvl="1" indent="-381000" algn="l" rtl="0">
              <a:lnSpc>
                <a:spcPct val="90000"/>
              </a:lnSpc>
              <a:spcBef>
                <a:spcPts val="1000"/>
              </a:spcBef>
              <a:spcAft>
                <a:spcPts val="0"/>
              </a:spcAft>
              <a:buClr>
                <a:schemeClr val="dk1"/>
              </a:buClr>
              <a:buSzPts val="2400"/>
              <a:buChar char="•"/>
            </a:pPr>
            <a:r>
              <a:rPr lang="en-US" sz="140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a:t>
            </a:r>
            <a:endParaRPr sz="1600">
              <a:solidFill>
                <a:schemeClr val="dk1"/>
              </a:solidFill>
            </a:endParaRPr>
          </a:p>
        </p:txBody>
      </p:sp>
      <p:sp>
        <p:nvSpPr>
          <p:cNvPr id="201" name="Google Shape;201;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07" name="Google Shape;207;g10f61bb0ac9_0_8"/>
          <p:cNvSpPr txBox="1">
            <a:spLocks noGrp="1"/>
          </p:cNvSpPr>
          <p:nvPr>
            <p:ph type="body" idx="1"/>
          </p:nvPr>
        </p:nvSpPr>
        <p:spPr>
          <a:xfrm>
            <a:off x="536860" y="2796301"/>
            <a:ext cx="8336975" cy="375704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2800"/>
              <a:buNone/>
            </a:pPr>
            <a:r>
              <a:rPr lang="en-US" sz="1200">
                <a:solidFill>
                  <a:schemeClr val="dk1"/>
                </a:solidFill>
              </a:rPr>
              <a:t>HCM W-2 PDF</a:t>
            </a:r>
            <a:endParaRPr sz="1200">
              <a:solidFill>
                <a:schemeClr val="dk1"/>
              </a:solidFill>
            </a:endParaRPr>
          </a:p>
          <a:p>
            <a:pPr marL="914400" lvl="1" indent="-304800" algn="l" rtl="0">
              <a:lnSpc>
                <a:spcPct val="90000"/>
              </a:lnSpc>
              <a:spcBef>
                <a:spcPts val="1000"/>
              </a:spcBef>
              <a:spcAft>
                <a:spcPts val="0"/>
              </a:spcAft>
              <a:buClr>
                <a:schemeClr val="dk1"/>
              </a:buClr>
              <a:buSzPts val="1200"/>
              <a:buChar char="•"/>
            </a:pPr>
            <a:r>
              <a:rPr lang="en-US" sz="1200">
                <a:solidFill>
                  <a:schemeClr val="dk1"/>
                </a:solidFill>
              </a:rPr>
              <a:t>Oracle continues to make progress on making the W-2 PDF tagged correctly. They had hoped to have the fix delivered by the end of 2022 so everyone could have it for when they do taxes early 2023, but it’s looking like it will be more like year out. </a:t>
            </a:r>
            <a:endParaRPr sz="1200">
              <a:solidFill>
                <a:schemeClr val="dk1"/>
              </a:solidFill>
            </a:endParaRPr>
          </a:p>
          <a:p>
            <a:pPr marL="914400" lvl="1" indent="-304800" algn="l" rtl="0">
              <a:lnSpc>
                <a:spcPct val="90000"/>
              </a:lnSpc>
              <a:spcBef>
                <a:spcPts val="1000"/>
              </a:spcBef>
              <a:spcAft>
                <a:spcPts val="0"/>
              </a:spcAft>
              <a:buClr>
                <a:schemeClr val="dk1"/>
              </a:buClr>
              <a:buSzPts val="1200"/>
              <a:buChar char="•"/>
            </a:pPr>
            <a:r>
              <a:rPr lang="en-US" sz="1200">
                <a:solidFill>
                  <a:schemeClr val="dk1"/>
                </a:solidFill>
              </a:rPr>
              <a:t>The same information is fully accessible on the HTML version.</a:t>
            </a:r>
            <a:endParaRPr sz="1200"/>
          </a:p>
          <a:p>
            <a:pPr marL="50800" lvl="0" indent="0" algn="l" rtl="0">
              <a:lnSpc>
                <a:spcPct val="90000"/>
              </a:lnSpc>
              <a:spcBef>
                <a:spcPts val="1000"/>
              </a:spcBef>
              <a:spcAft>
                <a:spcPts val="0"/>
              </a:spcAft>
              <a:buSzPts val="2800"/>
              <a:buNone/>
            </a:pPr>
            <a:r>
              <a:rPr lang="en-US" sz="1200"/>
              <a:t>HCM Request Absence Page Reloads</a:t>
            </a:r>
            <a:endParaRPr sz="1200"/>
          </a:p>
          <a:p>
            <a:pPr marL="914400" lvl="1" indent="-304800" algn="l" rtl="0">
              <a:lnSpc>
                <a:spcPct val="90000"/>
              </a:lnSpc>
              <a:spcBef>
                <a:spcPts val="500"/>
              </a:spcBef>
              <a:spcAft>
                <a:spcPts val="0"/>
              </a:spcAft>
              <a:buSzPts val="1200"/>
              <a:buChar char="•"/>
            </a:pPr>
            <a:r>
              <a:rPr lang="en-US" sz="1200"/>
              <a:t>Oracle is targeting this fix for HCM 45.</a:t>
            </a:r>
            <a:endParaRPr sz="1200"/>
          </a:p>
          <a:p>
            <a:pPr marL="50800" lvl="0" indent="0" algn="l" rtl="0">
              <a:lnSpc>
                <a:spcPct val="90000"/>
              </a:lnSpc>
              <a:spcBef>
                <a:spcPts val="1000"/>
              </a:spcBef>
              <a:spcAft>
                <a:spcPts val="0"/>
              </a:spcAft>
              <a:buSzPts val="2800"/>
              <a:buNone/>
            </a:pPr>
            <a:r>
              <a:rPr lang="en-US" sz="1200"/>
              <a:t>HCM Multiple jobs indistinguishable by screen reader</a:t>
            </a:r>
            <a:endParaRPr sz="1200"/>
          </a:p>
          <a:p>
            <a:pPr marL="914400" lvl="1" indent="-304800" algn="l" rtl="0">
              <a:lnSpc>
                <a:spcPct val="90000"/>
              </a:lnSpc>
              <a:spcBef>
                <a:spcPts val="500"/>
              </a:spcBef>
              <a:spcAft>
                <a:spcPts val="0"/>
              </a:spcAft>
              <a:buSzPts val="1200"/>
              <a:buChar char="•"/>
            </a:pPr>
            <a:r>
              <a:rPr lang="en-US" sz="1200"/>
              <a:t>Working on how best to use drop zones for this.</a:t>
            </a:r>
            <a:endParaRPr sz="1200"/>
          </a:p>
          <a:p>
            <a:pPr marL="50800" lvl="0" indent="0" algn="l" rtl="0">
              <a:lnSpc>
                <a:spcPct val="90000"/>
              </a:lnSpc>
              <a:spcBef>
                <a:spcPts val="1000"/>
              </a:spcBef>
              <a:spcAft>
                <a:spcPts val="0"/>
              </a:spcAft>
              <a:buSzPts val="2800"/>
              <a:buNone/>
            </a:pPr>
            <a:r>
              <a:rPr lang="en-US" sz="1200"/>
              <a:t>HCM Report time interface</a:t>
            </a:r>
            <a:endParaRPr sz="1200"/>
          </a:p>
          <a:p>
            <a:pPr marL="914400" lvl="1" indent="-304800" algn="l" rtl="0">
              <a:lnSpc>
                <a:spcPct val="90000"/>
              </a:lnSpc>
              <a:spcBef>
                <a:spcPts val="500"/>
              </a:spcBef>
              <a:spcAft>
                <a:spcPts val="0"/>
              </a:spcAft>
              <a:buSzPts val="1200"/>
              <a:buChar char="•"/>
            </a:pPr>
            <a:r>
              <a:rPr lang="en-US" sz="1200"/>
              <a:t>After previous button, focus goes to calendar button and Date in the edit box does not get read in NVDA. Does not happen with JAWS.</a:t>
            </a:r>
            <a:endParaRPr sz="1200"/>
          </a:p>
          <a:p>
            <a:pPr marL="914400" lvl="1" indent="-304800" algn="l" rtl="0">
              <a:lnSpc>
                <a:spcPct val="90000"/>
              </a:lnSpc>
              <a:spcBef>
                <a:spcPts val="500"/>
              </a:spcBef>
              <a:spcAft>
                <a:spcPts val="0"/>
              </a:spcAft>
              <a:buSzPts val="1200"/>
              <a:buChar char="•"/>
            </a:pPr>
            <a:r>
              <a:rPr lang="en-US" sz="1200"/>
              <a:t>Opened an SR for this issue.</a:t>
            </a:r>
            <a:endParaRPr sz="1200"/>
          </a:p>
          <a:p>
            <a:pPr marL="0" lvl="0" indent="0" algn="l" rtl="0">
              <a:lnSpc>
                <a:spcPct val="90000"/>
              </a:lnSpc>
              <a:spcBef>
                <a:spcPts val="1000"/>
              </a:spcBef>
              <a:spcAft>
                <a:spcPts val="0"/>
              </a:spcAft>
              <a:buSzPts val="2800"/>
              <a:buNone/>
            </a:pPr>
            <a:r>
              <a:rPr lang="en-US" sz="1200">
                <a:solidFill>
                  <a:schemeClr val="dk1"/>
                </a:solidFill>
              </a:rPr>
              <a:t>HCM - Entire absence request is reloaded based on selection and the reload is not announced to the screen reader.  </a:t>
            </a:r>
            <a:endParaRPr sz="1200">
              <a:solidFill>
                <a:schemeClr val="dk1"/>
              </a:solidFill>
            </a:endParaRPr>
          </a:p>
          <a:p>
            <a:pPr marL="914400" lvl="1" indent="-304800" algn="l" rtl="0">
              <a:lnSpc>
                <a:spcPct val="90000"/>
              </a:lnSpc>
              <a:spcBef>
                <a:spcPts val="0"/>
              </a:spcBef>
              <a:spcAft>
                <a:spcPts val="0"/>
              </a:spcAft>
              <a:buClr>
                <a:schemeClr val="dk1"/>
              </a:buClr>
              <a:buSzPts val="1200"/>
              <a:buChar char="•"/>
            </a:pPr>
            <a:r>
              <a:rPr lang="en-US" sz="1200">
                <a:solidFill>
                  <a:schemeClr val="dk1"/>
                </a:solidFill>
              </a:rPr>
              <a:t>Oracle is developing a fix that is planned to be delivered in HCM Image 45.</a:t>
            </a:r>
            <a:endParaRPr sz="1200"/>
          </a:p>
        </p:txBody>
      </p:sp>
      <p:sp>
        <p:nvSpPr>
          <p:cNvPr id="208" name="Google Shape;208;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14" name="Google Shape;214;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2800"/>
              <a:buNone/>
            </a:pPr>
            <a:r>
              <a:rPr lang="en-US"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FIN Travel Authorizations </a:t>
            </a:r>
            <a:endParaRPr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endParaRPr>
          </a:p>
          <a:p>
            <a:pPr marL="914400" lvl="1" indent="-311150" algn="l" rtl="0">
              <a:lnSpc>
                <a:spcPct val="90000"/>
              </a:lnSpc>
              <a:spcBef>
                <a:spcPts val="500"/>
              </a:spcBef>
              <a:spcAft>
                <a:spcPts val="0"/>
              </a:spcAft>
              <a:buSzPts val="1300"/>
              <a:buChar char="•"/>
            </a:pPr>
            <a:r>
              <a:rPr lang="en-US"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rPr>
              <a:t>The attachment button on the grid does not have a label. Fix coming in FIN Image 42. The first PRP released did not fix it. Oracle issued a revised PRP. </a:t>
            </a:r>
            <a:r>
              <a:rPr lang="en-US" sz="1300" b="1">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Update</a:t>
            </a:r>
            <a:r>
              <a:rPr lang="en-US" sz="130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rPr>
              <a:t>: </a:t>
            </a:r>
            <a:r>
              <a:rPr lang="en-US" sz="1300">
                <a:solidFill>
                  <a:schemeClr val="dk1"/>
                </a:solidFill>
              </a:rPr>
              <a:t>The PRP has been tested, it works, and we will implement after FS 41.</a:t>
            </a:r>
            <a:endParaRPr sz="1300">
              <a:solidFill>
                <a:schemeClr val="dk1"/>
              </a:solidFill>
            </a:endParaRPr>
          </a:p>
          <a:p>
            <a:pPr marL="0" lvl="0" indent="0" algn="l" rtl="0">
              <a:lnSpc>
                <a:spcPct val="90000"/>
              </a:lnSpc>
              <a:spcBef>
                <a:spcPts val="0"/>
              </a:spcBef>
              <a:spcAft>
                <a:spcPts val="0"/>
              </a:spcAft>
              <a:buSzPts val="2800"/>
              <a:buNone/>
            </a:pPr>
            <a:endParaRPr sz="1300">
              <a:solidFill>
                <a:schemeClr val="dk1"/>
              </a:solidFill>
            </a:endParaRPr>
          </a:p>
          <a:p>
            <a:pPr marL="0" lvl="0" indent="0" algn="l" rtl="0">
              <a:lnSpc>
                <a:spcPct val="90000"/>
              </a:lnSpc>
              <a:spcBef>
                <a:spcPts val="0"/>
              </a:spcBef>
              <a:spcAft>
                <a:spcPts val="0"/>
              </a:spcAft>
              <a:buSzPts val="2800"/>
              <a:buNone/>
            </a:pPr>
            <a:r>
              <a:rPr lang="en-US" sz="1300">
                <a:solidFill>
                  <a:schemeClr val="dk1"/>
                </a:solidFill>
              </a:rPr>
              <a:t>Finance - Express Bill Entry Template page. </a:t>
            </a:r>
            <a:endParaRPr sz="1300">
              <a:solidFill>
                <a:schemeClr val="dk1"/>
              </a:solidFill>
            </a:endParaRP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endParaRPr sz="1300">
              <a:solidFill>
                <a:schemeClr val="dk1"/>
              </a:solidFill>
            </a:endParaRP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47.</a:t>
            </a:r>
            <a:endParaRPr sz="1300">
              <a:solidFill>
                <a:schemeClr val="dk1"/>
              </a:solidFill>
            </a:endParaRPr>
          </a:p>
          <a:p>
            <a:pPr marL="457200" lvl="0" indent="-228600" algn="l" rtl="0">
              <a:lnSpc>
                <a:spcPct val="90000"/>
              </a:lnSpc>
              <a:spcBef>
                <a:spcPts val="1000"/>
              </a:spcBef>
              <a:spcAft>
                <a:spcPts val="0"/>
              </a:spcAft>
              <a:buSzPts val="2800"/>
              <a:buNone/>
            </a:pPr>
            <a:endParaRPr sz="1200"/>
          </a:p>
        </p:txBody>
      </p:sp>
      <p:sp>
        <p:nvSpPr>
          <p:cNvPr id="215" name="Google Shape;215;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21" name="Google Shape;221;gf5d9b03db8_0_1"/>
          <p:cNvSpPr txBox="1">
            <a:spLocks noGrp="1"/>
          </p:cNvSpPr>
          <p:nvPr>
            <p:ph type="body" idx="1"/>
          </p:nvPr>
        </p:nvSpPr>
        <p:spPr>
          <a:xfrm>
            <a:off x="536850" y="2138863"/>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a:t>Switch Control</a:t>
            </a:r>
            <a:endParaRPr/>
          </a:p>
          <a:p>
            <a:pPr marL="914400" lvl="1" indent="-361950" algn="l" rtl="0">
              <a:lnSpc>
                <a:spcPct val="90000"/>
              </a:lnSpc>
              <a:spcBef>
                <a:spcPts val="500"/>
              </a:spcBef>
              <a:spcAft>
                <a:spcPts val="0"/>
              </a:spcAft>
              <a:buSzPts val="2100"/>
              <a:buChar char="•"/>
            </a:pPr>
            <a:r>
              <a:rPr lang="en-US" sz="1200"/>
              <a:t>The switch form control/checkbox is identified as non-compliant due to it using multiple labels. Oracle has wanted to close it and we keep pushing back. The Vice President of HCM Development at Oracle is working with the PeopleTools team to try and address the problem with a design change.  We're waiting for him to send us information on how they tested and their justification for why it is compliant.</a:t>
            </a:r>
            <a:endParaRPr sz="1200"/>
          </a:p>
          <a:p>
            <a:pPr marL="50800" lvl="0" indent="0" algn="l" rtl="0">
              <a:lnSpc>
                <a:spcPct val="90000"/>
              </a:lnSpc>
              <a:spcBef>
                <a:spcPts val="1000"/>
              </a:spcBef>
              <a:spcAft>
                <a:spcPts val="0"/>
              </a:spcAft>
              <a:buSzPts val="2800"/>
              <a:buNone/>
            </a:pPr>
            <a:r>
              <a:rPr lang="en-US" sz="1400"/>
              <a:t>Back Button</a:t>
            </a:r>
            <a:endParaRPr/>
          </a:p>
          <a:p>
            <a:pPr marL="914400" lvl="1" indent="-361950" algn="l" rtl="0">
              <a:lnSpc>
                <a:spcPct val="90000"/>
              </a:lnSpc>
              <a:spcBef>
                <a:spcPts val="500"/>
              </a:spcBef>
              <a:spcAft>
                <a:spcPts val="0"/>
              </a:spcAft>
              <a:buSzPts val="2100"/>
              <a:buChar char="•"/>
            </a:pPr>
            <a:r>
              <a:rPr lang="en-US" sz="1200"/>
              <a:t>In screen reader mode, the back button does not work from a Page accessed with the TransferPage function. Fix coming in PeopleTools 8.59.</a:t>
            </a:r>
            <a:endParaRPr/>
          </a:p>
          <a:p>
            <a:pPr marL="50800" lvl="0" indent="0" algn="l" rtl="0">
              <a:lnSpc>
                <a:spcPct val="90000"/>
              </a:lnSpc>
              <a:spcBef>
                <a:spcPts val="1000"/>
              </a:spcBef>
              <a:spcAft>
                <a:spcPts val="0"/>
              </a:spcAft>
              <a:buSzPts val="2800"/>
              <a:buNone/>
            </a:pPr>
            <a:r>
              <a:rPr lang="en-US" sz="1400"/>
              <a:t>Combo Box drop down displays one blank row and list items order is not top to bottom</a:t>
            </a:r>
            <a:endParaRPr/>
          </a:p>
          <a:p>
            <a:pPr marL="914400" lvl="1" indent="-361950" algn="l" rtl="0">
              <a:lnSpc>
                <a:spcPct val="90000"/>
              </a:lnSpc>
              <a:spcBef>
                <a:spcPts val="500"/>
              </a:spcBef>
              <a:spcAft>
                <a:spcPts val="0"/>
              </a:spcAft>
              <a:buSzPts val="2100"/>
              <a:buChar char="•"/>
            </a:pPr>
            <a:r>
              <a:rPr lang="en-US" sz="1200"/>
              <a:t>Oracle development is targeting PeopleTools 8.60 for the fix.</a:t>
            </a:r>
            <a:endParaRPr/>
          </a:p>
          <a:p>
            <a:pPr marL="50800" lvl="0" indent="0" algn="l" rtl="0">
              <a:lnSpc>
                <a:spcPct val="90000"/>
              </a:lnSpc>
              <a:spcBef>
                <a:spcPts val="1000"/>
              </a:spcBef>
              <a:spcAft>
                <a:spcPts val="0"/>
              </a:spcAft>
              <a:buSzPts val="2800"/>
              <a:buNone/>
            </a:pPr>
            <a:r>
              <a:rPr lang="en-US" sz="1400"/>
              <a:t>Accessibility Compliance of Calendar Widget</a:t>
            </a:r>
            <a:endParaRPr/>
          </a:p>
          <a:p>
            <a:pPr marL="914400" lvl="1" indent="-361950" algn="l" rtl="0">
              <a:lnSpc>
                <a:spcPct val="100000"/>
              </a:lnSpc>
              <a:spcBef>
                <a:spcPts val="500"/>
              </a:spcBef>
              <a:spcAft>
                <a:spcPts val="0"/>
              </a:spcAft>
              <a:buSzPts val="2100"/>
              <a:buChar char="•"/>
            </a:pPr>
            <a:r>
              <a:rPr lang="en-US" sz="1200"/>
              <a:t>Fixed for Firefox in PeopleTools 8.59.</a:t>
            </a:r>
            <a:endParaRPr/>
          </a:p>
          <a:p>
            <a:pPr marL="914400" lvl="1" indent="-361950" algn="l" rtl="0">
              <a:lnSpc>
                <a:spcPct val="100000"/>
              </a:lnSpc>
              <a:spcBef>
                <a:spcPts val="500"/>
              </a:spcBef>
              <a:spcAft>
                <a:spcPts val="0"/>
              </a:spcAft>
              <a:buSzPts val="2100"/>
              <a:buChar char="•"/>
            </a:pPr>
            <a:r>
              <a:rPr lang="en-US" sz="1200"/>
              <a:t>Works in Chrome and Edge with </a:t>
            </a:r>
            <a:r>
              <a:rPr lang="en-US" sz="1200" u="sng">
                <a:solidFill>
                  <a:schemeClr val="hlink"/>
                </a:solidFill>
                <a:hlinkClick r:id="rId3"/>
              </a:rPr>
              <a:t>Oracle’s recommended keyboard shortcuts</a:t>
            </a:r>
            <a:r>
              <a:rPr lang="en-US" sz="1200"/>
              <a:t>.  If this is not working for you, please let us know.</a:t>
            </a:r>
            <a:endParaRPr sz="1200"/>
          </a:p>
          <a:p>
            <a:pPr marL="914400" lvl="1" indent="-304800" algn="l" rtl="0">
              <a:lnSpc>
                <a:spcPct val="90000"/>
              </a:lnSpc>
              <a:spcBef>
                <a:spcPts val="500"/>
              </a:spcBef>
              <a:spcAft>
                <a:spcPts val="0"/>
              </a:spcAft>
              <a:buSzPts val="1200"/>
              <a:buChar char="•"/>
            </a:pPr>
            <a:r>
              <a:rPr lang="en-US" sz="1200"/>
              <a:t>Placeholder text with expected date format i.e. “MM\DD\YYYY” with proper contrast ratio.</a:t>
            </a:r>
            <a:endParaRPr sz="1200"/>
          </a:p>
          <a:p>
            <a:pPr marL="50800" lvl="0" indent="0" algn="l" rtl="0">
              <a:lnSpc>
                <a:spcPct val="90000"/>
              </a:lnSpc>
              <a:spcBef>
                <a:spcPts val="1000"/>
              </a:spcBef>
              <a:spcAft>
                <a:spcPts val="0"/>
              </a:spcAft>
              <a:buSzPts val="2800"/>
              <a:buNone/>
            </a:pPr>
            <a:r>
              <a:rPr lang="en-US" sz="1400"/>
              <a:t>Query viewer page</a:t>
            </a:r>
            <a:endParaRPr/>
          </a:p>
          <a:p>
            <a:pPr marL="914400" lvl="1" indent="-361950" algn="l" rtl="0">
              <a:lnSpc>
                <a:spcPct val="90000"/>
              </a:lnSpc>
              <a:spcBef>
                <a:spcPts val="500"/>
              </a:spcBef>
              <a:spcAft>
                <a:spcPts val="0"/>
              </a:spcAft>
              <a:buSzPts val="2100"/>
              <a:buChar char="•"/>
            </a:pPr>
            <a:r>
              <a:rPr lang="en-US" sz="1200"/>
              <a:t>The criteria is not read in screen reader forms mode. </a:t>
            </a:r>
            <a:r>
              <a:rPr lang="en-US" sz="1200">
                <a:solidFill>
                  <a:schemeClr val="dk1"/>
                </a:solidFill>
              </a:rPr>
              <a:t>Fix coming in PeopleTools 8.59.</a:t>
            </a:r>
            <a:endParaRPr sz="1200"/>
          </a:p>
        </p:txBody>
      </p:sp>
      <p:sp>
        <p:nvSpPr>
          <p:cNvPr id="222" name="Google Shape;222;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29" name="Google Shape;229;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HighPoint.</a:t>
            </a:r>
            <a:endParaRPr sz="1200"/>
          </a:p>
          <a:p>
            <a:pPr marL="457200" lvl="0" indent="-304800" algn="l" rtl="0">
              <a:lnSpc>
                <a:spcPct val="90000"/>
              </a:lnSpc>
              <a:spcBef>
                <a:spcPts val="0"/>
              </a:spcBef>
              <a:spcAft>
                <a:spcPts val="0"/>
              </a:spcAft>
              <a:buSzPts val="1200"/>
              <a:buChar char="•"/>
            </a:pPr>
            <a:r>
              <a:rPr lang="en-US" sz="1200"/>
              <a:t>OAAP and Kastech</a:t>
            </a:r>
            <a:endParaRPr sz="1200"/>
          </a:p>
          <a:p>
            <a:pPr marL="914400" lvl="1" indent="-304800" algn="l" rtl="0">
              <a:lnSpc>
                <a:spcPct val="90000"/>
              </a:lnSpc>
              <a:spcBef>
                <a:spcPts val="0"/>
              </a:spcBef>
              <a:spcAft>
                <a:spcPts val="0"/>
              </a:spcAft>
              <a:buSzPts val="1200"/>
              <a:buChar char="•"/>
            </a:pPr>
            <a:r>
              <a:rPr lang="en-US" sz="1200"/>
              <a:t>Kastech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Patchset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30" name="Google Shape;230;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37" name="Google Shape;237;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200">
                <a:solidFill>
                  <a:schemeClr val="dk1"/>
                </a:solidFill>
              </a:rPr>
              <a:t>PUM or Image</a:t>
            </a:r>
            <a:endParaRPr sz="12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200">
                <a:solidFill>
                  <a:schemeClr val="dk1"/>
                </a:solidFill>
              </a:rPr>
              <a:t>PeopleSoft Update Manager. The software our Managed Services uses to apply change packages, such as PRPs or images. The term is sometimes used interchangeably with the term image, like HCM image 40 or HCM PUM 40.</a:t>
            </a:r>
            <a:endParaRPr sz="1200">
              <a:solidFill>
                <a:schemeClr val="dk1"/>
              </a:solidFill>
            </a:endParaRPr>
          </a:p>
          <a:p>
            <a:pPr marL="457200" lvl="0" indent="-304800" algn="l" rtl="0">
              <a:lnSpc>
                <a:spcPct val="90000"/>
              </a:lnSpc>
              <a:spcBef>
                <a:spcPts val="1000"/>
              </a:spcBef>
              <a:spcAft>
                <a:spcPts val="0"/>
              </a:spcAft>
              <a:buSzPts val="1200"/>
              <a:buChar char="•"/>
            </a:pPr>
            <a:r>
              <a:rPr lang="en-US" sz="1200">
                <a:solidFill>
                  <a:schemeClr val="dk1"/>
                </a:solidFill>
              </a:rPr>
              <a:t>Conformance versus functional accessibility testing</a:t>
            </a:r>
            <a:endParaRPr sz="1200">
              <a:solidFill>
                <a:schemeClr val="dk1"/>
              </a:solidFill>
            </a:endParaRPr>
          </a:p>
          <a:p>
            <a:pPr marL="914400" lvl="1" indent="-304800" algn="l" rtl="0">
              <a:lnSpc>
                <a:spcPct val="90000"/>
              </a:lnSpc>
              <a:spcBef>
                <a:spcPts val="500"/>
              </a:spcBef>
              <a:spcAft>
                <a:spcPts val="0"/>
              </a:spcAft>
              <a:buSzPts val="1200"/>
              <a:buChar char="•"/>
            </a:pPr>
            <a:r>
              <a:rPr lang="en-US" sz="1200">
                <a:solidFill>
                  <a:schemeClr val="dk1"/>
                </a:solidFill>
              </a:rPr>
              <a:t>Conformance focuses on code compliance with WCAG guidelines. Functional accessibility testing is focused on testing with all the assistive technologies and how they interact with the software.</a:t>
            </a:r>
            <a:endParaRPr sz="1200"/>
          </a:p>
        </p:txBody>
      </p:sp>
      <p:sp>
        <p:nvSpPr>
          <p:cNvPr id="238" name="Google Shape;238;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18</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Welcome</a:t>
            </a:r>
            <a:endParaRPr/>
          </a:p>
          <a:p>
            <a:pPr marL="457200" lvl="0" indent="-406400" algn="l" rtl="0">
              <a:lnSpc>
                <a:spcPct val="90000"/>
              </a:lnSpc>
              <a:spcBef>
                <a:spcPts val="1000"/>
              </a:spcBef>
              <a:spcAft>
                <a:spcPts val="0"/>
              </a:spcAft>
              <a:buSzPts val="2800"/>
              <a:buChar char="•"/>
            </a:pPr>
            <a:r>
              <a:rPr lang="en-US"/>
              <a:t>Updates</a:t>
            </a:r>
            <a:endParaRPr/>
          </a:p>
          <a:p>
            <a:pPr marL="457200" lvl="0" indent="-406400" algn="l" rtl="0">
              <a:lnSpc>
                <a:spcPct val="90000"/>
              </a:lnSpc>
              <a:spcBef>
                <a:spcPts val="1000"/>
              </a:spcBef>
              <a:spcAft>
                <a:spcPts val="0"/>
              </a:spcAft>
              <a:buSzPts val="2800"/>
              <a:buChar char="•"/>
            </a:pPr>
            <a:r>
              <a:rPr lang="en-US"/>
              <a:t>Enter Time Page</a:t>
            </a:r>
            <a:endParaRPr/>
          </a:p>
          <a:p>
            <a:pPr marL="457200" lvl="0" indent="-406400" algn="l" rtl="0">
              <a:lnSpc>
                <a:spcPct val="90000"/>
              </a:lnSpc>
              <a:spcBef>
                <a:spcPts val="1000"/>
              </a:spcBef>
              <a:spcAft>
                <a:spcPts val="0"/>
              </a:spcAft>
              <a:buSzPts val="2800"/>
              <a:buChar char="•"/>
            </a:pPr>
            <a:r>
              <a:rPr lang="en-US"/>
              <a:t>OAAP - Online Admission Application </a:t>
            </a:r>
            <a:r>
              <a:rPr lang="en-U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Portal</a:t>
            </a:r>
            <a:endParaRPr/>
          </a:p>
          <a:p>
            <a:pPr marL="457200" lvl="0" indent="-406400" algn="l" rtl="0">
              <a:lnSpc>
                <a:spcPct val="90000"/>
              </a:lnSpc>
              <a:spcBef>
                <a:spcPts val="1000"/>
              </a:spcBef>
              <a:spcAft>
                <a:spcPts val="0"/>
              </a:spcAft>
              <a:buSzPts val="2800"/>
              <a:buChar char="•"/>
            </a:pPr>
            <a:r>
              <a:rPr lang="en-US">
                <a:solidFill>
                  <a:schemeClr val="dk1"/>
                </a:solidFill>
              </a:rPr>
              <a:t>Service desk tickets/Oracle service </a:t>
            </a:r>
            <a:r>
              <a:rPr lang="en-US">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requests</a:t>
            </a:r>
            <a:endParaRPr/>
          </a:p>
          <a:p>
            <a:pPr marL="457200" lvl="0" indent="-406400" algn="l" rtl="0">
              <a:lnSpc>
                <a:spcPct val="90000"/>
              </a:lnSpc>
              <a:spcBef>
                <a:spcPts val="1000"/>
              </a:spcBef>
              <a:spcAft>
                <a:spcPts val="0"/>
              </a:spcAft>
              <a:buSzPts val="2800"/>
              <a:buChar char="•"/>
            </a:pPr>
            <a:r>
              <a:rPr lang="en-US"/>
              <a:t>College sharing</a:t>
            </a:r>
            <a:endParaRPr/>
          </a:p>
          <a:p>
            <a:pPr marL="457200" lvl="0" indent="-406400" algn="l" rtl="0">
              <a:lnSpc>
                <a:spcPct val="90000"/>
              </a:lnSpc>
              <a:spcBef>
                <a:spcPts val="1000"/>
              </a:spcBef>
              <a:spcAft>
                <a:spcPts val="0"/>
              </a:spcAft>
              <a:buSzPts val="2800"/>
              <a:buChar char="•"/>
            </a:pPr>
            <a:r>
              <a:rPr lang="en-US"/>
              <a:t>Terms and Definitions</a:t>
            </a:r>
            <a:endParaRP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1231b1f2dfc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Updates</a:t>
            </a:r>
            <a:endParaRPr/>
          </a:p>
        </p:txBody>
      </p:sp>
      <p:sp>
        <p:nvSpPr>
          <p:cNvPr id="124" name="Google Shape;124;g1231b1f2dfc_0_0"/>
          <p:cNvSpPr txBox="1">
            <a:spLocks noGrp="1"/>
          </p:cNvSpPr>
          <p:nvPr>
            <p:ph type="body" idx="1"/>
          </p:nvPr>
        </p:nvSpPr>
        <p:spPr>
          <a:xfrm>
            <a:off x="536850" y="2166425"/>
            <a:ext cx="8337000" cy="4555200"/>
          </a:xfrm>
          <a:prstGeom prst="rect">
            <a:avLst/>
          </a:prstGeom>
          <a:noFill/>
          <a:ln>
            <a:noFill/>
          </a:ln>
        </p:spPr>
        <p:txBody>
          <a:bodyPr spcFirstLastPara="1" wrap="square" lIns="91425" tIns="45700" rIns="91425" bIns="45700" anchor="t" anchorCtr="0">
            <a:noAutofit/>
          </a:bodyPr>
          <a:lstStyle/>
          <a:p>
            <a:pPr marL="457200" lvl="0" indent="-381000" algn="l" rtl="0">
              <a:lnSpc>
                <a:spcPct val="90000"/>
              </a:lnSpc>
              <a:spcBef>
                <a:spcPts val="0"/>
              </a:spcBef>
              <a:spcAft>
                <a:spcPts val="0"/>
              </a:spcAft>
              <a:buSzPts val="2400"/>
              <a:buChar char="•"/>
            </a:pPr>
            <a:r>
              <a:rPr lang="en-US" sz="2400"/>
              <a:t>PeopleTools 8.59.21 will be deployed on April 29th and has some accessibility fixes.  The Accessibility Image Overview Document (IOVD) for this is being developed now and will be shared.</a:t>
            </a:r>
            <a:endParaRPr sz="2400"/>
          </a:p>
          <a:p>
            <a:pPr marL="0" lvl="0" indent="0" algn="l" rtl="0">
              <a:lnSpc>
                <a:spcPct val="90000"/>
              </a:lnSpc>
              <a:spcBef>
                <a:spcPts val="1000"/>
              </a:spcBef>
              <a:spcAft>
                <a:spcPts val="0"/>
              </a:spcAft>
              <a:buSzPts val="2800"/>
              <a:buNone/>
            </a:pPr>
            <a:endParaRPr sz="1500">
              <a:solidFill>
                <a:schemeClr val="dk1"/>
              </a:solidFill>
            </a:endParaRPr>
          </a:p>
        </p:txBody>
      </p:sp>
      <p:sp>
        <p:nvSpPr>
          <p:cNvPr id="125" name="Google Shape;125;g1231b1f2dfc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218f76acfc1_2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Multiple Jobs Fix on Enter Time Page</a:t>
            </a:r>
            <a:endParaRPr/>
          </a:p>
        </p:txBody>
      </p:sp>
      <p:sp>
        <p:nvSpPr>
          <p:cNvPr id="132" name="Google Shape;132;g218f76acfc1_2_0"/>
          <p:cNvSpPr txBox="1">
            <a:spLocks noGrp="1"/>
          </p:cNvSpPr>
          <p:nvPr>
            <p:ph type="body" idx="1"/>
          </p:nvPr>
        </p:nvSpPr>
        <p:spPr>
          <a:xfrm>
            <a:off x="536850" y="2748600"/>
            <a:ext cx="8337000" cy="2639100"/>
          </a:xfrm>
          <a:prstGeom prst="rect">
            <a:avLst/>
          </a:prstGeom>
          <a:noFill/>
          <a:ln>
            <a:noFill/>
          </a:ln>
        </p:spPr>
        <p:txBody>
          <a:bodyPr spcFirstLastPara="1" wrap="square" lIns="91425" tIns="45700" rIns="91425" bIns="45700" anchor="t" anchorCtr="0">
            <a:noAutofit/>
          </a:bodyPr>
          <a:lstStyle/>
          <a:p>
            <a:pPr marL="457200" lvl="0" indent="-342900" algn="l" rtl="0">
              <a:lnSpc>
                <a:spcPct val="115000"/>
              </a:lnSpc>
              <a:spcBef>
                <a:spcPts val="0"/>
              </a:spcBef>
              <a:spcAft>
                <a:spcPts val="0"/>
              </a:spcAft>
              <a:buSzPts val="1800"/>
              <a:buChar char="•"/>
            </a:pPr>
            <a:r>
              <a:rPr lang="en-US" sz="2000" dirty="0"/>
              <a:t>SBCTC coded a fix for those who have multiple jobs with the same title in the Enter Time tile to help make the correct selection.</a:t>
            </a:r>
            <a:endParaRPr sz="2000" dirty="0"/>
          </a:p>
          <a:p>
            <a:pPr marL="457200" lvl="0" indent="-342900" algn="l" rtl="0">
              <a:lnSpc>
                <a:spcPct val="115000"/>
              </a:lnSpc>
              <a:spcBef>
                <a:spcPts val="0"/>
              </a:spcBef>
              <a:spcAft>
                <a:spcPts val="0"/>
              </a:spcAft>
              <a:buSzPts val="1800"/>
              <a:buChar char="•"/>
            </a:pPr>
            <a:r>
              <a:rPr lang="en-US" sz="2000" dirty="0"/>
              <a:t>We tested the Multiple Jobs fix and users are able to distinguish between jobs with the same title after that fix was deployed.</a:t>
            </a:r>
            <a:endParaRPr sz="2000" dirty="0"/>
          </a:p>
          <a:p>
            <a:pPr marL="0" lvl="0" indent="0" algn="l" rtl="0">
              <a:lnSpc>
                <a:spcPct val="90000"/>
              </a:lnSpc>
              <a:spcBef>
                <a:spcPts val="0"/>
              </a:spcBef>
              <a:spcAft>
                <a:spcPts val="0"/>
              </a:spcAft>
              <a:buNone/>
            </a:pPr>
            <a:endParaRPr sz="2400" dirty="0"/>
          </a:p>
          <a:p>
            <a:pPr marL="0" lvl="0" indent="0" algn="l" rtl="0">
              <a:lnSpc>
                <a:spcPct val="90000"/>
              </a:lnSpc>
              <a:spcBef>
                <a:spcPts val="1000"/>
              </a:spcBef>
              <a:spcAft>
                <a:spcPts val="0"/>
              </a:spcAft>
              <a:buSzPts val="2800"/>
              <a:buNone/>
            </a:pPr>
            <a:endParaRPr sz="1500" dirty="0">
              <a:solidFill>
                <a:schemeClr val="dk1"/>
              </a:solidFill>
            </a:endParaRPr>
          </a:p>
        </p:txBody>
      </p:sp>
      <p:sp>
        <p:nvSpPr>
          <p:cNvPr id="133" name="Google Shape;133;g218f76acfc1_2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218f76acfc1_2_8"/>
          <p:cNvSpPr txBox="1">
            <a:spLocks noGrp="1"/>
          </p:cNvSpPr>
          <p:nvPr>
            <p:ph type="title"/>
          </p:nvPr>
        </p:nvSpPr>
        <p:spPr>
          <a:xfrm>
            <a:off x="746175" y="1689500"/>
            <a:ext cx="7946100" cy="767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Enter Time Page</a:t>
            </a:r>
            <a:endParaRPr/>
          </a:p>
          <a:p>
            <a:pPr marL="0" lvl="0" indent="0" algn="l" rtl="0">
              <a:lnSpc>
                <a:spcPct val="90000"/>
              </a:lnSpc>
              <a:spcBef>
                <a:spcPts val="0"/>
              </a:spcBef>
              <a:spcAft>
                <a:spcPts val="0"/>
              </a:spcAft>
              <a:buSzPts val="3500"/>
              <a:buNone/>
            </a:pPr>
            <a:endParaRPr/>
          </a:p>
        </p:txBody>
      </p:sp>
      <p:sp>
        <p:nvSpPr>
          <p:cNvPr id="140" name="Google Shape;140;g218f76acfc1_2_8"/>
          <p:cNvSpPr txBox="1">
            <a:spLocks noGrp="1"/>
          </p:cNvSpPr>
          <p:nvPr>
            <p:ph type="body" idx="1"/>
          </p:nvPr>
        </p:nvSpPr>
        <p:spPr>
          <a:xfrm>
            <a:off x="477250" y="2230075"/>
            <a:ext cx="8337000" cy="38088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endParaRPr sz="1800" dirty="0"/>
          </a:p>
          <a:p>
            <a:pPr marL="457200" lvl="0" indent="-342900" algn="l" rtl="0">
              <a:lnSpc>
                <a:spcPct val="115000"/>
              </a:lnSpc>
              <a:spcBef>
                <a:spcPts val="0"/>
              </a:spcBef>
              <a:spcAft>
                <a:spcPts val="0"/>
              </a:spcAft>
              <a:buClr>
                <a:schemeClr val="dk1"/>
              </a:buClr>
              <a:buSzPts val="1800"/>
              <a:buChar char="•"/>
            </a:pPr>
            <a:r>
              <a:rPr lang="en-US" sz="2000" dirty="0">
                <a:solidFill>
                  <a:schemeClr val="dk1"/>
                </a:solidFill>
              </a:rPr>
              <a:t>Vicki performed Accessibility Evaluation of the Enter Time page, and discovered two new issues.</a:t>
            </a:r>
            <a:endParaRPr sz="2000" dirty="0">
              <a:solidFill>
                <a:schemeClr val="dk1"/>
              </a:solidFill>
            </a:endParaRPr>
          </a:p>
          <a:p>
            <a:pPr marL="457200" lvl="0" indent="-342900" algn="l" rtl="0">
              <a:lnSpc>
                <a:spcPct val="115000"/>
              </a:lnSpc>
              <a:spcBef>
                <a:spcPts val="0"/>
              </a:spcBef>
              <a:spcAft>
                <a:spcPts val="0"/>
              </a:spcAft>
              <a:buSzPts val="1800"/>
              <a:buChar char="•"/>
            </a:pPr>
            <a:r>
              <a:rPr lang="en-US" sz="2000" dirty="0">
                <a:solidFill>
                  <a:schemeClr val="dk1"/>
                </a:solidFill>
              </a:rPr>
              <a:t>Enter Time functionality displays “Elapsed Time” or “Punch Time”. We discovered that the keyboard focus is NOT going back to the Job Title on “Punch Time page”. Also, the screen reader is announcing the job information while on back button. This too much info/not correct info for the function of a back button.</a:t>
            </a:r>
            <a:endParaRPr sz="2000" dirty="0">
              <a:solidFill>
                <a:schemeClr val="dk1"/>
              </a:solidFill>
            </a:endParaRPr>
          </a:p>
          <a:p>
            <a:pPr marL="457200" lvl="0" indent="-342900" algn="l" rtl="0">
              <a:lnSpc>
                <a:spcPct val="115000"/>
              </a:lnSpc>
              <a:spcBef>
                <a:spcPts val="0"/>
              </a:spcBef>
              <a:spcAft>
                <a:spcPts val="0"/>
              </a:spcAft>
              <a:buSzPts val="1800"/>
              <a:buChar char="•"/>
            </a:pPr>
            <a:r>
              <a:rPr lang="en-US" sz="2000" b="1" dirty="0"/>
              <a:t>Next Steps:</a:t>
            </a:r>
            <a:r>
              <a:rPr lang="en-US" sz="2000" dirty="0"/>
              <a:t> Vicki will be conducting an accessibility evaluation in the DMO (no SBCTC code in the mix) and report our findings to Oracle.</a:t>
            </a:r>
            <a:endParaRPr sz="2000" dirty="0"/>
          </a:p>
          <a:p>
            <a:pPr marL="0" lvl="0" indent="0" algn="l" rtl="0">
              <a:lnSpc>
                <a:spcPct val="90000"/>
              </a:lnSpc>
              <a:spcBef>
                <a:spcPts val="0"/>
              </a:spcBef>
              <a:spcAft>
                <a:spcPts val="0"/>
              </a:spcAft>
              <a:buNone/>
            </a:pPr>
            <a:endParaRPr sz="2400" dirty="0"/>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1" name="Google Shape;141;g218f76acfc1_2_8"/>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1f2375e7a2c_0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Updates Continued</a:t>
            </a:r>
            <a:endParaRPr/>
          </a:p>
        </p:txBody>
      </p:sp>
      <p:sp>
        <p:nvSpPr>
          <p:cNvPr id="148" name="Google Shape;148;g1f2375e7a2c_0_0"/>
          <p:cNvSpPr txBox="1">
            <a:spLocks noGrp="1"/>
          </p:cNvSpPr>
          <p:nvPr>
            <p:ph type="body" idx="1"/>
          </p:nvPr>
        </p:nvSpPr>
        <p:spPr>
          <a:xfrm>
            <a:off x="536850" y="2415149"/>
            <a:ext cx="8337000" cy="4306500"/>
          </a:xfrm>
          <a:prstGeom prst="rect">
            <a:avLst/>
          </a:prstGeom>
          <a:noFill/>
          <a:ln>
            <a:noFill/>
          </a:ln>
        </p:spPr>
        <p:txBody>
          <a:bodyPr spcFirstLastPara="1" wrap="square" lIns="91425" tIns="45700" rIns="91425" bIns="45700" anchor="t" anchorCtr="0">
            <a:noAutofit/>
          </a:bodyPr>
          <a:lstStyle/>
          <a:p>
            <a:pPr marL="457200" lvl="0" indent="-381000" algn="l" rtl="0">
              <a:lnSpc>
                <a:spcPct val="90000"/>
              </a:lnSpc>
              <a:spcBef>
                <a:spcPts val="1000"/>
              </a:spcBef>
              <a:spcAft>
                <a:spcPts val="0"/>
              </a:spcAft>
              <a:buClr>
                <a:schemeClr val="dk1"/>
              </a:buClr>
              <a:buSzPts val="2400"/>
              <a:buChar char="•"/>
            </a:pPr>
            <a:r>
              <a:rPr lang="en-US" sz="2400" dirty="0">
                <a:solidFill>
                  <a:schemeClr val="dk1"/>
                </a:solidFill>
              </a:rPr>
              <a:t>New OKTA Sign-In Widget Early Adoption coming in the next month.</a:t>
            </a:r>
            <a:endParaRPr sz="2400" dirty="0">
              <a:solidFill>
                <a:schemeClr val="dk1"/>
              </a:solidFill>
            </a:endParaRPr>
          </a:p>
          <a:p>
            <a:pPr marL="914400" lvl="1" indent="-381000" algn="l" rtl="0">
              <a:lnSpc>
                <a:spcPct val="90000"/>
              </a:lnSpc>
              <a:spcBef>
                <a:spcPts val="500"/>
              </a:spcBef>
              <a:spcAft>
                <a:spcPts val="0"/>
              </a:spcAft>
              <a:buClr>
                <a:schemeClr val="dk1"/>
              </a:buClr>
              <a:buSzPts val="2400"/>
              <a:buChar char="•"/>
            </a:pPr>
            <a:r>
              <a:rPr lang="en-US" dirty="0">
                <a:solidFill>
                  <a:schemeClr val="dk1"/>
                </a:solidFill>
              </a:rPr>
              <a:t>Issue with OKTA’s landing page after signing-in reported to OKTA on 2/2/23.</a:t>
            </a:r>
            <a:endParaRPr dirty="0">
              <a:solidFill>
                <a:schemeClr val="dk1"/>
              </a:solidFill>
            </a:endParaRPr>
          </a:p>
          <a:p>
            <a:pPr marL="914400" lvl="1" indent="-381000" algn="l" rtl="0">
              <a:lnSpc>
                <a:spcPct val="90000"/>
              </a:lnSpc>
              <a:spcBef>
                <a:spcPts val="500"/>
              </a:spcBef>
              <a:spcAft>
                <a:spcPts val="0"/>
              </a:spcAft>
              <a:buClr>
                <a:schemeClr val="dk1"/>
              </a:buClr>
              <a:buSzPts val="2400"/>
              <a:buChar char="•"/>
            </a:pPr>
            <a:r>
              <a:rPr lang="en-US" dirty="0">
                <a:solidFill>
                  <a:schemeClr val="dk1"/>
                </a:solidFill>
              </a:rPr>
              <a:t>List View and Links versus Grid View and Buttons.</a:t>
            </a:r>
            <a:endParaRPr dirty="0">
              <a:solidFill>
                <a:schemeClr val="dk1"/>
              </a:solidFill>
            </a:endParaRPr>
          </a:p>
          <a:p>
            <a:pPr marL="457200" lvl="0" indent="-381000" algn="l" rtl="0">
              <a:lnSpc>
                <a:spcPct val="90000"/>
              </a:lnSpc>
              <a:spcBef>
                <a:spcPts val="1000"/>
              </a:spcBef>
              <a:spcAft>
                <a:spcPts val="0"/>
              </a:spcAft>
              <a:buClr>
                <a:schemeClr val="dk1"/>
              </a:buClr>
              <a:buSzPts val="2400"/>
              <a:buChar char="•"/>
            </a:pPr>
            <a:r>
              <a:rPr lang="en-US" sz="2400" dirty="0">
                <a:solidFill>
                  <a:schemeClr val="dk1"/>
                </a:solidFill>
              </a:rPr>
              <a:t>The </a:t>
            </a:r>
            <a:r>
              <a:rPr lang="en-US" sz="2400" b="1" u="sng" dirty="0">
                <a:solidFill>
                  <a:schemeClr val="hlink"/>
                </a:solidFill>
                <a:hlinkClick r:id="rId3"/>
              </a:rPr>
              <a:t>WA Learning Lab application</a:t>
            </a:r>
            <a:r>
              <a:rPr lang="en-US" sz="2400" dirty="0">
                <a:solidFill>
                  <a:schemeClr val="dk1"/>
                </a:solidFill>
              </a:rPr>
              <a:t> launched Feb. 9th!</a:t>
            </a:r>
            <a:endParaRPr sz="24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Bellingham Tech</a:t>
            </a:r>
            <a:endParaRPr sz="16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LW Tech</a:t>
            </a:r>
            <a:endParaRPr sz="16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Olympic</a:t>
            </a:r>
            <a:endParaRPr sz="16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Peninsula</a:t>
            </a:r>
            <a:endParaRPr sz="16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Renton Tech</a:t>
            </a:r>
            <a:endParaRPr sz="16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SPSCC</a:t>
            </a:r>
            <a:endParaRPr sz="1600" dirty="0">
              <a:solidFill>
                <a:schemeClr val="dk1"/>
              </a:solidFill>
            </a:endParaRPr>
          </a:p>
          <a:p>
            <a:pPr marL="914400" lvl="1" indent="-330200" algn="l" rtl="0">
              <a:lnSpc>
                <a:spcPct val="90000"/>
              </a:lnSpc>
              <a:spcBef>
                <a:spcPts val="500"/>
              </a:spcBef>
              <a:spcAft>
                <a:spcPts val="0"/>
              </a:spcAft>
              <a:buClr>
                <a:schemeClr val="dk1"/>
              </a:buClr>
              <a:buSzPts val="1600"/>
              <a:buChar char="•"/>
            </a:pPr>
            <a:r>
              <a:rPr lang="en-US" sz="1600" dirty="0">
                <a:solidFill>
                  <a:schemeClr val="dk1"/>
                </a:solidFill>
              </a:rPr>
              <a:t>SBCTC</a:t>
            </a:r>
            <a:endParaRPr sz="1600" dirty="0">
              <a:solidFill>
                <a:schemeClr val="dk1"/>
              </a:solidFill>
            </a:endParaRPr>
          </a:p>
        </p:txBody>
      </p:sp>
      <p:sp>
        <p:nvSpPr>
          <p:cNvPr id="149" name="Google Shape;149;g1f2375e7a2c_0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g1ca63ba62c5_1_37"/>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sz="3200"/>
              <a:t>OAAP - </a:t>
            </a:r>
            <a:r>
              <a:rPr lang="en-US" sz="3200">
                <a:solidFill>
                  <a:schemeClr val="dk1"/>
                </a:solidFill>
              </a:rPr>
              <a:t>Online Admission Application Portal</a:t>
            </a:r>
            <a:endParaRPr sz="3200"/>
          </a:p>
        </p:txBody>
      </p:sp>
      <p:sp>
        <p:nvSpPr>
          <p:cNvPr id="156" name="Google Shape;156;g1ca63ba62c5_1_37"/>
          <p:cNvSpPr txBox="1">
            <a:spLocks noGrp="1"/>
          </p:cNvSpPr>
          <p:nvPr>
            <p:ph type="body" idx="1"/>
          </p:nvPr>
        </p:nvSpPr>
        <p:spPr>
          <a:xfrm>
            <a:off x="536860" y="2415155"/>
            <a:ext cx="8337000" cy="37569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About 125 accessibility fixes being worked on by </a:t>
            </a:r>
            <a:r>
              <a:rPr lang="en-US" dirty="0" err="1"/>
              <a:t>Kastech</a:t>
            </a:r>
            <a:r>
              <a:rPr lang="en-US" dirty="0"/>
              <a:t> and SBCTC, such as:</a:t>
            </a:r>
            <a:endParaRPr dirty="0"/>
          </a:p>
          <a:p>
            <a:pPr marL="914400" lvl="1" indent="-406400" algn="l" rtl="0">
              <a:lnSpc>
                <a:spcPct val="90000"/>
              </a:lnSpc>
              <a:spcBef>
                <a:spcPts val="0"/>
              </a:spcBef>
              <a:spcAft>
                <a:spcPts val="0"/>
              </a:spcAft>
              <a:buSzPts val="2800"/>
              <a:buChar char="•"/>
            </a:pPr>
            <a:r>
              <a:rPr lang="en-US" dirty="0"/>
              <a:t>Inappropriate Heading Structure</a:t>
            </a:r>
            <a:endParaRPr dirty="0"/>
          </a:p>
          <a:p>
            <a:pPr marL="914400" lvl="1" indent="-381000" algn="l" rtl="0">
              <a:lnSpc>
                <a:spcPct val="90000"/>
              </a:lnSpc>
              <a:spcBef>
                <a:spcPts val="0"/>
              </a:spcBef>
              <a:spcAft>
                <a:spcPts val="0"/>
              </a:spcAft>
              <a:buSzPts val="2400"/>
              <a:buChar char="•"/>
            </a:pPr>
            <a:r>
              <a:rPr lang="en-US" dirty="0"/>
              <a:t>Unnecessary alt text for decorative images</a:t>
            </a:r>
            <a:endParaRPr dirty="0"/>
          </a:p>
          <a:p>
            <a:pPr marL="914400" lvl="1" indent="-381000" algn="l" rtl="0">
              <a:lnSpc>
                <a:spcPct val="90000"/>
              </a:lnSpc>
              <a:spcBef>
                <a:spcPts val="0"/>
              </a:spcBef>
              <a:spcAft>
                <a:spcPts val="0"/>
              </a:spcAft>
              <a:buSzPts val="2400"/>
              <a:buChar char="•"/>
            </a:pPr>
            <a:r>
              <a:rPr lang="en-US" dirty="0"/>
              <a:t>Identical label for button</a:t>
            </a:r>
            <a:endParaRPr dirty="0"/>
          </a:p>
          <a:p>
            <a:pPr marL="914400" lvl="1" indent="-381000" algn="l" rtl="0">
              <a:lnSpc>
                <a:spcPct val="90000"/>
              </a:lnSpc>
              <a:spcBef>
                <a:spcPts val="0"/>
              </a:spcBef>
              <a:spcAft>
                <a:spcPts val="0"/>
              </a:spcAft>
              <a:buSzPts val="2400"/>
              <a:buChar char="•"/>
            </a:pPr>
            <a:r>
              <a:rPr lang="en-US" dirty="0"/>
              <a:t>Missing list mark-up</a:t>
            </a:r>
            <a:endParaRPr dirty="0"/>
          </a:p>
          <a:p>
            <a:pPr marL="914400" lvl="1" indent="-381000" algn="l" rtl="0">
              <a:lnSpc>
                <a:spcPct val="90000"/>
              </a:lnSpc>
              <a:spcBef>
                <a:spcPts val="0"/>
              </a:spcBef>
              <a:spcAft>
                <a:spcPts val="0"/>
              </a:spcAft>
              <a:buSzPts val="2400"/>
              <a:buChar char="•"/>
            </a:pPr>
            <a:r>
              <a:rPr lang="en-US" dirty="0"/>
              <a:t>Insufficient color contrast</a:t>
            </a:r>
            <a:endParaRPr dirty="0"/>
          </a:p>
          <a:p>
            <a:pPr marL="914400" lvl="1" indent="-381000" algn="l" rtl="0">
              <a:lnSpc>
                <a:spcPct val="90000"/>
              </a:lnSpc>
              <a:spcBef>
                <a:spcPts val="0"/>
              </a:spcBef>
              <a:spcAft>
                <a:spcPts val="0"/>
              </a:spcAft>
              <a:buSzPts val="2400"/>
              <a:buChar char="•"/>
            </a:pPr>
            <a:r>
              <a:rPr lang="en-US" dirty="0"/>
              <a:t>Missing instruction for mandatory fields</a:t>
            </a:r>
            <a:endParaRPr dirty="0"/>
          </a:p>
          <a:p>
            <a:pPr marL="914400" lvl="1" indent="-381000" algn="l" rtl="0">
              <a:lnSpc>
                <a:spcPct val="90000"/>
              </a:lnSpc>
              <a:spcBef>
                <a:spcPts val="0"/>
              </a:spcBef>
              <a:spcAft>
                <a:spcPts val="0"/>
              </a:spcAft>
              <a:buSzPts val="2400"/>
              <a:buChar char="•"/>
            </a:pPr>
            <a:r>
              <a:rPr lang="en-US" dirty="0"/>
              <a:t>Illogical tab order</a:t>
            </a:r>
            <a:endParaRPr dirty="0"/>
          </a:p>
          <a:p>
            <a:pPr marL="457200" lvl="0" indent="-406400" algn="l" rtl="0">
              <a:lnSpc>
                <a:spcPct val="90000"/>
              </a:lnSpc>
              <a:spcBef>
                <a:spcPts val="0"/>
              </a:spcBef>
              <a:spcAft>
                <a:spcPts val="0"/>
              </a:spcAft>
              <a:buSzPts val="2800"/>
              <a:buChar char="•"/>
            </a:pPr>
            <a:r>
              <a:rPr lang="en-US" dirty="0"/>
              <a:t>March 11th the fixes were deployed.</a:t>
            </a:r>
            <a:endParaRPr dirty="0"/>
          </a:p>
          <a:p>
            <a:pPr marL="457200" lvl="0" indent="-406400" algn="l" rtl="0">
              <a:lnSpc>
                <a:spcPct val="90000"/>
              </a:lnSpc>
              <a:spcBef>
                <a:spcPts val="0"/>
              </a:spcBef>
              <a:spcAft>
                <a:spcPts val="0"/>
              </a:spcAft>
              <a:buSzPts val="2800"/>
              <a:buChar char="•"/>
            </a:pPr>
            <a:r>
              <a:rPr lang="en-US" dirty="0"/>
              <a:t>Accessibility Image Overview </a:t>
            </a: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Document</a:t>
            </a:r>
            <a:r>
              <a:rPr lang="en-US" dirty="0"/>
              <a:t>.</a:t>
            </a:r>
            <a:endParaRPr dirty="0"/>
          </a:p>
        </p:txBody>
      </p:sp>
      <p:sp>
        <p:nvSpPr>
          <p:cNvPr id="157" name="Google Shape;157;g1ca63ba62c5_1_37"/>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g13bf19c0ce6_0_7"/>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a:t>
            </a:r>
            <a:endParaRPr/>
          </a:p>
        </p:txBody>
      </p:sp>
      <p:sp>
        <p:nvSpPr>
          <p:cNvPr id="164" name="Google Shape;164;g13bf19c0ce6_0_7"/>
          <p:cNvSpPr txBox="1">
            <a:spLocks noGrp="1"/>
          </p:cNvSpPr>
          <p:nvPr>
            <p:ph type="body" idx="1"/>
          </p:nvPr>
        </p:nvSpPr>
        <p:spPr>
          <a:xfrm>
            <a:off x="536850" y="2506375"/>
            <a:ext cx="8337000" cy="4114800"/>
          </a:xfrm>
          <a:prstGeom prst="rect">
            <a:avLst/>
          </a:prstGeom>
          <a:noFill/>
          <a:ln>
            <a:noFill/>
          </a:ln>
        </p:spPr>
        <p:txBody>
          <a:bodyPr spcFirstLastPara="1" wrap="square" lIns="91425" tIns="45700" rIns="91425" bIns="45700" anchor="t" anchorCtr="0">
            <a:noAutofit/>
          </a:bodyPr>
          <a:lstStyle/>
          <a:p>
            <a:pPr marL="50800" lvl="0" indent="0" algn="ctr" rtl="0">
              <a:lnSpc>
                <a:spcPct val="90000"/>
              </a:lnSpc>
              <a:spcBef>
                <a:spcPts val="1000"/>
              </a:spcBef>
              <a:spcAft>
                <a:spcPts val="0"/>
              </a:spcAft>
              <a:buSzPts val="2800"/>
              <a:buNone/>
            </a:pPr>
            <a:r>
              <a:rPr lang="en-US" sz="1800" i="1" dirty="0"/>
              <a:t>Current status of all issues are located at the </a:t>
            </a:r>
            <a:r>
              <a:rPr lang="en-US" sz="1800" i="1" u="sng" dirty="0">
                <a:solidFill>
                  <a:schemeClr val="hlink"/>
                </a:solidFill>
                <a:hlinkClick r:id="rId3" action="ppaction://hlinksldjump"/>
              </a:rPr>
              <a:t>end of the slide deck</a:t>
            </a:r>
            <a:r>
              <a:rPr lang="en-US" sz="1800" i="1" dirty="0"/>
              <a:t>.  </a:t>
            </a:r>
            <a:br>
              <a:rPr lang="en-US" sz="1800" i="1" dirty="0"/>
            </a:br>
            <a:r>
              <a:rPr lang="en-US" sz="1800" i="1" dirty="0"/>
              <a:t>New updates from last month is posted here.</a:t>
            </a:r>
            <a:endParaRPr dirty="0"/>
          </a:p>
          <a:p>
            <a:pPr marL="0" lvl="0" indent="0" algn="l" rtl="0">
              <a:lnSpc>
                <a:spcPct val="90000"/>
              </a:lnSpc>
              <a:spcBef>
                <a:spcPts val="1000"/>
              </a:spcBef>
              <a:spcAft>
                <a:spcPts val="0"/>
              </a:spcAft>
              <a:buSzPts val="2800"/>
              <a:buNone/>
            </a:pPr>
            <a:endParaRPr sz="1800" dirty="0"/>
          </a:p>
          <a:p>
            <a:pPr marL="457200" lvl="0" indent="-342900" algn="l" rtl="0">
              <a:lnSpc>
                <a:spcPct val="90000"/>
              </a:lnSpc>
              <a:spcBef>
                <a:spcPts val="1000"/>
              </a:spcBef>
              <a:spcAft>
                <a:spcPts val="0"/>
              </a:spcAft>
              <a:buSzPts val="1800"/>
              <a:buChar char="•"/>
            </a:pPr>
            <a:r>
              <a:rPr lang="en-US" sz="1800" dirty="0"/>
              <a:t>No new updates at this time.</a:t>
            </a:r>
            <a:endParaRPr sz="1800" dirty="0"/>
          </a:p>
        </p:txBody>
      </p:sp>
      <p:sp>
        <p:nvSpPr>
          <p:cNvPr id="165" name="Google Shape;165;g13bf19c0ce6_0_7"/>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71" name="Google Shape;171;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72" name="Google Shape;172;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1646</Words>
  <Application>Microsoft Office PowerPoint</Application>
  <PresentationFormat>On-screen Show (4:3)</PresentationFormat>
  <Paragraphs>150</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Office Theme</vt:lpstr>
      <vt:lpstr>Accessibility &amp; ctcLink Open Forum</vt:lpstr>
      <vt:lpstr>Agenda</vt:lpstr>
      <vt:lpstr>Updates</vt:lpstr>
      <vt:lpstr>Multiple Jobs Fix on Enter Time Page</vt:lpstr>
      <vt:lpstr>Enter Time Page </vt:lpstr>
      <vt:lpstr>Updates Continued</vt:lpstr>
      <vt:lpstr>OAAP - Online Admission Application Portal</vt:lpstr>
      <vt:lpstr>Service Desk Tickets/Oracle Service Requests</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creator>smain@sbctc.edu</dc:creator>
  <cp:lastModifiedBy>Christopher Soran</cp:lastModifiedBy>
  <cp:revision>1</cp:revision>
  <dcterms:created xsi:type="dcterms:W3CDTF">2018-05-14T23:14:43Z</dcterms:created>
  <dcterms:modified xsi:type="dcterms:W3CDTF">2023-03-11T00:40:14Z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