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iIQp5im+jryW0nk/CkoMozZ8+B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4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F7ACE881-B2DD-4D0E-998B-5DB618BC07AF}"/>
    <pc:docChg chg="modSld">
      <pc:chgData name="Christopher Soran" userId="7cb0f6d7-a7f2-46f2-9367-9660ffd42908" providerId="ADAL" clId="{F7ACE881-B2DD-4D0E-998B-5DB618BC07AF}" dt="2023-04-10T21:33:42.435" v="10" actId="403"/>
      <pc:docMkLst>
        <pc:docMk/>
      </pc:docMkLst>
      <pc:sldChg chg="modSp mod">
        <pc:chgData name="Christopher Soran" userId="7cb0f6d7-a7f2-46f2-9367-9660ffd42908" providerId="ADAL" clId="{F7ACE881-B2DD-4D0E-998B-5DB618BC07AF}" dt="2023-04-10T21:33:37.126" v="9" actId="1076"/>
        <pc:sldMkLst>
          <pc:docMk/>
          <pc:sldMk cId="0" sldId="259"/>
        </pc:sldMkLst>
        <pc:spChg chg="mod">
          <ac:chgData name="Christopher Soran" userId="7cb0f6d7-a7f2-46f2-9367-9660ffd42908" providerId="ADAL" clId="{F7ACE881-B2DD-4D0E-998B-5DB618BC07AF}" dt="2023-04-10T21:33:37.126" v="9" actId="1076"/>
          <ac:spMkLst>
            <pc:docMk/>
            <pc:sldMk cId="0" sldId="259"/>
            <ac:spMk id="132" creationId="{00000000-0000-0000-0000-000000000000}"/>
          </ac:spMkLst>
        </pc:spChg>
      </pc:sldChg>
      <pc:sldChg chg="modSp mod">
        <pc:chgData name="Christopher Soran" userId="7cb0f6d7-a7f2-46f2-9367-9660ffd42908" providerId="ADAL" clId="{F7ACE881-B2DD-4D0E-998B-5DB618BC07AF}" dt="2023-04-10T21:33:42.435" v="10" actId="403"/>
        <pc:sldMkLst>
          <pc:docMk/>
          <pc:sldMk cId="0" sldId="260"/>
        </pc:sldMkLst>
        <pc:spChg chg="mod">
          <ac:chgData name="Christopher Soran" userId="7cb0f6d7-a7f2-46f2-9367-9660ffd42908" providerId="ADAL" clId="{F7ACE881-B2DD-4D0E-998B-5DB618BC07AF}" dt="2023-04-10T21:33:42.435" v="10" actId="403"/>
          <ac:spMkLst>
            <pc:docMk/>
            <pc:sldMk cId="0" sldId="260"/>
            <ac:spMk id="140" creationId="{00000000-0000-0000-0000-000000000000}"/>
          </ac:spMkLst>
        </pc:spChg>
      </pc:sldChg>
      <pc:sldChg chg="modSp mod">
        <pc:chgData name="Christopher Soran" userId="7cb0f6d7-a7f2-46f2-9367-9660ffd42908" providerId="ADAL" clId="{F7ACE881-B2DD-4D0E-998B-5DB618BC07AF}" dt="2023-04-10T21:32:27.689" v="3" actId="255"/>
        <pc:sldMkLst>
          <pc:docMk/>
          <pc:sldMk cId="0" sldId="261"/>
        </pc:sldMkLst>
        <pc:spChg chg="mod">
          <ac:chgData name="Christopher Soran" userId="7cb0f6d7-a7f2-46f2-9367-9660ffd42908" providerId="ADAL" clId="{F7ACE881-B2DD-4D0E-998B-5DB618BC07AF}" dt="2023-04-10T21:32:27.689" v="3" actId="255"/>
          <ac:spMkLst>
            <pc:docMk/>
            <pc:sldMk cId="0" sldId="261"/>
            <ac:spMk id="148" creationId="{00000000-0000-0000-0000-000000000000}"/>
          </ac:spMkLst>
        </pc:spChg>
      </pc:sldChg>
      <pc:sldChg chg="modSp mod">
        <pc:chgData name="Christopher Soran" userId="7cb0f6d7-a7f2-46f2-9367-9660ffd42908" providerId="ADAL" clId="{F7ACE881-B2DD-4D0E-998B-5DB618BC07AF}" dt="2023-04-10T21:32:19.061" v="2" actId="403"/>
        <pc:sldMkLst>
          <pc:docMk/>
          <pc:sldMk cId="0" sldId="262"/>
        </pc:sldMkLst>
        <pc:spChg chg="mod">
          <ac:chgData name="Christopher Soran" userId="7cb0f6d7-a7f2-46f2-9367-9660ffd42908" providerId="ADAL" clId="{F7ACE881-B2DD-4D0E-998B-5DB618BC07AF}" dt="2023-04-10T21:32:19.061" v="2" actId="403"/>
          <ac:spMkLst>
            <pc:docMk/>
            <pc:sldMk cId="0" sldId="262"/>
            <ac:spMk id="15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6" name="Google Shape;176;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3" name="Google Shape;183;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5" name="Google Shape;205;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2" name="Google Shape;212;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9" name="Google Shape;219;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6" name="Google Shape;226;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ca63ba62c5_1_0: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9: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31b1f2df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1231b1f2df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1" name="Google Shape;121;g1231b1f2df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18f76acfc1_2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218f76acfc1_2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9" name="Google Shape;129;g218f76acfc1_2_8: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c74d99394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22c74d99394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37" name="Google Shape;137;g22c74d99394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2375e7a2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1f2375e7a2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1f2375e7a2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2c74d99394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2c74d99394_0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3" name="Google Shape;153;g22c74d99394_0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ca63ba62c5_1_3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1ca63ba62c5_1_3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61" name="Google Shape;161;g1ca63ba62c5_1_3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69" name="Google Shape;169;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about/accessibility/new-inform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vpat-online-admissions-application-2023-03.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403512" y="4148996"/>
            <a:ext cx="8336975" cy="82766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April 11, 2023</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79" name="Google Shape;179;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Submit ideas for future forum meetings through our </a:t>
            </a:r>
            <a:r>
              <a:rPr lang="en-US" u="sng" dirty="0">
                <a:solidFill>
                  <a:schemeClr val="hlink"/>
                </a:solidFill>
                <a:hlinkClick r:id="rId3"/>
              </a:rPr>
              <a:t>online submission form</a:t>
            </a:r>
            <a:endParaRPr dirty="0"/>
          </a:p>
        </p:txBody>
      </p:sp>
      <p:sp>
        <p:nvSpPr>
          <p:cNvPr id="180" name="Google Shape;180;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86" name="Google Shape;186;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87" name="Google Shape;187;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193" name="Google Shape;193;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R="0" lvl="0" algn="l" rtl="0">
              <a:lnSpc>
                <a:spcPct val="90000"/>
              </a:lnSpc>
              <a:spcBef>
                <a:spcPts val="1000"/>
              </a:spcBef>
              <a:spcAft>
                <a:spcPts val="0"/>
              </a:spcAft>
              <a:buClr>
                <a:srgbClr val="003764"/>
              </a:buClr>
              <a:buSzPts val="2800"/>
              <a:buFont typeface="Arial" panose="020B0604020202020204" pitchFamily="34" charset="0"/>
              <a:buChar char="•"/>
            </a:pPr>
            <a:r>
              <a:rPr lang="en-US" u="sng" dirty="0">
                <a:solidFill>
                  <a:schemeClr val="hlink"/>
                </a:solidFill>
                <a:hlinkClick r:id="rId3"/>
              </a:rPr>
              <a:t>Accessibility and ctcLink Open Forum</a:t>
            </a:r>
            <a:endParaRPr dirty="0"/>
          </a:p>
          <a:p>
            <a:pPr marR="0" lvl="0" algn="l" rtl="0">
              <a:lnSpc>
                <a:spcPct val="90000"/>
              </a:lnSpc>
              <a:spcBef>
                <a:spcPts val="1000"/>
              </a:spcBef>
              <a:spcAft>
                <a:spcPts val="0"/>
              </a:spcAft>
              <a:buClr>
                <a:srgbClr val="003764"/>
              </a:buClr>
              <a:buSzPts val="2800"/>
              <a:buFont typeface="Arial" panose="020B0604020202020204" pitchFamily="34" charset="0"/>
              <a:buChar char="•"/>
            </a:pPr>
            <a:r>
              <a:rPr lang="en-US" dirty="0"/>
              <a:t>Next meeting – May 9, 2023, 11:00 am to Noon.</a:t>
            </a:r>
            <a:endParaRPr dirty="0"/>
          </a:p>
        </p:txBody>
      </p:sp>
      <p:sp>
        <p:nvSpPr>
          <p:cNvPr id="194" name="Google Shape;194;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1" name="Google Shape;201;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02" name="Google Shape;202;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08" name="Google Shape;208;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a:t>CS Submit button on student enrollment process is out of tab index order</a:t>
            </a:r>
            <a:endParaRPr/>
          </a:p>
          <a:p>
            <a:pPr marL="914400" lvl="1" indent="-381000" algn="l" rtl="0">
              <a:lnSpc>
                <a:spcPct val="90000"/>
              </a:lnSpc>
              <a:spcBef>
                <a:spcPts val="500"/>
              </a:spcBef>
              <a:spcAft>
                <a:spcPts val="0"/>
              </a:spcAft>
              <a:buSzPts val="2400"/>
              <a:buChar char="•"/>
            </a:pPr>
            <a:r>
              <a:rPr lang="en-US" sz="1400"/>
              <a:t>Oracle has agreed it is a bug. We are waiting for Oracle development to deliver a fix.</a:t>
            </a:r>
            <a:endParaRPr/>
          </a:p>
          <a:p>
            <a:pPr marL="50800" lvl="0" indent="0" algn="l" rtl="0">
              <a:lnSpc>
                <a:spcPct val="90000"/>
              </a:lnSpc>
              <a:spcBef>
                <a:spcPts val="1000"/>
              </a:spcBef>
              <a:spcAft>
                <a:spcPts val="0"/>
              </a:spcAft>
              <a:buSzPts val="2800"/>
              <a:buNone/>
            </a:pPr>
            <a:r>
              <a:rPr lang="en-US" sz="1600"/>
              <a:t>CS Make a Payment Page</a:t>
            </a:r>
            <a:endParaRPr/>
          </a:p>
          <a:p>
            <a:pPr marL="914400" lvl="1" indent="-381000" algn="l" rtl="0">
              <a:lnSpc>
                <a:spcPct val="90000"/>
              </a:lnSpc>
              <a:spcBef>
                <a:spcPts val="500"/>
              </a:spcBef>
              <a:spcAft>
                <a:spcPts val="0"/>
              </a:spcAft>
              <a:buSzPts val="2400"/>
              <a:buChar char="•"/>
            </a:pPr>
            <a:r>
              <a:rPr lang="en-US" sz="140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a:p>
          <a:p>
            <a:pPr marL="50800" lvl="0" indent="0" algn="l" rtl="0">
              <a:lnSpc>
                <a:spcPct val="90000"/>
              </a:lnSpc>
              <a:spcBef>
                <a:spcPts val="1000"/>
              </a:spcBef>
              <a:spcAft>
                <a:spcPts val="0"/>
              </a:spcAft>
              <a:buSzPts val="2800"/>
              <a:buNone/>
            </a:pPr>
            <a:r>
              <a:rPr lang="en-US" sz="1600"/>
              <a:t>CS Screen Reader on Academic Progress page</a:t>
            </a:r>
            <a:endParaRPr/>
          </a:p>
          <a:p>
            <a:pPr marL="914400" lvl="1" indent="-381000" algn="l" rtl="0">
              <a:lnSpc>
                <a:spcPct val="90000"/>
              </a:lnSpc>
              <a:spcBef>
                <a:spcPts val="500"/>
              </a:spcBef>
              <a:spcAft>
                <a:spcPts val="0"/>
              </a:spcAft>
              <a:buSzPts val="2400"/>
              <a:buChar char="•"/>
            </a:pPr>
            <a:r>
              <a:rPr lang="en-US" sz="1400"/>
              <a:t>We want to fix this but we need more details.  How the page is rendered and how you interact with it depends on things like what program and classes you are enrolled in.</a:t>
            </a:r>
            <a:endParaRPr/>
          </a:p>
          <a:p>
            <a:pPr marL="0" lvl="0" indent="0" algn="l" rtl="0">
              <a:lnSpc>
                <a:spcPct val="90000"/>
              </a:lnSpc>
              <a:spcBef>
                <a:spcPts val="1000"/>
              </a:spcBef>
              <a:spcAft>
                <a:spcPts val="0"/>
              </a:spcAft>
              <a:buSzPts val="2800"/>
              <a:buNone/>
            </a:pPr>
            <a:r>
              <a:rPr lang="en-US" sz="1600">
                <a:solidFill>
                  <a:schemeClr val="dk1"/>
                </a:solidFill>
              </a:rPr>
              <a:t>CS Academic Advisement Report – incorrect PDF tags</a:t>
            </a:r>
            <a:endParaRPr sz="2800">
              <a:solidFill>
                <a:schemeClr val="dk1"/>
              </a:solidFill>
            </a:endParaRPr>
          </a:p>
          <a:p>
            <a:pPr marL="914400" lvl="1" indent="-381000" algn="l" rtl="0">
              <a:lnSpc>
                <a:spcPct val="90000"/>
              </a:lnSpc>
              <a:spcBef>
                <a:spcPts val="1000"/>
              </a:spcBef>
              <a:spcAft>
                <a:spcPts val="0"/>
              </a:spcAft>
              <a:buClr>
                <a:schemeClr val="dk1"/>
              </a:buClr>
              <a:buSzPts val="2400"/>
              <a:buChar char="•"/>
            </a:pPr>
            <a:r>
              <a:rPr lang="en-US" sz="140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a:t>
            </a:r>
            <a:endParaRPr sz="1600">
              <a:solidFill>
                <a:schemeClr val="dk1"/>
              </a:solidFill>
            </a:endParaRPr>
          </a:p>
        </p:txBody>
      </p:sp>
      <p:sp>
        <p:nvSpPr>
          <p:cNvPr id="209" name="Google Shape;209;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15" name="Google Shape;215;g10f61bb0ac9_0_8"/>
          <p:cNvSpPr txBox="1">
            <a:spLocks noGrp="1"/>
          </p:cNvSpPr>
          <p:nvPr>
            <p:ph type="body" idx="1"/>
          </p:nvPr>
        </p:nvSpPr>
        <p:spPr>
          <a:xfrm>
            <a:off x="536860" y="2796301"/>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200">
                <a:solidFill>
                  <a:schemeClr val="dk1"/>
                </a:solidFill>
              </a:rPr>
              <a:t>HCM W-2 PDF</a:t>
            </a:r>
            <a:endParaRPr sz="1200">
              <a:solidFill>
                <a:schemeClr val="dk1"/>
              </a:solidFill>
            </a:endParaRPr>
          </a:p>
          <a:p>
            <a:pPr marL="914400" lvl="1" indent="-304800" algn="l" rtl="0">
              <a:lnSpc>
                <a:spcPct val="90000"/>
              </a:lnSpc>
              <a:spcBef>
                <a:spcPts val="1000"/>
              </a:spcBef>
              <a:spcAft>
                <a:spcPts val="0"/>
              </a:spcAft>
              <a:buClr>
                <a:schemeClr val="dk1"/>
              </a:buClr>
              <a:buSzPts val="1200"/>
              <a:buChar char="•"/>
            </a:pPr>
            <a:r>
              <a:rPr lang="en-US" sz="120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200">
              <a:solidFill>
                <a:schemeClr val="dk1"/>
              </a:solidFill>
            </a:endParaRPr>
          </a:p>
          <a:p>
            <a:pPr marL="914400" lvl="1" indent="-304800" algn="l" rtl="0">
              <a:lnSpc>
                <a:spcPct val="90000"/>
              </a:lnSpc>
              <a:spcBef>
                <a:spcPts val="1000"/>
              </a:spcBef>
              <a:spcAft>
                <a:spcPts val="0"/>
              </a:spcAft>
              <a:buClr>
                <a:schemeClr val="dk1"/>
              </a:buClr>
              <a:buSzPts val="1200"/>
              <a:buChar char="•"/>
            </a:pPr>
            <a:r>
              <a:rPr lang="en-US" sz="1200">
                <a:solidFill>
                  <a:schemeClr val="dk1"/>
                </a:solidFill>
              </a:rPr>
              <a:t>The same information is fully accessible on the HTML version.</a:t>
            </a:r>
            <a:endParaRPr sz="1200"/>
          </a:p>
          <a:p>
            <a:pPr marL="50800" lvl="0" indent="0" algn="l" rtl="0">
              <a:lnSpc>
                <a:spcPct val="90000"/>
              </a:lnSpc>
              <a:spcBef>
                <a:spcPts val="1000"/>
              </a:spcBef>
              <a:spcAft>
                <a:spcPts val="0"/>
              </a:spcAft>
              <a:buSzPts val="2800"/>
              <a:buNone/>
            </a:pPr>
            <a:r>
              <a:rPr lang="en-US" sz="1200"/>
              <a:t>HCM Request Absence Page Reloads</a:t>
            </a:r>
            <a:endParaRPr sz="1200"/>
          </a:p>
          <a:p>
            <a:pPr marL="914400" lvl="1" indent="-304800" algn="l" rtl="0">
              <a:lnSpc>
                <a:spcPct val="90000"/>
              </a:lnSpc>
              <a:spcBef>
                <a:spcPts val="500"/>
              </a:spcBef>
              <a:spcAft>
                <a:spcPts val="0"/>
              </a:spcAft>
              <a:buSzPts val="1200"/>
              <a:buChar char="•"/>
            </a:pPr>
            <a:r>
              <a:rPr lang="en-US" sz="1200"/>
              <a:t>Oracle is targeting this fix for HCM 45.</a:t>
            </a:r>
            <a:endParaRPr sz="1200"/>
          </a:p>
          <a:p>
            <a:pPr marL="50800" lvl="0" indent="0" algn="l" rtl="0">
              <a:lnSpc>
                <a:spcPct val="90000"/>
              </a:lnSpc>
              <a:spcBef>
                <a:spcPts val="1000"/>
              </a:spcBef>
              <a:spcAft>
                <a:spcPts val="0"/>
              </a:spcAft>
              <a:buSzPts val="2800"/>
              <a:buNone/>
            </a:pPr>
            <a:r>
              <a:rPr lang="en-US" sz="1200"/>
              <a:t>HCM Multiple jobs indistinguishable by screen reader</a:t>
            </a:r>
            <a:endParaRPr sz="1200"/>
          </a:p>
          <a:p>
            <a:pPr marL="914400" lvl="1" indent="-304800" algn="l" rtl="0">
              <a:lnSpc>
                <a:spcPct val="90000"/>
              </a:lnSpc>
              <a:spcBef>
                <a:spcPts val="500"/>
              </a:spcBef>
              <a:spcAft>
                <a:spcPts val="0"/>
              </a:spcAft>
              <a:buSzPts val="1200"/>
              <a:buChar char="•"/>
            </a:pPr>
            <a:r>
              <a:rPr lang="en-US" sz="1200"/>
              <a:t>Working on how best to use drop zones for this.</a:t>
            </a:r>
            <a:endParaRPr sz="1200"/>
          </a:p>
          <a:p>
            <a:pPr marL="50800" lvl="0" indent="0" algn="l" rtl="0">
              <a:lnSpc>
                <a:spcPct val="90000"/>
              </a:lnSpc>
              <a:spcBef>
                <a:spcPts val="1000"/>
              </a:spcBef>
              <a:spcAft>
                <a:spcPts val="0"/>
              </a:spcAft>
              <a:buSzPts val="2800"/>
              <a:buNone/>
            </a:pPr>
            <a:r>
              <a:rPr lang="en-US" sz="1200"/>
              <a:t>HCM Report time interface</a:t>
            </a:r>
            <a:endParaRPr sz="1200"/>
          </a:p>
          <a:p>
            <a:pPr marL="914400" lvl="1" indent="-304800" algn="l" rtl="0">
              <a:lnSpc>
                <a:spcPct val="90000"/>
              </a:lnSpc>
              <a:spcBef>
                <a:spcPts val="500"/>
              </a:spcBef>
              <a:spcAft>
                <a:spcPts val="0"/>
              </a:spcAft>
              <a:buSzPts val="1200"/>
              <a:buChar char="•"/>
            </a:pPr>
            <a:r>
              <a:rPr lang="en-US" sz="1200"/>
              <a:t>After previous button, focus goes to calendar button and Date in the edit box does not get read in NVDA. Does not happen with JAWS.</a:t>
            </a:r>
            <a:endParaRPr sz="1200"/>
          </a:p>
          <a:p>
            <a:pPr marL="914400" lvl="1" indent="-304800" algn="l" rtl="0">
              <a:lnSpc>
                <a:spcPct val="90000"/>
              </a:lnSpc>
              <a:spcBef>
                <a:spcPts val="500"/>
              </a:spcBef>
              <a:spcAft>
                <a:spcPts val="0"/>
              </a:spcAft>
              <a:buSzPts val="1200"/>
              <a:buChar char="•"/>
            </a:pPr>
            <a:r>
              <a:rPr lang="en-US" sz="1200"/>
              <a:t>Opened an SR for this issue.</a:t>
            </a:r>
            <a:endParaRPr sz="1200"/>
          </a:p>
          <a:p>
            <a:pPr marL="0" lvl="0" indent="0" algn="l" rtl="0">
              <a:lnSpc>
                <a:spcPct val="90000"/>
              </a:lnSpc>
              <a:spcBef>
                <a:spcPts val="1000"/>
              </a:spcBef>
              <a:spcAft>
                <a:spcPts val="0"/>
              </a:spcAft>
              <a:buSzPts val="2800"/>
              <a:buNone/>
            </a:pPr>
            <a:r>
              <a:rPr lang="en-US" sz="1200">
                <a:solidFill>
                  <a:schemeClr val="dk1"/>
                </a:solidFill>
              </a:rPr>
              <a:t>HCM - Entire absence request is reloaded based on selection and the reload is not announced to the screen reader.  </a:t>
            </a:r>
            <a:endParaRPr sz="1200">
              <a:solidFill>
                <a:schemeClr val="dk1"/>
              </a:solidFill>
            </a:endParaRPr>
          </a:p>
          <a:p>
            <a:pPr marL="914400" lvl="1" indent="-304800" algn="l" rtl="0">
              <a:lnSpc>
                <a:spcPct val="90000"/>
              </a:lnSpc>
              <a:spcBef>
                <a:spcPts val="0"/>
              </a:spcBef>
              <a:spcAft>
                <a:spcPts val="0"/>
              </a:spcAft>
              <a:buClr>
                <a:schemeClr val="dk1"/>
              </a:buClr>
              <a:buSzPts val="1200"/>
              <a:buChar char="•"/>
            </a:pPr>
            <a:r>
              <a:rPr lang="en-US" sz="1200">
                <a:solidFill>
                  <a:schemeClr val="dk1"/>
                </a:solidFill>
              </a:rPr>
              <a:t>Oracle is developing a fix that is planned to be delivered in HCM Image 45.</a:t>
            </a:r>
            <a:endParaRPr sz="1200"/>
          </a:p>
        </p:txBody>
      </p:sp>
      <p:sp>
        <p:nvSpPr>
          <p:cNvPr id="216" name="Google Shape;216;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22" name="Google Shape;222;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FIN Travel Authorizations </a:t>
            </a:r>
            <a:endParaRPr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endParaRPr>
          </a:p>
          <a:p>
            <a:pPr marL="914400" lvl="1" indent="-311150" algn="l" rtl="0">
              <a:lnSpc>
                <a:spcPct val="90000"/>
              </a:lnSpc>
              <a:spcBef>
                <a:spcPts val="500"/>
              </a:spcBef>
              <a:spcAft>
                <a:spcPts val="0"/>
              </a:spcAft>
              <a:buSzPts val="1300"/>
              <a:buChar char="•"/>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The attachment button on the grid does not have a label. Fix coming in FIN Image 42. The first PRP released did not fix it. Oracle issued a revised PRP. </a:t>
            </a:r>
            <a:r>
              <a:rPr lang="en-US" sz="1300" b="1">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Update</a:t>
            </a: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a:t>
            </a:r>
            <a:r>
              <a:rPr lang="en-US" sz="1300">
                <a:solidFill>
                  <a:schemeClr val="dk1"/>
                </a:solidFill>
              </a:rPr>
              <a:t>The PRP has been tested, it works, and we will implement after FS 41.</a:t>
            </a:r>
            <a:endParaRPr sz="1300">
              <a:solidFill>
                <a:schemeClr val="dk1"/>
              </a:solidFill>
            </a:endParaRPr>
          </a:p>
          <a:p>
            <a:pPr marL="0" lvl="0" indent="0" algn="l" rtl="0">
              <a:lnSpc>
                <a:spcPct val="90000"/>
              </a:lnSpc>
              <a:spcBef>
                <a:spcPts val="0"/>
              </a:spcBef>
              <a:spcAft>
                <a:spcPts val="0"/>
              </a:spcAft>
              <a:buSzPts val="2800"/>
              <a:buNone/>
            </a:pPr>
            <a:endParaRPr sz="1300">
              <a:solidFill>
                <a:schemeClr val="dk1"/>
              </a:solidFill>
            </a:endParaRPr>
          </a:p>
          <a:p>
            <a:pPr marL="0" lvl="0" indent="0" algn="l" rtl="0">
              <a:lnSpc>
                <a:spcPct val="90000"/>
              </a:lnSpc>
              <a:spcBef>
                <a:spcPts val="0"/>
              </a:spcBef>
              <a:spcAft>
                <a:spcPts val="0"/>
              </a:spcAft>
              <a:buSzPts val="2800"/>
              <a:buNone/>
            </a:pPr>
            <a:r>
              <a:rPr lang="en-US" sz="1300">
                <a:solidFill>
                  <a:schemeClr val="dk1"/>
                </a:solidFill>
              </a:rPr>
              <a:t>Finance - Express Bill Entry Template page.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endParaRPr sz="1300">
              <a:solidFill>
                <a:schemeClr val="dk1"/>
              </a:solidFill>
            </a:endParaRPr>
          </a:p>
          <a:p>
            <a:pPr marL="457200" lvl="0" indent="-228600" algn="l" rtl="0">
              <a:lnSpc>
                <a:spcPct val="90000"/>
              </a:lnSpc>
              <a:spcBef>
                <a:spcPts val="1000"/>
              </a:spcBef>
              <a:spcAft>
                <a:spcPts val="0"/>
              </a:spcAft>
              <a:buSzPts val="2800"/>
              <a:buNone/>
            </a:pPr>
            <a:endParaRPr sz="1200"/>
          </a:p>
        </p:txBody>
      </p:sp>
      <p:sp>
        <p:nvSpPr>
          <p:cNvPr id="223" name="Google Shape;223;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29" name="Google Shape;229;gf5d9b03db8_0_1"/>
          <p:cNvSpPr txBox="1">
            <a:spLocks noGrp="1"/>
          </p:cNvSpPr>
          <p:nvPr>
            <p:ph type="body" idx="1"/>
          </p:nvPr>
        </p:nvSpPr>
        <p:spPr>
          <a:xfrm>
            <a:off x="536850" y="2138863"/>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a:t>Switch Control</a:t>
            </a:r>
            <a:endParaRPr/>
          </a:p>
          <a:p>
            <a:pPr marL="914400" lvl="1" indent="-361950" algn="l" rtl="0">
              <a:lnSpc>
                <a:spcPct val="90000"/>
              </a:lnSpc>
              <a:spcBef>
                <a:spcPts val="500"/>
              </a:spcBef>
              <a:spcAft>
                <a:spcPts val="0"/>
              </a:spcAft>
              <a:buSzPts val="2100"/>
              <a:buChar char="•"/>
            </a:pPr>
            <a:r>
              <a:rPr lang="en-US" sz="1200"/>
              <a:t>The switch form control/checkbox is identified as non-compliant due to it using multiple labels. Oracle has wanted to close it and we keep pushing back. The Vice President of HCM Development at Oracle is working with the PeopleTools team to try and address the problem with a design change.  We're waiting for him to send us information on how they tested and their justification for why it is compliant.</a:t>
            </a:r>
            <a:endParaRPr sz="1200"/>
          </a:p>
          <a:p>
            <a:pPr marL="50800" lvl="0" indent="0" algn="l" rtl="0">
              <a:lnSpc>
                <a:spcPct val="90000"/>
              </a:lnSpc>
              <a:spcBef>
                <a:spcPts val="1000"/>
              </a:spcBef>
              <a:spcAft>
                <a:spcPts val="0"/>
              </a:spcAft>
              <a:buSzPts val="2800"/>
              <a:buNone/>
            </a:pPr>
            <a:r>
              <a:rPr lang="en-US" sz="1400"/>
              <a:t>Back Button</a:t>
            </a:r>
            <a:endParaRPr/>
          </a:p>
          <a:p>
            <a:pPr marL="914400" lvl="1" indent="-361950" algn="l" rtl="0">
              <a:lnSpc>
                <a:spcPct val="90000"/>
              </a:lnSpc>
              <a:spcBef>
                <a:spcPts val="500"/>
              </a:spcBef>
              <a:spcAft>
                <a:spcPts val="0"/>
              </a:spcAft>
              <a:buSzPts val="2100"/>
              <a:buChar char="•"/>
            </a:pPr>
            <a:r>
              <a:rPr lang="en-US" sz="1200"/>
              <a:t>In screen reader mode, the back button does not work from a Page accessed with the TransferPage function. Fix coming in PeopleTools 8.59.</a:t>
            </a:r>
            <a:endParaRPr/>
          </a:p>
          <a:p>
            <a:pPr marL="50800" lvl="0" indent="0" algn="l" rtl="0">
              <a:lnSpc>
                <a:spcPct val="90000"/>
              </a:lnSpc>
              <a:spcBef>
                <a:spcPts val="1000"/>
              </a:spcBef>
              <a:spcAft>
                <a:spcPts val="0"/>
              </a:spcAft>
              <a:buSzPts val="2800"/>
              <a:buNone/>
            </a:pPr>
            <a:r>
              <a:rPr lang="en-US" sz="1400"/>
              <a:t>Combo Box drop down displays one blank row and list items order is not top to bottom</a:t>
            </a:r>
            <a:endParaRPr/>
          </a:p>
          <a:p>
            <a:pPr marL="914400" lvl="1" indent="-361950" algn="l" rtl="0">
              <a:lnSpc>
                <a:spcPct val="90000"/>
              </a:lnSpc>
              <a:spcBef>
                <a:spcPts val="500"/>
              </a:spcBef>
              <a:spcAft>
                <a:spcPts val="0"/>
              </a:spcAft>
              <a:buSzPts val="2100"/>
              <a:buChar char="•"/>
            </a:pPr>
            <a:r>
              <a:rPr lang="en-US" sz="1200"/>
              <a:t>Oracle development is targeting PeopleTools 8.60 for the fix.</a:t>
            </a:r>
            <a:endParaRPr/>
          </a:p>
          <a:p>
            <a:pPr marL="50800" lvl="0" indent="0" algn="l" rtl="0">
              <a:lnSpc>
                <a:spcPct val="90000"/>
              </a:lnSpc>
              <a:spcBef>
                <a:spcPts val="1000"/>
              </a:spcBef>
              <a:spcAft>
                <a:spcPts val="0"/>
              </a:spcAft>
              <a:buSzPts val="2800"/>
              <a:buNone/>
            </a:pPr>
            <a:r>
              <a:rPr lang="en-US" sz="1400"/>
              <a:t>Accessibility Compliance of Calendar Widget</a:t>
            </a:r>
            <a:endParaRPr/>
          </a:p>
          <a:p>
            <a:pPr marL="914400" lvl="1" indent="-361950" algn="l" rtl="0">
              <a:lnSpc>
                <a:spcPct val="100000"/>
              </a:lnSpc>
              <a:spcBef>
                <a:spcPts val="500"/>
              </a:spcBef>
              <a:spcAft>
                <a:spcPts val="0"/>
              </a:spcAft>
              <a:buSzPts val="2100"/>
              <a:buChar char="•"/>
            </a:pPr>
            <a:r>
              <a:rPr lang="en-US" sz="1200"/>
              <a:t>Fixed for Firefox in PeopleTools 8.59.</a:t>
            </a:r>
            <a:endParaRPr/>
          </a:p>
          <a:p>
            <a:pPr marL="914400" lvl="1" indent="-361950" algn="l" rtl="0">
              <a:lnSpc>
                <a:spcPct val="100000"/>
              </a:lnSpc>
              <a:spcBef>
                <a:spcPts val="500"/>
              </a:spcBef>
              <a:spcAft>
                <a:spcPts val="0"/>
              </a:spcAft>
              <a:buSzPts val="2100"/>
              <a:buChar char="•"/>
            </a:pPr>
            <a:r>
              <a:rPr lang="en-US" sz="1200"/>
              <a:t>Works in Chrome and Edge with </a:t>
            </a:r>
            <a:r>
              <a:rPr lang="en-US" sz="1200" u="sng">
                <a:solidFill>
                  <a:schemeClr val="hlink"/>
                </a:solidFill>
                <a:hlinkClick r:id="rId3"/>
              </a:rPr>
              <a:t>Oracle’s recommended keyboard shortcuts</a:t>
            </a:r>
            <a:r>
              <a:rPr lang="en-US" sz="1200"/>
              <a:t>.  If this is not working for you, please let us know.</a:t>
            </a:r>
            <a:endParaRPr sz="1200"/>
          </a:p>
          <a:p>
            <a:pPr marL="914400" lvl="1" indent="-304800" algn="l" rtl="0">
              <a:lnSpc>
                <a:spcPct val="90000"/>
              </a:lnSpc>
              <a:spcBef>
                <a:spcPts val="500"/>
              </a:spcBef>
              <a:spcAft>
                <a:spcPts val="0"/>
              </a:spcAft>
              <a:buSzPts val="1200"/>
              <a:buChar char="•"/>
            </a:pPr>
            <a:r>
              <a:rPr lang="en-US" sz="1200"/>
              <a:t>Placeholder text with expected date format i.e. “MM\DD\YYYY” with proper contrast ratio.</a:t>
            </a:r>
            <a:endParaRPr sz="1200"/>
          </a:p>
          <a:p>
            <a:pPr marL="50800" lvl="0" indent="0" algn="l" rtl="0">
              <a:lnSpc>
                <a:spcPct val="90000"/>
              </a:lnSpc>
              <a:spcBef>
                <a:spcPts val="1000"/>
              </a:spcBef>
              <a:spcAft>
                <a:spcPts val="0"/>
              </a:spcAft>
              <a:buSzPts val="2800"/>
              <a:buNone/>
            </a:pPr>
            <a:r>
              <a:rPr lang="en-US" sz="1400"/>
              <a:t>Query viewer page</a:t>
            </a:r>
            <a:endParaRPr/>
          </a:p>
          <a:p>
            <a:pPr marL="914400" lvl="1" indent="-361950" algn="l" rtl="0">
              <a:lnSpc>
                <a:spcPct val="90000"/>
              </a:lnSpc>
              <a:spcBef>
                <a:spcPts val="500"/>
              </a:spcBef>
              <a:spcAft>
                <a:spcPts val="0"/>
              </a:spcAft>
              <a:buSzPts val="2100"/>
              <a:buChar char="•"/>
            </a:pPr>
            <a:r>
              <a:rPr lang="en-US" sz="1200"/>
              <a:t>The criteria is not read in screen reader forms mode. </a:t>
            </a:r>
            <a:r>
              <a:rPr lang="en-US" sz="1200">
                <a:solidFill>
                  <a:schemeClr val="dk1"/>
                </a:solidFill>
              </a:rPr>
              <a:t>Fix coming in PeopleTools 8.59.</a:t>
            </a:r>
            <a:endParaRPr sz="1200"/>
          </a:p>
        </p:txBody>
      </p:sp>
      <p:sp>
        <p:nvSpPr>
          <p:cNvPr id="230" name="Google Shape;230;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37" name="Google Shape;237;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38" name="Google Shape;238;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45" name="Google Shape;245;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46" name="Google Shape;246;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endParaRPr dirty="0"/>
          </a:p>
          <a:p>
            <a:pPr marL="457200" lvl="0" indent="-406400" algn="l" rtl="0">
              <a:lnSpc>
                <a:spcPct val="90000"/>
              </a:lnSpc>
              <a:spcBef>
                <a:spcPts val="1000"/>
              </a:spcBef>
              <a:spcAft>
                <a:spcPts val="0"/>
              </a:spcAft>
              <a:buSzPts val="2800"/>
              <a:buChar char="•"/>
            </a:pPr>
            <a:r>
              <a:rPr lang="en-US" dirty="0"/>
              <a:t>Updates</a:t>
            </a:r>
            <a:endParaRPr dirty="0"/>
          </a:p>
          <a:p>
            <a:pPr marL="457200" lvl="0" indent="-406400" algn="l" rtl="0">
              <a:lnSpc>
                <a:spcPct val="90000"/>
              </a:lnSpc>
              <a:spcBef>
                <a:spcPts val="1000"/>
              </a:spcBef>
              <a:spcAft>
                <a:spcPts val="0"/>
              </a:spcAft>
              <a:buSzPts val="2800"/>
              <a:buChar char="•"/>
            </a:pPr>
            <a:r>
              <a:rPr lang="en-US" dirty="0"/>
              <a:t>Enter Time Page</a:t>
            </a:r>
            <a:endParaRPr dirty="0"/>
          </a:p>
          <a:p>
            <a:pPr marL="457200" lvl="0" indent="-406400" algn="l" rtl="0">
              <a:lnSpc>
                <a:spcPct val="90000"/>
              </a:lnSpc>
              <a:spcBef>
                <a:spcPts val="1000"/>
              </a:spcBef>
              <a:spcAft>
                <a:spcPts val="0"/>
              </a:spcAft>
              <a:buSzPts val="2800"/>
              <a:buChar char="•"/>
            </a:pPr>
            <a:r>
              <a:rPr lang="en-US" dirty="0"/>
              <a:t>OAAP - Online Admission Application </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Portal</a:t>
            </a:r>
            <a:endParaRPr dirty="0"/>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requests</a:t>
            </a:r>
            <a:endParaRPr dirty="0"/>
          </a:p>
          <a:p>
            <a:pPr marL="457200" lvl="0" indent="-406400" algn="l" rtl="0">
              <a:lnSpc>
                <a:spcPct val="90000"/>
              </a:lnSpc>
              <a:spcBef>
                <a:spcPts val="1000"/>
              </a:spcBef>
              <a:spcAft>
                <a:spcPts val="0"/>
              </a:spcAft>
              <a:buSzPts val="2800"/>
              <a:buChar char="•"/>
            </a:pPr>
            <a:r>
              <a:rPr lang="en-US" dirty="0"/>
              <a:t>College sharing</a:t>
            </a:r>
            <a:endParaRPr dirty="0"/>
          </a:p>
          <a:p>
            <a:pPr marL="457200" lvl="0" indent="-406400" algn="l" rtl="0">
              <a:lnSpc>
                <a:spcPct val="90000"/>
              </a:lnSpc>
              <a:spcBef>
                <a:spcPts val="1000"/>
              </a:spcBef>
              <a:spcAft>
                <a:spcPts val="0"/>
              </a:spcAft>
              <a:buSzPts val="2800"/>
              <a:buChar char="•"/>
            </a:pPr>
            <a:r>
              <a:rPr lang="en-US" dirty="0"/>
              <a:t>Terms and Definitions</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31b1f2dfc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Updates</a:t>
            </a:r>
            <a:endParaRPr dirty="0"/>
          </a:p>
        </p:txBody>
      </p:sp>
      <p:sp>
        <p:nvSpPr>
          <p:cNvPr id="124" name="Google Shape;124;g1231b1f2dfc_0_0"/>
          <p:cNvSpPr txBox="1">
            <a:spLocks noGrp="1"/>
          </p:cNvSpPr>
          <p:nvPr>
            <p:ph type="body" idx="1"/>
          </p:nvPr>
        </p:nvSpPr>
        <p:spPr>
          <a:xfrm>
            <a:off x="536850" y="2492829"/>
            <a:ext cx="8337000" cy="4228796"/>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Char char="•"/>
            </a:pPr>
            <a:r>
              <a:rPr lang="en-US" dirty="0" err="1"/>
              <a:t>PeopleTools</a:t>
            </a:r>
            <a:r>
              <a:rPr lang="en-US" dirty="0"/>
              <a:t> 8.59.21 will be deployed April 29, 2023, and includes some accessibility fixes.  </a:t>
            </a:r>
          </a:p>
          <a:p>
            <a:pPr lvl="1">
              <a:spcBef>
                <a:spcPts val="0"/>
              </a:spcBef>
            </a:pPr>
            <a:r>
              <a:rPr lang="en-US" dirty="0"/>
              <a:t>The Accessibility Image Overview Document (IOVD) for this is being developed now and will be shared.</a:t>
            </a:r>
            <a:endParaRPr dirty="0"/>
          </a:p>
          <a:p>
            <a:pPr marL="457200" lvl="0" indent="-381000" algn="l" rtl="0">
              <a:lnSpc>
                <a:spcPct val="90000"/>
              </a:lnSpc>
              <a:spcBef>
                <a:spcPts val="0"/>
              </a:spcBef>
              <a:spcAft>
                <a:spcPts val="0"/>
              </a:spcAft>
              <a:buSzPts val="2400"/>
              <a:buChar char="•"/>
            </a:pPr>
            <a:r>
              <a:rPr lang="en-US" dirty="0"/>
              <a:t>I’ll show a preview of some changes.</a:t>
            </a:r>
            <a:endParaRPr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25" name="Google Shape;125;g1231b1f2dfc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18f76acfc1_2_8"/>
          <p:cNvSpPr txBox="1">
            <a:spLocks noGrp="1"/>
          </p:cNvSpPr>
          <p:nvPr>
            <p:ph type="title"/>
          </p:nvPr>
        </p:nvSpPr>
        <p:spPr>
          <a:xfrm>
            <a:off x="746175" y="1689500"/>
            <a:ext cx="7946100" cy="767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Enter Time Page</a:t>
            </a:r>
            <a:endParaRPr/>
          </a:p>
          <a:p>
            <a:pPr marL="0" lvl="0" indent="0" algn="l" rtl="0">
              <a:lnSpc>
                <a:spcPct val="90000"/>
              </a:lnSpc>
              <a:spcBef>
                <a:spcPts val="0"/>
              </a:spcBef>
              <a:spcAft>
                <a:spcPts val="0"/>
              </a:spcAft>
              <a:buSzPts val="3500"/>
              <a:buNone/>
            </a:pPr>
            <a:endParaRPr/>
          </a:p>
        </p:txBody>
      </p:sp>
      <p:sp>
        <p:nvSpPr>
          <p:cNvPr id="132" name="Google Shape;132;g218f76acfc1_2_8"/>
          <p:cNvSpPr txBox="1">
            <a:spLocks noGrp="1"/>
          </p:cNvSpPr>
          <p:nvPr>
            <p:ph type="body" idx="1"/>
          </p:nvPr>
        </p:nvSpPr>
        <p:spPr>
          <a:xfrm>
            <a:off x="426590" y="2457200"/>
            <a:ext cx="8265685" cy="3808800"/>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SzPts val="1800"/>
              <a:buFont typeface="Arial" panose="020B0604020202020204" pitchFamily="34" charset="0"/>
              <a:buChar char="•"/>
            </a:pPr>
            <a:r>
              <a:rPr lang="en-US" sz="2400" dirty="0"/>
              <a:t>Vicki completed an accessibility evaluation in the DMO (no SBCTC code in the mix) and will report our findings to Oracle.</a:t>
            </a:r>
            <a:endParaRPr sz="2400" dirty="0"/>
          </a:p>
          <a:p>
            <a:pPr marL="457200" lvl="0" indent="-342900" algn="l" rtl="0">
              <a:lnSpc>
                <a:spcPct val="115000"/>
              </a:lnSpc>
              <a:spcBef>
                <a:spcPts val="0"/>
              </a:spcBef>
              <a:spcAft>
                <a:spcPts val="0"/>
              </a:spcAft>
              <a:buSzPts val="1800"/>
              <a:buFont typeface="Arial" panose="020B0604020202020204" pitchFamily="34" charset="0"/>
              <a:buChar char="•"/>
            </a:pPr>
            <a:r>
              <a:rPr lang="en-US" sz="2400" dirty="0"/>
              <a:t>Problematic focus order (Success Criteria 2.4.3) and discrepancies between navigation experiences on the “Elapsed Time” and “Punch Time” pages.</a:t>
            </a:r>
            <a:endParaRPr sz="2400" dirty="0"/>
          </a:p>
          <a:p>
            <a:pPr lvl="1" indent="-342900">
              <a:lnSpc>
                <a:spcPct val="115000"/>
              </a:lnSpc>
              <a:spcBef>
                <a:spcPts val="0"/>
              </a:spcBef>
              <a:buSzPts val="1800"/>
              <a:buFont typeface="Arial" panose="020B0604020202020204" pitchFamily="34" charset="0"/>
              <a:buChar char="•"/>
            </a:pPr>
            <a:r>
              <a:rPr lang="en-US" dirty="0"/>
              <a:t>Issue reported to Oracle early April 2023.</a:t>
            </a:r>
            <a:endParaRPr dirty="0"/>
          </a:p>
          <a:p>
            <a:pPr marL="457200" lvl="0" indent="-342900" algn="l" rtl="0">
              <a:lnSpc>
                <a:spcPct val="115000"/>
              </a:lnSpc>
              <a:spcBef>
                <a:spcPts val="0"/>
              </a:spcBef>
              <a:spcAft>
                <a:spcPts val="0"/>
              </a:spcAft>
              <a:buSzPts val="1800"/>
              <a:buFont typeface="Arial" panose="020B0604020202020204" pitchFamily="34" charset="0"/>
              <a:buChar char="•"/>
            </a:pPr>
            <a:r>
              <a:rPr lang="en-US" sz="2400" dirty="0"/>
              <a:t>Issue with focus landing on the Back Button also reported to Oracle.</a:t>
            </a: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33" name="Google Shape;133;g218f76acfc1_2_8"/>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2c74d99394_0_7"/>
          <p:cNvSpPr txBox="1">
            <a:spLocks noGrp="1"/>
          </p:cNvSpPr>
          <p:nvPr>
            <p:ph type="title"/>
          </p:nvPr>
        </p:nvSpPr>
        <p:spPr>
          <a:xfrm>
            <a:off x="746175" y="1689500"/>
            <a:ext cx="7946100" cy="767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Multiple Jobs with Same Name</a:t>
            </a:r>
            <a:endParaRPr/>
          </a:p>
          <a:p>
            <a:pPr marL="0" lvl="0" indent="0" algn="l" rtl="0">
              <a:lnSpc>
                <a:spcPct val="90000"/>
              </a:lnSpc>
              <a:spcBef>
                <a:spcPts val="0"/>
              </a:spcBef>
              <a:spcAft>
                <a:spcPts val="0"/>
              </a:spcAft>
              <a:buSzPts val="3500"/>
              <a:buNone/>
            </a:pPr>
            <a:endParaRPr/>
          </a:p>
        </p:txBody>
      </p:sp>
      <p:sp>
        <p:nvSpPr>
          <p:cNvPr id="140" name="Google Shape;140;g22c74d99394_0_7"/>
          <p:cNvSpPr txBox="1">
            <a:spLocks noGrp="1"/>
          </p:cNvSpPr>
          <p:nvPr>
            <p:ph type="body" idx="1"/>
          </p:nvPr>
        </p:nvSpPr>
        <p:spPr>
          <a:xfrm>
            <a:off x="451725" y="2496401"/>
            <a:ext cx="8337000" cy="3808800"/>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SzPts val="1800"/>
              <a:buFont typeface="Arial" panose="020B0604020202020204" pitchFamily="34" charset="0"/>
              <a:buChar char="•"/>
            </a:pPr>
            <a:r>
              <a:rPr lang="en-US" sz="2400" dirty="0"/>
              <a:t>In December 2022, Oracle indicated agreement with customers that selecting between multiple jobs with the same name in the HCM pillar is a problem.</a:t>
            </a:r>
            <a:endParaRPr sz="2400" dirty="0"/>
          </a:p>
          <a:p>
            <a:pPr marL="457200" lvl="0" indent="-342900" algn="l" rtl="0">
              <a:lnSpc>
                <a:spcPct val="115000"/>
              </a:lnSpc>
              <a:spcBef>
                <a:spcPts val="0"/>
              </a:spcBef>
              <a:spcAft>
                <a:spcPts val="0"/>
              </a:spcAft>
              <a:buSzPts val="1800"/>
              <a:buFont typeface="Arial" panose="020B0604020202020204" pitchFamily="34" charset="0"/>
              <a:buChar char="•"/>
            </a:pPr>
            <a:r>
              <a:rPr lang="en-US" sz="2400" dirty="0"/>
              <a:t>Oracle has indicated they are working on a solution for this problem.</a:t>
            </a:r>
            <a:endParaRPr sz="2400" dirty="0"/>
          </a:p>
          <a:p>
            <a:pPr marL="457200" lvl="0" indent="-342900" algn="l" rtl="0">
              <a:lnSpc>
                <a:spcPct val="115000"/>
              </a:lnSpc>
              <a:spcBef>
                <a:spcPts val="0"/>
              </a:spcBef>
              <a:spcAft>
                <a:spcPts val="0"/>
              </a:spcAft>
              <a:buSzPts val="1800"/>
              <a:buFont typeface="Arial" panose="020B0604020202020204" pitchFamily="34" charset="0"/>
              <a:buChar char="•"/>
            </a:pPr>
            <a:r>
              <a:rPr lang="en-US" sz="2400" dirty="0"/>
              <a:t>For now, we will maintain the changes SBCTC made to these pages using the drop zone feature, until we know more about Oracle’s solution.</a:t>
            </a: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1" name="Google Shape;141;g22c74d99394_0_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f2375e7a2c_0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Okta Updates</a:t>
            </a:r>
            <a:endParaRPr/>
          </a:p>
        </p:txBody>
      </p:sp>
      <p:sp>
        <p:nvSpPr>
          <p:cNvPr id="148" name="Google Shape;148;g1f2375e7a2c_0_0"/>
          <p:cNvSpPr txBox="1">
            <a:spLocks noGrp="1"/>
          </p:cNvSpPr>
          <p:nvPr>
            <p:ph type="body" idx="1"/>
          </p:nvPr>
        </p:nvSpPr>
        <p:spPr>
          <a:xfrm>
            <a:off x="536850" y="2415149"/>
            <a:ext cx="8337000" cy="43065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1000"/>
              </a:spcBef>
              <a:spcAft>
                <a:spcPts val="0"/>
              </a:spcAft>
              <a:buClr>
                <a:schemeClr val="dk1"/>
              </a:buClr>
              <a:buSzPts val="2400"/>
              <a:buFont typeface="Wingdings" panose="05000000000000000000" pitchFamily="2" charset="2"/>
              <a:buChar char="§"/>
            </a:pPr>
            <a:r>
              <a:rPr lang="en-US" sz="2400" dirty="0">
                <a:solidFill>
                  <a:schemeClr val="dk1"/>
                </a:solidFill>
              </a:rPr>
              <a:t>New Okta Sign-In Widget Early Adoption coming in the next month or so. Date TBD.</a:t>
            </a:r>
            <a:endParaRPr sz="2400" dirty="0">
              <a:solidFill>
                <a:schemeClr val="dk1"/>
              </a:solidFill>
            </a:endParaRPr>
          </a:p>
          <a:p>
            <a:pPr marL="457200" lvl="0" indent="-381000" algn="l" rtl="0">
              <a:lnSpc>
                <a:spcPct val="90000"/>
              </a:lnSpc>
              <a:spcBef>
                <a:spcPts val="1000"/>
              </a:spcBef>
              <a:spcAft>
                <a:spcPts val="0"/>
              </a:spcAft>
              <a:buClr>
                <a:schemeClr val="dk1"/>
              </a:buClr>
              <a:buSzPts val="2400"/>
              <a:buFont typeface="Wingdings" panose="05000000000000000000" pitchFamily="2" charset="2"/>
              <a:buChar char="§"/>
            </a:pPr>
            <a:r>
              <a:rPr lang="en-US" sz="2400" dirty="0">
                <a:solidFill>
                  <a:schemeClr val="dk1"/>
                </a:solidFill>
              </a:rPr>
              <a:t>Issue with Okta’s landing page after signing in reported to Okta on 2/2/2023.</a:t>
            </a:r>
            <a:endParaRPr sz="2400" dirty="0">
              <a:solidFill>
                <a:schemeClr val="dk1"/>
              </a:solidFill>
            </a:endParaRPr>
          </a:p>
          <a:p>
            <a:pPr lvl="1" algn="l" rtl="0">
              <a:lnSpc>
                <a:spcPct val="90000"/>
              </a:lnSpc>
              <a:spcBef>
                <a:spcPts val="500"/>
              </a:spcBef>
              <a:spcAft>
                <a:spcPts val="0"/>
              </a:spcAft>
              <a:buClr>
                <a:schemeClr val="dk1"/>
              </a:buClr>
              <a:buSzPts val="2400"/>
              <a:buFont typeface="Courier New" panose="02070309020205020404" pitchFamily="49" charset="0"/>
              <a:buChar char="o"/>
            </a:pPr>
            <a:r>
              <a:rPr lang="en-US" dirty="0">
                <a:solidFill>
                  <a:schemeClr val="dk1"/>
                </a:solidFill>
              </a:rPr>
              <a:t>List View and Links versus Grid View and Buttons.</a:t>
            </a:r>
            <a:endParaRPr dirty="0">
              <a:solidFill>
                <a:schemeClr val="dk1"/>
              </a:solidFill>
            </a:endParaRPr>
          </a:p>
          <a:p>
            <a:pPr lvl="0" algn="l" rtl="0">
              <a:lnSpc>
                <a:spcPct val="90000"/>
              </a:lnSpc>
              <a:spcBef>
                <a:spcPts val="500"/>
              </a:spcBef>
              <a:spcAft>
                <a:spcPts val="0"/>
              </a:spcAft>
              <a:buClr>
                <a:schemeClr val="dk1"/>
              </a:buClr>
              <a:buSzPts val="2800"/>
              <a:buFont typeface="Wingdings" panose="05000000000000000000" pitchFamily="2" charset="2"/>
              <a:buChar char="§"/>
            </a:pPr>
            <a:r>
              <a:rPr lang="en-US" sz="2400" dirty="0">
                <a:solidFill>
                  <a:schemeClr val="dk1"/>
                </a:solidFill>
              </a:rPr>
              <a:t>Okta notified SBCTC on 4/5/2023 that the problem has been resolved on the Landing Page.</a:t>
            </a:r>
            <a:endParaRPr sz="2400" dirty="0">
              <a:solidFill>
                <a:schemeClr val="dk1"/>
              </a:solidFill>
            </a:endParaRPr>
          </a:p>
          <a:p>
            <a:pPr lvl="1" algn="l" rtl="0">
              <a:lnSpc>
                <a:spcPct val="90000"/>
              </a:lnSpc>
              <a:spcBef>
                <a:spcPts val="500"/>
              </a:spcBef>
              <a:spcAft>
                <a:spcPts val="0"/>
              </a:spcAft>
              <a:buClr>
                <a:schemeClr val="dk1"/>
              </a:buClr>
              <a:buSzPts val="2400"/>
              <a:buFont typeface="Wingdings" panose="05000000000000000000" pitchFamily="2" charset="2"/>
              <a:buChar char="§"/>
            </a:pPr>
            <a:r>
              <a:rPr lang="en-US" dirty="0">
                <a:solidFill>
                  <a:schemeClr val="dk1"/>
                </a:solidFill>
              </a:rPr>
              <a:t>Now, all options presented to the user to select and open, are coded and announced as Links on either Grid View or List View.</a:t>
            </a:r>
            <a:endParaRPr dirty="0">
              <a:solidFill>
                <a:schemeClr val="dk1"/>
              </a:solidFill>
            </a:endParaRPr>
          </a:p>
          <a:p>
            <a:pPr marL="0" lvl="0" indent="0" algn="l" rtl="0">
              <a:lnSpc>
                <a:spcPct val="90000"/>
              </a:lnSpc>
              <a:spcBef>
                <a:spcPts val="1000"/>
              </a:spcBef>
              <a:spcAft>
                <a:spcPts val="0"/>
              </a:spcAft>
              <a:buNone/>
            </a:pPr>
            <a:endParaRPr sz="2400" dirty="0">
              <a:solidFill>
                <a:schemeClr val="dk1"/>
              </a:solidFill>
            </a:endParaRPr>
          </a:p>
        </p:txBody>
      </p:sp>
      <p:sp>
        <p:nvSpPr>
          <p:cNvPr id="149" name="Google Shape;149;g1f2375e7a2c_0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22c74d99394_0_14"/>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WA Learning Lab</a:t>
            </a:r>
            <a:endParaRPr/>
          </a:p>
        </p:txBody>
      </p:sp>
      <p:sp>
        <p:nvSpPr>
          <p:cNvPr id="156" name="Google Shape;156;g22c74d99394_0_14"/>
          <p:cNvSpPr txBox="1">
            <a:spLocks noGrp="1"/>
          </p:cNvSpPr>
          <p:nvPr>
            <p:ph type="body" idx="1"/>
          </p:nvPr>
        </p:nvSpPr>
        <p:spPr>
          <a:xfrm>
            <a:off x="536860" y="2116384"/>
            <a:ext cx="8337000" cy="4605141"/>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Clr>
                <a:schemeClr val="dk1"/>
              </a:buClr>
              <a:buSzPts val="2400"/>
              <a:buFont typeface="Arial" panose="020B0604020202020204" pitchFamily="34" charset="0"/>
              <a:buChar char="•"/>
            </a:pPr>
            <a:r>
              <a:rPr lang="en-US" sz="2400" dirty="0">
                <a:solidFill>
                  <a:schemeClr val="dk1"/>
                </a:solidFill>
              </a:rPr>
              <a:t>The </a:t>
            </a:r>
            <a:r>
              <a:rPr lang="en-US" sz="2400" b="1" u="sng" dirty="0">
                <a:solidFill>
                  <a:schemeClr val="hlink"/>
                </a:solidFill>
                <a:hlinkClick r:id="rId3"/>
              </a:rPr>
              <a:t>WA Learning Lab application</a:t>
            </a:r>
            <a:r>
              <a:rPr lang="en-US" sz="2400" dirty="0">
                <a:solidFill>
                  <a:schemeClr val="dk1"/>
                </a:solidFill>
              </a:rPr>
              <a:t> ends April 20!</a:t>
            </a:r>
            <a:endParaRPr sz="2400" dirty="0">
              <a:solidFill>
                <a:schemeClr val="dk1"/>
              </a:solidFill>
            </a:endParaRPr>
          </a:p>
          <a:p>
            <a:pPr marL="457200" lvl="0" indent="-381000" algn="l" rtl="0">
              <a:spcBef>
                <a:spcPts val="1000"/>
              </a:spcBef>
              <a:spcAft>
                <a:spcPts val="0"/>
              </a:spcAft>
              <a:buClr>
                <a:schemeClr val="dk1"/>
              </a:buClr>
              <a:buSzPts val="2400"/>
              <a:buFont typeface="Arial" panose="020B0604020202020204" pitchFamily="34" charset="0"/>
              <a:buChar char="•"/>
            </a:pPr>
            <a:r>
              <a:rPr lang="en-US" sz="2400" dirty="0">
                <a:solidFill>
                  <a:schemeClr val="dk1"/>
                </a:solidFill>
              </a:rPr>
              <a:t>All teams will complete a written Action Plan with feedback from </a:t>
            </a:r>
            <a:r>
              <a:rPr lang="en-US" sz="2400" dirty="0" err="1">
                <a:solidFill>
                  <a:schemeClr val="dk1"/>
                </a:solidFill>
              </a:rPr>
              <a:t>WebAIM</a:t>
            </a:r>
            <a:r>
              <a:rPr lang="en-US" sz="2400" dirty="0">
                <a:solidFill>
                  <a:schemeClr val="dk1"/>
                </a:solidFill>
              </a:rPr>
              <a:t> trainers.</a:t>
            </a:r>
            <a:endParaRPr sz="2400" dirty="0">
              <a:solidFill>
                <a:schemeClr val="dk1"/>
              </a:solidFill>
            </a:endParaRPr>
          </a:p>
          <a:p>
            <a:pPr marL="457200" lvl="0" indent="-381000" algn="l" rtl="0">
              <a:spcBef>
                <a:spcPts val="1000"/>
              </a:spcBef>
              <a:spcAft>
                <a:spcPts val="0"/>
              </a:spcAft>
              <a:buClr>
                <a:schemeClr val="dk1"/>
              </a:buClr>
              <a:buSzPts val="2400"/>
              <a:buFont typeface="Arial" panose="020B0604020202020204" pitchFamily="34" charset="0"/>
              <a:buChar char="•"/>
            </a:pPr>
            <a:r>
              <a:rPr lang="en-US" sz="2400" dirty="0">
                <a:solidFill>
                  <a:schemeClr val="dk1"/>
                </a:solidFill>
              </a:rPr>
              <a:t>Action Plans will be shared with college/agency leadership.</a:t>
            </a:r>
            <a:endParaRPr sz="24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Bellingham Tech</a:t>
            </a:r>
            <a:endParaRPr sz="20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LW Tech</a:t>
            </a:r>
            <a:endParaRPr sz="20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Olympic</a:t>
            </a:r>
            <a:endParaRPr sz="20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Peninsula</a:t>
            </a:r>
            <a:endParaRPr sz="20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Renton Tech</a:t>
            </a:r>
            <a:endParaRPr sz="20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SPSCC</a:t>
            </a:r>
            <a:endParaRPr sz="2000" dirty="0">
              <a:solidFill>
                <a:schemeClr val="dk1"/>
              </a:solidFill>
            </a:endParaRPr>
          </a:p>
          <a:p>
            <a:pPr marL="927100" lvl="1" indent="-342900" algn="l" rtl="0">
              <a:spcBef>
                <a:spcPts val="500"/>
              </a:spcBef>
              <a:spcAft>
                <a:spcPts val="0"/>
              </a:spcAft>
              <a:buClr>
                <a:schemeClr val="dk1"/>
              </a:buClr>
              <a:buSzPts val="1600"/>
              <a:buFont typeface="Arial" panose="020B0604020202020204" pitchFamily="34" charset="0"/>
              <a:buChar char="•"/>
            </a:pPr>
            <a:r>
              <a:rPr lang="en-US" sz="2000" dirty="0">
                <a:solidFill>
                  <a:schemeClr val="dk1"/>
                </a:solidFill>
              </a:rPr>
              <a:t>SBCTC</a:t>
            </a:r>
            <a:endParaRPr sz="2000" dirty="0">
              <a:solidFill>
                <a:schemeClr val="dk1"/>
              </a:solidFill>
            </a:endParaRPr>
          </a:p>
          <a:p>
            <a:pPr marL="0" lvl="0" indent="0" algn="l" rtl="0">
              <a:spcBef>
                <a:spcPts val="1000"/>
              </a:spcBef>
              <a:spcAft>
                <a:spcPts val="0"/>
              </a:spcAft>
              <a:buNone/>
            </a:pPr>
            <a:endParaRPr dirty="0"/>
          </a:p>
        </p:txBody>
      </p:sp>
      <p:sp>
        <p:nvSpPr>
          <p:cNvPr id="157" name="Google Shape;157;g22c74d99394_0_14"/>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1ca63ba62c5_1_37"/>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sz="3200"/>
              <a:t>OAAP - </a:t>
            </a:r>
            <a:r>
              <a:rPr lang="en-US" sz="3200">
                <a:solidFill>
                  <a:schemeClr val="dk1"/>
                </a:solidFill>
              </a:rPr>
              <a:t>Online Admission Application Portal</a:t>
            </a:r>
            <a:endParaRPr sz="3200"/>
          </a:p>
        </p:txBody>
      </p:sp>
      <p:sp>
        <p:nvSpPr>
          <p:cNvPr id="164" name="Google Shape;164;g1ca63ba62c5_1_37"/>
          <p:cNvSpPr txBox="1">
            <a:spLocks noGrp="1"/>
          </p:cNvSpPr>
          <p:nvPr>
            <p:ph type="body" idx="1"/>
          </p:nvPr>
        </p:nvSpPr>
        <p:spPr>
          <a:xfrm>
            <a:off x="536850" y="2347036"/>
            <a:ext cx="8266800" cy="4181414"/>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About 125 accessibility fixes being worked on by Kastech and SBCTC, such as:</a:t>
            </a:r>
            <a:endParaRPr dirty="0"/>
          </a:p>
          <a:p>
            <a:pPr marL="914400" lvl="1" indent="-406400" algn="l" rtl="0">
              <a:lnSpc>
                <a:spcPct val="90000"/>
              </a:lnSpc>
              <a:spcBef>
                <a:spcPts val="0"/>
              </a:spcBef>
              <a:spcAft>
                <a:spcPts val="0"/>
              </a:spcAft>
              <a:buSzPts val="2800"/>
              <a:buChar char="•"/>
            </a:pPr>
            <a:r>
              <a:rPr lang="en-US" dirty="0"/>
              <a:t>Inappropriate Heading Structure</a:t>
            </a:r>
            <a:endParaRPr dirty="0"/>
          </a:p>
          <a:p>
            <a:pPr marL="914400" lvl="1" indent="-381000" algn="l" rtl="0">
              <a:lnSpc>
                <a:spcPct val="90000"/>
              </a:lnSpc>
              <a:spcBef>
                <a:spcPts val="0"/>
              </a:spcBef>
              <a:spcAft>
                <a:spcPts val="0"/>
              </a:spcAft>
              <a:buSzPts val="2400"/>
              <a:buChar char="•"/>
            </a:pPr>
            <a:r>
              <a:rPr lang="en-US" dirty="0"/>
              <a:t>Unnecessary alt text for decorative images</a:t>
            </a:r>
            <a:endParaRPr dirty="0"/>
          </a:p>
          <a:p>
            <a:pPr marL="914400" lvl="1" indent="-381000" algn="l" rtl="0">
              <a:lnSpc>
                <a:spcPct val="90000"/>
              </a:lnSpc>
              <a:spcBef>
                <a:spcPts val="0"/>
              </a:spcBef>
              <a:spcAft>
                <a:spcPts val="0"/>
              </a:spcAft>
              <a:buSzPts val="2400"/>
              <a:buChar char="•"/>
            </a:pPr>
            <a:r>
              <a:rPr lang="en-US" dirty="0"/>
              <a:t>Identical label for button</a:t>
            </a:r>
            <a:endParaRPr dirty="0"/>
          </a:p>
          <a:p>
            <a:pPr marL="914400" lvl="1" indent="-381000" algn="l" rtl="0">
              <a:lnSpc>
                <a:spcPct val="90000"/>
              </a:lnSpc>
              <a:spcBef>
                <a:spcPts val="0"/>
              </a:spcBef>
              <a:spcAft>
                <a:spcPts val="0"/>
              </a:spcAft>
              <a:buSzPts val="2400"/>
              <a:buChar char="•"/>
            </a:pPr>
            <a:r>
              <a:rPr lang="en-US" dirty="0"/>
              <a:t>Missing list mark-up</a:t>
            </a:r>
            <a:endParaRPr dirty="0"/>
          </a:p>
          <a:p>
            <a:pPr marL="914400" lvl="1" indent="-381000" algn="l" rtl="0">
              <a:lnSpc>
                <a:spcPct val="90000"/>
              </a:lnSpc>
              <a:spcBef>
                <a:spcPts val="0"/>
              </a:spcBef>
              <a:spcAft>
                <a:spcPts val="0"/>
              </a:spcAft>
              <a:buSzPts val="2400"/>
              <a:buChar char="•"/>
            </a:pPr>
            <a:r>
              <a:rPr lang="en-US" dirty="0"/>
              <a:t>Insufficient color contrast</a:t>
            </a:r>
            <a:endParaRPr dirty="0"/>
          </a:p>
          <a:p>
            <a:pPr marL="914400" lvl="1" indent="-381000" algn="l" rtl="0">
              <a:lnSpc>
                <a:spcPct val="90000"/>
              </a:lnSpc>
              <a:spcBef>
                <a:spcPts val="0"/>
              </a:spcBef>
              <a:spcAft>
                <a:spcPts val="0"/>
              </a:spcAft>
              <a:buSzPts val="2400"/>
              <a:buChar char="•"/>
            </a:pPr>
            <a:r>
              <a:rPr lang="en-US" dirty="0"/>
              <a:t>Missing instruction for mandatory fields</a:t>
            </a:r>
            <a:endParaRPr dirty="0"/>
          </a:p>
          <a:p>
            <a:pPr marL="914400" lvl="1" indent="-381000" algn="l" rtl="0">
              <a:lnSpc>
                <a:spcPct val="90000"/>
              </a:lnSpc>
              <a:spcBef>
                <a:spcPts val="0"/>
              </a:spcBef>
              <a:spcAft>
                <a:spcPts val="0"/>
              </a:spcAft>
              <a:buSzPts val="2400"/>
              <a:buChar char="•"/>
            </a:pPr>
            <a:r>
              <a:rPr lang="en-US" dirty="0"/>
              <a:t>Illogical tab order</a:t>
            </a:r>
            <a:endParaRPr dirty="0"/>
          </a:p>
          <a:p>
            <a:pPr marL="457200" lvl="0" indent="-406400" algn="l" rtl="0">
              <a:lnSpc>
                <a:spcPct val="90000"/>
              </a:lnSpc>
              <a:spcBef>
                <a:spcPts val="0"/>
              </a:spcBef>
              <a:spcAft>
                <a:spcPts val="0"/>
              </a:spcAft>
              <a:buSzPts val="2800"/>
              <a:buChar char="•"/>
            </a:pPr>
            <a:r>
              <a:rPr lang="en-US" dirty="0"/>
              <a:t>The fixes were deployed March 11.</a:t>
            </a:r>
            <a:endParaRPr dirty="0"/>
          </a:p>
          <a:p>
            <a:pPr marL="457200" lvl="0" indent="-406400" algn="l" rtl="0">
              <a:lnSpc>
                <a:spcPct val="90000"/>
              </a:lnSpc>
              <a:spcBef>
                <a:spcPts val="0"/>
              </a:spcBef>
              <a:spcAft>
                <a:spcPts val="0"/>
              </a:spcAft>
              <a:buSzPts val="2800"/>
              <a:buChar char="•"/>
            </a:pPr>
            <a:r>
              <a:rPr lang="en-US" u="sng" dirty="0">
                <a:solidFill>
                  <a:schemeClr val="hlink"/>
                </a:solidFill>
                <a:hlinkClick r:id="rId3"/>
              </a:rPr>
              <a:t>Accessibility Image Overview </a:t>
            </a:r>
            <a:r>
              <a:rPr lang="en-US" u="sng" dirty="0">
                <a:solidFill>
                  <a:schemeClr val="hlink"/>
                </a:solidFill>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Document</a:t>
            </a:r>
            <a:r>
              <a:rPr lang="en-US" dirty="0"/>
              <a:t> posted.</a:t>
            </a:r>
            <a:endParaRPr dirty="0"/>
          </a:p>
        </p:txBody>
      </p:sp>
      <p:sp>
        <p:nvSpPr>
          <p:cNvPr id="165" name="Google Shape;165;g1ca63ba62c5_1_3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72" name="Google Shape;172;g13bf19c0ce6_0_7"/>
          <p:cNvSpPr txBox="1">
            <a:spLocks noGrp="1"/>
          </p:cNvSpPr>
          <p:nvPr>
            <p:ph type="body" idx="1"/>
          </p:nvPr>
        </p:nvSpPr>
        <p:spPr>
          <a:xfrm>
            <a:off x="536850" y="2775857"/>
            <a:ext cx="8128179" cy="3845318"/>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2400" i="1" dirty="0"/>
              <a:t>Current status of all issues is located at the </a:t>
            </a:r>
            <a:r>
              <a:rPr lang="en-US" sz="2400" i="1" u="sng" dirty="0">
                <a:solidFill>
                  <a:schemeClr val="hlink"/>
                </a:solidFill>
                <a:hlinkClick r:id="rId3" action="ppaction://hlinksldjump"/>
              </a:rPr>
              <a:t>end of the slide deck</a:t>
            </a:r>
            <a:r>
              <a:rPr lang="en-US" sz="2400" i="1" dirty="0"/>
              <a:t>. New updates from last month are posted here.</a:t>
            </a:r>
            <a:endParaRPr sz="3600" dirty="0"/>
          </a:p>
          <a:p>
            <a:pPr marL="0" lvl="0" indent="0" algn="l" rtl="0">
              <a:lnSpc>
                <a:spcPct val="90000"/>
              </a:lnSpc>
              <a:spcBef>
                <a:spcPts val="1000"/>
              </a:spcBef>
              <a:spcAft>
                <a:spcPts val="0"/>
              </a:spcAft>
              <a:buSzPts val="2800"/>
              <a:buNone/>
            </a:pPr>
            <a:endParaRPr sz="2400" dirty="0"/>
          </a:p>
          <a:p>
            <a:pPr lvl="0" indent="-342900" algn="l" rtl="0">
              <a:lnSpc>
                <a:spcPct val="90000"/>
              </a:lnSpc>
              <a:spcBef>
                <a:spcPts val="1000"/>
              </a:spcBef>
              <a:spcAft>
                <a:spcPts val="0"/>
              </a:spcAft>
              <a:buSzPts val="1800"/>
              <a:buFont typeface="Arial" panose="020B0604020202020204" pitchFamily="34" charset="0"/>
              <a:buChar char="•"/>
            </a:pPr>
            <a:r>
              <a:rPr lang="en-US" sz="2400" dirty="0"/>
              <a:t>HCM Enter Time page: For the focus issue when switching between elapsed time and punch time, Oracle has agreed it is a bug and will begin working on a resolution.</a:t>
            </a:r>
            <a:endParaRPr sz="2400" dirty="0"/>
          </a:p>
        </p:txBody>
      </p:sp>
      <p:sp>
        <p:nvSpPr>
          <p:cNvPr id="173" name="Google Shape;173;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1739</Words>
  <Application>Microsoft Office PowerPoint</Application>
  <PresentationFormat>On-screen Show (4:3)</PresentationFormat>
  <Paragraphs>160</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Courier New</vt:lpstr>
      <vt:lpstr>Wingdings</vt:lpstr>
      <vt:lpstr>Office Theme</vt:lpstr>
      <vt:lpstr>Accessibility &amp; ctcLink Open Forum</vt:lpstr>
      <vt:lpstr>Agenda</vt:lpstr>
      <vt:lpstr>Updates</vt:lpstr>
      <vt:lpstr>Enter Time Page </vt:lpstr>
      <vt:lpstr>Multiple Jobs with Same Name </vt:lpstr>
      <vt:lpstr>Okta Updates</vt:lpstr>
      <vt:lpstr>WA Learning Lab</vt:lpstr>
      <vt:lpstr>OAAP - Online Admission Application Portal</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April 11, 2023</dc:subject>
  <dc:creator>Christopher Soran</dc:creator>
  <cp:lastModifiedBy>Sherry Nelson</cp:lastModifiedBy>
  <cp:revision>3</cp:revision>
  <dcterms:created xsi:type="dcterms:W3CDTF">2018-05-14T23:14:43Z</dcterms:created>
  <dcterms:modified xsi:type="dcterms:W3CDTF">2023-04-10T22:03:36Z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