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gJUNU/k/m8NAXle+86NsmD/0pM8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81" autoAdjust="0"/>
  </p:normalViewPr>
  <p:slideViewPr>
    <p:cSldViewPr snapToGrid="0">
      <p:cViewPr varScale="1">
        <p:scale>
          <a:sx n="57" d="100"/>
          <a:sy n="57" d="100"/>
        </p:scale>
        <p:origin x="22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customschemas.google.com/relationships/presentationmetadata" Target="metadata"/><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EEEAF8CD-1736-42A4-A2DF-C48E09B44B6D}"/>
    <pc:docChg chg="modSld">
      <pc:chgData name="Christopher Soran" userId="7cb0f6d7-a7f2-46f2-9367-9660ffd42908" providerId="ADAL" clId="{EEEAF8CD-1736-42A4-A2DF-C48E09B44B6D}" dt="2023-05-08T20:34:39.858" v="9" actId="20577"/>
      <pc:docMkLst>
        <pc:docMk/>
      </pc:docMkLst>
      <pc:sldChg chg="modSp mod">
        <pc:chgData name="Christopher Soran" userId="7cb0f6d7-a7f2-46f2-9367-9660ffd42908" providerId="ADAL" clId="{EEEAF8CD-1736-42A4-A2DF-C48E09B44B6D}" dt="2023-05-08T20:34:39.858" v="9" actId="20577"/>
        <pc:sldMkLst>
          <pc:docMk/>
          <pc:sldMk cId="0" sldId="258"/>
        </pc:sldMkLst>
        <pc:spChg chg="mod">
          <ac:chgData name="Christopher Soran" userId="7cb0f6d7-a7f2-46f2-9367-9660ffd42908" providerId="ADAL" clId="{EEEAF8CD-1736-42A4-A2DF-C48E09B44B6D}" dt="2023-05-08T20:34:39.858" v="9" actId="20577"/>
          <ac:spMkLst>
            <pc:docMk/>
            <pc:sldMk cId="0" sldId="258"/>
            <ac:spMk id="124" creationId="{00000000-0000-0000-0000-000000000000}"/>
          </ac:spMkLst>
        </pc:spChg>
      </pc:sldChg>
      <pc:sldChg chg="modSp mod">
        <pc:chgData name="Christopher Soran" userId="7cb0f6d7-a7f2-46f2-9367-9660ffd42908" providerId="ADAL" clId="{EEEAF8CD-1736-42A4-A2DF-C48E09B44B6D}" dt="2023-05-08T20:30:40.532" v="7" actId="962"/>
        <pc:sldMkLst>
          <pc:docMk/>
          <pc:sldMk cId="0" sldId="263"/>
        </pc:sldMkLst>
        <pc:picChg chg="mod">
          <ac:chgData name="Christopher Soran" userId="7cb0f6d7-a7f2-46f2-9367-9660ffd42908" providerId="ADAL" clId="{EEEAF8CD-1736-42A4-A2DF-C48E09B44B6D}" dt="2023-05-08T20:30:40.532" v="7" actId="962"/>
          <ac:picMkLst>
            <pc:docMk/>
            <pc:sldMk cId="0" sldId="263"/>
            <ac:picMk id="167" creationId="{00000000-0000-0000-0000-000000000000}"/>
          </ac:picMkLst>
        </pc:picChg>
      </pc:sldChg>
      <pc:sldChg chg="modSp mod">
        <pc:chgData name="Christopher Soran" userId="7cb0f6d7-a7f2-46f2-9367-9660ffd42908" providerId="ADAL" clId="{EEEAF8CD-1736-42A4-A2DF-C48E09B44B6D}" dt="2023-05-08T20:34:22.863" v="8" actId="1076"/>
        <pc:sldMkLst>
          <pc:docMk/>
          <pc:sldMk cId="0" sldId="265"/>
        </pc:sldMkLst>
        <pc:spChg chg="mod">
          <ac:chgData name="Christopher Soran" userId="7cb0f6d7-a7f2-46f2-9367-9660ffd42908" providerId="ADAL" clId="{EEEAF8CD-1736-42A4-A2DF-C48E09B44B6D}" dt="2023-05-08T20:34:22.863" v="8" actId="1076"/>
          <ac:spMkLst>
            <pc:docMk/>
            <pc:sldMk cId="0" sldId="265"/>
            <ac:spMk id="18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f2375e7a2c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g1f2375e7a2c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0" name="Google Shape;180;g1f2375e7a2c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22c74d99394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7" name="Google Shape;187;g22c74d99394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8" name="Google Shape;188;g22c74d99394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5" name="Google Shape;195;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6" name="Google Shape;196;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3" name="Google Shape;203;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0" name="Google Shape;210;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7" name="Google Shape;217;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5" name="Google Shape;225;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2" name="Google Shape;232;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9" name="Google Shape;239;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6" name="Google Shape;246;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3" name="Google Shape;253;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0" name="Google Shape;260;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61" name="Google Shape;261;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69" name="Google Shape;269;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231b1f2dfc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g1231b1f2dfc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1" name="Google Shape;121;g1231b1f2dfc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412cdc2eec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412cdc2eec_0_7: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29" name="Google Shape;129;g2412cdc2eec_0_7: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412cdc2eec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412cdc2eec_0_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37" name="Google Shape;137;g2412cdc2eec_0_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412cdc2eec_0_16: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412cdc2eec_0_16: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45" name="Google Shape;145;g2412cdc2eec_0_16: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412cdc2eec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412cdc2eec_1_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53" name="Google Shape;153;g2412cdc2eec_1_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2412cdc2eec_1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2412cdc2eec_1_8: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62" name="Google Shape;162;g2412cdc2eec_1_8: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2412cdc2eec_1_16: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2412cdc2eec_1_16: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71" name="Google Shape;171;g2412cdc2eec_1_16: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bctc.edu/about/accessibility/new-informatio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bctc.edu/resources/documents/colleges-staff/it-support/erp/ctclink-accessibility/peopletools-8.59-accessibility-update-overview-2023-04.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sbctc.webex.com/sbctc/ldr.php?RCID=787c3c8ac079b2a69213545c2229d085"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bctc.edu/resources/documents/colleges-staff/it-support/erp/ctclink-accessibility/peopletools-8.59-accessibility-update-overview-2023-04.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bctc.edu/resources/documents/colleges-staff/it-support/erp/ctclink-accessibility/keyboard-shortcuts-peopletools-8.59.xls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ctclinkreferencecenter.ctclink.us/m/fundamentals/l/1671464-all-keyboard-shortcuts" TargetMode="External"/><Relationship Id="rId4" Type="http://schemas.openxmlformats.org/officeDocument/2006/relationships/hyperlink" Target="https://docs.oracle.com/cd/F75890_01/pt859pbr4/eng/pt/tacs/NavigatingwiththeKeyboard-827ff2.html#u5f938997-b349-4ee6-9c9e-0d965b5d50f7"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70608" y="3990107"/>
            <a:ext cx="8336975" cy="79779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May 9, 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g1f2375e7a2c_0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Okta Updates</a:t>
            </a:r>
            <a:endParaRPr/>
          </a:p>
        </p:txBody>
      </p:sp>
      <p:sp>
        <p:nvSpPr>
          <p:cNvPr id="183" name="Google Shape;183;g1f2375e7a2c_0_0"/>
          <p:cNvSpPr txBox="1">
            <a:spLocks noGrp="1"/>
          </p:cNvSpPr>
          <p:nvPr>
            <p:ph type="body" idx="1"/>
          </p:nvPr>
        </p:nvSpPr>
        <p:spPr>
          <a:xfrm>
            <a:off x="403500" y="2177426"/>
            <a:ext cx="8337000" cy="4306500"/>
          </a:xfrm>
          <a:prstGeom prst="rect">
            <a:avLst/>
          </a:prstGeom>
          <a:noFill/>
          <a:ln>
            <a:noFill/>
          </a:ln>
        </p:spPr>
        <p:txBody>
          <a:bodyPr spcFirstLastPara="1" wrap="square" lIns="91425" tIns="45700" rIns="91425" bIns="45700" anchor="t" anchorCtr="0">
            <a:noAutofit/>
          </a:bodyPr>
          <a:lstStyle/>
          <a:p>
            <a:pPr marL="457200" lvl="0" indent="-374650" algn="l" rtl="0">
              <a:lnSpc>
                <a:spcPct val="90000"/>
              </a:lnSpc>
              <a:spcBef>
                <a:spcPts val="1000"/>
              </a:spcBef>
              <a:spcAft>
                <a:spcPts val="0"/>
              </a:spcAft>
              <a:buClr>
                <a:schemeClr val="dk1"/>
              </a:buClr>
              <a:buSzPts val="2300"/>
              <a:buChar char="•"/>
            </a:pPr>
            <a:r>
              <a:rPr lang="en-US" sz="2300" dirty="0">
                <a:solidFill>
                  <a:schemeClr val="dk1"/>
                </a:solidFill>
              </a:rPr>
              <a:t>Continue review of Okta Verify application with VO and </a:t>
            </a:r>
            <a:r>
              <a:rPr lang="en-US" sz="2300" dirty="0" err="1">
                <a:solidFill>
                  <a:schemeClr val="dk1"/>
                </a:solidFill>
              </a:rPr>
              <a:t>TalkBack</a:t>
            </a:r>
            <a:endParaRPr sz="2300" dirty="0">
              <a:solidFill>
                <a:schemeClr val="dk1"/>
              </a:solidFill>
            </a:endParaRPr>
          </a:p>
          <a:p>
            <a:pPr marL="457200" lvl="0" indent="-374650" algn="l" rtl="0">
              <a:lnSpc>
                <a:spcPct val="90000"/>
              </a:lnSpc>
              <a:spcBef>
                <a:spcPts val="1000"/>
              </a:spcBef>
              <a:spcAft>
                <a:spcPts val="0"/>
              </a:spcAft>
              <a:buClr>
                <a:schemeClr val="dk1"/>
              </a:buClr>
              <a:buSzPts val="2300"/>
              <a:buChar char="•"/>
            </a:pPr>
            <a:r>
              <a:rPr lang="en-US" sz="2300" dirty="0">
                <a:solidFill>
                  <a:schemeClr val="dk1"/>
                </a:solidFill>
              </a:rPr>
              <a:t>New Okta Sign-In Widget Early Adoption coming in the next month or so. Date TBD.</a:t>
            </a:r>
            <a:endParaRPr sz="2300" dirty="0">
              <a:solidFill>
                <a:schemeClr val="dk1"/>
              </a:solidFill>
            </a:endParaRPr>
          </a:p>
          <a:p>
            <a:pPr marL="457200" lvl="0" indent="-374650" algn="l" rtl="0">
              <a:lnSpc>
                <a:spcPct val="90000"/>
              </a:lnSpc>
              <a:spcBef>
                <a:spcPts val="1000"/>
              </a:spcBef>
              <a:spcAft>
                <a:spcPts val="0"/>
              </a:spcAft>
              <a:buClr>
                <a:schemeClr val="dk1"/>
              </a:buClr>
              <a:buSzPts val="2300"/>
              <a:buChar char="•"/>
            </a:pPr>
            <a:r>
              <a:rPr lang="en-US" sz="2300" dirty="0">
                <a:solidFill>
                  <a:schemeClr val="dk1"/>
                </a:solidFill>
              </a:rPr>
              <a:t>Issue with Okta landing page after signing in reported to Okta on 2/2/2023.</a:t>
            </a:r>
            <a:endParaRPr sz="2300" dirty="0">
              <a:solidFill>
                <a:schemeClr val="dk1"/>
              </a:solidFill>
            </a:endParaRPr>
          </a:p>
          <a:p>
            <a:pPr marL="914400" lvl="1" indent="-374650" algn="l" rtl="0">
              <a:lnSpc>
                <a:spcPct val="90000"/>
              </a:lnSpc>
              <a:spcBef>
                <a:spcPts val="500"/>
              </a:spcBef>
              <a:spcAft>
                <a:spcPts val="0"/>
              </a:spcAft>
              <a:buClr>
                <a:schemeClr val="dk1"/>
              </a:buClr>
              <a:buSzPts val="2300"/>
              <a:buChar char="•"/>
            </a:pPr>
            <a:r>
              <a:rPr lang="en-US" sz="2300" dirty="0">
                <a:solidFill>
                  <a:schemeClr val="dk1"/>
                </a:solidFill>
              </a:rPr>
              <a:t>List View and Links versus Grid View and Buttons.</a:t>
            </a:r>
            <a:endParaRPr sz="2300" dirty="0">
              <a:solidFill>
                <a:schemeClr val="dk1"/>
              </a:solidFill>
            </a:endParaRPr>
          </a:p>
          <a:p>
            <a:pPr marL="457200" lvl="0" indent="-374650" algn="l" rtl="0">
              <a:lnSpc>
                <a:spcPct val="90000"/>
              </a:lnSpc>
              <a:spcBef>
                <a:spcPts val="500"/>
              </a:spcBef>
              <a:spcAft>
                <a:spcPts val="0"/>
              </a:spcAft>
              <a:buClr>
                <a:schemeClr val="dk1"/>
              </a:buClr>
              <a:buSzPts val="2300"/>
              <a:buChar char="•"/>
            </a:pPr>
            <a:r>
              <a:rPr lang="en-US" sz="2300" dirty="0">
                <a:solidFill>
                  <a:schemeClr val="dk1"/>
                </a:solidFill>
              </a:rPr>
              <a:t>Okta notified SBCTC on 4/5/2023 that the problem has been resolved on the Landing Page.</a:t>
            </a:r>
            <a:endParaRPr sz="2300" dirty="0">
              <a:solidFill>
                <a:schemeClr val="dk1"/>
              </a:solidFill>
            </a:endParaRPr>
          </a:p>
          <a:p>
            <a:pPr marL="914400" lvl="1" indent="-374650" algn="l" rtl="0">
              <a:lnSpc>
                <a:spcPct val="90000"/>
              </a:lnSpc>
              <a:spcBef>
                <a:spcPts val="500"/>
              </a:spcBef>
              <a:spcAft>
                <a:spcPts val="0"/>
              </a:spcAft>
              <a:buClr>
                <a:schemeClr val="dk1"/>
              </a:buClr>
              <a:buSzPts val="2300"/>
              <a:buChar char="•"/>
            </a:pPr>
            <a:r>
              <a:rPr lang="en-US" sz="2300" dirty="0">
                <a:solidFill>
                  <a:schemeClr val="dk1"/>
                </a:solidFill>
              </a:rPr>
              <a:t>Now, all options presented to the user to select and open, are coded and announced as Links on either Grid View or List View.</a:t>
            </a:r>
            <a:endParaRPr sz="2300" dirty="0">
              <a:solidFill>
                <a:schemeClr val="dk1"/>
              </a:solidFill>
            </a:endParaRPr>
          </a:p>
          <a:p>
            <a:pPr marL="0" lvl="0" indent="0" algn="l" rtl="0">
              <a:lnSpc>
                <a:spcPct val="90000"/>
              </a:lnSpc>
              <a:spcBef>
                <a:spcPts val="1000"/>
              </a:spcBef>
              <a:spcAft>
                <a:spcPts val="0"/>
              </a:spcAft>
              <a:buSzPts val="2800"/>
              <a:buNone/>
            </a:pPr>
            <a:endParaRPr sz="1600" dirty="0">
              <a:solidFill>
                <a:schemeClr val="dk1"/>
              </a:solidFill>
            </a:endParaRPr>
          </a:p>
        </p:txBody>
      </p:sp>
      <p:sp>
        <p:nvSpPr>
          <p:cNvPr id="184" name="Google Shape;184;g1f2375e7a2c_0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g22c74d99394_0_14"/>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WA Learning Lab</a:t>
            </a:r>
            <a:endParaRPr dirty="0"/>
          </a:p>
        </p:txBody>
      </p:sp>
      <p:sp>
        <p:nvSpPr>
          <p:cNvPr id="191" name="Google Shape;191;g22c74d99394_0_14"/>
          <p:cNvSpPr txBox="1">
            <a:spLocks noGrp="1"/>
          </p:cNvSpPr>
          <p:nvPr>
            <p:ph type="body" idx="1"/>
          </p:nvPr>
        </p:nvSpPr>
        <p:spPr>
          <a:xfrm>
            <a:off x="536850" y="2415149"/>
            <a:ext cx="8337000" cy="4219500"/>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1000"/>
              </a:spcBef>
              <a:spcAft>
                <a:spcPts val="0"/>
              </a:spcAft>
              <a:buClr>
                <a:schemeClr val="dk1"/>
              </a:buClr>
              <a:buSzPts val="2400"/>
              <a:buChar char="•"/>
            </a:pPr>
            <a:r>
              <a:rPr lang="en-US" sz="2400" dirty="0">
                <a:solidFill>
                  <a:schemeClr val="dk1"/>
                </a:solidFill>
              </a:rPr>
              <a:t>The </a:t>
            </a:r>
            <a:r>
              <a:rPr lang="en-US" sz="2400" b="1" u="sng" dirty="0">
                <a:solidFill>
                  <a:schemeClr val="hlink"/>
                </a:solidFill>
                <a:hlinkClick r:id="rId3"/>
              </a:rPr>
              <a:t>WA Learning Lab application</a:t>
            </a:r>
            <a:r>
              <a:rPr lang="en-US" sz="2400" dirty="0">
                <a:solidFill>
                  <a:schemeClr val="dk1"/>
                </a:solidFill>
              </a:rPr>
              <a:t> ended April 20!</a:t>
            </a:r>
            <a:endParaRPr sz="2400" dirty="0">
              <a:solidFill>
                <a:schemeClr val="dk1"/>
              </a:solidFill>
            </a:endParaRPr>
          </a:p>
          <a:p>
            <a:pPr marL="457200" lvl="0" indent="-381000" algn="l" rtl="0">
              <a:lnSpc>
                <a:spcPct val="90000"/>
              </a:lnSpc>
              <a:spcBef>
                <a:spcPts val="1000"/>
              </a:spcBef>
              <a:spcAft>
                <a:spcPts val="0"/>
              </a:spcAft>
              <a:buClr>
                <a:schemeClr val="dk1"/>
              </a:buClr>
              <a:buSzPts val="2400"/>
              <a:buChar char="•"/>
            </a:pPr>
            <a:r>
              <a:rPr lang="en-US" sz="2400" dirty="0">
                <a:solidFill>
                  <a:schemeClr val="dk1"/>
                </a:solidFill>
              </a:rPr>
              <a:t>All teams will complete a written Action Plan with feedback from </a:t>
            </a:r>
            <a:r>
              <a:rPr lang="en-US" sz="2400" dirty="0" err="1">
                <a:solidFill>
                  <a:schemeClr val="dk1"/>
                </a:solidFill>
              </a:rPr>
              <a:t>WebAIM</a:t>
            </a:r>
            <a:r>
              <a:rPr lang="en-US" sz="2400" dirty="0">
                <a:solidFill>
                  <a:schemeClr val="dk1"/>
                </a:solidFill>
              </a:rPr>
              <a:t> trainers.</a:t>
            </a:r>
            <a:endParaRPr sz="2400" dirty="0">
              <a:solidFill>
                <a:schemeClr val="dk1"/>
              </a:solidFill>
            </a:endParaRPr>
          </a:p>
          <a:p>
            <a:pPr marL="457200" lvl="0" indent="-381000" algn="l" rtl="0">
              <a:lnSpc>
                <a:spcPct val="90000"/>
              </a:lnSpc>
              <a:spcBef>
                <a:spcPts val="1000"/>
              </a:spcBef>
              <a:spcAft>
                <a:spcPts val="0"/>
              </a:spcAft>
              <a:buClr>
                <a:schemeClr val="dk1"/>
              </a:buClr>
              <a:buSzPts val="2400"/>
              <a:buChar char="•"/>
            </a:pPr>
            <a:r>
              <a:rPr lang="en-US" sz="2400" dirty="0">
                <a:solidFill>
                  <a:schemeClr val="dk1"/>
                </a:solidFill>
              </a:rPr>
              <a:t>Action Plans will be shared with college/agency leadership.</a:t>
            </a:r>
            <a:endParaRPr sz="24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Bellingham Tech</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LW Tech</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Olympic</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Peninsula</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Renton Tech</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SPSCC</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SBCTC</a:t>
            </a:r>
            <a:endParaRPr sz="1600" dirty="0">
              <a:solidFill>
                <a:schemeClr val="dk1"/>
              </a:solidFill>
            </a:endParaRPr>
          </a:p>
          <a:p>
            <a:pPr marL="0" lvl="0" indent="0" algn="l" rtl="0">
              <a:lnSpc>
                <a:spcPct val="90000"/>
              </a:lnSpc>
              <a:spcBef>
                <a:spcPts val="1000"/>
              </a:spcBef>
              <a:spcAft>
                <a:spcPts val="0"/>
              </a:spcAft>
              <a:buSzPts val="2800"/>
              <a:buNone/>
            </a:pPr>
            <a:endParaRPr dirty="0"/>
          </a:p>
        </p:txBody>
      </p:sp>
      <p:sp>
        <p:nvSpPr>
          <p:cNvPr id="192" name="Google Shape;192;g22c74d99394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a:t>
            </a:r>
            <a:endParaRPr/>
          </a:p>
        </p:txBody>
      </p:sp>
      <p:sp>
        <p:nvSpPr>
          <p:cNvPr id="199" name="Google Shape;199;g13bf19c0ce6_0_7"/>
          <p:cNvSpPr txBox="1">
            <a:spLocks noGrp="1"/>
          </p:cNvSpPr>
          <p:nvPr>
            <p:ph type="body" idx="1"/>
          </p:nvPr>
        </p:nvSpPr>
        <p:spPr>
          <a:xfrm>
            <a:off x="536850" y="2506375"/>
            <a:ext cx="8337000" cy="4114800"/>
          </a:xfrm>
          <a:prstGeom prst="rect">
            <a:avLst/>
          </a:prstGeom>
          <a:noFill/>
          <a:ln>
            <a:noFill/>
          </a:ln>
        </p:spPr>
        <p:txBody>
          <a:bodyPr spcFirstLastPara="1" wrap="square" lIns="91425" tIns="45700" rIns="91425" bIns="45700" anchor="t" anchorCtr="0">
            <a:noAutofit/>
          </a:bodyPr>
          <a:lstStyle/>
          <a:p>
            <a:pPr marL="50800" lvl="0" indent="0" algn="ctr" rtl="0">
              <a:lnSpc>
                <a:spcPct val="90000"/>
              </a:lnSpc>
              <a:spcBef>
                <a:spcPts val="1000"/>
              </a:spcBef>
              <a:spcAft>
                <a:spcPts val="0"/>
              </a:spcAft>
              <a:buSzPts val="2800"/>
              <a:buNone/>
            </a:pPr>
            <a:r>
              <a:rPr lang="en-US" sz="1800" i="1" dirty="0"/>
              <a:t>Current status of all issues are located at the </a:t>
            </a:r>
            <a:r>
              <a:rPr lang="en-US" sz="1800" i="1" u="sng" dirty="0">
                <a:solidFill>
                  <a:schemeClr val="hlink"/>
                </a:solidFill>
                <a:hlinkClick r:id="rId3" action="ppaction://hlinksldjump"/>
              </a:rPr>
              <a:t>end of the slide deck</a:t>
            </a:r>
            <a:r>
              <a:rPr lang="en-US" sz="1800" i="1" dirty="0"/>
              <a:t>.  </a:t>
            </a:r>
            <a:br>
              <a:rPr lang="en-US" sz="1800" i="1" dirty="0"/>
            </a:br>
            <a:r>
              <a:rPr lang="en-US" sz="1800" i="1" dirty="0"/>
              <a:t>New updates from last month is posted here.</a:t>
            </a:r>
            <a:endParaRPr dirty="0"/>
          </a:p>
          <a:p>
            <a:pPr marL="0" lvl="0" indent="0" algn="l" rtl="0">
              <a:lnSpc>
                <a:spcPct val="90000"/>
              </a:lnSpc>
              <a:spcBef>
                <a:spcPts val="1000"/>
              </a:spcBef>
              <a:spcAft>
                <a:spcPts val="0"/>
              </a:spcAft>
              <a:buSzPts val="2800"/>
              <a:buNone/>
            </a:pPr>
            <a:endParaRPr dirty="0"/>
          </a:p>
          <a:p>
            <a:pPr marL="457200" lvl="0" indent="-342900" algn="l" rtl="0">
              <a:lnSpc>
                <a:spcPct val="90000"/>
              </a:lnSpc>
              <a:spcBef>
                <a:spcPts val="1000"/>
              </a:spcBef>
              <a:spcAft>
                <a:spcPts val="0"/>
              </a:spcAft>
              <a:buSzPts val="1800"/>
              <a:buChar char="•"/>
            </a:pPr>
            <a:r>
              <a:rPr lang="en-US" dirty="0"/>
              <a:t>No new updates this month.</a:t>
            </a:r>
            <a:endParaRPr dirty="0"/>
          </a:p>
        </p:txBody>
      </p:sp>
      <p:sp>
        <p:nvSpPr>
          <p:cNvPr id="200" name="Google Shape;200;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206" name="Google Shape;206;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207" name="Google Shape;207;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213" name="Google Shape;213;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214" name="Google Shape;214;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20" name="Google Shape;220;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rPr>
              <a:t>Accessibility and ctcLink Open Forum</a:t>
            </a:r>
            <a:endParaRPr dirty="0"/>
          </a:p>
          <a:p>
            <a:pPr marL="457200" marR="0" lvl="0" indent="-406400" algn="l" rtl="0">
              <a:lnSpc>
                <a:spcPct val="90000"/>
              </a:lnSpc>
              <a:spcBef>
                <a:spcPts val="1000"/>
              </a:spcBef>
              <a:spcAft>
                <a:spcPts val="0"/>
              </a:spcAft>
              <a:buClr>
                <a:srgbClr val="003764"/>
              </a:buClr>
              <a:buSzPts val="2800"/>
              <a:buFont typeface="Arial"/>
              <a:buChar char="•"/>
            </a:pPr>
            <a:r>
              <a:rPr lang="en-US" dirty="0"/>
              <a:t>Next meeting – June 13, 2023, 11:00 am to Noon</a:t>
            </a:r>
            <a:endParaRPr dirty="0"/>
          </a:p>
        </p:txBody>
      </p:sp>
      <p:sp>
        <p:nvSpPr>
          <p:cNvPr id="221" name="Google Shape;221;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28" name="Google Shape;228;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Expanded details from previous slides are provided following this page.</a:t>
            </a:r>
            <a:endParaRPr dirty="0"/>
          </a:p>
        </p:txBody>
      </p:sp>
      <p:sp>
        <p:nvSpPr>
          <p:cNvPr id="229" name="Google Shape;229;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35" name="Google Shape;235;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a:t>CS Submit button on student enrollment process is out of tab index order</a:t>
            </a:r>
            <a:endParaRPr/>
          </a:p>
          <a:p>
            <a:pPr marL="914400" lvl="1" indent="-381000" algn="l" rtl="0">
              <a:lnSpc>
                <a:spcPct val="90000"/>
              </a:lnSpc>
              <a:spcBef>
                <a:spcPts val="500"/>
              </a:spcBef>
              <a:spcAft>
                <a:spcPts val="0"/>
              </a:spcAft>
              <a:buSzPts val="2400"/>
              <a:buChar char="•"/>
            </a:pPr>
            <a:r>
              <a:rPr lang="en-US" sz="1400"/>
              <a:t>Oracle has agreed it is a bug. We are waiting for Oracle development to deliver a fix.</a:t>
            </a:r>
            <a:endParaRPr/>
          </a:p>
          <a:p>
            <a:pPr marL="50800" lvl="0" indent="0" algn="l" rtl="0">
              <a:lnSpc>
                <a:spcPct val="90000"/>
              </a:lnSpc>
              <a:spcBef>
                <a:spcPts val="1000"/>
              </a:spcBef>
              <a:spcAft>
                <a:spcPts val="0"/>
              </a:spcAft>
              <a:buSzPts val="2800"/>
              <a:buNone/>
            </a:pPr>
            <a:r>
              <a:rPr lang="en-US" sz="1600"/>
              <a:t>CS Make a Payment Page</a:t>
            </a:r>
            <a:endParaRPr/>
          </a:p>
          <a:p>
            <a:pPr marL="914400" lvl="1" indent="-381000" algn="l" rtl="0">
              <a:lnSpc>
                <a:spcPct val="90000"/>
              </a:lnSpc>
              <a:spcBef>
                <a:spcPts val="500"/>
              </a:spcBef>
              <a:spcAft>
                <a:spcPts val="0"/>
              </a:spcAft>
              <a:buSzPts val="2400"/>
              <a:buChar char="•"/>
            </a:pPr>
            <a:r>
              <a:rPr lang="en-US" sz="1400"/>
              <a:t>We are looking into possibly using the fluid version of Make a Payment to fix the reflow issue in small form factor on the classic Make a Payment page. Submitted Service Request with Oracle on the reflow issue on the classic page. On the fluid page, the submit button is out of tab index order and we opened a Service Request on this as well.  At this time, we are not using the fluid Make a Payment page.</a:t>
            </a:r>
            <a:endParaRPr/>
          </a:p>
          <a:p>
            <a:pPr marL="50800" lvl="0" indent="0" algn="l" rtl="0">
              <a:lnSpc>
                <a:spcPct val="90000"/>
              </a:lnSpc>
              <a:spcBef>
                <a:spcPts val="1000"/>
              </a:spcBef>
              <a:spcAft>
                <a:spcPts val="0"/>
              </a:spcAft>
              <a:buSzPts val="2800"/>
              <a:buNone/>
            </a:pPr>
            <a:r>
              <a:rPr lang="en-US" sz="1600"/>
              <a:t>CS Screen Reader on Academic Progress page</a:t>
            </a:r>
            <a:endParaRPr/>
          </a:p>
          <a:p>
            <a:pPr marL="914400" lvl="1" indent="-381000" algn="l" rtl="0">
              <a:lnSpc>
                <a:spcPct val="90000"/>
              </a:lnSpc>
              <a:spcBef>
                <a:spcPts val="500"/>
              </a:spcBef>
              <a:spcAft>
                <a:spcPts val="0"/>
              </a:spcAft>
              <a:buSzPts val="2400"/>
              <a:buChar char="•"/>
            </a:pPr>
            <a:r>
              <a:rPr lang="en-US" sz="1400"/>
              <a:t>We want to fix this but we need more details.  How the page is rendered and how you interact with it depends on things like what program and classes you are enrolled in.</a:t>
            </a:r>
            <a:endParaRPr/>
          </a:p>
          <a:p>
            <a:pPr marL="0" lvl="0" indent="0" algn="l" rtl="0">
              <a:lnSpc>
                <a:spcPct val="90000"/>
              </a:lnSpc>
              <a:spcBef>
                <a:spcPts val="1000"/>
              </a:spcBef>
              <a:spcAft>
                <a:spcPts val="0"/>
              </a:spcAft>
              <a:buSzPts val="2800"/>
              <a:buNone/>
            </a:pPr>
            <a:r>
              <a:rPr lang="en-US" sz="1600">
                <a:solidFill>
                  <a:schemeClr val="dk1"/>
                </a:solidFill>
              </a:rPr>
              <a:t>CS Academic Advisement Report – incorrect PDF tags</a:t>
            </a:r>
            <a:endParaRPr sz="2800">
              <a:solidFill>
                <a:schemeClr val="dk1"/>
              </a:solidFill>
            </a:endParaRPr>
          </a:p>
          <a:p>
            <a:pPr marL="914400" lvl="1" indent="-381000" algn="l" rtl="0">
              <a:lnSpc>
                <a:spcPct val="90000"/>
              </a:lnSpc>
              <a:spcBef>
                <a:spcPts val="1000"/>
              </a:spcBef>
              <a:spcAft>
                <a:spcPts val="0"/>
              </a:spcAft>
              <a:buClr>
                <a:schemeClr val="dk1"/>
              </a:buClr>
              <a:buSzPts val="2400"/>
              <a:buChar char="•"/>
            </a:pPr>
            <a:r>
              <a:rPr lang="en-US" sz="140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a:t>
            </a:r>
            <a:endParaRPr sz="1600">
              <a:solidFill>
                <a:schemeClr val="dk1"/>
              </a:solidFill>
            </a:endParaRPr>
          </a:p>
        </p:txBody>
      </p:sp>
      <p:sp>
        <p:nvSpPr>
          <p:cNvPr id="236" name="Google Shape;236;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3" name="Google Shape;243;g10f61bb0ac9_0_8"/>
          <p:cNvSpPr txBox="1">
            <a:spLocks noGrp="1"/>
          </p:cNvSpPr>
          <p:nvPr>
            <p:ph type="sldNum" idx="12"/>
          </p:nvPr>
        </p:nvSpPr>
        <p:spPr>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
        <p:nvSpPr>
          <p:cNvPr id="241" name="Google Shape;241;g10f61bb0ac9_0_8"/>
          <p:cNvSpPr txBox="1">
            <a:spLocks noGrp="1"/>
          </p:cNvSpPr>
          <p:nvPr>
            <p:ph type="title"/>
          </p:nvPr>
        </p:nvSpPr>
        <p:spPr>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42" name="Google Shape;242;g10f61bb0ac9_0_8"/>
          <p:cNvSpPr txBox="1">
            <a:spLocks noGrp="1"/>
          </p:cNvSpPr>
          <p:nvPr>
            <p:ph type="body" idx="1"/>
          </p:nvPr>
        </p:nvSpPr>
        <p:spPr>
          <a:xfrm>
            <a:off x="502220" y="1438469"/>
            <a:ext cx="8336975" cy="528300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400" dirty="0">
                <a:solidFill>
                  <a:schemeClr val="dk1"/>
                </a:solidFill>
              </a:rPr>
              <a:t>HCM W-2 PDF</a:t>
            </a:r>
            <a:endParaRPr sz="1400" dirty="0">
              <a:solidFill>
                <a:schemeClr val="dk1"/>
              </a:solidFill>
            </a:endParaRPr>
          </a:p>
          <a:p>
            <a:pPr marL="914400" lvl="1" indent="-298450" algn="l" rtl="0">
              <a:lnSpc>
                <a:spcPct val="90000"/>
              </a:lnSpc>
              <a:spcBef>
                <a:spcPts val="1000"/>
              </a:spcBef>
              <a:spcAft>
                <a:spcPts val="0"/>
              </a:spcAft>
              <a:buClr>
                <a:schemeClr val="dk1"/>
              </a:buClr>
              <a:buSzPts val="1100"/>
              <a:buChar char="•"/>
            </a:pPr>
            <a:r>
              <a:rPr lang="en-US" sz="1400" dirty="0">
                <a:solidFill>
                  <a:schemeClr val="dk1"/>
                </a:solidFill>
              </a:rPr>
              <a:t>Oracle continues to make progress on making the W-2 PDF tagged correctly. They had hoped to have the fix delivered by the end of 2022 so everyone could have it for when they do taxes early 2023, but it’s looking like it will be more like year out. </a:t>
            </a:r>
            <a:endParaRPr sz="1400" dirty="0">
              <a:solidFill>
                <a:schemeClr val="dk1"/>
              </a:solidFill>
            </a:endParaRPr>
          </a:p>
          <a:p>
            <a:pPr marL="914400" lvl="1" indent="-298450" algn="l" rtl="0">
              <a:lnSpc>
                <a:spcPct val="90000"/>
              </a:lnSpc>
              <a:spcBef>
                <a:spcPts val="1000"/>
              </a:spcBef>
              <a:spcAft>
                <a:spcPts val="0"/>
              </a:spcAft>
              <a:buClr>
                <a:schemeClr val="dk1"/>
              </a:buClr>
              <a:buSzPts val="1100"/>
              <a:buChar char="•"/>
            </a:pPr>
            <a:r>
              <a:rPr lang="en-US" sz="1400" dirty="0">
                <a:solidFill>
                  <a:schemeClr val="dk1"/>
                </a:solidFill>
              </a:rPr>
              <a:t>The same information is fully accessible on the HTML version.</a:t>
            </a:r>
            <a:endParaRPr sz="1400" dirty="0"/>
          </a:p>
          <a:p>
            <a:pPr marL="50800" lvl="0" indent="0" algn="l" rtl="0">
              <a:lnSpc>
                <a:spcPct val="90000"/>
              </a:lnSpc>
              <a:spcBef>
                <a:spcPts val="1000"/>
              </a:spcBef>
              <a:spcAft>
                <a:spcPts val="0"/>
              </a:spcAft>
              <a:buSzPts val="2800"/>
              <a:buNone/>
            </a:pPr>
            <a:r>
              <a:rPr lang="en-US" sz="1400" dirty="0"/>
              <a:t>HCM Request Absence Page Reloads</a:t>
            </a:r>
            <a:endParaRPr sz="1400" dirty="0"/>
          </a:p>
          <a:p>
            <a:pPr marL="914400" lvl="1" indent="-298450" algn="l" rtl="0">
              <a:lnSpc>
                <a:spcPct val="90000"/>
              </a:lnSpc>
              <a:spcBef>
                <a:spcPts val="500"/>
              </a:spcBef>
              <a:spcAft>
                <a:spcPts val="0"/>
              </a:spcAft>
              <a:buSzPts val="1100"/>
              <a:buChar char="•"/>
            </a:pPr>
            <a:r>
              <a:rPr lang="en-US" sz="1400" dirty="0"/>
              <a:t>Oracle is targeting this fix for HCM 45.</a:t>
            </a:r>
            <a:endParaRPr sz="1400" dirty="0"/>
          </a:p>
          <a:p>
            <a:pPr marL="50800" lvl="0" indent="0" algn="l" rtl="0">
              <a:lnSpc>
                <a:spcPct val="90000"/>
              </a:lnSpc>
              <a:spcBef>
                <a:spcPts val="1000"/>
              </a:spcBef>
              <a:spcAft>
                <a:spcPts val="0"/>
              </a:spcAft>
              <a:buSzPts val="2800"/>
              <a:buNone/>
            </a:pPr>
            <a:r>
              <a:rPr lang="en-US" sz="1400" dirty="0"/>
              <a:t>HCM Multiple jobs indistinguishable by screen reader</a:t>
            </a:r>
            <a:endParaRPr sz="1400" dirty="0"/>
          </a:p>
          <a:p>
            <a:pPr marL="914400" lvl="1" indent="-298450" algn="l" rtl="0">
              <a:lnSpc>
                <a:spcPct val="90000"/>
              </a:lnSpc>
              <a:spcBef>
                <a:spcPts val="500"/>
              </a:spcBef>
              <a:spcAft>
                <a:spcPts val="0"/>
              </a:spcAft>
              <a:buSzPts val="1100"/>
              <a:buChar char="•"/>
            </a:pPr>
            <a:r>
              <a:rPr lang="en-US" sz="1400" dirty="0"/>
              <a:t>Working on how best to use drop zones for this.</a:t>
            </a:r>
            <a:endParaRPr sz="1400" dirty="0"/>
          </a:p>
          <a:p>
            <a:pPr marL="50800" lvl="0" indent="0" algn="l" rtl="0">
              <a:lnSpc>
                <a:spcPct val="90000"/>
              </a:lnSpc>
              <a:spcBef>
                <a:spcPts val="1000"/>
              </a:spcBef>
              <a:spcAft>
                <a:spcPts val="0"/>
              </a:spcAft>
              <a:buSzPts val="2800"/>
              <a:buNone/>
            </a:pPr>
            <a:r>
              <a:rPr lang="en-US" sz="1400" dirty="0"/>
              <a:t>HCM Report time interface</a:t>
            </a:r>
            <a:endParaRPr sz="1400" dirty="0"/>
          </a:p>
          <a:p>
            <a:pPr marL="914400" lvl="1" indent="-298450" algn="l" rtl="0">
              <a:lnSpc>
                <a:spcPct val="90000"/>
              </a:lnSpc>
              <a:spcBef>
                <a:spcPts val="500"/>
              </a:spcBef>
              <a:spcAft>
                <a:spcPts val="0"/>
              </a:spcAft>
              <a:buSzPts val="1100"/>
              <a:buChar char="•"/>
            </a:pPr>
            <a:r>
              <a:rPr lang="en-US" sz="1400" dirty="0"/>
              <a:t>After previous button, focus goes to calendar button and Date in the edit box does not get read in NVDA. Does not happen with JAWS.</a:t>
            </a:r>
            <a:endParaRPr sz="1400" dirty="0"/>
          </a:p>
          <a:p>
            <a:pPr marL="914400" lvl="1" indent="-298450" algn="l" rtl="0">
              <a:lnSpc>
                <a:spcPct val="90000"/>
              </a:lnSpc>
              <a:spcBef>
                <a:spcPts val="500"/>
              </a:spcBef>
              <a:spcAft>
                <a:spcPts val="0"/>
              </a:spcAft>
              <a:buSzPts val="1100"/>
              <a:buChar char="•"/>
            </a:pPr>
            <a:r>
              <a:rPr lang="en-US" sz="1400" dirty="0"/>
              <a:t>Opened an SR for this issue.</a:t>
            </a:r>
            <a:endParaRPr sz="1400" dirty="0"/>
          </a:p>
          <a:p>
            <a:pPr marL="0" lvl="0" indent="0" algn="l" rtl="0">
              <a:lnSpc>
                <a:spcPct val="90000"/>
              </a:lnSpc>
              <a:spcBef>
                <a:spcPts val="1000"/>
              </a:spcBef>
              <a:spcAft>
                <a:spcPts val="0"/>
              </a:spcAft>
              <a:buSzPts val="2800"/>
              <a:buNone/>
            </a:pPr>
            <a:r>
              <a:rPr lang="en-US" sz="1400" dirty="0">
                <a:solidFill>
                  <a:schemeClr val="dk1"/>
                </a:solidFill>
              </a:rPr>
              <a:t>HCM - Entire absence request is reloaded based on selection and the reload is not announced to the screen reader.  </a:t>
            </a:r>
            <a:endParaRPr sz="1400" dirty="0">
              <a:solidFill>
                <a:schemeClr val="dk1"/>
              </a:solidFill>
            </a:endParaRPr>
          </a:p>
          <a:p>
            <a:pPr marL="914400" lvl="1" indent="-298450" algn="l" rtl="0">
              <a:lnSpc>
                <a:spcPct val="90000"/>
              </a:lnSpc>
              <a:spcBef>
                <a:spcPts val="0"/>
              </a:spcBef>
              <a:spcAft>
                <a:spcPts val="0"/>
              </a:spcAft>
              <a:buClr>
                <a:schemeClr val="dk1"/>
              </a:buClr>
              <a:buSzPts val="1100"/>
              <a:buChar char="•"/>
            </a:pPr>
            <a:r>
              <a:rPr lang="en-US" sz="1400" dirty="0">
                <a:solidFill>
                  <a:schemeClr val="dk1"/>
                </a:solidFill>
              </a:rPr>
              <a:t>Oracle is developing a fix that is planned to be delivered in HCM Image 45.</a:t>
            </a:r>
            <a:endParaRPr sz="1400" dirty="0">
              <a:solidFill>
                <a:schemeClr val="dk1"/>
              </a:solidFill>
            </a:endParaRPr>
          </a:p>
          <a:p>
            <a:pPr marL="0" lvl="0" indent="0" algn="l" rtl="0">
              <a:spcBef>
                <a:spcPts val="1000"/>
              </a:spcBef>
              <a:spcAft>
                <a:spcPts val="0"/>
              </a:spcAft>
              <a:buNone/>
            </a:pPr>
            <a:r>
              <a:rPr lang="en-US" sz="1400" dirty="0">
                <a:solidFill>
                  <a:schemeClr val="dk1"/>
                </a:solidFill>
              </a:rPr>
              <a:t>HCM Enter Time Page. </a:t>
            </a:r>
            <a:endParaRPr sz="1400" dirty="0">
              <a:solidFill>
                <a:schemeClr val="dk1"/>
              </a:solidFill>
            </a:endParaRPr>
          </a:p>
          <a:p>
            <a:pPr marL="457200" lvl="0" indent="-298450" algn="l" rtl="0">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endParaRPr sz="1400" dirty="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49" name="Google Shape;249;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8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FIN Travel Authorizations </a:t>
            </a:r>
            <a:endParaRPr sz="18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marL="914400" lvl="1" indent="-311150" algn="l" rtl="0">
              <a:lnSpc>
                <a:spcPct val="90000"/>
              </a:lnSpc>
              <a:spcBef>
                <a:spcPts val="500"/>
              </a:spcBef>
              <a:spcAft>
                <a:spcPts val="0"/>
              </a:spcAft>
              <a:buSzPts val="1300"/>
              <a:buChar char="•"/>
            </a:pPr>
            <a:r>
              <a:rPr lang="en-US" sz="18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The attachment button on the grid does not have a label. Fix coming in FIN Image 42. The first PRP released did not fix it. Oracle issued a revised PRP. </a:t>
            </a:r>
            <a:r>
              <a:rPr lang="en-US" sz="1800" b="1"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Update</a:t>
            </a:r>
            <a:r>
              <a:rPr lang="en-US" sz="18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 </a:t>
            </a:r>
            <a:r>
              <a:rPr lang="en-US" sz="1800" dirty="0">
                <a:solidFill>
                  <a:schemeClr val="dk1"/>
                </a:solidFill>
              </a:rPr>
              <a:t>The PRP has been tested, it works, and we will implement after FS 41.</a:t>
            </a:r>
            <a:endParaRPr sz="1800" dirty="0">
              <a:solidFill>
                <a:schemeClr val="dk1"/>
              </a:solidFill>
            </a:endParaRPr>
          </a:p>
          <a:p>
            <a:pPr marL="0" lvl="0" indent="0" algn="l" rtl="0">
              <a:lnSpc>
                <a:spcPct val="90000"/>
              </a:lnSpc>
              <a:spcBef>
                <a:spcPts val="0"/>
              </a:spcBef>
              <a:spcAft>
                <a:spcPts val="0"/>
              </a:spcAft>
              <a:buSzPts val="2800"/>
              <a:buNone/>
            </a:pPr>
            <a:endParaRPr sz="1800" dirty="0">
              <a:solidFill>
                <a:schemeClr val="dk1"/>
              </a:solidFill>
            </a:endParaRPr>
          </a:p>
          <a:p>
            <a:pPr marL="0" lvl="0" indent="0" algn="l" rtl="0">
              <a:lnSpc>
                <a:spcPct val="90000"/>
              </a:lnSpc>
              <a:spcBef>
                <a:spcPts val="0"/>
              </a:spcBef>
              <a:spcAft>
                <a:spcPts val="0"/>
              </a:spcAft>
              <a:buSzPts val="2800"/>
              <a:buNone/>
            </a:pPr>
            <a:r>
              <a:rPr lang="en-US" sz="1800" dirty="0">
                <a:solidFill>
                  <a:schemeClr val="dk1"/>
                </a:solidFill>
              </a:rPr>
              <a:t>Finance - Express Bill Entry Template page. </a:t>
            </a:r>
            <a:endParaRPr sz="1800" dirty="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8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endParaRPr sz="1800" dirty="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800" dirty="0">
                <a:solidFill>
                  <a:schemeClr val="dk1"/>
                </a:solidFill>
              </a:rPr>
              <a:t>Oracle is developing a fix that is planned to be delivered in Finance Image 47.</a:t>
            </a:r>
            <a:endParaRPr sz="1800" dirty="0">
              <a:solidFill>
                <a:schemeClr val="dk1"/>
              </a:solidFill>
            </a:endParaRPr>
          </a:p>
          <a:p>
            <a:pPr marL="457200" lvl="0" indent="-228600" algn="l" rtl="0">
              <a:lnSpc>
                <a:spcPct val="90000"/>
              </a:lnSpc>
              <a:spcBef>
                <a:spcPts val="1000"/>
              </a:spcBef>
              <a:spcAft>
                <a:spcPts val="0"/>
              </a:spcAft>
              <a:buSzPts val="2800"/>
              <a:buNone/>
            </a:pPr>
            <a:endParaRPr sz="1200" dirty="0"/>
          </a:p>
        </p:txBody>
      </p:sp>
      <p:sp>
        <p:nvSpPr>
          <p:cNvPr id="250" name="Google Shape;250;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658057" y="1602748"/>
            <a:ext cx="8337000" cy="63875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Agenda</a:t>
            </a:r>
            <a:endParaRPr dirty="0"/>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Welcome</a:t>
            </a:r>
            <a:endParaRPr dirty="0"/>
          </a:p>
          <a:p>
            <a:pPr marL="457200" lvl="0" indent="-406400" algn="l" rtl="0">
              <a:lnSpc>
                <a:spcPct val="90000"/>
              </a:lnSpc>
              <a:spcBef>
                <a:spcPts val="1000"/>
              </a:spcBef>
              <a:spcAft>
                <a:spcPts val="0"/>
              </a:spcAft>
              <a:buSzPts val="2800"/>
              <a:buChar char="•"/>
            </a:pPr>
            <a:r>
              <a:rPr lang="en-US" dirty="0"/>
              <a:t>Updates</a:t>
            </a:r>
            <a:endParaRPr dirty="0"/>
          </a:p>
          <a:p>
            <a:pPr marL="457200" lvl="0" indent="-406400" algn="l" rtl="0">
              <a:lnSpc>
                <a:spcPct val="90000"/>
              </a:lnSpc>
              <a:spcBef>
                <a:spcPts val="1000"/>
              </a:spcBef>
              <a:spcAft>
                <a:spcPts val="0"/>
              </a:spcAft>
              <a:buSzPts val="2800"/>
              <a:buChar char="•"/>
            </a:pPr>
            <a:r>
              <a:rPr lang="en-US" dirty="0" err="1"/>
              <a:t>PeopleTools</a:t>
            </a:r>
            <a:r>
              <a:rPr lang="en-US" dirty="0"/>
              <a:t> 8.59</a:t>
            </a:r>
            <a:endParaRPr dirty="0"/>
          </a:p>
          <a:p>
            <a:pPr marL="457200" lvl="0" indent="-406400" algn="l" rtl="0">
              <a:lnSpc>
                <a:spcPct val="90000"/>
              </a:lnSpc>
              <a:spcBef>
                <a:spcPts val="1000"/>
              </a:spcBef>
              <a:spcAft>
                <a:spcPts val="0"/>
              </a:spcAft>
              <a:buSzPts val="2800"/>
              <a:buChar char="•"/>
            </a:pPr>
            <a:r>
              <a:rPr lang="en-US" dirty="0"/>
              <a:t>Keyboard Shortcuts</a:t>
            </a:r>
            <a:endParaRPr dirty="0"/>
          </a:p>
          <a:p>
            <a:pPr marL="457200" lvl="0" indent="-406400" algn="l" rtl="0">
              <a:lnSpc>
                <a:spcPct val="90000"/>
              </a:lnSpc>
              <a:spcBef>
                <a:spcPts val="1000"/>
              </a:spcBef>
              <a:spcAft>
                <a:spcPts val="0"/>
              </a:spcAft>
              <a:buSzPts val="2800"/>
              <a:buChar char="•"/>
            </a:pPr>
            <a:r>
              <a:rPr lang="en-US" dirty="0"/>
              <a:t>Favorites</a:t>
            </a:r>
            <a:endParaRPr dirty="0"/>
          </a:p>
          <a:p>
            <a:pPr marL="457200" lvl="0" indent="-406400" algn="l" rtl="0">
              <a:lnSpc>
                <a:spcPct val="90000"/>
              </a:lnSpc>
              <a:spcBef>
                <a:spcPts val="1000"/>
              </a:spcBef>
              <a:spcAft>
                <a:spcPts val="0"/>
              </a:spcAft>
              <a:buSzPts val="2800"/>
              <a:buChar char="•"/>
            </a:pPr>
            <a:r>
              <a:rPr lang="en-US" dirty="0">
                <a:solidFill>
                  <a:schemeClr val="dk1"/>
                </a:solidFill>
              </a:rPr>
              <a:t>Service desk tickets/Oracle service </a:t>
            </a:r>
            <a:r>
              <a:rPr lang="en-US"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requests</a:t>
            </a:r>
            <a:endParaRPr dirty="0"/>
          </a:p>
          <a:p>
            <a:pPr marL="457200" lvl="0" indent="-406400" algn="l" rtl="0">
              <a:lnSpc>
                <a:spcPct val="90000"/>
              </a:lnSpc>
              <a:spcBef>
                <a:spcPts val="1000"/>
              </a:spcBef>
              <a:spcAft>
                <a:spcPts val="0"/>
              </a:spcAft>
              <a:buSzPts val="2800"/>
              <a:buChar char="•"/>
            </a:pPr>
            <a:r>
              <a:rPr lang="en-US" dirty="0"/>
              <a:t>College sharing</a:t>
            </a:r>
            <a:endParaRPr dirty="0"/>
          </a:p>
          <a:p>
            <a:pPr marL="457200" lvl="0" indent="-406400" algn="l" rtl="0">
              <a:lnSpc>
                <a:spcPct val="90000"/>
              </a:lnSpc>
              <a:spcBef>
                <a:spcPts val="1000"/>
              </a:spcBef>
              <a:spcAft>
                <a:spcPts val="0"/>
              </a:spcAft>
              <a:buSzPts val="2800"/>
              <a:buChar char="•"/>
            </a:pPr>
            <a:r>
              <a:rPr lang="en-US" dirty="0"/>
              <a:t>Terms and Definitions</a:t>
            </a:r>
            <a:endParaRPr dirty="0"/>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7" name="Google Shape;257;gf5d9b03db8_0_1"/>
          <p:cNvSpPr txBox="1">
            <a:spLocks noGrp="1"/>
          </p:cNvSpPr>
          <p:nvPr>
            <p:ph type="sldNum" idx="12"/>
          </p:nvPr>
        </p:nvSpPr>
        <p:spPr>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20</a:t>
            </a:fld>
            <a:endParaRPr/>
          </a:p>
        </p:txBody>
      </p:sp>
      <p:sp>
        <p:nvSpPr>
          <p:cNvPr id="255" name="Google Shape;255;gf5d9b03db8_0_1"/>
          <p:cNvSpPr txBox="1">
            <a:spLocks noGrp="1"/>
          </p:cNvSpPr>
          <p:nvPr>
            <p:ph type="title"/>
          </p:nvPr>
        </p:nvSpPr>
        <p:spPr>
          <a:xfrm>
            <a:off x="420831" y="323744"/>
            <a:ext cx="8302337" cy="97053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sz="2800" dirty="0"/>
              <a:t>Service Desk Tickets/Oracle Service Requests – All Pillars</a:t>
            </a:r>
            <a:endParaRPr sz="2800" dirty="0"/>
          </a:p>
        </p:txBody>
      </p:sp>
      <p:sp>
        <p:nvSpPr>
          <p:cNvPr id="256" name="Google Shape;256;gf5d9b03db8_0_1"/>
          <p:cNvSpPr txBox="1">
            <a:spLocks noGrp="1"/>
          </p:cNvSpPr>
          <p:nvPr>
            <p:ph type="body" idx="1"/>
          </p:nvPr>
        </p:nvSpPr>
        <p:spPr>
          <a:xfrm>
            <a:off x="420830" y="1294278"/>
            <a:ext cx="8723169" cy="5427197"/>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b="1" dirty="0"/>
              <a:t>Switch Control</a:t>
            </a:r>
            <a:endParaRPr sz="3200" b="1" dirty="0"/>
          </a:p>
          <a:p>
            <a:pPr indent="-361950">
              <a:spcBef>
                <a:spcPts val="500"/>
              </a:spcBef>
              <a:buSzPts val="2100"/>
            </a:pPr>
            <a:r>
              <a:rPr lang="en-US" sz="1600" dirty="0"/>
              <a:t>The switch form control/checkbox is identified as non-compliant due to it using multiple labels. Oracle has wanted to close it and we keep pushing back. The Vice President of HCM Development at Oracle is working with the </a:t>
            </a:r>
            <a:r>
              <a:rPr lang="en-US" sz="1600" dirty="0" err="1"/>
              <a:t>PeopleTools</a:t>
            </a:r>
            <a:r>
              <a:rPr lang="en-US" sz="1600" dirty="0"/>
              <a:t> team to try and address the problem with a design change.  We're waiting for him to send us information on how they tested and their justification for why it is compliant.</a:t>
            </a:r>
            <a:endParaRPr sz="1600" dirty="0"/>
          </a:p>
          <a:p>
            <a:pPr marL="50800" lvl="0" indent="0" algn="l" rtl="0">
              <a:lnSpc>
                <a:spcPct val="90000"/>
              </a:lnSpc>
              <a:spcBef>
                <a:spcPts val="1000"/>
              </a:spcBef>
              <a:spcAft>
                <a:spcPts val="0"/>
              </a:spcAft>
              <a:buSzPts val="2800"/>
              <a:buNone/>
            </a:pPr>
            <a:r>
              <a:rPr lang="en-US" sz="1600" b="1" dirty="0"/>
              <a:t>Back Button</a:t>
            </a:r>
            <a:endParaRPr sz="3200" b="1" dirty="0"/>
          </a:p>
          <a:p>
            <a:pPr indent="-361950">
              <a:spcBef>
                <a:spcPts val="500"/>
              </a:spcBef>
              <a:buSzPts val="2100"/>
            </a:pPr>
            <a:r>
              <a:rPr lang="en-US" sz="1600" dirty="0"/>
              <a:t>In screen reader mode, the back button does not work from a Page accessed with the </a:t>
            </a:r>
            <a:r>
              <a:rPr lang="en-US" sz="1600" dirty="0" err="1"/>
              <a:t>TransferPage</a:t>
            </a:r>
            <a:r>
              <a:rPr lang="en-US" sz="1600" dirty="0"/>
              <a:t> function. Fix coming in </a:t>
            </a:r>
            <a:r>
              <a:rPr lang="en-US" sz="1600" dirty="0" err="1"/>
              <a:t>PeopleTools</a:t>
            </a:r>
            <a:r>
              <a:rPr lang="en-US" sz="1600" dirty="0"/>
              <a:t> 8.59.</a:t>
            </a:r>
            <a:endParaRPr dirty="0"/>
          </a:p>
          <a:p>
            <a:pPr marL="50800" lvl="0" indent="0" algn="l" rtl="0">
              <a:lnSpc>
                <a:spcPct val="90000"/>
              </a:lnSpc>
              <a:spcBef>
                <a:spcPts val="1000"/>
              </a:spcBef>
              <a:spcAft>
                <a:spcPts val="0"/>
              </a:spcAft>
              <a:buSzPts val="2800"/>
              <a:buNone/>
            </a:pPr>
            <a:r>
              <a:rPr lang="en-US" sz="1600" b="1" dirty="0"/>
              <a:t>Combo Box drop down displays one blank row and list items, order is not top to bottom</a:t>
            </a:r>
            <a:endParaRPr sz="3200" b="1" dirty="0"/>
          </a:p>
          <a:p>
            <a:pPr indent="-361950">
              <a:spcBef>
                <a:spcPts val="500"/>
              </a:spcBef>
              <a:buSzPts val="2100"/>
            </a:pPr>
            <a:r>
              <a:rPr lang="en-US" sz="1600" dirty="0"/>
              <a:t>Oracle development is targeting </a:t>
            </a:r>
            <a:r>
              <a:rPr lang="en-US" sz="1600" dirty="0" err="1"/>
              <a:t>PeopleTools</a:t>
            </a:r>
            <a:r>
              <a:rPr lang="en-US" sz="1600" dirty="0"/>
              <a:t> 8.60 for the fix.</a:t>
            </a:r>
            <a:endParaRPr dirty="0"/>
          </a:p>
          <a:p>
            <a:pPr marL="50800" lvl="0" indent="0" algn="l" rtl="0">
              <a:lnSpc>
                <a:spcPct val="90000"/>
              </a:lnSpc>
              <a:spcBef>
                <a:spcPts val="1000"/>
              </a:spcBef>
              <a:spcAft>
                <a:spcPts val="0"/>
              </a:spcAft>
              <a:buSzPts val="2800"/>
              <a:buNone/>
            </a:pPr>
            <a:r>
              <a:rPr lang="en-US" sz="1600" b="1" dirty="0"/>
              <a:t>Accessibility Compliance of Calendar Widget</a:t>
            </a:r>
            <a:endParaRPr sz="3200" b="1" dirty="0"/>
          </a:p>
          <a:p>
            <a:pPr indent="-361950">
              <a:lnSpc>
                <a:spcPct val="100000"/>
              </a:lnSpc>
              <a:spcBef>
                <a:spcPts val="500"/>
              </a:spcBef>
              <a:buSzPts val="2100"/>
            </a:pPr>
            <a:r>
              <a:rPr lang="en-US" sz="1600" dirty="0"/>
              <a:t>Fixed for Firefox in </a:t>
            </a:r>
            <a:r>
              <a:rPr lang="en-US" sz="1600" dirty="0" err="1"/>
              <a:t>PeopleTools</a:t>
            </a:r>
            <a:r>
              <a:rPr lang="en-US" sz="1600" dirty="0"/>
              <a:t> 8.59.</a:t>
            </a:r>
            <a:endParaRPr dirty="0"/>
          </a:p>
          <a:p>
            <a:pPr indent="-361950">
              <a:lnSpc>
                <a:spcPct val="100000"/>
              </a:lnSpc>
              <a:spcBef>
                <a:spcPts val="500"/>
              </a:spcBef>
              <a:buSzPts val="2100"/>
            </a:pPr>
            <a:r>
              <a:rPr lang="en-US" sz="1600" dirty="0"/>
              <a:t>Works in Chrome and Edge with </a:t>
            </a:r>
            <a:r>
              <a:rPr lang="en-US" sz="1600" u="sng" dirty="0">
                <a:solidFill>
                  <a:schemeClr val="hlink"/>
                </a:solidFill>
                <a:hlinkClick r:id="rId3"/>
              </a:rPr>
              <a:t>Oracle’s recommended keyboard shortcuts</a:t>
            </a:r>
            <a:r>
              <a:rPr lang="en-US" sz="1600" dirty="0"/>
              <a:t>.  If this is not working for you, please let us know.</a:t>
            </a:r>
          </a:p>
          <a:p>
            <a:pPr indent="-361950">
              <a:lnSpc>
                <a:spcPct val="100000"/>
              </a:lnSpc>
              <a:spcBef>
                <a:spcPts val="500"/>
              </a:spcBef>
              <a:buSzPts val="2100"/>
            </a:pPr>
            <a:r>
              <a:rPr lang="en-US" sz="1600" dirty="0"/>
              <a:t>Placeholder text with expected date format i.e., “MM\DD\YYYY” with proper contrast ratio.</a:t>
            </a:r>
            <a:endParaRPr sz="1600" dirty="0"/>
          </a:p>
          <a:p>
            <a:pPr marL="50800" lvl="0" indent="0" algn="l" rtl="0">
              <a:lnSpc>
                <a:spcPct val="90000"/>
              </a:lnSpc>
              <a:spcBef>
                <a:spcPts val="1000"/>
              </a:spcBef>
              <a:spcAft>
                <a:spcPts val="0"/>
              </a:spcAft>
              <a:buSzPts val="2800"/>
              <a:buNone/>
            </a:pPr>
            <a:r>
              <a:rPr lang="en-US" sz="1600" b="1" dirty="0"/>
              <a:t>Query viewer page</a:t>
            </a:r>
            <a:endParaRPr sz="3200" b="1" dirty="0"/>
          </a:p>
          <a:p>
            <a:pPr indent="-361950">
              <a:spcBef>
                <a:spcPts val="500"/>
              </a:spcBef>
              <a:buSzPts val="2100"/>
            </a:pPr>
            <a:r>
              <a:rPr lang="en-US" sz="1600" dirty="0"/>
              <a:t>The criteria is not read in screen reader forms mode. </a:t>
            </a:r>
            <a:r>
              <a:rPr lang="en-US" sz="1600" dirty="0">
                <a:solidFill>
                  <a:schemeClr val="dk1"/>
                </a:solidFill>
              </a:rPr>
              <a:t>Fix coming in </a:t>
            </a:r>
            <a:r>
              <a:rPr lang="en-US" sz="1600" dirty="0" err="1">
                <a:solidFill>
                  <a:schemeClr val="dk1"/>
                </a:solidFill>
              </a:rPr>
              <a:t>PeopleTools</a:t>
            </a:r>
            <a:r>
              <a:rPr lang="en-US" sz="1600" dirty="0">
                <a:solidFill>
                  <a:schemeClr val="dk1"/>
                </a:solidFill>
              </a:rPr>
              <a:t> 8.59.</a:t>
            </a:r>
            <a:endParaRPr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g1ca63ba62c5_1_0"/>
          <p:cNvSpPr txBox="1">
            <a:spLocks noGrp="1"/>
          </p:cNvSpPr>
          <p:nvPr>
            <p:ph type="title"/>
          </p:nvPr>
        </p:nvSpPr>
        <p:spPr>
          <a:xfrm>
            <a:off x="536850" y="12324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Terms and Definitions</a:t>
            </a:r>
            <a:endParaRPr dirty="0"/>
          </a:p>
        </p:txBody>
      </p:sp>
      <p:sp>
        <p:nvSpPr>
          <p:cNvPr id="264" name="Google Shape;264;g1ca63ba62c5_1_0"/>
          <p:cNvSpPr txBox="1">
            <a:spLocks noGrp="1"/>
          </p:cNvSpPr>
          <p:nvPr>
            <p:ph type="body" idx="1"/>
          </p:nvPr>
        </p:nvSpPr>
        <p:spPr>
          <a:xfrm>
            <a:off x="403500" y="1835185"/>
            <a:ext cx="8337000" cy="4828464"/>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400" b="1" dirty="0"/>
              <a:t>Oracle vs. HighPoint</a:t>
            </a:r>
            <a:endParaRPr sz="1400" b="1" dirty="0"/>
          </a:p>
          <a:p>
            <a:pPr marL="914400" lvl="1" indent="-304800" algn="l" rtl="0">
              <a:lnSpc>
                <a:spcPct val="90000"/>
              </a:lnSpc>
              <a:spcBef>
                <a:spcPts val="0"/>
              </a:spcBef>
              <a:spcAft>
                <a:spcPts val="0"/>
              </a:spcAft>
              <a:buSzPts val="1200"/>
              <a:buChar char="•"/>
            </a:pPr>
            <a:r>
              <a:rPr lang="en-US" sz="1400" dirty="0"/>
              <a:t>Oracle is the company that makes PeopleSoft. Highpoint is a third-party vendor that provides the integrated HCX mobile solution.</a:t>
            </a:r>
            <a:endParaRPr sz="1400" dirty="0"/>
          </a:p>
          <a:p>
            <a:pPr marL="457200" lvl="0" indent="-304800" algn="l" rtl="0">
              <a:lnSpc>
                <a:spcPct val="90000"/>
              </a:lnSpc>
              <a:spcBef>
                <a:spcPts val="0"/>
              </a:spcBef>
              <a:spcAft>
                <a:spcPts val="0"/>
              </a:spcAft>
              <a:buSzPts val="1200"/>
              <a:buChar char="•"/>
            </a:pPr>
            <a:r>
              <a:rPr lang="en-US" sz="1400" b="1" dirty="0"/>
              <a:t>ctcLink vs. HCX</a:t>
            </a:r>
            <a:endParaRPr sz="1400" b="1" dirty="0"/>
          </a:p>
          <a:p>
            <a:pPr marL="914400" lvl="1" indent="-304800" algn="l" rtl="0">
              <a:lnSpc>
                <a:spcPct val="90000"/>
              </a:lnSpc>
              <a:spcBef>
                <a:spcPts val="0"/>
              </a:spcBef>
              <a:spcAft>
                <a:spcPts val="0"/>
              </a:spcAft>
              <a:buSzPts val="1200"/>
              <a:buChar char="•"/>
            </a:pPr>
            <a:r>
              <a:rPr lang="en-US" sz="1400" dirty="0"/>
              <a:t>ctcLink is the centralized PeopleSoft implementation that all the WA community and technical colleges use. HCX is the integrated mobile solution provided by HighPoint.</a:t>
            </a:r>
            <a:endParaRPr sz="1400" dirty="0"/>
          </a:p>
          <a:p>
            <a:pPr marL="457200" lvl="0" indent="-304800" algn="l" rtl="0">
              <a:lnSpc>
                <a:spcPct val="90000"/>
              </a:lnSpc>
              <a:spcBef>
                <a:spcPts val="0"/>
              </a:spcBef>
              <a:spcAft>
                <a:spcPts val="0"/>
              </a:spcAft>
              <a:buSzPts val="1200"/>
              <a:buChar char="•"/>
            </a:pPr>
            <a:r>
              <a:rPr lang="en-US" sz="1400" b="1" dirty="0"/>
              <a:t>OAAP and Kastech</a:t>
            </a:r>
            <a:endParaRPr sz="1400" b="1" dirty="0"/>
          </a:p>
          <a:p>
            <a:pPr marL="914400" lvl="1" indent="-304800" algn="l" rtl="0">
              <a:lnSpc>
                <a:spcPct val="90000"/>
              </a:lnSpc>
              <a:spcBef>
                <a:spcPts val="0"/>
              </a:spcBef>
              <a:spcAft>
                <a:spcPts val="0"/>
              </a:spcAft>
              <a:buSzPts val="1200"/>
              <a:buChar char="•"/>
            </a:pPr>
            <a:r>
              <a:rPr lang="en-US" sz="1400" dirty="0"/>
              <a:t>Kastech is the third-party company that provides the Online Admission Application Portal (OAAP) that is integrated with ctcLink.</a:t>
            </a:r>
            <a:endParaRPr sz="1400" dirty="0"/>
          </a:p>
          <a:p>
            <a:pPr marL="457200" lvl="0" indent="-304800" algn="l" rtl="0">
              <a:lnSpc>
                <a:spcPct val="90000"/>
              </a:lnSpc>
              <a:spcBef>
                <a:spcPts val="0"/>
              </a:spcBef>
              <a:spcAft>
                <a:spcPts val="0"/>
              </a:spcAft>
              <a:buSzPts val="1200"/>
              <a:buChar char="•"/>
            </a:pPr>
            <a:r>
              <a:rPr lang="en-US" sz="1400" b="1" dirty="0"/>
              <a:t>IOVD (Image Overview Document)</a:t>
            </a:r>
            <a:endParaRPr sz="1400" b="1" dirty="0"/>
          </a:p>
          <a:p>
            <a:pPr marL="914400" lvl="1" indent="-304800" algn="l" rtl="0">
              <a:lnSpc>
                <a:spcPct val="90000"/>
              </a:lnSpc>
              <a:spcBef>
                <a:spcPts val="0"/>
              </a:spcBef>
              <a:spcAft>
                <a:spcPts val="0"/>
              </a:spcAft>
              <a:buSzPts val="1200"/>
              <a:buChar char="•"/>
            </a:pPr>
            <a:r>
              <a:rPr lang="en-US" sz="1400" dirty="0"/>
              <a:t>A document that explains in detail all the new features, bug fixes, and accessibility fixes that come with the image.</a:t>
            </a:r>
            <a:endParaRPr sz="1400" dirty="0"/>
          </a:p>
          <a:p>
            <a:pPr marL="457200" lvl="0" indent="-304800" algn="l" rtl="0">
              <a:lnSpc>
                <a:spcPct val="90000"/>
              </a:lnSpc>
              <a:spcBef>
                <a:spcPts val="0"/>
              </a:spcBef>
              <a:spcAft>
                <a:spcPts val="0"/>
              </a:spcAft>
              <a:buSzPts val="1200"/>
              <a:buChar char="•"/>
            </a:pPr>
            <a:r>
              <a:rPr lang="en-US" sz="1400" b="1" dirty="0">
                <a:solidFill>
                  <a:schemeClr val="dk1"/>
                </a:solidFill>
              </a:rPr>
              <a:t>SIT vs. UAT</a:t>
            </a:r>
            <a:endParaRPr sz="1400" b="1" dirty="0">
              <a:solidFill>
                <a:schemeClr val="dk1"/>
              </a:solidFill>
            </a:endParaRPr>
          </a:p>
          <a:p>
            <a:pPr marL="914400" lvl="1" indent="-304800" algn="l" rtl="0">
              <a:lnSpc>
                <a:spcPct val="90000"/>
              </a:lnSpc>
              <a:spcBef>
                <a:spcPts val="0"/>
              </a:spcBef>
              <a:spcAft>
                <a:spcPts val="0"/>
              </a:spcAft>
              <a:buSzPts val="1200"/>
              <a:buChar char="•"/>
            </a:pPr>
            <a:r>
              <a:rPr lang="en-US" sz="1400" dirty="0">
                <a:solidFill>
                  <a:schemeClr val="dk1"/>
                </a:solidFill>
              </a:rPr>
              <a:t>In SIT, State Board staff test the fix. In UAT, the college user that reported the issue tests the fix.</a:t>
            </a:r>
            <a:endParaRPr sz="1400" dirty="0">
              <a:solidFill>
                <a:schemeClr val="dk1"/>
              </a:solidFill>
            </a:endParaRPr>
          </a:p>
          <a:p>
            <a:pPr marL="457200" lvl="0" indent="-304800" algn="l" rtl="0">
              <a:lnSpc>
                <a:spcPct val="90000"/>
              </a:lnSpc>
              <a:spcBef>
                <a:spcPts val="0"/>
              </a:spcBef>
              <a:spcAft>
                <a:spcPts val="0"/>
              </a:spcAft>
              <a:buSzPts val="1200"/>
              <a:buChar char="•"/>
            </a:pPr>
            <a:r>
              <a:rPr lang="en-US" sz="1400" b="1" dirty="0">
                <a:solidFill>
                  <a:schemeClr val="dk1"/>
                </a:solidFill>
              </a:rPr>
              <a:t>Testing teams vs. functional teams at SBCTC</a:t>
            </a:r>
            <a:endParaRPr sz="1400" b="1" dirty="0">
              <a:solidFill>
                <a:schemeClr val="dk1"/>
              </a:solidFill>
            </a:endParaRPr>
          </a:p>
          <a:p>
            <a:pPr marL="914400" lvl="1" indent="-304800" algn="l" rtl="0">
              <a:lnSpc>
                <a:spcPct val="90000"/>
              </a:lnSpc>
              <a:spcBef>
                <a:spcPts val="0"/>
              </a:spcBef>
              <a:spcAft>
                <a:spcPts val="0"/>
              </a:spcAft>
              <a:buSzPts val="1200"/>
              <a:buChar char="•"/>
            </a:pPr>
            <a:r>
              <a:rPr lang="en-US" sz="1400" dirty="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400" b="1" dirty="0">
              <a:solidFill>
                <a:schemeClr val="dk1"/>
              </a:solidFill>
            </a:endParaRPr>
          </a:p>
          <a:p>
            <a:pPr marL="457200" lvl="0" indent="-304800" algn="l" rtl="0">
              <a:lnSpc>
                <a:spcPct val="90000"/>
              </a:lnSpc>
              <a:spcBef>
                <a:spcPts val="0"/>
              </a:spcBef>
              <a:spcAft>
                <a:spcPts val="0"/>
              </a:spcAft>
              <a:buSzPts val="1200"/>
              <a:buChar char="•"/>
            </a:pPr>
            <a:r>
              <a:rPr lang="en-US" sz="1400" b="1" dirty="0">
                <a:solidFill>
                  <a:schemeClr val="dk1"/>
                </a:solidFill>
              </a:rPr>
              <a:t>PeopleSoft Release </a:t>
            </a:r>
            <a:r>
              <a:rPr lang="en-US" sz="1400" b="1" dirty="0" err="1">
                <a:solidFill>
                  <a:schemeClr val="dk1"/>
                </a:solidFill>
              </a:rPr>
              <a:t>Patchset</a:t>
            </a:r>
            <a:r>
              <a:rPr lang="en-US" sz="1400" b="1" dirty="0">
                <a:solidFill>
                  <a:schemeClr val="dk1"/>
                </a:solidFill>
              </a:rPr>
              <a:t> (PRP) or Proof-of-Concept (POC) </a:t>
            </a:r>
            <a:endParaRPr sz="1400" b="1" dirty="0">
              <a:solidFill>
                <a:schemeClr val="dk1"/>
              </a:solidFill>
            </a:endParaRPr>
          </a:p>
          <a:p>
            <a:pPr marL="914400" lvl="1" indent="-304800" algn="l" rtl="0">
              <a:lnSpc>
                <a:spcPct val="90000"/>
              </a:lnSpc>
              <a:spcBef>
                <a:spcPts val="0"/>
              </a:spcBef>
              <a:spcAft>
                <a:spcPts val="0"/>
              </a:spcAft>
              <a:buSzPts val="1200"/>
              <a:buChar char="•"/>
            </a:pPr>
            <a:r>
              <a:rPr lang="en-US" sz="1400" dirty="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400" dirty="0"/>
          </a:p>
        </p:txBody>
      </p:sp>
      <p:sp>
        <p:nvSpPr>
          <p:cNvPr id="265" name="Google Shape;265;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72" name="Google Shape;272;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dirty="0">
                <a:solidFill>
                  <a:schemeClr val="dk1"/>
                </a:solidFill>
              </a:rPr>
              <a:t>PUM or Image</a:t>
            </a:r>
            <a:endParaRPr sz="1600" dirty="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dirty="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dirty="0">
              <a:solidFill>
                <a:schemeClr val="dk1"/>
              </a:solidFill>
            </a:endParaRPr>
          </a:p>
          <a:p>
            <a:pPr marL="457200" lvl="0" indent="-304800" algn="l" rtl="0">
              <a:lnSpc>
                <a:spcPct val="90000"/>
              </a:lnSpc>
              <a:spcBef>
                <a:spcPts val="1000"/>
              </a:spcBef>
              <a:spcAft>
                <a:spcPts val="0"/>
              </a:spcAft>
              <a:buSzPts val="1200"/>
              <a:buChar char="•"/>
            </a:pPr>
            <a:r>
              <a:rPr lang="en-US" sz="1600" dirty="0">
                <a:solidFill>
                  <a:schemeClr val="dk1"/>
                </a:solidFill>
              </a:rPr>
              <a:t>Conformance versus functional accessibility testing</a:t>
            </a:r>
            <a:endParaRPr sz="1600" dirty="0">
              <a:solidFill>
                <a:schemeClr val="dk1"/>
              </a:solidFill>
            </a:endParaRPr>
          </a:p>
          <a:p>
            <a:pPr marL="914400" lvl="1" indent="-304800" algn="l" rtl="0">
              <a:lnSpc>
                <a:spcPct val="90000"/>
              </a:lnSpc>
              <a:spcBef>
                <a:spcPts val="500"/>
              </a:spcBef>
              <a:spcAft>
                <a:spcPts val="0"/>
              </a:spcAft>
              <a:buSzPts val="1200"/>
              <a:buChar char="•"/>
            </a:pPr>
            <a:r>
              <a:rPr lang="en-US" sz="1600" dirty="0">
                <a:solidFill>
                  <a:schemeClr val="dk1"/>
                </a:solidFill>
              </a:rPr>
              <a:t>Conformance focuses on code compliance with WCAG guidelines. Functional accessibility testing is focused on testing with all the assistive technologies and how they interact with the software.</a:t>
            </a:r>
            <a:endParaRPr sz="1600" dirty="0"/>
          </a:p>
        </p:txBody>
      </p:sp>
      <p:sp>
        <p:nvSpPr>
          <p:cNvPr id="273" name="Google Shape;273;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1231b1f2dfc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Updates</a:t>
            </a:r>
            <a:endParaRPr/>
          </a:p>
        </p:txBody>
      </p:sp>
      <p:sp>
        <p:nvSpPr>
          <p:cNvPr id="124" name="Google Shape;124;g1231b1f2dfc_0_0"/>
          <p:cNvSpPr txBox="1">
            <a:spLocks noGrp="1"/>
          </p:cNvSpPr>
          <p:nvPr>
            <p:ph type="body" idx="1"/>
          </p:nvPr>
        </p:nvSpPr>
        <p:spPr>
          <a:xfrm>
            <a:off x="536850" y="2166425"/>
            <a:ext cx="8337000" cy="4555200"/>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0"/>
              </a:spcBef>
              <a:spcAft>
                <a:spcPts val="0"/>
              </a:spcAft>
              <a:buSzPts val="2400"/>
              <a:buChar char="•"/>
            </a:pPr>
            <a:r>
              <a:rPr lang="en-US" dirty="0" err="1"/>
              <a:t>PeopleTools</a:t>
            </a:r>
            <a:r>
              <a:rPr lang="en-US" dirty="0"/>
              <a:t> 8.59.21 was deployed on April 29 and has some accessibility fixes. </a:t>
            </a:r>
          </a:p>
          <a:p>
            <a:pPr lvl="1">
              <a:spcBef>
                <a:spcPts val="0"/>
              </a:spcBef>
            </a:pPr>
            <a:r>
              <a:rPr lang="en-US" dirty="0"/>
              <a:t>The </a:t>
            </a:r>
            <a:r>
              <a:rPr lang="en-US" dirty="0">
                <a:hlinkClick r:id="rId3"/>
              </a:rPr>
              <a:t>Accessibility Image Overview Document (IOVD)</a:t>
            </a:r>
            <a:r>
              <a:rPr lang="en-US" dirty="0"/>
              <a:t> is available.</a:t>
            </a:r>
          </a:p>
          <a:p>
            <a:pPr marL="457200" lvl="0" indent="-381000" algn="l" rtl="0">
              <a:lnSpc>
                <a:spcPct val="90000"/>
              </a:lnSpc>
              <a:spcBef>
                <a:spcPts val="0"/>
              </a:spcBef>
              <a:spcAft>
                <a:spcPts val="0"/>
              </a:spcAft>
              <a:buSzPts val="2400"/>
              <a:buChar char="•"/>
            </a:pPr>
            <a:endParaRPr dirty="0"/>
          </a:p>
          <a:p>
            <a:pPr marL="457200" lvl="0" indent="-381000" algn="l" rtl="0">
              <a:lnSpc>
                <a:spcPct val="90000"/>
              </a:lnSpc>
              <a:spcBef>
                <a:spcPts val="0"/>
              </a:spcBef>
              <a:spcAft>
                <a:spcPts val="0"/>
              </a:spcAft>
              <a:buSzPts val="2400"/>
              <a:buChar char="•"/>
            </a:pPr>
            <a:r>
              <a:rPr lang="en-US" u="sng" dirty="0">
                <a:solidFill>
                  <a:schemeClr val="hlink"/>
                </a:solidFill>
                <a:hlinkClick r:id="rId4"/>
              </a:rPr>
              <a:t>Recording of the 8.59 Q &amp; A session</a:t>
            </a:r>
            <a:r>
              <a:rPr lang="en-US" dirty="0"/>
              <a:t>, including the Accessibility overview, which is the first 20 minutes of the recording.</a:t>
            </a:r>
            <a:endParaRPr dirty="0"/>
          </a:p>
          <a:p>
            <a:pPr marL="0" lvl="0" indent="0" algn="l" rtl="0">
              <a:lnSpc>
                <a:spcPct val="90000"/>
              </a:lnSpc>
              <a:spcBef>
                <a:spcPts val="0"/>
              </a:spcBef>
              <a:spcAft>
                <a:spcPts val="0"/>
              </a:spcAft>
              <a:buNone/>
            </a:pPr>
            <a:endParaRPr sz="2400"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25" name="Google Shape;125;g1231b1f2dfc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2412cdc2eec_0_7"/>
          <p:cNvSpPr txBox="1">
            <a:spLocks noGrp="1"/>
          </p:cNvSpPr>
          <p:nvPr>
            <p:ph type="title"/>
          </p:nvPr>
        </p:nvSpPr>
        <p:spPr>
          <a:xfrm>
            <a:off x="536860" y="1549936"/>
            <a:ext cx="8337000" cy="797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Accessibility Fixes in PeopleTools 8.59</a:t>
            </a:r>
            <a:endParaRPr/>
          </a:p>
        </p:txBody>
      </p:sp>
      <p:sp>
        <p:nvSpPr>
          <p:cNvPr id="132" name="Google Shape;132;g2412cdc2eec_0_7"/>
          <p:cNvSpPr txBox="1">
            <a:spLocks noGrp="1"/>
          </p:cNvSpPr>
          <p:nvPr>
            <p:ph type="body" idx="1"/>
          </p:nvPr>
        </p:nvSpPr>
        <p:spPr>
          <a:xfrm>
            <a:off x="536850" y="2202925"/>
            <a:ext cx="8337000" cy="4575300"/>
          </a:xfrm>
          <a:prstGeom prst="rect">
            <a:avLst/>
          </a:prstGeom>
        </p:spPr>
        <p:txBody>
          <a:bodyPr spcFirstLastPara="1" wrap="square" lIns="91425" tIns="45700" rIns="91425" bIns="45700" anchor="t" anchorCtr="0">
            <a:noAutofit/>
          </a:bodyPr>
          <a:lstStyle/>
          <a:p>
            <a:pPr marL="711200" lvl="0" indent="-304800" algn="l" rtl="0">
              <a:lnSpc>
                <a:spcPct val="115000"/>
              </a:lnSpc>
              <a:spcBef>
                <a:spcPts val="0"/>
              </a:spcBef>
              <a:spcAft>
                <a:spcPts val="0"/>
              </a:spcAft>
              <a:buClr>
                <a:schemeClr val="dk1"/>
              </a:buClr>
              <a:buSzPts val="1200"/>
              <a:buFont typeface="Arial"/>
              <a:buChar char="●"/>
            </a:pPr>
            <a:r>
              <a:rPr lang="en-US" sz="1200" u="sng" dirty="0">
                <a:solidFill>
                  <a:srgbClr val="0563C1"/>
                </a:solidFill>
                <a:hlinkClick r:id="rId3">
                  <a:extLst>
                    <a:ext uri="{A12FA001-AC4F-418D-AE19-62706E023703}">
                      <ahyp:hlinkClr xmlns:ahyp="http://schemas.microsoft.com/office/drawing/2018/hyperlinkcolor" val="tx"/>
                    </a:ext>
                  </a:extLst>
                </a:hlinkClick>
              </a:rPr>
              <a:t>8.59 Accessibility overview update</a:t>
            </a:r>
            <a:r>
              <a:rPr lang="en-US" sz="1200" dirty="0">
                <a:solidFill>
                  <a:schemeClr val="dk1"/>
                </a:solidFill>
              </a:rPr>
              <a:t> posted on the ctcLink Accessibility page​</a:t>
            </a:r>
            <a:endParaRPr sz="1200" dirty="0">
              <a:solidFill>
                <a:schemeClr val="dk1"/>
              </a:solidFill>
            </a:endParaRPr>
          </a:p>
          <a:p>
            <a:pPr marL="711200" lvl="0" indent="-304800" algn="l" rtl="0">
              <a:lnSpc>
                <a:spcPct val="115000"/>
              </a:lnSpc>
              <a:spcBef>
                <a:spcPts val="0"/>
              </a:spcBef>
              <a:spcAft>
                <a:spcPts val="0"/>
              </a:spcAft>
              <a:buClr>
                <a:schemeClr val="dk1"/>
              </a:buClr>
              <a:buSzPts val="1200"/>
              <a:buFont typeface="Arial"/>
              <a:buChar char="●"/>
            </a:pPr>
            <a:r>
              <a:rPr lang="en-US" sz="1200" dirty="0">
                <a:solidFill>
                  <a:schemeClr val="dk1"/>
                </a:solidFill>
              </a:rPr>
              <a:t>In "My Preferences" you can add Screen Reader Mode to the actions menu. You can enable screen reader mode for one session or have it persist.​</a:t>
            </a:r>
            <a:endParaRPr sz="1200" dirty="0">
              <a:solidFill>
                <a:schemeClr val="dk1"/>
              </a:solidFill>
            </a:endParaRPr>
          </a:p>
          <a:p>
            <a:pPr marL="711200" lvl="0" indent="-304800" algn="l" rtl="0">
              <a:lnSpc>
                <a:spcPct val="115000"/>
              </a:lnSpc>
              <a:spcBef>
                <a:spcPts val="0"/>
              </a:spcBef>
              <a:spcAft>
                <a:spcPts val="0"/>
              </a:spcAft>
              <a:buClr>
                <a:schemeClr val="dk1"/>
              </a:buClr>
              <a:buSzPts val="1200"/>
              <a:buFont typeface="Arial"/>
              <a:buChar char="●"/>
            </a:pPr>
            <a:r>
              <a:rPr lang="en-US" sz="1200" dirty="0">
                <a:solidFill>
                  <a:schemeClr val="dk1"/>
                </a:solidFill>
              </a:rPr>
              <a:t>Increased Color contrast of file attachment drop area border.​</a:t>
            </a:r>
            <a:endParaRPr sz="1200" dirty="0">
              <a:solidFill>
                <a:schemeClr val="dk1"/>
              </a:solidFill>
            </a:endParaRPr>
          </a:p>
          <a:p>
            <a:pPr marL="711200" lvl="0" indent="-304800" algn="l" rtl="0">
              <a:lnSpc>
                <a:spcPct val="115000"/>
              </a:lnSpc>
              <a:spcBef>
                <a:spcPts val="0"/>
              </a:spcBef>
              <a:spcAft>
                <a:spcPts val="0"/>
              </a:spcAft>
              <a:buClr>
                <a:schemeClr val="dk1"/>
              </a:buClr>
              <a:buSzPts val="1200"/>
              <a:buFont typeface="Arial"/>
              <a:buChar char="●"/>
            </a:pPr>
            <a:r>
              <a:rPr lang="en-US" sz="1200" dirty="0">
                <a:solidFill>
                  <a:schemeClr val="dk1"/>
                </a:solidFill>
              </a:rPr>
              <a:t>Changes on Component Search Pages and Prompt Lookup Search Pages​</a:t>
            </a:r>
            <a:endParaRPr sz="1200" dirty="0">
              <a:solidFill>
                <a:schemeClr val="dk1"/>
              </a:solidFill>
            </a:endParaRPr>
          </a:p>
          <a:p>
            <a:pPr marL="1219200" lvl="0" indent="-304800" algn="l" rtl="0">
              <a:lnSpc>
                <a:spcPct val="115000"/>
              </a:lnSpc>
              <a:spcBef>
                <a:spcPts val="0"/>
              </a:spcBef>
              <a:spcAft>
                <a:spcPts val="0"/>
              </a:spcAft>
              <a:buClr>
                <a:schemeClr val="dk1"/>
              </a:buClr>
              <a:buSzPts val="1200"/>
              <a:buFont typeface="Arial"/>
              <a:buChar char="●"/>
            </a:pPr>
            <a:r>
              <a:rPr lang="en-US" sz="1200" dirty="0">
                <a:solidFill>
                  <a:schemeClr val="dk1"/>
                </a:solidFill>
              </a:rPr>
              <a:t>When Search button is pressed and no matching values return, the text "No matching resulting were found" was not read by assistive technology and now it is.​</a:t>
            </a:r>
            <a:endParaRPr sz="1200" dirty="0">
              <a:solidFill>
                <a:schemeClr val="dk1"/>
              </a:solidFill>
            </a:endParaRPr>
          </a:p>
          <a:p>
            <a:pPr marL="711200" lvl="0" indent="-304800" algn="l" rtl="0">
              <a:lnSpc>
                <a:spcPct val="115000"/>
              </a:lnSpc>
              <a:spcBef>
                <a:spcPts val="0"/>
              </a:spcBef>
              <a:spcAft>
                <a:spcPts val="0"/>
              </a:spcAft>
              <a:buClr>
                <a:schemeClr val="dk1"/>
              </a:buClr>
              <a:buSzPts val="1200"/>
              <a:buFont typeface="Arial"/>
              <a:buChar char="●"/>
            </a:pPr>
            <a:r>
              <a:rPr lang="en-US" sz="1200" dirty="0">
                <a:solidFill>
                  <a:schemeClr val="dk1"/>
                </a:solidFill>
              </a:rPr>
              <a:t>Prior to Tools 8.59, the grid header button did not announce that it was a sort button. This issue is corrected in 8.59.​</a:t>
            </a:r>
            <a:endParaRPr sz="1200" dirty="0">
              <a:solidFill>
                <a:schemeClr val="dk1"/>
              </a:solidFill>
            </a:endParaRPr>
          </a:p>
          <a:p>
            <a:pPr marL="711200" lvl="0" indent="-304800" algn="l" rtl="0">
              <a:lnSpc>
                <a:spcPct val="115000"/>
              </a:lnSpc>
              <a:spcBef>
                <a:spcPts val="0"/>
              </a:spcBef>
              <a:spcAft>
                <a:spcPts val="0"/>
              </a:spcAft>
              <a:buClr>
                <a:schemeClr val="dk1"/>
              </a:buClr>
              <a:buSzPts val="1200"/>
              <a:buFont typeface="Arial"/>
              <a:buChar char="●"/>
            </a:pPr>
            <a:r>
              <a:rPr lang="en-US" sz="1200" dirty="0">
                <a:solidFill>
                  <a:schemeClr val="dk1"/>
                </a:solidFill>
              </a:rPr>
              <a:t>Prior to Tools 8.59, if user selected the ESC button on the keyboard it will close the grid action menu but doing so refreshed the page and the user was taken back to the top of the page. In Tools 8.59 ESC button closes the popup menu and the focus remains on the same action menu grid icon.​</a:t>
            </a:r>
            <a:endParaRPr sz="1200" dirty="0">
              <a:solidFill>
                <a:schemeClr val="dk1"/>
              </a:solidFill>
            </a:endParaRPr>
          </a:p>
          <a:p>
            <a:pPr marL="711200" lvl="0" indent="-304800" algn="l" rtl="0">
              <a:lnSpc>
                <a:spcPct val="115000"/>
              </a:lnSpc>
              <a:spcBef>
                <a:spcPts val="0"/>
              </a:spcBef>
              <a:spcAft>
                <a:spcPts val="0"/>
              </a:spcAft>
              <a:buClr>
                <a:schemeClr val="dk1"/>
              </a:buClr>
              <a:buSzPts val="1200"/>
              <a:buFont typeface="Arial"/>
              <a:buChar char="●"/>
            </a:pPr>
            <a:r>
              <a:rPr lang="en-US" sz="1200" dirty="0">
                <a:solidFill>
                  <a:schemeClr val="dk1"/>
                </a:solidFill>
              </a:rPr>
              <a:t>Prior to Tools 8.59, in Query Manager or Viewer page screen readers never read the criteria “begins with” even when user tabbed back. This issue is fixed in Tools 8.59. Criteria “begins with” is read along with the search field value.​</a:t>
            </a:r>
            <a:endParaRPr sz="1200" dirty="0">
              <a:solidFill>
                <a:schemeClr val="dk1"/>
              </a:solidFill>
            </a:endParaRPr>
          </a:p>
          <a:p>
            <a:pPr marL="711200" lvl="0" indent="-304800" algn="l" rtl="0">
              <a:lnSpc>
                <a:spcPct val="115000"/>
              </a:lnSpc>
              <a:spcBef>
                <a:spcPts val="0"/>
              </a:spcBef>
              <a:spcAft>
                <a:spcPts val="0"/>
              </a:spcAft>
              <a:buClr>
                <a:schemeClr val="dk1"/>
              </a:buClr>
              <a:buSzPts val="1200"/>
              <a:buFont typeface="Arial"/>
              <a:buChar char="●"/>
            </a:pPr>
            <a:r>
              <a:rPr lang="en-US" sz="1200" dirty="0">
                <a:solidFill>
                  <a:schemeClr val="dk1"/>
                </a:solidFill>
              </a:rPr>
              <a:t>The hover color contrast ratios are greater than the required 3:1, so hover colors on homepage tiles and navbar are WCAG 2.1 non-text contrast compliant in 8.59.​</a:t>
            </a:r>
            <a:endParaRPr sz="1200" dirty="0">
              <a:solidFill>
                <a:schemeClr val="dk1"/>
              </a:solidFill>
            </a:endParaRPr>
          </a:p>
          <a:p>
            <a:pPr marL="711200" lvl="0" indent="-304800" algn="l" rtl="0">
              <a:lnSpc>
                <a:spcPct val="115000"/>
              </a:lnSpc>
              <a:spcBef>
                <a:spcPts val="0"/>
              </a:spcBef>
              <a:spcAft>
                <a:spcPts val="0"/>
              </a:spcAft>
              <a:buClr>
                <a:schemeClr val="dk1"/>
              </a:buClr>
              <a:buSzPts val="1200"/>
              <a:buFont typeface="Arial"/>
              <a:buChar char="●"/>
            </a:pPr>
            <a:r>
              <a:rPr lang="en-US" sz="1200" dirty="0">
                <a:solidFill>
                  <a:schemeClr val="dk1"/>
                </a:solidFill>
              </a:rPr>
              <a:t>Prior to the </a:t>
            </a:r>
            <a:r>
              <a:rPr lang="en-US" sz="1200" dirty="0" err="1">
                <a:solidFill>
                  <a:schemeClr val="dk1"/>
                </a:solidFill>
              </a:rPr>
              <a:t>PeopleTools</a:t>
            </a:r>
            <a:r>
              <a:rPr lang="en-US" sz="1200" dirty="0">
                <a:solidFill>
                  <a:schemeClr val="dk1"/>
                </a:solidFill>
              </a:rPr>
              <a:t> 8.59 upgrade “Homepage tiles” was listed as Header 1 instead of the selected homepage header. After 8.59 home page header (e.g., Employee Self Service) will be listed as Header 1 so screen reader users will be able to identify the selected home page.​</a:t>
            </a:r>
            <a:endParaRPr sz="1200" dirty="0">
              <a:solidFill>
                <a:schemeClr val="dk1"/>
              </a:solidFill>
            </a:endParaRPr>
          </a:p>
          <a:p>
            <a:pPr marL="0" lvl="0" indent="0" algn="l" rtl="0">
              <a:spcBef>
                <a:spcPts val="1000"/>
              </a:spcBef>
              <a:spcAft>
                <a:spcPts val="0"/>
              </a:spcAft>
              <a:buNone/>
            </a:pPr>
            <a:endParaRPr sz="1200" dirty="0"/>
          </a:p>
        </p:txBody>
      </p:sp>
      <p:sp>
        <p:nvSpPr>
          <p:cNvPr id="133" name="Google Shape;133;g2412cdc2eec_0_7"/>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412cdc2eec_0_0"/>
          <p:cNvSpPr txBox="1">
            <a:spLocks noGrp="1"/>
          </p:cNvSpPr>
          <p:nvPr>
            <p:ph type="title"/>
          </p:nvPr>
        </p:nvSpPr>
        <p:spPr>
          <a:xfrm>
            <a:off x="536860" y="1549936"/>
            <a:ext cx="8337000" cy="797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Keyboard Shortcuts</a:t>
            </a:r>
            <a:endParaRPr/>
          </a:p>
        </p:txBody>
      </p:sp>
      <p:sp>
        <p:nvSpPr>
          <p:cNvPr id="140" name="Google Shape;140;g2412cdc2eec_0_0"/>
          <p:cNvSpPr txBox="1">
            <a:spLocks noGrp="1"/>
          </p:cNvSpPr>
          <p:nvPr>
            <p:ph type="body" idx="1"/>
          </p:nvPr>
        </p:nvSpPr>
        <p:spPr>
          <a:xfrm>
            <a:off x="536860" y="2415155"/>
            <a:ext cx="8089347" cy="3756900"/>
          </a:xfrm>
          <a:prstGeom prst="rect">
            <a:avLst/>
          </a:prstGeom>
        </p:spPr>
        <p:txBody>
          <a:bodyPr spcFirstLastPara="1" wrap="square" lIns="91425" tIns="45700" rIns="91425" bIns="45700" anchor="t" anchorCtr="0">
            <a:noAutofit/>
          </a:bodyPr>
          <a:lstStyle/>
          <a:p>
            <a:pPr marL="711200" lvl="0" indent="-352425" algn="l" rtl="0">
              <a:lnSpc>
                <a:spcPct val="115000"/>
              </a:lnSpc>
              <a:spcBef>
                <a:spcPts val="0"/>
              </a:spcBef>
              <a:spcAft>
                <a:spcPts val="0"/>
              </a:spcAft>
              <a:buClr>
                <a:schemeClr val="dk1"/>
              </a:buClr>
              <a:buSzPts val="1950"/>
              <a:buFont typeface="Arial"/>
              <a:buChar char="●"/>
            </a:pPr>
            <a:r>
              <a:rPr lang="en-US" sz="2400" u="sng" dirty="0">
                <a:solidFill>
                  <a:srgbClr val="0563C1"/>
                </a:solidFill>
                <a:hlinkClick r:id="rId3">
                  <a:extLst>
                    <a:ext uri="{A12FA001-AC4F-418D-AE19-62706E023703}">
                      <ahyp:hlinkClr xmlns:ahyp="http://schemas.microsoft.com/office/drawing/2018/hyperlinkcolor" val="tx"/>
                    </a:ext>
                  </a:extLst>
                </a:hlinkClick>
              </a:rPr>
              <a:t>New keyboard shortcuts</a:t>
            </a:r>
            <a:r>
              <a:rPr lang="en-US" sz="2400" dirty="0">
                <a:solidFill>
                  <a:schemeClr val="dk1"/>
                </a:solidFill>
              </a:rPr>
              <a:t> posted on the ctcLink Accessibility page​</a:t>
            </a:r>
            <a:endParaRPr sz="2400" dirty="0">
              <a:solidFill>
                <a:schemeClr val="dk1"/>
              </a:solidFill>
            </a:endParaRPr>
          </a:p>
          <a:p>
            <a:pPr marL="711200" lvl="0" indent="-352425" algn="l" rtl="0">
              <a:lnSpc>
                <a:spcPct val="115000"/>
              </a:lnSpc>
              <a:spcBef>
                <a:spcPts val="0"/>
              </a:spcBef>
              <a:spcAft>
                <a:spcPts val="0"/>
              </a:spcAft>
              <a:buClr>
                <a:schemeClr val="dk1"/>
              </a:buClr>
              <a:buSzPts val="1950"/>
              <a:buFont typeface="Arial"/>
              <a:buChar char="●"/>
            </a:pPr>
            <a:r>
              <a:rPr lang="en-US" sz="2400" u="sng" dirty="0">
                <a:solidFill>
                  <a:srgbClr val="0563C1"/>
                </a:solidFill>
                <a:hlinkClick r:id="rId4">
                  <a:extLst>
                    <a:ext uri="{A12FA001-AC4F-418D-AE19-62706E023703}">
                      <ahyp:hlinkClr xmlns:ahyp="http://schemas.microsoft.com/office/drawing/2018/hyperlinkcolor" val="tx"/>
                    </a:ext>
                  </a:extLst>
                </a:hlinkClick>
              </a:rPr>
              <a:t>Full list of keyboard shortcuts</a:t>
            </a:r>
            <a:r>
              <a:rPr lang="en-US" sz="2400" dirty="0">
                <a:solidFill>
                  <a:schemeClr val="dk1"/>
                </a:solidFill>
              </a:rPr>
              <a:t> from Oracle</a:t>
            </a:r>
            <a:endParaRPr sz="2400" dirty="0">
              <a:solidFill>
                <a:schemeClr val="dk1"/>
              </a:solidFill>
            </a:endParaRPr>
          </a:p>
          <a:p>
            <a:pPr marL="711200" lvl="0" indent="-361950" algn="l" rtl="0">
              <a:lnSpc>
                <a:spcPct val="115000"/>
              </a:lnSpc>
              <a:spcBef>
                <a:spcPts val="0"/>
              </a:spcBef>
              <a:spcAft>
                <a:spcPts val="0"/>
              </a:spcAft>
              <a:buClr>
                <a:schemeClr val="dk1"/>
              </a:buClr>
              <a:buSzPts val="2100"/>
              <a:buFont typeface="Verdana"/>
              <a:buChar char="●"/>
            </a:pPr>
            <a:r>
              <a:rPr lang="en-US" sz="2400" u="sng" dirty="0">
                <a:solidFill>
                  <a:schemeClr val="hlink"/>
                </a:solidFill>
                <a:hlinkClick r:id="rId5"/>
              </a:rPr>
              <a:t>Windows keyboard shortcuts</a:t>
            </a:r>
            <a:r>
              <a:rPr lang="en-US" sz="2400" dirty="0">
                <a:solidFill>
                  <a:schemeClr val="dk1"/>
                </a:solidFill>
              </a:rPr>
              <a:t> in the ctcLink Reference Center</a:t>
            </a:r>
            <a:endParaRPr sz="2400" dirty="0">
              <a:solidFill>
                <a:schemeClr val="dk1"/>
              </a:solidFill>
            </a:endParaRPr>
          </a:p>
          <a:p>
            <a:pPr marL="0" lvl="0" indent="0" algn="l" rtl="0">
              <a:spcBef>
                <a:spcPts val="1000"/>
              </a:spcBef>
              <a:spcAft>
                <a:spcPts val="0"/>
              </a:spcAft>
              <a:buNone/>
            </a:pPr>
            <a:endParaRPr dirty="0"/>
          </a:p>
        </p:txBody>
      </p:sp>
      <p:sp>
        <p:nvSpPr>
          <p:cNvPr id="141" name="Google Shape;141;g2412cdc2eec_0_0"/>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412cdc2eec_0_16"/>
          <p:cNvSpPr txBox="1">
            <a:spLocks noGrp="1"/>
          </p:cNvSpPr>
          <p:nvPr>
            <p:ph type="title"/>
          </p:nvPr>
        </p:nvSpPr>
        <p:spPr>
          <a:xfrm>
            <a:off x="536860" y="1549936"/>
            <a:ext cx="8337000" cy="797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Favorites</a:t>
            </a:r>
            <a:endParaRPr/>
          </a:p>
        </p:txBody>
      </p:sp>
      <p:sp>
        <p:nvSpPr>
          <p:cNvPr id="148" name="Google Shape;148;g2412cdc2eec_0_16"/>
          <p:cNvSpPr txBox="1">
            <a:spLocks noGrp="1"/>
          </p:cNvSpPr>
          <p:nvPr>
            <p:ph type="body" idx="1"/>
          </p:nvPr>
        </p:nvSpPr>
        <p:spPr>
          <a:xfrm>
            <a:off x="536850" y="2143125"/>
            <a:ext cx="8337000" cy="4444962"/>
          </a:xfrm>
          <a:prstGeom prst="rect">
            <a:avLst/>
          </a:prstGeom>
        </p:spPr>
        <p:txBody>
          <a:bodyPr spcFirstLastPara="1" wrap="square" lIns="91425" tIns="45700" rIns="91425" bIns="45700" anchor="t" anchorCtr="0">
            <a:noAutofit/>
          </a:bodyPr>
          <a:lstStyle/>
          <a:p>
            <a:pPr marL="457200" lvl="0" indent="-393700" algn="l" rtl="0">
              <a:spcBef>
                <a:spcPts val="1000"/>
              </a:spcBef>
              <a:spcAft>
                <a:spcPts val="0"/>
              </a:spcAft>
              <a:buSzPts val="2600"/>
              <a:buChar char="•"/>
            </a:pPr>
            <a:r>
              <a:rPr lang="en-US" sz="2600" dirty="0"/>
              <a:t>After saving a Favorite to a sub-page in a navigation collection, when selecting the Favorite it does not go to the sub-page, it goes to the parent page.</a:t>
            </a:r>
            <a:endParaRPr sz="2600" dirty="0"/>
          </a:p>
          <a:p>
            <a:pPr marL="457200" lvl="0" indent="-393700" algn="l" rtl="0">
              <a:spcBef>
                <a:spcPts val="0"/>
              </a:spcBef>
              <a:spcAft>
                <a:spcPts val="0"/>
              </a:spcAft>
              <a:buSzPts val="2600"/>
              <a:buChar char="•"/>
            </a:pPr>
            <a:r>
              <a:rPr lang="en-US" sz="2600" dirty="0"/>
              <a:t>This happens in both screen reader and non-screen reader mode.</a:t>
            </a:r>
            <a:endParaRPr sz="2600" dirty="0"/>
          </a:p>
          <a:p>
            <a:pPr marL="457200" lvl="0" indent="-393700" algn="l" rtl="0">
              <a:spcBef>
                <a:spcPts val="0"/>
              </a:spcBef>
              <a:spcAft>
                <a:spcPts val="0"/>
              </a:spcAft>
              <a:buSzPts val="2600"/>
              <a:buChar char="•"/>
            </a:pPr>
            <a:r>
              <a:rPr lang="en-US" sz="2600" dirty="0"/>
              <a:t>This is how things have always been, but it’s more prominent with the new location of the Favorites.</a:t>
            </a:r>
            <a:endParaRPr sz="2600" dirty="0"/>
          </a:p>
          <a:p>
            <a:pPr marL="457200" lvl="0" indent="-393700" algn="l" rtl="0">
              <a:spcBef>
                <a:spcPts val="0"/>
              </a:spcBef>
              <a:spcAft>
                <a:spcPts val="0"/>
              </a:spcAft>
              <a:buSzPts val="2600"/>
              <a:buChar char="•"/>
            </a:pPr>
            <a:r>
              <a:rPr lang="en-US" sz="2600" dirty="0"/>
              <a:t>Workaround: Save favorites on mobile.</a:t>
            </a:r>
            <a:endParaRPr sz="2600" dirty="0"/>
          </a:p>
          <a:p>
            <a:pPr marL="457200" lvl="0" indent="-393700" algn="l" rtl="0">
              <a:spcBef>
                <a:spcPts val="0"/>
              </a:spcBef>
              <a:spcAft>
                <a:spcPts val="0"/>
              </a:spcAft>
              <a:buSzPts val="2600"/>
              <a:buChar char="•"/>
            </a:pPr>
            <a:r>
              <a:rPr lang="en-US" sz="2600" dirty="0"/>
              <a:t>Oracles says this is working as designed. We told them it’s bug, not a feature. Fix the bad design. Waiting on their response. </a:t>
            </a:r>
            <a:endParaRPr sz="2600" dirty="0"/>
          </a:p>
        </p:txBody>
      </p:sp>
      <p:sp>
        <p:nvSpPr>
          <p:cNvPr id="149" name="Google Shape;149;g2412cdc2eec_0_16"/>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7" name="Google Shape;157;g2412cdc2eec_1_0"/>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7</a:t>
            </a:fld>
            <a:endParaRPr/>
          </a:p>
        </p:txBody>
      </p:sp>
      <p:sp>
        <p:nvSpPr>
          <p:cNvPr id="2" name="Title 1">
            <a:extLst>
              <a:ext uri="{FF2B5EF4-FFF2-40B4-BE49-F238E27FC236}">
                <a16:creationId xmlns:a16="http://schemas.microsoft.com/office/drawing/2014/main" id="{B8B454B8-498F-E26E-A35B-7C7E5C242EAC}"/>
              </a:ext>
            </a:extLst>
          </p:cNvPr>
          <p:cNvSpPr>
            <a:spLocks noGrp="1"/>
          </p:cNvSpPr>
          <p:nvPr>
            <p:ph type="title"/>
          </p:nvPr>
        </p:nvSpPr>
        <p:spPr/>
        <p:txBody>
          <a:bodyPr/>
          <a:lstStyle/>
          <a:p>
            <a:r>
              <a:rPr lang="en-US" dirty="0"/>
              <a:t>Class Search and Enroll</a:t>
            </a:r>
          </a:p>
        </p:txBody>
      </p:sp>
      <p:pic>
        <p:nvPicPr>
          <p:cNvPr id="158" name="Google Shape;158;g2412cdc2eec_1_0" descr="Screenshot of Class Search and enroll page.  Step 1 - Arrow pointing to Class Search and enroll in left navigation. Step 2 - Select actions menu item. Step 3 - Select Add to Favorites." title="Class Search and Enroll"/>
          <p:cNvPicPr preferRelativeResize="0"/>
          <p:nvPr/>
        </p:nvPicPr>
        <p:blipFill>
          <a:blip r:embed="rId3">
            <a:alphaModFix/>
          </a:blip>
          <a:stretch>
            <a:fillRect/>
          </a:stretch>
        </p:blipFill>
        <p:spPr>
          <a:xfrm>
            <a:off x="120257" y="1182379"/>
            <a:ext cx="9023743" cy="495401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6" name="Google Shape;166;g2412cdc2eec_1_8"/>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8</a:t>
            </a:fld>
            <a:endParaRPr/>
          </a:p>
        </p:txBody>
      </p:sp>
      <p:sp>
        <p:nvSpPr>
          <p:cNvPr id="2" name="Title 1">
            <a:extLst>
              <a:ext uri="{FF2B5EF4-FFF2-40B4-BE49-F238E27FC236}">
                <a16:creationId xmlns:a16="http://schemas.microsoft.com/office/drawing/2014/main" id="{7E479D5A-1568-6339-DF7E-8875FE03D3B7}"/>
              </a:ext>
            </a:extLst>
          </p:cNvPr>
          <p:cNvSpPr>
            <a:spLocks noGrp="1"/>
          </p:cNvSpPr>
          <p:nvPr>
            <p:ph type="title"/>
          </p:nvPr>
        </p:nvSpPr>
        <p:spPr>
          <a:xfrm>
            <a:off x="519540" y="294199"/>
            <a:ext cx="8302337" cy="639428"/>
          </a:xfrm>
        </p:spPr>
        <p:txBody>
          <a:bodyPr/>
          <a:lstStyle/>
          <a:p>
            <a:r>
              <a:rPr lang="en-US" dirty="0"/>
              <a:t>Favorites</a:t>
            </a:r>
          </a:p>
        </p:txBody>
      </p:sp>
      <p:sp>
        <p:nvSpPr>
          <p:cNvPr id="3" name="Text Placeholder 2">
            <a:extLst>
              <a:ext uri="{FF2B5EF4-FFF2-40B4-BE49-F238E27FC236}">
                <a16:creationId xmlns:a16="http://schemas.microsoft.com/office/drawing/2014/main" id="{A4FC5D4A-829D-153B-1CC1-7382791EAD01}"/>
              </a:ext>
            </a:extLst>
          </p:cNvPr>
          <p:cNvSpPr>
            <a:spLocks noGrp="1"/>
          </p:cNvSpPr>
          <p:nvPr>
            <p:ph type="body" idx="1"/>
          </p:nvPr>
        </p:nvSpPr>
        <p:spPr/>
        <p:txBody>
          <a:bodyPr/>
          <a:lstStyle/>
          <a:p>
            <a:endParaRPr lang="en-US"/>
          </a:p>
        </p:txBody>
      </p:sp>
      <p:pic>
        <p:nvPicPr>
          <p:cNvPr id="167" name="Google Shape;167;g2412cdc2eec_1_8" descr="Favorites&#10;&#10;Screenshot of favorites menu. Step 1 - Select favorites. Step 2 - Select Class Search and Enroll. "/>
          <p:cNvPicPr preferRelativeResize="0"/>
          <p:nvPr/>
        </p:nvPicPr>
        <p:blipFill>
          <a:blip r:embed="rId3">
            <a:alphaModFix/>
          </a:blip>
          <a:stretch>
            <a:fillRect/>
          </a:stretch>
        </p:blipFill>
        <p:spPr>
          <a:xfrm>
            <a:off x="305174" y="1070150"/>
            <a:ext cx="8533649" cy="578784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g2412cdc2eec_1_16"/>
          <p:cNvSpPr txBox="1">
            <a:spLocks noGrp="1"/>
          </p:cNvSpPr>
          <p:nvPr>
            <p:ph type="title"/>
          </p:nvPr>
        </p:nvSpPr>
        <p:spPr>
          <a:xfrm>
            <a:off x="536860" y="1549936"/>
            <a:ext cx="8337000" cy="797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g2412cdc2eec_1_16"/>
          <p:cNvSpPr txBox="1">
            <a:spLocks noGrp="1"/>
          </p:cNvSpPr>
          <p:nvPr>
            <p:ph type="body" idx="1"/>
          </p:nvPr>
        </p:nvSpPr>
        <p:spPr>
          <a:xfrm>
            <a:off x="536860" y="2415155"/>
            <a:ext cx="8337000" cy="37569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p:txBody>
      </p:sp>
      <p:sp>
        <p:nvSpPr>
          <p:cNvPr id="175" name="Google Shape;175;g2412cdc2eec_1_16"/>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9</a:t>
            </a:fld>
            <a:endParaRPr/>
          </a:p>
        </p:txBody>
      </p:sp>
      <p:pic>
        <p:nvPicPr>
          <p:cNvPr id="176" name="Google Shape;176;g2412cdc2eec_1_16" descr="Screenshot of view my classes page, the top page of the Manage Classes navigation collection.  Favorite did not bring us to the Class Seach and Enroll page." title="View my classes"/>
          <p:cNvPicPr preferRelativeResize="0"/>
          <p:nvPr/>
        </p:nvPicPr>
        <p:blipFill>
          <a:blip r:embed="rId3">
            <a:alphaModFix/>
          </a:blip>
          <a:stretch>
            <a:fillRect/>
          </a:stretch>
        </p:blipFill>
        <p:spPr>
          <a:xfrm>
            <a:off x="232800" y="1036675"/>
            <a:ext cx="8911199" cy="5447249"/>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2014</Words>
  <Application>Microsoft Office PowerPoint</Application>
  <PresentationFormat>On-screen Show (4:3)</PresentationFormat>
  <Paragraphs>173</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Verdana</vt:lpstr>
      <vt:lpstr>Office Theme</vt:lpstr>
      <vt:lpstr>Accessibility &amp; ctcLink Open Forum</vt:lpstr>
      <vt:lpstr>Agenda</vt:lpstr>
      <vt:lpstr>Updates</vt:lpstr>
      <vt:lpstr>Accessibility Fixes in PeopleTools 8.59</vt:lpstr>
      <vt:lpstr>Keyboard Shortcuts</vt:lpstr>
      <vt:lpstr>Favorites</vt:lpstr>
      <vt:lpstr>Class Search and Enroll</vt:lpstr>
      <vt:lpstr>Favorites</vt:lpstr>
      <vt:lpstr>PowerPoint Presentation</vt:lpstr>
      <vt:lpstr>Okta Updates</vt:lpstr>
      <vt:lpstr>WA Learning Lab</vt:lpstr>
      <vt:lpstr>Service Desk Tickets/Oracle Service Requests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May 9, 2023</dc:subject>
  <dc:creator>Christopher Soran</dc:creator>
  <cp:lastModifiedBy>Sherry Nelson</cp:lastModifiedBy>
  <cp:revision>3</cp:revision>
  <dcterms:created xsi:type="dcterms:W3CDTF">2018-05-14T23:14:43Z</dcterms:created>
  <dcterms:modified xsi:type="dcterms:W3CDTF">2023-05-08T21:19:52Z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