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81" r:id="rId8"/>
    <p:sldId id="280" r:id="rId9"/>
    <p:sldId id="286" r:id="rId10"/>
    <p:sldId id="279" r:id="rId11"/>
    <p:sldId id="278" r:id="rId12"/>
    <p:sldId id="285" r:id="rId13"/>
    <p:sldId id="277"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customschemas.google.com/relationships/presentationmetadata" Target="metadata"/><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Tree>
    <p:extLst>
      <p:ext uri="{BB962C8B-B14F-4D97-AF65-F5344CB8AC3E}">
        <p14:creationId xmlns:p14="http://schemas.microsoft.com/office/powerpoint/2010/main" val="4017474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extLst>
      <p:ext uri="{BB962C8B-B14F-4D97-AF65-F5344CB8AC3E}">
        <p14:creationId xmlns:p14="http://schemas.microsoft.com/office/powerpoint/2010/main" val="939056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12</a:t>
            </a:fld>
            <a:endParaRPr/>
          </a:p>
        </p:txBody>
      </p:sp>
    </p:spTree>
    <p:extLst>
      <p:ext uri="{BB962C8B-B14F-4D97-AF65-F5344CB8AC3E}">
        <p14:creationId xmlns:p14="http://schemas.microsoft.com/office/powerpoint/2010/main" val="3887538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13</a:t>
            </a:fld>
            <a:endParaRPr/>
          </a:p>
        </p:txBody>
      </p:sp>
    </p:spTree>
    <p:extLst>
      <p:ext uri="{BB962C8B-B14F-4D97-AF65-F5344CB8AC3E}">
        <p14:creationId xmlns:p14="http://schemas.microsoft.com/office/powerpoint/2010/main" val="4093715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27028e0582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227028e0582_0_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69" name="Google Shape;169;g227028e0582_0_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77" name="Google Shape;177;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25</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231b1f2dfc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g1231b1f2dfc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1" name="Google Shape;121;g1231b1f2dfc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27195b62eb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g227195b62eb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9" name="Google Shape;129;g227195b62eb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27195b62eb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g227195b62eb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37" name="Google Shape;137;g227195b62eb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7</a:t>
            </a:fld>
            <a:endParaRPr/>
          </a:p>
        </p:txBody>
      </p:sp>
    </p:spTree>
    <p:extLst>
      <p:ext uri="{BB962C8B-B14F-4D97-AF65-F5344CB8AC3E}">
        <p14:creationId xmlns:p14="http://schemas.microsoft.com/office/powerpoint/2010/main" val="1919969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Tree>
    <p:extLst>
      <p:ext uri="{BB962C8B-B14F-4D97-AF65-F5344CB8AC3E}">
        <p14:creationId xmlns:p14="http://schemas.microsoft.com/office/powerpoint/2010/main" val="20372226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extLst>
      <p:ext uri="{BB962C8B-B14F-4D97-AF65-F5344CB8AC3E}">
        <p14:creationId xmlns:p14="http://schemas.microsoft.com/office/powerpoint/2010/main" val="9378836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hyperlink" Target="https://www.ssa.gov/accessibility/andi/help/install.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sa.gov/accessibility/andi/help/install.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June 13, 2023</a:t>
            </a:r>
            <a:endParaRPr/>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20575" y="1549936"/>
            <a:ext cx="8553285"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endParaRPr sz="2400"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
        <p:nvSpPr>
          <p:cNvPr id="2" name="TextBox 1">
            <a:extLst>
              <a:ext uri="{FF2B5EF4-FFF2-40B4-BE49-F238E27FC236}">
                <a16:creationId xmlns:a16="http://schemas.microsoft.com/office/drawing/2014/main" id="{7B83069E-9B0A-1F4B-DD8B-869CB2DCBA31}"/>
              </a:ext>
            </a:extLst>
          </p:cNvPr>
          <p:cNvSpPr txBox="1"/>
          <p:nvPr/>
        </p:nvSpPr>
        <p:spPr>
          <a:xfrm>
            <a:off x="486425" y="2265603"/>
            <a:ext cx="7886700" cy="1323439"/>
          </a:xfrm>
          <a:prstGeom prst="rect">
            <a:avLst/>
          </a:prstGeom>
          <a:noFill/>
        </p:spPr>
        <p:txBody>
          <a:bodyPr wrap="square" rtlCol="0">
            <a:spAutoFit/>
          </a:bodyPr>
          <a:lstStyle/>
          <a:p>
            <a:pPr marL="0" marR="0">
              <a:spcBef>
                <a:spcPts val="600"/>
              </a:spcBef>
              <a:spcAft>
                <a:spcPts val="0"/>
              </a:spcAft>
            </a:pPr>
            <a:r>
              <a:rPr lang="en-US" sz="2000" b="1" kern="100" dirty="0">
                <a:solidFill>
                  <a:schemeClr val="tx1"/>
                </a:solidFill>
                <a:effectLst/>
                <a:latin typeface="+mn-lt"/>
                <a:ea typeface="Verdana" panose="020B0604030504040204" pitchFamily="34" charset="0"/>
                <a:cs typeface="Times New Roman" panose="02020603050405020304" pitchFamily="18" charset="0"/>
              </a:rPr>
              <a:t>Color Contrast violations throughout the process</a:t>
            </a:r>
          </a:p>
          <a:p>
            <a:endParaRPr lang="en-US" sz="2000" dirty="0">
              <a:effectLst/>
              <a:latin typeface="+mn-lt"/>
              <a:ea typeface="Calibri" panose="020F0502020204030204" pitchFamily="34" charset="0"/>
              <a:cs typeface="Times New Roman" panose="02020603050405020304" pitchFamily="18" charset="0"/>
            </a:endParaRPr>
          </a:p>
          <a:p>
            <a:r>
              <a:rPr lang="en-US" sz="2000" dirty="0">
                <a:effectLst/>
                <a:latin typeface="+mn-lt"/>
                <a:ea typeface="Calibri" panose="020F0502020204030204" pitchFamily="34" charset="0"/>
                <a:cs typeface="Times New Roman" panose="02020603050405020304" pitchFamily="18" charset="0"/>
              </a:rPr>
              <a:t>Example: Color contrast on the “Select” links has failed for regular text.</a:t>
            </a:r>
            <a:endParaRPr lang="en-US" sz="2000" dirty="0">
              <a:latin typeface="+mn-lt"/>
            </a:endParaRPr>
          </a:p>
        </p:txBody>
      </p:sp>
      <p:pic>
        <p:nvPicPr>
          <p:cNvPr id="3" name="Picture 2" descr="A screenshot of a computer&#10;&#10;Description automatically generated with low confidence">
            <a:extLst>
              <a:ext uri="{FF2B5EF4-FFF2-40B4-BE49-F238E27FC236}">
                <a16:creationId xmlns:a16="http://schemas.microsoft.com/office/drawing/2014/main" id="{D720730D-40DC-21A9-929C-0125F4690FA3}"/>
              </a:ext>
            </a:extLst>
          </p:cNvPr>
          <p:cNvPicPr>
            <a:picLocks noChangeAspect="1"/>
          </p:cNvPicPr>
          <p:nvPr/>
        </p:nvPicPr>
        <p:blipFill>
          <a:blip r:embed="rId3"/>
          <a:stretch>
            <a:fillRect/>
          </a:stretch>
        </p:blipFill>
        <p:spPr>
          <a:xfrm>
            <a:off x="1154935" y="3824976"/>
            <a:ext cx="2862580" cy="1729105"/>
          </a:xfrm>
          <a:prstGeom prst="rect">
            <a:avLst/>
          </a:prstGeom>
          <a:ln>
            <a:solidFill>
              <a:schemeClr val="accent1"/>
            </a:solidFill>
          </a:ln>
        </p:spPr>
      </p:pic>
      <p:pic>
        <p:nvPicPr>
          <p:cNvPr id="4" name="Picture 3" descr="A screenshot of a computer&#10;&#10;Description automatically generated with medium confidence">
            <a:extLst>
              <a:ext uri="{FF2B5EF4-FFF2-40B4-BE49-F238E27FC236}">
                <a16:creationId xmlns:a16="http://schemas.microsoft.com/office/drawing/2014/main" id="{E16E9014-59BF-2090-DE09-EDC3B159C3AA}"/>
              </a:ext>
            </a:extLst>
          </p:cNvPr>
          <p:cNvPicPr>
            <a:picLocks noChangeAspect="1"/>
          </p:cNvPicPr>
          <p:nvPr/>
        </p:nvPicPr>
        <p:blipFill>
          <a:blip r:embed="rId4"/>
          <a:stretch>
            <a:fillRect/>
          </a:stretch>
        </p:blipFill>
        <p:spPr>
          <a:xfrm>
            <a:off x="5587418" y="3324225"/>
            <a:ext cx="2401647" cy="3266300"/>
          </a:xfrm>
          <a:prstGeom prst="rect">
            <a:avLst/>
          </a:prstGeom>
        </p:spPr>
      </p:pic>
    </p:spTree>
    <p:extLst>
      <p:ext uri="{BB962C8B-B14F-4D97-AF65-F5344CB8AC3E}">
        <p14:creationId xmlns:p14="http://schemas.microsoft.com/office/powerpoint/2010/main" val="2864603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536860" y="1354588"/>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with JAWS</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marR="0" indent="0">
              <a:spcBef>
                <a:spcPts val="600"/>
              </a:spcBef>
              <a:spcAft>
                <a:spcPts val="0"/>
              </a:spcAft>
              <a:buNone/>
            </a:pPr>
            <a:r>
              <a:rPr lang="en-US" sz="2000" b="1" kern="100" dirty="0">
                <a:solidFill>
                  <a:schemeClr val="tx1"/>
                </a:solidFill>
                <a:effectLst/>
                <a:latin typeface="+mn-lt"/>
                <a:ea typeface="Verdana" panose="020B0604030504040204" pitchFamily="34" charset="0"/>
                <a:cs typeface="Times New Roman" panose="02020603050405020304" pitchFamily="18" charset="0"/>
              </a:rPr>
              <a:t>Screen Reader issue of inefficient labeling:</a:t>
            </a:r>
          </a:p>
          <a:p>
            <a:pPr marL="0" marR="0" indent="0">
              <a:spcBef>
                <a:spcPts val="600"/>
              </a:spcBef>
              <a:spcAft>
                <a:spcPts val="0"/>
              </a:spcAft>
              <a:buNone/>
            </a:pPr>
            <a:r>
              <a:rPr lang="en-US" sz="2000" kern="100" dirty="0">
                <a:effectLst/>
                <a:latin typeface="+mn-lt"/>
                <a:ea typeface="Calibri" panose="020F0502020204030204" pitchFamily="34" charset="0"/>
                <a:cs typeface="Times New Roman" panose="02020603050405020304" pitchFamily="18" charset="0"/>
              </a:rPr>
              <a:t>When the option presents itself to select your MFA method, the “Select” links are not linked to the label.  They only announce “Select”.</a:t>
            </a:r>
          </a:p>
          <a:p>
            <a:pPr marL="0" marR="0">
              <a:spcBef>
                <a:spcPts val="600"/>
              </a:spcBef>
              <a:spcAft>
                <a:spcPts val="0"/>
              </a:spcAft>
            </a:pPr>
            <a:endParaRPr lang="en-US" sz="2000" kern="100" dirty="0">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effectLst/>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effectLst/>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effectLst/>
              <a:latin typeface="+mn-lt"/>
              <a:ea typeface="Calibri" panose="020F0502020204030204" pitchFamily="34" charset="0"/>
              <a:cs typeface="Times New Roman" panose="02020603050405020304" pitchFamily="18" charset="0"/>
            </a:endParaRPr>
          </a:p>
          <a:p>
            <a:pPr marL="0" indent="0">
              <a:spcBef>
                <a:spcPts val="600"/>
              </a:spcBef>
              <a:buNone/>
            </a:pPr>
            <a:r>
              <a:rPr lang="en-US" sz="2000" u="sng" kern="100" dirty="0">
                <a:solidFill>
                  <a:srgbClr val="0563C1"/>
                </a:solidFill>
                <a:effectLst/>
                <a:latin typeface="+mn-lt"/>
                <a:ea typeface="Calibri" panose="020F0502020204030204" pitchFamily="34" charset="0"/>
                <a:cs typeface="Times New Roman" panose="02020603050405020304" pitchFamily="18" charset="0"/>
                <a:hlinkClick r:id="rId3"/>
              </a:rPr>
              <a:t>ANDI</a:t>
            </a:r>
            <a:r>
              <a:rPr lang="en-US" sz="2000" kern="100" dirty="0">
                <a:effectLst/>
                <a:latin typeface="+mn-lt"/>
                <a:ea typeface="Calibri" panose="020F0502020204030204" pitchFamily="34" charset="0"/>
                <a:cs typeface="Times New Roman" panose="02020603050405020304" pitchFamily="18" charset="0"/>
              </a:rPr>
              <a:t> output showing what is announced when JAWS lands on the Select links.</a:t>
            </a:r>
          </a:p>
          <a:p>
            <a:pPr marL="0" marR="0">
              <a:spcBef>
                <a:spcPts val="600"/>
              </a:spcBef>
              <a:spcAft>
                <a:spcPts val="0"/>
              </a:spcAft>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pic>
        <p:nvPicPr>
          <p:cNvPr id="2" name="Picture 1" descr="Email Select, Phone Select, Security Question Select.">
            <a:extLst>
              <a:ext uri="{FF2B5EF4-FFF2-40B4-BE49-F238E27FC236}">
                <a16:creationId xmlns:a16="http://schemas.microsoft.com/office/drawing/2014/main" id="{295B8DC1-F9B9-2BC4-DB8B-A9CFB423562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87635" y="3131825"/>
            <a:ext cx="2870200" cy="1733550"/>
          </a:xfrm>
          <a:prstGeom prst="rect">
            <a:avLst/>
          </a:prstGeom>
          <a:noFill/>
          <a:ln>
            <a:solidFill>
              <a:srgbClr val="4472C4"/>
            </a:solidFill>
          </a:ln>
        </p:spPr>
      </p:pic>
      <p:pic>
        <p:nvPicPr>
          <p:cNvPr id="3" name="Picture 2" descr="ANDI Output is showing the word Select.">
            <a:extLst>
              <a:ext uri="{FF2B5EF4-FFF2-40B4-BE49-F238E27FC236}">
                <a16:creationId xmlns:a16="http://schemas.microsoft.com/office/drawing/2014/main" id="{6ECFA299-6AEB-2EE4-5DAF-181A67527C87}"/>
              </a:ext>
            </a:extLst>
          </p:cNvPr>
          <p:cNvPicPr>
            <a:picLocks noChangeAspect="1"/>
          </p:cNvPicPr>
          <p:nvPr/>
        </p:nvPicPr>
        <p:blipFill rotWithShape="1">
          <a:blip r:embed="rId5"/>
          <a:srcRect r="3121"/>
          <a:stretch/>
        </p:blipFill>
        <p:spPr bwMode="auto">
          <a:xfrm>
            <a:off x="4705360" y="5594845"/>
            <a:ext cx="2118995" cy="9956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26962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Okta </a:t>
            </a:r>
            <a:r>
              <a:rPr lang="en-US" dirty="0"/>
              <a:t>Verify with TalkBack and VoiceOver</a:t>
            </a:r>
          </a:p>
        </p:txBody>
      </p:sp>
      <p:sp>
        <p:nvSpPr>
          <p:cNvPr id="148" name="Google Shape;148;g227195b62eb_0_14"/>
          <p:cNvSpPr txBox="1">
            <a:spLocks noGrp="1"/>
          </p:cNvSpPr>
          <p:nvPr>
            <p:ph type="body" idx="1"/>
          </p:nvPr>
        </p:nvSpPr>
        <p:spPr>
          <a:xfrm>
            <a:off x="2657476" y="2137881"/>
            <a:ext cx="6165950" cy="4555200"/>
          </a:xfrm>
          <a:prstGeom prst="rect">
            <a:avLst/>
          </a:prstGeom>
          <a:noFill/>
          <a:ln>
            <a:noFill/>
          </a:ln>
        </p:spPr>
        <p:txBody>
          <a:bodyPr spcFirstLastPara="1" wrap="square" lIns="91425" tIns="45700" rIns="91425" bIns="45700" anchor="t" anchorCtr="0">
            <a:noAutofit/>
          </a:bodyPr>
          <a:lstStyle/>
          <a:p>
            <a:pPr marL="0" marR="0" indent="0">
              <a:spcBef>
                <a:spcPts val="600"/>
              </a:spcBef>
              <a:spcAft>
                <a:spcPts val="0"/>
              </a:spcAft>
              <a:buNone/>
            </a:pPr>
            <a:r>
              <a:rPr lang="en-US" sz="2000" kern="100" dirty="0">
                <a:latin typeface="+mn-lt"/>
                <a:ea typeface="Calibri" panose="020F0502020204030204" pitchFamily="34" charset="0"/>
                <a:cs typeface="Times New Roman" panose="02020603050405020304" pitchFamily="18" charset="0"/>
              </a:rPr>
              <a:t>Vicki </a:t>
            </a:r>
            <a:r>
              <a:rPr lang="en-US" sz="2000" kern="100" dirty="0">
                <a:effectLst/>
                <a:latin typeface="+mn-lt"/>
                <a:ea typeface="Calibri" panose="020F0502020204030204" pitchFamily="34" charset="0"/>
                <a:cs typeface="Times New Roman" panose="02020603050405020304" pitchFamily="18" charset="0"/>
              </a:rPr>
              <a:t>had Okta Verify installed on their iPhone already and there were no issues finalizing the setup process.  However, they needed to see how this worked as a first-time setup. So, they uninstalled Okta Verify from their iPhone and removed the Okta Verify Security Method to start fresh. As they went through the process entirely on their iPhone with VoiceOver, they were very confused by some of the content that was presented.  </a:t>
            </a:r>
          </a:p>
          <a:p>
            <a:pPr marL="0" marR="0" indent="0">
              <a:spcBef>
                <a:spcPts val="600"/>
              </a:spcBef>
              <a:spcAft>
                <a:spcPts val="0"/>
              </a:spcAft>
              <a:buNone/>
            </a:pPr>
            <a:endParaRPr lang="en-US" sz="2000" kern="100" dirty="0">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r>
              <a:rPr lang="en-US" sz="2000" kern="100" dirty="0">
                <a:effectLst/>
                <a:latin typeface="+mn-lt"/>
                <a:ea typeface="Calibri" panose="020F0502020204030204" pitchFamily="34" charset="0"/>
                <a:cs typeface="Times New Roman" panose="02020603050405020304" pitchFamily="18" charset="0"/>
              </a:rPr>
              <a:t>Once the process had us navigating in the Okta Verify app with TalkBack and VoiceOver, there were no issues found. Yet, this is not helpful for first time users that need to set this up. </a:t>
            </a: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pic>
        <p:nvPicPr>
          <p:cNvPr id="2" name="Picture 1" descr="A screenshot of a phone&#10;&#10;Description automatically generated with medium confidence">
            <a:extLst>
              <a:ext uri="{FF2B5EF4-FFF2-40B4-BE49-F238E27FC236}">
                <a16:creationId xmlns:a16="http://schemas.microsoft.com/office/drawing/2014/main" id="{E832ACB0-B98A-09CB-DEB0-F37240AC7B92}"/>
              </a:ext>
            </a:extLst>
          </p:cNvPr>
          <p:cNvPicPr>
            <a:picLocks noChangeAspect="1"/>
          </p:cNvPicPr>
          <p:nvPr/>
        </p:nvPicPr>
        <p:blipFill>
          <a:blip r:embed="rId3"/>
          <a:stretch>
            <a:fillRect/>
          </a:stretch>
        </p:blipFill>
        <p:spPr>
          <a:xfrm>
            <a:off x="658974" y="2213686"/>
            <a:ext cx="1876388" cy="3847403"/>
          </a:xfrm>
          <a:prstGeom prst="rect">
            <a:avLst/>
          </a:prstGeom>
          <a:ln>
            <a:solidFill>
              <a:srgbClr val="4472C4"/>
            </a:solidFill>
          </a:ln>
        </p:spPr>
      </p:pic>
    </p:spTree>
    <p:extLst>
      <p:ext uri="{BB962C8B-B14F-4D97-AF65-F5344CB8AC3E}">
        <p14:creationId xmlns:p14="http://schemas.microsoft.com/office/powerpoint/2010/main" val="1310023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Final Words on Okta</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endParaRPr sz="2400" dirty="0"/>
          </a:p>
          <a:p>
            <a:pPr marL="0" marR="0" indent="0">
              <a:spcBef>
                <a:spcPts val="600"/>
              </a:spcBef>
              <a:spcAft>
                <a:spcPts val="0"/>
              </a:spcAft>
              <a:buNone/>
            </a:pPr>
            <a:r>
              <a:rPr lang="en-US" sz="2000" kern="100" dirty="0">
                <a:effectLst/>
                <a:latin typeface="+mn-lt"/>
                <a:ea typeface="Calibri" panose="020F0502020204030204" pitchFamily="34" charset="0"/>
                <a:cs typeface="Times New Roman" panose="02020603050405020304" pitchFamily="18" charset="0"/>
              </a:rPr>
              <a:t>Josh and Vicki have prepared reports to send to the Okta representatives. Vicki has already reached out to them to let them know that we have been doing some accessibility testing on both the Okta Dashboard and Okta Verify app and will be sending those reports to them so they can plan to fix issues found.</a:t>
            </a:r>
          </a:p>
          <a:p>
            <a:pPr marL="0" marR="0" indent="0">
              <a:spcBef>
                <a:spcPts val="600"/>
              </a:spcBef>
              <a:spcAft>
                <a:spcPts val="0"/>
              </a:spcAft>
              <a:buNone/>
            </a:pPr>
            <a:endParaRPr lang="en-US" sz="2000" kern="100" dirty="0">
              <a:latin typeface="+mn-lt"/>
              <a:ea typeface="Calibri" panose="020F0502020204030204" pitchFamily="34" charset="0"/>
              <a:cs typeface="Times New Roman" panose="02020603050405020304" pitchFamily="18" charset="0"/>
            </a:endParaRPr>
          </a:p>
          <a:p>
            <a:pPr marL="0" indent="0">
              <a:spcBef>
                <a:spcPts val="600"/>
              </a:spcBef>
              <a:buNone/>
            </a:pPr>
            <a:r>
              <a:rPr lang="en-US" sz="2000" kern="100" dirty="0">
                <a:effectLst/>
                <a:latin typeface="+mn-lt"/>
                <a:ea typeface="Calibri" panose="020F0502020204030204" pitchFamily="34" charset="0"/>
                <a:cs typeface="Times New Roman" panose="02020603050405020304" pitchFamily="18" charset="0"/>
              </a:rPr>
              <a:t>Having gone through these steps multiple times, it appears this process is not consistent. For instance, one run-through at the final step of the Okta </a:t>
            </a:r>
            <a:r>
              <a:rPr lang="en-US" sz="2000" kern="100" dirty="0">
                <a:latin typeface="+mn-lt"/>
                <a:ea typeface="Calibri" panose="020F0502020204030204" pitchFamily="34" charset="0"/>
                <a:cs typeface="Times New Roman" panose="02020603050405020304" pitchFamily="18" charset="0"/>
              </a:rPr>
              <a:t>Verify process, </a:t>
            </a:r>
            <a:r>
              <a:rPr lang="en-US" sz="2000" kern="100" dirty="0">
                <a:effectLst/>
                <a:latin typeface="+mn-lt"/>
                <a:ea typeface="Calibri" panose="020F0502020204030204" pitchFamily="34" charset="0"/>
                <a:cs typeface="Times New Roman" panose="02020603050405020304" pitchFamily="18" charset="0"/>
              </a:rPr>
              <a:t>Vicki is asked for a company URL and another time when they get to the final step, Okta Verify completed on its own, no screen presented to enter a company URL.</a:t>
            </a:r>
          </a:p>
          <a:p>
            <a:pPr marL="0" marR="0" indent="0">
              <a:spcBef>
                <a:spcPts val="600"/>
              </a:spcBef>
              <a:spcAft>
                <a:spcPts val="0"/>
              </a:spcAft>
              <a:buNone/>
            </a:pPr>
            <a:endParaRPr lang="en-US" sz="2000" kern="100" dirty="0">
              <a:effectLst/>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endParaRPr lang="en-US" sz="2000" kern="100" dirty="0">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endParaRPr lang="en-US" sz="2000" kern="100" dirty="0">
              <a:effectLst/>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extLst>
      <p:ext uri="{BB962C8B-B14F-4D97-AF65-F5344CB8AC3E}">
        <p14:creationId xmlns:p14="http://schemas.microsoft.com/office/powerpoint/2010/main" val="399605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227028e0582_0_0"/>
          <p:cNvSpPr txBox="1">
            <a:spLocks noGrp="1"/>
          </p:cNvSpPr>
          <p:nvPr>
            <p:ph type="title"/>
          </p:nvPr>
        </p:nvSpPr>
        <p:spPr>
          <a:xfrm>
            <a:off x="536860" y="1549936"/>
            <a:ext cx="8337000" cy="797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Enter Time Page</a:t>
            </a:r>
            <a:endParaRPr/>
          </a:p>
        </p:txBody>
      </p:sp>
      <p:sp>
        <p:nvSpPr>
          <p:cNvPr id="172" name="Google Shape;172;g227028e0582_0_0"/>
          <p:cNvSpPr txBox="1">
            <a:spLocks noGrp="1"/>
          </p:cNvSpPr>
          <p:nvPr>
            <p:ph type="body" idx="1"/>
          </p:nvPr>
        </p:nvSpPr>
        <p:spPr>
          <a:xfrm>
            <a:off x="536860" y="2415155"/>
            <a:ext cx="8337000" cy="37569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We are testing turning off the announcement on page activate.  It will stop the announcement of the Job Details when back button gets the focus or when employee access the page the first time.</a:t>
            </a:r>
            <a:endParaRPr/>
          </a:p>
          <a:p>
            <a:pPr marL="0" lvl="0" indent="0" algn="l" rtl="0">
              <a:spcBef>
                <a:spcPts val="1000"/>
              </a:spcBef>
              <a:spcAft>
                <a:spcPts val="0"/>
              </a:spcAft>
              <a:buNone/>
            </a:pPr>
            <a:endParaRPr/>
          </a:p>
          <a:p>
            <a:pPr marL="0" lvl="0" indent="0" algn="l" rtl="0">
              <a:spcBef>
                <a:spcPts val="1000"/>
              </a:spcBef>
              <a:spcAft>
                <a:spcPts val="0"/>
              </a:spcAft>
              <a:buNone/>
            </a:pPr>
            <a:r>
              <a:rPr lang="en-US"/>
              <a:t>The announcement will, however, remain enabled when employee changes the Job Title from the drop down.</a:t>
            </a:r>
            <a:endParaRPr/>
          </a:p>
        </p:txBody>
      </p:sp>
      <p:sp>
        <p:nvSpPr>
          <p:cNvPr id="173" name="Google Shape;173;g227028e0582_0_0"/>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a:t>
            </a:r>
            <a:endParaRPr/>
          </a:p>
        </p:txBody>
      </p:sp>
      <p:sp>
        <p:nvSpPr>
          <p:cNvPr id="180" name="Google Shape;180;g13bf19c0ce6_0_7"/>
          <p:cNvSpPr txBox="1">
            <a:spLocks noGrp="1"/>
          </p:cNvSpPr>
          <p:nvPr>
            <p:ph type="body" idx="1"/>
          </p:nvPr>
        </p:nvSpPr>
        <p:spPr>
          <a:xfrm>
            <a:off x="536850" y="2506375"/>
            <a:ext cx="8337000" cy="4114800"/>
          </a:xfrm>
          <a:prstGeom prst="rect">
            <a:avLst/>
          </a:prstGeom>
          <a:noFill/>
          <a:ln>
            <a:noFill/>
          </a:ln>
        </p:spPr>
        <p:txBody>
          <a:bodyPr spcFirstLastPara="1" wrap="square" lIns="91425" tIns="45700" rIns="91425" bIns="45700" anchor="t" anchorCtr="0">
            <a:noAutofit/>
          </a:bodyPr>
          <a:lstStyle/>
          <a:p>
            <a:pPr marL="50800" lvl="0" indent="0" algn="ctr" rtl="0">
              <a:lnSpc>
                <a:spcPct val="90000"/>
              </a:lnSpc>
              <a:spcBef>
                <a:spcPts val="1000"/>
              </a:spcBef>
              <a:spcAft>
                <a:spcPts val="0"/>
              </a:spcAft>
              <a:buSzPts val="2800"/>
              <a:buNone/>
            </a:pPr>
            <a:r>
              <a:rPr lang="en-US" sz="1800" i="1"/>
              <a:t>Current status of all issues are located at the </a:t>
            </a:r>
            <a:r>
              <a:rPr lang="en-US" sz="1800" i="1" u="sng">
                <a:solidFill>
                  <a:schemeClr val="hlink"/>
                </a:solidFill>
                <a:hlinkClick r:id="rId3" action="ppaction://hlinksldjump"/>
              </a:rPr>
              <a:t>end of the slide deck</a:t>
            </a:r>
            <a:r>
              <a:rPr lang="en-US" sz="1800" i="1"/>
              <a:t>.  </a:t>
            </a:r>
            <a:br>
              <a:rPr lang="en-US" sz="1800" i="1"/>
            </a:br>
            <a:r>
              <a:rPr lang="en-US" sz="1800" i="1"/>
              <a:t>New updates from last month is posted here.</a:t>
            </a:r>
            <a:endParaRPr/>
          </a:p>
          <a:p>
            <a:pPr marL="0" lvl="0" indent="0" algn="l" rtl="0">
              <a:lnSpc>
                <a:spcPct val="90000"/>
              </a:lnSpc>
              <a:spcBef>
                <a:spcPts val="1000"/>
              </a:spcBef>
              <a:spcAft>
                <a:spcPts val="0"/>
              </a:spcAft>
              <a:buSzPts val="2800"/>
              <a:buNone/>
            </a:pPr>
            <a:endParaRPr sz="1800"/>
          </a:p>
          <a:p>
            <a:pPr marL="457200" lvl="0" indent="-342900" algn="l" rtl="0">
              <a:lnSpc>
                <a:spcPct val="90000"/>
              </a:lnSpc>
              <a:spcBef>
                <a:spcPts val="1000"/>
              </a:spcBef>
              <a:spcAft>
                <a:spcPts val="0"/>
              </a:spcAft>
              <a:buSzPts val="1800"/>
              <a:buChar char="•"/>
            </a:pPr>
            <a:r>
              <a:rPr lang="en-US" sz="1800"/>
              <a:t>No new updates this month.</a:t>
            </a:r>
            <a:endParaRPr sz="1800"/>
          </a:p>
        </p:txBody>
      </p:sp>
      <p:sp>
        <p:nvSpPr>
          <p:cNvPr id="181" name="Google Shape;181;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a:solidFill>
                  <a:schemeClr val="hlink"/>
                </a:solidFill>
                <a:hlinkClick r:id="rId3"/>
              </a:rPr>
              <a:t>Accessibility and ctcLink Open Forum</a:t>
            </a:r>
            <a:endParaRPr/>
          </a:p>
          <a:p>
            <a:pPr marL="457200" marR="0" lvl="0" indent="-406400" algn="l" rtl="0">
              <a:lnSpc>
                <a:spcPct val="90000"/>
              </a:lnSpc>
              <a:spcBef>
                <a:spcPts val="1000"/>
              </a:spcBef>
              <a:spcAft>
                <a:spcPts val="0"/>
              </a:spcAft>
              <a:buClr>
                <a:srgbClr val="003764"/>
              </a:buClr>
              <a:buSzPts val="2800"/>
              <a:buFont typeface="Arial"/>
              <a:buChar char="•"/>
            </a:pPr>
            <a:r>
              <a:rPr lang="en-US"/>
              <a:t>Next meeting – July 11, 2023, 11:00 am to Noon.</a:t>
            </a:r>
            <a:endParaRPr/>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Welcome</a:t>
            </a:r>
            <a:endParaRPr dirty="0"/>
          </a:p>
          <a:p>
            <a:pPr marL="457200" lvl="0" indent="-406400" algn="l" rtl="0">
              <a:lnSpc>
                <a:spcPct val="90000"/>
              </a:lnSpc>
              <a:spcBef>
                <a:spcPts val="1000"/>
              </a:spcBef>
              <a:spcAft>
                <a:spcPts val="0"/>
              </a:spcAft>
              <a:buSzPts val="2800"/>
              <a:buChar char="•"/>
            </a:pPr>
            <a:r>
              <a:rPr lang="en-US" dirty="0"/>
              <a:t>OKTA</a:t>
            </a:r>
            <a:endParaRPr dirty="0"/>
          </a:p>
          <a:p>
            <a:pPr marL="457200" lvl="0" indent="-406400" algn="l" rtl="0">
              <a:lnSpc>
                <a:spcPct val="90000"/>
              </a:lnSpc>
              <a:spcBef>
                <a:spcPts val="1000"/>
              </a:spcBef>
              <a:spcAft>
                <a:spcPts val="0"/>
              </a:spcAft>
              <a:buSzPts val="2800"/>
              <a:buChar char="•"/>
            </a:pPr>
            <a:r>
              <a:rPr lang="en-US" dirty="0">
                <a:solidFill>
                  <a:schemeClr val="dk1"/>
                </a:solidFill>
              </a:rPr>
              <a:t>Service desk tickets/Oracle service </a:t>
            </a:r>
            <a:r>
              <a:rPr lang="en-US"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requests</a:t>
            </a:r>
            <a:endParaRPr dirty="0"/>
          </a:p>
          <a:p>
            <a:pPr marL="457200" lvl="0" indent="-406400" algn="l" rtl="0">
              <a:lnSpc>
                <a:spcPct val="90000"/>
              </a:lnSpc>
              <a:spcBef>
                <a:spcPts val="1000"/>
              </a:spcBef>
              <a:spcAft>
                <a:spcPts val="0"/>
              </a:spcAft>
              <a:buSzPts val="2800"/>
              <a:buChar char="•"/>
            </a:pPr>
            <a:r>
              <a:rPr lang="en-US" dirty="0"/>
              <a:t>College sharing</a:t>
            </a:r>
            <a:endParaRPr dirty="0"/>
          </a:p>
          <a:p>
            <a:pPr marL="457200" lvl="0" indent="-406400" algn="l" rtl="0">
              <a:lnSpc>
                <a:spcPct val="90000"/>
              </a:lnSpc>
              <a:spcBef>
                <a:spcPts val="1000"/>
              </a:spcBef>
              <a:spcAft>
                <a:spcPts val="0"/>
              </a:spcAft>
              <a:buSzPts val="2800"/>
              <a:buChar char="•"/>
            </a:pPr>
            <a:r>
              <a:rPr lang="en-US" dirty="0"/>
              <a:t>Terms and Definitions</a:t>
            </a:r>
            <a:endParaRPr dirty="0"/>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a:t>CS Submit button on student enrollment process is out of tab index order</a:t>
            </a:r>
            <a:endParaRPr/>
          </a:p>
          <a:p>
            <a:pPr marL="914400" lvl="1" indent="-381000" algn="l" rtl="0">
              <a:lnSpc>
                <a:spcPct val="90000"/>
              </a:lnSpc>
              <a:spcBef>
                <a:spcPts val="500"/>
              </a:spcBef>
              <a:spcAft>
                <a:spcPts val="0"/>
              </a:spcAft>
              <a:buSzPts val="2400"/>
              <a:buChar char="•"/>
            </a:pPr>
            <a:r>
              <a:rPr lang="en-US" sz="1400"/>
              <a:t>Oracle has agreed it is a bug. We are waiting for Oracle development to deliver a fix.</a:t>
            </a:r>
            <a:endParaRPr/>
          </a:p>
          <a:p>
            <a:pPr marL="50800" lvl="0" indent="0" algn="l" rtl="0">
              <a:lnSpc>
                <a:spcPct val="90000"/>
              </a:lnSpc>
              <a:spcBef>
                <a:spcPts val="1000"/>
              </a:spcBef>
              <a:spcAft>
                <a:spcPts val="0"/>
              </a:spcAft>
              <a:buSzPts val="2800"/>
              <a:buNone/>
            </a:pPr>
            <a:r>
              <a:rPr lang="en-US" sz="1600"/>
              <a:t>CS Make a Payment Page</a:t>
            </a:r>
            <a:endParaRPr/>
          </a:p>
          <a:p>
            <a:pPr marL="914400" lvl="1" indent="-381000" algn="l" rtl="0">
              <a:lnSpc>
                <a:spcPct val="90000"/>
              </a:lnSpc>
              <a:spcBef>
                <a:spcPts val="500"/>
              </a:spcBef>
              <a:spcAft>
                <a:spcPts val="0"/>
              </a:spcAft>
              <a:buSzPts val="2400"/>
              <a:buChar char="•"/>
            </a:pPr>
            <a:r>
              <a:rPr lang="en-US" sz="1400"/>
              <a:t>We are looking into possibly using the fluid version of Make a Payment to fix the reflow issue in small form factor on the classic Make a Payment page. Submitted Service Request with Oracle on the reflow issue on the classic page. On the fluid page, the submit button is out of tab index order and we opened a Service Request on this as well.  At this time, we are not using the fluid Make a Payment page.</a:t>
            </a:r>
            <a:endParaRPr/>
          </a:p>
          <a:p>
            <a:pPr marL="50800" lvl="0" indent="0" algn="l" rtl="0">
              <a:lnSpc>
                <a:spcPct val="90000"/>
              </a:lnSpc>
              <a:spcBef>
                <a:spcPts val="1000"/>
              </a:spcBef>
              <a:spcAft>
                <a:spcPts val="0"/>
              </a:spcAft>
              <a:buSzPts val="2800"/>
              <a:buNone/>
            </a:pPr>
            <a:r>
              <a:rPr lang="en-US" sz="1600"/>
              <a:t>CS Screen Reader on Academic Progress page</a:t>
            </a:r>
            <a:endParaRPr/>
          </a:p>
          <a:p>
            <a:pPr marL="914400" lvl="1" indent="-381000" algn="l" rtl="0">
              <a:lnSpc>
                <a:spcPct val="90000"/>
              </a:lnSpc>
              <a:spcBef>
                <a:spcPts val="500"/>
              </a:spcBef>
              <a:spcAft>
                <a:spcPts val="0"/>
              </a:spcAft>
              <a:buSzPts val="2400"/>
              <a:buChar char="•"/>
            </a:pPr>
            <a:r>
              <a:rPr lang="en-US" sz="1400"/>
              <a:t>We want to fix this but we need more details.  How the page is rendered and how you interact with it depends on things like what program and classes you are enrolled in.</a:t>
            </a:r>
            <a:endParaRPr/>
          </a:p>
          <a:p>
            <a:pPr marL="0" lvl="0" indent="0" algn="l" rtl="0">
              <a:lnSpc>
                <a:spcPct val="90000"/>
              </a:lnSpc>
              <a:spcBef>
                <a:spcPts val="1000"/>
              </a:spcBef>
              <a:spcAft>
                <a:spcPts val="0"/>
              </a:spcAft>
              <a:buSzPts val="2800"/>
              <a:buNone/>
            </a:pPr>
            <a:r>
              <a:rPr lang="en-US" sz="1600">
                <a:solidFill>
                  <a:schemeClr val="dk1"/>
                </a:solidFill>
              </a:rPr>
              <a:t>CS Academic Advisement Report – incorrect PDF tags</a:t>
            </a:r>
            <a:endParaRPr sz="2800">
              <a:solidFill>
                <a:schemeClr val="dk1"/>
              </a:solidFill>
            </a:endParaRPr>
          </a:p>
          <a:p>
            <a:pPr marL="914400" lvl="1" indent="-381000" algn="l" rtl="0">
              <a:lnSpc>
                <a:spcPct val="90000"/>
              </a:lnSpc>
              <a:spcBef>
                <a:spcPts val="1000"/>
              </a:spcBef>
              <a:spcAft>
                <a:spcPts val="0"/>
              </a:spcAft>
              <a:buClr>
                <a:schemeClr val="dk1"/>
              </a:buClr>
              <a:buSzPts val="2400"/>
              <a:buChar char="•"/>
            </a:pPr>
            <a:r>
              <a:rPr lang="en-US" sz="140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a:t>
            </a:r>
            <a:endParaRPr sz="160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100">
                <a:solidFill>
                  <a:schemeClr val="dk1"/>
                </a:solidFill>
              </a:rPr>
              <a:t>HCM W-2 PDF</a:t>
            </a:r>
            <a:endParaRPr sz="1100">
              <a:solidFill>
                <a:schemeClr val="dk1"/>
              </a:solidFill>
            </a:endParaRPr>
          </a:p>
          <a:p>
            <a:pPr marL="914400" lvl="1" indent="-298450" algn="l" rtl="0">
              <a:lnSpc>
                <a:spcPct val="90000"/>
              </a:lnSpc>
              <a:spcBef>
                <a:spcPts val="1000"/>
              </a:spcBef>
              <a:spcAft>
                <a:spcPts val="0"/>
              </a:spcAft>
              <a:buClr>
                <a:schemeClr val="dk1"/>
              </a:buClr>
              <a:buSzPts val="1100"/>
              <a:buChar char="•"/>
            </a:pPr>
            <a:r>
              <a:rPr lang="en-US" sz="1100">
                <a:solidFill>
                  <a:schemeClr val="dk1"/>
                </a:solidFill>
              </a:rPr>
              <a:t>Oracle continues to make progress on making the W-2 PDF tagged correctly. They had hoped to have the fix delivered by the end of 2022 so everyone could have it for when they do taxes early 2023, but it’s looking like it will be more like year out. </a:t>
            </a:r>
            <a:endParaRPr sz="1100">
              <a:solidFill>
                <a:schemeClr val="dk1"/>
              </a:solidFill>
            </a:endParaRPr>
          </a:p>
          <a:p>
            <a:pPr marL="914400" lvl="1" indent="-298450" algn="l" rtl="0">
              <a:lnSpc>
                <a:spcPct val="90000"/>
              </a:lnSpc>
              <a:spcBef>
                <a:spcPts val="1000"/>
              </a:spcBef>
              <a:spcAft>
                <a:spcPts val="0"/>
              </a:spcAft>
              <a:buClr>
                <a:schemeClr val="dk1"/>
              </a:buClr>
              <a:buSzPts val="1100"/>
              <a:buChar char="•"/>
            </a:pPr>
            <a:r>
              <a:rPr lang="en-US" sz="1100">
                <a:solidFill>
                  <a:schemeClr val="dk1"/>
                </a:solidFill>
              </a:rPr>
              <a:t>The same information is fully accessible on the HTML version.</a:t>
            </a:r>
            <a:endParaRPr sz="1100"/>
          </a:p>
          <a:p>
            <a:pPr marL="50800" lvl="0" indent="0" algn="l" rtl="0">
              <a:lnSpc>
                <a:spcPct val="90000"/>
              </a:lnSpc>
              <a:spcBef>
                <a:spcPts val="1000"/>
              </a:spcBef>
              <a:spcAft>
                <a:spcPts val="0"/>
              </a:spcAft>
              <a:buSzPts val="2800"/>
              <a:buNone/>
            </a:pPr>
            <a:r>
              <a:rPr lang="en-US" sz="1100"/>
              <a:t>HCM Request Absence Page Reloads</a:t>
            </a:r>
            <a:endParaRPr sz="1100"/>
          </a:p>
          <a:p>
            <a:pPr marL="914400" lvl="1" indent="-298450" algn="l" rtl="0">
              <a:lnSpc>
                <a:spcPct val="90000"/>
              </a:lnSpc>
              <a:spcBef>
                <a:spcPts val="500"/>
              </a:spcBef>
              <a:spcAft>
                <a:spcPts val="0"/>
              </a:spcAft>
              <a:buSzPts val="1100"/>
              <a:buChar char="•"/>
            </a:pPr>
            <a:r>
              <a:rPr lang="en-US" sz="1100"/>
              <a:t>Oracle is targeting this fix for HCM 45.</a:t>
            </a:r>
            <a:endParaRPr sz="1100"/>
          </a:p>
          <a:p>
            <a:pPr marL="50800" lvl="0" indent="0" algn="l" rtl="0">
              <a:lnSpc>
                <a:spcPct val="90000"/>
              </a:lnSpc>
              <a:spcBef>
                <a:spcPts val="1000"/>
              </a:spcBef>
              <a:spcAft>
                <a:spcPts val="0"/>
              </a:spcAft>
              <a:buSzPts val="2800"/>
              <a:buNone/>
            </a:pPr>
            <a:r>
              <a:rPr lang="en-US" sz="1100"/>
              <a:t>HCM Multiple jobs indistinguishable by screen reader</a:t>
            </a:r>
            <a:endParaRPr sz="1100"/>
          </a:p>
          <a:p>
            <a:pPr marL="914400" lvl="1" indent="-298450" algn="l" rtl="0">
              <a:lnSpc>
                <a:spcPct val="90000"/>
              </a:lnSpc>
              <a:spcBef>
                <a:spcPts val="500"/>
              </a:spcBef>
              <a:spcAft>
                <a:spcPts val="0"/>
              </a:spcAft>
              <a:buSzPts val="1100"/>
              <a:buChar char="•"/>
            </a:pPr>
            <a:r>
              <a:rPr lang="en-US" sz="1100"/>
              <a:t>Working on how best to use drop zones for this.</a:t>
            </a:r>
            <a:endParaRPr sz="1100"/>
          </a:p>
          <a:p>
            <a:pPr marL="50800" lvl="0" indent="0" algn="l" rtl="0">
              <a:lnSpc>
                <a:spcPct val="90000"/>
              </a:lnSpc>
              <a:spcBef>
                <a:spcPts val="1000"/>
              </a:spcBef>
              <a:spcAft>
                <a:spcPts val="0"/>
              </a:spcAft>
              <a:buSzPts val="2800"/>
              <a:buNone/>
            </a:pPr>
            <a:r>
              <a:rPr lang="en-US" sz="1100"/>
              <a:t>HCM Report time interface</a:t>
            </a:r>
            <a:endParaRPr sz="1100"/>
          </a:p>
          <a:p>
            <a:pPr marL="914400" lvl="1" indent="-298450" algn="l" rtl="0">
              <a:lnSpc>
                <a:spcPct val="90000"/>
              </a:lnSpc>
              <a:spcBef>
                <a:spcPts val="500"/>
              </a:spcBef>
              <a:spcAft>
                <a:spcPts val="0"/>
              </a:spcAft>
              <a:buSzPts val="1100"/>
              <a:buChar char="•"/>
            </a:pPr>
            <a:r>
              <a:rPr lang="en-US" sz="1100"/>
              <a:t>After previous button, focus goes to calendar button and Date in the edit box does not get read in NVDA. Does not happen with JAWS.</a:t>
            </a:r>
            <a:endParaRPr sz="1100"/>
          </a:p>
          <a:p>
            <a:pPr marL="914400" lvl="1" indent="-298450" algn="l" rtl="0">
              <a:lnSpc>
                <a:spcPct val="90000"/>
              </a:lnSpc>
              <a:spcBef>
                <a:spcPts val="500"/>
              </a:spcBef>
              <a:spcAft>
                <a:spcPts val="0"/>
              </a:spcAft>
              <a:buSzPts val="1100"/>
              <a:buChar char="•"/>
            </a:pPr>
            <a:r>
              <a:rPr lang="en-US" sz="1100"/>
              <a:t>Opened an SR for this issue.</a:t>
            </a:r>
            <a:endParaRPr sz="1100"/>
          </a:p>
          <a:p>
            <a:pPr marL="0" lvl="0" indent="0" algn="l" rtl="0">
              <a:lnSpc>
                <a:spcPct val="90000"/>
              </a:lnSpc>
              <a:spcBef>
                <a:spcPts val="1000"/>
              </a:spcBef>
              <a:spcAft>
                <a:spcPts val="0"/>
              </a:spcAft>
              <a:buSzPts val="2800"/>
              <a:buNone/>
            </a:pPr>
            <a:r>
              <a:rPr lang="en-US" sz="1100">
                <a:solidFill>
                  <a:schemeClr val="dk1"/>
                </a:solidFill>
              </a:rPr>
              <a:t>HCM - Entire absence request is reloaded based on selection and the reload is not announced to the screen reader.  </a:t>
            </a:r>
            <a:endParaRPr sz="1100">
              <a:solidFill>
                <a:schemeClr val="dk1"/>
              </a:solidFill>
            </a:endParaRPr>
          </a:p>
          <a:p>
            <a:pPr marL="914400" lvl="1" indent="-298450" algn="l" rtl="0">
              <a:lnSpc>
                <a:spcPct val="90000"/>
              </a:lnSpc>
              <a:spcBef>
                <a:spcPts val="0"/>
              </a:spcBef>
              <a:spcAft>
                <a:spcPts val="0"/>
              </a:spcAft>
              <a:buClr>
                <a:schemeClr val="dk1"/>
              </a:buClr>
              <a:buSzPts val="1100"/>
              <a:buChar char="•"/>
            </a:pPr>
            <a:r>
              <a:rPr lang="en-US" sz="1100">
                <a:solidFill>
                  <a:schemeClr val="dk1"/>
                </a:solidFill>
              </a:rPr>
              <a:t>Oracle is developing a fix that is planned to be delivered in HCM Image 45.</a:t>
            </a:r>
            <a:endParaRPr sz="1100">
              <a:solidFill>
                <a:schemeClr val="dk1"/>
              </a:solidFill>
            </a:endParaRPr>
          </a:p>
          <a:p>
            <a:pPr marL="0" lvl="0" indent="0" algn="l" rtl="0">
              <a:lnSpc>
                <a:spcPct val="90000"/>
              </a:lnSpc>
              <a:spcBef>
                <a:spcPts val="1000"/>
              </a:spcBef>
              <a:spcAft>
                <a:spcPts val="0"/>
              </a:spcAft>
              <a:buSzPts val="2800"/>
              <a:buNone/>
            </a:pPr>
            <a:r>
              <a:rPr lang="en-US" sz="1100">
                <a:solidFill>
                  <a:schemeClr val="dk1"/>
                </a:solidFill>
              </a:rPr>
              <a:t>HCM Enter Time Page. </a:t>
            </a:r>
            <a:endParaRPr sz="110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100">
                <a:solidFill>
                  <a:schemeClr val="dk1"/>
                </a:solidFill>
              </a:rPr>
              <a:t>For the focus issue when switching between elapsed time and punch time, Oracle has agreed that it is a bug and will begin working on a resolution.</a:t>
            </a:r>
            <a:endParaRPr sz="110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FIN Travel Authorizations </a:t>
            </a:r>
            <a:endParaRPr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endParaRPr>
          </a:p>
          <a:p>
            <a:pPr marL="914400" lvl="1" indent="-311150" algn="l" rtl="0">
              <a:lnSpc>
                <a:spcPct val="90000"/>
              </a:lnSpc>
              <a:spcBef>
                <a:spcPts val="500"/>
              </a:spcBef>
              <a:spcAft>
                <a:spcPts val="0"/>
              </a:spcAft>
              <a:buSzPts val="1300"/>
              <a:buChar char="•"/>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The attachment button on the grid does not have a label. Fix coming in FIN Image 42. The first PRP released did not fix it. Oracle issued a revised PRP. </a:t>
            </a:r>
            <a:r>
              <a:rPr lang="en-US" sz="1300" b="1">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rPr>
              <a:t>Update</a:t>
            </a: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rPr>
              <a:t>: </a:t>
            </a:r>
            <a:r>
              <a:rPr lang="en-US" sz="1300">
                <a:solidFill>
                  <a:schemeClr val="dk1"/>
                </a:solidFill>
              </a:rPr>
              <a:t>The PRP has been tested, it works, and we will implement after FS 41.</a:t>
            </a:r>
            <a:endParaRPr sz="1300">
              <a:solidFill>
                <a:schemeClr val="dk1"/>
              </a:solidFill>
            </a:endParaRPr>
          </a:p>
          <a:p>
            <a:pPr marL="0" lvl="0" indent="0" algn="l" rtl="0">
              <a:lnSpc>
                <a:spcPct val="90000"/>
              </a:lnSpc>
              <a:spcBef>
                <a:spcPts val="0"/>
              </a:spcBef>
              <a:spcAft>
                <a:spcPts val="0"/>
              </a:spcAft>
              <a:buSzPts val="2800"/>
              <a:buNone/>
            </a:pPr>
            <a:endParaRPr sz="1300">
              <a:solidFill>
                <a:schemeClr val="dk1"/>
              </a:solidFill>
            </a:endParaRPr>
          </a:p>
          <a:p>
            <a:pPr marL="0" lvl="0" indent="0" algn="l" rtl="0">
              <a:lnSpc>
                <a:spcPct val="90000"/>
              </a:lnSpc>
              <a:spcBef>
                <a:spcPts val="0"/>
              </a:spcBef>
              <a:spcAft>
                <a:spcPts val="0"/>
              </a:spcAft>
              <a:buSzPts val="2800"/>
              <a:buNone/>
            </a:pPr>
            <a:r>
              <a:rPr lang="en-US" sz="1300">
                <a:solidFill>
                  <a:schemeClr val="dk1"/>
                </a:solidFill>
              </a:rPr>
              <a:t>Finance - Express Bill Entry Template page. </a:t>
            </a:r>
            <a:endParaRPr sz="130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endParaRPr sz="130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endParaRPr sz="1300">
              <a:solidFill>
                <a:schemeClr val="dk1"/>
              </a:solidFill>
            </a:endParaRPr>
          </a:p>
          <a:p>
            <a:pPr marL="457200" lvl="0" indent="-228600" algn="l" rtl="0">
              <a:lnSpc>
                <a:spcPct val="90000"/>
              </a:lnSpc>
              <a:spcBef>
                <a:spcPts val="1000"/>
              </a:spcBef>
              <a:spcAft>
                <a:spcPts val="0"/>
              </a:spcAft>
              <a:buSzPts val="2800"/>
              <a:buNone/>
            </a:pPr>
            <a:endParaRPr sz="1200"/>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138863"/>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300"/>
              <a:t>Switch Control</a:t>
            </a:r>
            <a:endParaRPr sz="2700"/>
          </a:p>
          <a:p>
            <a:pPr marL="914400" lvl="1" indent="-355600" algn="l" rtl="0">
              <a:lnSpc>
                <a:spcPct val="90000"/>
              </a:lnSpc>
              <a:spcBef>
                <a:spcPts val="500"/>
              </a:spcBef>
              <a:spcAft>
                <a:spcPts val="0"/>
              </a:spcAft>
              <a:buSzPts val="2000"/>
              <a:buChar char="•"/>
            </a:pPr>
            <a:r>
              <a:rPr lang="en-US" sz="1100"/>
              <a:t>The switch form control/checkbox is identified as non-compliant due to it using multiple labels. Oracle has wanted to close it and we keep pushing back. The Vice President of HCM Development at Oracle is working with the PeopleTools team to try and address the problem with a design change.  We're waiting for him to send us information on how they tested and their justification for why it is compliant.</a:t>
            </a:r>
            <a:endParaRPr sz="1100"/>
          </a:p>
          <a:p>
            <a:pPr marL="50800" lvl="0" indent="0" algn="l" rtl="0">
              <a:lnSpc>
                <a:spcPct val="90000"/>
              </a:lnSpc>
              <a:spcBef>
                <a:spcPts val="1000"/>
              </a:spcBef>
              <a:spcAft>
                <a:spcPts val="0"/>
              </a:spcAft>
              <a:buSzPts val="2800"/>
              <a:buNone/>
            </a:pPr>
            <a:r>
              <a:rPr lang="en-US" sz="1300"/>
              <a:t>Back Button</a:t>
            </a:r>
            <a:endParaRPr sz="2700"/>
          </a:p>
          <a:p>
            <a:pPr marL="914400" lvl="1" indent="-355600" algn="l" rtl="0">
              <a:lnSpc>
                <a:spcPct val="90000"/>
              </a:lnSpc>
              <a:spcBef>
                <a:spcPts val="500"/>
              </a:spcBef>
              <a:spcAft>
                <a:spcPts val="0"/>
              </a:spcAft>
              <a:buSzPts val="2000"/>
              <a:buChar char="•"/>
            </a:pPr>
            <a:r>
              <a:rPr lang="en-US" sz="1100"/>
              <a:t>In screen reader mode, the back button does not work from a Page accessed with the TransferPage function. Fix coming in PeopleTools 8.59.</a:t>
            </a:r>
            <a:endParaRPr sz="2300"/>
          </a:p>
          <a:p>
            <a:pPr marL="50800" lvl="0" indent="0" algn="l" rtl="0">
              <a:lnSpc>
                <a:spcPct val="90000"/>
              </a:lnSpc>
              <a:spcBef>
                <a:spcPts val="1000"/>
              </a:spcBef>
              <a:spcAft>
                <a:spcPts val="0"/>
              </a:spcAft>
              <a:buSzPts val="2800"/>
              <a:buNone/>
            </a:pPr>
            <a:r>
              <a:rPr lang="en-US" sz="1300"/>
              <a:t>Combo Box drop down displays one blank row and list items order is not top to bottom</a:t>
            </a:r>
            <a:endParaRPr sz="2700"/>
          </a:p>
          <a:p>
            <a:pPr marL="914400" lvl="1" indent="-355600" algn="l" rtl="0">
              <a:lnSpc>
                <a:spcPct val="90000"/>
              </a:lnSpc>
              <a:spcBef>
                <a:spcPts val="500"/>
              </a:spcBef>
              <a:spcAft>
                <a:spcPts val="0"/>
              </a:spcAft>
              <a:buSzPts val="2000"/>
              <a:buChar char="•"/>
            </a:pPr>
            <a:r>
              <a:rPr lang="en-US" sz="1100"/>
              <a:t>Oracle development is targeting PeopleTools 8.60 for the fix.</a:t>
            </a:r>
            <a:endParaRPr sz="2300"/>
          </a:p>
          <a:p>
            <a:pPr marL="50800" lvl="0" indent="0" algn="l" rtl="0">
              <a:lnSpc>
                <a:spcPct val="90000"/>
              </a:lnSpc>
              <a:spcBef>
                <a:spcPts val="1000"/>
              </a:spcBef>
              <a:spcAft>
                <a:spcPts val="0"/>
              </a:spcAft>
              <a:buSzPts val="2800"/>
              <a:buNone/>
            </a:pPr>
            <a:r>
              <a:rPr lang="en-US" sz="1300"/>
              <a:t>Accessibility Compliance of Calendar Widget</a:t>
            </a:r>
            <a:endParaRPr sz="2700"/>
          </a:p>
          <a:p>
            <a:pPr marL="914400" lvl="1" indent="-355600" algn="l" rtl="0">
              <a:lnSpc>
                <a:spcPct val="100000"/>
              </a:lnSpc>
              <a:spcBef>
                <a:spcPts val="500"/>
              </a:spcBef>
              <a:spcAft>
                <a:spcPts val="0"/>
              </a:spcAft>
              <a:buSzPts val="2000"/>
              <a:buChar char="•"/>
            </a:pPr>
            <a:r>
              <a:rPr lang="en-US" sz="1100"/>
              <a:t>Fixed for Firefox in PeopleTools 8.59.</a:t>
            </a:r>
            <a:endParaRPr sz="2300"/>
          </a:p>
          <a:p>
            <a:pPr marL="914400" lvl="1" indent="-355600" algn="l" rtl="0">
              <a:lnSpc>
                <a:spcPct val="100000"/>
              </a:lnSpc>
              <a:spcBef>
                <a:spcPts val="500"/>
              </a:spcBef>
              <a:spcAft>
                <a:spcPts val="0"/>
              </a:spcAft>
              <a:buSzPts val="2000"/>
              <a:buChar char="•"/>
            </a:pPr>
            <a:r>
              <a:rPr lang="en-US" sz="1100"/>
              <a:t>Works in Chrome and Edge with </a:t>
            </a:r>
            <a:r>
              <a:rPr lang="en-US" sz="1100" u="sng">
                <a:solidFill>
                  <a:schemeClr val="hlink"/>
                </a:solidFill>
                <a:hlinkClick r:id="rId3"/>
              </a:rPr>
              <a:t>Oracle’s recommended keyboard shortcuts</a:t>
            </a:r>
            <a:r>
              <a:rPr lang="en-US" sz="1100"/>
              <a:t>.  If this is not working for you, please let us know.</a:t>
            </a:r>
            <a:endParaRPr sz="1100"/>
          </a:p>
          <a:p>
            <a:pPr marL="914400" lvl="1" indent="-298450" algn="l" rtl="0">
              <a:lnSpc>
                <a:spcPct val="90000"/>
              </a:lnSpc>
              <a:spcBef>
                <a:spcPts val="500"/>
              </a:spcBef>
              <a:spcAft>
                <a:spcPts val="0"/>
              </a:spcAft>
              <a:buSzPts val="1100"/>
              <a:buChar char="•"/>
            </a:pPr>
            <a:r>
              <a:rPr lang="en-US" sz="1100"/>
              <a:t>Placeholder text with expected date format i.e. “MM\DD\YYYY” with proper contrast ratio.</a:t>
            </a:r>
            <a:endParaRPr sz="1100"/>
          </a:p>
          <a:p>
            <a:pPr marL="50800" lvl="0" indent="0" algn="l" rtl="0">
              <a:lnSpc>
                <a:spcPct val="90000"/>
              </a:lnSpc>
              <a:spcBef>
                <a:spcPts val="1000"/>
              </a:spcBef>
              <a:spcAft>
                <a:spcPts val="0"/>
              </a:spcAft>
              <a:buSzPts val="2800"/>
              <a:buNone/>
            </a:pPr>
            <a:r>
              <a:rPr lang="en-US" sz="1300"/>
              <a:t>Query viewer page</a:t>
            </a:r>
            <a:endParaRPr sz="2700"/>
          </a:p>
          <a:p>
            <a:pPr marL="914400" lvl="1" indent="-355600" algn="l" rtl="0">
              <a:lnSpc>
                <a:spcPct val="90000"/>
              </a:lnSpc>
              <a:spcBef>
                <a:spcPts val="500"/>
              </a:spcBef>
              <a:spcAft>
                <a:spcPts val="0"/>
              </a:spcAft>
              <a:buSzPts val="2000"/>
              <a:buChar char="•"/>
            </a:pPr>
            <a:r>
              <a:rPr lang="en-US" sz="1100"/>
              <a:t>The criteria is not read in screen reader forms mode. </a:t>
            </a:r>
            <a:r>
              <a:rPr lang="en-US" sz="1100">
                <a:solidFill>
                  <a:schemeClr val="dk1"/>
                </a:solidFill>
              </a:rPr>
              <a:t>Fix coming in PeopleTools 8.59.</a:t>
            </a:r>
            <a:endParaRPr sz="1100"/>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25</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1231b1f2dfc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Accessibility Testing</a:t>
            </a:r>
            <a:endParaRPr dirty="0"/>
          </a:p>
        </p:txBody>
      </p:sp>
      <p:sp>
        <p:nvSpPr>
          <p:cNvPr id="124" name="Google Shape;124;g1231b1f2dfc_0_0"/>
          <p:cNvSpPr txBox="1">
            <a:spLocks noGrp="1"/>
          </p:cNvSpPr>
          <p:nvPr>
            <p:ph type="body" idx="1"/>
          </p:nvPr>
        </p:nvSpPr>
        <p:spPr>
          <a:xfrm>
            <a:off x="536838" y="1771650"/>
            <a:ext cx="8337000" cy="4949825"/>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15000"/>
              </a:lnSpc>
              <a:spcBef>
                <a:spcPts val="3500"/>
              </a:spcBef>
              <a:spcAft>
                <a:spcPts val="0"/>
              </a:spcAft>
              <a:buNone/>
            </a:pPr>
            <a:r>
              <a:rPr lang="en-US" sz="2000" dirty="0">
                <a:solidFill>
                  <a:srgbClr val="002060"/>
                </a:solidFill>
                <a:latin typeface="+mn-lt"/>
                <a:ea typeface="Verdana" panose="020B0604030504040204" pitchFamily="34" charset="0"/>
              </a:rPr>
              <a:t>Vicki Walton and Josh Giha teamed up to run accessibility testing on the Okta Verify app.</a:t>
            </a:r>
            <a:endParaRPr sz="2000" dirty="0">
              <a:solidFill>
                <a:srgbClr val="002060"/>
              </a:solidFill>
              <a:latin typeface="+mn-lt"/>
              <a:ea typeface="Verdana" panose="020B0604030504040204" pitchFamily="34" charset="0"/>
            </a:endParaRPr>
          </a:p>
          <a:p>
            <a:pPr marL="0" lvl="0" indent="0" algn="l" rtl="0">
              <a:lnSpc>
                <a:spcPct val="115000"/>
              </a:lnSpc>
              <a:spcBef>
                <a:spcPts val="3500"/>
              </a:spcBef>
              <a:spcAft>
                <a:spcPts val="0"/>
              </a:spcAft>
              <a:buNone/>
            </a:pPr>
            <a:r>
              <a:rPr lang="en-US" sz="2000" dirty="0">
                <a:solidFill>
                  <a:srgbClr val="002060"/>
                </a:solidFill>
                <a:latin typeface="+mn-lt"/>
                <a:ea typeface="Verdana" panose="020B0604030504040204" pitchFamily="34" charset="0"/>
              </a:rPr>
              <a:t>Vicki evaluated the MFA sign-in process first by navigating keyboard only on the Okta Dashboard. Then they ran JAWS on Chrome and Firefox in the Okta Dashboard to start the setup and then VoiceOver on an iOS device to test the Okta Verify app.</a:t>
            </a:r>
            <a:endParaRPr sz="2000" dirty="0">
              <a:solidFill>
                <a:srgbClr val="002060"/>
              </a:solidFill>
              <a:latin typeface="+mn-lt"/>
              <a:ea typeface="Verdana" panose="020B0604030504040204" pitchFamily="34" charset="0"/>
            </a:endParaRPr>
          </a:p>
          <a:p>
            <a:pPr marL="0" lvl="0" indent="0" algn="l" rtl="0">
              <a:lnSpc>
                <a:spcPct val="115000"/>
              </a:lnSpc>
              <a:spcBef>
                <a:spcPts val="3500"/>
              </a:spcBef>
              <a:spcAft>
                <a:spcPts val="3500"/>
              </a:spcAft>
              <a:buNone/>
            </a:pPr>
            <a:r>
              <a:rPr lang="en-US" sz="2000" dirty="0">
                <a:solidFill>
                  <a:srgbClr val="002060"/>
                </a:solidFill>
                <a:latin typeface="+mn-lt"/>
                <a:ea typeface="Verdana" panose="020B0604030504040204" pitchFamily="34" charset="0"/>
              </a:rPr>
              <a:t>Josh evaluated the MFA sign-in process using NVDA on Chrome and Firefox in the Okta Dashboard to start the setup and then TalkBack on an Android to test the Okta Verify app.</a:t>
            </a:r>
            <a:endParaRPr sz="2000" dirty="0">
              <a:solidFill>
                <a:srgbClr val="002060"/>
              </a:solidFill>
              <a:latin typeface="+mn-lt"/>
              <a:ea typeface="Verdana" panose="020B0604030504040204" pitchFamily="34" charset="0"/>
            </a:endParaRPr>
          </a:p>
        </p:txBody>
      </p:sp>
      <p:sp>
        <p:nvSpPr>
          <p:cNvPr id="125" name="Google Shape;125;g1231b1f2dfc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227195b62eb_0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Okta Dashboard</a:t>
            </a:r>
            <a:endParaRPr/>
          </a:p>
        </p:txBody>
      </p:sp>
      <p:sp>
        <p:nvSpPr>
          <p:cNvPr id="132" name="Google Shape;132;g227195b62eb_0_0"/>
          <p:cNvSpPr txBox="1">
            <a:spLocks noGrp="1"/>
          </p:cNvSpPr>
          <p:nvPr>
            <p:ph type="body" idx="1"/>
          </p:nvPr>
        </p:nvSpPr>
        <p:spPr>
          <a:xfrm>
            <a:off x="536860" y="1728700"/>
            <a:ext cx="8337000" cy="45552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3500"/>
              </a:spcBef>
              <a:spcAft>
                <a:spcPts val="3500"/>
              </a:spcAft>
              <a:buNone/>
            </a:pPr>
            <a:r>
              <a:rPr lang="en-US" sz="2000" dirty="0">
                <a:solidFill>
                  <a:srgbClr val="002060"/>
                </a:solidFill>
                <a:latin typeface="+mn-lt"/>
                <a:ea typeface="Verdana" panose="020B0604030504040204" pitchFamily="34" charset="0"/>
              </a:rPr>
              <a:t>The process starts by going into the Okta Dashboard. Then to Settings and clicking on Okta Verify Set up.  This was done on a desktop so we could test it with JAWS and NVDA in Chrome and Firefox.  </a:t>
            </a:r>
          </a:p>
          <a:p>
            <a:pPr marL="0" lvl="0" indent="0" algn="l" rtl="0">
              <a:lnSpc>
                <a:spcPct val="115000"/>
              </a:lnSpc>
              <a:spcBef>
                <a:spcPts val="3500"/>
              </a:spcBef>
              <a:spcAft>
                <a:spcPts val="3500"/>
              </a:spcAft>
              <a:buNone/>
            </a:pPr>
            <a:endParaRPr sz="1900" dirty="0">
              <a:solidFill>
                <a:srgbClr val="000000"/>
              </a:solidFill>
            </a:endParaRPr>
          </a:p>
        </p:txBody>
      </p:sp>
      <p:sp>
        <p:nvSpPr>
          <p:cNvPr id="133" name="Google Shape;133;g227195b62eb_0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4</a:t>
            </a:fld>
            <a:endParaRPr/>
          </a:p>
        </p:txBody>
      </p:sp>
      <p:pic>
        <p:nvPicPr>
          <p:cNvPr id="2" name="Picture 1" descr="Security Methods showing Okta Verify and the Set up link.">
            <a:extLst>
              <a:ext uri="{FF2B5EF4-FFF2-40B4-BE49-F238E27FC236}">
                <a16:creationId xmlns:a16="http://schemas.microsoft.com/office/drawing/2014/main" id="{0D7DF4F4-2B96-6CC2-2B10-BAA7C5AB1BDD}"/>
              </a:ext>
            </a:extLst>
          </p:cNvPr>
          <p:cNvPicPr>
            <a:picLocks noChangeAspect="1"/>
          </p:cNvPicPr>
          <p:nvPr/>
        </p:nvPicPr>
        <p:blipFill>
          <a:blip r:embed="rId3"/>
          <a:stretch>
            <a:fillRect/>
          </a:stretch>
        </p:blipFill>
        <p:spPr>
          <a:xfrm>
            <a:off x="1800224" y="3356367"/>
            <a:ext cx="6372225" cy="315956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27195b62eb_0_7"/>
          <p:cNvSpPr txBox="1">
            <a:spLocks noGrp="1"/>
          </p:cNvSpPr>
          <p:nvPr>
            <p:ph type="title"/>
          </p:nvPr>
        </p:nvSpPr>
        <p:spPr>
          <a:xfrm>
            <a:off x="536860" y="1436750"/>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a:t>
            </a:r>
            <a:endParaRPr dirty="0"/>
          </a:p>
        </p:txBody>
      </p:sp>
      <p:sp>
        <p:nvSpPr>
          <p:cNvPr id="140" name="Google Shape;140;g227195b62eb_0_7"/>
          <p:cNvSpPr txBox="1">
            <a:spLocks noGrp="1"/>
          </p:cNvSpPr>
          <p:nvPr>
            <p:ph type="body" idx="1"/>
          </p:nvPr>
        </p:nvSpPr>
        <p:spPr>
          <a:xfrm>
            <a:off x="536860" y="1835300"/>
            <a:ext cx="8337000" cy="4555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endParaRPr sz="2400" dirty="0"/>
          </a:p>
          <a:p>
            <a:pPr marL="0" indent="0">
              <a:buNone/>
            </a:pPr>
            <a:r>
              <a:rPr lang="en-US" sz="2000" kern="100" dirty="0">
                <a:solidFill>
                  <a:srgbClr val="002060"/>
                </a:solidFill>
                <a:effectLst/>
                <a:latin typeface="+mn-lt"/>
                <a:ea typeface="Calibri" panose="020F0502020204030204" pitchFamily="34" charset="0"/>
                <a:cs typeface="Times New Roman" panose="02020603050405020304" pitchFamily="18" charset="0"/>
              </a:rPr>
              <a:t>Once on the Okta Dashboard page, </a:t>
            </a: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1" name="Google Shape;141;g227195b62eb_0_7"/>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a:p>
        </p:txBody>
      </p:sp>
      <p:pic>
        <p:nvPicPr>
          <p:cNvPr id="2" name="Picture 1" descr="A screenshot of a computer&#10;&#10;Description automatically generated with medium confidence">
            <a:extLst>
              <a:ext uri="{FF2B5EF4-FFF2-40B4-BE49-F238E27FC236}">
                <a16:creationId xmlns:a16="http://schemas.microsoft.com/office/drawing/2014/main" id="{77BDADD9-AD71-B277-5CE2-196AC00CB61C}"/>
              </a:ext>
            </a:extLst>
          </p:cNvPr>
          <p:cNvPicPr>
            <a:picLocks noChangeAspect="1"/>
          </p:cNvPicPr>
          <p:nvPr/>
        </p:nvPicPr>
        <p:blipFill>
          <a:blip r:embed="rId3"/>
          <a:stretch>
            <a:fillRect/>
          </a:stretch>
        </p:blipFill>
        <p:spPr>
          <a:xfrm>
            <a:off x="1104900" y="2799566"/>
            <a:ext cx="6591300" cy="3161148"/>
          </a:xfrm>
          <a:prstGeom prst="rect">
            <a:avLst/>
          </a:prstGeom>
          <a:ln>
            <a:solidFill>
              <a:schemeClr val="accent1"/>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20575" y="1505774"/>
            <a:ext cx="855337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indent="0">
              <a:buNone/>
            </a:pPr>
            <a:r>
              <a:rPr lang="en-US" sz="2000" kern="100" dirty="0">
                <a:effectLst/>
                <a:latin typeface="+mn-lt"/>
                <a:ea typeface="Calibri" panose="020F0502020204030204" pitchFamily="34" charset="0"/>
                <a:cs typeface="Times New Roman" panose="02020603050405020304" pitchFamily="18" charset="0"/>
              </a:rPr>
              <a:t>The focus is </a:t>
            </a:r>
            <a:r>
              <a:rPr lang="en-US" sz="2000" kern="100" dirty="0">
                <a:latin typeface="+mn-lt"/>
                <a:ea typeface="Calibri" panose="020F0502020204030204" pitchFamily="34" charset="0"/>
                <a:cs typeface="Times New Roman" panose="02020603050405020304" pitchFamily="18" charset="0"/>
              </a:rPr>
              <a:t>lost </a:t>
            </a:r>
            <a:r>
              <a:rPr lang="en-US" sz="2000" kern="100" dirty="0">
                <a:effectLst/>
                <a:latin typeface="+mn-lt"/>
                <a:ea typeface="Calibri" panose="020F0502020204030204" pitchFamily="34" charset="0"/>
                <a:cs typeface="Times New Roman" panose="02020603050405020304" pitchFamily="18" charset="0"/>
              </a:rPr>
              <a:t>after it lands on “Privacy” (lower left of the navigation panel)</a:t>
            </a:r>
          </a:p>
          <a:p>
            <a:pPr marL="0" indent="0">
              <a:buNone/>
            </a:pPr>
            <a:endParaRPr lang="en-US" sz="2000" kern="100" dirty="0">
              <a:latin typeface="+mn-lt"/>
              <a:ea typeface="Calibri" panose="020F0502020204030204" pitchFamily="34" charset="0"/>
              <a:cs typeface="Times New Roman" panose="02020603050405020304" pitchFamily="18" charset="0"/>
            </a:endParaRPr>
          </a:p>
          <a:p>
            <a:pPr marL="0" indent="0">
              <a:buNone/>
            </a:pPr>
            <a:endParaRPr lang="en-US" sz="2000" kern="100" dirty="0">
              <a:effectLst/>
              <a:latin typeface="+mn-lt"/>
              <a:ea typeface="Calibri" panose="020F0502020204030204" pitchFamily="34" charset="0"/>
              <a:cs typeface="Times New Roman" panose="02020603050405020304" pitchFamily="18" charset="0"/>
            </a:endParaRPr>
          </a:p>
          <a:p>
            <a:pPr marL="0" indent="0">
              <a:buNone/>
            </a:pPr>
            <a:endParaRPr lang="en-US" sz="2000" kern="100" dirty="0">
              <a:effectLst/>
              <a:latin typeface="+mn-lt"/>
              <a:ea typeface="Calibri" panose="020F0502020204030204" pitchFamily="34" charset="0"/>
              <a:cs typeface="Times New Roman" panose="02020603050405020304" pitchFamily="18" charset="0"/>
            </a:endParaRPr>
          </a:p>
          <a:p>
            <a:pPr marL="0" indent="0">
              <a:buNone/>
            </a:pPr>
            <a:endParaRPr lang="en-US" sz="2000" kern="100" dirty="0">
              <a:latin typeface="+mn-lt"/>
              <a:ea typeface="Calibri" panose="020F0502020204030204" pitchFamily="34" charset="0"/>
              <a:cs typeface="Times New Roman" panose="02020603050405020304" pitchFamily="18" charset="0"/>
            </a:endParaRPr>
          </a:p>
          <a:p>
            <a:pPr marL="0" indent="0">
              <a:buNone/>
            </a:pPr>
            <a:r>
              <a:rPr lang="en-US" sz="2000" kern="100" dirty="0">
                <a:effectLst/>
                <a:latin typeface="+mn-lt"/>
                <a:ea typeface="Calibri" panose="020F0502020204030204" pitchFamily="34" charset="0"/>
                <a:cs typeface="Times New Roman" panose="02020603050405020304" pitchFamily="18" charset="0"/>
              </a:rPr>
              <a:t>After paying attention to this link below, </a:t>
            </a:r>
          </a:p>
          <a:p>
            <a:pPr marL="0" indent="0">
              <a:buNone/>
            </a:pPr>
            <a:endParaRPr lang="en-US" sz="1800" kern="100" dirty="0">
              <a:latin typeface="Verdana" panose="020B0604030504040204" pitchFamily="34" charset="0"/>
              <a:ea typeface="Calibri" panose="020F0502020204030204" pitchFamily="34" charset="0"/>
              <a:cs typeface="Times New Roman" panose="02020603050405020304" pitchFamily="18" charset="0"/>
            </a:endParaRPr>
          </a:p>
          <a:p>
            <a:pPr marL="0" indent="0">
              <a:buNone/>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indent="0">
              <a:buNone/>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indent="0">
              <a:buNone/>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pic>
        <p:nvPicPr>
          <p:cNvPr id="2" name="Picture 1" descr="Privacy link">
            <a:extLst>
              <a:ext uri="{FF2B5EF4-FFF2-40B4-BE49-F238E27FC236}">
                <a16:creationId xmlns:a16="http://schemas.microsoft.com/office/drawing/2014/main" id="{F8C117F6-2231-B66D-7025-1EF13211637A}"/>
              </a:ext>
            </a:extLst>
          </p:cNvPr>
          <p:cNvPicPr>
            <a:picLocks noChangeAspect="1"/>
          </p:cNvPicPr>
          <p:nvPr/>
        </p:nvPicPr>
        <p:blipFill>
          <a:blip r:embed="rId3"/>
          <a:stretch>
            <a:fillRect/>
          </a:stretch>
        </p:blipFill>
        <p:spPr>
          <a:xfrm>
            <a:off x="2809615" y="2862213"/>
            <a:ext cx="2519363" cy="985838"/>
          </a:xfrm>
          <a:prstGeom prst="rect">
            <a:avLst/>
          </a:prstGeom>
          <a:ln>
            <a:solidFill>
              <a:schemeClr val="accent1"/>
            </a:solidFill>
          </a:ln>
        </p:spPr>
      </p:pic>
      <p:pic>
        <p:nvPicPr>
          <p:cNvPr id="3" name="Picture 2" descr="URL at the lower left of the monitor showing that focus is in the Settings drop-down menu.">
            <a:extLst>
              <a:ext uri="{FF2B5EF4-FFF2-40B4-BE49-F238E27FC236}">
                <a16:creationId xmlns:a16="http://schemas.microsoft.com/office/drawing/2014/main" id="{48C86A91-8632-773D-8123-A57DFECE1A32}"/>
              </a:ext>
            </a:extLst>
          </p:cNvPr>
          <p:cNvPicPr>
            <a:picLocks noChangeAspect="1"/>
          </p:cNvPicPr>
          <p:nvPr/>
        </p:nvPicPr>
        <p:blipFill>
          <a:blip r:embed="rId4"/>
          <a:stretch>
            <a:fillRect/>
          </a:stretch>
        </p:blipFill>
        <p:spPr>
          <a:xfrm>
            <a:off x="1671637" y="4895850"/>
            <a:ext cx="4795320" cy="646876"/>
          </a:xfrm>
          <a:prstGeom prst="rect">
            <a:avLst/>
          </a:prstGeom>
          <a:ln>
            <a:solidFill>
              <a:schemeClr val="accent1"/>
            </a:solid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16002" y="1413287"/>
            <a:ext cx="8557943"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45050" y="2012877"/>
            <a:ext cx="8337000" cy="164472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endParaRPr sz="2400"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pic>
        <p:nvPicPr>
          <p:cNvPr id="1026" name="Picture 1" descr="ANDI output showing Open account drop-down menu">
            <a:extLst>
              <a:ext uri="{FF2B5EF4-FFF2-40B4-BE49-F238E27FC236}">
                <a16:creationId xmlns:a16="http://schemas.microsoft.com/office/drawing/2014/main" id="{2F4C983D-4024-BB8F-90CB-15EB551AFF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6481" y="4865326"/>
            <a:ext cx="2988201" cy="1395948"/>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6" descr="Drop-down menu opened showing Settings, Preferences, Recent Activity, Sign out.">
            <a:extLst>
              <a:ext uri="{FF2B5EF4-FFF2-40B4-BE49-F238E27FC236}">
                <a16:creationId xmlns:a16="http://schemas.microsoft.com/office/drawing/2014/main" id="{94D8260E-7460-477B-5FCF-797D46AB7E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925" y="3813349"/>
            <a:ext cx="2038350" cy="2447925"/>
          </a:xfrm>
          <a:prstGeom prst="rect">
            <a:avLst/>
          </a:prstGeom>
          <a:noFill/>
          <a:ln>
            <a:solidFill>
              <a:schemeClr val="bg2"/>
            </a:solidFill>
          </a:ln>
          <a:extLst>
            <a:ext uri="{909E8E84-426E-40DD-AFC4-6F175D3DCCD1}">
              <a14:hiddenFill xmlns:a14="http://schemas.microsoft.com/office/drawing/2010/main">
                <a:solidFill>
                  <a:srgbClr val="FFFFFF"/>
                </a:solidFill>
              </a14:hiddenFill>
            </a:ext>
          </a:extLst>
        </p:spPr>
      </p:pic>
      <p:sp>
        <p:nvSpPr>
          <p:cNvPr id="2" name="Rectangle 4">
            <a:extLst>
              <a:ext uri="{FF2B5EF4-FFF2-40B4-BE49-F238E27FC236}">
                <a16:creationId xmlns:a16="http://schemas.microsoft.com/office/drawing/2014/main" id="{CD3F09EA-CC8F-753A-817F-C7EF379525C0}"/>
              </a:ext>
            </a:extLst>
          </p:cNvPr>
          <p:cNvSpPr>
            <a:spLocks noChangeArrowheads="1"/>
          </p:cNvSpPr>
          <p:nvPr/>
        </p:nvSpPr>
        <p:spPr bwMode="auto">
          <a:xfrm>
            <a:off x="1666875" y="8350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5">
            <a:extLst>
              <a:ext uri="{FF2B5EF4-FFF2-40B4-BE49-F238E27FC236}">
                <a16:creationId xmlns:a16="http://schemas.microsoft.com/office/drawing/2014/main" id="{62134A2E-1DB9-D17F-3F2B-63DB15F4491B}"/>
              </a:ext>
            </a:extLst>
          </p:cNvPr>
          <p:cNvSpPr>
            <a:spLocks noChangeArrowheads="1"/>
          </p:cNvSpPr>
          <p:nvPr/>
        </p:nvSpPr>
        <p:spPr bwMode="auto">
          <a:xfrm>
            <a:off x="1666875" y="214000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6">
            <a:extLst>
              <a:ext uri="{FF2B5EF4-FFF2-40B4-BE49-F238E27FC236}">
                <a16:creationId xmlns:a16="http://schemas.microsoft.com/office/drawing/2014/main" id="{AD4E6D1E-A799-E323-5F23-607E439902D8}"/>
              </a:ext>
            </a:extLst>
          </p:cNvPr>
          <p:cNvSpPr>
            <a:spLocks noChangeArrowheads="1"/>
          </p:cNvSpPr>
          <p:nvPr/>
        </p:nvSpPr>
        <p:spPr bwMode="auto">
          <a:xfrm>
            <a:off x="361950" y="216862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Google Shape;148;g227195b62eb_0_14">
            <a:extLst>
              <a:ext uri="{FF2B5EF4-FFF2-40B4-BE49-F238E27FC236}">
                <a16:creationId xmlns:a16="http://schemas.microsoft.com/office/drawing/2014/main" id="{F1E9C382-03E3-2FD0-D2CB-D8E2A6D9DF41}"/>
              </a:ext>
            </a:extLst>
          </p:cNvPr>
          <p:cNvSpPr txBox="1">
            <a:spLocks/>
          </p:cNvSpPr>
          <p:nvPr/>
        </p:nvSpPr>
        <p:spPr>
          <a:xfrm>
            <a:off x="403500" y="1889711"/>
            <a:ext cx="8337000" cy="184576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marL="0" indent="0">
              <a:buFont typeface="Arial"/>
              <a:buNone/>
            </a:pPr>
            <a:r>
              <a:rPr lang="en-US" sz="2000" kern="100" dirty="0">
                <a:latin typeface="+mn-lt"/>
                <a:ea typeface="Calibri" panose="020F0502020204030204" pitchFamily="34" charset="0"/>
                <a:cs typeface="Times New Roman" panose="02020603050405020304" pitchFamily="18" charset="0"/>
              </a:rPr>
              <a:t>Vicki realized the keyboard navigation is going into the “Open account dropdown menu” where “Settings”, “Preferences”, “Recent Activity” and “Sign Out” are located.  Yet, it does not open that dialog box, but it does navigate through it. There is no clear clue where the focus is going.</a:t>
            </a:r>
            <a:endParaRPr lang="en-US" sz="1800" kern="100" dirty="0">
              <a:latin typeface="Verdana" panose="020B0604030504040204" pitchFamily="34" charset="0"/>
              <a:ea typeface="Calibri" panose="020F0502020204030204" pitchFamily="34" charset="0"/>
              <a:cs typeface="Times New Roman" panose="02020603050405020304" pitchFamily="18" charset="0"/>
            </a:endParaRPr>
          </a:p>
          <a:p>
            <a:pPr marL="0" indent="0">
              <a:buFont typeface="Arial"/>
              <a:buNone/>
            </a:pPr>
            <a:endParaRPr lang="en-US" sz="1800" kern="100" dirty="0">
              <a:latin typeface="Verdana" panose="020B0604030504040204" pitchFamily="34" charset="0"/>
              <a:ea typeface="Calibri" panose="020F0502020204030204" pitchFamily="34" charset="0"/>
              <a:cs typeface="Times New Roman" panose="02020603050405020304" pitchFamily="18" charset="0"/>
            </a:endParaRPr>
          </a:p>
          <a:p>
            <a:pPr marL="0" indent="0">
              <a:buFont typeface="Arial"/>
              <a:buNone/>
            </a:pPr>
            <a:endParaRPr lang="en-US" sz="1500" dirty="0">
              <a:solidFill>
                <a:schemeClr val="dk1"/>
              </a:solidFill>
            </a:endParaRPr>
          </a:p>
        </p:txBody>
      </p:sp>
      <p:pic>
        <p:nvPicPr>
          <p:cNvPr id="1027" name="Picture 3" descr="Vicki ctcLink Dev">
            <a:extLst>
              <a:ext uri="{FF2B5EF4-FFF2-40B4-BE49-F238E27FC236}">
                <a16:creationId xmlns:a16="http://schemas.microsoft.com/office/drawing/2014/main" id="{AD23EC00-F5CB-E67D-0CAB-AB4CA1CCC3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6668" y="3914839"/>
            <a:ext cx="1647825" cy="847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786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90525" y="1387576"/>
            <a:ext cx="848342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marR="0" indent="0">
              <a:spcBef>
                <a:spcPts val="600"/>
              </a:spcBef>
              <a:spcAft>
                <a:spcPts val="0"/>
              </a:spcAft>
              <a:buNone/>
            </a:pPr>
            <a:r>
              <a:rPr lang="en-US" sz="2000" b="1" kern="100" dirty="0">
                <a:effectLst/>
                <a:latin typeface="+mn-lt"/>
                <a:ea typeface="Calibri" panose="020F0502020204030204" pitchFamily="34" charset="0"/>
                <a:cs typeface="Times New Roman" panose="02020603050405020304" pitchFamily="18" charset="0"/>
              </a:rPr>
              <a:t>Location: Settings on Okta Dashboard</a:t>
            </a:r>
            <a:endParaRPr lang="en-US" sz="2000" kern="100" dirty="0">
              <a:effectLst/>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r>
              <a:rPr lang="en-US" sz="2000" kern="100" dirty="0">
                <a:effectLst/>
                <a:latin typeface="+mn-lt"/>
                <a:ea typeface="Calibri" panose="020F0502020204030204" pitchFamily="34" charset="0"/>
                <a:cs typeface="Times New Roman" panose="02020603050405020304" pitchFamily="18" charset="0"/>
              </a:rPr>
              <a:t>No keyboard access to Edit Profile and all the Security Methods</a:t>
            </a: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pic>
        <p:nvPicPr>
          <p:cNvPr id="2" name="Picture 1" descr="The Edit Profile button is not keyboard accessible.&#10;&#10;Under Security Methods, none of the buttons for Password Reset, Okta Verify Set up, under Phone Set up another and Remove, and Security Question with two remove buttons are keyboard accessible">
            <a:extLst>
              <a:ext uri="{FF2B5EF4-FFF2-40B4-BE49-F238E27FC236}">
                <a16:creationId xmlns:a16="http://schemas.microsoft.com/office/drawing/2014/main" id="{0EAF5EDA-45C2-DC8C-2E45-826BA35366E3}"/>
              </a:ext>
            </a:extLst>
          </p:cNvPr>
          <p:cNvPicPr>
            <a:picLocks noChangeAspect="1"/>
          </p:cNvPicPr>
          <p:nvPr/>
        </p:nvPicPr>
        <p:blipFill>
          <a:blip r:embed="rId3"/>
          <a:stretch>
            <a:fillRect/>
          </a:stretch>
        </p:blipFill>
        <p:spPr>
          <a:xfrm>
            <a:off x="1312609" y="2919425"/>
            <a:ext cx="6218371" cy="3507799"/>
          </a:xfrm>
          <a:prstGeom prst="rect">
            <a:avLst/>
          </a:prstGeom>
          <a:ln>
            <a:solidFill>
              <a:schemeClr val="accent1"/>
            </a:solidFill>
          </a:ln>
        </p:spPr>
      </p:pic>
    </p:spTree>
    <p:extLst>
      <p:ext uri="{BB962C8B-B14F-4D97-AF65-F5344CB8AC3E}">
        <p14:creationId xmlns:p14="http://schemas.microsoft.com/office/powerpoint/2010/main" val="2571270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90525" y="1387576"/>
            <a:ext cx="848342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marR="0" indent="0">
              <a:spcBef>
                <a:spcPts val="600"/>
              </a:spcBef>
              <a:spcAft>
                <a:spcPts val="0"/>
              </a:spcAft>
              <a:buNone/>
            </a:pPr>
            <a:r>
              <a:rPr lang="en-US" sz="2000" u="sng" kern="100" dirty="0">
                <a:solidFill>
                  <a:srgbClr val="0563C1"/>
                </a:solidFill>
                <a:effectLst/>
                <a:latin typeface="+mn-lt"/>
                <a:ea typeface="Calibri" panose="020F0502020204030204" pitchFamily="34" charset="0"/>
                <a:cs typeface="Times New Roman" panose="02020603050405020304" pitchFamily="18" charset="0"/>
                <a:hlinkClick r:id="rId3"/>
              </a:rPr>
              <a:t>ANDI</a:t>
            </a:r>
            <a:r>
              <a:rPr lang="en-US" sz="2000" kern="100" dirty="0">
                <a:effectLst/>
                <a:latin typeface="+mn-lt"/>
                <a:ea typeface="Calibri" panose="020F0502020204030204" pitchFamily="34" charset="0"/>
                <a:cs typeface="Times New Roman" panose="02020603050405020304" pitchFamily="18" charset="0"/>
              </a:rPr>
              <a:t> tool shows the Edit Profile and all the Security Methods are not in the tab order.</a:t>
            </a: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pic>
        <p:nvPicPr>
          <p:cNvPr id="3" name="Picture 2" descr="The Edit Profile and all Security Method options do not have numbers on them indicating they are not in the tab order.&#10;&#10;">
            <a:extLst>
              <a:ext uri="{FF2B5EF4-FFF2-40B4-BE49-F238E27FC236}">
                <a16:creationId xmlns:a16="http://schemas.microsoft.com/office/drawing/2014/main" id="{E1B319C6-EAC6-3CCE-8312-917077E19EE5}"/>
              </a:ext>
            </a:extLst>
          </p:cNvPr>
          <p:cNvPicPr>
            <a:picLocks noChangeAspect="1"/>
          </p:cNvPicPr>
          <p:nvPr/>
        </p:nvPicPr>
        <p:blipFill>
          <a:blip r:embed="rId4"/>
          <a:stretch>
            <a:fillRect/>
          </a:stretch>
        </p:blipFill>
        <p:spPr>
          <a:xfrm>
            <a:off x="1039245" y="2930726"/>
            <a:ext cx="7065509" cy="3485198"/>
          </a:xfrm>
          <a:prstGeom prst="rect">
            <a:avLst/>
          </a:prstGeom>
          <a:ln>
            <a:solidFill>
              <a:schemeClr val="accent1"/>
            </a:solidFill>
          </a:ln>
        </p:spPr>
      </p:pic>
    </p:spTree>
    <p:extLst>
      <p:ext uri="{BB962C8B-B14F-4D97-AF65-F5344CB8AC3E}">
        <p14:creationId xmlns:p14="http://schemas.microsoft.com/office/powerpoint/2010/main" val="1181154285"/>
      </p:ext>
    </p:extLst>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2064</Words>
  <Application>Microsoft Office PowerPoint</Application>
  <PresentationFormat>On-screen Show (4:3)</PresentationFormat>
  <Paragraphs>187</Paragraphs>
  <Slides>25</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Verdana</vt:lpstr>
      <vt:lpstr>Office Theme</vt:lpstr>
      <vt:lpstr>Accessibility &amp; ctcLink Open Forum</vt:lpstr>
      <vt:lpstr>Agenda</vt:lpstr>
      <vt:lpstr>Okta Accessibility Testing</vt:lpstr>
      <vt:lpstr>Okta Dashboard</vt:lpstr>
      <vt:lpstr>Okta Dashboard and Keyboard only</vt:lpstr>
      <vt:lpstr>Okta Dashboard and Keyboard only cont.</vt:lpstr>
      <vt:lpstr>Okta Dashboard and Keyboard only cont.</vt:lpstr>
      <vt:lpstr>Okta Dashboard and Keyboard only cont.</vt:lpstr>
      <vt:lpstr>Okta Dashboard and Keyboard only cont.</vt:lpstr>
      <vt:lpstr>Okta Dashboard and Keyboard only cont.</vt:lpstr>
      <vt:lpstr>Okta with JAWS</vt:lpstr>
      <vt:lpstr>Okta Verify with TalkBack and VoiceOver</vt:lpstr>
      <vt:lpstr>Final Words on Okta</vt:lpstr>
      <vt:lpstr>Enter Time Page</vt:lpstr>
      <vt:lpstr>Service Desk Tickets/Oracle Service Requests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creator>smain@sbctc.edu</dc:creator>
  <cp:lastModifiedBy>Christopher Soran</cp:lastModifiedBy>
  <cp:revision>60</cp:revision>
  <dcterms:created xsi:type="dcterms:W3CDTF">2018-05-14T23:14:43Z</dcterms:created>
  <dcterms:modified xsi:type="dcterms:W3CDTF">2023-06-09T21:16:30Z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