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9"/>
  </p:notesMasterIdLst>
  <p:sldIdLst>
    <p:sldId id="256" r:id="rId2"/>
    <p:sldId id="257" r:id="rId3"/>
    <p:sldId id="287" r:id="rId4"/>
    <p:sldId id="288" r:id="rId5"/>
    <p:sldId id="289" r:id="rId6"/>
    <p:sldId id="290" r:id="rId7"/>
    <p:sldId id="265" r:id="rId8"/>
    <p:sldId id="266" r:id="rId9"/>
    <p:sldId id="267" r:id="rId10"/>
    <p:sldId id="268" r:id="rId11"/>
    <p:sldId id="269" r:id="rId12"/>
    <p:sldId id="270" r:id="rId13"/>
    <p:sldId id="271" r:id="rId14"/>
    <p:sldId id="272" r:id="rId15"/>
    <p:sldId id="273" r:id="rId16"/>
    <p:sldId id="274" r:id="rId17"/>
    <p:sldId id="275" r:id="rId18"/>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A0F6D7-4003-C6E6-B4BE-636E6B856EE7}" v="86" dt="2023-06-29T19:50:32.1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142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pChg chg="mod">
          <ac:chgData name="Monica Olsson" userId="S::molsson@sbctc.edu::08282cd3-7f20-4477-b5da-035df4233cac" providerId="AD" clId="Web-{D21BF862-0948-551C-E6B3-9E9EB83FF455}" dt="2023-06-27T20:15:55.158" v="22" actId="20577"/>
          <ac:spMkLst>
            <pc:docMk/>
            <pc:sldMk cId="3215995640" sldId="287"/>
            <ac:spMk id="3" creationId="{5D5DA69B-6402-662D-F16B-2BC9DABC2FDC}"/>
          </ac:spMkLst>
        </pc:spChg>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pChg chg="mod">
          <ac:chgData name="Vicki Walton" userId="S::vwalton@sbctc.edu::4a47e920-51cf-4e5c-914d-05f966179767" providerId="AD" clId="Web-{7BF64C3B-90E5-7E6E-DFB7-37926FB27871}" dt="2023-06-28T13:17:17.410" v="0" actId="1076"/>
          <ac:spMkLst>
            <pc:docMk/>
            <pc:sldMk cId="0" sldId="259"/>
            <ac:spMk id="131" creationId="{00000000-0000-0000-0000-000000000000}"/>
          </ac:spMkLst>
        </pc:spChg>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pChg chg="mod">
          <ac:chgData name="Christopher Soran" userId="7cb0f6d7-a7f2-46f2-9367-9660ffd42908" providerId="ADAL" clId="{07769292-C6E2-4F3D-BCAF-C4414BA6E047}" dt="2023-06-09T21:12:51.983" v="3" actId="20577"/>
          <ac:spMkLst>
            <pc:docMk/>
            <pc:sldMk cId="0" sldId="258"/>
            <ac:spMk id="124" creationId="{00000000-0000-0000-0000-000000000000}"/>
          </ac:spMkLst>
        </pc:spChg>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pChg chg="mod">
          <ac:chgData name="Christopher Soran" userId="7cb0f6d7-a7f2-46f2-9367-9660ffd42908" providerId="ADAL" clId="{07769292-C6E2-4F3D-BCAF-C4414BA6E047}" dt="2023-06-09T21:16:19.472" v="5" actId="20577"/>
          <ac:spMkLst>
            <pc:docMk/>
            <pc:sldMk cId="1310023116" sldId="285"/>
            <ac:spMk id="147" creationId="{00000000-0000-0000-0000-000000000000}"/>
          </ac:spMkLst>
        </pc:spChg>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14T21:06:08.940" v="5" actId="20577"/>
        <pc:sldMkLst>
          <pc:docMk/>
          <pc:sldMk cId="0" sldId="256"/>
        </pc:sldMkLst>
        <pc:spChg chg="mod">
          <ac:chgData name="Christopher Soran" userId="7cb0f6d7-a7f2-46f2-9367-9660ffd42908" providerId="ADAL" clId="{AFFDF931-8269-47B5-9ACA-E6EE36358477}" dt="2023-06-14T21:06:08.940" v="5" actId="20577"/>
          <ac:spMkLst>
            <pc:docMk/>
            <pc:sldMk cId="0" sldId="256"/>
            <ac:spMk id="109" creationId="{00000000-0000-0000-0000-000000000000}"/>
          </ac:spMkLst>
        </pc:spChg>
      </pc:sldChg>
      <pc:sldChg chg="modSp mod">
        <pc:chgData name="Christopher Soran" userId="7cb0f6d7-a7f2-46f2-9367-9660ffd42908" providerId="ADAL" clId="{AFFDF931-8269-47B5-9ACA-E6EE36358477}" dt="2023-06-30T16:40:39.716" v="59" actId="20577"/>
        <pc:sldMkLst>
          <pc:docMk/>
          <pc:sldMk cId="0" sldId="270"/>
        </pc:sldMkLst>
        <pc:spChg chg="mod">
          <ac:chgData name="Christopher Soran" userId="7cb0f6d7-a7f2-46f2-9367-9660ffd42908" providerId="ADAL" clId="{AFFDF931-8269-47B5-9ACA-E6EE36358477}" dt="2023-06-30T16:40:39.716" v="59" actId="20577"/>
          <ac:spMkLst>
            <pc:docMk/>
            <pc:sldMk cId="0" sldId="270"/>
            <ac:spMk id="216" creationId="{00000000-0000-0000-0000-000000000000}"/>
          </ac:spMkLst>
        </pc:spChg>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04:45.411" v="7" actId="20577"/>
        <pc:sldMkLst>
          <pc:docMk/>
          <pc:sldMk cId="0" sldId="271"/>
        </pc:sldMkLst>
        <pc:spChg chg="mod">
          <ac:chgData name="Christopher Soran" userId="S::csoran@sbctc.edu::7cb0f6d7-a7f2-46f2-9367-9660ffd42908" providerId="AD" clId="Web-{0C4F0851-D9AA-5E56-B745-39CDBB82A93F}" dt="2023-06-28T23:04:45.411" v="7" actId="20577"/>
          <ac:spMkLst>
            <pc:docMk/>
            <pc:sldMk cId="0" sldId="271"/>
            <ac:spMk id="223" creationId="{00000000-0000-0000-0000-000000000000}"/>
          </ac:spMkLst>
        </pc:spChg>
      </pc:sldChg>
      <pc:sldChg chg="modSp">
        <pc:chgData name="Christopher Soran" userId="S::csoran@sbctc.edu::7cb0f6d7-a7f2-46f2-9367-9660ffd42908" providerId="AD" clId="Web-{0C4F0851-D9AA-5E56-B745-39CDBB82A93F}" dt="2023-06-28T23:11:49.832" v="34" actId="20577"/>
        <pc:sldMkLst>
          <pc:docMk/>
          <pc:sldMk cId="0" sldId="272"/>
        </pc:sldMkLst>
        <pc:spChg chg="mod">
          <ac:chgData name="Christopher Soran" userId="S::csoran@sbctc.edu::7cb0f6d7-a7f2-46f2-9367-9660ffd42908" providerId="AD" clId="Web-{0C4F0851-D9AA-5E56-B745-39CDBB82A93F}" dt="2023-06-28T23:11:49.832" v="34" actId="20577"/>
          <ac:spMkLst>
            <pc:docMk/>
            <pc:sldMk cId="0" sldId="272"/>
            <ac:spMk id="230" creationId="{00000000-0000-0000-0000-000000000000}"/>
          </ac:spMkLst>
        </pc:spChg>
      </pc:sldChg>
      <pc:sldChg chg="modSp">
        <pc:chgData name="Christopher Soran" userId="S::csoran@sbctc.edu::7cb0f6d7-a7f2-46f2-9367-9660ffd42908" providerId="AD" clId="Web-{0C4F0851-D9AA-5E56-B745-39CDBB82A93F}" dt="2023-06-28T23:32:13.922" v="68" actId="20577"/>
        <pc:sldMkLst>
          <pc:docMk/>
          <pc:sldMk cId="0" sldId="273"/>
        </pc:sldMkLst>
        <pc:spChg chg="mod">
          <ac:chgData name="Christopher Soran" userId="S::csoran@sbctc.edu::7cb0f6d7-a7f2-46f2-9367-9660ffd42908" providerId="AD" clId="Web-{0C4F0851-D9AA-5E56-B745-39CDBB82A93F}" dt="2023-06-28T23:32:13.922" v="68" actId="20577"/>
          <ac:spMkLst>
            <pc:docMk/>
            <pc:sldMk cId="0" sldId="273"/>
            <ac:spMk id="237" creationId="{00000000-0000-0000-0000-000000000000}"/>
          </ac:spMkLst>
        </pc:spChg>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pChg chg="mod">
          <ac:chgData name="Monica Olsson" userId="S::molsson@sbctc.edu::08282cd3-7f20-4477-b5da-035df4233cac" providerId="AD" clId="Web-{3A45C3AA-4095-5A9C-46BB-1F6712294E24}" dt="2023-06-27T18:54:17.648" v="0" actId="1076"/>
          <ac:spMkLst>
            <pc:docMk/>
            <pc:sldMk cId="0" sldId="258"/>
            <ac:spMk id="124" creationId="{00000000-0000-0000-0000-000000000000}"/>
          </ac:spMkLst>
        </pc:spChg>
      </pc:sldChg>
      <pc:sldChg chg="modSp new">
        <pc:chgData name="Monica Olsson" userId="S::molsson@sbctc.edu::08282cd3-7f20-4477-b5da-035df4233cac" providerId="AD" clId="Web-{3A45C3AA-4095-5A9C-46BB-1F6712294E24}" dt="2023-06-27T19:17:43.349" v="360" actId="14100"/>
        <pc:sldMkLst>
          <pc:docMk/>
          <pc:sldMk cId="3215995640" sldId="287"/>
        </pc:sldMkLst>
        <pc:spChg chg="mod">
          <ac:chgData name="Monica Olsson" userId="S::molsson@sbctc.edu::08282cd3-7f20-4477-b5da-035df4233cac" providerId="AD" clId="Web-{3A45C3AA-4095-5A9C-46BB-1F6712294E24}" dt="2023-06-27T19:05:46.271" v="6" actId="20577"/>
          <ac:spMkLst>
            <pc:docMk/>
            <pc:sldMk cId="3215995640" sldId="287"/>
            <ac:spMk id="2" creationId="{C4EECB8C-CBBA-7614-3D36-AF4D987FD14F}"/>
          </ac:spMkLst>
        </pc:spChg>
        <pc:spChg chg="mod">
          <ac:chgData name="Monica Olsson" userId="S::molsson@sbctc.edu::08282cd3-7f20-4477-b5da-035df4233cac" providerId="AD" clId="Web-{3A45C3AA-4095-5A9C-46BB-1F6712294E24}" dt="2023-06-27T19:17:43.349" v="360" actId="14100"/>
          <ac:spMkLst>
            <pc:docMk/>
            <pc:sldMk cId="3215995640" sldId="287"/>
            <ac:spMk id="3" creationId="{5D5DA69B-6402-662D-F16B-2BC9DABC2FDC}"/>
          </ac:spMkLst>
        </pc:spChg>
      </pc:sldChg>
      <pc:sldChg chg="modSp new">
        <pc:chgData name="Monica Olsson" userId="S::molsson@sbctc.edu::08282cd3-7f20-4477-b5da-035df4233cac" providerId="AD" clId="Web-{3A45C3AA-4095-5A9C-46BB-1F6712294E24}" dt="2023-06-27T19:17:07.770" v="349" actId="20577"/>
        <pc:sldMkLst>
          <pc:docMk/>
          <pc:sldMk cId="3708684409" sldId="288"/>
        </pc:sldMkLst>
        <pc:spChg chg="mod">
          <ac:chgData name="Monica Olsson" userId="S::molsson@sbctc.edu::08282cd3-7f20-4477-b5da-035df4233cac" providerId="AD" clId="Web-{3A45C3AA-4095-5A9C-46BB-1F6712294E24}" dt="2023-06-27T19:10:50.003" v="167" actId="20577"/>
          <ac:spMkLst>
            <pc:docMk/>
            <pc:sldMk cId="3708684409" sldId="288"/>
            <ac:spMk id="2" creationId="{AAC29017-08A1-745B-32F8-A9A03FB3E495}"/>
          </ac:spMkLst>
        </pc:spChg>
        <pc:spChg chg="mod">
          <ac:chgData name="Monica Olsson" userId="S::molsson@sbctc.edu::08282cd3-7f20-4477-b5da-035df4233cac" providerId="AD" clId="Web-{3A45C3AA-4095-5A9C-46BB-1F6712294E24}" dt="2023-06-27T19:17:07.770" v="349" actId="20577"/>
          <ac:spMkLst>
            <pc:docMk/>
            <pc:sldMk cId="3708684409" sldId="288"/>
            <ac:spMk id="3" creationId="{7CEBEC64-BAE8-951D-400F-D0273C3BCEBE}"/>
          </ac:spMkLst>
        </pc:spChg>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9T19:50:08.369" v="73" actId="20577"/>
        <pc:sldMkLst>
          <pc:docMk/>
          <pc:sldMk cId="0" sldId="257"/>
        </pc:sldMkLst>
        <pc:spChg chg="mod">
          <ac:chgData name="Christopher Soran" userId="S::csoran@sbctc.edu::7cb0f6d7-a7f2-46f2-9367-9660ffd42908" providerId="AD" clId="Web-{B8A0F6D7-4003-C6E6-B4BE-636E6B856EE7}" dt="2023-06-29T19:50:08.369" v="73" actId="20577"/>
          <ac:spMkLst>
            <pc:docMk/>
            <pc:sldMk cId="0" sldId="257"/>
            <ac:spMk id="116" creationId="{00000000-0000-0000-0000-000000000000}"/>
          </ac:spMkLst>
        </pc:spChg>
      </pc:sldChg>
      <pc:sldChg chg="modSp">
        <pc:chgData name="Christopher Soran" userId="S::csoran@sbctc.edu::7cb0f6d7-a7f2-46f2-9367-9660ffd42908" providerId="AD" clId="Web-{B8A0F6D7-4003-C6E6-B4BE-636E6B856EE7}" dt="2023-06-28T23:39:48.374" v="5" actId="20577"/>
        <pc:sldMkLst>
          <pc:docMk/>
          <pc:sldMk cId="0" sldId="273"/>
        </pc:sldMkLst>
        <pc:spChg chg="mod">
          <ac:chgData name="Christopher Soran" userId="S::csoran@sbctc.edu::7cb0f6d7-a7f2-46f2-9367-9660ffd42908" providerId="AD" clId="Web-{B8A0F6D7-4003-C6E6-B4BE-636E6B856EE7}" dt="2023-06-28T23:39:48.374" v="5" actId="20577"/>
          <ac:spMkLst>
            <pc:docMk/>
            <pc:sldMk cId="0" sldId="273"/>
            <ac:spMk id="237" creationId="{00000000-0000-0000-0000-000000000000}"/>
          </ac:spMkLst>
        </pc:spChg>
      </pc:sldChg>
      <pc:sldChg chg="modSp">
        <pc:chgData name="Christopher Soran" userId="S::csoran@sbctc.edu::7cb0f6d7-a7f2-46f2-9367-9660ffd42908" providerId="AD" clId="Web-{B8A0F6D7-4003-C6E6-B4BE-636E6B856EE7}" dt="2023-06-29T17:35:51.529" v="6" actId="20577"/>
        <pc:sldMkLst>
          <pc:docMk/>
          <pc:sldMk cId="3215995640" sldId="287"/>
        </pc:sldMkLst>
        <pc:spChg chg="mod">
          <ac:chgData name="Christopher Soran" userId="S::csoran@sbctc.edu::7cb0f6d7-a7f2-46f2-9367-9660ffd42908" providerId="AD" clId="Web-{B8A0F6D7-4003-C6E6-B4BE-636E6B856EE7}" dt="2023-06-29T17:35:51.529" v="6" actId="20577"/>
          <ac:spMkLst>
            <pc:docMk/>
            <pc:sldMk cId="3215995640" sldId="287"/>
            <ac:spMk id="3" creationId="{5D5DA69B-6402-662D-F16B-2BC9DABC2FDC}"/>
          </ac:spMkLst>
        </pc:spChg>
      </pc:sldChg>
      <pc:sldChg chg="modSp new">
        <pc:chgData name="Christopher Soran" userId="S::csoran@sbctc.edu::7cb0f6d7-a7f2-46f2-9367-9660ffd42908" providerId="AD" clId="Web-{B8A0F6D7-4003-C6E6-B4BE-636E6B856EE7}" dt="2023-06-29T19:50:32.104" v="77" actId="20577"/>
        <pc:sldMkLst>
          <pc:docMk/>
          <pc:sldMk cId="894364907" sldId="290"/>
        </pc:sldMkLst>
        <pc:spChg chg="mod">
          <ac:chgData name="Christopher Soran" userId="S::csoran@sbctc.edu::7cb0f6d7-a7f2-46f2-9367-9660ffd42908" providerId="AD" clId="Web-{B8A0F6D7-4003-C6E6-B4BE-636E6B856EE7}" dt="2023-06-29T19:50:32.104" v="77" actId="20577"/>
          <ac:spMkLst>
            <pc:docMk/>
            <pc:sldMk cId="894364907" sldId="290"/>
            <ac:spMk id="2" creationId="{D7905DAA-4FEB-6B9D-2215-2F815647A483}"/>
          </ac:spMkLst>
        </pc:spChg>
        <pc:spChg chg="mod">
          <ac:chgData name="Christopher Soran" userId="S::csoran@sbctc.edu::7cb0f6d7-a7f2-46f2-9367-9660ffd42908" providerId="AD" clId="Web-{B8A0F6D7-4003-C6E6-B4BE-636E6B856EE7}" dt="2023-06-29T19:50:28.901" v="75" actId="20577"/>
          <ac:spMkLst>
            <pc:docMk/>
            <pc:sldMk cId="894364907" sldId="290"/>
            <ac:spMk id="3" creationId="{B1FF7962-DFD4-E8C2-9706-EB8514404036}"/>
          </ac:spMkLst>
        </pc:spChg>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pChg chg="mod">
          <ac:chgData name="Christopher Soran" userId="S::csoran@sbctc.edu::7cb0f6d7-a7f2-46f2-9367-9660ffd42908" providerId="AD" clId="Web-{9E7611B5-7FF8-D111-9F48-46B1FDEF3D06}" dt="2023-06-28T20:53:15.429" v="13" actId="20577"/>
          <ac:spMkLst>
            <pc:docMk/>
            <pc:sldMk cId="0" sldId="257"/>
            <ac:spMk id="116" creationId="{00000000-0000-0000-0000-000000000000}"/>
          </ac:spMkLst>
        </pc:spChg>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pChg chg="mod">
          <ac:chgData name="Christopher Soran" userId="S::csoran@sbctc.edu::7cb0f6d7-a7f2-46f2-9367-9660ffd42908" providerId="AD" clId="Web-{9E7611B5-7FF8-D111-9F48-46B1FDEF3D06}" dt="2023-06-28T20:54:05.588" v="17" actId="20577"/>
          <ac:spMkLst>
            <pc:docMk/>
            <pc:sldMk cId="0" sldId="268"/>
            <ac:spMk id="201" creationId="{00000000-0000-0000-0000-000000000000}"/>
          </ac:spMkLst>
        </pc:spChg>
      </pc:sldChg>
      <pc:sldChg chg="modSp">
        <pc:chgData name="Christopher Soran" userId="S::csoran@sbctc.edu::7cb0f6d7-a7f2-46f2-9367-9660ffd42908" providerId="AD" clId="Web-{9E7611B5-7FF8-D111-9F48-46B1FDEF3D06}" dt="2023-06-28T21:19:03.022" v="134" actId="20577"/>
        <pc:sldMkLst>
          <pc:docMk/>
          <pc:sldMk cId="0" sldId="270"/>
        </pc:sldMkLst>
        <pc:spChg chg="mod">
          <ac:chgData name="Christopher Soran" userId="S::csoran@sbctc.edu::7cb0f6d7-a7f2-46f2-9367-9660ffd42908" providerId="AD" clId="Web-{9E7611B5-7FF8-D111-9F48-46B1FDEF3D06}" dt="2023-06-28T21:19:03.022" v="134" actId="20577"/>
          <ac:spMkLst>
            <pc:docMk/>
            <pc:sldMk cId="0" sldId="270"/>
            <ac:spMk id="216" creationId="{00000000-0000-0000-0000-000000000000}"/>
          </ac:spMkLst>
        </pc:spChg>
      </pc:sldChg>
      <pc:sldChg chg="modSp">
        <pc:chgData name="Christopher Soran" userId="S::csoran@sbctc.edu::7cb0f6d7-a7f2-46f2-9367-9660ffd42908" providerId="AD" clId="Web-{9E7611B5-7FF8-D111-9F48-46B1FDEF3D06}" dt="2023-06-28T22:57:49.527" v="189" actId="20577"/>
        <pc:sldMkLst>
          <pc:docMk/>
          <pc:sldMk cId="0" sldId="271"/>
        </pc:sldMkLst>
        <pc:spChg chg="mod">
          <ac:chgData name="Christopher Soran" userId="S::csoran@sbctc.edu::7cb0f6d7-a7f2-46f2-9367-9660ffd42908" providerId="AD" clId="Web-{9E7611B5-7FF8-D111-9F48-46B1FDEF3D06}" dt="2023-06-28T22:57:49.527" v="189" actId="20577"/>
          <ac:spMkLst>
            <pc:docMk/>
            <pc:sldMk cId="0" sldId="271"/>
            <ac:spMk id="223" creationId="{00000000-0000-0000-0000-000000000000}"/>
          </ac:spMkLst>
        </pc:spChg>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pChg chg="mod">
          <ac:chgData name="Christopher Soran" userId="S::csoran@sbctc.edu::7cb0f6d7-a7f2-46f2-9367-9660ffd42908" providerId="AD" clId="Web-{9E7611B5-7FF8-D111-9F48-46B1FDEF3D06}" dt="2023-06-28T21:12:05.474" v="34" actId="20577"/>
          <ac:spMkLst>
            <pc:docMk/>
            <pc:sldMk cId="3788168597" sldId="289"/>
            <ac:spMk id="2" creationId="{E587C562-DEB1-71AF-3C57-D320F0F0D762}"/>
          </ac:spMkLst>
        </pc:spChg>
        <pc:spChg chg="mod">
          <ac:chgData name="Christopher Soran" userId="S::csoran@sbctc.edu::7cb0f6d7-a7f2-46f2-9367-9660ffd42908" providerId="AD" clId="Web-{9E7611B5-7FF8-D111-9F48-46B1FDEF3D06}" dt="2023-06-28T21:13:09.289" v="36" actId="20577"/>
          <ac:spMkLst>
            <pc:docMk/>
            <pc:sldMk cId="3788168597" sldId="289"/>
            <ac:spMk id="3" creationId="{0381836A-3BE9-C51C-AD29-50CC4829214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16</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17</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13bf19c0ce6_0_7: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6" name="Google Shape;176;g13bf19c0ce6_0_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77" name="Google Shape;177;g13bf19c0ce6_0_7: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7</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11</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ocs.oracle.com/cd/F28299_01/pt857pbr3/eng/pt/tacs/task_NavigatingwiththeKeyboard-827ff2.html?pli=ul_d18e41_tac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ocs.google.com/forms/d/e/1FAIpQLSfUKGC9P1er55gPnRyfKznVyaYvVoaTx5g3lEhs4QqwDU4pHA/viewfor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docs.oracle.com/cd/F44947_01/pt858pbr3/eng/pt/tacs/task_NavigatingwiththeKeyboard-827ff2.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dirty="0"/>
              <a:t>Accessibility &amp; ctcLink Open Forum</a:t>
            </a:r>
            <a:endParaRPr dirty="0"/>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a:t>July 11, 2023</a:t>
            </a:r>
            <a:endParaRPr/>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 August 8, 2023,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600" dirty="0"/>
              <a:t>CS Submit button on student enrollment process is out of tab index order</a:t>
            </a:r>
            <a:endParaRPr dirty="0"/>
          </a:p>
          <a:p>
            <a:pPr lvl="1"/>
            <a:r>
              <a:rPr lang="en-US" sz="1400" dirty="0"/>
              <a:t>[Updated 6/28/23] Oracle says it is working as designed and will fix it in a future </a:t>
            </a:r>
            <a:r>
              <a:rPr lang="en-US" sz="1400" dirty="0" err="1"/>
              <a:t>PeopleTools</a:t>
            </a:r>
            <a:r>
              <a:rPr lang="en-US" sz="1400" dirty="0"/>
              <a:t> update.</a:t>
            </a:r>
            <a:endParaRPr dirty="0"/>
          </a:p>
          <a:p>
            <a:pPr marL="50800" lvl="0" indent="0" algn="l" rtl="0">
              <a:lnSpc>
                <a:spcPct val="90000"/>
              </a:lnSpc>
              <a:spcBef>
                <a:spcPts val="1000"/>
              </a:spcBef>
              <a:spcAft>
                <a:spcPts val="0"/>
              </a:spcAft>
              <a:buSzPts val="2800"/>
              <a:buNone/>
            </a:pPr>
            <a:r>
              <a:rPr lang="en-US" sz="1600" dirty="0"/>
              <a:t>CS Make a Payment Page</a:t>
            </a:r>
            <a:endParaRPr dirty="0"/>
          </a:p>
          <a:p>
            <a:pPr lvl="1"/>
            <a:r>
              <a:rPr lang="en-US" sz="1400" dirty="0"/>
              <a:t>We are looking into possibly using the fluid version of Make a Payment to fix the reflow issue in small form factor on the classic Make a Payment page. Submitted Service Request with Oracle on the reflow issue on the classic page. On the fluid page, the submit button is out of tab index order and we opened a Service Request on this as well.  At this time, we are not using the fluid Make a Payment page.</a:t>
            </a:r>
            <a:endParaRPr dirty="0"/>
          </a:p>
          <a:p>
            <a:pPr marL="50800" lvl="0" indent="0" algn="l" rtl="0">
              <a:lnSpc>
                <a:spcPct val="90000"/>
              </a:lnSpc>
              <a:spcBef>
                <a:spcPts val="1000"/>
              </a:spcBef>
              <a:spcAft>
                <a:spcPts val="0"/>
              </a:spcAft>
              <a:buSzPts val="2800"/>
              <a:buNone/>
            </a:pPr>
            <a:r>
              <a:rPr lang="en-US" sz="1600" dirty="0"/>
              <a:t>CS Screen Reader on Academic Progress page</a:t>
            </a:r>
            <a:endParaRPr dirty="0"/>
          </a:p>
          <a:p>
            <a:pPr lvl="1"/>
            <a:r>
              <a:rPr lang="en-US" sz="1400" dirty="0"/>
              <a:t>[Updated 6/28/23] The ticket was closed due to lack of response after request for more details. It's unclear what the issue is and more information is needed.</a:t>
            </a:r>
          </a:p>
          <a:p>
            <a:pPr marL="0" lvl="0" indent="0" algn="l" rtl="0">
              <a:lnSpc>
                <a:spcPct val="90000"/>
              </a:lnSpc>
              <a:spcBef>
                <a:spcPts val="1000"/>
              </a:spcBef>
              <a:spcAft>
                <a:spcPts val="0"/>
              </a:spcAft>
              <a:buSzPts val="2800"/>
              <a:buNone/>
            </a:pPr>
            <a:r>
              <a:rPr lang="en-US" sz="1600" dirty="0">
                <a:solidFill>
                  <a:schemeClr val="dk1"/>
                </a:solidFill>
              </a:rPr>
              <a:t>CS Academic Advisement Report – incorrect PDF tags</a:t>
            </a:r>
            <a:endParaRPr sz="2800" dirty="0">
              <a:solidFill>
                <a:schemeClr val="dk1"/>
              </a:solidFill>
            </a:endParaRPr>
          </a:p>
          <a:p>
            <a:pPr lvl="1">
              <a:spcBef>
                <a:spcPts val="1000"/>
              </a:spcBef>
              <a:buClr>
                <a:schemeClr val="dk1"/>
              </a:buClr>
            </a:pPr>
            <a:r>
              <a:rPr lang="en-US" sz="1400" dirty="0">
                <a:solidFill>
                  <a:schemeClr val="dk1"/>
                </a:solidFill>
              </a:rPr>
              <a:t>Fix was supposed to be delivered in CS Image 26.  There was a duplicate CSS declaration on the HTML academic progress fluid page and that was corrected.  They did not make any updates to the PDF though, so we pushed back and asked that to be done. </a:t>
            </a:r>
            <a:endParaRPr sz="1600" dirty="0">
              <a:solidFill>
                <a:schemeClr val="dk1"/>
              </a:solidFill>
            </a:endParaRP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2800"/>
              <a:buNone/>
            </a:pPr>
            <a:r>
              <a:rPr lang="en-US" sz="1100" dirty="0">
                <a:solidFill>
                  <a:schemeClr val="dk1"/>
                </a:solidFill>
              </a:rPr>
              <a:t>HCM W-2 PDF</a:t>
            </a:r>
            <a:endParaRPr sz="1100" dirty="0">
              <a:solidFill>
                <a:schemeClr val="dk1"/>
              </a:solidFill>
            </a:endParaRPr>
          </a:p>
          <a:p>
            <a:pPr lvl="1" indent="-298450">
              <a:spcBef>
                <a:spcPts val="1000"/>
              </a:spcBef>
              <a:buClr>
                <a:schemeClr val="dk1"/>
              </a:buClr>
              <a:buSzPts val="1100"/>
            </a:pPr>
            <a:r>
              <a:rPr lang="en-US" sz="1100" dirty="0">
                <a:solidFill>
                  <a:schemeClr val="dk1"/>
                </a:solidFill>
              </a:rPr>
              <a:t>Oracle continues to make progress on making the W-2 PDF tagged correctly. They had hoped to have the fix delivered by the end of 2022 so everyone could have it for when they do taxes early 2023, but it’s looking like it will be more like year out. </a:t>
            </a:r>
            <a:endParaRPr sz="1100">
              <a:solidFill>
                <a:schemeClr val="dk1"/>
              </a:solidFill>
            </a:endParaRPr>
          </a:p>
          <a:p>
            <a:pPr marL="914400" lvl="1" indent="-298450" algn="l" rtl="0">
              <a:lnSpc>
                <a:spcPct val="90000"/>
              </a:lnSpc>
              <a:spcBef>
                <a:spcPts val="1000"/>
              </a:spcBef>
              <a:spcAft>
                <a:spcPts val="0"/>
              </a:spcAft>
              <a:buClr>
                <a:schemeClr val="dk1"/>
              </a:buClr>
              <a:buSzPts val="1100"/>
              <a:buChar char="•"/>
            </a:pPr>
            <a:r>
              <a:rPr lang="en-US" sz="1100" dirty="0">
                <a:solidFill>
                  <a:schemeClr val="dk1"/>
                </a:solidFill>
              </a:rPr>
              <a:t>The same information is fully accessible on the HTML version.</a:t>
            </a:r>
            <a:endParaRPr sz="1100" dirty="0">
              <a:solidFill>
                <a:schemeClr val="dk1"/>
              </a:solidFill>
            </a:endParaRPr>
          </a:p>
          <a:p>
            <a:pPr marL="50800" lvl="0" indent="0" algn="l" rtl="0">
              <a:lnSpc>
                <a:spcPct val="90000"/>
              </a:lnSpc>
              <a:spcBef>
                <a:spcPts val="1000"/>
              </a:spcBef>
              <a:spcAft>
                <a:spcPts val="0"/>
              </a:spcAft>
              <a:buSzPts val="2800"/>
              <a:buNone/>
            </a:pPr>
            <a:r>
              <a:rPr lang="en-US" sz="1100" dirty="0"/>
              <a:t>HCM Multiple jobs indistinguishable by screen reader</a:t>
            </a:r>
            <a:endParaRPr sz="1100" dirty="0"/>
          </a:p>
          <a:p>
            <a:pPr lvl="1" indent="-298450">
              <a:buSzPts val="1100"/>
            </a:pPr>
            <a:r>
              <a:rPr lang="en-US" sz="1100" dirty="0"/>
              <a:t>[6/28/23] This was resolved in January 2023.</a:t>
            </a:r>
            <a:endParaRPr sz="1100" dirty="0"/>
          </a:p>
          <a:p>
            <a:pPr marL="50800" lvl="0" indent="0" algn="l" rtl="0">
              <a:lnSpc>
                <a:spcPct val="90000"/>
              </a:lnSpc>
              <a:spcBef>
                <a:spcPts val="1000"/>
              </a:spcBef>
              <a:spcAft>
                <a:spcPts val="0"/>
              </a:spcAft>
              <a:buSzPts val="2800"/>
              <a:buNone/>
            </a:pPr>
            <a:r>
              <a:rPr lang="en-US" sz="1100" dirty="0"/>
              <a:t>HCM Report time interface</a:t>
            </a:r>
            <a:endParaRPr sz="1100" dirty="0"/>
          </a:p>
          <a:p>
            <a:pPr marL="914400" lvl="1" indent="-298450" algn="l" rtl="0">
              <a:lnSpc>
                <a:spcPct val="90000"/>
              </a:lnSpc>
              <a:spcBef>
                <a:spcPts val="500"/>
              </a:spcBef>
              <a:spcAft>
                <a:spcPts val="0"/>
              </a:spcAft>
              <a:buSzPts val="1100"/>
              <a:buChar char="•"/>
            </a:pPr>
            <a:r>
              <a:rPr lang="en-US" sz="1100" dirty="0"/>
              <a:t>After previous button, focus goes to calendar button and Date in the edit box does not get read in NVDA. Does not happen with JAWS.</a:t>
            </a:r>
            <a:endParaRPr sz="1100" dirty="0"/>
          </a:p>
          <a:p>
            <a:pPr marL="914400" lvl="1" indent="-298450" algn="l" rtl="0">
              <a:lnSpc>
                <a:spcPct val="90000"/>
              </a:lnSpc>
              <a:spcBef>
                <a:spcPts val="500"/>
              </a:spcBef>
              <a:spcAft>
                <a:spcPts val="0"/>
              </a:spcAft>
              <a:buSzPts val="1100"/>
              <a:buChar char="•"/>
            </a:pPr>
            <a:r>
              <a:rPr lang="en-US" sz="1100" dirty="0"/>
              <a:t>Opened an SR for this issue.</a:t>
            </a:r>
            <a:endParaRPr sz="1100" dirty="0"/>
          </a:p>
          <a:p>
            <a:pPr marL="0" indent="0">
              <a:buNone/>
            </a:pPr>
            <a:r>
              <a:rPr lang="en-US" sz="1100" dirty="0">
                <a:solidFill>
                  <a:schemeClr val="dk1"/>
                </a:solidFill>
              </a:rPr>
              <a:t>HCM - Entire absence request is reloaded based on selection and the reload is not announced to the screen reader.  </a:t>
            </a:r>
            <a:endParaRPr sz="1100">
              <a:solidFill>
                <a:schemeClr val="dk1"/>
              </a:solidFill>
            </a:endParaRPr>
          </a:p>
          <a:p>
            <a:pPr lvl="1" indent="-298450">
              <a:spcBef>
                <a:spcPts val="0"/>
              </a:spcBef>
              <a:buSzPts val="1100"/>
            </a:pPr>
            <a:r>
              <a:rPr lang="en-US" sz="1100" dirty="0">
                <a:solidFill>
                  <a:schemeClr val="dk1"/>
                </a:solidFill>
              </a:rPr>
              <a:t>[6/28/23] We will be reviewing whether or not this is fixed in HCM PUM 46. </a:t>
            </a:r>
          </a:p>
          <a:p>
            <a:pPr marL="0" indent="0">
              <a:buNone/>
            </a:pPr>
            <a:r>
              <a:rPr lang="en-US" sz="1100" dirty="0">
                <a:solidFill>
                  <a:schemeClr val="dk1"/>
                </a:solidFill>
              </a:rPr>
              <a:t>HCM Enter Time Page. </a:t>
            </a:r>
            <a:endParaRPr sz="1100">
              <a:solidFill>
                <a:schemeClr val="dk1"/>
              </a:solidFill>
            </a:endParaRPr>
          </a:p>
          <a:p>
            <a:pPr marL="457200" lvl="0" indent="-298450" algn="l" rtl="0">
              <a:lnSpc>
                <a:spcPct val="90000"/>
              </a:lnSpc>
              <a:spcBef>
                <a:spcPts val="1000"/>
              </a:spcBef>
              <a:spcAft>
                <a:spcPts val="0"/>
              </a:spcAft>
              <a:buClr>
                <a:schemeClr val="dk1"/>
              </a:buClr>
              <a:buSzPts val="1100"/>
              <a:buChar char="•"/>
            </a:pPr>
            <a:r>
              <a:rPr lang="en-US" sz="1100" dirty="0">
                <a:solidFill>
                  <a:schemeClr val="dk1"/>
                </a:solidFill>
              </a:rPr>
              <a:t>For the focus issue when switching between elapsed time and punch time, Oracle has agreed that it is a bug and will begin working on a resolution.</a:t>
            </a:r>
            <a:endParaRPr sz="1100"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indent="0">
              <a:buNone/>
            </a:pPr>
            <a:r>
              <a:rPr lang="en-US" sz="1300" dirty="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FIN Travel Authorizations </a:t>
            </a:r>
            <a:endParaRPr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endParaRPr>
          </a:p>
          <a:p>
            <a:pPr lvl="1" indent="-311150">
              <a:buSzPts val="1300"/>
            </a:pPr>
            <a:r>
              <a:rPr lang="en-US" sz="1300" dirty="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
                  </a:ext>
                </a:extLst>
              </a:rPr>
              <a:t>The attachment button on the grid does not have a label. </a:t>
            </a:r>
            <a:endParaRPr lang="en-US" sz="1300">
              <a:solidFill>
                <a:schemeClr val="dk1"/>
              </a:solidFill>
            </a:endParaRPr>
          </a:p>
          <a:p>
            <a:pPr lvl="1" indent="-311150">
              <a:buSzPts val="1300"/>
            </a:pPr>
            <a:r>
              <a:rPr lang="en-US" sz="1300" dirty="0">
                <a:solidFill>
                  <a:schemeClr val="dk1"/>
                </a:solidFill>
              </a:rPr>
              <a:t>[6/28/23] Will be tested when we implement FS 47.</a:t>
            </a:r>
          </a:p>
          <a:p>
            <a:pPr lvl="1" indent="-311150">
              <a:buSzPts val="1300"/>
            </a:pPr>
            <a:endParaRPr lang="en-US" sz="1300" dirty="0">
              <a:solidFill>
                <a:schemeClr val="dk1"/>
              </a:solidFill>
            </a:endParaRPr>
          </a:p>
          <a:p>
            <a:pPr marL="0" indent="0">
              <a:spcBef>
                <a:spcPts val="0"/>
              </a:spcBef>
              <a:buNone/>
            </a:pPr>
            <a:r>
              <a:rPr lang="en-US" sz="1300" dirty="0">
                <a:solidFill>
                  <a:schemeClr val="dk1"/>
                </a:solidFill>
              </a:rPr>
              <a:t>Finance - Express Bill Entry Template page. </a:t>
            </a:r>
            <a:endParaRPr sz="1300">
              <a:solidFill>
                <a:schemeClr val="dk1"/>
              </a:solidFill>
            </a:endParaRPr>
          </a:p>
          <a:p>
            <a:pPr lvl="1" indent="-311150">
              <a:spcBef>
                <a:spcPts val="0"/>
              </a:spcBef>
              <a:buClr>
                <a:schemeClr val="dk1"/>
              </a:buClr>
              <a:buSzPts val="1300"/>
            </a:pPr>
            <a:r>
              <a:rPr lang="en-US" sz="1300" dirty="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endParaRPr sz="1300">
              <a:solidFill>
                <a:schemeClr val="dk1"/>
              </a:solidFill>
            </a:endParaRPr>
          </a:p>
          <a:p>
            <a:pPr marL="914400" lvl="1" indent="-311150" algn="l" rtl="0">
              <a:lnSpc>
                <a:spcPct val="90000"/>
              </a:lnSpc>
              <a:spcBef>
                <a:spcPts val="0"/>
              </a:spcBef>
              <a:spcAft>
                <a:spcPts val="0"/>
              </a:spcAft>
              <a:buClr>
                <a:schemeClr val="dk1"/>
              </a:buClr>
              <a:buSzPts val="1300"/>
              <a:buChar char="•"/>
            </a:pPr>
            <a:r>
              <a:rPr lang="en-US" sz="1300" dirty="0">
                <a:solidFill>
                  <a:schemeClr val="dk1"/>
                </a:solidFill>
              </a:rPr>
              <a:t>Oracle is developing a fix that is planned to be delivered in Finance Image 47.</a:t>
            </a:r>
            <a:endParaRPr sz="1300" dirty="0">
              <a:solidFill>
                <a:schemeClr val="dk1"/>
              </a:solidFill>
            </a:endParaRPr>
          </a:p>
          <a:p>
            <a:pPr marL="457200" lvl="0" indent="-228600" algn="l" rtl="0">
              <a:lnSpc>
                <a:spcPct val="90000"/>
              </a:lnSpc>
              <a:spcBef>
                <a:spcPts val="1000"/>
              </a:spcBef>
              <a:spcAft>
                <a:spcPts val="0"/>
              </a:spcAft>
              <a:buSzPts val="2800"/>
              <a:buNone/>
            </a:pPr>
            <a:endParaRPr sz="1200"/>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300" dirty="0"/>
              <a:t>Switch Control</a:t>
            </a:r>
            <a:endParaRPr sz="2700" dirty="0"/>
          </a:p>
          <a:p>
            <a:pPr lvl="1" indent="-355600">
              <a:buSzPts val="2000"/>
            </a:pPr>
            <a:r>
              <a:rPr lang="en-US" sz="1100" dirty="0"/>
              <a:t>The switch form control/checkbox is identified as non-compliant due to it using multiple labels. Oracle has wanted to close it and we keep pushing back. The Vice President of HCM Development at Oracle is working with the </a:t>
            </a:r>
            <a:r>
              <a:rPr lang="en-US" sz="1100" dirty="0" err="1"/>
              <a:t>PeopleTools</a:t>
            </a:r>
            <a:r>
              <a:rPr lang="en-US" sz="1100" dirty="0"/>
              <a:t> team to try and address the problem with a design change.  We're waiting for him to send us information on how they tested and their justification for why it is compliant.</a:t>
            </a:r>
            <a:endParaRPr sz="1100" dirty="0"/>
          </a:p>
          <a:p>
            <a:pPr marL="50800" lvl="0" indent="0" algn="l" rtl="0">
              <a:lnSpc>
                <a:spcPct val="90000"/>
              </a:lnSpc>
              <a:spcBef>
                <a:spcPts val="1000"/>
              </a:spcBef>
              <a:spcAft>
                <a:spcPts val="0"/>
              </a:spcAft>
              <a:buSzPts val="2800"/>
              <a:buNone/>
            </a:pPr>
            <a:r>
              <a:rPr lang="en-US" sz="1300" dirty="0"/>
              <a:t>Back Button</a:t>
            </a:r>
            <a:endParaRPr sz="2700" dirty="0"/>
          </a:p>
          <a:p>
            <a:pPr lvl="1" indent="-355600">
              <a:buSzPts val="2000"/>
            </a:pPr>
            <a:r>
              <a:rPr lang="en-US" sz="1100" dirty="0"/>
              <a:t>In screen reader mode, the back button does not work from a Page accessed with the </a:t>
            </a:r>
            <a:r>
              <a:rPr lang="en-US" sz="1100" dirty="0" err="1"/>
              <a:t>TransferPage</a:t>
            </a:r>
            <a:r>
              <a:rPr lang="en-US" sz="1100" dirty="0"/>
              <a:t> function. Fix coming in </a:t>
            </a:r>
            <a:r>
              <a:rPr lang="en-US" sz="1100" dirty="0" err="1"/>
              <a:t>PeopleTools</a:t>
            </a:r>
            <a:r>
              <a:rPr lang="en-US" sz="1100" dirty="0"/>
              <a:t> 8.59. </a:t>
            </a:r>
            <a:endParaRPr lang="en-US" sz="2300" dirty="0"/>
          </a:p>
          <a:p>
            <a:pPr lvl="1" indent="-355600">
              <a:buSzPts val="2000"/>
            </a:pPr>
            <a:r>
              <a:rPr lang="en-US" sz="1100" dirty="0"/>
              <a:t>[6/28/23] Will be reviewed to see if </a:t>
            </a:r>
            <a:r>
              <a:rPr lang="en-US" sz="1100" dirty="0" err="1"/>
              <a:t>PeopleTools</a:t>
            </a:r>
            <a:r>
              <a:rPr lang="en-US" sz="1100" dirty="0"/>
              <a:t> 8.59 fixed this or not.</a:t>
            </a:r>
            <a:endParaRPr lang="en-US" sz="2300" dirty="0"/>
          </a:p>
          <a:p>
            <a:pPr marL="50800" lvl="0" indent="0" algn="l" rtl="0">
              <a:lnSpc>
                <a:spcPct val="90000"/>
              </a:lnSpc>
              <a:spcBef>
                <a:spcPts val="1000"/>
              </a:spcBef>
              <a:spcAft>
                <a:spcPts val="0"/>
              </a:spcAft>
              <a:buSzPts val="2800"/>
              <a:buNone/>
            </a:pPr>
            <a:r>
              <a:rPr lang="en-US" sz="1300" dirty="0"/>
              <a:t>Combo Box drop down displays one blank row and list items order is not top to bottom</a:t>
            </a:r>
            <a:endParaRPr sz="2700" dirty="0"/>
          </a:p>
          <a:p>
            <a:pPr marL="914400" lvl="1" indent="-355600" algn="l" rtl="0">
              <a:lnSpc>
                <a:spcPct val="90000"/>
              </a:lnSpc>
              <a:spcBef>
                <a:spcPts val="500"/>
              </a:spcBef>
              <a:spcAft>
                <a:spcPts val="0"/>
              </a:spcAft>
              <a:buSzPts val="2000"/>
              <a:buChar char="•"/>
            </a:pPr>
            <a:r>
              <a:rPr lang="en-US" sz="1100" dirty="0"/>
              <a:t>Oracle development is targeting </a:t>
            </a:r>
            <a:r>
              <a:rPr lang="en-US" sz="1100" dirty="0" err="1"/>
              <a:t>PeopleTools</a:t>
            </a:r>
            <a:r>
              <a:rPr lang="en-US" sz="1100" dirty="0"/>
              <a:t> 8.60 for the fix.</a:t>
            </a:r>
            <a:endParaRPr sz="2300" dirty="0"/>
          </a:p>
          <a:p>
            <a:pPr marL="50800" lvl="0" indent="0" algn="l" rtl="0">
              <a:lnSpc>
                <a:spcPct val="90000"/>
              </a:lnSpc>
              <a:spcBef>
                <a:spcPts val="1000"/>
              </a:spcBef>
              <a:spcAft>
                <a:spcPts val="0"/>
              </a:spcAft>
              <a:buSzPts val="2800"/>
              <a:buNone/>
            </a:pPr>
            <a:r>
              <a:rPr lang="en-US" sz="1300" dirty="0"/>
              <a:t>Accessibility Compliance of Calendar Widget</a:t>
            </a:r>
            <a:endParaRPr sz="2700" dirty="0"/>
          </a:p>
          <a:p>
            <a:pPr marL="914400" lvl="1" indent="-355600" algn="l" rtl="0">
              <a:lnSpc>
                <a:spcPct val="100000"/>
              </a:lnSpc>
              <a:spcBef>
                <a:spcPts val="500"/>
              </a:spcBef>
              <a:spcAft>
                <a:spcPts val="0"/>
              </a:spcAft>
              <a:buSzPts val="2000"/>
              <a:buChar char="•"/>
            </a:pPr>
            <a:r>
              <a:rPr lang="en-US" sz="1100" dirty="0"/>
              <a:t>Fixed for Firefox in </a:t>
            </a:r>
            <a:r>
              <a:rPr lang="en-US" sz="1100" dirty="0" err="1"/>
              <a:t>PeopleTools</a:t>
            </a:r>
            <a:r>
              <a:rPr lang="en-US" sz="1100" dirty="0"/>
              <a:t> 8.59.</a:t>
            </a:r>
            <a:endParaRPr sz="2300" dirty="0"/>
          </a:p>
          <a:p>
            <a:pPr lvl="1" indent="-355600">
              <a:lnSpc>
                <a:spcPct val="100000"/>
              </a:lnSpc>
              <a:buSzPts val="2000"/>
            </a:pPr>
            <a:r>
              <a:rPr lang="en-US" sz="1100" dirty="0"/>
              <a:t>Works in Chrome and Edge with </a:t>
            </a:r>
            <a:r>
              <a:rPr lang="en-US" sz="1100" u="sng" dirty="0">
                <a:solidFill>
                  <a:schemeClr val="hlink"/>
                </a:solidFill>
                <a:hlinkClick r:id="rId3">
                  <a:extLst>
                    <a:ext uri="{A12FA001-AC4F-418D-AE19-62706E023703}">
                      <ahyp:hlinkClr xmlns:ahyp="http://schemas.microsoft.com/office/drawing/2018/hyperlinkcolor" val="tx"/>
                    </a:ext>
                  </a:extLst>
                </a:hlinkClick>
              </a:rPr>
              <a:t>Oracle’s recommended keyboard shortcuts</a:t>
            </a:r>
            <a:r>
              <a:rPr lang="en-US" sz="1100" dirty="0"/>
              <a:t>.  If this is not working for you, please let us know.</a:t>
            </a:r>
            <a:endParaRPr sz="1100" dirty="0"/>
          </a:p>
          <a:p>
            <a:pPr marL="914400" lvl="1" indent="-298450" algn="l" rtl="0">
              <a:lnSpc>
                <a:spcPct val="90000"/>
              </a:lnSpc>
              <a:spcBef>
                <a:spcPts val="500"/>
              </a:spcBef>
              <a:spcAft>
                <a:spcPts val="0"/>
              </a:spcAft>
              <a:buSzPts val="1100"/>
              <a:buChar char="•"/>
            </a:pPr>
            <a:r>
              <a:rPr lang="en-US" sz="1100" dirty="0"/>
              <a:t>Placeholder text with expected date format i.e. “MM\DD\YYYY” with proper contrast ratio.</a:t>
            </a:r>
            <a:endParaRPr sz="1100" dirty="0"/>
          </a:p>
          <a:p>
            <a:pPr lvl="1" indent="-298450">
              <a:buSzPts val="1100"/>
            </a:pPr>
            <a:r>
              <a:rPr lang="en-US" sz="1100" dirty="0"/>
              <a:t>[6/28/23] Will be reviewed to see if </a:t>
            </a:r>
            <a:r>
              <a:rPr lang="en-US" sz="1100" dirty="0" err="1"/>
              <a:t>PeopleTools</a:t>
            </a:r>
            <a:r>
              <a:rPr lang="en-US" sz="1100" dirty="0"/>
              <a:t> 8.59 fixed this or not.</a:t>
            </a:r>
          </a:p>
          <a:p>
            <a:pPr marL="50800" lvl="0" indent="0" algn="l" rtl="0">
              <a:lnSpc>
                <a:spcPct val="90000"/>
              </a:lnSpc>
              <a:spcBef>
                <a:spcPts val="1000"/>
              </a:spcBef>
              <a:spcAft>
                <a:spcPts val="0"/>
              </a:spcAft>
              <a:buSzPts val="2800"/>
              <a:buNone/>
            </a:pPr>
            <a:r>
              <a:rPr lang="en-US" sz="1300" dirty="0"/>
              <a:t>Query viewer page</a:t>
            </a:r>
            <a:endParaRPr sz="2700" dirty="0"/>
          </a:p>
          <a:p>
            <a:pPr marL="914400" lvl="1" indent="-355600" algn="l" rtl="0">
              <a:lnSpc>
                <a:spcPct val="90000"/>
              </a:lnSpc>
              <a:spcBef>
                <a:spcPts val="500"/>
              </a:spcBef>
              <a:spcAft>
                <a:spcPts val="0"/>
              </a:spcAft>
              <a:buSzPts val="2000"/>
              <a:buChar char="•"/>
            </a:pPr>
            <a:r>
              <a:rPr lang="en-US" sz="1100" dirty="0"/>
              <a:t>The criteria is not read in screen reader forms mode. </a:t>
            </a:r>
            <a:r>
              <a:rPr lang="en-US" sz="1100" dirty="0">
                <a:solidFill>
                  <a:schemeClr val="dk1"/>
                </a:solidFill>
              </a:rPr>
              <a:t>Fix coming in </a:t>
            </a:r>
            <a:r>
              <a:rPr lang="en-US" sz="1100" dirty="0" err="1">
                <a:solidFill>
                  <a:schemeClr val="dk1"/>
                </a:solidFill>
              </a:rPr>
              <a:t>PeopleTools</a:t>
            </a:r>
            <a:r>
              <a:rPr lang="en-US" sz="1100" dirty="0">
                <a:solidFill>
                  <a:schemeClr val="dk1"/>
                </a:solidFill>
              </a:rPr>
              <a:t> 8.59.</a:t>
            </a:r>
          </a:p>
          <a:p>
            <a:pPr lvl="1" indent="-355600">
              <a:buSzPts val="2000"/>
            </a:pPr>
            <a:r>
              <a:rPr lang="en-US" sz="1100" dirty="0">
                <a:solidFill>
                  <a:schemeClr val="dk1"/>
                </a:solidFill>
              </a:rPr>
              <a:t>[6/28/23] Will be reviewed to see if </a:t>
            </a:r>
            <a:r>
              <a:rPr lang="en-US" sz="1100" dirty="0" err="1">
                <a:solidFill>
                  <a:schemeClr val="dk1"/>
                </a:solidFill>
              </a:rPr>
              <a:t>PeopleTools</a:t>
            </a:r>
            <a:r>
              <a:rPr lang="en-US" sz="1100" dirty="0">
                <a:solidFill>
                  <a:schemeClr val="dk1"/>
                </a:solidFill>
              </a:rPr>
              <a:t> 8.59 fixed this or not.</a:t>
            </a:r>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HighPoint.</a:t>
            </a:r>
            <a:endParaRPr sz="1200"/>
          </a:p>
          <a:p>
            <a:pPr marL="457200" lvl="0" indent="-304800" algn="l" rtl="0">
              <a:lnSpc>
                <a:spcPct val="90000"/>
              </a:lnSpc>
              <a:spcBef>
                <a:spcPts val="0"/>
              </a:spcBef>
              <a:spcAft>
                <a:spcPts val="0"/>
              </a:spcAft>
              <a:buSzPts val="1200"/>
              <a:buChar char="•"/>
            </a:pPr>
            <a:r>
              <a:rPr lang="en-US" sz="1200"/>
              <a:t>OAAP and Kastech</a:t>
            </a:r>
            <a:endParaRPr sz="1200"/>
          </a:p>
          <a:p>
            <a:pPr marL="914400" lvl="1" indent="-304800" algn="l" rtl="0">
              <a:lnSpc>
                <a:spcPct val="90000"/>
              </a:lnSpc>
              <a:spcBef>
                <a:spcPts val="0"/>
              </a:spcBef>
              <a:spcAft>
                <a:spcPts val="0"/>
              </a:spcAft>
              <a:buSzPts val="1200"/>
              <a:buChar char="•"/>
            </a:pPr>
            <a:r>
              <a:rPr lang="en-US" sz="1200"/>
              <a:t>Kastech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Patchset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200">
                <a:solidFill>
                  <a:schemeClr val="dk1"/>
                </a:solidFill>
              </a:rPr>
              <a:t>PUM or Image</a:t>
            </a:r>
            <a:endParaRPr sz="12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200">
                <a:solidFill>
                  <a:schemeClr val="dk1"/>
                </a:solidFill>
              </a:rPr>
              <a:t>PeopleSoft Update Manager. The software our Managed Services uses to apply change packages, such as PRPs or images. The term is sometimes used interchangeably with the term image, like HCM image 40 or HCM PUM 40.</a:t>
            </a:r>
            <a:endParaRPr sz="1200">
              <a:solidFill>
                <a:schemeClr val="dk1"/>
              </a:solidFill>
            </a:endParaRPr>
          </a:p>
          <a:p>
            <a:pPr marL="457200" lvl="0" indent="-304800" algn="l" rtl="0">
              <a:lnSpc>
                <a:spcPct val="90000"/>
              </a:lnSpc>
              <a:spcBef>
                <a:spcPts val="1000"/>
              </a:spcBef>
              <a:spcAft>
                <a:spcPts val="0"/>
              </a:spcAft>
              <a:buSzPts val="1200"/>
              <a:buChar char="•"/>
            </a:pPr>
            <a:r>
              <a:rPr lang="en-US" sz="1200">
                <a:solidFill>
                  <a:schemeClr val="dk1"/>
                </a:solidFill>
              </a:rPr>
              <a:t>Conformance versus functional accessibility testing</a:t>
            </a:r>
            <a:endParaRPr sz="1200">
              <a:solidFill>
                <a:schemeClr val="dk1"/>
              </a:solidFill>
            </a:endParaRPr>
          </a:p>
          <a:p>
            <a:pPr marL="914400" lvl="1" indent="-304800" algn="l" rtl="0">
              <a:lnSpc>
                <a:spcPct val="90000"/>
              </a:lnSpc>
              <a:spcBef>
                <a:spcPts val="500"/>
              </a:spcBef>
              <a:spcAft>
                <a:spcPts val="0"/>
              </a:spcAft>
              <a:buSzPts val="1200"/>
              <a:buChar char="•"/>
            </a:pPr>
            <a:r>
              <a:rPr lang="en-US" sz="1200">
                <a:solidFill>
                  <a:schemeClr val="dk1"/>
                </a:solidFill>
              </a:rPr>
              <a:t>Conformance focuses on code compliance with WCAG guidelines. Functional accessibility testing is focused on testing with all the assistive technologies and how they interact with the software.</a:t>
            </a:r>
            <a:endParaRPr sz="120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17</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8" y="2265625"/>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dirty="0"/>
              <a:t>Welcome</a:t>
            </a:r>
            <a:endParaRPr dirty="0"/>
          </a:p>
          <a:p>
            <a:r>
              <a:rPr lang="en-US" dirty="0">
                <a:solidFill>
                  <a:schemeClr val="dk1"/>
                </a:solidFill>
              </a:rPr>
              <a:t>HCX Updates</a:t>
            </a:r>
          </a:p>
          <a:p>
            <a:r>
              <a:rPr lang="en-US" dirty="0">
                <a:solidFill>
                  <a:schemeClr val="dk1"/>
                </a:solidFill>
              </a:rPr>
              <a:t>Advocacy Efforts</a:t>
            </a:r>
          </a:p>
          <a:p>
            <a:r>
              <a:rPr lang="en-US" dirty="0">
                <a:solidFill>
                  <a:schemeClr val="dk1"/>
                </a:solidFill>
              </a:rPr>
              <a:t>Submit button</a:t>
            </a:r>
          </a:p>
          <a:p>
            <a:pPr marL="457200" lvl="0" indent="-406400" algn="l" rtl="0">
              <a:lnSpc>
                <a:spcPct val="90000"/>
              </a:lnSpc>
              <a:spcBef>
                <a:spcPts val="1000"/>
              </a:spcBef>
              <a:spcAft>
                <a:spcPts val="0"/>
              </a:spcAft>
              <a:buSzPts val="2800"/>
              <a:buChar char="•"/>
            </a:pPr>
            <a:r>
              <a:rPr lang="en-US" dirty="0">
                <a:solidFill>
                  <a:schemeClr val="dk1"/>
                </a:solidFill>
              </a:rPr>
              <a:t>Service desk tickets/Oracle service </a:t>
            </a:r>
            <a:r>
              <a:rPr lang="en-US" dirty="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requests</a:t>
            </a:r>
            <a:endParaRPr dirty="0">
              <a:solidFill>
                <a:schemeClr val="dk1"/>
              </a:solidFill>
            </a:endParaRPr>
          </a:p>
          <a:p>
            <a:pPr marL="457200" lvl="0" indent="-406400" algn="l" rtl="0">
              <a:lnSpc>
                <a:spcPct val="90000"/>
              </a:lnSpc>
              <a:spcBef>
                <a:spcPts val="1000"/>
              </a:spcBef>
              <a:spcAft>
                <a:spcPts val="0"/>
              </a:spcAft>
              <a:buSzPts val="2800"/>
              <a:buChar char="•"/>
            </a:pPr>
            <a:r>
              <a:rPr lang="en-US" dirty="0"/>
              <a:t>College sharing</a:t>
            </a:r>
            <a:endParaRPr dirty="0"/>
          </a:p>
          <a:p>
            <a:pPr marL="457200" lvl="0" indent="-406400" algn="l" rtl="0">
              <a:lnSpc>
                <a:spcPct val="90000"/>
              </a:lnSpc>
              <a:spcBef>
                <a:spcPts val="1000"/>
              </a:spcBef>
              <a:spcAft>
                <a:spcPts val="0"/>
              </a:spcAft>
              <a:buSzPts val="2800"/>
              <a:buChar char="•"/>
            </a:pPr>
            <a:r>
              <a:rPr lang="en-US" dirty="0"/>
              <a:t>Terms and Definitions</a:t>
            </a:r>
            <a:endParaRPr dirty="0"/>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ECB8C-CBBA-7614-3D36-AF4D987FD14F}"/>
              </a:ext>
            </a:extLst>
          </p:cNvPr>
          <p:cNvSpPr>
            <a:spLocks noGrp="1"/>
          </p:cNvSpPr>
          <p:nvPr>
            <p:ph type="title"/>
          </p:nvPr>
        </p:nvSpPr>
        <p:spPr/>
        <p:txBody>
          <a:bodyPr/>
          <a:lstStyle/>
          <a:p>
            <a:r>
              <a:rPr lang="en-US" dirty="0"/>
              <a:t>HCX Updates</a:t>
            </a:r>
          </a:p>
        </p:txBody>
      </p:sp>
      <p:sp>
        <p:nvSpPr>
          <p:cNvPr id="3" name="Text Placeholder 2">
            <a:extLst>
              <a:ext uri="{FF2B5EF4-FFF2-40B4-BE49-F238E27FC236}">
                <a16:creationId xmlns:a16="http://schemas.microsoft.com/office/drawing/2014/main" id="{5D5DA69B-6402-662D-F16B-2BC9DABC2FDC}"/>
              </a:ext>
            </a:extLst>
          </p:cNvPr>
          <p:cNvSpPr>
            <a:spLocks noGrp="1"/>
          </p:cNvSpPr>
          <p:nvPr>
            <p:ph type="body" idx="1"/>
          </p:nvPr>
        </p:nvSpPr>
        <p:spPr>
          <a:xfrm>
            <a:off x="536860" y="2185557"/>
            <a:ext cx="8336975" cy="4475788"/>
          </a:xfrm>
        </p:spPr>
        <p:txBody>
          <a:bodyPr/>
          <a:lstStyle/>
          <a:p>
            <a:r>
              <a:rPr lang="en-US" sz="2400" dirty="0"/>
              <a:t>HCX current version is 22.2.2</a:t>
            </a:r>
            <a:endParaRPr lang="en-US" sz="2400" dirty="0">
              <a:highlight>
                <a:srgbClr val="FFFF00"/>
              </a:highlight>
            </a:endParaRPr>
          </a:p>
          <a:p>
            <a:r>
              <a:rPr lang="en-US" sz="2400" dirty="0"/>
              <a:t>HCX upgrade to version 23.2 coming on 8/12/2023.</a:t>
            </a:r>
          </a:p>
          <a:p>
            <a:pPr marL="965200" lvl="1" indent="-457200">
              <a:buSzPts val="2800"/>
            </a:pPr>
            <a:r>
              <a:rPr lang="en-US" sz="2000" dirty="0"/>
              <a:t>App Services team is reviewing the release notes for accessibility improvements.</a:t>
            </a:r>
          </a:p>
          <a:p>
            <a:pPr marL="965200" lvl="1" indent="-457200">
              <a:buSzPts val="2800"/>
            </a:pPr>
            <a:r>
              <a:rPr lang="en-US" sz="2000" dirty="0"/>
              <a:t>Vicki will assist in testing exercises before release.</a:t>
            </a:r>
          </a:p>
          <a:p>
            <a:pPr marL="508000" indent="-457200"/>
            <a:r>
              <a:rPr lang="en-US" sz="2400" dirty="0"/>
              <a:t>June 14, 2023 – App Services team, Monica, and Vicki met with Cascadia student using Jaws to review class search, add class and drop class activities.</a:t>
            </a:r>
          </a:p>
          <a:p>
            <a:pPr marL="965200" lvl="1" indent="-457200">
              <a:buSzPts val="2800"/>
            </a:pPr>
            <a:r>
              <a:rPr lang="en-US" sz="2000" dirty="0"/>
              <a:t>Meeting resulted in documented issues that will be ticketed with Highpoint.</a:t>
            </a:r>
          </a:p>
        </p:txBody>
      </p:sp>
      <p:sp>
        <p:nvSpPr>
          <p:cNvPr id="4" name="Slide Number Placeholder 3">
            <a:extLst>
              <a:ext uri="{FF2B5EF4-FFF2-40B4-BE49-F238E27FC236}">
                <a16:creationId xmlns:a16="http://schemas.microsoft.com/office/drawing/2014/main" id="{333D9854-E3EE-E5FE-9F6E-9CE15FB3AF8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3</a:t>
            </a:fld>
            <a:endParaRPr lang="en-US"/>
          </a:p>
        </p:txBody>
      </p:sp>
    </p:spTree>
    <p:extLst>
      <p:ext uri="{BB962C8B-B14F-4D97-AF65-F5344CB8AC3E}">
        <p14:creationId xmlns:p14="http://schemas.microsoft.com/office/powerpoint/2010/main" val="3215995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29017-08A1-745B-32F8-A9A03FB3E495}"/>
              </a:ext>
            </a:extLst>
          </p:cNvPr>
          <p:cNvSpPr>
            <a:spLocks noGrp="1"/>
          </p:cNvSpPr>
          <p:nvPr>
            <p:ph type="title"/>
          </p:nvPr>
        </p:nvSpPr>
        <p:spPr/>
        <p:txBody>
          <a:bodyPr/>
          <a:lstStyle/>
          <a:p>
            <a:r>
              <a:rPr lang="en-US" dirty="0"/>
              <a:t>Advocacy Efforts</a:t>
            </a:r>
          </a:p>
        </p:txBody>
      </p:sp>
      <p:sp>
        <p:nvSpPr>
          <p:cNvPr id="3" name="Text Placeholder 2">
            <a:extLst>
              <a:ext uri="{FF2B5EF4-FFF2-40B4-BE49-F238E27FC236}">
                <a16:creationId xmlns:a16="http://schemas.microsoft.com/office/drawing/2014/main" id="{7CEBEC64-BAE8-951D-400F-D0273C3BCEBE}"/>
              </a:ext>
            </a:extLst>
          </p:cNvPr>
          <p:cNvSpPr>
            <a:spLocks noGrp="1"/>
          </p:cNvSpPr>
          <p:nvPr>
            <p:ph type="body" idx="1"/>
          </p:nvPr>
        </p:nvSpPr>
        <p:spPr/>
        <p:txBody>
          <a:bodyPr/>
          <a:lstStyle/>
          <a:p>
            <a:r>
              <a:rPr lang="en-US" dirty="0"/>
              <a:t>Monica will send a PeopleSoft survey out to the Educause IT Accessibility Community Group in July/August.</a:t>
            </a:r>
          </a:p>
          <a:p>
            <a:pPr lvl="1"/>
            <a:r>
              <a:rPr lang="en-US" dirty="0">
                <a:hlinkClick r:id="rId2"/>
              </a:rPr>
              <a:t>Survey Preview</a:t>
            </a:r>
            <a:endParaRPr lang="en-US" dirty="0"/>
          </a:p>
          <a:p>
            <a:r>
              <a:rPr lang="en-US" dirty="0"/>
              <a:t>This idea was a recommendation from the Office for Civil Rights and has support from our CIO. The goal is to discover which colleges from the Community Group use Peoplesoft, and to join in our advocacy efforts with Oracle. </a:t>
            </a:r>
          </a:p>
        </p:txBody>
      </p:sp>
      <p:sp>
        <p:nvSpPr>
          <p:cNvPr id="4" name="Slide Number Placeholder 3">
            <a:extLst>
              <a:ext uri="{FF2B5EF4-FFF2-40B4-BE49-F238E27FC236}">
                <a16:creationId xmlns:a16="http://schemas.microsoft.com/office/drawing/2014/main" id="{A371FE51-45E3-607A-FD86-90C71E4E11A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4</a:t>
            </a:fld>
            <a:endParaRPr lang="en-US"/>
          </a:p>
        </p:txBody>
      </p:sp>
    </p:spTree>
    <p:extLst>
      <p:ext uri="{BB962C8B-B14F-4D97-AF65-F5344CB8AC3E}">
        <p14:creationId xmlns:p14="http://schemas.microsoft.com/office/powerpoint/2010/main" val="3708684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7C562-DEB1-71AF-3C57-D320F0F0D762}"/>
              </a:ext>
            </a:extLst>
          </p:cNvPr>
          <p:cNvSpPr>
            <a:spLocks noGrp="1"/>
          </p:cNvSpPr>
          <p:nvPr>
            <p:ph type="title"/>
          </p:nvPr>
        </p:nvSpPr>
        <p:spPr/>
        <p:txBody>
          <a:bodyPr/>
          <a:lstStyle/>
          <a:p>
            <a:r>
              <a:rPr lang="en-US" sz="1800" dirty="0"/>
              <a:t>Submit button on student enrollment process is out of tab index order</a:t>
            </a:r>
            <a:endParaRPr lang="en-US" sz="1800"/>
          </a:p>
        </p:txBody>
      </p:sp>
      <p:sp>
        <p:nvSpPr>
          <p:cNvPr id="3" name="Text Placeholder 2">
            <a:extLst>
              <a:ext uri="{FF2B5EF4-FFF2-40B4-BE49-F238E27FC236}">
                <a16:creationId xmlns:a16="http://schemas.microsoft.com/office/drawing/2014/main" id="{0381836A-3BE9-C51C-AD29-50CC4829214C}"/>
              </a:ext>
            </a:extLst>
          </p:cNvPr>
          <p:cNvSpPr>
            <a:spLocks noGrp="1"/>
          </p:cNvSpPr>
          <p:nvPr>
            <p:ph type="body" idx="1"/>
          </p:nvPr>
        </p:nvSpPr>
        <p:spPr>
          <a:xfrm>
            <a:off x="536860" y="1981922"/>
            <a:ext cx="8336975" cy="4739553"/>
          </a:xfrm>
        </p:spPr>
        <p:txBody>
          <a:bodyPr/>
          <a:lstStyle/>
          <a:p>
            <a:pPr marL="50800" indent="0">
              <a:buNone/>
            </a:pPr>
            <a:r>
              <a:rPr lang="en-US" sz="2000" dirty="0"/>
              <a:t>From Oracle:</a:t>
            </a:r>
          </a:p>
          <a:p>
            <a:pPr marL="50800" indent="0">
              <a:buNone/>
            </a:pPr>
            <a:r>
              <a:rPr lang="en-US" sz="1400" dirty="0">
                <a:solidFill>
                  <a:srgbClr val="000000"/>
                </a:solidFill>
              </a:rPr>
              <a:t>This behavior was previously discussed with the </a:t>
            </a:r>
            <a:r>
              <a:rPr lang="en-US" sz="1400" dirty="0" err="1">
                <a:solidFill>
                  <a:srgbClr val="000000"/>
                </a:solidFill>
              </a:rPr>
              <a:t>PeopleTools</a:t>
            </a:r>
            <a:r>
              <a:rPr lang="en-US" sz="1400" dirty="0">
                <a:solidFill>
                  <a:srgbClr val="000000"/>
                </a:solidFill>
              </a:rPr>
              <a:t> developers, but it was determined to be working as designed.</a:t>
            </a:r>
            <a:br>
              <a:rPr lang="en-US" sz="1400" dirty="0"/>
            </a:br>
            <a:br>
              <a:rPr lang="en-US" sz="1400" dirty="0"/>
            </a:br>
            <a:r>
              <a:rPr lang="en-US" sz="1400" dirty="0">
                <a:solidFill>
                  <a:srgbClr val="000000"/>
                </a:solidFill>
              </a:rPr>
              <a:t>A keyboard only user could use the SKIP TO MAIN CONTENT which would send them to the MAIN area and then BACK TAB (SHIFT/TAB) to get to the NEXT button.</a:t>
            </a:r>
            <a:br>
              <a:rPr lang="en-US" sz="1400" dirty="0"/>
            </a:br>
            <a:br>
              <a:rPr lang="en-US" sz="1400" dirty="0"/>
            </a:br>
            <a:r>
              <a:rPr lang="en-US" sz="1400" dirty="0">
                <a:solidFill>
                  <a:srgbClr val="000000"/>
                </a:solidFill>
              </a:rPr>
              <a:t>So it would be 3 keystroke combinations:</a:t>
            </a:r>
            <a:br>
              <a:rPr lang="en-US" sz="1400" dirty="0"/>
            </a:br>
            <a:r>
              <a:rPr lang="en-US" sz="1400" dirty="0">
                <a:solidFill>
                  <a:srgbClr val="000000"/>
                </a:solidFill>
              </a:rPr>
              <a:t>1. Skip To Main Content (</a:t>
            </a:r>
            <a:r>
              <a:rPr lang="en-US" sz="1400" dirty="0" err="1">
                <a:solidFill>
                  <a:srgbClr val="000000"/>
                </a:solidFill>
              </a:rPr>
              <a:t>Ctrl+Alt+S</a:t>
            </a:r>
            <a:r>
              <a:rPr lang="en-US" sz="1400" dirty="0">
                <a:solidFill>
                  <a:srgbClr val="000000"/>
                </a:solidFill>
              </a:rPr>
              <a:t> may differ by browser but I was using chrome)</a:t>
            </a:r>
            <a:br>
              <a:rPr lang="en-US" sz="1400" dirty="0"/>
            </a:br>
            <a:r>
              <a:rPr lang="en-US" sz="1400" dirty="0">
                <a:solidFill>
                  <a:srgbClr val="000000"/>
                </a:solidFill>
              </a:rPr>
              <a:t>2. Press ENTER to skip to the main region of the page</a:t>
            </a:r>
            <a:br>
              <a:rPr lang="en-US" sz="1400" dirty="0"/>
            </a:br>
            <a:r>
              <a:rPr lang="en-US" sz="1400" dirty="0">
                <a:solidFill>
                  <a:srgbClr val="000000"/>
                </a:solidFill>
              </a:rPr>
              <a:t>3. Shift / TAB to get back to the Activity Guide buttons.</a:t>
            </a:r>
            <a:br>
              <a:rPr lang="en-US" sz="1400" dirty="0"/>
            </a:br>
            <a:br>
              <a:rPr lang="en-US" sz="1400" dirty="0"/>
            </a:br>
            <a:r>
              <a:rPr lang="en-US" sz="1400" dirty="0">
                <a:solidFill>
                  <a:srgbClr val="000000"/>
                </a:solidFill>
              </a:rPr>
              <a:t>Now if there is an expanded left panel, then back tabbing gets you into the left panel. An alternate would be to use the Skip to Main Content but instead of selecting ENTER you press TAB which puts you in the banner. Then you merely TAB 4 times to get to the Next/Previous buttons.</a:t>
            </a:r>
            <a:br>
              <a:rPr lang="en-US" sz="1400" dirty="0"/>
            </a:br>
            <a:br>
              <a:rPr lang="en-US" sz="1400" dirty="0"/>
            </a:br>
            <a:r>
              <a:rPr lang="en-US" sz="1400" dirty="0">
                <a:solidFill>
                  <a:srgbClr val="000000"/>
                </a:solidFill>
              </a:rPr>
              <a:t>Please consider Skip To Main Content as a workaround at this time which allows you to EITHER to the TOP OF THE PAGE (Skip to Main Content and then TAB) or go to the main region (Skip to Main Content and then ENTER). From there you perform the appropriate tabbing.</a:t>
            </a:r>
            <a:br>
              <a:rPr lang="en-US" sz="1400" dirty="0"/>
            </a:br>
            <a:br>
              <a:rPr lang="en-US" sz="1400" dirty="0"/>
            </a:br>
            <a:r>
              <a:rPr lang="en-US" sz="1400" dirty="0">
                <a:solidFill>
                  <a:srgbClr val="000000"/>
                </a:solidFill>
              </a:rPr>
              <a:t>Please see the following </a:t>
            </a:r>
            <a:r>
              <a:rPr lang="en-US" sz="1400" dirty="0" err="1">
                <a:solidFill>
                  <a:srgbClr val="000000"/>
                </a:solidFill>
              </a:rPr>
              <a:t>PeopleBooks</a:t>
            </a:r>
            <a:r>
              <a:rPr lang="en-US" sz="1400" dirty="0">
                <a:solidFill>
                  <a:srgbClr val="000000"/>
                </a:solidFill>
              </a:rPr>
              <a:t> documentation for more information on </a:t>
            </a:r>
            <a:r>
              <a:rPr lang="en-US" sz="1400" dirty="0">
                <a:solidFill>
                  <a:srgbClr val="000000"/>
                </a:solidFill>
                <a:hlinkClick r:id="rId2"/>
              </a:rPr>
              <a:t>Skip to Main Content functionality</a:t>
            </a:r>
            <a:r>
              <a:rPr lang="en-US" sz="1400" dirty="0">
                <a:solidFill>
                  <a:srgbClr val="000000"/>
                </a:solidFill>
              </a:rPr>
              <a:t>.</a:t>
            </a:r>
            <a:endParaRPr lang="en-US" sz="1400" dirty="0"/>
          </a:p>
        </p:txBody>
      </p:sp>
      <p:sp>
        <p:nvSpPr>
          <p:cNvPr id="4" name="Slide Number Placeholder 3">
            <a:extLst>
              <a:ext uri="{FF2B5EF4-FFF2-40B4-BE49-F238E27FC236}">
                <a16:creationId xmlns:a16="http://schemas.microsoft.com/office/drawing/2014/main" id="{369F2381-E8F1-FF6F-2859-1EBB83E2EA1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5</a:t>
            </a:fld>
            <a:endParaRPr lang="en-US"/>
          </a:p>
        </p:txBody>
      </p:sp>
    </p:spTree>
    <p:extLst>
      <p:ext uri="{BB962C8B-B14F-4D97-AF65-F5344CB8AC3E}">
        <p14:creationId xmlns:p14="http://schemas.microsoft.com/office/powerpoint/2010/main" val="3788168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05DAA-4FEB-6B9D-2215-2F815647A483}"/>
              </a:ext>
            </a:extLst>
          </p:cNvPr>
          <p:cNvSpPr>
            <a:spLocks noGrp="1"/>
          </p:cNvSpPr>
          <p:nvPr>
            <p:ph type="title"/>
          </p:nvPr>
        </p:nvSpPr>
        <p:spPr>
          <a:xfrm>
            <a:off x="536859" y="1756764"/>
            <a:ext cx="8336975" cy="797070"/>
          </a:xfrm>
        </p:spPr>
        <p:txBody>
          <a:bodyPr/>
          <a:lstStyle/>
          <a:p>
            <a:r>
              <a:rPr lang="en-US" sz="2400" dirty="0"/>
              <a:t>Submit button on student enrollment process is out of tab index order (continued)</a:t>
            </a:r>
          </a:p>
        </p:txBody>
      </p:sp>
      <p:sp>
        <p:nvSpPr>
          <p:cNvPr id="3" name="Text Placeholder 2">
            <a:extLst>
              <a:ext uri="{FF2B5EF4-FFF2-40B4-BE49-F238E27FC236}">
                <a16:creationId xmlns:a16="http://schemas.microsoft.com/office/drawing/2014/main" id="{B1FF7962-DFD4-E8C2-9706-EB8514404036}"/>
              </a:ext>
            </a:extLst>
          </p:cNvPr>
          <p:cNvSpPr>
            <a:spLocks noGrp="1"/>
          </p:cNvSpPr>
          <p:nvPr>
            <p:ph type="body" idx="1"/>
          </p:nvPr>
        </p:nvSpPr>
        <p:spPr>
          <a:xfrm>
            <a:off x="403512" y="2640357"/>
            <a:ext cx="8336975" cy="3757046"/>
          </a:xfrm>
        </p:spPr>
        <p:txBody>
          <a:bodyPr/>
          <a:lstStyle/>
          <a:p>
            <a:r>
              <a:rPr lang="en-US" sz="2400" dirty="0"/>
              <a:t>Oracle has proposed that they will address this in a future </a:t>
            </a:r>
            <a:r>
              <a:rPr lang="en-US" sz="2400" dirty="0" err="1"/>
              <a:t>PeopleTools</a:t>
            </a:r>
            <a:r>
              <a:rPr lang="en-US" sz="2400" dirty="0"/>
              <a:t> update.</a:t>
            </a:r>
          </a:p>
        </p:txBody>
      </p:sp>
      <p:sp>
        <p:nvSpPr>
          <p:cNvPr id="4" name="Slide Number Placeholder 3">
            <a:extLst>
              <a:ext uri="{FF2B5EF4-FFF2-40B4-BE49-F238E27FC236}">
                <a16:creationId xmlns:a16="http://schemas.microsoft.com/office/drawing/2014/main" id="{2FABBC56-4D0F-3A94-7896-ECE070F0E19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6</a:t>
            </a:fld>
            <a:endParaRPr lang="en-US"/>
          </a:p>
        </p:txBody>
      </p:sp>
    </p:spTree>
    <p:extLst>
      <p:ext uri="{BB962C8B-B14F-4D97-AF65-F5344CB8AC3E}">
        <p14:creationId xmlns:p14="http://schemas.microsoft.com/office/powerpoint/2010/main" val="894364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g13bf19c0ce6_0_7"/>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a:t>
            </a:r>
            <a:endParaRPr/>
          </a:p>
        </p:txBody>
      </p:sp>
      <p:sp>
        <p:nvSpPr>
          <p:cNvPr id="180" name="Google Shape;180;g13bf19c0ce6_0_7"/>
          <p:cNvSpPr txBox="1">
            <a:spLocks noGrp="1"/>
          </p:cNvSpPr>
          <p:nvPr>
            <p:ph type="body" idx="1"/>
          </p:nvPr>
        </p:nvSpPr>
        <p:spPr>
          <a:xfrm>
            <a:off x="536850" y="2506375"/>
            <a:ext cx="8337000" cy="4114800"/>
          </a:xfrm>
          <a:prstGeom prst="rect">
            <a:avLst/>
          </a:prstGeom>
          <a:noFill/>
          <a:ln>
            <a:noFill/>
          </a:ln>
        </p:spPr>
        <p:txBody>
          <a:bodyPr spcFirstLastPara="1" wrap="square" lIns="91425" tIns="45700" rIns="91425" bIns="45700" anchor="t" anchorCtr="0">
            <a:noAutofit/>
          </a:bodyPr>
          <a:lstStyle/>
          <a:p>
            <a:pPr marL="50800" lvl="0" indent="0" algn="ctr" rtl="0">
              <a:lnSpc>
                <a:spcPct val="90000"/>
              </a:lnSpc>
              <a:spcBef>
                <a:spcPts val="1000"/>
              </a:spcBef>
              <a:spcAft>
                <a:spcPts val="0"/>
              </a:spcAft>
              <a:buSzPts val="2800"/>
              <a:buNone/>
            </a:pPr>
            <a:r>
              <a:rPr lang="en-US" sz="1800" i="1"/>
              <a:t>Current status of all issues are located at the </a:t>
            </a:r>
            <a:r>
              <a:rPr lang="en-US" sz="1800" i="1" u="sng">
                <a:solidFill>
                  <a:schemeClr val="hlink"/>
                </a:solidFill>
                <a:hlinkClick r:id="rId3" action="ppaction://hlinksldjump"/>
              </a:rPr>
              <a:t>end of the slide deck</a:t>
            </a:r>
            <a:r>
              <a:rPr lang="en-US" sz="1800" i="1"/>
              <a:t>.  </a:t>
            </a:r>
            <a:br>
              <a:rPr lang="en-US" sz="1800" i="1"/>
            </a:br>
            <a:r>
              <a:rPr lang="en-US" sz="1800" i="1"/>
              <a:t>New updates from last month is posted here.</a:t>
            </a:r>
            <a:endParaRPr/>
          </a:p>
          <a:p>
            <a:pPr marL="0" lvl="0" indent="0" algn="l" rtl="0">
              <a:lnSpc>
                <a:spcPct val="90000"/>
              </a:lnSpc>
              <a:spcBef>
                <a:spcPts val="1000"/>
              </a:spcBef>
              <a:spcAft>
                <a:spcPts val="0"/>
              </a:spcAft>
              <a:buSzPts val="2800"/>
              <a:buNone/>
            </a:pPr>
            <a:endParaRPr sz="1800"/>
          </a:p>
          <a:p>
            <a:pPr marL="457200" lvl="0" indent="-342900" algn="l" rtl="0">
              <a:lnSpc>
                <a:spcPct val="90000"/>
              </a:lnSpc>
              <a:spcBef>
                <a:spcPts val="1000"/>
              </a:spcBef>
              <a:spcAft>
                <a:spcPts val="0"/>
              </a:spcAft>
              <a:buSzPts val="1800"/>
              <a:buChar char="•"/>
            </a:pPr>
            <a:r>
              <a:rPr lang="en-US" sz="1800"/>
              <a:t>No new updates this month.</a:t>
            </a:r>
            <a:endParaRPr sz="1800"/>
          </a:p>
        </p:txBody>
      </p:sp>
      <p:sp>
        <p:nvSpPr>
          <p:cNvPr id="181" name="Google Shape;181;g13bf19c0ce6_0_7"/>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a:solidFill>
                  <a:schemeClr val="hlink"/>
                </a:solidFill>
                <a:hlinkClick r:id="rId3"/>
              </a:rPr>
              <a:t>ctcLink Accessibility</a:t>
            </a:r>
            <a:r>
              <a:rPr lang="en-US"/>
              <a:t> web page</a:t>
            </a:r>
            <a:endParaRPr u="sng">
              <a:solidFill>
                <a:schemeClr val="hlink"/>
              </a:solidFill>
              <a:hlinkClick r:id="rId3"/>
            </a:endParaRPr>
          </a:p>
          <a:p>
            <a:pPr marL="457200" lvl="0" indent="-406400" algn="l" rtl="0">
              <a:lnSpc>
                <a:spcPct val="90000"/>
              </a:lnSpc>
              <a:spcBef>
                <a:spcPts val="1000"/>
              </a:spcBef>
              <a:spcAft>
                <a:spcPts val="0"/>
              </a:spcAft>
              <a:buSzPts val="2800"/>
              <a:buChar char="•"/>
            </a:pPr>
            <a:r>
              <a:rPr lang="en-US"/>
              <a:t>Accessibility reviews</a:t>
            </a:r>
            <a:endParaRPr/>
          </a:p>
          <a:p>
            <a:pPr marL="457200" lvl="0" indent="-406400" algn="l" rtl="0">
              <a:lnSpc>
                <a:spcPct val="90000"/>
              </a:lnSpc>
              <a:spcBef>
                <a:spcPts val="1000"/>
              </a:spcBef>
              <a:spcAft>
                <a:spcPts val="0"/>
              </a:spcAft>
              <a:buSzPts val="2800"/>
              <a:buChar char="•"/>
            </a:pPr>
            <a:r>
              <a:rPr lang="en-US"/>
              <a:t>Image overview documents</a:t>
            </a:r>
            <a:endParaRPr/>
          </a:p>
          <a:p>
            <a:pPr marL="914400" lvl="1" indent="-381000" algn="l" rtl="0">
              <a:lnSpc>
                <a:spcPct val="90000"/>
              </a:lnSpc>
              <a:spcBef>
                <a:spcPts val="500"/>
              </a:spcBef>
              <a:spcAft>
                <a:spcPts val="0"/>
              </a:spcAft>
              <a:buSzPts val="2400"/>
              <a:buChar char="•"/>
            </a:pPr>
            <a:r>
              <a:rPr lang="en-US"/>
              <a:t>PeopleSoft Update Manager (PUM) images are released periodically to update and add new features</a:t>
            </a:r>
            <a:endParaRPr/>
          </a:p>
          <a:p>
            <a:pPr marL="457200" lvl="0" indent="-406400" algn="l" rtl="0">
              <a:lnSpc>
                <a:spcPct val="90000"/>
              </a:lnSpc>
              <a:spcBef>
                <a:spcPts val="1000"/>
              </a:spcBef>
              <a:spcAft>
                <a:spcPts val="0"/>
              </a:spcAft>
              <a:buSzPts val="2800"/>
              <a:buChar char="•"/>
            </a:pPr>
            <a:r>
              <a:rPr lang="en-US"/>
              <a:t>Oracle VPATs and third-party VPATs</a:t>
            </a:r>
            <a:endParaRPr/>
          </a:p>
          <a:p>
            <a:pPr marL="457200" lvl="0" indent="-406400" algn="l" rtl="0">
              <a:lnSpc>
                <a:spcPct val="90000"/>
              </a:lnSpc>
              <a:spcBef>
                <a:spcPts val="1000"/>
              </a:spcBef>
              <a:spcAft>
                <a:spcPts val="0"/>
              </a:spcAft>
              <a:buSzPts val="2800"/>
              <a:buChar char="•"/>
            </a:pPr>
            <a:r>
              <a:rPr lang="en-US"/>
              <a:t>Glossary of terms</a:t>
            </a:r>
            <a:endParaRPr/>
          </a:p>
          <a:p>
            <a:pPr marL="457200" lvl="0" indent="-228600" algn="l" rtl="0">
              <a:lnSpc>
                <a:spcPct val="90000"/>
              </a:lnSpc>
              <a:spcBef>
                <a:spcPts val="1000"/>
              </a:spcBef>
              <a:spcAft>
                <a:spcPts val="0"/>
              </a:spcAft>
              <a:buSzPts val="2800"/>
              <a:buNone/>
            </a:pPr>
            <a:endParaRPr/>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1801</Words>
  <Application>Microsoft Office PowerPoint</Application>
  <PresentationFormat>On-screen Show (4:3)</PresentationFormat>
  <Paragraphs>131</Paragraphs>
  <Slides>17</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17</vt:i4>
      </vt:variant>
    </vt:vector>
  </HeadingPairs>
  <TitlesOfParts>
    <vt:vector size="19" baseType="lpstr">
      <vt:lpstr>Arial</vt:lpstr>
      <vt:lpstr>Office Theme</vt:lpstr>
      <vt:lpstr>Accessibility &amp; ctcLink Open Forum</vt:lpstr>
      <vt:lpstr>Agenda</vt:lpstr>
      <vt:lpstr>HCX Updates</vt:lpstr>
      <vt:lpstr>Advocacy Efforts</vt:lpstr>
      <vt:lpstr>Submit button on student enrollment process is out of tab index order</vt:lpstr>
      <vt:lpstr>Submit button on student enrollment process is out of tab index order (continued)</vt:lpstr>
      <vt:lpstr>Service Desk Tickets/Oracle Service Requests</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Finance</vt:lpstr>
      <vt:lpstr>Service Desk Tickets/Oracle Service Requests – All Pillars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Sherry Nelson</cp:lastModifiedBy>
  <cp:revision>240</cp:revision>
  <dcterms:created xsi:type="dcterms:W3CDTF">2018-05-14T23:14:43Z</dcterms:created>
  <dcterms:modified xsi:type="dcterms:W3CDTF">2023-06-30T16:52:35Z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