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289" r:id="rId4"/>
    <p:sldId id="287" r:id="rId5"/>
    <p:sldId id="290"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C493FA-D9FC-499C-8AC4-120DA36A06C2}" v="8" dt="2023-08-04T17:28:13.2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6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7T23:24:55.433" v="421" actId="6549"/>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7T23:24:55.433" v="421" actId="6549"/>
        <pc:sldMkLst>
          <pc:docMk/>
          <pc:sldMk cId="0" sldId="257"/>
        </pc:sldMkLst>
        <pc:spChg chg="mod">
          <ac:chgData name="Christopher Soran" userId="7cb0f6d7-a7f2-46f2-9367-9660ffd42908" providerId="ADAL" clId="{65C493FA-D9FC-499C-8AC4-120DA36A06C2}" dt="2023-08-07T23:24:55.433" v="421" actId="6549"/>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pc:chgData name="Christopher Soran" userId="7cb0f6d7-a7f2-46f2-9367-9660ffd42908" providerId="ADAL" clId="{65C493FA-D9FC-499C-8AC4-120DA36A06C2}" dt="2023-08-04T17:28:03.033" v="419" actId="20577"/>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ctclink-cs-image-29-supplemental-accessibility-information-2023-08.pdf" TargetMode="External"/><Relationship Id="rId2" Type="http://schemas.openxmlformats.org/officeDocument/2006/relationships/hyperlink" Target="https://www.sbctc.edu/resources/documents/colleges-staff/it-support/erp/ctclink-accessibility/ctclink-cs-image-29-overview-2023-08.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highpoint-mobile-hcx-23.2.0-upgrade-overview-2023-08.pdf" TargetMode="External"/><Relationship Id="rId2" Type="http://schemas.openxmlformats.org/officeDocument/2006/relationships/hyperlink" Target="https://www.sbctc.edu/resources/documents/colleges-staff/it-support/erp/ctclink-accessibility/ctclink-cs-image-29-supplemental-accessibility-information-2023-08.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ctclink-cs-image-46-supplemental-accessibility-overview-2023-08.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August 8, 2023</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Submit button on student enrollment process is out of tab index order</a:t>
            </a:r>
            <a:endParaRPr dirty="0"/>
          </a:p>
          <a:p>
            <a:pPr lvl="1"/>
            <a:r>
              <a:rPr lang="en-US" sz="1400" dirty="0"/>
              <a:t>[Updated 6/28/23] Oracle says it is working as designed and will fix it in a future </a:t>
            </a:r>
            <a:r>
              <a:rPr lang="en-US" sz="1400" dirty="0" err="1"/>
              <a:t>PeopleTools</a:t>
            </a:r>
            <a:r>
              <a:rPr lang="en-US" sz="1400" dirty="0"/>
              <a:t> update.</a:t>
            </a:r>
            <a:endParaRPr dirty="0"/>
          </a:p>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dirty="0"/>
          </a:p>
          <a:p>
            <a:pPr marL="50800" lvl="0" indent="0" algn="l" rtl="0">
              <a:lnSpc>
                <a:spcPct val="90000"/>
              </a:lnSpc>
              <a:spcBef>
                <a:spcPts val="1000"/>
              </a:spcBef>
              <a:spcAft>
                <a:spcPts val="0"/>
              </a:spcAft>
              <a:buSzPts val="2800"/>
              <a:buNone/>
            </a:pPr>
            <a:r>
              <a:rPr lang="en-US" sz="1600" dirty="0"/>
              <a:t>CS Screen Reader on Academic Progress page</a:t>
            </a:r>
            <a:endParaRPr dirty="0"/>
          </a:p>
          <a:p>
            <a:pPr lvl="1"/>
            <a:r>
              <a:rPr lang="en-US" sz="1400" dirty="0"/>
              <a:t>[Updated 6/28/23] The ticket was closed due to lack of response after request for more details. It's unclear what the issue is and more information is needed.</a:t>
            </a:r>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endParaRPr sz="16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100" dirty="0">
                <a:solidFill>
                  <a:schemeClr val="dk1"/>
                </a:solidFill>
              </a:rPr>
              <a:t>HCM W-2 PDF</a:t>
            </a:r>
            <a:endParaRPr sz="1100" dirty="0">
              <a:solidFill>
                <a:schemeClr val="dk1"/>
              </a:solidFill>
            </a:endParaRPr>
          </a:p>
          <a:p>
            <a:pPr lvl="1" indent="-298450">
              <a:spcBef>
                <a:spcPts val="1000"/>
              </a:spcBef>
              <a:buClr>
                <a:schemeClr val="dk1"/>
              </a:buClr>
              <a:buSzPts val="1100"/>
            </a:pPr>
            <a:r>
              <a:rPr lang="en-US" sz="1100" dirty="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10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100" dirty="0">
                <a:solidFill>
                  <a:schemeClr val="dk1"/>
                </a:solidFill>
              </a:rPr>
              <a:t>The same information is fully accessible on the HTML version.</a:t>
            </a:r>
            <a:endParaRPr sz="1100" dirty="0">
              <a:solidFill>
                <a:schemeClr val="dk1"/>
              </a:solidFill>
            </a:endParaRPr>
          </a:p>
          <a:p>
            <a:pPr marL="50800" lvl="0" indent="0" algn="l" rtl="0">
              <a:lnSpc>
                <a:spcPct val="90000"/>
              </a:lnSpc>
              <a:spcBef>
                <a:spcPts val="1000"/>
              </a:spcBef>
              <a:spcAft>
                <a:spcPts val="0"/>
              </a:spcAft>
              <a:buSzPts val="2800"/>
              <a:buNone/>
            </a:pPr>
            <a:r>
              <a:rPr lang="en-US" sz="1100" dirty="0"/>
              <a:t>HCM Multiple jobs indistinguishable by screen reader</a:t>
            </a:r>
            <a:endParaRPr sz="1100" dirty="0"/>
          </a:p>
          <a:p>
            <a:pPr lvl="1" indent="-298450">
              <a:buSzPts val="1100"/>
            </a:pPr>
            <a:r>
              <a:rPr lang="en-US" sz="1100" dirty="0"/>
              <a:t>[6/28/23] This was resolved in January 2023.</a:t>
            </a:r>
            <a:endParaRPr sz="1100" dirty="0"/>
          </a:p>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endParaRPr sz="1100" dirty="0"/>
          </a:p>
          <a:p>
            <a:pPr marL="0" indent="0">
              <a:buNone/>
            </a:pPr>
            <a:r>
              <a:rPr lang="en-US" sz="1100" dirty="0">
                <a:solidFill>
                  <a:schemeClr val="dk1"/>
                </a:solidFill>
              </a:rPr>
              <a:t>HCM - Entire absence request is reloaded based on selection and the reload is not announced to the screen reader.  </a:t>
            </a:r>
            <a:endParaRPr sz="1100">
              <a:solidFill>
                <a:schemeClr val="dk1"/>
              </a:solidFill>
            </a:endParaRPr>
          </a:p>
          <a:p>
            <a:pPr lvl="1" indent="-298450">
              <a:spcBef>
                <a:spcPts val="0"/>
              </a:spcBef>
              <a:buSzPts val="1100"/>
            </a:pPr>
            <a:r>
              <a:rPr lang="en-US" sz="1100" dirty="0">
                <a:solidFill>
                  <a:schemeClr val="dk1"/>
                </a:solidFill>
              </a:rPr>
              <a:t>[6/28/23] We will be reviewing whether or not this is fixed in HCM PUM 46. </a:t>
            </a:r>
          </a:p>
          <a:p>
            <a:pPr marL="0" indent="0">
              <a:buNone/>
            </a:pPr>
            <a:r>
              <a:rPr lang="en-US" sz="1100" dirty="0">
                <a:solidFill>
                  <a:schemeClr val="dk1"/>
                </a:solidFill>
              </a:rPr>
              <a:t>HCM Enter Time Page. </a:t>
            </a:r>
            <a:endParaRPr sz="110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endParaRPr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endPar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1" indent="-311150">
              <a:buSzPts val="1300"/>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p>
          <a:p>
            <a:r>
              <a:rPr lang="en-US">
                <a:solidFill>
                  <a:schemeClr val="dk1"/>
                </a:solidFill>
              </a:rPr>
              <a:t>CS </a:t>
            </a:r>
            <a:r>
              <a:rPr lang="en-US" dirty="0">
                <a:solidFill>
                  <a:schemeClr val="dk1"/>
                </a:solidFill>
              </a:rPr>
              <a:t>29</a:t>
            </a:r>
          </a:p>
          <a:p>
            <a:r>
              <a:rPr lang="en-US" dirty="0">
                <a:solidFill>
                  <a:schemeClr val="dk1"/>
                </a:solidFill>
              </a:rPr>
              <a:t>HCX 22.3</a:t>
            </a:r>
          </a:p>
          <a:p>
            <a:r>
              <a:rPr lang="en-US" dirty="0">
                <a:solidFill>
                  <a:schemeClr val="dk1"/>
                </a:solidFill>
              </a:rPr>
              <a:t>HCM 46</a:t>
            </a:r>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dirty="0">
              <a:solidFill>
                <a:schemeClr val="dk1"/>
              </a:solidFill>
            </a:endParaRPr>
          </a:p>
          <a:p>
            <a:pPr marL="457200" lvl="0" indent="-406400" algn="l" rtl="0">
              <a:lnSpc>
                <a:spcPct val="90000"/>
              </a:lnSpc>
              <a:spcBef>
                <a:spcPts val="1000"/>
              </a:spcBef>
              <a:spcAft>
                <a:spcPts val="0"/>
              </a:spcAft>
              <a:buSzPts val="2800"/>
              <a:buChar char="•"/>
            </a:pPr>
            <a:r>
              <a:rPr lang="en-US" dirty="0"/>
              <a:t>College sharing</a:t>
            </a:r>
          </a:p>
          <a:p>
            <a:pPr marL="457200" lvl="0" indent="-406400" algn="l" rtl="0">
              <a:lnSpc>
                <a:spcPct val="90000"/>
              </a:lnSpc>
              <a:spcBef>
                <a:spcPts val="1000"/>
              </a:spcBef>
              <a:spcAft>
                <a:spcPts val="0"/>
              </a:spcAft>
              <a:buSzPts val="2800"/>
              <a:buChar char="•"/>
            </a:pPr>
            <a:r>
              <a:rPr lang="en-US"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1A3F-6093-53CC-8B60-2E30162D3FD4}"/>
              </a:ext>
            </a:extLst>
          </p:cNvPr>
          <p:cNvSpPr>
            <a:spLocks noGrp="1"/>
          </p:cNvSpPr>
          <p:nvPr>
            <p:ph type="title"/>
          </p:nvPr>
        </p:nvSpPr>
        <p:spPr/>
        <p:txBody>
          <a:bodyPr/>
          <a:lstStyle/>
          <a:p>
            <a:r>
              <a:rPr lang="en-US" dirty="0"/>
              <a:t>CS 29</a:t>
            </a:r>
          </a:p>
        </p:txBody>
      </p:sp>
      <p:sp>
        <p:nvSpPr>
          <p:cNvPr id="3" name="Text Placeholder 2">
            <a:extLst>
              <a:ext uri="{FF2B5EF4-FFF2-40B4-BE49-F238E27FC236}">
                <a16:creationId xmlns:a16="http://schemas.microsoft.com/office/drawing/2014/main" id="{1EE46352-7629-42D5-A61A-6ED5421E5D2A}"/>
              </a:ext>
            </a:extLst>
          </p:cNvPr>
          <p:cNvSpPr>
            <a:spLocks noGrp="1"/>
          </p:cNvSpPr>
          <p:nvPr>
            <p:ph type="body" idx="1"/>
          </p:nvPr>
        </p:nvSpPr>
        <p:spPr/>
        <p:txBody>
          <a:bodyPr/>
          <a:lstStyle/>
          <a:p>
            <a:r>
              <a:rPr lang="en-US" dirty="0"/>
              <a:t>Will be deployed to production on 8/12/23</a:t>
            </a:r>
          </a:p>
          <a:p>
            <a:r>
              <a:rPr lang="en-US" dirty="0">
                <a:hlinkClick r:id="rId2"/>
              </a:rPr>
              <a:t>Campus Solutions Image 29 Overview </a:t>
            </a:r>
            <a:endParaRPr lang="en-US" dirty="0"/>
          </a:p>
          <a:p>
            <a:r>
              <a:rPr lang="en-US" dirty="0">
                <a:hlinkClick r:id="rId3"/>
              </a:rPr>
              <a:t>CS 29 Accessibility Overview</a:t>
            </a:r>
            <a:endParaRPr lang="en-US" dirty="0"/>
          </a:p>
        </p:txBody>
      </p:sp>
      <p:sp>
        <p:nvSpPr>
          <p:cNvPr id="4" name="Slide Number Placeholder 3">
            <a:extLst>
              <a:ext uri="{FF2B5EF4-FFF2-40B4-BE49-F238E27FC236}">
                <a16:creationId xmlns:a16="http://schemas.microsoft.com/office/drawing/2014/main" id="{BEEF6498-CFC3-1DA9-DB1C-FA5E9D642C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4091577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ECB8C-CBBA-7614-3D36-AF4D987FD14F}"/>
              </a:ext>
            </a:extLst>
          </p:cNvPr>
          <p:cNvSpPr>
            <a:spLocks noGrp="1"/>
          </p:cNvSpPr>
          <p:nvPr>
            <p:ph type="title"/>
          </p:nvPr>
        </p:nvSpPr>
        <p:spPr/>
        <p:txBody>
          <a:bodyPr/>
          <a:lstStyle/>
          <a:p>
            <a:r>
              <a:rPr lang="en-US" dirty="0"/>
              <a:t>HCX Updates</a:t>
            </a:r>
          </a:p>
        </p:txBody>
      </p:sp>
      <p:sp>
        <p:nvSpPr>
          <p:cNvPr id="3" name="Text Placeholder 2">
            <a:extLst>
              <a:ext uri="{FF2B5EF4-FFF2-40B4-BE49-F238E27FC236}">
                <a16:creationId xmlns:a16="http://schemas.microsoft.com/office/drawing/2014/main" id="{5D5DA69B-6402-662D-F16B-2BC9DABC2FDC}"/>
              </a:ext>
            </a:extLst>
          </p:cNvPr>
          <p:cNvSpPr>
            <a:spLocks noGrp="1"/>
          </p:cNvSpPr>
          <p:nvPr>
            <p:ph type="body" idx="1"/>
          </p:nvPr>
        </p:nvSpPr>
        <p:spPr>
          <a:xfrm>
            <a:off x="536860" y="2185557"/>
            <a:ext cx="8336975" cy="4475788"/>
          </a:xfrm>
        </p:spPr>
        <p:txBody>
          <a:bodyPr/>
          <a:lstStyle/>
          <a:p>
            <a:r>
              <a:rPr lang="en-US" sz="2400" dirty="0"/>
              <a:t>HCX current version is 22.2.2</a:t>
            </a:r>
            <a:endParaRPr lang="en-US" sz="2400" dirty="0">
              <a:highlight>
                <a:srgbClr val="FFFF00"/>
              </a:highlight>
            </a:endParaRPr>
          </a:p>
          <a:p>
            <a:r>
              <a:rPr lang="en-US" sz="2400" dirty="0"/>
              <a:t>HCX upgrade to version 23.2 coming on 8/12/2023.</a:t>
            </a:r>
          </a:p>
          <a:p>
            <a:r>
              <a:rPr lang="en-US" sz="2400" dirty="0"/>
              <a:t>One accessibility update detailed at the end of the </a:t>
            </a:r>
            <a:r>
              <a:rPr lang="en-US" sz="2400" dirty="0">
                <a:hlinkClick r:id="rId2"/>
              </a:rPr>
              <a:t>CS 29 Accessibility IOVD</a:t>
            </a:r>
            <a:endParaRPr lang="en-US" sz="2400" dirty="0"/>
          </a:p>
          <a:p>
            <a:r>
              <a:rPr lang="en-US" sz="2400" dirty="0" err="1">
                <a:hlinkClick r:id="rId3"/>
              </a:rPr>
              <a:t>HighPoint</a:t>
            </a:r>
            <a:r>
              <a:rPr lang="en-US" sz="2400" dirty="0">
                <a:hlinkClick r:id="rId3"/>
              </a:rPr>
              <a:t> Mobile HCX 23.2.0 Upgrade Overview</a:t>
            </a:r>
            <a:endParaRPr lang="en-US" sz="2400" dirty="0"/>
          </a:p>
        </p:txBody>
      </p:sp>
      <p:sp>
        <p:nvSpPr>
          <p:cNvPr id="4" name="Slide Number Placeholder 3">
            <a:extLst>
              <a:ext uri="{FF2B5EF4-FFF2-40B4-BE49-F238E27FC236}">
                <a16:creationId xmlns:a16="http://schemas.microsoft.com/office/drawing/2014/main" id="{333D9854-E3EE-E5FE-9F6E-9CE15FB3AF8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321599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5DBD6-C27F-1A53-E2C2-B3C8D15979D9}"/>
              </a:ext>
            </a:extLst>
          </p:cNvPr>
          <p:cNvSpPr>
            <a:spLocks noGrp="1"/>
          </p:cNvSpPr>
          <p:nvPr>
            <p:ph type="title"/>
          </p:nvPr>
        </p:nvSpPr>
        <p:spPr/>
        <p:txBody>
          <a:bodyPr/>
          <a:lstStyle/>
          <a:p>
            <a:r>
              <a:rPr lang="en-US" dirty="0"/>
              <a:t>HCM 46</a:t>
            </a:r>
          </a:p>
        </p:txBody>
      </p:sp>
      <p:sp>
        <p:nvSpPr>
          <p:cNvPr id="3" name="Text Placeholder 2">
            <a:extLst>
              <a:ext uri="{FF2B5EF4-FFF2-40B4-BE49-F238E27FC236}">
                <a16:creationId xmlns:a16="http://schemas.microsoft.com/office/drawing/2014/main" id="{8985509C-88C8-D5FD-41CD-217D01329B45}"/>
              </a:ext>
            </a:extLst>
          </p:cNvPr>
          <p:cNvSpPr>
            <a:spLocks noGrp="1"/>
          </p:cNvSpPr>
          <p:nvPr>
            <p:ph type="body" idx="1"/>
          </p:nvPr>
        </p:nvSpPr>
        <p:spPr/>
        <p:txBody>
          <a:bodyPr/>
          <a:lstStyle/>
          <a:p>
            <a:r>
              <a:rPr lang="en-US" dirty="0"/>
              <a:t>Will be deployed to production on 8/26/23</a:t>
            </a:r>
          </a:p>
          <a:p>
            <a:r>
              <a:rPr lang="en-US" dirty="0">
                <a:hlinkClick r:id="rId2"/>
              </a:rPr>
              <a:t>Human Capital Management  Image 46 Accessibility Information</a:t>
            </a:r>
            <a:endParaRPr lang="en-US" dirty="0"/>
          </a:p>
          <a:p>
            <a:endParaRPr lang="en-US" dirty="0"/>
          </a:p>
        </p:txBody>
      </p:sp>
      <p:sp>
        <p:nvSpPr>
          <p:cNvPr id="4" name="Slide Number Placeholder 3">
            <a:extLst>
              <a:ext uri="{FF2B5EF4-FFF2-40B4-BE49-F238E27FC236}">
                <a16:creationId xmlns:a16="http://schemas.microsoft.com/office/drawing/2014/main" id="{0D0513BC-6D33-FA7A-7BAB-42F1D33F017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6576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a:t>Current status of all issues are located at the </a:t>
            </a:r>
            <a:r>
              <a:rPr lang="en-US" sz="1800" i="1" u="sng">
                <a:solidFill>
                  <a:schemeClr val="hlink"/>
                </a:solidFill>
                <a:hlinkClick r:id="rId3" action="ppaction://hlinksldjump"/>
              </a:rPr>
              <a:t>end of the slide deck</a:t>
            </a:r>
            <a:r>
              <a:rPr lang="en-US" sz="1800" i="1"/>
              <a:t>.  </a:t>
            </a:r>
            <a:br>
              <a:rPr lang="en-US" sz="1800" i="1"/>
            </a:br>
            <a:r>
              <a:rPr lang="en-US" sz="1800" i="1"/>
              <a:t>New updates from last month is posted here.</a:t>
            </a:r>
            <a:endParaRPr/>
          </a:p>
          <a:p>
            <a:pPr marL="0" lvl="0" indent="0" algn="l" rtl="0">
              <a:lnSpc>
                <a:spcPct val="90000"/>
              </a:lnSpc>
              <a:spcBef>
                <a:spcPts val="1000"/>
              </a:spcBef>
              <a:spcAft>
                <a:spcPts val="0"/>
              </a:spcAft>
              <a:buSzPts val="2800"/>
              <a:buNone/>
            </a:pPr>
            <a:endParaRPr sz="1800"/>
          </a:p>
          <a:p>
            <a:pPr marL="457200" lvl="0" indent="-342900" algn="l" rtl="0">
              <a:lnSpc>
                <a:spcPct val="90000"/>
              </a:lnSpc>
              <a:spcBef>
                <a:spcPts val="1000"/>
              </a:spcBef>
              <a:spcAft>
                <a:spcPts val="0"/>
              </a:spcAft>
              <a:buSzPts val="1800"/>
              <a:buChar char="•"/>
            </a:pPr>
            <a:r>
              <a:rPr lang="en-US" sz="1800"/>
              <a:t>No new updates this month.</a:t>
            </a:r>
            <a:endParaRPr sz="180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September 12, 2023,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3316</TotalTime>
  <Words>1424</Words>
  <Application>Microsoft Office PowerPoint</Application>
  <PresentationFormat>On-screen Show (4:3)</PresentationFormat>
  <Paragraphs>126</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CS 29</vt:lpstr>
      <vt:lpstr>HCX Updates</vt:lpstr>
      <vt:lpstr>HCM 46</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Aug. 8, 2023</dc:subject>
  <dc:creator>Christopher Soran</dc:creator>
  <cp:lastModifiedBy>Sherry Nelson</cp:lastModifiedBy>
  <cp:revision>240</cp:revision>
  <dcterms:created xsi:type="dcterms:W3CDTF">2018-05-14T23:14:43Z</dcterms:created>
  <dcterms:modified xsi:type="dcterms:W3CDTF">2023-08-07T23:42:48Z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