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256" r:id="rId2"/>
    <p:sldId id="257" r:id="rId3"/>
    <p:sldId id="276" r:id="rId4"/>
    <p:sldId id="278" r:id="rId5"/>
    <p:sldId id="279" r:id="rId6"/>
    <p:sldId id="265" r:id="rId7"/>
    <p:sldId id="277" r:id="rId8"/>
    <p:sldId id="280"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FBE3C6-8C70-2287-6851-5EF932620DE3}" v="150" dt="2023-12-11T18:41:40.799"/>
    <p1510:client id="{3278C9BD-4FCB-47B8-A987-F50433CCE4B7}" v="3" dt="2023-12-12T00:31:23.7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1T21:55:02.946" v="10" actId="20577"/>
        <pc:sldMkLst>
          <pc:docMk/>
          <pc:sldMk cId="0" sldId="256"/>
        </pc:sldMkLst>
        <pc:spChg chg="mod">
          <ac:chgData name="Christopher Soran" userId="7cb0f6d7-a7f2-46f2-9367-9660ffd42908" providerId="ADAL" clId="{3278C9BD-4FCB-47B8-A987-F50433CCE4B7}" dt="2023-12-01T21:55:02.946" v="10" actId="20577"/>
          <ac:spMkLst>
            <pc:docMk/>
            <pc:sldMk cId="0" sldId="256"/>
            <ac:spMk id="109" creationId="{00000000-0000-0000-0000-000000000000}"/>
          </ac:spMkLst>
        </pc:spChg>
      </pc:sldChg>
      <pc:sldChg chg="modSp mod">
        <pc:chgData name="Christopher Soran" userId="7cb0f6d7-a7f2-46f2-9367-9660ffd42908" providerId="ADAL" clId="{3278C9BD-4FCB-47B8-A987-F50433CCE4B7}" dt="2023-12-08T18:52:05.600" v="568"/>
        <pc:sldMkLst>
          <pc:docMk/>
          <pc:sldMk cId="0" sldId="257"/>
        </pc:sldMkLst>
        <pc:spChg chg="mod">
          <ac:chgData name="Christopher Soran" userId="7cb0f6d7-a7f2-46f2-9367-9660ffd42908" providerId="ADAL" clId="{3278C9BD-4FCB-47B8-A987-F50433CCE4B7}" dt="2023-12-08T18:52:05.600" v="568"/>
          <ac:spMkLst>
            <pc:docMk/>
            <pc:sldMk cId="0" sldId="257"/>
            <ac:spMk id="116" creationId="{00000000-0000-0000-0000-000000000000}"/>
          </ac:spMkLst>
        </pc:spChg>
      </pc:sldChg>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1T21:55:33.898" v="23" actId="20577"/>
        <pc:sldMkLst>
          <pc:docMk/>
          <pc:sldMk cId="0" sldId="268"/>
        </pc:sldMkLst>
        <pc:spChg chg="mod">
          <ac:chgData name="Christopher Soran" userId="7cb0f6d7-a7f2-46f2-9367-9660ffd42908" providerId="ADAL" clId="{3278C9BD-4FCB-47B8-A987-F50433CCE4B7}" dt="2023-12-01T21:55:33.898" v="23" actId="20577"/>
          <ac:spMkLst>
            <pc:docMk/>
            <pc:sldMk cId="0" sldId="268"/>
            <ac:spMk id="201"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17</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18</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3bf19c0ce6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g13bf19c0ce6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77" name="Google Shape;177;g13bf19c0ce6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6</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12</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ommunity.oracle.com/mosc/discussion/4554843/enhance-employee-header-configuration-framework-to-include-labels-of-fields/p1?new=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bctc.edu/resources/documents/colleges-staff/it-support/erp/ctclink-accessibility/ctclink-hcm-image-47-supplemental-accessibility-informatio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ommunity.oracle.com/mosc/discussion/4554843/enhance-employee-header-configuration-framework-to-include-labels-of-fields/p1?new=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December 12, 2023</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January 9, 2024,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Submitted enhancement request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600" b="0" i="0" dirty="0">
                <a:solidFill>
                  <a:srgbClr val="003D5B"/>
                </a:solidFill>
                <a:effectLst/>
                <a:latin typeface="+mn-lt"/>
              </a:rPr>
              <a:t>Mark-up for 'Add' button incorrect creating WCAG violation</a:t>
            </a:r>
          </a:p>
          <a:p>
            <a:pPr lvl="1">
              <a:buClr>
                <a:schemeClr val="dk1"/>
              </a:buClr>
            </a:pPr>
            <a:r>
              <a:rPr lang="en-US" sz="1200" dirty="0">
                <a:solidFill>
                  <a:srgbClr val="003D5B"/>
                </a:solidFill>
                <a:latin typeface="+mn-lt"/>
              </a:rPr>
              <a:t>Oracle has accepted this as a bug and development is working on it now.</a:t>
            </a:r>
            <a:endParaRPr lang="en-US" sz="12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100" dirty="0"/>
              <a:t>HCM Report time interface</a:t>
            </a:r>
            <a:endParaRPr sz="1100" dirty="0"/>
          </a:p>
          <a:p>
            <a:pPr marL="914400" lvl="1" indent="-298450" algn="l" rtl="0">
              <a:lnSpc>
                <a:spcPct val="90000"/>
              </a:lnSpc>
              <a:spcBef>
                <a:spcPts val="500"/>
              </a:spcBef>
              <a:spcAft>
                <a:spcPts val="0"/>
              </a:spcAft>
              <a:buSzPts val="1100"/>
              <a:buChar char="•"/>
            </a:pPr>
            <a:r>
              <a:rPr lang="en-US" sz="1100" dirty="0"/>
              <a:t>After previous button, focus goes to calendar button and Date in the edit box does not get read in NVDA. Does not happen with JAWS.</a:t>
            </a:r>
            <a:endParaRPr sz="1100" dirty="0"/>
          </a:p>
          <a:p>
            <a:pPr marL="914400" lvl="1" indent="-298450" algn="l" rtl="0">
              <a:lnSpc>
                <a:spcPct val="90000"/>
              </a:lnSpc>
              <a:spcBef>
                <a:spcPts val="500"/>
              </a:spcBef>
              <a:spcAft>
                <a:spcPts val="0"/>
              </a:spcAft>
              <a:buSzPts val="1100"/>
              <a:buChar char="•"/>
            </a:pPr>
            <a:r>
              <a:rPr lang="en-US" sz="1100" dirty="0"/>
              <a:t>Opened an SR for this issue.</a:t>
            </a:r>
            <a:endParaRPr sz="1100" dirty="0"/>
          </a:p>
          <a:p>
            <a:pPr marL="0" indent="0">
              <a:buNone/>
            </a:pPr>
            <a:r>
              <a:rPr lang="en-US" sz="1100" dirty="0">
                <a:solidFill>
                  <a:schemeClr val="dk1"/>
                </a:solidFill>
              </a:rPr>
              <a:t>HCM - Entire absence request is reloaded based on selection and the reload is not announced to the screen reader.  </a:t>
            </a:r>
            <a:endParaRPr sz="1100" dirty="0">
              <a:solidFill>
                <a:schemeClr val="dk1"/>
              </a:solidFill>
            </a:endParaRPr>
          </a:p>
          <a:p>
            <a:pPr lvl="1" indent="-298450">
              <a:spcBef>
                <a:spcPts val="0"/>
              </a:spcBef>
              <a:buSzPts val="1100"/>
            </a:pPr>
            <a:r>
              <a:rPr lang="en-US" sz="1100" dirty="0">
                <a:solidFill>
                  <a:schemeClr val="dk1"/>
                </a:solidFill>
              </a:rPr>
              <a:t>Resolved in HCM 47</a:t>
            </a:r>
          </a:p>
          <a:p>
            <a:pPr marL="0" indent="0">
              <a:buNone/>
            </a:pPr>
            <a:r>
              <a:rPr lang="en-US" sz="1100" dirty="0">
                <a:solidFill>
                  <a:schemeClr val="dk1"/>
                </a:solidFill>
              </a:rPr>
              <a:t>HCM Enter Time Page. </a:t>
            </a:r>
            <a:endParaRPr sz="11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100" dirty="0">
                <a:solidFill>
                  <a:schemeClr val="dk1"/>
                </a:solidFill>
              </a:rPr>
              <a:t>For the focus issue when switching between elapsed time and punch time, Oracle has agreed that it is a bug and will begin working on a resolution</a:t>
            </a:r>
          </a:p>
          <a:p>
            <a:pPr marL="158750" indent="0">
              <a:buClr>
                <a:schemeClr val="dk1"/>
              </a:buClr>
              <a:buSzPts val="1100"/>
              <a:buNone/>
            </a:pPr>
            <a:r>
              <a:rPr lang="en-US" sz="1100" dirty="0">
                <a:solidFill>
                  <a:schemeClr val="dk1"/>
                </a:solidFill>
              </a:rPr>
              <a:t>HCM </a:t>
            </a:r>
            <a:r>
              <a:rPr lang="en-US" sz="1100" dirty="0"/>
              <a:t>Configurable headers</a:t>
            </a:r>
          </a:p>
          <a:p>
            <a:pPr marL="330200" indent="-171450">
              <a:buClr>
                <a:schemeClr val="dk1"/>
              </a:buClr>
              <a:buSzPts val="1100"/>
            </a:pPr>
            <a:r>
              <a:rPr lang="en-US" sz="1100" dirty="0">
                <a:solidFill>
                  <a:schemeClr val="dk1"/>
                </a:solidFill>
              </a:rPr>
              <a:t>Gathering </a:t>
            </a:r>
            <a:r>
              <a:rPr lang="en-US" sz="1100" dirty="0"/>
              <a:t>votes for </a:t>
            </a:r>
            <a:r>
              <a:rPr lang="en-US" sz="1100" dirty="0">
                <a:hlinkClick r:id="rId3"/>
              </a:rPr>
              <a:t>the enhancement request</a:t>
            </a:r>
            <a:r>
              <a:rPr lang="en-US" sz="1100" dirty="0"/>
              <a:t>.</a:t>
            </a: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FIN Travel Authorizations </a:t>
            </a:r>
            <a:endPar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endParaRPr>
          </a:p>
          <a:p>
            <a:pPr lvl="1" indent="-311150">
              <a:buSzPts val="1300"/>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The attachment button on the grid does not have a label. </a:t>
            </a:r>
            <a:endParaRPr lang="en-US" sz="1300">
              <a:solidFill>
                <a:schemeClr val="dk1"/>
              </a:solidFill>
            </a:endParaRPr>
          </a:p>
          <a:p>
            <a:pPr lvl="1" indent="-311150">
              <a:buSzPts val="1300"/>
            </a:pPr>
            <a:r>
              <a:rPr lang="en-US" sz="1300">
                <a:solidFill>
                  <a:schemeClr val="dk1"/>
                </a:solidFill>
              </a:rPr>
              <a:t>[6/28/23] Will be tested when we implement FS 47.</a:t>
            </a:r>
          </a:p>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p>
          <a:p>
            <a:pPr marL="457200" lvl="0" indent="-228600" algn="l" rtl="0">
              <a:lnSpc>
                <a:spcPct val="90000"/>
              </a:lnSpc>
              <a:spcBef>
                <a:spcPts val="1000"/>
              </a:spcBef>
              <a:spcAft>
                <a:spcPts val="0"/>
              </a:spcAft>
              <a:buSzPts val="2800"/>
              <a:buNone/>
            </a:pPr>
            <a:endParaRPr lang="en-US" sz="1200"/>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300" dirty="0"/>
              <a:t>Switch Control</a:t>
            </a:r>
            <a:endParaRPr sz="2700" dirty="0"/>
          </a:p>
          <a:p>
            <a:pPr lvl="1" indent="-355600">
              <a:buSzPts val="2000"/>
            </a:pPr>
            <a:r>
              <a:rPr lang="en-US" sz="1100" dirty="0"/>
              <a:t>The switch form control/checkbox is identified as non-compliant due to it using multiple labels. Oracle has wanted to close it and we keep pushing back. The Vice President of HCM Development at Oracle is working with the </a:t>
            </a:r>
            <a:r>
              <a:rPr lang="en-US" sz="1100" dirty="0" err="1"/>
              <a:t>PeopleTools</a:t>
            </a:r>
            <a:r>
              <a:rPr lang="en-US" sz="1100" dirty="0"/>
              <a:t> team to try and address the problem with a design change.  We're waiting for him to send us information on how they tested and their justification for why it is compliant.</a:t>
            </a:r>
            <a:endParaRPr sz="1100" dirty="0"/>
          </a:p>
          <a:p>
            <a:pPr marL="50800" lvl="0" indent="0" algn="l" rtl="0">
              <a:lnSpc>
                <a:spcPct val="90000"/>
              </a:lnSpc>
              <a:spcBef>
                <a:spcPts val="1000"/>
              </a:spcBef>
              <a:spcAft>
                <a:spcPts val="0"/>
              </a:spcAft>
              <a:buSzPts val="2800"/>
              <a:buNone/>
            </a:pPr>
            <a:r>
              <a:rPr lang="en-US" sz="1300" dirty="0"/>
              <a:t>Back Button</a:t>
            </a:r>
            <a:endParaRPr sz="2700" dirty="0"/>
          </a:p>
          <a:p>
            <a:pPr lvl="1" indent="-355600">
              <a:buSzPts val="2000"/>
            </a:pPr>
            <a:r>
              <a:rPr lang="en-US" sz="1100" dirty="0"/>
              <a:t>In screen reader mode, the back button does not work from a Page accessed with the </a:t>
            </a:r>
            <a:r>
              <a:rPr lang="en-US" sz="1100" dirty="0" err="1"/>
              <a:t>TransferPage</a:t>
            </a:r>
            <a:r>
              <a:rPr lang="en-US" sz="1100" dirty="0"/>
              <a:t> function. Fix coming in </a:t>
            </a:r>
            <a:r>
              <a:rPr lang="en-US" sz="1100" dirty="0" err="1"/>
              <a:t>PeopleTools</a:t>
            </a:r>
            <a:r>
              <a:rPr lang="en-US" sz="1100" dirty="0"/>
              <a:t> 8.59. </a:t>
            </a:r>
            <a:endParaRPr lang="en-US" sz="2300" dirty="0"/>
          </a:p>
          <a:p>
            <a:pPr lvl="1" indent="-355600">
              <a:buSzPts val="2000"/>
            </a:pPr>
            <a:r>
              <a:rPr lang="en-US" sz="1100" dirty="0"/>
              <a:t>[6/28/23] Will be reviewed to see if </a:t>
            </a:r>
            <a:r>
              <a:rPr lang="en-US" sz="1100" dirty="0" err="1"/>
              <a:t>PeopleTools</a:t>
            </a:r>
            <a:r>
              <a:rPr lang="en-US" sz="1100" dirty="0"/>
              <a:t> 8.59 fixed this or not.</a:t>
            </a:r>
            <a:endParaRPr lang="en-US" sz="2300" dirty="0"/>
          </a:p>
          <a:p>
            <a:pPr marL="50800" lvl="0" indent="0" algn="l" rtl="0">
              <a:lnSpc>
                <a:spcPct val="90000"/>
              </a:lnSpc>
              <a:spcBef>
                <a:spcPts val="1000"/>
              </a:spcBef>
              <a:spcAft>
                <a:spcPts val="0"/>
              </a:spcAft>
              <a:buSzPts val="2800"/>
              <a:buNone/>
            </a:pPr>
            <a:r>
              <a:rPr lang="en-US" sz="1300" dirty="0"/>
              <a:t>Combo Box drop down displays one blank row and list items order is not top to bottom</a:t>
            </a:r>
            <a:endParaRPr sz="2700" dirty="0"/>
          </a:p>
          <a:p>
            <a:pPr marL="914400" lvl="1" indent="-355600" algn="l" rtl="0">
              <a:lnSpc>
                <a:spcPct val="90000"/>
              </a:lnSpc>
              <a:spcBef>
                <a:spcPts val="500"/>
              </a:spcBef>
              <a:spcAft>
                <a:spcPts val="0"/>
              </a:spcAft>
              <a:buSzPts val="2000"/>
              <a:buChar char="•"/>
            </a:pPr>
            <a:r>
              <a:rPr lang="en-US" sz="1100" dirty="0"/>
              <a:t>Oracle development is targeting </a:t>
            </a:r>
            <a:r>
              <a:rPr lang="en-US" sz="1100" dirty="0" err="1"/>
              <a:t>PeopleTools</a:t>
            </a:r>
            <a:r>
              <a:rPr lang="en-US" sz="1100" dirty="0"/>
              <a:t> 8.60 for the fix.</a:t>
            </a:r>
            <a:endParaRPr sz="2300" dirty="0"/>
          </a:p>
          <a:p>
            <a:pPr marL="50800" lvl="0" indent="0" algn="l" rtl="0">
              <a:lnSpc>
                <a:spcPct val="90000"/>
              </a:lnSpc>
              <a:spcBef>
                <a:spcPts val="1000"/>
              </a:spcBef>
              <a:spcAft>
                <a:spcPts val="0"/>
              </a:spcAft>
              <a:buSzPts val="2800"/>
              <a:buNone/>
            </a:pPr>
            <a:r>
              <a:rPr lang="en-US" sz="1300" dirty="0"/>
              <a:t>Accessibility Compliance of Calendar Widget</a:t>
            </a:r>
            <a:endParaRPr sz="2700" dirty="0"/>
          </a:p>
          <a:p>
            <a:pPr marL="914400" lvl="1" indent="-355600" algn="l" rtl="0">
              <a:lnSpc>
                <a:spcPct val="100000"/>
              </a:lnSpc>
              <a:spcBef>
                <a:spcPts val="500"/>
              </a:spcBef>
              <a:spcAft>
                <a:spcPts val="0"/>
              </a:spcAft>
              <a:buSzPts val="2000"/>
              <a:buChar char="•"/>
            </a:pPr>
            <a:r>
              <a:rPr lang="en-US" sz="1100" dirty="0"/>
              <a:t>Fixed for Firefox in </a:t>
            </a:r>
            <a:r>
              <a:rPr lang="en-US" sz="1100" dirty="0" err="1"/>
              <a:t>PeopleTools</a:t>
            </a:r>
            <a:r>
              <a:rPr lang="en-US" sz="1100" dirty="0"/>
              <a:t> 8.59.</a:t>
            </a:r>
            <a:endParaRPr sz="2300" dirty="0"/>
          </a:p>
          <a:p>
            <a:pPr lvl="1" indent="-355600">
              <a:lnSpc>
                <a:spcPct val="100000"/>
              </a:lnSpc>
              <a:buSzPts val="2000"/>
            </a:pPr>
            <a:r>
              <a:rPr lang="en-US" sz="1100" dirty="0"/>
              <a:t>Works in Chrome and Edge with </a:t>
            </a:r>
            <a:r>
              <a:rPr lang="en-US" sz="1100" u="sng" dirty="0">
                <a:solidFill>
                  <a:schemeClr val="hlink"/>
                </a:solidFill>
                <a:hlinkClick r:id="rId3">
                  <a:extLst>
                    <a:ext uri="{A12FA001-AC4F-418D-AE19-62706E023703}">
                      <ahyp:hlinkClr xmlns:ahyp="http://schemas.microsoft.com/office/drawing/2018/hyperlinkcolor" val="tx"/>
                    </a:ext>
                  </a:extLst>
                </a:hlinkClick>
              </a:rPr>
              <a:t>Oracle’s recommended keyboard shortcuts</a:t>
            </a:r>
            <a:r>
              <a:rPr lang="en-US" sz="1100" dirty="0"/>
              <a:t>.  If this is not working for you, please let us know.</a:t>
            </a:r>
            <a:endParaRPr sz="1100" dirty="0"/>
          </a:p>
          <a:p>
            <a:pPr marL="914400" lvl="1" indent="-298450" algn="l" rtl="0">
              <a:lnSpc>
                <a:spcPct val="90000"/>
              </a:lnSpc>
              <a:spcBef>
                <a:spcPts val="500"/>
              </a:spcBef>
              <a:spcAft>
                <a:spcPts val="0"/>
              </a:spcAft>
              <a:buSzPts val="1100"/>
              <a:buChar char="•"/>
            </a:pPr>
            <a:r>
              <a:rPr lang="en-US" sz="1100" dirty="0"/>
              <a:t>Placeholder text with expected date format i.e. “MM\DD\YYYY” with proper contrast ratio.</a:t>
            </a:r>
            <a:endParaRPr sz="1100" dirty="0"/>
          </a:p>
          <a:p>
            <a:pPr lvl="1" indent="-298450">
              <a:buSzPts val="1100"/>
            </a:pPr>
            <a:r>
              <a:rPr lang="en-US" sz="1100" dirty="0"/>
              <a:t>[6/28/23] Will be reviewed to see if </a:t>
            </a:r>
            <a:r>
              <a:rPr lang="en-US" sz="1100" dirty="0" err="1"/>
              <a:t>PeopleTools</a:t>
            </a:r>
            <a:r>
              <a:rPr lang="en-US" sz="1100" dirty="0"/>
              <a:t> 8.59 fixed this or not.</a:t>
            </a:r>
          </a:p>
          <a:p>
            <a:pPr marL="50800" lvl="0" indent="0" algn="l" rtl="0">
              <a:lnSpc>
                <a:spcPct val="90000"/>
              </a:lnSpc>
              <a:spcBef>
                <a:spcPts val="1000"/>
              </a:spcBef>
              <a:spcAft>
                <a:spcPts val="0"/>
              </a:spcAft>
              <a:buSzPts val="2800"/>
              <a:buNone/>
            </a:pPr>
            <a:r>
              <a:rPr lang="en-US" sz="1300" dirty="0"/>
              <a:t>Query viewer page</a:t>
            </a:r>
            <a:endParaRPr sz="2700" dirty="0"/>
          </a:p>
          <a:p>
            <a:pPr marL="914400" lvl="1" indent="-355600" algn="l" rtl="0">
              <a:lnSpc>
                <a:spcPct val="90000"/>
              </a:lnSpc>
              <a:spcBef>
                <a:spcPts val="500"/>
              </a:spcBef>
              <a:spcAft>
                <a:spcPts val="0"/>
              </a:spcAft>
              <a:buSzPts val="2000"/>
              <a:buChar char="•"/>
            </a:pPr>
            <a:r>
              <a:rPr lang="en-US" sz="1100" dirty="0"/>
              <a:t>The criteria is not read in screen reader forms mode. </a:t>
            </a:r>
            <a:r>
              <a:rPr lang="en-US" sz="1100" dirty="0">
                <a:solidFill>
                  <a:schemeClr val="dk1"/>
                </a:solidFill>
              </a:rPr>
              <a:t>Fix coming in </a:t>
            </a:r>
            <a:r>
              <a:rPr lang="en-US" sz="1100" dirty="0" err="1">
                <a:solidFill>
                  <a:schemeClr val="dk1"/>
                </a:solidFill>
              </a:rPr>
              <a:t>PeopleTools</a:t>
            </a:r>
            <a:r>
              <a:rPr lang="en-US" sz="1100" dirty="0">
                <a:solidFill>
                  <a:schemeClr val="dk1"/>
                </a:solidFill>
              </a:rPr>
              <a:t> 8.59.</a:t>
            </a:r>
          </a:p>
          <a:p>
            <a:pPr lvl="1" indent="-355600">
              <a:buSzPts val="2000"/>
            </a:pPr>
            <a:r>
              <a:rPr lang="en-US" sz="1100" dirty="0">
                <a:solidFill>
                  <a:schemeClr val="dk1"/>
                </a:solidFill>
              </a:rPr>
              <a:t>[6/28/23] Will be reviewed to see if </a:t>
            </a:r>
            <a:r>
              <a:rPr lang="en-US" sz="1100" dirty="0" err="1">
                <a:solidFill>
                  <a:schemeClr val="dk1"/>
                </a:solidFill>
              </a:rPr>
              <a:t>PeopleTools</a:t>
            </a:r>
            <a:r>
              <a:rPr lang="en-US" sz="1100" dirty="0">
                <a:solidFill>
                  <a:schemeClr val="dk1"/>
                </a:solidFill>
              </a:rPr>
              <a:t> 8.59 fixed this or not.</a:t>
            </a: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Welcome</a:t>
            </a:r>
          </a:p>
          <a:p>
            <a:pPr marL="457200" lvl="0" indent="-406400" algn="l" rtl="0">
              <a:lnSpc>
                <a:spcPct val="90000"/>
              </a:lnSpc>
              <a:spcBef>
                <a:spcPts val="1000"/>
              </a:spcBef>
              <a:spcAft>
                <a:spcPts val="0"/>
              </a:spcAft>
              <a:buSzPts val="2800"/>
              <a:buChar char="•"/>
            </a:pPr>
            <a:r>
              <a:rPr lang="en-US" dirty="0"/>
              <a:t>HCM 47</a:t>
            </a:r>
          </a:p>
          <a:p>
            <a:pPr marL="457200" lvl="0" indent="-406400" algn="l" rtl="0">
              <a:lnSpc>
                <a:spcPct val="90000"/>
              </a:lnSpc>
              <a:spcBef>
                <a:spcPts val="1000"/>
              </a:spcBef>
              <a:spcAft>
                <a:spcPts val="0"/>
              </a:spcAft>
              <a:buSzPts val="2800"/>
              <a:buChar char="•"/>
            </a:pPr>
            <a:r>
              <a:rPr lang="en-US" dirty="0"/>
              <a:t>Highpoint Campus Experience (HCX) VPAT</a:t>
            </a:r>
          </a:p>
          <a:p>
            <a:r>
              <a:rPr lang="en-US" dirty="0">
                <a:solidFill>
                  <a:schemeClr val="dk1"/>
                </a:solidFill>
              </a:rPr>
              <a:t>Okta Accessibility Meetings</a:t>
            </a:r>
          </a:p>
          <a:p>
            <a:pPr marL="457200" lvl="0" indent="-406400" algn="l" rtl="0">
              <a:lnSpc>
                <a:spcPct val="90000"/>
              </a:lnSpc>
              <a:spcBef>
                <a:spcPts val="1000"/>
              </a:spcBef>
              <a:spcAft>
                <a:spcPts val="0"/>
              </a:spcAft>
              <a:buSzPts val="2800"/>
              <a:buChar char="•"/>
            </a:pPr>
            <a:r>
              <a:rPr lang="en-US" dirty="0">
                <a:solidFill>
                  <a:schemeClr val="dk1"/>
                </a:solidFill>
              </a:rPr>
              <a:t>Service desk tickets/Oracle service </a:t>
            </a:r>
            <a:r>
              <a:rPr lang="en-US"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requests</a:t>
            </a:r>
            <a:endParaRPr lang="en-US" dirty="0">
              <a:solidFill>
                <a:schemeClr val="dk1"/>
              </a:solidFill>
            </a:endParaRPr>
          </a:p>
          <a:p>
            <a:pPr marL="457200" lvl="0" indent="-406400" algn="l" rtl="0">
              <a:lnSpc>
                <a:spcPct val="90000"/>
              </a:lnSpc>
              <a:spcBef>
                <a:spcPts val="1000"/>
              </a:spcBef>
              <a:spcAft>
                <a:spcPts val="0"/>
              </a:spcAft>
              <a:buSzPts val="2800"/>
              <a:buChar char="•"/>
            </a:pPr>
            <a:r>
              <a:rPr lang="en-US" dirty="0"/>
              <a:t>College sharing</a:t>
            </a:r>
          </a:p>
          <a:p>
            <a:pPr marL="457200" lvl="0" indent="-406400" algn="l" rtl="0">
              <a:lnSpc>
                <a:spcPct val="90000"/>
              </a:lnSpc>
              <a:spcBef>
                <a:spcPts val="1000"/>
              </a:spcBef>
              <a:spcAft>
                <a:spcPts val="0"/>
              </a:spcAft>
              <a:buSzPts val="2800"/>
              <a:buChar char="•"/>
            </a:pPr>
            <a:r>
              <a:rPr lang="en-US"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40306-8940-5AC1-54BF-2D4F4B19BAF2}"/>
              </a:ext>
            </a:extLst>
          </p:cNvPr>
          <p:cNvSpPr>
            <a:spLocks noGrp="1"/>
          </p:cNvSpPr>
          <p:nvPr>
            <p:ph type="title"/>
          </p:nvPr>
        </p:nvSpPr>
        <p:spPr/>
        <p:txBody>
          <a:bodyPr/>
          <a:lstStyle/>
          <a:p>
            <a:r>
              <a:rPr lang="en-US" dirty="0"/>
              <a:t>HCM 47 IOVD</a:t>
            </a:r>
          </a:p>
        </p:txBody>
      </p:sp>
      <p:sp>
        <p:nvSpPr>
          <p:cNvPr id="3" name="Text Placeholder 2">
            <a:extLst>
              <a:ext uri="{FF2B5EF4-FFF2-40B4-BE49-F238E27FC236}">
                <a16:creationId xmlns:a16="http://schemas.microsoft.com/office/drawing/2014/main" id="{099A4800-AB4F-B503-D5A7-1A6681FFC3F8}"/>
              </a:ext>
            </a:extLst>
          </p:cNvPr>
          <p:cNvSpPr>
            <a:spLocks noGrp="1"/>
          </p:cNvSpPr>
          <p:nvPr>
            <p:ph type="body" idx="1"/>
          </p:nvPr>
        </p:nvSpPr>
        <p:spPr/>
        <p:txBody>
          <a:bodyPr/>
          <a:lstStyle/>
          <a:p>
            <a:r>
              <a:rPr lang="en-US" dirty="0">
                <a:hlinkClick r:id="rId2"/>
              </a:rPr>
              <a:t>HCM 47 Accessibility Image Overview</a:t>
            </a:r>
            <a:r>
              <a:rPr lang="en-US" dirty="0"/>
              <a:t> document</a:t>
            </a:r>
          </a:p>
        </p:txBody>
      </p:sp>
      <p:sp>
        <p:nvSpPr>
          <p:cNvPr id="4" name="Slide Number Placeholder 3">
            <a:extLst>
              <a:ext uri="{FF2B5EF4-FFF2-40B4-BE49-F238E27FC236}">
                <a16:creationId xmlns:a16="http://schemas.microsoft.com/office/drawing/2014/main" id="{F635BC6A-A9CE-70AC-DC4F-249022D107C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1562215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E6B43-A248-EA97-D6E9-4E94CE82E903}"/>
              </a:ext>
            </a:extLst>
          </p:cNvPr>
          <p:cNvSpPr>
            <a:spLocks noGrp="1"/>
          </p:cNvSpPr>
          <p:nvPr>
            <p:ph type="title"/>
          </p:nvPr>
        </p:nvSpPr>
        <p:spPr/>
        <p:txBody>
          <a:bodyPr/>
          <a:lstStyle/>
          <a:p>
            <a:r>
              <a:rPr lang="en-US" dirty="0"/>
              <a:t>Highpoint Campus Experience (HCX) VPAT</a:t>
            </a:r>
            <a:br>
              <a:rPr lang="en-US" dirty="0"/>
            </a:br>
            <a:endParaRPr lang="en-US" dirty="0"/>
          </a:p>
        </p:txBody>
      </p:sp>
      <p:sp>
        <p:nvSpPr>
          <p:cNvPr id="3" name="Text Placeholder 2">
            <a:extLst>
              <a:ext uri="{FF2B5EF4-FFF2-40B4-BE49-F238E27FC236}">
                <a16:creationId xmlns:a16="http://schemas.microsoft.com/office/drawing/2014/main" id="{F2505CFB-8179-0488-9A07-C51B795F4546}"/>
              </a:ext>
            </a:extLst>
          </p:cNvPr>
          <p:cNvSpPr>
            <a:spLocks noGrp="1"/>
          </p:cNvSpPr>
          <p:nvPr>
            <p:ph type="body" idx="1"/>
          </p:nvPr>
        </p:nvSpPr>
        <p:spPr>
          <a:xfrm>
            <a:off x="536860" y="2571183"/>
            <a:ext cx="8336975" cy="3601017"/>
          </a:xfrm>
        </p:spPr>
        <p:txBody>
          <a:bodyPr/>
          <a:lstStyle/>
          <a:p>
            <a:r>
              <a:rPr lang="en-US" sz="2400" dirty="0"/>
              <a:t>Highpoint has provided an updated VPAT.</a:t>
            </a:r>
          </a:p>
          <a:p>
            <a:r>
              <a:rPr lang="en-US" sz="2400" dirty="0"/>
              <a:t>They also let us know, “Of the 4 items that we support with exceptions (1.3.1, 1.4.1, 2.4.3 and 4.1.2), we plan to fully support 2 of them in the December 17th release and the rest in the February 9th release.”</a:t>
            </a:r>
          </a:p>
          <a:p>
            <a:r>
              <a:rPr lang="en-US" sz="2400" dirty="0"/>
              <a:t>They are hiring a third party to do an accessibility assessment after they finish releasing the fixes for the remaining exceptions.  They will share it with us once it’s complete.</a:t>
            </a:r>
          </a:p>
        </p:txBody>
      </p:sp>
      <p:sp>
        <p:nvSpPr>
          <p:cNvPr id="4" name="Slide Number Placeholder 3">
            <a:extLst>
              <a:ext uri="{FF2B5EF4-FFF2-40B4-BE49-F238E27FC236}">
                <a16:creationId xmlns:a16="http://schemas.microsoft.com/office/drawing/2014/main" id="{7E6180C8-8D1B-5F03-4A07-C7908607848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688807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77CB2-A6B8-130A-CB6B-347532BB9B44}"/>
              </a:ext>
            </a:extLst>
          </p:cNvPr>
          <p:cNvSpPr>
            <a:spLocks noGrp="1"/>
          </p:cNvSpPr>
          <p:nvPr>
            <p:ph type="title"/>
          </p:nvPr>
        </p:nvSpPr>
        <p:spPr/>
        <p:txBody>
          <a:bodyPr/>
          <a:lstStyle/>
          <a:p>
            <a:r>
              <a:rPr lang="en-US" dirty="0"/>
              <a:t>Okta MFA Accessibility Meetings</a:t>
            </a:r>
          </a:p>
        </p:txBody>
      </p:sp>
      <p:sp>
        <p:nvSpPr>
          <p:cNvPr id="3" name="Text Placeholder 2">
            <a:extLst>
              <a:ext uri="{FF2B5EF4-FFF2-40B4-BE49-F238E27FC236}">
                <a16:creationId xmlns:a16="http://schemas.microsoft.com/office/drawing/2014/main" id="{24FB8AF0-DE2A-F9E9-2CB6-167B77A97275}"/>
              </a:ext>
            </a:extLst>
          </p:cNvPr>
          <p:cNvSpPr>
            <a:spLocks noGrp="1"/>
          </p:cNvSpPr>
          <p:nvPr>
            <p:ph type="body" idx="1"/>
          </p:nvPr>
        </p:nvSpPr>
        <p:spPr>
          <a:xfrm>
            <a:off x="536860" y="2415155"/>
            <a:ext cx="8336975" cy="4285030"/>
          </a:xfrm>
        </p:spPr>
        <p:txBody>
          <a:bodyPr/>
          <a:lstStyle/>
          <a:p>
            <a:r>
              <a:rPr lang="en-US" dirty="0"/>
              <a:t>New: monthly accessibility meetings between Okta and SBCTC staff.</a:t>
            </a:r>
          </a:p>
          <a:p>
            <a:r>
              <a:rPr lang="en-US" dirty="0"/>
              <a:t>Okta working on the Account Setting page redesign. Hired third-party Deque. Expected to be in preview Jan/Feb 2024. Ready for production in March 2024.</a:t>
            </a:r>
          </a:p>
          <a:p>
            <a:r>
              <a:rPr lang="en-US" dirty="0"/>
              <a:t>A11Y improvements to the Generation 3 Sign-in Widget.</a:t>
            </a:r>
          </a:p>
          <a:p>
            <a:pPr lvl="1">
              <a:buSzPts val="2800"/>
              <a:buFont typeface="Courier New"/>
              <a:buChar char="o"/>
            </a:pPr>
            <a:r>
              <a:rPr lang="en-US" dirty="0"/>
              <a:t>Josh and Vicki completed testing over the summer.</a:t>
            </a:r>
          </a:p>
          <a:p>
            <a:pPr lvl="1">
              <a:buSzPts val="2800"/>
              <a:buFont typeface="Courier New"/>
              <a:buChar char="o"/>
            </a:pPr>
            <a:endParaRPr lang="en-US" dirty="0"/>
          </a:p>
        </p:txBody>
      </p:sp>
      <p:sp>
        <p:nvSpPr>
          <p:cNvPr id="4" name="Slide Number Placeholder 3">
            <a:extLst>
              <a:ext uri="{FF2B5EF4-FFF2-40B4-BE49-F238E27FC236}">
                <a16:creationId xmlns:a16="http://schemas.microsoft.com/office/drawing/2014/main" id="{5C6F669F-85DF-EC13-2472-8892570B4F6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5</a:t>
            </a:fld>
            <a:endParaRPr lang="en-US"/>
          </a:p>
        </p:txBody>
      </p:sp>
    </p:spTree>
    <p:extLst>
      <p:ext uri="{BB962C8B-B14F-4D97-AF65-F5344CB8AC3E}">
        <p14:creationId xmlns:p14="http://schemas.microsoft.com/office/powerpoint/2010/main" val="2195341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13bf19c0ce6_0_7"/>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Service Desk Tickets/Oracle Service Requests</a:t>
            </a:r>
            <a:endParaRPr dirty="0"/>
          </a:p>
        </p:txBody>
      </p:sp>
      <p:sp>
        <p:nvSpPr>
          <p:cNvPr id="180" name="Google Shape;180;g13bf19c0ce6_0_7"/>
          <p:cNvSpPr txBox="1">
            <a:spLocks noGrp="1"/>
          </p:cNvSpPr>
          <p:nvPr>
            <p:ph type="body" idx="1"/>
          </p:nvPr>
        </p:nvSpPr>
        <p:spPr>
          <a:xfrm>
            <a:off x="536850" y="2506375"/>
            <a:ext cx="8337000" cy="4114800"/>
          </a:xfrm>
          <a:prstGeom prst="rect">
            <a:avLst/>
          </a:prstGeom>
          <a:noFill/>
          <a:ln>
            <a:noFill/>
          </a:ln>
        </p:spPr>
        <p:txBody>
          <a:bodyPr spcFirstLastPara="1" wrap="square" lIns="91425" tIns="45700" rIns="91425" bIns="45700" anchor="t" anchorCtr="0">
            <a:noAutofit/>
          </a:bodyPr>
          <a:lstStyle/>
          <a:p>
            <a:pPr marL="50800" lvl="0" indent="0" algn="ctr" rtl="0">
              <a:lnSpc>
                <a:spcPct val="90000"/>
              </a:lnSpc>
              <a:spcBef>
                <a:spcPts val="1000"/>
              </a:spcBef>
              <a:spcAft>
                <a:spcPts val="0"/>
              </a:spcAft>
              <a:buSzPts val="2800"/>
              <a:buNone/>
            </a:pPr>
            <a:r>
              <a:rPr lang="en-US" sz="1800" i="1" dirty="0"/>
              <a:t>Current status of all issues are located at the </a:t>
            </a:r>
            <a:r>
              <a:rPr lang="en-US" sz="1800" i="1" u="sng" dirty="0">
                <a:solidFill>
                  <a:schemeClr val="hlink"/>
                </a:solidFill>
                <a:hlinkClick r:id="rId3" action="ppaction://hlinksldjump"/>
              </a:rPr>
              <a:t>end of the slide deck</a:t>
            </a:r>
            <a:r>
              <a:rPr lang="en-US" sz="1800" i="1" dirty="0"/>
              <a:t>.  </a:t>
            </a:r>
            <a:br>
              <a:rPr lang="en-US" sz="1800" i="1" dirty="0"/>
            </a:br>
            <a:r>
              <a:rPr lang="en-US" sz="1800" i="1" dirty="0"/>
              <a:t>New updates from last month is posted here.</a:t>
            </a:r>
            <a:endParaRPr dirty="0"/>
          </a:p>
          <a:p>
            <a:pPr marL="0" lvl="0" indent="0" algn="l" rtl="0">
              <a:lnSpc>
                <a:spcPct val="90000"/>
              </a:lnSpc>
              <a:spcBef>
                <a:spcPts val="1000"/>
              </a:spcBef>
              <a:spcAft>
                <a:spcPts val="0"/>
              </a:spcAft>
              <a:buSzPts val="2800"/>
              <a:buNone/>
            </a:pPr>
            <a:r>
              <a:rPr lang="en-US" sz="1600" dirty="0"/>
              <a:t>Configurable headers</a:t>
            </a:r>
          </a:p>
          <a:p>
            <a:pPr marL="285750" indent="-285750"/>
            <a:r>
              <a:rPr lang="en-US" sz="1600" dirty="0"/>
              <a:t>In Peoplesoft HCM Image 46 Time and Labor and Absence Management have enabled the Employee Header Configuration framework on fluid pages.</a:t>
            </a:r>
          </a:p>
          <a:p>
            <a:pPr marL="285750" indent="-285750"/>
            <a:r>
              <a:rPr lang="en-US" sz="1600" dirty="0"/>
              <a:t>However, the Framework displays configured fields as text instead of fields with hidden labels. As a result, currently Screen Reader users are not able to understand the context of the displayed data on the header. Including labels with fields will ensure this feature is accessible in Screen Reader mode.</a:t>
            </a:r>
          </a:p>
          <a:p>
            <a:pPr marL="285750" indent="-285750"/>
            <a:r>
              <a:rPr lang="en-US" sz="1600" dirty="0"/>
              <a:t>Oracle responded, “We will gladly accept an enhancement request to add this and will commit to addressing it in the future because I see the value of the request, but it is not an accessibility BUG but an accessibility enhancement.  It’s an enhancement to the fluid header framework to provide text labels before each data field.”</a:t>
            </a:r>
          </a:p>
          <a:p>
            <a:pPr marL="285750" indent="-285750"/>
            <a:r>
              <a:rPr lang="en-US" sz="1600" dirty="0"/>
              <a:t> We’re working on getting other colleges to upvote </a:t>
            </a:r>
            <a:r>
              <a:rPr lang="en-US" sz="1600" dirty="0">
                <a:hlinkClick r:id="rId4"/>
              </a:rPr>
              <a:t>the enhancement request</a:t>
            </a:r>
            <a:r>
              <a:rPr lang="en-US" sz="1600" dirty="0"/>
              <a:t>.</a:t>
            </a:r>
            <a:endParaRPr sz="1800" dirty="0"/>
          </a:p>
        </p:txBody>
      </p:sp>
      <p:sp>
        <p:nvSpPr>
          <p:cNvPr id="181" name="Google Shape;181;g13bf19c0ce6_0_7"/>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761BC-56C6-F336-0F7E-5A8667B4D87A}"/>
              </a:ext>
            </a:extLst>
          </p:cNvPr>
          <p:cNvSpPr>
            <a:spLocks noGrp="1"/>
          </p:cNvSpPr>
          <p:nvPr>
            <p:ph type="title"/>
          </p:nvPr>
        </p:nvSpPr>
        <p:spPr/>
        <p:txBody>
          <a:bodyPr/>
          <a:lstStyle/>
          <a:p>
            <a:r>
              <a:rPr lang="en-US" dirty="0"/>
              <a:t>Oracle Service Requests continued</a:t>
            </a:r>
          </a:p>
        </p:txBody>
      </p:sp>
      <p:sp>
        <p:nvSpPr>
          <p:cNvPr id="3" name="Text Placeholder 2">
            <a:extLst>
              <a:ext uri="{FF2B5EF4-FFF2-40B4-BE49-F238E27FC236}">
                <a16:creationId xmlns:a16="http://schemas.microsoft.com/office/drawing/2014/main" id="{6D46E66E-2BE9-1736-72AD-0F05332876C0}"/>
              </a:ext>
            </a:extLst>
          </p:cNvPr>
          <p:cNvSpPr>
            <a:spLocks noGrp="1"/>
          </p:cNvSpPr>
          <p:nvPr>
            <p:ph type="body" idx="1"/>
          </p:nvPr>
        </p:nvSpPr>
        <p:spPr/>
        <p:txBody>
          <a:bodyPr/>
          <a:lstStyle/>
          <a:p>
            <a:r>
              <a:rPr lang="en-US" sz="2000" b="0" i="0" dirty="0">
                <a:solidFill>
                  <a:srgbClr val="003D5B"/>
                </a:solidFill>
                <a:effectLst/>
                <a:latin typeface="Tahoma" panose="020B0604030504040204" pitchFamily="34" charset="0"/>
              </a:rPr>
              <a:t>Mark-up for 'Add' button incorrect creating WCAG violation</a:t>
            </a:r>
          </a:p>
          <a:p>
            <a:pPr lvl="1"/>
            <a:r>
              <a:rPr lang="en-US" sz="1600" dirty="0"/>
              <a:t>In CS&gt; Admissions&gt; Maintain Applications (Transaction Page).</a:t>
            </a:r>
          </a:p>
          <a:p>
            <a:pPr lvl="1"/>
            <a:r>
              <a:rPr lang="en-US" sz="1600" dirty="0"/>
              <a:t>The 'Add Row' button mark-up is different from every other button on the page. Looking at the source code, it is not using the "role=Button" mark-up in the anchor tag (announces as Link to screen reader) like the rest and instead of using a label, there's alt-text on an embedded image.</a:t>
            </a:r>
          </a:p>
          <a:p>
            <a:pPr lvl="1"/>
            <a:r>
              <a:rPr lang="en-US" sz="1600" dirty="0"/>
              <a:t>It is a WCAG violation because no other similar buttons (</a:t>
            </a:r>
            <a:r>
              <a:rPr lang="en-US" sz="1600" dirty="0" err="1"/>
              <a:t>ie</a:t>
            </a:r>
            <a:r>
              <a:rPr lang="en-US" sz="1600" dirty="0"/>
              <a:t>. 'Delete Row') are coded this way and it is in fact a Button and not a Link, so Role=Button needs to be added so it is announced as one.</a:t>
            </a:r>
          </a:p>
          <a:p>
            <a:pPr lvl="1"/>
            <a:r>
              <a:rPr lang="en-US" sz="1600" dirty="0"/>
              <a:t>Oracle has accepted this as a bug and development is working on it now.</a:t>
            </a:r>
          </a:p>
          <a:p>
            <a:endParaRPr lang="en-US" sz="1600" dirty="0"/>
          </a:p>
        </p:txBody>
      </p:sp>
      <p:sp>
        <p:nvSpPr>
          <p:cNvPr id="4" name="Slide Number Placeholder 3">
            <a:extLst>
              <a:ext uri="{FF2B5EF4-FFF2-40B4-BE49-F238E27FC236}">
                <a16:creationId xmlns:a16="http://schemas.microsoft.com/office/drawing/2014/main" id="{21CC25E2-81F4-E99D-7720-A9D2599427A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2693017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DB0CD-B847-6402-52DF-2DCCF1625887}"/>
              </a:ext>
            </a:extLst>
          </p:cNvPr>
          <p:cNvSpPr>
            <a:spLocks noGrp="1"/>
          </p:cNvSpPr>
          <p:nvPr>
            <p:ph type="title"/>
          </p:nvPr>
        </p:nvSpPr>
        <p:spPr/>
        <p:txBody>
          <a:bodyPr/>
          <a:lstStyle/>
          <a:p>
            <a:r>
              <a:rPr lang="en-US" dirty="0"/>
              <a:t>Service Desk Tickets</a:t>
            </a:r>
          </a:p>
        </p:txBody>
      </p:sp>
      <p:sp>
        <p:nvSpPr>
          <p:cNvPr id="3" name="Text Placeholder 2">
            <a:extLst>
              <a:ext uri="{FF2B5EF4-FFF2-40B4-BE49-F238E27FC236}">
                <a16:creationId xmlns:a16="http://schemas.microsoft.com/office/drawing/2014/main" id="{BD14D21E-A4B8-4797-2FC7-7C192B1FD3B7}"/>
              </a:ext>
            </a:extLst>
          </p:cNvPr>
          <p:cNvSpPr>
            <a:spLocks noGrp="1"/>
          </p:cNvSpPr>
          <p:nvPr>
            <p:ph type="body" idx="1"/>
          </p:nvPr>
        </p:nvSpPr>
        <p:spPr/>
        <p:txBody>
          <a:bodyPr/>
          <a:lstStyle/>
          <a:p>
            <a:r>
              <a:rPr lang="en-US"/>
              <a:t>Monica, Christopher, Vicki, and Josh </a:t>
            </a:r>
            <a:r>
              <a:rPr lang="en-US" dirty="0"/>
              <a:t>were emailed with a video showing an accessibility issue someone was having.  </a:t>
            </a:r>
          </a:p>
          <a:p>
            <a:r>
              <a:rPr lang="en-US" dirty="0"/>
              <a:t>Christopher created a ticket and we’re investigating. </a:t>
            </a:r>
          </a:p>
        </p:txBody>
      </p:sp>
      <p:sp>
        <p:nvSpPr>
          <p:cNvPr id="4" name="Slide Number Placeholder 3">
            <a:extLst>
              <a:ext uri="{FF2B5EF4-FFF2-40B4-BE49-F238E27FC236}">
                <a16:creationId xmlns:a16="http://schemas.microsoft.com/office/drawing/2014/main" id="{C0A33B40-08F8-761E-4BD6-677B48191B9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2454308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6593</TotalTime>
  <Words>1647</Words>
  <Application>Microsoft Office PowerPoint</Application>
  <PresentationFormat>On-screen Show (4:3)</PresentationFormat>
  <Paragraphs>134</Paragraphs>
  <Slides>18</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Courier New</vt:lpstr>
      <vt:lpstr>Tahoma</vt:lpstr>
      <vt:lpstr>Office Theme</vt:lpstr>
      <vt:lpstr>Accessibility &amp; ctcLink Open Forum</vt:lpstr>
      <vt:lpstr>Agenda</vt:lpstr>
      <vt:lpstr>HCM 47 IOVD</vt:lpstr>
      <vt:lpstr>Highpoint Campus Experience (HCX) VPAT </vt:lpstr>
      <vt:lpstr>Okta MFA Accessibility Meetings</vt:lpstr>
      <vt:lpstr>Service Desk Tickets/Oracle Service Requests</vt:lpstr>
      <vt:lpstr>Oracle Service Requests continued</vt:lpstr>
      <vt:lpstr>Service Desk Tickets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500</cp:revision>
  <dcterms:created xsi:type="dcterms:W3CDTF">2018-05-14T23:14:43Z</dcterms:created>
  <dcterms:modified xsi:type="dcterms:W3CDTF">2023-12-12T00:33:13Z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