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56" r:id="rId2"/>
    <p:sldId id="257" r:id="rId3"/>
    <p:sldId id="280" r:id="rId4"/>
    <p:sldId id="276" r:id="rId5"/>
    <p:sldId id="278" r:id="rId6"/>
    <p:sldId id="279" r:id="rId7"/>
    <p:sldId id="266" r:id="rId8"/>
    <p:sldId id="267" r:id="rId9"/>
    <p:sldId id="268" r:id="rId10"/>
    <p:sldId id="270" r:id="rId11"/>
    <p:sldId id="269" r:id="rId12"/>
    <p:sldId id="271" r:id="rId13"/>
    <p:sldId id="272" r:id="rId14"/>
    <p:sldId id="273" r:id="rId15"/>
    <p:sldId id="274" r:id="rId16"/>
    <p:sldId id="275" r:id="rId17"/>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FB387F-F5BD-F8CC-AB31-DC64EC465CB0}" v="1" dt="2024-01-05T22:20:24.028"/>
    <p1510:client id="{CF68417B-7A2D-4F78-9D17-736FD5FF45FB}" v="1" dt="2024-01-05T22:04:54.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ommunity.oracle.com/mosc/discussion/4554843/enhance-employee-header-configuration-framework-to-include-labels-of-fields/p1?new=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w3.org/WAI/WCAG21/Understanding/text-spacing.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January 9,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200" dirty="0">
                <a:solidFill>
                  <a:srgbClr val="003D5B"/>
                </a:solidFill>
                <a:latin typeface="+mn-lt"/>
              </a:rPr>
              <a:t>Oracle has accepted this as a bug and development is working on it now.</a:t>
            </a:r>
            <a:endParaRPr lang="en-US" sz="12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endParaRPr sz="1100" dirty="0"/>
          </a:p>
          <a:p>
            <a:pPr marL="0" indent="0">
              <a:buNone/>
            </a:pPr>
            <a:r>
              <a:rPr lang="en-US" sz="1100" dirty="0">
                <a:solidFill>
                  <a:schemeClr val="dk1"/>
                </a:solidFill>
              </a:rPr>
              <a:t>HCM - Entire absence request is reloaded based on selection and the reload is not announced to the screen reader.  </a:t>
            </a:r>
            <a:endParaRPr sz="1100" dirty="0">
              <a:solidFill>
                <a:schemeClr val="dk1"/>
              </a:solidFill>
            </a:endParaRPr>
          </a:p>
          <a:p>
            <a:pPr lvl="1" indent="-298450">
              <a:spcBef>
                <a:spcPts val="0"/>
              </a:spcBef>
              <a:buSzPts val="1100"/>
            </a:pPr>
            <a:r>
              <a:rPr lang="en-US" sz="1100" dirty="0">
                <a:solidFill>
                  <a:schemeClr val="dk1"/>
                </a:solidFill>
              </a:rPr>
              <a:t>Resolved in HCM 47</a:t>
            </a:r>
          </a:p>
          <a:p>
            <a:pPr marL="0" indent="0">
              <a:buNone/>
            </a:pPr>
            <a:r>
              <a:rPr lang="en-US" sz="1100" dirty="0">
                <a:solidFill>
                  <a:schemeClr val="dk1"/>
                </a:solidFill>
              </a:rPr>
              <a:t>HCM Enter Time Page. </a:t>
            </a:r>
            <a:endParaRPr sz="11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p>
          <a:p>
            <a:pPr marL="158750" indent="0">
              <a:buClr>
                <a:schemeClr val="dk1"/>
              </a:buClr>
              <a:buSzPts val="1100"/>
              <a:buNone/>
            </a:pPr>
            <a:r>
              <a:rPr lang="en-US" sz="1100" dirty="0">
                <a:solidFill>
                  <a:schemeClr val="dk1"/>
                </a:solidFill>
              </a:rPr>
              <a:t>HCM </a:t>
            </a:r>
            <a:r>
              <a:rPr lang="en-US" sz="1100" dirty="0"/>
              <a:t>Configurable headers</a:t>
            </a:r>
          </a:p>
          <a:p>
            <a:pPr marL="330200" indent="-171450">
              <a:buClr>
                <a:schemeClr val="dk1"/>
              </a:buClr>
              <a:buSzPts val="1100"/>
            </a:pPr>
            <a:r>
              <a:rPr lang="en-US" sz="1100" dirty="0">
                <a:solidFill>
                  <a:schemeClr val="dk1"/>
                </a:solidFill>
              </a:rPr>
              <a:t>Gathering </a:t>
            </a:r>
            <a:r>
              <a:rPr lang="en-US" sz="1100" dirty="0"/>
              <a:t>votes for </a:t>
            </a:r>
            <a:r>
              <a:rPr lang="en-US" sz="1100" dirty="0">
                <a:hlinkClick r:id="rId3"/>
              </a:rPr>
              <a:t>the enhancement request</a:t>
            </a:r>
            <a:r>
              <a:rPr lang="en-US" sz="1100" dirty="0"/>
              <a:t>.</a:t>
            </a: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FIN Travel Authorizations </a:t>
            </a:r>
            <a:endPar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lvl="1" indent="-311150">
              <a:buSzPts val="1300"/>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[6/28/23] Will be tested when we implement FS 47.</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p>
          <a:p>
            <a:pPr marL="457200" lvl="0" indent="-228600" algn="l" rtl="0">
              <a:lnSpc>
                <a:spcPct val="90000"/>
              </a:lnSpc>
              <a:spcBef>
                <a:spcPts val="1000"/>
              </a:spcBef>
              <a:spcAft>
                <a:spcPts val="0"/>
              </a:spcAft>
              <a:buSzPts val="2800"/>
              <a:buNone/>
            </a:pPr>
            <a:endParaRPr lang="en-US"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p>
          <a:p>
            <a:pPr marL="457200" lvl="0" indent="-406400" algn="l" rtl="0">
              <a:lnSpc>
                <a:spcPct val="90000"/>
              </a:lnSpc>
              <a:spcBef>
                <a:spcPts val="1000"/>
              </a:spcBef>
              <a:spcAft>
                <a:spcPts val="0"/>
              </a:spcAft>
              <a:buSzPts val="2800"/>
              <a:buChar char="•"/>
            </a:pPr>
            <a:r>
              <a:rPr lang="en-US" dirty="0"/>
              <a:t>OKTA</a:t>
            </a:r>
          </a:p>
          <a:p>
            <a:pPr marL="457200" lvl="0" indent="-406400" algn="l" rtl="0">
              <a:lnSpc>
                <a:spcPct val="90000"/>
              </a:lnSpc>
              <a:spcBef>
                <a:spcPts val="1000"/>
              </a:spcBef>
              <a:spcAft>
                <a:spcPts val="0"/>
              </a:spcAft>
              <a:buSzPts val="2800"/>
              <a:buChar char="•"/>
            </a:pPr>
            <a:r>
              <a:rPr lang="en-US" dirty="0">
                <a:solidFill>
                  <a:schemeClr val="dk1"/>
                </a:solidFill>
              </a:rPr>
              <a:t>Query migration form</a:t>
            </a:r>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requests</a:t>
            </a:r>
            <a:endParaRPr lang="en-US" dirty="0">
              <a:solidFill>
                <a:schemeClr val="dk1"/>
              </a:solidFill>
            </a:endParaRPr>
          </a:p>
          <a:p>
            <a:pPr marL="457200" lvl="0" indent="-406400" algn="l" rtl="0">
              <a:lnSpc>
                <a:spcPct val="90000"/>
              </a:lnSpc>
              <a:spcBef>
                <a:spcPts val="1000"/>
              </a:spcBef>
              <a:spcAft>
                <a:spcPts val="0"/>
              </a:spcAft>
              <a:buSzPts val="2800"/>
              <a:buChar char="•"/>
            </a:pPr>
            <a:r>
              <a:rPr lang="en-US" dirty="0"/>
              <a:t>College sharing</a:t>
            </a:r>
          </a:p>
          <a:p>
            <a:pPr marL="457200" lvl="0" indent="-406400" algn="l" rtl="0">
              <a:lnSpc>
                <a:spcPct val="90000"/>
              </a:lnSpc>
              <a:spcBef>
                <a:spcPts val="1000"/>
              </a:spcBef>
              <a:spcAft>
                <a:spcPts val="0"/>
              </a:spcAft>
              <a:buSzPts val="2800"/>
              <a:buChar char="•"/>
            </a:pPr>
            <a:r>
              <a:rPr lang="en-US"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CE6D-39A1-BC89-EC4D-CC7B74BFC1CF}"/>
              </a:ext>
            </a:extLst>
          </p:cNvPr>
          <p:cNvSpPr>
            <a:spLocks noGrp="1"/>
          </p:cNvSpPr>
          <p:nvPr>
            <p:ph type="title"/>
          </p:nvPr>
        </p:nvSpPr>
        <p:spPr/>
        <p:txBody>
          <a:bodyPr/>
          <a:lstStyle/>
          <a:p>
            <a:r>
              <a:rPr lang="en-US" dirty="0"/>
              <a:t>OKTA Preview</a:t>
            </a:r>
          </a:p>
        </p:txBody>
      </p:sp>
      <p:sp>
        <p:nvSpPr>
          <p:cNvPr id="3" name="Text Placeholder 2">
            <a:extLst>
              <a:ext uri="{FF2B5EF4-FFF2-40B4-BE49-F238E27FC236}">
                <a16:creationId xmlns:a16="http://schemas.microsoft.com/office/drawing/2014/main" id="{C8616DFC-2C69-D114-A730-CC9204923E3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E2628DE-75A4-F04F-3B62-6EAD4CD117C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pic>
        <p:nvPicPr>
          <p:cNvPr id="6" name="Picture 5" descr="OKTA preview screenshot.  Settings page with personal information, display language, and security methods.">
            <a:extLst>
              <a:ext uri="{FF2B5EF4-FFF2-40B4-BE49-F238E27FC236}">
                <a16:creationId xmlns:a16="http://schemas.microsoft.com/office/drawing/2014/main" id="{08DE9246-2077-70EF-99F4-C5AE776E5B0C}"/>
              </a:ext>
            </a:extLst>
          </p:cNvPr>
          <p:cNvPicPr>
            <a:picLocks noChangeAspect="1"/>
          </p:cNvPicPr>
          <p:nvPr/>
        </p:nvPicPr>
        <p:blipFill>
          <a:blip r:embed="rId2"/>
          <a:stretch>
            <a:fillRect/>
          </a:stretch>
        </p:blipFill>
        <p:spPr>
          <a:xfrm>
            <a:off x="266695" y="2415155"/>
            <a:ext cx="8607140" cy="3662917"/>
          </a:xfrm>
          <a:prstGeom prst="rect">
            <a:avLst/>
          </a:prstGeom>
        </p:spPr>
      </p:pic>
    </p:spTree>
    <p:extLst>
      <p:ext uri="{BB962C8B-B14F-4D97-AF65-F5344CB8AC3E}">
        <p14:creationId xmlns:p14="http://schemas.microsoft.com/office/powerpoint/2010/main" val="390329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40306-8940-5AC1-54BF-2D4F4B19BAF2}"/>
              </a:ext>
            </a:extLst>
          </p:cNvPr>
          <p:cNvSpPr>
            <a:spLocks noGrp="1"/>
          </p:cNvSpPr>
          <p:nvPr>
            <p:ph type="title"/>
          </p:nvPr>
        </p:nvSpPr>
        <p:spPr/>
        <p:txBody>
          <a:bodyPr/>
          <a:lstStyle/>
          <a:p>
            <a:r>
              <a:rPr lang="en-US" dirty="0"/>
              <a:t>Query Migration Form</a:t>
            </a:r>
          </a:p>
        </p:txBody>
      </p:sp>
      <p:sp>
        <p:nvSpPr>
          <p:cNvPr id="3" name="Text Placeholder 2">
            <a:extLst>
              <a:ext uri="{FF2B5EF4-FFF2-40B4-BE49-F238E27FC236}">
                <a16:creationId xmlns:a16="http://schemas.microsoft.com/office/drawing/2014/main" id="{099A4800-AB4F-B503-D5A7-1A6681FFC3F8}"/>
              </a:ext>
            </a:extLst>
          </p:cNvPr>
          <p:cNvSpPr>
            <a:spLocks noGrp="1"/>
          </p:cNvSpPr>
          <p:nvPr>
            <p:ph type="body" idx="1"/>
          </p:nvPr>
        </p:nvSpPr>
        <p:spPr/>
        <p:txBody>
          <a:bodyPr/>
          <a:lstStyle/>
          <a:p>
            <a:r>
              <a:rPr lang="en-US" sz="1800" b="0" i="0" dirty="0">
                <a:effectLst/>
                <a:latin typeface="+mn-lt"/>
              </a:rPr>
              <a:t>The main concern was text on the page overlapping a watermark of SBCTC Logo in background.  Upon review, we found that this a violation of </a:t>
            </a:r>
            <a:r>
              <a:rPr lang="en-US" sz="1800" b="0" i="0" u="sng" dirty="0">
                <a:solidFill>
                  <a:srgbClr val="64B4FA"/>
                </a:solidFill>
                <a:effectLst/>
                <a:latin typeface="+mn-lt"/>
                <a:hlinkClick r:id="rId2"/>
              </a:rPr>
              <a:t>Success Criterion 1.4.12 : Text Spacing.</a:t>
            </a:r>
          </a:p>
          <a:p>
            <a:endParaRPr lang="en-US" sz="1800" dirty="0"/>
          </a:p>
        </p:txBody>
      </p:sp>
      <p:sp>
        <p:nvSpPr>
          <p:cNvPr id="4" name="Slide Number Placeholder 3">
            <a:extLst>
              <a:ext uri="{FF2B5EF4-FFF2-40B4-BE49-F238E27FC236}">
                <a16:creationId xmlns:a16="http://schemas.microsoft.com/office/drawing/2014/main" id="{F635BC6A-A9CE-70AC-DC4F-249022D107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7" name="Picture 6" descr="Query migration form screenshot with accessibility issues.  The text on the page was overlapping a watermark of the SBCTC logo in the background. ">
            <a:extLst>
              <a:ext uri="{FF2B5EF4-FFF2-40B4-BE49-F238E27FC236}">
                <a16:creationId xmlns:a16="http://schemas.microsoft.com/office/drawing/2014/main" id="{6E7726EC-CC71-C552-6F94-CC56AD2B66DD}"/>
              </a:ext>
            </a:extLst>
          </p:cNvPr>
          <p:cNvPicPr>
            <a:picLocks noChangeAspect="1"/>
          </p:cNvPicPr>
          <p:nvPr/>
        </p:nvPicPr>
        <p:blipFill>
          <a:blip r:embed="rId3"/>
          <a:stretch>
            <a:fillRect/>
          </a:stretch>
        </p:blipFill>
        <p:spPr>
          <a:xfrm>
            <a:off x="1521848" y="3429000"/>
            <a:ext cx="6100303" cy="3239825"/>
          </a:xfrm>
          <a:prstGeom prst="rect">
            <a:avLst/>
          </a:prstGeom>
        </p:spPr>
      </p:pic>
    </p:spTree>
    <p:extLst>
      <p:ext uri="{BB962C8B-B14F-4D97-AF65-F5344CB8AC3E}">
        <p14:creationId xmlns:p14="http://schemas.microsoft.com/office/powerpoint/2010/main" val="156221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802F9-CAE9-C10F-FE66-46808AD55D73}"/>
              </a:ext>
            </a:extLst>
          </p:cNvPr>
          <p:cNvSpPr>
            <a:spLocks noGrp="1"/>
          </p:cNvSpPr>
          <p:nvPr>
            <p:ph type="title"/>
          </p:nvPr>
        </p:nvSpPr>
        <p:spPr/>
        <p:txBody>
          <a:bodyPr/>
          <a:lstStyle/>
          <a:p>
            <a:r>
              <a:rPr lang="en-US" dirty="0"/>
              <a:t>Query Migration Form - Continued</a:t>
            </a:r>
          </a:p>
        </p:txBody>
      </p:sp>
      <p:sp>
        <p:nvSpPr>
          <p:cNvPr id="3" name="Text Placeholder 2">
            <a:extLst>
              <a:ext uri="{FF2B5EF4-FFF2-40B4-BE49-F238E27FC236}">
                <a16:creationId xmlns:a16="http://schemas.microsoft.com/office/drawing/2014/main" id="{CCDE4514-5C0A-8604-04C7-BD51112E4C80}"/>
              </a:ext>
            </a:extLst>
          </p:cNvPr>
          <p:cNvSpPr>
            <a:spLocks noGrp="1"/>
          </p:cNvSpPr>
          <p:nvPr>
            <p:ph type="body" idx="1"/>
          </p:nvPr>
        </p:nvSpPr>
        <p:spPr/>
        <p:txBody>
          <a:bodyPr/>
          <a:lstStyle/>
          <a:p>
            <a:r>
              <a:rPr lang="en-US" sz="2000" b="0" i="0" dirty="0">
                <a:effectLst/>
                <a:latin typeface="+mn-lt"/>
              </a:rPr>
              <a:t>The recommended options for remediation were: </a:t>
            </a:r>
          </a:p>
          <a:p>
            <a:r>
              <a:rPr lang="en-US" sz="2000" b="0" i="0" dirty="0">
                <a:effectLst/>
                <a:latin typeface="+mn-lt"/>
              </a:rPr>
              <a:t>A) Relocate the logo section of the background, to separate div/container or to the footer/bottom of page so that no text overlaps as you scroll. </a:t>
            </a:r>
          </a:p>
          <a:p>
            <a:r>
              <a:rPr lang="en-US" sz="2000" b="0" i="0" dirty="0">
                <a:effectLst/>
                <a:latin typeface="+mn-lt"/>
              </a:rPr>
              <a:t>B) Place solid/non-transparent mask behind all text, similar to how "Enter your Answer" the text in the form input boxes appear Although not a Level AA violation, if the contrast of the grey text on the form can be enhanced, it will improve usability of the form for low vision users. The NCSU color analyzer tool allows us to scan the entire page in context of gradients and provides a sense of how low vision users may perceive the content.</a:t>
            </a:r>
          </a:p>
          <a:p>
            <a:endParaRPr lang="en-US" sz="2000" dirty="0"/>
          </a:p>
        </p:txBody>
      </p:sp>
      <p:sp>
        <p:nvSpPr>
          <p:cNvPr id="4" name="Slide Number Placeholder 3">
            <a:extLst>
              <a:ext uri="{FF2B5EF4-FFF2-40B4-BE49-F238E27FC236}">
                <a16:creationId xmlns:a16="http://schemas.microsoft.com/office/drawing/2014/main" id="{769207D5-FA42-8FC7-43E3-08B6340BBF7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938362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43889-BDDF-E124-45BA-DBA29D0FCEE5}"/>
              </a:ext>
            </a:extLst>
          </p:cNvPr>
          <p:cNvSpPr>
            <a:spLocks noGrp="1"/>
          </p:cNvSpPr>
          <p:nvPr>
            <p:ph type="title"/>
          </p:nvPr>
        </p:nvSpPr>
        <p:spPr>
          <a:xfrm>
            <a:off x="536858" y="1441143"/>
            <a:ext cx="8336975" cy="797070"/>
          </a:xfrm>
        </p:spPr>
        <p:txBody>
          <a:bodyPr/>
          <a:lstStyle/>
          <a:p>
            <a:r>
              <a:rPr lang="en-US" dirty="0"/>
              <a:t>Query Migration Form - Continued</a:t>
            </a:r>
          </a:p>
        </p:txBody>
      </p:sp>
      <p:sp>
        <p:nvSpPr>
          <p:cNvPr id="3" name="Text Placeholder 2">
            <a:extLst>
              <a:ext uri="{FF2B5EF4-FFF2-40B4-BE49-F238E27FC236}">
                <a16:creationId xmlns:a16="http://schemas.microsoft.com/office/drawing/2014/main" id="{D78EB26C-802F-F61C-1296-42D11C5B390C}"/>
              </a:ext>
            </a:extLst>
          </p:cNvPr>
          <p:cNvSpPr>
            <a:spLocks noGrp="1"/>
          </p:cNvSpPr>
          <p:nvPr>
            <p:ph type="body" idx="1"/>
          </p:nvPr>
        </p:nvSpPr>
        <p:spPr>
          <a:xfrm>
            <a:off x="536858" y="2070534"/>
            <a:ext cx="8336975" cy="3757046"/>
          </a:xfrm>
        </p:spPr>
        <p:txBody>
          <a:bodyPr/>
          <a:lstStyle/>
          <a:p>
            <a:r>
              <a:rPr lang="en-US" b="0" i="0" dirty="0">
                <a:effectLst/>
                <a:latin typeface="+mn-lt"/>
              </a:rPr>
              <a:t>The page theme was updated and now meets/exceeds WCAG AA contrast ratio's for all elements with no overlapping text/watermarks</a:t>
            </a:r>
          </a:p>
          <a:p>
            <a:endParaRPr lang="en-US" dirty="0"/>
          </a:p>
        </p:txBody>
      </p:sp>
      <p:sp>
        <p:nvSpPr>
          <p:cNvPr id="4" name="Slide Number Placeholder 3">
            <a:extLst>
              <a:ext uri="{FF2B5EF4-FFF2-40B4-BE49-F238E27FC236}">
                <a16:creationId xmlns:a16="http://schemas.microsoft.com/office/drawing/2014/main" id="{39ABDB0E-0E3F-BA88-0E8B-57899D7544F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pic>
        <p:nvPicPr>
          <p:cNvPr id="6" name="Picture 5" descr="Query migration request form screenshot.  No overlapping text or watermarks anymore.  ">
            <a:extLst>
              <a:ext uri="{FF2B5EF4-FFF2-40B4-BE49-F238E27FC236}">
                <a16:creationId xmlns:a16="http://schemas.microsoft.com/office/drawing/2014/main" id="{6AA9673F-3A3D-FC2F-41F1-83FEC5C369A3}"/>
              </a:ext>
            </a:extLst>
          </p:cNvPr>
          <p:cNvPicPr>
            <a:picLocks noChangeAspect="1"/>
          </p:cNvPicPr>
          <p:nvPr/>
        </p:nvPicPr>
        <p:blipFill>
          <a:blip r:embed="rId2"/>
          <a:stretch>
            <a:fillRect/>
          </a:stretch>
        </p:blipFill>
        <p:spPr>
          <a:xfrm>
            <a:off x="996761" y="3429000"/>
            <a:ext cx="7417168" cy="3357772"/>
          </a:xfrm>
          <a:prstGeom prst="rect">
            <a:avLst/>
          </a:prstGeom>
        </p:spPr>
      </p:pic>
    </p:spTree>
    <p:extLst>
      <p:ext uri="{BB962C8B-B14F-4D97-AF65-F5344CB8AC3E}">
        <p14:creationId xmlns:p14="http://schemas.microsoft.com/office/powerpoint/2010/main" val="1827546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February 13,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6649</TotalTime>
  <Words>1307</Words>
  <Application>Microsoft Office PowerPoint</Application>
  <PresentationFormat>On-screen Show (4:3)</PresentationFormat>
  <Paragraphs>112</Paragraphs>
  <Slides>16</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Accessibility &amp; ctcLink Open Forum</vt:lpstr>
      <vt:lpstr>Agenda</vt:lpstr>
      <vt:lpstr>OKTA Preview</vt:lpstr>
      <vt:lpstr>Query Migration Form</vt:lpstr>
      <vt:lpstr>Query Migration Form - Continued</vt:lpstr>
      <vt:lpstr>Query Migration Form - Continued</vt:lpstr>
      <vt:lpstr>College Sharing</vt:lpstr>
      <vt:lpstr>ctcLink Accessibility Web Page</vt:lpstr>
      <vt:lpstr>Forum Information</vt:lpstr>
      <vt:lpstr>Service Desk Tickets/Oracle Service Requests – Campus Solutions </vt:lpstr>
      <vt:lpstr>End of Presentation</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501</cp:revision>
  <dcterms:created xsi:type="dcterms:W3CDTF">2018-05-14T23:14:43Z</dcterms:created>
  <dcterms:modified xsi:type="dcterms:W3CDTF">2024-01-05T23:49:40Z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