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56" r:id="rId2"/>
    <p:sldId id="257" r:id="rId3"/>
    <p:sldId id="282" r:id="rId4"/>
    <p:sldId id="507" r:id="rId5"/>
    <p:sldId id="283" r:id="rId6"/>
    <p:sldId id="284" r:id="rId7"/>
    <p:sldId id="286" r:id="rId8"/>
    <p:sldId id="285" r:id="rId9"/>
    <p:sldId id="266" r:id="rId10"/>
    <p:sldId id="267" r:id="rId11"/>
    <p:sldId id="268" r:id="rId12"/>
    <p:sldId id="270" r:id="rId13"/>
    <p:sldId id="269" r:id="rId14"/>
    <p:sldId id="271" r:id="rId15"/>
    <p:sldId id="272" r:id="rId16"/>
    <p:sldId id="273" r:id="rId17"/>
    <p:sldId id="274" r:id="rId18"/>
    <p:sldId id="275" r:id="rId19"/>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EBE155-4604-48C1-BD94-6A8C786CBC3A}" v="1" dt="2024-02-09T22:22:52.0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17</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ommunity.oracle.com/mosc/discussion/4554843/enhance-employee-header-configuration-framework-to-include-labels-of-fields/p1?new=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February 13,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March 12,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Submitted enhancement request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200" dirty="0">
                <a:solidFill>
                  <a:srgbClr val="003D5B"/>
                </a:solidFill>
                <a:latin typeface="+mn-lt"/>
              </a:rPr>
              <a:t>Oracle has accepted this as a bug and development is working on it now.</a:t>
            </a:r>
            <a:endParaRPr lang="en-US" sz="12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100" dirty="0"/>
              <a:t>HCM Report time interface</a:t>
            </a:r>
            <a:endParaRPr sz="1100" dirty="0"/>
          </a:p>
          <a:p>
            <a:pPr marL="914400" lvl="1" indent="-298450" algn="l" rtl="0">
              <a:lnSpc>
                <a:spcPct val="90000"/>
              </a:lnSpc>
              <a:spcBef>
                <a:spcPts val="500"/>
              </a:spcBef>
              <a:spcAft>
                <a:spcPts val="0"/>
              </a:spcAft>
              <a:buSzPts val="1100"/>
              <a:buChar char="•"/>
            </a:pPr>
            <a:r>
              <a:rPr lang="en-US" sz="1100" dirty="0"/>
              <a:t>After previous button, focus goes to calendar button and Date in the edit box does not get read in NVDA. Does not happen with JAWS.</a:t>
            </a:r>
            <a:endParaRPr sz="1100" dirty="0"/>
          </a:p>
          <a:p>
            <a:pPr marL="914400" lvl="1" indent="-298450" algn="l" rtl="0">
              <a:lnSpc>
                <a:spcPct val="90000"/>
              </a:lnSpc>
              <a:spcBef>
                <a:spcPts val="500"/>
              </a:spcBef>
              <a:spcAft>
                <a:spcPts val="0"/>
              </a:spcAft>
              <a:buSzPts val="1100"/>
              <a:buChar char="•"/>
            </a:pPr>
            <a:r>
              <a:rPr lang="en-US" sz="1100" dirty="0"/>
              <a:t>Opened an SR for this issue.</a:t>
            </a:r>
          </a:p>
          <a:p>
            <a:pPr lvl="1" indent="-298450">
              <a:buSzPts val="1100"/>
            </a:pPr>
            <a:r>
              <a:rPr lang="en-US" sz="1100" dirty="0">
                <a:solidFill>
                  <a:schemeClr val="dk1"/>
                </a:solidFill>
                <a:highlight>
                  <a:srgbClr val="FFFF00"/>
                </a:highlight>
              </a:rPr>
              <a:t>Provisional Fix is given by Oracle which is currently in testing phase.</a:t>
            </a:r>
          </a:p>
          <a:p>
            <a:pPr marL="0" indent="0">
              <a:buNone/>
            </a:pPr>
            <a:r>
              <a:rPr lang="en-US" sz="1100" dirty="0">
                <a:solidFill>
                  <a:schemeClr val="dk1"/>
                </a:solidFill>
              </a:rPr>
              <a:t>HCM - Entire absence request is reloaded based on selection and the reload is not announced to the screen reader.  </a:t>
            </a:r>
            <a:endParaRPr sz="1100" dirty="0">
              <a:solidFill>
                <a:schemeClr val="dk1"/>
              </a:solidFill>
            </a:endParaRPr>
          </a:p>
          <a:p>
            <a:pPr lvl="1" indent="-298450">
              <a:spcBef>
                <a:spcPts val="0"/>
              </a:spcBef>
              <a:buSzPts val="1100"/>
            </a:pPr>
            <a:r>
              <a:rPr lang="en-US" sz="1100" dirty="0">
                <a:solidFill>
                  <a:schemeClr val="dk1"/>
                </a:solidFill>
              </a:rPr>
              <a:t>Resolved in HCM 47</a:t>
            </a:r>
          </a:p>
          <a:p>
            <a:pPr marL="0" indent="0">
              <a:buNone/>
            </a:pPr>
            <a:r>
              <a:rPr lang="en-US" sz="1100" dirty="0">
                <a:solidFill>
                  <a:schemeClr val="dk1"/>
                </a:solidFill>
              </a:rPr>
              <a:t>HCM Enter Time Page. </a:t>
            </a:r>
            <a:endParaRPr sz="11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100" dirty="0">
                <a:solidFill>
                  <a:schemeClr val="dk1"/>
                </a:solidFill>
                <a:highlight>
                  <a:srgbClr val="FFFF00"/>
                </a:highlight>
              </a:rPr>
              <a:t>Fix will be available in </a:t>
            </a:r>
            <a:r>
              <a:rPr lang="en-US" sz="1100" dirty="0" err="1">
                <a:solidFill>
                  <a:schemeClr val="dk1"/>
                </a:solidFill>
                <a:highlight>
                  <a:srgbClr val="FFFF00"/>
                </a:highlight>
              </a:rPr>
              <a:t>PeopleTools</a:t>
            </a:r>
            <a:r>
              <a:rPr lang="en-US" sz="1100" dirty="0">
                <a:solidFill>
                  <a:schemeClr val="dk1"/>
                </a:solidFill>
                <a:highlight>
                  <a:srgbClr val="FFFF00"/>
                </a:highlight>
              </a:rPr>
              <a:t> 8.60.</a:t>
            </a:r>
          </a:p>
          <a:p>
            <a:pPr marL="158750" indent="0">
              <a:buClr>
                <a:schemeClr val="dk1"/>
              </a:buClr>
              <a:buSzPts val="1100"/>
              <a:buNone/>
            </a:pPr>
            <a:r>
              <a:rPr lang="en-US" sz="1100" dirty="0">
                <a:solidFill>
                  <a:schemeClr val="dk1"/>
                </a:solidFill>
              </a:rPr>
              <a:t>HCM </a:t>
            </a:r>
            <a:r>
              <a:rPr lang="en-US" sz="1100" dirty="0"/>
              <a:t>Configurable headers</a:t>
            </a:r>
          </a:p>
          <a:p>
            <a:pPr marL="330200" indent="-171450">
              <a:buClr>
                <a:schemeClr val="dk1"/>
              </a:buClr>
              <a:buSzPts val="1100"/>
            </a:pPr>
            <a:r>
              <a:rPr lang="en-US" sz="1100" strike="sngStrike" dirty="0">
                <a:solidFill>
                  <a:schemeClr val="dk1"/>
                </a:solidFill>
                <a:highlight>
                  <a:srgbClr val="FFFF00"/>
                </a:highlight>
              </a:rPr>
              <a:t>Gathering </a:t>
            </a:r>
            <a:r>
              <a:rPr lang="en-US" sz="1100" strike="sngStrike" dirty="0">
                <a:highlight>
                  <a:srgbClr val="FFFF00"/>
                </a:highlight>
              </a:rPr>
              <a:t>votes for </a:t>
            </a:r>
            <a:r>
              <a:rPr lang="en-US" sz="1100" strike="sngStrike" dirty="0">
                <a:highlight>
                  <a:srgbClr val="FFFF00"/>
                </a:highlight>
                <a:hlinkClick r:id="rId3"/>
              </a:rPr>
              <a:t>the enhancement request</a:t>
            </a:r>
            <a:r>
              <a:rPr lang="en-US" sz="1100" strike="sngStrike" dirty="0">
                <a:highlight>
                  <a:srgbClr val="FFFF00"/>
                </a:highlight>
              </a:rPr>
              <a:t>.</a:t>
            </a:r>
          </a:p>
          <a:p>
            <a:pPr marL="330200" indent="-171450">
              <a:buClr>
                <a:schemeClr val="dk1"/>
              </a:buClr>
              <a:buSzPts val="1100"/>
            </a:pPr>
            <a:r>
              <a:rPr lang="en-US" sz="1100" dirty="0">
                <a:solidFill>
                  <a:schemeClr val="dk1"/>
                </a:solidFill>
                <a:highlight>
                  <a:srgbClr val="FFFF00"/>
                </a:highlight>
              </a:rPr>
              <a:t>Oracle has accepted our enhancement request and development is currently underway to address this issue. Once this fix becomes available, we will be able to resolve the issue of Multiple jobs being indistinguishable while reporting time. </a:t>
            </a:r>
            <a:endParaRPr lang="en-US" sz="1100" strike="sngStrike" dirty="0">
              <a:solidFill>
                <a:schemeClr val="dk1"/>
              </a:solidFill>
              <a:highlight>
                <a:srgbClr val="FFFF00"/>
              </a:highlight>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1"/>
                  </a:ext>
                </a:extLst>
              </a:rPr>
              <a:t>FIN Travel Authorizations </a:t>
            </a:r>
            <a:endParaRPr lang="en-US" sz="130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2"/>
                </a:ext>
              </a:extLst>
            </a:endParaRPr>
          </a:p>
          <a:p>
            <a:pPr lvl="1" indent="-311150">
              <a:buSzPts val="1300"/>
            </a:pPr>
            <a:r>
              <a:rPr lang="en-US" sz="130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[6/28/23] Will be tested when we implement FS 47.</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p>
          <a:p>
            <a:pPr marL="457200" lvl="0" indent="-228600" algn="l" rtl="0">
              <a:lnSpc>
                <a:spcPct val="90000"/>
              </a:lnSpc>
              <a:spcBef>
                <a:spcPts val="1000"/>
              </a:spcBef>
              <a:spcAft>
                <a:spcPts val="0"/>
              </a:spcAft>
              <a:buSzPts val="2800"/>
              <a:buNone/>
            </a:pPr>
            <a:endParaRPr lang="en-US"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dirty="0"/>
              <a:t>Switch Control</a:t>
            </a:r>
            <a:endParaRPr sz="2700" dirty="0"/>
          </a:p>
          <a:p>
            <a:pPr lvl="1" indent="-355600">
              <a:buSzPts val="2000"/>
            </a:pPr>
            <a:r>
              <a:rPr lang="en-US" sz="1100" dirty="0"/>
              <a:t>The switch form control/checkbox is identified as non-compliant due to it using multiple labels. Oracle has wanted to close it and we keep pushing back. The Vice President of HCM Development at Oracle is working with the </a:t>
            </a:r>
            <a:r>
              <a:rPr lang="en-US" sz="1100" dirty="0" err="1"/>
              <a:t>PeopleTools</a:t>
            </a:r>
            <a:r>
              <a:rPr lang="en-US" sz="1100" dirty="0"/>
              <a:t> team to try and address the problem with a design change.  We're waiting for him to send us information on how they tested and their justification for why it is compliant.</a:t>
            </a:r>
            <a:endParaRPr sz="1100" dirty="0"/>
          </a:p>
          <a:p>
            <a:pPr marL="50800" lvl="0" indent="0" algn="l" rtl="0">
              <a:lnSpc>
                <a:spcPct val="90000"/>
              </a:lnSpc>
              <a:spcBef>
                <a:spcPts val="1000"/>
              </a:spcBef>
              <a:spcAft>
                <a:spcPts val="0"/>
              </a:spcAft>
              <a:buSzPts val="2800"/>
              <a:buNone/>
            </a:pPr>
            <a:r>
              <a:rPr lang="en-US" sz="1300" dirty="0"/>
              <a:t>Back Button</a:t>
            </a:r>
            <a:endParaRPr sz="2700" dirty="0"/>
          </a:p>
          <a:p>
            <a:pPr lvl="1" indent="-355600">
              <a:buSzPts val="2000"/>
            </a:pPr>
            <a:r>
              <a:rPr lang="en-US" sz="1100" dirty="0"/>
              <a:t>In screen reader mode, the back button does not work from a Page accessed with the </a:t>
            </a:r>
            <a:r>
              <a:rPr lang="en-US" sz="1100" dirty="0" err="1"/>
              <a:t>TransferPage</a:t>
            </a:r>
            <a:r>
              <a:rPr lang="en-US" sz="1100" dirty="0"/>
              <a:t> function. Fix coming in </a:t>
            </a:r>
            <a:r>
              <a:rPr lang="en-US" sz="1100" dirty="0" err="1"/>
              <a:t>PeopleTools</a:t>
            </a:r>
            <a:r>
              <a:rPr lang="en-US" sz="1100" dirty="0"/>
              <a:t> 8.59. </a:t>
            </a:r>
            <a:endParaRPr lang="en-US" sz="2300" dirty="0"/>
          </a:p>
          <a:p>
            <a:pPr lvl="1" indent="-355600">
              <a:buSzPts val="2000"/>
            </a:pPr>
            <a:r>
              <a:rPr lang="en-US" sz="1100" dirty="0"/>
              <a:t>[6/28/23] Will be reviewed to see if </a:t>
            </a:r>
            <a:r>
              <a:rPr lang="en-US" sz="1100" dirty="0" err="1"/>
              <a:t>PeopleTools</a:t>
            </a:r>
            <a:r>
              <a:rPr lang="en-US" sz="1100" dirty="0"/>
              <a:t> 8.59 fixed this or not.</a:t>
            </a:r>
            <a:endParaRPr lang="en-US" sz="2300" dirty="0"/>
          </a:p>
          <a:p>
            <a:pPr marL="50800" lvl="0" indent="0" algn="l" rtl="0">
              <a:lnSpc>
                <a:spcPct val="90000"/>
              </a:lnSpc>
              <a:spcBef>
                <a:spcPts val="1000"/>
              </a:spcBef>
              <a:spcAft>
                <a:spcPts val="0"/>
              </a:spcAft>
              <a:buSzPts val="2800"/>
              <a:buNone/>
            </a:pPr>
            <a:r>
              <a:rPr lang="en-US" sz="1300" dirty="0"/>
              <a:t>Combo Box drop down displays one blank row and list items order is not top to bottom</a:t>
            </a:r>
            <a:endParaRPr sz="2700" dirty="0"/>
          </a:p>
          <a:p>
            <a:pPr marL="914400" lvl="1" indent="-355600" algn="l" rtl="0">
              <a:lnSpc>
                <a:spcPct val="90000"/>
              </a:lnSpc>
              <a:spcBef>
                <a:spcPts val="500"/>
              </a:spcBef>
              <a:spcAft>
                <a:spcPts val="0"/>
              </a:spcAft>
              <a:buSzPts val="2000"/>
              <a:buChar char="•"/>
            </a:pPr>
            <a:r>
              <a:rPr lang="en-US" sz="1100" dirty="0"/>
              <a:t>Oracle development is targeting </a:t>
            </a:r>
            <a:r>
              <a:rPr lang="en-US" sz="1100" dirty="0" err="1"/>
              <a:t>PeopleTools</a:t>
            </a:r>
            <a:r>
              <a:rPr lang="en-US" sz="1100" dirty="0"/>
              <a:t> 8.60 for the fix.</a:t>
            </a:r>
            <a:endParaRPr sz="2300" dirty="0"/>
          </a:p>
          <a:p>
            <a:pPr marL="50800" lvl="0" indent="0" algn="l" rtl="0">
              <a:lnSpc>
                <a:spcPct val="90000"/>
              </a:lnSpc>
              <a:spcBef>
                <a:spcPts val="1000"/>
              </a:spcBef>
              <a:spcAft>
                <a:spcPts val="0"/>
              </a:spcAft>
              <a:buSzPts val="2800"/>
              <a:buNone/>
            </a:pPr>
            <a:r>
              <a:rPr lang="en-US" sz="1300" dirty="0"/>
              <a:t>Accessibility Compliance of Calendar Widget</a:t>
            </a:r>
            <a:endParaRPr sz="2700" dirty="0"/>
          </a:p>
          <a:p>
            <a:pPr marL="914400" lvl="1" indent="-355600" algn="l" rtl="0">
              <a:lnSpc>
                <a:spcPct val="100000"/>
              </a:lnSpc>
              <a:spcBef>
                <a:spcPts val="500"/>
              </a:spcBef>
              <a:spcAft>
                <a:spcPts val="0"/>
              </a:spcAft>
              <a:buSzPts val="2000"/>
              <a:buChar char="•"/>
            </a:pPr>
            <a:r>
              <a:rPr lang="en-US" sz="1100" dirty="0"/>
              <a:t>Fixed for Firefox in </a:t>
            </a:r>
            <a:r>
              <a:rPr lang="en-US" sz="1100" dirty="0" err="1"/>
              <a:t>PeopleTools</a:t>
            </a:r>
            <a:r>
              <a:rPr lang="en-US" sz="1100" dirty="0"/>
              <a:t> 8.59.</a:t>
            </a:r>
            <a:endParaRPr sz="2300" dirty="0"/>
          </a:p>
          <a:p>
            <a:pPr lvl="1" indent="-355600">
              <a:lnSpc>
                <a:spcPct val="100000"/>
              </a:lnSpc>
              <a:buSzPts val="2000"/>
            </a:pPr>
            <a:r>
              <a:rPr lang="en-US" sz="1100" dirty="0"/>
              <a:t>Works in Chrome and Edge with </a:t>
            </a:r>
            <a:r>
              <a:rPr lang="en-US" sz="1100" u="sng" dirty="0">
                <a:solidFill>
                  <a:schemeClr val="hlink"/>
                </a:solidFill>
                <a:hlinkClick r:id="rId3">
                  <a:extLst>
                    <a:ext uri="{A12FA001-AC4F-418D-AE19-62706E023703}">
                      <ahyp:hlinkClr xmlns:ahyp="http://schemas.microsoft.com/office/drawing/2018/hyperlinkcolor" val="tx"/>
                    </a:ext>
                  </a:extLst>
                </a:hlinkClick>
              </a:rPr>
              <a:t>Oracle’s recommended keyboard shortcuts</a:t>
            </a:r>
            <a:r>
              <a:rPr lang="en-US" sz="1100" dirty="0"/>
              <a:t>.  If this is not working for you, please let us know.</a:t>
            </a:r>
            <a:endParaRPr sz="1100" dirty="0"/>
          </a:p>
          <a:p>
            <a:pPr marL="914400" lvl="1" indent="-298450" algn="l" rtl="0">
              <a:lnSpc>
                <a:spcPct val="90000"/>
              </a:lnSpc>
              <a:spcBef>
                <a:spcPts val="500"/>
              </a:spcBef>
              <a:spcAft>
                <a:spcPts val="0"/>
              </a:spcAft>
              <a:buSzPts val="1100"/>
              <a:buChar char="•"/>
            </a:pPr>
            <a:r>
              <a:rPr lang="en-US" sz="1100" dirty="0"/>
              <a:t>Placeholder text with expected date format i.e. “MM\DD\YYYY” with proper contrast ratio.</a:t>
            </a:r>
            <a:endParaRPr sz="1100" dirty="0"/>
          </a:p>
          <a:p>
            <a:pPr lvl="1" indent="-298450">
              <a:buSzPts val="1100"/>
            </a:pPr>
            <a:r>
              <a:rPr lang="en-US" sz="1100" dirty="0"/>
              <a:t>[6/28/23] Will be reviewed to see if </a:t>
            </a:r>
            <a:r>
              <a:rPr lang="en-US" sz="1100" dirty="0" err="1"/>
              <a:t>PeopleTools</a:t>
            </a:r>
            <a:r>
              <a:rPr lang="en-US" sz="1100" dirty="0"/>
              <a:t> 8.59 fixed this or not.</a:t>
            </a:r>
          </a:p>
          <a:p>
            <a:pPr marL="50800" lvl="0" indent="0" algn="l" rtl="0">
              <a:lnSpc>
                <a:spcPct val="90000"/>
              </a:lnSpc>
              <a:spcBef>
                <a:spcPts val="1000"/>
              </a:spcBef>
              <a:spcAft>
                <a:spcPts val="0"/>
              </a:spcAft>
              <a:buSzPts val="2800"/>
              <a:buNone/>
            </a:pPr>
            <a:r>
              <a:rPr lang="en-US" sz="1300" dirty="0"/>
              <a:t>Query viewer page</a:t>
            </a:r>
            <a:endParaRPr sz="2700" dirty="0"/>
          </a:p>
          <a:p>
            <a:pPr marL="914400" lvl="1" indent="-355600" algn="l" rtl="0">
              <a:lnSpc>
                <a:spcPct val="90000"/>
              </a:lnSpc>
              <a:spcBef>
                <a:spcPts val="500"/>
              </a:spcBef>
              <a:spcAft>
                <a:spcPts val="0"/>
              </a:spcAft>
              <a:buSzPts val="2000"/>
              <a:buChar char="•"/>
            </a:pPr>
            <a:r>
              <a:rPr lang="en-US" sz="1100" dirty="0"/>
              <a:t>The criteria is not read in screen reader forms mode. </a:t>
            </a:r>
            <a:r>
              <a:rPr lang="en-US" sz="1100" dirty="0">
                <a:solidFill>
                  <a:schemeClr val="dk1"/>
                </a:solidFill>
              </a:rPr>
              <a:t>Fix coming in </a:t>
            </a:r>
            <a:r>
              <a:rPr lang="en-US" sz="1100" dirty="0" err="1">
                <a:solidFill>
                  <a:schemeClr val="dk1"/>
                </a:solidFill>
              </a:rPr>
              <a:t>PeopleTools</a:t>
            </a:r>
            <a:r>
              <a:rPr lang="en-US" sz="1100" dirty="0">
                <a:solidFill>
                  <a:schemeClr val="dk1"/>
                </a:solidFill>
              </a:rPr>
              <a:t> 8.59.</a:t>
            </a:r>
          </a:p>
          <a:p>
            <a:pPr lvl="1" indent="-355600">
              <a:buSzPts val="2000"/>
            </a:pPr>
            <a:r>
              <a:rPr lang="en-US" sz="1100" dirty="0">
                <a:solidFill>
                  <a:schemeClr val="dk1"/>
                </a:solidFill>
              </a:rPr>
              <a:t>[6/28/23] Will be reviewed to see if </a:t>
            </a:r>
            <a:r>
              <a:rPr lang="en-US" sz="1100" dirty="0" err="1">
                <a:solidFill>
                  <a:schemeClr val="dk1"/>
                </a:solidFill>
              </a:rPr>
              <a:t>PeopleTools</a:t>
            </a:r>
            <a:r>
              <a:rPr lang="en-US" sz="1100" dirty="0">
                <a:solidFill>
                  <a:schemeClr val="dk1"/>
                </a:solidFill>
              </a:rPr>
              <a:t> 8.59 fixed this or not.</a:t>
            </a: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OKTA</a:t>
            </a:r>
          </a:p>
          <a:p>
            <a:pPr marL="457200" lvl="0" indent="-406400" algn="l" rtl="0">
              <a:lnSpc>
                <a:spcPct val="90000"/>
              </a:lnSpc>
              <a:spcBef>
                <a:spcPts val="1000"/>
              </a:spcBef>
              <a:spcAft>
                <a:spcPts val="0"/>
              </a:spcAft>
              <a:buSzPts val="2800"/>
              <a:buChar char="•"/>
            </a:pPr>
            <a:r>
              <a:rPr lang="en-US" sz="2400" dirty="0"/>
              <a:t>HCX</a:t>
            </a:r>
          </a:p>
          <a:p>
            <a:pPr marL="457200" lvl="0" indent="-406400" algn="l" rtl="0">
              <a:lnSpc>
                <a:spcPct val="90000"/>
              </a:lnSpc>
              <a:spcBef>
                <a:spcPts val="1000"/>
              </a:spcBef>
              <a:spcAft>
                <a:spcPts val="0"/>
              </a:spcAft>
              <a:buSzPts val="2800"/>
              <a:buChar char="•"/>
            </a:pPr>
            <a:r>
              <a:rPr lang="en-US" sz="2400" dirty="0"/>
              <a:t>Axe </a:t>
            </a:r>
            <a:r>
              <a:rPr lang="en-US" sz="2400" dirty="0" err="1"/>
              <a:t>DevTools</a:t>
            </a:r>
            <a:r>
              <a:rPr lang="en-US" sz="2400" dirty="0"/>
              <a:t> Pro</a:t>
            </a:r>
          </a:p>
          <a:p>
            <a:pPr marL="457200" lvl="0" indent="-406400" algn="l" rtl="0">
              <a:lnSpc>
                <a:spcPct val="90000"/>
              </a:lnSpc>
              <a:spcBef>
                <a:spcPts val="1000"/>
              </a:spcBef>
              <a:spcAft>
                <a:spcPts val="0"/>
              </a:spcAft>
              <a:buSzPts val="2800"/>
              <a:buChar char="•"/>
            </a:pPr>
            <a:r>
              <a:rPr lang="en-US" sz="2400" dirty="0"/>
              <a:t>Configurable Headers</a:t>
            </a:r>
          </a:p>
          <a:p>
            <a:pPr marL="457200" lvl="0" indent="-406400" algn="l" rtl="0">
              <a:lnSpc>
                <a:spcPct val="90000"/>
              </a:lnSpc>
              <a:spcBef>
                <a:spcPts val="1000"/>
              </a:spcBef>
              <a:spcAft>
                <a:spcPts val="0"/>
              </a:spcAft>
              <a:buSzPts val="2800"/>
              <a:buChar char="•"/>
            </a:pPr>
            <a:r>
              <a:rPr lang="en-US" sz="2400" dirty="0"/>
              <a:t>HCM bugs</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B9923-DD46-A8B5-6EF9-82F9F3238F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0AEAEC-E28A-4846-D60B-6E054BA88E57}"/>
              </a:ext>
            </a:extLst>
          </p:cNvPr>
          <p:cNvSpPr>
            <a:spLocks noGrp="1"/>
          </p:cNvSpPr>
          <p:nvPr>
            <p:ph type="title"/>
          </p:nvPr>
        </p:nvSpPr>
        <p:spPr/>
        <p:txBody>
          <a:bodyPr/>
          <a:lstStyle/>
          <a:p>
            <a:r>
              <a:rPr lang="en-US" dirty="0"/>
              <a:t>OKTA</a:t>
            </a:r>
          </a:p>
        </p:txBody>
      </p:sp>
      <p:sp>
        <p:nvSpPr>
          <p:cNvPr id="3" name="Text Placeholder 2">
            <a:extLst>
              <a:ext uri="{FF2B5EF4-FFF2-40B4-BE49-F238E27FC236}">
                <a16:creationId xmlns:a16="http://schemas.microsoft.com/office/drawing/2014/main" id="{8B456DEC-64C0-C90D-7A48-7CA78BFB048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425B0BA-8D46-E58D-88F9-CBC02F04C32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pic>
        <p:nvPicPr>
          <p:cNvPr id="6" name="Picture 5" descr="OKTA preview screenshot.  Settings page with personal information, display language, and security methods.">
            <a:extLst>
              <a:ext uri="{FF2B5EF4-FFF2-40B4-BE49-F238E27FC236}">
                <a16:creationId xmlns:a16="http://schemas.microsoft.com/office/drawing/2014/main" id="{62EDCF07-86B9-7722-E3DB-B42CC24DDBA3}"/>
              </a:ext>
            </a:extLst>
          </p:cNvPr>
          <p:cNvPicPr>
            <a:picLocks noChangeAspect="1"/>
          </p:cNvPicPr>
          <p:nvPr/>
        </p:nvPicPr>
        <p:blipFill>
          <a:blip r:embed="rId2"/>
          <a:stretch>
            <a:fillRect/>
          </a:stretch>
        </p:blipFill>
        <p:spPr>
          <a:xfrm>
            <a:off x="266695" y="2415155"/>
            <a:ext cx="8607140" cy="3662917"/>
          </a:xfrm>
          <a:prstGeom prst="rect">
            <a:avLst/>
          </a:prstGeom>
        </p:spPr>
      </p:pic>
    </p:spTree>
    <p:extLst>
      <p:ext uri="{BB962C8B-B14F-4D97-AF65-F5344CB8AC3E}">
        <p14:creationId xmlns:p14="http://schemas.microsoft.com/office/powerpoint/2010/main" val="405888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F29EC-5709-5E8B-DC64-2C75166CCBC1}"/>
              </a:ext>
            </a:extLst>
          </p:cNvPr>
          <p:cNvSpPr>
            <a:spLocks noGrp="1"/>
          </p:cNvSpPr>
          <p:nvPr>
            <p:ph type="title"/>
          </p:nvPr>
        </p:nvSpPr>
        <p:spPr/>
        <p:txBody>
          <a:bodyPr lIns="91440" tIns="45720" rIns="91440" bIns="45720" anchor="t"/>
          <a:lstStyle/>
          <a:p>
            <a:r>
              <a:rPr lang="en-US" dirty="0" err="1"/>
              <a:t>HighPoint</a:t>
            </a:r>
            <a:r>
              <a:rPr lang="en-US" dirty="0"/>
              <a:t> Campus Experience</a:t>
            </a:r>
          </a:p>
        </p:txBody>
      </p:sp>
      <p:sp>
        <p:nvSpPr>
          <p:cNvPr id="3" name="Content Placeholder 2">
            <a:extLst>
              <a:ext uri="{FF2B5EF4-FFF2-40B4-BE49-F238E27FC236}">
                <a16:creationId xmlns:a16="http://schemas.microsoft.com/office/drawing/2014/main" id="{B214E935-F68F-A72E-5E54-FF362101BB49}"/>
              </a:ext>
            </a:extLst>
          </p:cNvPr>
          <p:cNvSpPr>
            <a:spLocks noGrp="1"/>
          </p:cNvSpPr>
          <p:nvPr>
            <p:ph idx="1"/>
          </p:nvPr>
        </p:nvSpPr>
        <p:spPr>
          <a:xfrm>
            <a:off x="536860" y="2130552"/>
            <a:ext cx="8336975" cy="4041649"/>
          </a:xfrm>
        </p:spPr>
        <p:txBody>
          <a:bodyPr lIns="91440" tIns="45720" rIns="91440" bIns="45720" anchor="t"/>
          <a:lstStyle/>
          <a:p>
            <a:r>
              <a:rPr lang="en-US" sz="2600" dirty="0"/>
              <a:t>Highpoint is hiring a 3rd party to do an accessibility audit on Highpoint Campus Experience (HCX).  They anticipate the audit to be complete in March.</a:t>
            </a:r>
          </a:p>
          <a:p>
            <a:r>
              <a:rPr lang="en-US" sz="2600" dirty="0"/>
              <a:t>Of the 4 items that they support with exceptions (Highpoint VPAT section 1.3.1, 1.4.1, 2.4.3 and 4.1.2), they plan to fully support 2 of them in the December 17th, 2023 release and the rest in the February 9th, 2024 release.</a:t>
            </a:r>
          </a:p>
          <a:p>
            <a:r>
              <a:rPr lang="en-US" sz="2600" dirty="0"/>
              <a:t>We will deploy the latest HCX version in October 2024.</a:t>
            </a:r>
          </a:p>
        </p:txBody>
      </p:sp>
      <p:sp>
        <p:nvSpPr>
          <p:cNvPr id="4" name="Slide Number Placeholder 3">
            <a:extLst>
              <a:ext uri="{FF2B5EF4-FFF2-40B4-BE49-F238E27FC236}">
                <a16:creationId xmlns:a16="http://schemas.microsoft.com/office/drawing/2014/main" id="{EBDD3A13-8D0A-E853-1CB6-19F227CBFE67}"/>
              </a:ext>
            </a:extLst>
          </p:cNvPr>
          <p:cNvSpPr>
            <a:spLocks noGrp="1"/>
          </p:cNvSpPr>
          <p:nvPr>
            <p:ph type="sldNum" sz="quarter" idx="12"/>
          </p:nvPr>
        </p:nvSpPr>
        <p:spPr/>
        <p:txBody>
          <a:bodyPr/>
          <a:lstStyle/>
          <a:p>
            <a:fld id="{DEE5BC03-7CE3-4FE3-BC0A-0ACCA8AC1F24}" type="slidenum">
              <a:rPr lang="en-US" smtClean="0"/>
              <a:pPr/>
              <a:t>4</a:t>
            </a:fld>
            <a:endParaRPr lang="en-US"/>
          </a:p>
        </p:txBody>
      </p:sp>
    </p:spTree>
    <p:extLst>
      <p:ext uri="{BB962C8B-B14F-4D97-AF65-F5344CB8AC3E}">
        <p14:creationId xmlns:p14="http://schemas.microsoft.com/office/powerpoint/2010/main" val="788670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680E-15B1-0F39-DD5C-2F9B8983537F}"/>
              </a:ext>
            </a:extLst>
          </p:cNvPr>
          <p:cNvSpPr>
            <a:spLocks noGrp="1"/>
          </p:cNvSpPr>
          <p:nvPr>
            <p:ph type="title"/>
          </p:nvPr>
        </p:nvSpPr>
        <p:spPr/>
        <p:txBody>
          <a:bodyPr/>
          <a:lstStyle/>
          <a:p>
            <a:r>
              <a:rPr lang="en-US" dirty="0"/>
              <a:t>Axe </a:t>
            </a:r>
            <a:r>
              <a:rPr lang="en-US" dirty="0" err="1"/>
              <a:t>DevTools</a:t>
            </a:r>
            <a:r>
              <a:rPr lang="en-US" dirty="0"/>
              <a:t> Pro</a:t>
            </a:r>
          </a:p>
        </p:txBody>
      </p:sp>
      <p:sp>
        <p:nvSpPr>
          <p:cNvPr id="3" name="Text Placeholder 2">
            <a:extLst>
              <a:ext uri="{FF2B5EF4-FFF2-40B4-BE49-F238E27FC236}">
                <a16:creationId xmlns:a16="http://schemas.microsoft.com/office/drawing/2014/main" id="{CFA84D82-594D-EC6E-DD8F-528E633EA016}"/>
              </a:ext>
            </a:extLst>
          </p:cNvPr>
          <p:cNvSpPr>
            <a:spLocks noGrp="1"/>
          </p:cNvSpPr>
          <p:nvPr>
            <p:ph type="body" idx="1"/>
          </p:nvPr>
        </p:nvSpPr>
        <p:spPr/>
        <p:txBody>
          <a:bodyPr/>
          <a:lstStyle/>
          <a:p>
            <a:r>
              <a:rPr lang="en-US" dirty="0"/>
              <a:t>Testing this out now.</a:t>
            </a:r>
          </a:p>
        </p:txBody>
      </p:sp>
      <p:sp>
        <p:nvSpPr>
          <p:cNvPr id="4" name="Slide Number Placeholder 3">
            <a:extLst>
              <a:ext uri="{FF2B5EF4-FFF2-40B4-BE49-F238E27FC236}">
                <a16:creationId xmlns:a16="http://schemas.microsoft.com/office/drawing/2014/main" id="{81E1F58D-302E-A083-2300-F354428F988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pic>
        <p:nvPicPr>
          <p:cNvPr id="6" name="Picture 5" descr="Axe Dev Tools Pro browser plugin with scan all of my page and scan part of the page options">
            <a:extLst>
              <a:ext uri="{FF2B5EF4-FFF2-40B4-BE49-F238E27FC236}">
                <a16:creationId xmlns:a16="http://schemas.microsoft.com/office/drawing/2014/main" id="{19C453F0-93F7-8CE6-0ADB-548D967AC1E2}"/>
              </a:ext>
            </a:extLst>
          </p:cNvPr>
          <p:cNvPicPr>
            <a:picLocks noChangeAspect="1"/>
          </p:cNvPicPr>
          <p:nvPr/>
        </p:nvPicPr>
        <p:blipFill>
          <a:blip r:embed="rId2"/>
          <a:stretch>
            <a:fillRect/>
          </a:stretch>
        </p:blipFill>
        <p:spPr>
          <a:xfrm>
            <a:off x="5034189" y="-40515"/>
            <a:ext cx="4109811" cy="6939029"/>
          </a:xfrm>
          <a:prstGeom prst="rect">
            <a:avLst/>
          </a:prstGeom>
        </p:spPr>
      </p:pic>
    </p:spTree>
    <p:extLst>
      <p:ext uri="{BB962C8B-B14F-4D97-AF65-F5344CB8AC3E}">
        <p14:creationId xmlns:p14="http://schemas.microsoft.com/office/powerpoint/2010/main" val="2089161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F8F94-5BDE-4686-2D63-0BDE2F069092}"/>
              </a:ext>
            </a:extLst>
          </p:cNvPr>
          <p:cNvSpPr>
            <a:spLocks noGrp="1"/>
          </p:cNvSpPr>
          <p:nvPr>
            <p:ph type="title"/>
          </p:nvPr>
        </p:nvSpPr>
        <p:spPr/>
        <p:txBody>
          <a:bodyPr/>
          <a:lstStyle/>
          <a:p>
            <a:r>
              <a:rPr lang="en-US" dirty="0"/>
              <a:t>Configurable Headers</a:t>
            </a:r>
          </a:p>
        </p:txBody>
      </p:sp>
      <p:sp>
        <p:nvSpPr>
          <p:cNvPr id="3" name="Text Placeholder 2">
            <a:extLst>
              <a:ext uri="{FF2B5EF4-FFF2-40B4-BE49-F238E27FC236}">
                <a16:creationId xmlns:a16="http://schemas.microsoft.com/office/drawing/2014/main" id="{9D16CC16-F77E-8385-297E-5A9B58F682B4}"/>
              </a:ext>
            </a:extLst>
          </p:cNvPr>
          <p:cNvSpPr>
            <a:spLocks noGrp="1"/>
          </p:cNvSpPr>
          <p:nvPr>
            <p:ph type="body" idx="1"/>
          </p:nvPr>
        </p:nvSpPr>
        <p:spPr/>
        <p:txBody>
          <a:bodyPr/>
          <a:lstStyle/>
          <a:p>
            <a:r>
              <a:rPr lang="en-US" sz="1800" dirty="0"/>
              <a:t>In Peoplesoft HCM Image 46 Time and Labor and Absence Management have enabled the Employee Header Configuration framework on fluid pages. </a:t>
            </a:r>
          </a:p>
          <a:p>
            <a:r>
              <a:rPr lang="en-US" sz="1800" dirty="0"/>
              <a:t>Navigation: Set Up HCM &gt; Common Definitions &gt; Employee Header Configuration</a:t>
            </a:r>
          </a:p>
          <a:p>
            <a:r>
              <a:rPr lang="en-US" sz="1800" dirty="0"/>
              <a:t>However, the Framework displays configured fields as text instead of fields with hidden labels. As a result, currently Screen Reader users are not able to understand the context of the displayed data on the header. Including labels with fields will ensure this feature is accessible in Screen Reader mode.</a:t>
            </a:r>
          </a:p>
          <a:p>
            <a:r>
              <a:rPr lang="en-US" sz="1800" dirty="0"/>
              <a:t>Oracle has accepted our enhancement request and development has begun on the fix.</a:t>
            </a:r>
          </a:p>
        </p:txBody>
      </p:sp>
      <p:sp>
        <p:nvSpPr>
          <p:cNvPr id="4" name="Slide Number Placeholder 3">
            <a:extLst>
              <a:ext uri="{FF2B5EF4-FFF2-40B4-BE49-F238E27FC236}">
                <a16:creationId xmlns:a16="http://schemas.microsoft.com/office/drawing/2014/main" id="{622F5A64-B990-D380-9CE0-3A833643A98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2765889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831F-B411-B3C3-B82A-3F77993266CC}"/>
              </a:ext>
            </a:extLst>
          </p:cNvPr>
          <p:cNvSpPr>
            <a:spLocks noGrp="1"/>
          </p:cNvSpPr>
          <p:nvPr>
            <p:ph type="title"/>
          </p:nvPr>
        </p:nvSpPr>
        <p:spPr/>
        <p:txBody>
          <a:bodyPr/>
          <a:lstStyle/>
          <a:p>
            <a:r>
              <a:rPr lang="en-US" sz="3600" dirty="0">
                <a:solidFill>
                  <a:schemeClr val="dk1"/>
                </a:solidFill>
              </a:rPr>
              <a:t>HCM Enter Time Page</a:t>
            </a:r>
            <a:endParaRPr lang="en-US" dirty="0"/>
          </a:p>
        </p:txBody>
      </p:sp>
      <p:sp>
        <p:nvSpPr>
          <p:cNvPr id="3" name="Text Placeholder 2">
            <a:extLst>
              <a:ext uri="{FF2B5EF4-FFF2-40B4-BE49-F238E27FC236}">
                <a16:creationId xmlns:a16="http://schemas.microsoft.com/office/drawing/2014/main" id="{937A6570-B05F-28AB-8267-4865EDF5F712}"/>
              </a:ext>
            </a:extLst>
          </p:cNvPr>
          <p:cNvSpPr>
            <a:spLocks noGrp="1"/>
          </p:cNvSpPr>
          <p:nvPr>
            <p:ph type="body" idx="1"/>
          </p:nvPr>
        </p:nvSpPr>
        <p:spPr/>
        <p:txBody>
          <a:bodyPr/>
          <a:lstStyle/>
          <a:p>
            <a:pPr marL="457200" lvl="0" indent="-298450" algn="l" rtl="0">
              <a:lnSpc>
                <a:spcPct val="90000"/>
              </a:lnSpc>
              <a:spcBef>
                <a:spcPts val="1000"/>
              </a:spcBef>
              <a:spcAft>
                <a:spcPts val="0"/>
              </a:spcAft>
              <a:buClr>
                <a:schemeClr val="dk1"/>
              </a:buClr>
              <a:buSzPts val="1100"/>
              <a:buChar char="•"/>
            </a:pPr>
            <a:r>
              <a:rPr lang="en-US" sz="28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2800" dirty="0">
                <a:solidFill>
                  <a:schemeClr val="dk1"/>
                </a:solidFill>
              </a:rPr>
              <a:t>Fix will be available in </a:t>
            </a:r>
            <a:r>
              <a:rPr lang="en-US" sz="2800" dirty="0" err="1">
                <a:solidFill>
                  <a:schemeClr val="dk1"/>
                </a:solidFill>
              </a:rPr>
              <a:t>PeopleTools</a:t>
            </a:r>
            <a:r>
              <a:rPr lang="en-US" sz="2800" dirty="0">
                <a:solidFill>
                  <a:schemeClr val="dk1"/>
                </a:solidFill>
              </a:rPr>
              <a:t> 8.60.</a:t>
            </a:r>
          </a:p>
          <a:p>
            <a:endParaRPr lang="en-US" dirty="0"/>
          </a:p>
        </p:txBody>
      </p:sp>
      <p:sp>
        <p:nvSpPr>
          <p:cNvPr id="4" name="Slide Number Placeholder 3">
            <a:extLst>
              <a:ext uri="{FF2B5EF4-FFF2-40B4-BE49-F238E27FC236}">
                <a16:creationId xmlns:a16="http://schemas.microsoft.com/office/drawing/2014/main" id="{2CDEC206-F4A2-7051-DA0C-F642D4D102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166035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CC403-8304-2241-0655-A9DD03BF10CE}"/>
              </a:ext>
            </a:extLst>
          </p:cNvPr>
          <p:cNvSpPr>
            <a:spLocks noGrp="1"/>
          </p:cNvSpPr>
          <p:nvPr>
            <p:ph type="title"/>
          </p:nvPr>
        </p:nvSpPr>
        <p:spPr>
          <a:xfrm>
            <a:off x="403512" y="1065304"/>
            <a:ext cx="8336975" cy="797070"/>
          </a:xfrm>
        </p:spPr>
        <p:txBody>
          <a:bodyPr/>
          <a:lstStyle/>
          <a:p>
            <a:r>
              <a:rPr lang="en-US" dirty="0"/>
              <a:t>HCM Enter and Report Time</a:t>
            </a:r>
          </a:p>
        </p:txBody>
      </p:sp>
      <p:sp>
        <p:nvSpPr>
          <p:cNvPr id="3" name="Text Placeholder 2">
            <a:extLst>
              <a:ext uri="{FF2B5EF4-FFF2-40B4-BE49-F238E27FC236}">
                <a16:creationId xmlns:a16="http://schemas.microsoft.com/office/drawing/2014/main" id="{72600592-9424-52C9-F5C8-ED5CC7FA0BC3}"/>
              </a:ext>
            </a:extLst>
          </p:cNvPr>
          <p:cNvSpPr>
            <a:spLocks noGrp="1"/>
          </p:cNvSpPr>
          <p:nvPr>
            <p:ph type="body" idx="1"/>
          </p:nvPr>
        </p:nvSpPr>
        <p:spPr>
          <a:xfrm>
            <a:off x="41148" y="1572769"/>
            <a:ext cx="9061704" cy="4911157"/>
          </a:xfrm>
        </p:spPr>
        <p:txBody>
          <a:bodyPr/>
          <a:lstStyle/>
          <a:p>
            <a:pPr>
              <a:buSzPct val="100000"/>
              <a:buFont typeface="+mj-lt"/>
              <a:buAutoNum type="arabicPeriod"/>
            </a:pPr>
            <a:r>
              <a:rPr lang="en-US" sz="1300" dirty="0"/>
              <a:t>Fixed in HCM 49 - Calendar Widget implementation is different on Enter Time and Time Summary Pages (Date Edit Box is not visible) compared to Manage Absence, Report Time, Report Leave, Weekly Time, Payable Time pages (Date Edit Box is visible). </a:t>
            </a:r>
          </a:p>
          <a:p>
            <a:pPr>
              <a:buSzPct val="100000"/>
              <a:buFont typeface="+mj-lt"/>
              <a:buAutoNum type="arabicPeriod"/>
            </a:pPr>
            <a:r>
              <a:rPr lang="en-US" sz="1300" dirty="0"/>
              <a:t>Fixed in HCM 49 - After interacting with Calendar widget on Enter Time page if Tab key is pressed focus goes to banner buttons whereas on time Summary Page tab key focus remains on Calendar widget as expected. </a:t>
            </a:r>
          </a:p>
          <a:p>
            <a:pPr>
              <a:buSzPct val="100000"/>
              <a:buFont typeface="+mj-lt"/>
              <a:buAutoNum type="arabicPeriod"/>
            </a:pPr>
            <a:r>
              <a:rPr lang="en-US" sz="1300" dirty="0"/>
              <a:t>Fixed in HCM 49 - On Report Time, Report Leave, Weekly Time pages when Tab key is pressed Focus skips Date Entry Edit box. It directly goes to Calendar Prompt, whereas on Payable Time and Manage Absence page the focus correctly goes to Date Entry Edit Box first and then to Calendar prompt.</a:t>
            </a:r>
          </a:p>
          <a:p>
            <a:pPr>
              <a:buSzPct val="100000"/>
              <a:buFont typeface="+mj-lt"/>
              <a:buAutoNum type="arabicPeriod"/>
            </a:pPr>
            <a:r>
              <a:rPr lang="en-US" sz="1300" dirty="0"/>
              <a:t>Fixed in HCM 49 - On Time Summary page and Manage Absences page the back button correctly takes to Time Dashboard. However Enter Time, Report Time, Report Leave, Weekly Time, Payable Time pages back button incorrectly takes to Employee Self Service, though page is accessed from Time Dashboard.</a:t>
            </a:r>
          </a:p>
          <a:p>
            <a:pPr>
              <a:buSzPct val="100000"/>
              <a:buFont typeface="+mj-lt"/>
              <a:buAutoNum type="arabicPeriod"/>
            </a:pPr>
            <a:r>
              <a:rPr lang="en-US" sz="1300" dirty="0"/>
              <a:t>Not fixed, still working with Oracle on resolution - Focus goes to banner region after user interacts with calendar widget or pervious button or next button. Focus should remain on the control that is selected.</a:t>
            </a:r>
          </a:p>
          <a:p>
            <a:pPr>
              <a:buSzPct val="100000"/>
              <a:buFont typeface="+mj-lt"/>
              <a:buAutoNum type="arabicPeriod"/>
            </a:pPr>
            <a:r>
              <a:rPr lang="en-US" sz="1300" dirty="0"/>
              <a:t>Fixed in HCM 49 - The date value selected in the calendar widget is not announced and not displayed anywhere on the page (in previous page design this issue was not happening).</a:t>
            </a:r>
          </a:p>
          <a:p>
            <a:pPr>
              <a:buSzPct val="100000"/>
              <a:buFont typeface="+mj-lt"/>
              <a:buAutoNum type="arabicPeriod"/>
            </a:pPr>
            <a:r>
              <a:rPr lang="en-US" sz="1300" dirty="0"/>
              <a:t>Fixed in HCM 49 - Implementation of Calendar Widget (Date Edit Box display with Calendar Prompt )should be consistent on Report Time, Enter Time, Manage Absences etc.</a:t>
            </a:r>
          </a:p>
          <a:p>
            <a:pPr>
              <a:buSzPct val="100000"/>
              <a:buFont typeface="+mj-lt"/>
              <a:buAutoNum type="arabicPeriod"/>
            </a:pPr>
            <a:r>
              <a:rPr lang="en-US" sz="1300" dirty="0"/>
              <a:t>Not fixed, still working with Oracle on resolution - In Firefox browser Calendar button is announced as "button". </a:t>
            </a:r>
          </a:p>
          <a:p>
            <a:pPr>
              <a:buSzPct val="100000"/>
              <a:buFont typeface="+mj-lt"/>
              <a:buAutoNum type="arabicPeriod"/>
            </a:pPr>
            <a:r>
              <a:rPr lang="en-US" sz="1300" dirty="0"/>
              <a:t>Fixed in HCM 49 - When Report Time page opens, after reading the name of the document NVDA reads "Link Graphic Previous Date".</a:t>
            </a:r>
          </a:p>
        </p:txBody>
      </p:sp>
      <p:sp>
        <p:nvSpPr>
          <p:cNvPr id="4" name="Slide Number Placeholder 3">
            <a:extLst>
              <a:ext uri="{FF2B5EF4-FFF2-40B4-BE49-F238E27FC236}">
                <a16:creationId xmlns:a16="http://schemas.microsoft.com/office/drawing/2014/main" id="{09ADA535-4541-9669-0BFB-292AB8BA035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3370335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6788</TotalTime>
  <Words>1773</Words>
  <Application>Microsoft Office PowerPoint</Application>
  <PresentationFormat>On-screen Show (4:3)</PresentationFormat>
  <Paragraphs>136</Paragraphs>
  <Slides>18</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Office Theme</vt:lpstr>
      <vt:lpstr>Accessibility &amp; ctcLink Open Forum</vt:lpstr>
      <vt:lpstr>Agenda</vt:lpstr>
      <vt:lpstr>OKTA</vt:lpstr>
      <vt:lpstr>HighPoint Campus Experience</vt:lpstr>
      <vt:lpstr>Axe DevTools Pro</vt:lpstr>
      <vt:lpstr>Configurable Headers</vt:lpstr>
      <vt:lpstr>HCM Enter Time Page</vt:lpstr>
      <vt:lpstr>HCM Enter and Report Time</vt:lpstr>
      <vt:lpstr>College Sharing</vt:lpstr>
      <vt:lpstr>ctcLink Accessibility Web Page</vt:lpstr>
      <vt:lpstr>Forum Information</vt:lpstr>
      <vt:lpstr>Service Desk Tickets/Oracle Service Requests – Campus Solutions </vt:lpstr>
      <vt:lpstr>End of Presentation</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591</cp:revision>
  <dcterms:created xsi:type="dcterms:W3CDTF">2018-05-14T23:14:43Z</dcterms:created>
  <dcterms:modified xsi:type="dcterms:W3CDTF">2024-02-10T00:02:01Z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