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508" r:id="rId4"/>
    <p:sldId id="283" r:id="rId5"/>
    <p:sldId id="511" r:id="rId6"/>
    <p:sldId id="266" r:id="rId7"/>
    <p:sldId id="267" r:id="rId8"/>
    <p:sldId id="268" r:id="rId9"/>
    <p:sldId id="269" r:id="rId10"/>
    <p:sldId id="270" r:id="rId11"/>
    <p:sldId id="271" r:id="rId12"/>
    <p:sldId id="509" r:id="rId13"/>
    <p:sldId id="272" r:id="rId14"/>
    <p:sldId id="273" r:id="rId15"/>
    <p:sldId id="274" r:id="rId16"/>
    <p:sldId id="275" r:id="rId17"/>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D179A9-CD2D-D4DA-1BFA-4AA8DACE2379}" v="84" dt="2024-03-07T16:08:08.421"/>
    <p1510:client id="{F3DB3CBA-4795-7811-8435-93A13D2AB27C}" v="79" dt="2024-03-07T15:54:36.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38:57.362" v="146" actId="20577"/>
        <pc:sldMkLst>
          <pc:docMk/>
          <pc:sldMk cId="0" sldId="257"/>
        </pc:sldMkLst>
        <pc:spChg chg="mod">
          <ac:chgData name="Christopher Soran" userId="7cb0f6d7-a7f2-46f2-9367-9660ffd42908" providerId="ADAL" clId="{933C5345-4721-4188-BCFC-EC56A6B47AE5}" dt="2024-03-07T19:38:57.362" v="146" actId="20577"/>
          <ac:spMkLst>
            <pc:docMk/>
            <pc:sldMk cId="0" sldId="257"/>
            <ac:spMk id="116"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modSp mod">
        <pc:chgData name="Christopher Soran" userId="7cb0f6d7-a7f2-46f2-9367-9660ffd42908" providerId="ADAL" clId="{9EEBE155-4604-48C1-BD94-6A8C786CBC3A}" dt="2024-02-01T18:03:33.954" v="10" actId="20577"/>
        <pc:sldMkLst>
          <pc:docMk/>
          <pc:sldMk cId="0" sldId="256"/>
        </pc:sldMkLst>
        <pc:spChg chg="mod">
          <ac:chgData name="Christopher Soran" userId="7cb0f6d7-a7f2-46f2-9367-9660ffd42908" providerId="ADAL" clId="{9EEBE155-4604-48C1-BD94-6A8C786CBC3A}" dt="2024-02-01T18:03:33.954" v="10" actId="20577"/>
          <ac:spMkLst>
            <pc:docMk/>
            <pc:sldMk cId="0" sldId="256"/>
            <ac:spMk id="109" creationId="{00000000-0000-0000-0000-000000000000}"/>
          </ac:spMkLst>
        </pc:spChg>
      </pc:sldChg>
      <pc:sldChg chg="modSp mod">
        <pc:chgData name="Christopher Soran" userId="7cb0f6d7-a7f2-46f2-9367-9660ffd42908" providerId="ADAL" clId="{9EEBE155-4604-48C1-BD94-6A8C786CBC3A}" dt="2024-02-09T23:59:49.654" v="1061" actId="20577"/>
        <pc:sldMkLst>
          <pc:docMk/>
          <pc:sldMk cId="0" sldId="257"/>
        </pc:sldMkLst>
        <pc:spChg chg="mod">
          <ac:chgData name="Christopher Soran" userId="7cb0f6d7-a7f2-46f2-9367-9660ffd42908" providerId="ADAL" clId="{9EEBE155-4604-48C1-BD94-6A8C786CBC3A}" dt="2024-02-09T23:59:49.654" v="1061" actId="20577"/>
          <ac:spMkLst>
            <pc:docMk/>
            <pc:sldMk cId="0" sldId="257"/>
            <ac:spMk id="116" creationId="{00000000-0000-0000-0000-000000000000}"/>
          </ac:spMkLst>
        </pc:spChg>
      </pc:sldChg>
      <pc:sldChg chg="modSp mod">
        <pc:chgData name="Christopher Soran" userId="7cb0f6d7-a7f2-46f2-9367-9660ffd42908" providerId="ADAL" clId="{9EEBE155-4604-48C1-BD94-6A8C786CBC3A}" dt="2024-02-01T18:03:55.286" v="18" actId="20577"/>
        <pc:sldMkLst>
          <pc:docMk/>
          <pc:sldMk cId="0" sldId="268"/>
        </pc:sldMkLst>
        <pc:spChg chg="mod">
          <ac:chgData name="Christopher Soran" userId="7cb0f6d7-a7f2-46f2-9367-9660ffd42908" providerId="ADAL" clId="{9EEBE155-4604-48C1-BD94-6A8C786CBC3A}" dt="2024-02-01T18:03:55.286" v="18" actId="20577"/>
          <ac:spMkLst>
            <pc:docMk/>
            <pc:sldMk cId="0" sldId="268"/>
            <ac:spMk id="201" creationId="{00000000-0000-0000-0000-000000000000}"/>
          </ac:spMkLst>
        </pc:spChg>
      </pc:sldChg>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ommunity.oracle.com/mosc/discussion/4554843/enhance-employee-header-configuration-framework-to-include-labels-of-fields/p1?new=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March 12,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Submitted enhancement request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200" dirty="0">
                <a:solidFill>
                  <a:srgbClr val="003D5B"/>
                </a:solidFill>
                <a:latin typeface="+mn-lt"/>
              </a:rPr>
              <a:t>Oracle has accepted this as a bug and development is working on it now.</a:t>
            </a:r>
            <a:endParaRPr lang="en-US" sz="12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100" dirty="0"/>
              <a:t>HCM Report time interface</a:t>
            </a:r>
            <a:endParaRPr sz="1100" dirty="0"/>
          </a:p>
          <a:p>
            <a:pPr marL="914400" lvl="1" indent="-298450" algn="l" rtl="0">
              <a:lnSpc>
                <a:spcPct val="90000"/>
              </a:lnSpc>
              <a:spcBef>
                <a:spcPts val="500"/>
              </a:spcBef>
              <a:spcAft>
                <a:spcPts val="0"/>
              </a:spcAft>
              <a:buSzPts val="1100"/>
              <a:buChar char="•"/>
            </a:pPr>
            <a:r>
              <a:rPr lang="en-US" sz="1100" dirty="0"/>
              <a:t>After previous button, focus goes to calendar button and Date in the edit box does not get read in NVDA. Does not happen with JAWS.</a:t>
            </a:r>
            <a:endParaRPr sz="1100" dirty="0"/>
          </a:p>
          <a:p>
            <a:pPr marL="914400" lvl="1" indent="-298450" algn="l" rtl="0">
              <a:lnSpc>
                <a:spcPct val="90000"/>
              </a:lnSpc>
              <a:spcBef>
                <a:spcPts val="500"/>
              </a:spcBef>
              <a:spcAft>
                <a:spcPts val="0"/>
              </a:spcAft>
              <a:buSzPts val="1100"/>
              <a:buChar char="•"/>
            </a:pPr>
            <a:r>
              <a:rPr lang="en-US" sz="1100" dirty="0"/>
              <a:t>Opened an SR for this issue.</a:t>
            </a:r>
          </a:p>
          <a:p>
            <a:pPr lvl="1" indent="-298450">
              <a:buSzPts val="1100"/>
            </a:pPr>
            <a:r>
              <a:rPr lang="en-US" sz="1100" dirty="0">
                <a:solidFill>
                  <a:schemeClr val="dk1"/>
                </a:solidFill>
                <a:highlight>
                  <a:srgbClr val="FFFF00"/>
                </a:highlight>
              </a:rPr>
              <a:t>Provisional Fix is given by Oracle which is currently in testing phase.</a:t>
            </a:r>
          </a:p>
          <a:p>
            <a:pPr marL="0" indent="0">
              <a:buNone/>
            </a:pPr>
            <a:r>
              <a:rPr lang="en-US" sz="1100" dirty="0">
                <a:solidFill>
                  <a:schemeClr val="dk1"/>
                </a:solidFill>
              </a:rPr>
              <a:t>HCM - Entire absence request is reloaded based on selection and the reload is not announced to the screen reader.  </a:t>
            </a:r>
            <a:endParaRPr sz="1100" dirty="0">
              <a:solidFill>
                <a:schemeClr val="dk1"/>
              </a:solidFill>
            </a:endParaRPr>
          </a:p>
          <a:p>
            <a:pPr lvl="1" indent="-298450">
              <a:spcBef>
                <a:spcPts val="0"/>
              </a:spcBef>
              <a:buSzPts val="1100"/>
            </a:pPr>
            <a:r>
              <a:rPr lang="en-US" sz="1100" dirty="0">
                <a:solidFill>
                  <a:schemeClr val="dk1"/>
                </a:solidFill>
              </a:rPr>
              <a:t>Resolved in HCM 47</a:t>
            </a:r>
          </a:p>
          <a:p>
            <a:pPr marL="0" indent="0">
              <a:buNone/>
            </a:pPr>
            <a:r>
              <a:rPr lang="en-US" sz="1100" dirty="0">
                <a:solidFill>
                  <a:schemeClr val="dk1"/>
                </a:solidFill>
              </a:rPr>
              <a:t>HCM Enter Time Page. </a:t>
            </a:r>
            <a:endParaRPr sz="11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1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100" dirty="0">
                <a:solidFill>
                  <a:schemeClr val="dk1"/>
                </a:solidFill>
                <a:highlight>
                  <a:srgbClr val="FFFF00"/>
                </a:highlight>
              </a:rPr>
              <a:t>Fix will be available in </a:t>
            </a:r>
            <a:r>
              <a:rPr lang="en-US" sz="1100" dirty="0" err="1">
                <a:solidFill>
                  <a:schemeClr val="dk1"/>
                </a:solidFill>
                <a:highlight>
                  <a:srgbClr val="FFFF00"/>
                </a:highlight>
              </a:rPr>
              <a:t>PeopleTools</a:t>
            </a:r>
            <a:r>
              <a:rPr lang="en-US" sz="1100" dirty="0">
                <a:solidFill>
                  <a:schemeClr val="dk1"/>
                </a:solidFill>
                <a:highlight>
                  <a:srgbClr val="FFFF00"/>
                </a:highlight>
              </a:rPr>
              <a:t> 8.60.</a:t>
            </a:r>
          </a:p>
          <a:p>
            <a:pPr marL="158750" indent="0">
              <a:buClr>
                <a:schemeClr val="dk1"/>
              </a:buClr>
              <a:buSzPts val="1100"/>
              <a:buNone/>
            </a:pPr>
            <a:r>
              <a:rPr lang="en-US" sz="1100" dirty="0">
                <a:solidFill>
                  <a:schemeClr val="dk1"/>
                </a:solidFill>
              </a:rPr>
              <a:t>HCM </a:t>
            </a:r>
            <a:r>
              <a:rPr lang="en-US" sz="1100" dirty="0"/>
              <a:t>Configurable headers</a:t>
            </a:r>
          </a:p>
          <a:p>
            <a:pPr marL="330200" indent="-171450">
              <a:buClr>
                <a:schemeClr val="dk1"/>
              </a:buClr>
              <a:buSzPts val="1100"/>
            </a:pPr>
            <a:r>
              <a:rPr lang="en-US" sz="1100" strike="sngStrike" dirty="0">
                <a:solidFill>
                  <a:schemeClr val="dk1"/>
                </a:solidFill>
                <a:highlight>
                  <a:srgbClr val="FFFF00"/>
                </a:highlight>
              </a:rPr>
              <a:t>Gathering </a:t>
            </a:r>
            <a:r>
              <a:rPr lang="en-US" sz="1100" strike="sngStrike" dirty="0">
                <a:highlight>
                  <a:srgbClr val="FFFF00"/>
                </a:highlight>
              </a:rPr>
              <a:t>votes for </a:t>
            </a:r>
            <a:r>
              <a:rPr lang="en-US" sz="1100" strike="sngStrike" dirty="0">
                <a:highlight>
                  <a:srgbClr val="FFFF00"/>
                </a:highlight>
                <a:hlinkClick r:id="rId3"/>
              </a:rPr>
              <a:t>the enhancement request</a:t>
            </a:r>
            <a:r>
              <a:rPr lang="en-US" sz="1100" strike="sngStrike" dirty="0">
                <a:highlight>
                  <a:srgbClr val="FFFF00"/>
                </a:highlight>
              </a:rPr>
              <a:t>.</a:t>
            </a:r>
          </a:p>
          <a:p>
            <a:pPr marL="330200" indent="-171450">
              <a:buClr>
                <a:schemeClr val="dk1"/>
              </a:buClr>
              <a:buSzPts val="1100"/>
            </a:pPr>
            <a:r>
              <a:rPr lang="en-US" sz="1100" dirty="0">
                <a:solidFill>
                  <a:schemeClr val="dk1"/>
                </a:solidFill>
                <a:highlight>
                  <a:srgbClr val="FFFF00"/>
                </a:highlight>
              </a:rPr>
              <a:t>Oracle has accepted our enhancement request and development is currently underway to address this issue. Once this fix becomes available, we will be able to resolve the issue of Multiple jobs being indistinguishable while reporting time. </a:t>
            </a:r>
            <a:endParaRPr lang="en-US" sz="1100" strike="sngStrike" dirty="0">
              <a:solidFill>
                <a:schemeClr val="dk1"/>
              </a:solidFill>
              <a:highlight>
                <a:srgbClr val="FFFF00"/>
              </a:highlight>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100" dirty="0"/>
              <a:t>HCM Time Pages</a:t>
            </a:r>
            <a:endParaRPr sz="1100" dirty="0"/>
          </a:p>
          <a:p>
            <a:pPr lvl="1" indent="-298450">
              <a:buSzPts val="1100"/>
            </a:pPr>
            <a:r>
              <a:rPr lang="en-US" sz="1100" dirty="0"/>
              <a:t>Focus goes to banner region after user interacts with calendar widget or previous button or next button. Focus should remain on the control that is selected.</a:t>
            </a:r>
            <a:endParaRPr sz="1100" dirty="0"/>
          </a:p>
          <a:p>
            <a:pPr marL="914400" lvl="1" indent="-298450" algn="l" rtl="0">
              <a:lnSpc>
                <a:spcPct val="90000"/>
              </a:lnSpc>
              <a:spcBef>
                <a:spcPts val="500"/>
              </a:spcBef>
              <a:spcAft>
                <a:spcPts val="0"/>
              </a:spcAft>
              <a:buSzPts val="1100"/>
              <a:buChar char="•"/>
            </a:pPr>
            <a:r>
              <a:rPr lang="en-US" sz="1100" dirty="0"/>
              <a:t>Opened an SR for this issue.</a:t>
            </a:r>
          </a:p>
          <a:p>
            <a:pPr lvl="1" indent="-298450">
              <a:buSzPts val="1100"/>
            </a:pPr>
            <a:r>
              <a:rPr lang="en-US" sz="1100" dirty="0">
                <a:solidFill>
                  <a:schemeClr val="dk1"/>
                </a:solidFill>
              </a:rPr>
              <a:t>Provisional Fix is given by Oracle which is currently in testing phase.</a:t>
            </a:r>
          </a:p>
          <a:p>
            <a:pPr marL="0" indent="0">
              <a:buNone/>
            </a:pPr>
            <a:r>
              <a:rPr lang="en-US" sz="1100" dirty="0">
                <a:solidFill>
                  <a:schemeClr val="dk1"/>
                </a:solidFill>
              </a:rPr>
              <a:t>HCM W-2 PDF </a:t>
            </a:r>
          </a:p>
          <a:p>
            <a:pPr marL="742950" lvl="1" indent="-298450"/>
            <a:r>
              <a:rPr lang="en-US" sz="1100" dirty="0">
                <a:solidFill>
                  <a:schemeClr val="dk1"/>
                </a:solidFill>
              </a:rPr>
              <a:t>JAWS reads "colon Y" after cell header in Box 13</a:t>
            </a:r>
          </a:p>
          <a:p>
            <a:pPr marL="742950" lvl="1" indent="-298450"/>
            <a:r>
              <a:rPr lang="en-US" sz="1100" dirty="0">
                <a:solidFill>
                  <a:schemeClr val="dk1"/>
                </a:solidFill>
              </a:rPr>
              <a:t>SR is open for this issue.</a:t>
            </a:r>
          </a:p>
          <a:p>
            <a:pPr marL="0" indent="0">
              <a:buNone/>
            </a:pPr>
            <a:r>
              <a:rPr lang="en-US" sz="1100" dirty="0">
                <a:solidFill>
                  <a:schemeClr val="dk1"/>
                </a:solidFill>
              </a:rPr>
              <a:t>HCM Configurable header labels</a:t>
            </a:r>
            <a:endParaRPr lang="en-US" dirty="0">
              <a:solidFill>
                <a:schemeClr val="dk1"/>
              </a:solidFill>
            </a:endParaRPr>
          </a:p>
          <a:p>
            <a:pPr marL="628650" lvl="1" indent="-171450"/>
            <a:r>
              <a:rPr lang="en-US" sz="1100" dirty="0">
                <a:solidFill>
                  <a:schemeClr val="dk1"/>
                </a:solidFill>
              </a:rPr>
              <a:t>Fix will be available in HCM Image 49.</a:t>
            </a:r>
          </a:p>
          <a:p>
            <a:pPr marL="285750" indent="-298450"/>
            <a:endParaRPr lang="en-US" sz="1100" dirty="0">
              <a:solidFill>
                <a:schemeClr val="dk1"/>
              </a:solidFill>
            </a:endParaRPr>
          </a:p>
          <a:p>
            <a:pPr marL="330200" indent="-171450">
              <a:buClr>
                <a:schemeClr val="dk1"/>
              </a:buClr>
            </a:pPr>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extLst>
      <p:ext uri="{BB962C8B-B14F-4D97-AF65-F5344CB8AC3E}">
        <p14:creationId xmlns:p14="http://schemas.microsoft.com/office/powerpoint/2010/main" val="257512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1"/>
                  </a:ext>
                </a:extLst>
              </a:rPr>
              <a:t>FIN Travel Authorizations </a:t>
            </a:r>
            <a:endParaRPr lang="en-US" sz="130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2"/>
                </a:ext>
              </a:extLst>
            </a:endParaRPr>
          </a:p>
          <a:p>
            <a:pPr lvl="1" indent="-311150">
              <a:buSzPts val="1300"/>
            </a:pPr>
            <a:r>
              <a:rPr lang="en-US" sz="130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[6/28/23] Will be tested when we implement FS 47.</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p>
          <a:p>
            <a:pPr marL="457200" lvl="0" indent="-228600" algn="l" rtl="0">
              <a:lnSpc>
                <a:spcPct val="90000"/>
              </a:lnSpc>
              <a:spcBef>
                <a:spcPts val="1000"/>
              </a:spcBef>
              <a:spcAft>
                <a:spcPts val="0"/>
              </a:spcAft>
              <a:buSzPts val="2800"/>
              <a:buNone/>
            </a:pPr>
            <a:endParaRPr lang="en-US" sz="1200"/>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300" dirty="0"/>
              <a:t>Switch Control</a:t>
            </a:r>
            <a:endParaRPr sz="2700" dirty="0"/>
          </a:p>
          <a:p>
            <a:pPr lvl="1" indent="-355600">
              <a:buSzPts val="2000"/>
            </a:pPr>
            <a:r>
              <a:rPr lang="en-US" sz="1100" dirty="0"/>
              <a:t>The switch form control/checkbox is identified as non-compliant due to it using multiple labels. Oracle has wanted to close it and we keep pushing back. The Vice President of HCM Development at Oracle is working with the </a:t>
            </a:r>
            <a:r>
              <a:rPr lang="en-US" sz="1100" dirty="0" err="1"/>
              <a:t>PeopleTools</a:t>
            </a:r>
            <a:r>
              <a:rPr lang="en-US" sz="1100" dirty="0"/>
              <a:t> team to try and address the problem with a design change.  We're waiting for him to send us information on how they tested and their justification for why it is compliant.</a:t>
            </a:r>
            <a:endParaRPr sz="1100" dirty="0"/>
          </a:p>
          <a:p>
            <a:pPr marL="50800" lvl="0" indent="0" algn="l" rtl="0">
              <a:lnSpc>
                <a:spcPct val="90000"/>
              </a:lnSpc>
              <a:spcBef>
                <a:spcPts val="1000"/>
              </a:spcBef>
              <a:spcAft>
                <a:spcPts val="0"/>
              </a:spcAft>
              <a:buSzPts val="2800"/>
              <a:buNone/>
            </a:pPr>
            <a:r>
              <a:rPr lang="en-US" sz="1300" dirty="0"/>
              <a:t>Back Button</a:t>
            </a:r>
            <a:endParaRPr sz="2700" dirty="0"/>
          </a:p>
          <a:p>
            <a:pPr lvl="1" indent="-355600">
              <a:buSzPts val="2000"/>
            </a:pPr>
            <a:r>
              <a:rPr lang="en-US" sz="1100" dirty="0"/>
              <a:t>In screen reader mode, the back button does not work from a Page accessed with the </a:t>
            </a:r>
            <a:r>
              <a:rPr lang="en-US" sz="1100" dirty="0" err="1"/>
              <a:t>TransferPage</a:t>
            </a:r>
            <a:r>
              <a:rPr lang="en-US" sz="1100" dirty="0"/>
              <a:t> function. Fix coming in </a:t>
            </a:r>
            <a:r>
              <a:rPr lang="en-US" sz="1100" dirty="0" err="1"/>
              <a:t>PeopleTools</a:t>
            </a:r>
            <a:r>
              <a:rPr lang="en-US" sz="1100" dirty="0"/>
              <a:t> 8.59. </a:t>
            </a:r>
            <a:endParaRPr lang="en-US" sz="2300" dirty="0"/>
          </a:p>
          <a:p>
            <a:pPr lvl="1" indent="-355600">
              <a:buSzPts val="2000"/>
            </a:pPr>
            <a:r>
              <a:rPr lang="en-US" sz="1100" dirty="0"/>
              <a:t>[6/28/23] Will be reviewed to see if </a:t>
            </a:r>
            <a:r>
              <a:rPr lang="en-US" sz="1100" dirty="0" err="1"/>
              <a:t>PeopleTools</a:t>
            </a:r>
            <a:r>
              <a:rPr lang="en-US" sz="1100" dirty="0"/>
              <a:t> 8.59 fixed this or not.</a:t>
            </a:r>
            <a:endParaRPr lang="en-US" sz="2300" dirty="0"/>
          </a:p>
          <a:p>
            <a:pPr marL="50800" lvl="0" indent="0" algn="l" rtl="0">
              <a:lnSpc>
                <a:spcPct val="90000"/>
              </a:lnSpc>
              <a:spcBef>
                <a:spcPts val="1000"/>
              </a:spcBef>
              <a:spcAft>
                <a:spcPts val="0"/>
              </a:spcAft>
              <a:buSzPts val="2800"/>
              <a:buNone/>
            </a:pPr>
            <a:r>
              <a:rPr lang="en-US" sz="1300" dirty="0"/>
              <a:t>Combo Box drop down displays one blank row and list items order is not top to bottom</a:t>
            </a:r>
            <a:endParaRPr sz="2700" dirty="0"/>
          </a:p>
          <a:p>
            <a:pPr marL="914400" lvl="1" indent="-355600" algn="l" rtl="0">
              <a:lnSpc>
                <a:spcPct val="90000"/>
              </a:lnSpc>
              <a:spcBef>
                <a:spcPts val="500"/>
              </a:spcBef>
              <a:spcAft>
                <a:spcPts val="0"/>
              </a:spcAft>
              <a:buSzPts val="2000"/>
              <a:buChar char="•"/>
            </a:pPr>
            <a:r>
              <a:rPr lang="en-US" sz="1100" dirty="0"/>
              <a:t>Oracle development is targeting </a:t>
            </a:r>
            <a:r>
              <a:rPr lang="en-US" sz="1100" dirty="0" err="1"/>
              <a:t>PeopleTools</a:t>
            </a:r>
            <a:r>
              <a:rPr lang="en-US" sz="1100" dirty="0"/>
              <a:t> 8.60 for the fix.</a:t>
            </a:r>
            <a:endParaRPr sz="2300" dirty="0"/>
          </a:p>
          <a:p>
            <a:pPr marL="50800" lvl="0" indent="0" algn="l" rtl="0">
              <a:lnSpc>
                <a:spcPct val="90000"/>
              </a:lnSpc>
              <a:spcBef>
                <a:spcPts val="1000"/>
              </a:spcBef>
              <a:spcAft>
                <a:spcPts val="0"/>
              </a:spcAft>
              <a:buSzPts val="2800"/>
              <a:buNone/>
            </a:pPr>
            <a:r>
              <a:rPr lang="en-US" sz="1300" dirty="0"/>
              <a:t>Accessibility Compliance of Calendar Widget</a:t>
            </a:r>
            <a:endParaRPr sz="2700" dirty="0"/>
          </a:p>
          <a:p>
            <a:pPr marL="914400" lvl="1" indent="-355600" algn="l" rtl="0">
              <a:lnSpc>
                <a:spcPct val="100000"/>
              </a:lnSpc>
              <a:spcBef>
                <a:spcPts val="500"/>
              </a:spcBef>
              <a:spcAft>
                <a:spcPts val="0"/>
              </a:spcAft>
              <a:buSzPts val="2000"/>
              <a:buChar char="•"/>
            </a:pPr>
            <a:r>
              <a:rPr lang="en-US" sz="1100" dirty="0"/>
              <a:t>Fixed for Firefox in </a:t>
            </a:r>
            <a:r>
              <a:rPr lang="en-US" sz="1100" dirty="0" err="1"/>
              <a:t>PeopleTools</a:t>
            </a:r>
            <a:r>
              <a:rPr lang="en-US" sz="1100" dirty="0"/>
              <a:t> 8.59.</a:t>
            </a:r>
            <a:endParaRPr sz="2300" dirty="0"/>
          </a:p>
          <a:p>
            <a:pPr lvl="1" indent="-355600">
              <a:lnSpc>
                <a:spcPct val="100000"/>
              </a:lnSpc>
              <a:buSzPts val="2000"/>
            </a:pPr>
            <a:r>
              <a:rPr lang="en-US" sz="1100" dirty="0"/>
              <a:t>Works in Chrome and Edge with </a:t>
            </a:r>
            <a:r>
              <a:rPr lang="en-US" sz="1100" u="sng" dirty="0">
                <a:solidFill>
                  <a:schemeClr val="hlink"/>
                </a:solidFill>
                <a:hlinkClick r:id="rId3">
                  <a:extLst>
                    <a:ext uri="{A12FA001-AC4F-418D-AE19-62706E023703}">
                      <ahyp:hlinkClr xmlns:ahyp="http://schemas.microsoft.com/office/drawing/2018/hyperlinkcolor" val="tx"/>
                    </a:ext>
                  </a:extLst>
                </a:hlinkClick>
              </a:rPr>
              <a:t>Oracle’s recommended keyboard shortcuts</a:t>
            </a:r>
            <a:r>
              <a:rPr lang="en-US" sz="1100" dirty="0"/>
              <a:t>.  If this is not working for you, please let us know.</a:t>
            </a:r>
            <a:endParaRPr sz="1100" dirty="0"/>
          </a:p>
          <a:p>
            <a:pPr marL="914400" lvl="1" indent="-298450" algn="l" rtl="0">
              <a:lnSpc>
                <a:spcPct val="90000"/>
              </a:lnSpc>
              <a:spcBef>
                <a:spcPts val="500"/>
              </a:spcBef>
              <a:spcAft>
                <a:spcPts val="0"/>
              </a:spcAft>
              <a:buSzPts val="1100"/>
              <a:buChar char="•"/>
            </a:pPr>
            <a:r>
              <a:rPr lang="en-US" sz="1100" dirty="0"/>
              <a:t>Placeholder text with expected date format i.e. “MM\DD\YYYY” with proper contrast ratio.</a:t>
            </a:r>
            <a:endParaRPr sz="1100" dirty="0"/>
          </a:p>
          <a:p>
            <a:pPr lvl="1" indent="-298450">
              <a:buSzPts val="1100"/>
            </a:pPr>
            <a:r>
              <a:rPr lang="en-US" sz="1100" dirty="0"/>
              <a:t>[6/28/23] Will be reviewed to see if </a:t>
            </a:r>
            <a:r>
              <a:rPr lang="en-US" sz="1100" dirty="0" err="1"/>
              <a:t>PeopleTools</a:t>
            </a:r>
            <a:r>
              <a:rPr lang="en-US" sz="1100" dirty="0"/>
              <a:t> 8.59 fixed this or not.</a:t>
            </a:r>
          </a:p>
          <a:p>
            <a:pPr marL="50800" lvl="0" indent="0" algn="l" rtl="0">
              <a:lnSpc>
                <a:spcPct val="90000"/>
              </a:lnSpc>
              <a:spcBef>
                <a:spcPts val="1000"/>
              </a:spcBef>
              <a:spcAft>
                <a:spcPts val="0"/>
              </a:spcAft>
              <a:buSzPts val="2800"/>
              <a:buNone/>
            </a:pPr>
            <a:r>
              <a:rPr lang="en-US" sz="1300" dirty="0"/>
              <a:t>Query viewer page</a:t>
            </a:r>
            <a:endParaRPr sz="2700" dirty="0"/>
          </a:p>
          <a:p>
            <a:pPr marL="914400" lvl="1" indent="-355600" algn="l" rtl="0">
              <a:lnSpc>
                <a:spcPct val="90000"/>
              </a:lnSpc>
              <a:spcBef>
                <a:spcPts val="500"/>
              </a:spcBef>
              <a:spcAft>
                <a:spcPts val="0"/>
              </a:spcAft>
              <a:buSzPts val="2000"/>
              <a:buChar char="•"/>
            </a:pPr>
            <a:r>
              <a:rPr lang="en-US" sz="1100" dirty="0"/>
              <a:t>The criteria is not read in screen reader forms mode. </a:t>
            </a:r>
            <a:r>
              <a:rPr lang="en-US" sz="1100" dirty="0">
                <a:solidFill>
                  <a:schemeClr val="dk1"/>
                </a:solidFill>
              </a:rPr>
              <a:t>Fix coming in </a:t>
            </a:r>
            <a:r>
              <a:rPr lang="en-US" sz="1100" dirty="0" err="1">
                <a:solidFill>
                  <a:schemeClr val="dk1"/>
                </a:solidFill>
              </a:rPr>
              <a:t>PeopleTools</a:t>
            </a:r>
            <a:r>
              <a:rPr lang="en-US" sz="1100" dirty="0">
                <a:solidFill>
                  <a:schemeClr val="dk1"/>
                </a:solidFill>
              </a:rPr>
              <a:t> 8.59.</a:t>
            </a:r>
          </a:p>
          <a:p>
            <a:pPr lvl="1" indent="-355600">
              <a:buSzPts val="2000"/>
            </a:pPr>
            <a:r>
              <a:rPr lang="en-US" sz="1100" dirty="0">
                <a:solidFill>
                  <a:schemeClr val="dk1"/>
                </a:solidFill>
              </a:rPr>
              <a:t>[6/28/23] Will be reviewed to see if </a:t>
            </a:r>
            <a:r>
              <a:rPr lang="en-US" sz="1100" dirty="0" err="1">
                <a:solidFill>
                  <a:schemeClr val="dk1"/>
                </a:solidFill>
              </a:rPr>
              <a:t>PeopleTools</a:t>
            </a:r>
            <a:r>
              <a:rPr lang="en-US" sz="1100" dirty="0">
                <a:solidFill>
                  <a:schemeClr val="dk1"/>
                </a:solidFill>
              </a:rPr>
              <a:t> 8.59 fixed this or not.</a:t>
            </a: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HCX</a:t>
            </a:r>
          </a:p>
          <a:p>
            <a:pPr marL="457200" lvl="0" indent="-406400" algn="l" rtl="0">
              <a:lnSpc>
                <a:spcPct val="90000"/>
              </a:lnSpc>
              <a:spcBef>
                <a:spcPts val="1000"/>
              </a:spcBef>
              <a:spcAft>
                <a:spcPts val="0"/>
              </a:spcAft>
              <a:buSzPts val="2800"/>
              <a:buChar char="•"/>
            </a:pPr>
            <a:r>
              <a:rPr lang="en-US" sz="2400" dirty="0"/>
              <a:t>Axe </a:t>
            </a:r>
            <a:r>
              <a:rPr lang="en-US" sz="2400" dirty="0" err="1"/>
              <a:t>DevTools</a:t>
            </a:r>
            <a:r>
              <a:rPr lang="en-US" sz="2400" dirty="0"/>
              <a:t> Pro</a:t>
            </a:r>
          </a:p>
          <a:p>
            <a:pPr marL="457200" lvl="0" indent="-406400" algn="l" rtl="0">
              <a:lnSpc>
                <a:spcPct val="90000"/>
              </a:lnSpc>
              <a:spcBef>
                <a:spcPts val="1000"/>
              </a:spcBef>
              <a:spcAft>
                <a:spcPts val="0"/>
              </a:spcAft>
              <a:buSzPts val="2800"/>
              <a:buChar char="•"/>
            </a:pPr>
            <a:r>
              <a:rPr lang="en-US" sz="2400" dirty="0"/>
              <a:t>HCM</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F29EC-5709-5E8B-DC64-2C75166CCBC1}"/>
              </a:ext>
            </a:extLst>
          </p:cNvPr>
          <p:cNvSpPr>
            <a:spLocks noGrp="1"/>
          </p:cNvSpPr>
          <p:nvPr>
            <p:ph type="title"/>
          </p:nvPr>
        </p:nvSpPr>
        <p:spPr/>
        <p:txBody>
          <a:bodyPr lIns="91440" tIns="45720" rIns="91440" bIns="45720" anchor="t"/>
          <a:lstStyle/>
          <a:p>
            <a:r>
              <a:rPr lang="en-US" dirty="0" err="1"/>
              <a:t>HighPoint</a:t>
            </a:r>
            <a:r>
              <a:rPr lang="en-US" dirty="0"/>
              <a:t> Campus Experience</a:t>
            </a:r>
          </a:p>
        </p:txBody>
      </p:sp>
      <p:sp>
        <p:nvSpPr>
          <p:cNvPr id="3" name="Content Placeholder 2">
            <a:extLst>
              <a:ext uri="{FF2B5EF4-FFF2-40B4-BE49-F238E27FC236}">
                <a16:creationId xmlns:a16="http://schemas.microsoft.com/office/drawing/2014/main" id="{B214E935-F68F-A72E-5E54-FF362101BB49}"/>
              </a:ext>
            </a:extLst>
          </p:cNvPr>
          <p:cNvSpPr>
            <a:spLocks noGrp="1"/>
          </p:cNvSpPr>
          <p:nvPr>
            <p:ph idx="1"/>
          </p:nvPr>
        </p:nvSpPr>
        <p:spPr>
          <a:xfrm>
            <a:off x="536860" y="2130552"/>
            <a:ext cx="8336975" cy="4041649"/>
          </a:xfrm>
        </p:spPr>
        <p:txBody>
          <a:bodyPr lIns="91440" tIns="45720" rIns="91440" bIns="45720" anchor="t"/>
          <a:lstStyle/>
          <a:p>
            <a:r>
              <a:rPr lang="en-US" sz="2600" dirty="0"/>
              <a:t>Highpoint has hired the Perkins School for the Blind to do an accessibility audit on Highpoint Campus Experience (HCX).  They anticipate the audit to be complete in March.</a:t>
            </a:r>
          </a:p>
          <a:p>
            <a:r>
              <a:rPr lang="en-US" sz="2600" dirty="0"/>
              <a:t>Of the 4 items that they support with exceptions (Highpoint VPAT section 1.3.1, 1.4.1, 2.4.3 and 4.1.2), they fully support now.</a:t>
            </a:r>
          </a:p>
          <a:p>
            <a:r>
              <a:rPr lang="en-US" sz="2600" dirty="0"/>
              <a:t>We will deploy the latest HCX version in October 2024.</a:t>
            </a:r>
          </a:p>
        </p:txBody>
      </p:sp>
      <p:sp>
        <p:nvSpPr>
          <p:cNvPr id="4" name="Slide Number Placeholder 3">
            <a:extLst>
              <a:ext uri="{FF2B5EF4-FFF2-40B4-BE49-F238E27FC236}">
                <a16:creationId xmlns:a16="http://schemas.microsoft.com/office/drawing/2014/main" id="{EBDD3A13-8D0A-E853-1CB6-19F227CBFE67}"/>
              </a:ext>
            </a:extLst>
          </p:cNvPr>
          <p:cNvSpPr>
            <a:spLocks noGrp="1"/>
          </p:cNvSpPr>
          <p:nvPr>
            <p:ph type="sldNum" sz="quarter" idx="12"/>
          </p:nvPr>
        </p:nvSpPr>
        <p:spPr/>
        <p:txBody>
          <a:bodyPr/>
          <a:lstStyle/>
          <a:p>
            <a:fld id="{DEE5BC03-7CE3-4FE3-BC0A-0ACCA8AC1F24}" type="slidenum">
              <a:rPr lang="en-US" smtClean="0"/>
              <a:pPr/>
              <a:t>3</a:t>
            </a:fld>
            <a:endParaRPr lang="en-US"/>
          </a:p>
        </p:txBody>
      </p:sp>
    </p:spTree>
    <p:extLst>
      <p:ext uri="{BB962C8B-B14F-4D97-AF65-F5344CB8AC3E}">
        <p14:creationId xmlns:p14="http://schemas.microsoft.com/office/powerpoint/2010/main" val="2471281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680E-15B1-0F39-DD5C-2F9B8983537F}"/>
              </a:ext>
            </a:extLst>
          </p:cNvPr>
          <p:cNvSpPr>
            <a:spLocks noGrp="1"/>
          </p:cNvSpPr>
          <p:nvPr>
            <p:ph type="title"/>
          </p:nvPr>
        </p:nvSpPr>
        <p:spPr/>
        <p:txBody>
          <a:bodyPr/>
          <a:lstStyle/>
          <a:p>
            <a:r>
              <a:rPr lang="en-US" dirty="0"/>
              <a:t>Axe </a:t>
            </a:r>
            <a:r>
              <a:rPr lang="en-US" dirty="0" err="1"/>
              <a:t>DevTools</a:t>
            </a:r>
            <a:r>
              <a:rPr lang="en-US" dirty="0"/>
              <a:t> Pro</a:t>
            </a:r>
          </a:p>
        </p:txBody>
      </p:sp>
      <p:sp>
        <p:nvSpPr>
          <p:cNvPr id="3" name="Text Placeholder 2">
            <a:extLst>
              <a:ext uri="{FF2B5EF4-FFF2-40B4-BE49-F238E27FC236}">
                <a16:creationId xmlns:a16="http://schemas.microsoft.com/office/drawing/2014/main" id="{CFA84D82-594D-EC6E-DD8F-528E633EA016}"/>
              </a:ext>
            </a:extLst>
          </p:cNvPr>
          <p:cNvSpPr>
            <a:spLocks noGrp="1"/>
          </p:cNvSpPr>
          <p:nvPr>
            <p:ph type="body" idx="1"/>
          </p:nvPr>
        </p:nvSpPr>
        <p:spPr/>
        <p:txBody>
          <a:bodyPr/>
          <a:lstStyle/>
          <a:p>
            <a:r>
              <a:rPr lang="en-US" dirty="0"/>
              <a:t>Continuing to explore</a:t>
            </a:r>
            <a:br>
              <a:rPr lang="en-US" dirty="0"/>
            </a:br>
            <a:r>
              <a:rPr lang="en-US" dirty="0"/>
              <a:t>more tools.</a:t>
            </a:r>
          </a:p>
        </p:txBody>
      </p:sp>
      <p:sp>
        <p:nvSpPr>
          <p:cNvPr id="4" name="Slide Number Placeholder 3">
            <a:extLst>
              <a:ext uri="{FF2B5EF4-FFF2-40B4-BE49-F238E27FC236}">
                <a16:creationId xmlns:a16="http://schemas.microsoft.com/office/drawing/2014/main" id="{81E1F58D-302E-A083-2300-F354428F988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pic>
        <p:nvPicPr>
          <p:cNvPr id="6" name="Picture 5" descr="Axe Dev Tools Pro browser plugin with scan all of my page and scan part of the page options">
            <a:extLst>
              <a:ext uri="{FF2B5EF4-FFF2-40B4-BE49-F238E27FC236}">
                <a16:creationId xmlns:a16="http://schemas.microsoft.com/office/drawing/2014/main" id="{19C453F0-93F7-8CE6-0ADB-548D967AC1E2}"/>
              </a:ext>
            </a:extLst>
          </p:cNvPr>
          <p:cNvPicPr>
            <a:picLocks noChangeAspect="1"/>
          </p:cNvPicPr>
          <p:nvPr/>
        </p:nvPicPr>
        <p:blipFill>
          <a:blip r:embed="rId2"/>
          <a:stretch>
            <a:fillRect/>
          </a:stretch>
        </p:blipFill>
        <p:spPr>
          <a:xfrm>
            <a:off x="5034189" y="-40515"/>
            <a:ext cx="4109811" cy="6939029"/>
          </a:xfrm>
          <a:prstGeom prst="rect">
            <a:avLst/>
          </a:prstGeom>
        </p:spPr>
      </p:pic>
    </p:spTree>
    <p:extLst>
      <p:ext uri="{BB962C8B-B14F-4D97-AF65-F5344CB8AC3E}">
        <p14:creationId xmlns:p14="http://schemas.microsoft.com/office/powerpoint/2010/main" val="2089161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507A8-D11A-B030-5B05-142C65FF22DA}"/>
              </a:ext>
            </a:extLst>
          </p:cNvPr>
          <p:cNvSpPr>
            <a:spLocks noGrp="1"/>
          </p:cNvSpPr>
          <p:nvPr>
            <p:ph type="title"/>
          </p:nvPr>
        </p:nvSpPr>
        <p:spPr/>
        <p:txBody>
          <a:bodyPr/>
          <a:lstStyle/>
          <a:p>
            <a:r>
              <a:rPr lang="en-US" dirty="0"/>
              <a:t>Human Capital Management </a:t>
            </a:r>
          </a:p>
        </p:txBody>
      </p:sp>
      <p:sp>
        <p:nvSpPr>
          <p:cNvPr id="3" name="Text Placeholder 2">
            <a:extLst>
              <a:ext uri="{FF2B5EF4-FFF2-40B4-BE49-F238E27FC236}">
                <a16:creationId xmlns:a16="http://schemas.microsoft.com/office/drawing/2014/main" id="{194E11CB-E2FD-85E0-7FBF-5900B5DC7E9A}"/>
              </a:ext>
            </a:extLst>
          </p:cNvPr>
          <p:cNvSpPr>
            <a:spLocks noGrp="1"/>
          </p:cNvSpPr>
          <p:nvPr>
            <p:ph type="body" idx="1"/>
          </p:nvPr>
        </p:nvSpPr>
        <p:spPr>
          <a:xfrm>
            <a:off x="536860" y="2267712"/>
            <a:ext cx="8336975" cy="3904489"/>
          </a:xfrm>
        </p:spPr>
        <p:txBody>
          <a:bodyPr/>
          <a:lstStyle/>
          <a:p>
            <a:r>
              <a:rPr lang="en-US" sz="1800" dirty="0"/>
              <a:t>Time Pages</a:t>
            </a:r>
          </a:p>
          <a:p>
            <a:pPr lvl="1"/>
            <a:r>
              <a:rPr lang="en-US" sz="1400" dirty="0"/>
              <a:t>Focus goes to banner region after user interacts with calendar widget or previous button or next button. Focus should remain on the control that is selected.</a:t>
            </a:r>
          </a:p>
          <a:p>
            <a:pPr lvl="1"/>
            <a:r>
              <a:rPr lang="en-US" sz="1400" dirty="0"/>
              <a:t>Provisional Fix is given by Oracle which is currently in testing phase.</a:t>
            </a:r>
          </a:p>
          <a:p>
            <a:pPr marL="533400" lvl="1" indent="0">
              <a:buNone/>
            </a:pPr>
            <a:endParaRPr lang="en-US" sz="1400" dirty="0"/>
          </a:p>
          <a:p>
            <a:r>
              <a:rPr lang="en-US" sz="1800" dirty="0"/>
              <a:t>W-2 PDF </a:t>
            </a:r>
          </a:p>
          <a:p>
            <a:pPr lvl="1"/>
            <a:r>
              <a:rPr lang="en-US" sz="1400" dirty="0"/>
              <a:t>JAWS reads "colon Y" after cell header in Box 13</a:t>
            </a:r>
          </a:p>
          <a:p>
            <a:pPr lvl="1"/>
            <a:r>
              <a:rPr lang="en-US" sz="1400" dirty="0"/>
              <a:t>Service Request with Oracle is open for this issue.</a:t>
            </a:r>
          </a:p>
          <a:p>
            <a:pPr marL="533400" lvl="1" indent="0">
              <a:buNone/>
            </a:pPr>
            <a:endParaRPr lang="en-US" sz="1400" dirty="0"/>
          </a:p>
          <a:p>
            <a:r>
              <a:rPr lang="en-US" sz="1800" dirty="0"/>
              <a:t>Configurable header labels</a:t>
            </a:r>
          </a:p>
          <a:p>
            <a:pPr lvl="1"/>
            <a:r>
              <a:rPr lang="en-US" sz="1400" dirty="0"/>
              <a:t>Fix will be available in HCM Image 49.</a:t>
            </a:r>
          </a:p>
          <a:p>
            <a:endParaRPr lang="en-US" sz="1800" dirty="0"/>
          </a:p>
        </p:txBody>
      </p:sp>
      <p:sp>
        <p:nvSpPr>
          <p:cNvPr id="4" name="Slide Number Placeholder 3">
            <a:extLst>
              <a:ext uri="{FF2B5EF4-FFF2-40B4-BE49-F238E27FC236}">
                <a16:creationId xmlns:a16="http://schemas.microsoft.com/office/drawing/2014/main" id="{A16DC1E3-D8E8-A989-4AC9-A89A388AA7D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2086141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April 9, 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6801</TotalTime>
  <Words>1428</Words>
  <Application>Microsoft Office PowerPoint</Application>
  <PresentationFormat>On-screen Show (4:3)</PresentationFormat>
  <Paragraphs>138</Paragraphs>
  <Slides>16</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Office Theme</vt:lpstr>
      <vt:lpstr>Accessibility &amp; ctcLink Open Forum</vt:lpstr>
      <vt:lpstr>Agenda</vt:lpstr>
      <vt:lpstr>HighPoint Campus Experience</vt:lpstr>
      <vt:lpstr>Axe DevTools Pro</vt:lpstr>
      <vt:lpstr>Human Capital Management </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675</cp:revision>
  <dcterms:created xsi:type="dcterms:W3CDTF">2018-05-14T23:14:43Z</dcterms:created>
  <dcterms:modified xsi:type="dcterms:W3CDTF">2024-03-07T19:39:13Z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