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510" r:id="rId4"/>
    <p:sldId id="512" r:id="rId5"/>
    <p:sldId id="513" r:id="rId6"/>
    <p:sldId id="266" r:id="rId7"/>
    <p:sldId id="267" r:id="rId8"/>
    <p:sldId id="268" r:id="rId9"/>
    <p:sldId id="269" r:id="rId10"/>
    <p:sldId id="270" r:id="rId11"/>
    <p:sldId id="271" r:id="rId12"/>
    <p:sldId id="509" r:id="rId13"/>
    <p:sldId id="272" r:id="rId14"/>
    <p:sldId id="273"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5T18:12:06.618" v="1135" actId="403"/>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5T18:11:34.108" v="1130"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5T18:11:34.108" v="1130" actId="20577"/>
          <ac:spMkLst>
            <pc:docMk/>
            <pc:sldMk cId="2367688744" sldId="513"/>
            <ac:spMk id="3" creationId="{FB4EDF5D-7E23-1C88-8308-5AA1BE5F9EA6}"/>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April 9,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interface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is given by Oracle which is currently in testing phase.</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600" dirty="0"/>
              <a:t>HCM Time Pages</a:t>
            </a:r>
            <a:endParaRPr sz="1600" dirty="0"/>
          </a:p>
          <a:p>
            <a:pPr lvl="1" indent="-298450">
              <a:buSzPts val="1100"/>
            </a:pPr>
            <a:r>
              <a:rPr lang="en-US" sz="1600" dirty="0"/>
              <a:t>Focus goes to banner region after user interacts with calendar widget or previous button or next button. Focus should remain on the control that is selected.</a:t>
            </a:r>
            <a:endParaRPr sz="1600" dirty="0"/>
          </a:p>
          <a:p>
            <a:pPr marL="914400" lvl="1" indent="-298450" algn="l" rtl="0">
              <a:lnSpc>
                <a:spcPct val="90000"/>
              </a:lnSpc>
              <a:spcBef>
                <a:spcPts val="500"/>
              </a:spcBef>
              <a:spcAft>
                <a:spcPts val="0"/>
              </a:spcAft>
              <a:buSzPts val="1100"/>
              <a:buChar char="•"/>
            </a:pPr>
            <a:r>
              <a:rPr lang="en-US" sz="1600" dirty="0"/>
              <a:t>Opened an SR for this issue.</a:t>
            </a:r>
          </a:p>
          <a:p>
            <a:pPr lvl="1" indent="-298450">
              <a:buSzPts val="1100"/>
            </a:pPr>
            <a:r>
              <a:rPr lang="en-US" sz="1600" dirty="0">
                <a:solidFill>
                  <a:schemeClr val="dk1"/>
                </a:solidFill>
              </a:rPr>
              <a:t>Provisional Fix is given by Oracle which is currently in testing phase.</a:t>
            </a:r>
          </a:p>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1"/>
                  </a:ext>
                </a:extLst>
              </a:rPr>
              <a:t>FIN Travel Authorizations </a:t>
            </a:r>
            <a:endPar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2"/>
                </a:ext>
              </a:extLst>
            </a:endParaRPr>
          </a:p>
          <a:p>
            <a:pPr lvl="1" indent="-311150">
              <a:buSzPts val="1300"/>
            </a:pPr>
            <a:r>
              <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dirty="0"/>
              <a:t>Switch Control</a:t>
            </a:r>
            <a:endParaRPr sz="3600" dirty="0"/>
          </a:p>
          <a:p>
            <a:pPr lvl="1" indent="-355600">
              <a:buSzPts val="2000"/>
            </a:pPr>
            <a:r>
              <a:rPr lang="en-US" sz="1600" dirty="0"/>
              <a:t>The switch form control/checkbox we identified as non-compliant due to it using multiple labels. Oracle disagrees it is an accessibility issue and closed our service request.</a:t>
            </a:r>
            <a:endParaRPr sz="1600" dirty="0"/>
          </a:p>
          <a:p>
            <a:pPr marL="50800" lvl="0" indent="0" algn="l" rtl="0">
              <a:lnSpc>
                <a:spcPct val="90000"/>
              </a:lnSpc>
              <a:spcBef>
                <a:spcPts val="1000"/>
              </a:spcBef>
              <a:spcAft>
                <a:spcPts val="0"/>
              </a:spcAft>
              <a:buSzPts val="2800"/>
              <a:buNone/>
            </a:pPr>
            <a:r>
              <a:rPr lang="en-US" sz="1800" dirty="0"/>
              <a:t>Combo Box drop down displays one blank row and list items order is not top to bottom</a:t>
            </a:r>
            <a:endParaRPr sz="3600" dirty="0"/>
          </a:p>
          <a:p>
            <a:pPr marL="914400" lvl="1" indent="-355600" algn="l" rtl="0">
              <a:lnSpc>
                <a:spcPct val="90000"/>
              </a:lnSpc>
              <a:spcBef>
                <a:spcPts val="500"/>
              </a:spcBef>
              <a:spcAft>
                <a:spcPts val="0"/>
              </a:spcAft>
              <a:buSzPts val="2000"/>
              <a:buChar char="•"/>
            </a:pPr>
            <a:r>
              <a:rPr lang="en-US" sz="1600" dirty="0"/>
              <a:t>Oracle development is targeting </a:t>
            </a:r>
            <a:r>
              <a:rPr lang="en-US" sz="1600" dirty="0" err="1"/>
              <a:t>PeopleTools</a:t>
            </a:r>
            <a:r>
              <a:rPr lang="en-US" sz="1600" dirty="0"/>
              <a:t> 8.60 for the fix.</a:t>
            </a:r>
            <a:endParaRPr sz="3200" dirty="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dirty="0"/>
              <a:t>Oracle vs. </a:t>
            </a:r>
            <a:r>
              <a:rPr lang="en-US" sz="1200" dirty="0" err="1"/>
              <a:t>HighPoint</a:t>
            </a:r>
            <a:endParaRPr sz="1200" dirty="0"/>
          </a:p>
          <a:p>
            <a:pPr marL="914400" lvl="1" indent="-304800" algn="l" rtl="0">
              <a:lnSpc>
                <a:spcPct val="90000"/>
              </a:lnSpc>
              <a:spcBef>
                <a:spcPts val="0"/>
              </a:spcBef>
              <a:spcAft>
                <a:spcPts val="0"/>
              </a:spcAft>
              <a:buSzPts val="1200"/>
              <a:buChar char="•"/>
            </a:pPr>
            <a:r>
              <a:rPr lang="en-US" sz="1200" dirty="0"/>
              <a:t>Oracle is the company that makes PeopleSoft. Highpoint is a third-party vendor that provides the integrated HCX mobile solution.</a:t>
            </a:r>
            <a:endParaRPr sz="1200" dirty="0"/>
          </a:p>
          <a:p>
            <a:pPr marL="457200" lvl="0" indent="-304800" algn="l" rtl="0">
              <a:lnSpc>
                <a:spcPct val="90000"/>
              </a:lnSpc>
              <a:spcBef>
                <a:spcPts val="0"/>
              </a:spcBef>
              <a:spcAft>
                <a:spcPts val="0"/>
              </a:spcAft>
              <a:buSzPts val="1200"/>
              <a:buChar char="•"/>
            </a:pPr>
            <a:r>
              <a:rPr lang="en-US" sz="1200" dirty="0"/>
              <a:t>ctcLink vs. HCX</a:t>
            </a:r>
            <a:endParaRPr sz="1200" dirty="0"/>
          </a:p>
          <a:p>
            <a:pPr marL="914400" lvl="1" indent="-304800" algn="l" rtl="0">
              <a:lnSpc>
                <a:spcPct val="90000"/>
              </a:lnSpc>
              <a:spcBef>
                <a:spcPts val="0"/>
              </a:spcBef>
              <a:spcAft>
                <a:spcPts val="0"/>
              </a:spcAft>
              <a:buSzPts val="1200"/>
              <a:buChar char="•"/>
            </a:pPr>
            <a:r>
              <a:rPr lang="en-US" sz="1200" dirty="0"/>
              <a:t>ctcLink is the centralized PeopleSoft implementation that all the WA community and technical colleges use. HCX is the integrated mobile solution provided by </a:t>
            </a:r>
            <a:r>
              <a:rPr lang="en-US" sz="1200" dirty="0" err="1"/>
              <a:t>HighPoint</a:t>
            </a:r>
            <a:r>
              <a:rPr lang="en-US" sz="1200" dirty="0"/>
              <a:t>.</a:t>
            </a:r>
            <a:endParaRPr sz="1200" dirty="0"/>
          </a:p>
          <a:p>
            <a:pPr marL="457200" lvl="0" indent="-304800" algn="l" rtl="0">
              <a:lnSpc>
                <a:spcPct val="90000"/>
              </a:lnSpc>
              <a:spcBef>
                <a:spcPts val="0"/>
              </a:spcBef>
              <a:spcAft>
                <a:spcPts val="0"/>
              </a:spcAft>
              <a:buSzPts val="1200"/>
              <a:buChar char="•"/>
            </a:pPr>
            <a:r>
              <a:rPr lang="en-US" sz="1200" dirty="0"/>
              <a:t>OAAP and </a:t>
            </a:r>
            <a:r>
              <a:rPr lang="en-US" sz="1200" dirty="0" err="1"/>
              <a:t>Kastech</a:t>
            </a:r>
            <a:endParaRPr sz="1200" dirty="0"/>
          </a:p>
          <a:p>
            <a:pPr marL="914400" lvl="1" indent="-304800" algn="l" rtl="0">
              <a:lnSpc>
                <a:spcPct val="90000"/>
              </a:lnSpc>
              <a:spcBef>
                <a:spcPts val="0"/>
              </a:spcBef>
              <a:spcAft>
                <a:spcPts val="0"/>
              </a:spcAft>
              <a:buSzPts val="1200"/>
              <a:buChar char="•"/>
            </a:pPr>
            <a:r>
              <a:rPr lang="en-US" sz="1200" dirty="0" err="1"/>
              <a:t>Kastech</a:t>
            </a:r>
            <a:r>
              <a:rPr lang="en-US" sz="1200" dirty="0"/>
              <a:t> is the third-party company that provides the Online Admission Application Portal (OAAP) that is integrated with ctcLink.</a:t>
            </a:r>
            <a:endParaRPr sz="1200" dirty="0"/>
          </a:p>
          <a:p>
            <a:pPr marL="457200" lvl="0" indent="-304800" algn="l" rtl="0">
              <a:lnSpc>
                <a:spcPct val="90000"/>
              </a:lnSpc>
              <a:spcBef>
                <a:spcPts val="0"/>
              </a:spcBef>
              <a:spcAft>
                <a:spcPts val="0"/>
              </a:spcAft>
              <a:buSzPts val="1200"/>
              <a:buChar char="•"/>
            </a:pPr>
            <a:r>
              <a:rPr lang="en-US" sz="1200" dirty="0"/>
              <a:t>IOVD (Image Overview Document)</a:t>
            </a:r>
            <a:endParaRPr sz="1200" dirty="0"/>
          </a:p>
          <a:p>
            <a:pPr marL="914400" lvl="1" indent="-304800" algn="l" rtl="0">
              <a:lnSpc>
                <a:spcPct val="90000"/>
              </a:lnSpc>
              <a:spcBef>
                <a:spcPts val="0"/>
              </a:spcBef>
              <a:spcAft>
                <a:spcPts val="0"/>
              </a:spcAft>
              <a:buSzPts val="1200"/>
              <a:buChar char="•"/>
            </a:pPr>
            <a:r>
              <a:rPr lang="en-US" sz="1200" dirty="0"/>
              <a:t>A document that explains in detail all the new features, bug fixes, and accessibility fixes that come with the image.</a:t>
            </a:r>
            <a:endParaRPr sz="1200" dirty="0"/>
          </a:p>
          <a:p>
            <a:pPr marL="457200" lvl="0" indent="-304800" algn="l" rtl="0">
              <a:lnSpc>
                <a:spcPct val="90000"/>
              </a:lnSpc>
              <a:spcBef>
                <a:spcPts val="0"/>
              </a:spcBef>
              <a:spcAft>
                <a:spcPts val="0"/>
              </a:spcAft>
              <a:buSzPts val="1200"/>
              <a:buChar char="•"/>
            </a:pPr>
            <a:r>
              <a:rPr lang="en-US" sz="1200" dirty="0">
                <a:solidFill>
                  <a:schemeClr val="dk1"/>
                </a:solidFill>
              </a:rPr>
              <a:t>SIT vs. UAT</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In SIT, State Board staff test the fix. In UAT, the college user that reported the issue tests the fix.</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Testing teams vs. functional teams at SBCTC</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PeopleSoft Release </a:t>
            </a:r>
            <a:r>
              <a:rPr lang="en-US" sz="1200" dirty="0" err="1">
                <a:solidFill>
                  <a:schemeClr val="dk1"/>
                </a:solidFill>
              </a:rPr>
              <a:t>Patchset</a:t>
            </a:r>
            <a:r>
              <a:rPr lang="en-US" sz="1200" dirty="0">
                <a:solidFill>
                  <a:schemeClr val="dk1"/>
                </a:solidFill>
              </a:rPr>
              <a:t> (PRP) or Proof-of-Concept (POC) </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dirty="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Finance</a:t>
            </a:r>
          </a:p>
          <a:p>
            <a:pPr marL="457200" lvl="0" indent="-406400" algn="l" rtl="0">
              <a:lnSpc>
                <a:spcPct val="90000"/>
              </a:lnSpc>
              <a:spcBef>
                <a:spcPts val="1000"/>
              </a:spcBef>
              <a:spcAft>
                <a:spcPts val="0"/>
              </a:spcAft>
              <a:buSzPts val="2800"/>
              <a:buChar char="•"/>
            </a:pPr>
            <a:r>
              <a:rPr lang="en-US" sz="2400" dirty="0"/>
              <a:t>Calendar Widget</a:t>
            </a:r>
          </a:p>
          <a:p>
            <a:pPr marL="457200" lvl="0" indent="-406400" algn="l" rtl="0">
              <a:lnSpc>
                <a:spcPct val="90000"/>
              </a:lnSpc>
              <a:spcBef>
                <a:spcPts val="1000"/>
              </a:spcBef>
              <a:spcAft>
                <a:spcPts val="0"/>
              </a:spcAft>
              <a:buSzPts val="2800"/>
              <a:buChar char="•"/>
            </a:pPr>
            <a:r>
              <a:rPr lang="en-US" sz="2400" dirty="0" err="1"/>
              <a:t>PeopleTools</a:t>
            </a:r>
            <a:r>
              <a:rPr lang="en-US" sz="2400" dirty="0"/>
              <a:t> 8.59.21</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0CBFC-BC0E-956B-678F-517C81A6F415}"/>
              </a:ext>
            </a:extLst>
          </p:cNvPr>
          <p:cNvSpPr>
            <a:spLocks noGrp="1"/>
          </p:cNvSpPr>
          <p:nvPr>
            <p:ph type="title"/>
          </p:nvPr>
        </p:nvSpPr>
        <p:spPr/>
        <p:txBody>
          <a:bodyPr/>
          <a:lstStyle/>
          <a:p>
            <a:r>
              <a:rPr lang="en-US" dirty="0"/>
              <a:t>Finance</a:t>
            </a:r>
          </a:p>
        </p:txBody>
      </p:sp>
      <p:sp>
        <p:nvSpPr>
          <p:cNvPr id="3" name="Text Placeholder 2">
            <a:extLst>
              <a:ext uri="{FF2B5EF4-FFF2-40B4-BE49-F238E27FC236}">
                <a16:creationId xmlns:a16="http://schemas.microsoft.com/office/drawing/2014/main" id="{6D3D5C4E-6CA4-3B26-0004-947C4FC57E2D}"/>
              </a:ext>
            </a:extLst>
          </p:cNvPr>
          <p:cNvSpPr>
            <a:spLocks noGrp="1"/>
          </p:cNvSpPr>
          <p:nvPr>
            <p:ph type="body" idx="1"/>
          </p:nvPr>
        </p:nvSpPr>
        <p:spPr/>
        <p:txBody>
          <a:bodyPr/>
          <a:lstStyle/>
          <a:p>
            <a:pPr marL="0" indent="0">
              <a:spcBef>
                <a:spcPts val="0"/>
              </a:spcBef>
              <a:buNone/>
            </a:pPr>
            <a:r>
              <a:rPr lang="en-US" sz="2000" dirty="0">
                <a:solidFill>
                  <a:schemeClr val="dk1"/>
                </a:solidFill>
              </a:rPr>
              <a:t>Finance - Express Bill Entry Template page. </a:t>
            </a:r>
          </a:p>
          <a:p>
            <a:pPr lvl="1" indent="-311150">
              <a:spcBef>
                <a:spcPts val="0"/>
              </a:spcBef>
              <a:buClr>
                <a:schemeClr val="dk1"/>
              </a:buClr>
              <a:buSzPts val="1300"/>
            </a:pPr>
            <a:r>
              <a:rPr lang="en-US" sz="20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2000" dirty="0">
                <a:solidFill>
                  <a:schemeClr val="dk1"/>
                </a:solidFill>
              </a:rPr>
              <a:t>Oracle is developed a fix that was planned to be delivered in Finance Image 47 but got pushed to image 48.</a:t>
            </a:r>
          </a:p>
          <a:p>
            <a:pPr marL="914400" lvl="1" indent="-311150" algn="l" rtl="0">
              <a:lnSpc>
                <a:spcPct val="90000"/>
              </a:lnSpc>
              <a:spcBef>
                <a:spcPts val="0"/>
              </a:spcBef>
              <a:spcAft>
                <a:spcPts val="0"/>
              </a:spcAft>
              <a:buClr>
                <a:schemeClr val="dk1"/>
              </a:buClr>
              <a:buSzPts val="1300"/>
              <a:buChar char="•"/>
            </a:pPr>
            <a:r>
              <a:rPr lang="en-US" sz="2000" dirty="0">
                <a:solidFill>
                  <a:schemeClr val="dk1"/>
                </a:solidFill>
              </a:rPr>
              <a:t>We will be implementing this fix in October 2024.</a:t>
            </a:r>
          </a:p>
          <a:p>
            <a:endParaRPr lang="en-US" dirty="0"/>
          </a:p>
        </p:txBody>
      </p:sp>
      <p:sp>
        <p:nvSpPr>
          <p:cNvPr id="4" name="Slide Number Placeholder 3">
            <a:extLst>
              <a:ext uri="{FF2B5EF4-FFF2-40B4-BE49-F238E27FC236}">
                <a16:creationId xmlns:a16="http://schemas.microsoft.com/office/drawing/2014/main" id="{284CD336-450A-328B-F26B-B7942EAE12E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98726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7E18-C575-19E2-4C01-9403B8B7F9E0}"/>
              </a:ext>
            </a:extLst>
          </p:cNvPr>
          <p:cNvSpPr>
            <a:spLocks noGrp="1"/>
          </p:cNvSpPr>
          <p:nvPr>
            <p:ph type="title"/>
          </p:nvPr>
        </p:nvSpPr>
        <p:spPr/>
        <p:txBody>
          <a:bodyPr/>
          <a:lstStyle/>
          <a:p>
            <a:r>
              <a:rPr lang="en-US" dirty="0"/>
              <a:t>Calendar Widget</a:t>
            </a:r>
          </a:p>
        </p:txBody>
      </p:sp>
      <p:sp>
        <p:nvSpPr>
          <p:cNvPr id="3" name="Text Placeholder 2">
            <a:extLst>
              <a:ext uri="{FF2B5EF4-FFF2-40B4-BE49-F238E27FC236}">
                <a16:creationId xmlns:a16="http://schemas.microsoft.com/office/drawing/2014/main" id="{6F489D58-194A-854A-714F-276F3966546C}"/>
              </a:ext>
            </a:extLst>
          </p:cNvPr>
          <p:cNvSpPr>
            <a:spLocks noGrp="1"/>
          </p:cNvSpPr>
          <p:nvPr>
            <p:ph type="body" idx="1"/>
          </p:nvPr>
        </p:nvSpPr>
        <p:spPr/>
        <p:txBody>
          <a:bodyPr/>
          <a:lstStyle/>
          <a:p>
            <a:r>
              <a:rPr lang="en-US" sz="2000" dirty="0"/>
              <a:t>Previously you were unable to use the arrow keys to change the calendar and month dropdowns on the calendar prompt. That was fixed when we went to </a:t>
            </a:r>
            <a:r>
              <a:rPr lang="en-US" sz="2000" dirty="0" err="1"/>
              <a:t>PeopleTools</a:t>
            </a:r>
            <a:r>
              <a:rPr lang="en-US" sz="2000" dirty="0"/>
              <a:t> 8.59.14 last year.</a:t>
            </a:r>
          </a:p>
          <a:p>
            <a:r>
              <a:rPr lang="en-US" sz="2000" dirty="0"/>
              <a:t>HCM Time Pages</a:t>
            </a:r>
          </a:p>
          <a:p>
            <a:pPr lvl="1" indent="-298450">
              <a:buSzPts val="1100"/>
            </a:pPr>
            <a:r>
              <a:rPr lang="en-US" sz="2000" dirty="0"/>
              <a:t>Focus goes to banner region after user interacts with calendar widget or previous button or next button. Focus should remain on the control that is selected.</a:t>
            </a:r>
          </a:p>
          <a:p>
            <a:pPr marL="914400" lvl="1" indent="-298450" algn="l" rtl="0">
              <a:lnSpc>
                <a:spcPct val="90000"/>
              </a:lnSpc>
              <a:spcBef>
                <a:spcPts val="500"/>
              </a:spcBef>
              <a:spcAft>
                <a:spcPts val="0"/>
              </a:spcAft>
              <a:buSzPts val="1100"/>
              <a:buChar char="•"/>
            </a:pPr>
            <a:r>
              <a:rPr lang="en-US" sz="2000" dirty="0"/>
              <a:t>We opened an SR for this issue.</a:t>
            </a:r>
          </a:p>
          <a:p>
            <a:pPr lvl="1" indent="-298450">
              <a:buSzPts val="1100"/>
            </a:pPr>
            <a:r>
              <a:rPr lang="en-US" sz="2000" dirty="0">
                <a:solidFill>
                  <a:schemeClr val="dk1"/>
                </a:solidFill>
              </a:rPr>
              <a:t>Provisional fix was given by Oracle which is currently in testing phase.</a:t>
            </a:r>
          </a:p>
          <a:p>
            <a:endParaRPr lang="en-US" dirty="0"/>
          </a:p>
        </p:txBody>
      </p:sp>
      <p:sp>
        <p:nvSpPr>
          <p:cNvPr id="4" name="Slide Number Placeholder 3">
            <a:extLst>
              <a:ext uri="{FF2B5EF4-FFF2-40B4-BE49-F238E27FC236}">
                <a16:creationId xmlns:a16="http://schemas.microsoft.com/office/drawing/2014/main" id="{140CCB80-2581-93C0-8D43-ADCB686B472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29448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3981-922A-3EA7-C06F-BEF0B80BEF1C}"/>
              </a:ext>
            </a:extLst>
          </p:cNvPr>
          <p:cNvSpPr>
            <a:spLocks noGrp="1"/>
          </p:cNvSpPr>
          <p:nvPr>
            <p:ph type="title"/>
          </p:nvPr>
        </p:nvSpPr>
        <p:spPr/>
        <p:txBody>
          <a:bodyPr/>
          <a:lstStyle/>
          <a:p>
            <a:r>
              <a:rPr lang="en-US" dirty="0" err="1"/>
              <a:t>PeopleTools</a:t>
            </a:r>
            <a:r>
              <a:rPr lang="en-US" dirty="0"/>
              <a:t> 8.59.21</a:t>
            </a:r>
          </a:p>
        </p:txBody>
      </p:sp>
      <p:sp>
        <p:nvSpPr>
          <p:cNvPr id="3" name="Text Placeholder 2">
            <a:extLst>
              <a:ext uri="{FF2B5EF4-FFF2-40B4-BE49-F238E27FC236}">
                <a16:creationId xmlns:a16="http://schemas.microsoft.com/office/drawing/2014/main" id="{FB4EDF5D-7E23-1C88-8308-5AA1BE5F9EA6}"/>
              </a:ext>
            </a:extLst>
          </p:cNvPr>
          <p:cNvSpPr>
            <a:spLocks noGrp="1"/>
          </p:cNvSpPr>
          <p:nvPr>
            <p:ph type="body" idx="1"/>
          </p:nvPr>
        </p:nvSpPr>
        <p:spPr/>
        <p:txBody>
          <a:bodyPr/>
          <a:lstStyle/>
          <a:p>
            <a:r>
              <a:rPr lang="en-US" dirty="0" err="1"/>
              <a:t>PeopleTools</a:t>
            </a:r>
            <a:r>
              <a:rPr lang="en-US" dirty="0"/>
              <a:t> update from 8.59.14 to 8.59.21 coming on April 27</a:t>
            </a:r>
            <a:r>
              <a:rPr lang="en-US" baseline="30000" dirty="0"/>
              <a:t>th</a:t>
            </a:r>
            <a:r>
              <a:rPr lang="en-US" dirty="0"/>
              <a:t>. </a:t>
            </a:r>
          </a:p>
          <a:p>
            <a:r>
              <a:rPr lang="en-US" dirty="0"/>
              <a:t>Accessibility IOVD will be posted soon. </a:t>
            </a:r>
          </a:p>
          <a:p>
            <a:r>
              <a:rPr lang="en-US" dirty="0"/>
              <a:t>Save button changes on My Preferences page.</a:t>
            </a:r>
          </a:p>
        </p:txBody>
      </p:sp>
      <p:sp>
        <p:nvSpPr>
          <p:cNvPr id="4" name="Slide Number Placeholder 3">
            <a:extLst>
              <a:ext uri="{FF2B5EF4-FFF2-40B4-BE49-F238E27FC236}">
                <a16:creationId xmlns:a16="http://schemas.microsoft.com/office/drawing/2014/main" id="{9C1EE245-AF1A-AC83-1F72-586287EEC9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367688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May 14,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9675</TotalTime>
  <Words>1250</Words>
  <Application>Microsoft Office PowerPoint</Application>
  <PresentationFormat>On-screen Show (4:3)</PresentationFormat>
  <Paragraphs>122</Paragraphs>
  <Slides>16</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Finance</vt:lpstr>
      <vt:lpstr>Calendar Widget</vt:lpstr>
      <vt:lpstr>PeopleTools 8.59.21</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675</cp:revision>
  <dcterms:created xsi:type="dcterms:W3CDTF">2018-05-14T23:14:43Z</dcterms:created>
  <dcterms:modified xsi:type="dcterms:W3CDTF">2024-04-05T18:12:08Z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