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8"/>
  </p:notesMasterIdLst>
  <p:sldIdLst>
    <p:sldId id="256" r:id="rId2"/>
    <p:sldId id="257" r:id="rId3"/>
    <p:sldId id="523" r:id="rId4"/>
    <p:sldId id="522" r:id="rId5"/>
    <p:sldId id="519" r:id="rId6"/>
    <p:sldId id="266" r:id="rId7"/>
    <p:sldId id="267" r:id="rId8"/>
    <p:sldId id="268" r:id="rId9"/>
    <p:sldId id="269" r:id="rId10"/>
    <p:sldId id="270" r:id="rId11"/>
    <p:sldId id="271" r:id="rId12"/>
    <p:sldId id="272" r:id="rId13"/>
    <p:sldId id="273" r:id="rId14"/>
    <p:sldId id="515" r:id="rId15"/>
    <p:sldId id="274" r:id="rId16"/>
    <p:sldId id="275" r:id="rId17"/>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4" roundtripDataSignature="AMtx7mgxRULPTHSPRtjurY20eE9m6ntZK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31359D-046B-492E-ACC9-A53E834FC625}" v="20" dt="2026-03-09T22:54:01.4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9" Type="http://schemas.microsoft.com/office/2016/11/relationships/changesInfo" Target="changesInfos/changesInfo1.xml"/><Relationship Id="rId3" Type="http://schemas.openxmlformats.org/officeDocument/2006/relationships/slide" Target="slides/slide2.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36"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pher Soran" userId="7cb0f6d7-a7f2-46f2-9367-9660ffd42908" providerId="ADAL" clId="{934E5068-E1C3-499C-B280-95F397B51D41}"/>
    <pc:docChg chg="undo custSel addSld delSld modSld">
      <pc:chgData name="Christopher Soran" userId="7cb0f6d7-a7f2-46f2-9367-9660ffd42908" providerId="ADAL" clId="{934E5068-E1C3-499C-B280-95F397B51D41}" dt="2026-03-10T17:48:53.044" v="3020" actId="20577"/>
      <pc:docMkLst>
        <pc:docMk/>
      </pc:docMkLst>
      <pc:sldChg chg="modSp mod">
        <pc:chgData name="Christopher Soran" userId="7cb0f6d7-a7f2-46f2-9367-9660ffd42908" providerId="ADAL" clId="{934E5068-E1C3-499C-B280-95F397B51D41}" dt="2026-03-03T18:05:47.252" v="2508" actId="20577"/>
        <pc:sldMkLst>
          <pc:docMk/>
          <pc:sldMk cId="0" sldId="256"/>
        </pc:sldMkLst>
        <pc:spChg chg="mod">
          <ac:chgData name="Christopher Soran" userId="7cb0f6d7-a7f2-46f2-9367-9660ffd42908" providerId="ADAL" clId="{934E5068-E1C3-499C-B280-95F397B51D41}" dt="2026-03-03T18:05:47.252" v="2508" actId="20577"/>
          <ac:spMkLst>
            <pc:docMk/>
            <pc:sldMk cId="0" sldId="256"/>
            <ac:spMk id="109" creationId="{00000000-0000-0000-0000-000000000000}"/>
          </ac:spMkLst>
        </pc:spChg>
      </pc:sldChg>
      <pc:sldChg chg="modSp mod">
        <pc:chgData name="Christopher Soran" userId="7cb0f6d7-a7f2-46f2-9367-9660ffd42908" providerId="ADAL" clId="{934E5068-E1C3-499C-B280-95F397B51D41}" dt="2026-03-10T17:48:53.044" v="3020" actId="20577"/>
        <pc:sldMkLst>
          <pc:docMk/>
          <pc:sldMk cId="0" sldId="257"/>
        </pc:sldMkLst>
        <pc:spChg chg="mod">
          <ac:chgData name="Christopher Soran" userId="7cb0f6d7-a7f2-46f2-9367-9660ffd42908" providerId="ADAL" clId="{934E5068-E1C3-499C-B280-95F397B51D41}" dt="2026-03-10T17:48:53.044" v="3020" actId="20577"/>
          <ac:spMkLst>
            <pc:docMk/>
            <pc:sldMk cId="0" sldId="257"/>
            <ac:spMk id="116" creationId="{00000000-0000-0000-0000-000000000000}"/>
          </ac:spMkLst>
        </pc:spChg>
      </pc:sldChg>
      <pc:sldChg chg="modSp mod">
        <pc:chgData name="Christopher Soran" userId="7cb0f6d7-a7f2-46f2-9367-9660ffd42908" providerId="ADAL" clId="{934E5068-E1C3-499C-B280-95F397B51D41}" dt="2026-03-03T18:06:12.387" v="2516" actId="20577"/>
        <pc:sldMkLst>
          <pc:docMk/>
          <pc:sldMk cId="0" sldId="268"/>
        </pc:sldMkLst>
        <pc:spChg chg="mod">
          <ac:chgData name="Christopher Soran" userId="7cb0f6d7-a7f2-46f2-9367-9660ffd42908" providerId="ADAL" clId="{934E5068-E1C3-499C-B280-95F397B51D41}" dt="2026-03-03T18:06:12.387" v="2516" actId="20577"/>
          <ac:spMkLst>
            <pc:docMk/>
            <pc:sldMk cId="0" sldId="268"/>
            <ac:spMk id="201" creationId="{00000000-0000-0000-0000-000000000000}"/>
          </ac:spMkLst>
        </pc:spChg>
      </pc:sldChg>
      <pc:sldChg chg="modSp mod">
        <pc:chgData name="Christopher Soran" userId="7cb0f6d7-a7f2-46f2-9367-9660ffd42908" providerId="ADAL" clId="{934E5068-E1C3-499C-B280-95F397B51D41}" dt="2026-03-06T22:42:04.392" v="2606" actId="6549"/>
        <pc:sldMkLst>
          <pc:docMk/>
          <pc:sldMk cId="0" sldId="270"/>
        </pc:sldMkLst>
        <pc:spChg chg="mod">
          <ac:chgData name="Christopher Soran" userId="7cb0f6d7-a7f2-46f2-9367-9660ffd42908" providerId="ADAL" clId="{934E5068-E1C3-499C-B280-95F397B51D41}" dt="2026-03-06T22:42:04.392" v="2606" actId="6549"/>
          <ac:spMkLst>
            <pc:docMk/>
            <pc:sldMk cId="0" sldId="270"/>
            <ac:spMk id="216" creationId="{00000000-0000-0000-0000-000000000000}"/>
          </ac:spMkLst>
        </pc:spChg>
      </pc:sldChg>
      <pc:sldChg chg="modSp mod">
        <pc:chgData name="Christopher Soran" userId="7cb0f6d7-a7f2-46f2-9367-9660ffd42908" providerId="ADAL" clId="{934E5068-E1C3-499C-B280-95F397B51D41}" dt="2026-01-13T00:13:17.590" v="1934" actId="12"/>
        <pc:sldMkLst>
          <pc:docMk/>
          <pc:sldMk cId="0" sldId="271"/>
        </pc:sldMkLst>
      </pc:sldChg>
      <pc:sldChg chg="modSp mod">
        <pc:chgData name="Christopher Soran" userId="7cb0f6d7-a7f2-46f2-9367-9660ffd42908" providerId="ADAL" clId="{934E5068-E1C3-499C-B280-95F397B51D41}" dt="2026-01-13T00:15:15.937" v="2087" actId="20577"/>
        <pc:sldMkLst>
          <pc:docMk/>
          <pc:sldMk cId="0" sldId="272"/>
        </pc:sldMkLst>
      </pc:sldChg>
      <pc:sldChg chg="modSp mod">
        <pc:chgData name="Christopher Soran" userId="7cb0f6d7-a7f2-46f2-9367-9660ffd42908" providerId="ADAL" clId="{934E5068-E1C3-499C-B280-95F397B51D41}" dt="2026-03-06T22:46:58.366" v="2734" actId="33524"/>
        <pc:sldMkLst>
          <pc:docMk/>
          <pc:sldMk cId="0" sldId="273"/>
        </pc:sldMkLst>
        <pc:spChg chg="mod">
          <ac:chgData name="Christopher Soran" userId="7cb0f6d7-a7f2-46f2-9367-9660ffd42908" providerId="ADAL" clId="{934E5068-E1C3-499C-B280-95F397B51D41}" dt="2026-03-06T22:46:58.366" v="2734" actId="33524"/>
          <ac:spMkLst>
            <pc:docMk/>
            <pc:sldMk cId="0" sldId="273"/>
            <ac:spMk id="237" creationId="{00000000-0000-0000-0000-000000000000}"/>
          </ac:spMkLst>
        </pc:spChg>
      </pc:sldChg>
      <pc:sldChg chg="modSp mod">
        <pc:chgData name="Christopher Soran" userId="7cb0f6d7-a7f2-46f2-9367-9660ffd42908" providerId="ADAL" clId="{934E5068-E1C3-499C-B280-95F397B51D41}" dt="2026-02-06T21:57:02.440" v="2175" actId="20577"/>
        <pc:sldMkLst>
          <pc:docMk/>
          <pc:sldMk cId="2525221147" sldId="519"/>
        </pc:sldMkLst>
      </pc:sldChg>
      <pc:sldChg chg="modSp del mod">
        <pc:chgData name="Christopher Soran" userId="7cb0f6d7-a7f2-46f2-9367-9660ffd42908" providerId="ADAL" clId="{934E5068-E1C3-499C-B280-95F397B51D41}" dt="2026-03-06T21:14:41.315" v="2517" actId="47"/>
        <pc:sldMkLst>
          <pc:docMk/>
          <pc:sldMk cId="4144509698" sldId="520"/>
        </pc:sldMkLst>
      </pc:sldChg>
      <pc:sldChg chg="addSp delSp modSp new del mod">
        <pc:chgData name="Christopher Soran" userId="7cb0f6d7-a7f2-46f2-9367-9660ffd42908" providerId="ADAL" clId="{934E5068-E1C3-499C-B280-95F397B51D41}" dt="2026-02-10T00:11:12.428" v="2442" actId="2696"/>
        <pc:sldMkLst>
          <pc:docMk/>
          <pc:sldMk cId="4140775799" sldId="521"/>
        </pc:sldMkLst>
      </pc:sldChg>
      <pc:sldChg chg="modSp new mod">
        <pc:chgData name="Christopher Soran" userId="7cb0f6d7-a7f2-46f2-9367-9660ffd42908" providerId="ADAL" clId="{934E5068-E1C3-499C-B280-95F397B51D41}" dt="2026-02-10T00:10:11.904" v="2318" actId="404"/>
        <pc:sldMkLst>
          <pc:docMk/>
          <pc:sldMk cId="298055599" sldId="522"/>
        </pc:sldMkLst>
        <pc:spChg chg="mod">
          <ac:chgData name="Christopher Soran" userId="7cb0f6d7-a7f2-46f2-9367-9660ffd42908" providerId="ADAL" clId="{934E5068-E1C3-499C-B280-95F397B51D41}" dt="2026-02-10T00:10:01.490" v="2316"/>
          <ac:spMkLst>
            <pc:docMk/>
            <pc:sldMk cId="298055599" sldId="522"/>
            <ac:spMk id="2" creationId="{8F63DAE7-2791-5D84-1187-29A9F5A6C3F0}"/>
          </ac:spMkLst>
        </pc:spChg>
        <pc:spChg chg="mod">
          <ac:chgData name="Christopher Soran" userId="7cb0f6d7-a7f2-46f2-9367-9660ffd42908" providerId="ADAL" clId="{934E5068-E1C3-499C-B280-95F397B51D41}" dt="2026-02-10T00:10:11.904" v="2318" actId="404"/>
          <ac:spMkLst>
            <pc:docMk/>
            <pc:sldMk cId="298055599" sldId="522"/>
            <ac:spMk id="3" creationId="{0A1B69A3-BF56-3EBA-1CD7-F8DD7A714C40}"/>
          </ac:spMkLst>
        </pc:spChg>
      </pc:sldChg>
      <pc:sldChg chg="modSp new del mod">
        <pc:chgData name="Christopher Soran" userId="7cb0f6d7-a7f2-46f2-9367-9660ffd42908" providerId="ADAL" clId="{934E5068-E1C3-499C-B280-95F397B51D41}" dt="2026-03-06T21:14:41.315" v="2517" actId="47"/>
        <pc:sldMkLst>
          <pc:docMk/>
          <pc:sldMk cId="807876093" sldId="523"/>
        </pc:sldMkLst>
      </pc:sldChg>
      <pc:sldChg chg="modSp new mod">
        <pc:chgData name="Christopher Soran" userId="7cb0f6d7-a7f2-46f2-9367-9660ffd42908" providerId="ADAL" clId="{934E5068-E1C3-499C-B280-95F397B51D41}" dt="2026-03-09T22:58:06.061" v="3003" actId="20577"/>
        <pc:sldMkLst>
          <pc:docMk/>
          <pc:sldMk cId="2983418775" sldId="523"/>
        </pc:sldMkLst>
        <pc:spChg chg="mod">
          <ac:chgData name="Christopher Soran" userId="7cb0f6d7-a7f2-46f2-9367-9660ffd42908" providerId="ADAL" clId="{934E5068-E1C3-499C-B280-95F397B51D41}" dt="2026-03-09T22:52:04.068" v="2872" actId="255"/>
          <ac:spMkLst>
            <pc:docMk/>
            <pc:sldMk cId="2983418775" sldId="523"/>
            <ac:spMk id="2" creationId="{F3BCFA97-613E-CC10-7046-0C16F50377DC}"/>
          </ac:spMkLst>
        </pc:spChg>
        <pc:spChg chg="mod">
          <ac:chgData name="Christopher Soran" userId="7cb0f6d7-a7f2-46f2-9367-9660ffd42908" providerId="ADAL" clId="{934E5068-E1C3-499C-B280-95F397B51D41}" dt="2026-03-09T22:58:06.061" v="3003" actId="20577"/>
          <ac:spMkLst>
            <pc:docMk/>
            <pc:sldMk cId="2983418775" sldId="523"/>
            <ac:spMk id="3" creationId="{22B9395E-915F-43D4-95E3-09084C6CE6B9}"/>
          </ac:spMkLst>
        </pc:spChg>
      </pc:sldChg>
    </pc:docChg>
  </pc:docChgLst>
  <pc:docChgLst>
    <pc:chgData name="Vicki Walton" userId="S::vwalton@sbctc.edu::4a47e920-51cf-4e5c-914d-05f966179767" providerId="AD" clId="Web-{5D49C562-8F81-D356-EA25-7B81AFD2B734}"/>
    <pc:docChg chg="modSld">
      <pc:chgData name="Vicki Walton" userId="S::vwalton@sbctc.edu::4a47e920-51cf-4e5c-914d-05f966179767" providerId="AD" clId="Web-{5D49C562-8F81-D356-EA25-7B81AFD2B734}" dt="2026-01-09T19:20:07.915" v="36" actId="20577"/>
      <pc:docMkLst>
        <pc:docMk/>
      </pc:docMkLst>
      <pc:sldChg chg="modSp">
        <pc:chgData name="Vicki Walton" userId="S::vwalton@sbctc.edu::4a47e920-51cf-4e5c-914d-05f966179767" providerId="AD" clId="Web-{5D49C562-8F81-D356-EA25-7B81AFD2B734}" dt="2026-01-09T19:20:07.915" v="36" actId="20577"/>
        <pc:sldMkLst>
          <pc:docMk/>
          <pc:sldMk cId="4144509698" sldId="520"/>
        </pc:sldMkLst>
      </pc:sldChg>
    </pc:docChg>
  </pc:docChgLst>
  <pc:docChgLst>
    <pc:chgData name="Christopher Soran" userId="S::csoran@sbctc.edu::7cb0f6d7-a7f2-46f2-9367-9660ffd42908" providerId="AD" clId="Web-{33C6F507-E2CC-8782-35DF-A11E29F432D9}"/>
    <pc:docChg chg="delSld modSld">
      <pc:chgData name="Christopher Soran" userId="S::csoran@sbctc.edu::7cb0f6d7-a7f2-46f2-9367-9660ffd42908" providerId="AD" clId="Web-{33C6F507-E2CC-8782-35DF-A11E29F432D9}" dt="2026-01-12T18:21:58.626" v="3"/>
      <pc:docMkLst>
        <pc:docMk/>
      </pc:docMkLst>
      <pc:sldChg chg="modSp">
        <pc:chgData name="Christopher Soran" userId="S::csoran@sbctc.edu::7cb0f6d7-a7f2-46f2-9367-9660ffd42908" providerId="AD" clId="Web-{33C6F507-E2CC-8782-35DF-A11E29F432D9}" dt="2026-01-12T18:21:57.516" v="2" actId="20577"/>
        <pc:sldMkLst>
          <pc:docMk/>
          <pc:sldMk cId="0" sldId="257"/>
        </pc:sldMkLst>
      </pc:sldChg>
      <pc:sldChg chg="del">
        <pc:chgData name="Christopher Soran" userId="S::csoran@sbctc.edu::7cb0f6d7-a7f2-46f2-9367-9660ffd42908" providerId="AD" clId="Web-{33C6F507-E2CC-8782-35DF-A11E29F432D9}" dt="2026-01-12T18:21:58.626" v="3"/>
        <pc:sldMkLst>
          <pc:docMk/>
          <pc:sldMk cId="865507477" sldId="51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6434"/>
          </a:xfrm>
          <a:prstGeom prst="rect">
            <a:avLst/>
          </a:prstGeom>
          <a:noFill/>
          <a:ln>
            <a:noFill/>
          </a:ln>
        </p:spPr>
        <p:txBody>
          <a:bodyPr spcFirstLastPara="1" wrap="square" lIns="93175" tIns="46575" rIns="93175" bIns="4657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938" y="0"/>
            <a:ext cx="3037840" cy="466434"/>
          </a:xfrm>
          <a:prstGeom prst="rect">
            <a:avLst/>
          </a:prstGeom>
          <a:noFill/>
          <a:ln>
            <a:noFill/>
          </a:ln>
        </p:spPr>
        <p:txBody>
          <a:bodyPr spcFirstLastPara="1" wrap="square" lIns="93175" tIns="46575" rIns="93175" bIns="4657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829967"/>
            <a:ext cx="3037840" cy="466433"/>
          </a:xfrm>
          <a:prstGeom prst="rect">
            <a:avLst/>
          </a:prstGeom>
          <a:noFill/>
          <a:ln>
            <a:noFill/>
          </a:ln>
        </p:spPr>
        <p:txBody>
          <a:bodyPr spcFirstLastPara="1" wrap="square" lIns="93175" tIns="46575" rIns="93175" bIns="4657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06" name="Google Shape;106;p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f5d9b03db8_0_1: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34" name="Google Shape;234;gf5d9b03db8_0_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1ca63ba62c5_1_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1" name="Google Shape;241;g1ca63ba62c5_1_0: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42" name="Google Shape;242;g1ca63ba62c5_1_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15</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1ca63ba62c5_1_9: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9" name="Google Shape;249;g1ca63ba62c5_1_9: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50" name="Google Shape;250;g1ca63ba62c5_1_9: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16</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2: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13" name="Google Shape;113;p2: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8: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84" name="Google Shape;184;p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9: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91" name="Google Shape;191;p9: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0: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98" name="Google Shape;198;p1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11f90ef2fa0_0_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Google Shape;205;g11f90ef2fa0_0_0: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06" name="Google Shape;206;g11f90ef2fa0_0_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9</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5: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13" name="Google Shape;213;p5: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10f61bb0ac9_0_8: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0" name="Google Shape;220;g10f61bb0ac9_0_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133683600a4_0_1: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7" name="Google Shape;227;g133683600a4_0_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0"/>
        <p:cNvGrpSpPr/>
        <p:nvPr/>
      </p:nvGrpSpPr>
      <p:grpSpPr>
        <a:xfrm>
          <a:off x="0" y="0"/>
          <a:ext cx="0" cy="0"/>
          <a:chOff x="0" y="0"/>
          <a:chExt cx="0" cy="0"/>
        </a:xfrm>
      </p:grpSpPr>
      <p:pic>
        <p:nvPicPr>
          <p:cNvPr id="11" name="Google Shape;11;p12" descr="Cover Triangle Pattern"/>
          <p:cNvPicPr preferRelativeResize="0"/>
          <p:nvPr/>
        </p:nvPicPr>
        <p:blipFill rotWithShape="1">
          <a:blip r:embed="rId2">
            <a:alphaModFix/>
          </a:blip>
          <a:srcRect t="12978"/>
          <a:stretch/>
        </p:blipFill>
        <p:spPr>
          <a:xfrm>
            <a:off x="2317813" y="0"/>
            <a:ext cx="6829477" cy="3749964"/>
          </a:xfrm>
          <a:prstGeom prst="rect">
            <a:avLst/>
          </a:prstGeom>
          <a:noFill/>
          <a:ln>
            <a:noFill/>
          </a:ln>
        </p:spPr>
      </p:pic>
      <p:sp>
        <p:nvSpPr>
          <p:cNvPr id="12" name="Google Shape;12;p12"/>
          <p:cNvSpPr txBox="1">
            <a:spLocks noGrp="1"/>
          </p:cNvSpPr>
          <p:nvPr>
            <p:ph type="title"/>
          </p:nvPr>
        </p:nvSpPr>
        <p:spPr>
          <a:xfrm>
            <a:off x="369888" y="3863685"/>
            <a:ext cx="8336975" cy="999259"/>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4800"/>
              <a:buFont typeface="Arial"/>
              <a:buNone/>
              <a:defRPr sz="48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3" name="Google Shape;13;p12"/>
          <p:cNvSpPr txBox="1">
            <a:spLocks noGrp="1"/>
          </p:cNvSpPr>
          <p:nvPr>
            <p:ph type="subTitle" idx="1"/>
          </p:nvPr>
        </p:nvSpPr>
        <p:spPr>
          <a:xfrm>
            <a:off x="370608" y="4976665"/>
            <a:ext cx="8388928" cy="679016"/>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 name="Google Shape;14;p12"/>
          <p:cNvSpPr txBox="1">
            <a:spLocks noGrp="1"/>
          </p:cNvSpPr>
          <p:nvPr>
            <p:ph type="body" idx="2"/>
          </p:nvPr>
        </p:nvSpPr>
        <p:spPr>
          <a:xfrm>
            <a:off x="369888" y="5769402"/>
            <a:ext cx="4614862" cy="7588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2000"/>
              <a:buFont typeface="Arial"/>
              <a:buNone/>
              <a:defRPr sz="20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2_Section Header">
  <p:cSld name="2_Section Header">
    <p:spTree>
      <p:nvGrpSpPr>
        <p:cNvPr id="1" name="Shape 97"/>
        <p:cNvGrpSpPr/>
        <p:nvPr/>
      </p:nvGrpSpPr>
      <p:grpSpPr>
        <a:xfrm>
          <a:off x="0" y="0"/>
          <a:ext cx="0" cy="0"/>
          <a:chOff x="0" y="0"/>
          <a:chExt cx="0" cy="0"/>
        </a:xfrm>
      </p:grpSpPr>
      <p:sp>
        <p:nvSpPr>
          <p:cNvPr id="98" name="Google Shape;98;p22"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9" name="Google Shape;99;p22"/>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0" name="Google Shape;100;p22"/>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1" name="Google Shape;101;p22"/>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02" name="Google Shape;102;p22"/>
          <p:cNvSpPr txBox="1">
            <a:spLocks noGrp="1"/>
          </p:cNvSpPr>
          <p:nvPr>
            <p:ph type="title"/>
          </p:nvPr>
        </p:nvSpPr>
        <p:spPr>
          <a:xfrm>
            <a:off x="519540" y="294198"/>
            <a:ext cx="8302337" cy="78645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03" name="Google Shape;103;p22"/>
          <p:cNvSpPr txBox="1">
            <a:spLocks noGrp="1"/>
          </p:cNvSpPr>
          <p:nvPr>
            <p:ph type="body" idx="1"/>
          </p:nvPr>
        </p:nvSpPr>
        <p:spPr>
          <a:xfrm>
            <a:off x="519540" y="1174172"/>
            <a:ext cx="8336975" cy="4966856"/>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5"/>
        <p:cNvGrpSpPr/>
        <p:nvPr/>
      </p:nvGrpSpPr>
      <p:grpSpPr>
        <a:xfrm>
          <a:off x="0" y="0"/>
          <a:ext cx="0" cy="0"/>
          <a:chOff x="0" y="0"/>
          <a:chExt cx="0" cy="0"/>
        </a:xfrm>
      </p:grpSpPr>
      <p:pic>
        <p:nvPicPr>
          <p:cNvPr id="16" name="Google Shape;16;p13"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17" name="Google Shape;17;p13"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18" name="Google Shape;18;p13"/>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9" name="Google Shape;19;p13"/>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0" name="Google Shape;20;p13"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1" name="Google Shape;21;p13"/>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22" name="Google Shape;22;p13"/>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23" name="Google Shape;23;p13"/>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24" name="Google Shape;24;p13"/>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25"/>
        <p:cNvGrpSpPr/>
        <p:nvPr/>
      </p:nvGrpSpPr>
      <p:grpSpPr>
        <a:xfrm>
          <a:off x="0" y="0"/>
          <a:ext cx="0" cy="0"/>
          <a:chOff x="0" y="0"/>
          <a:chExt cx="0" cy="0"/>
        </a:xfrm>
      </p:grpSpPr>
      <p:pic>
        <p:nvPicPr>
          <p:cNvPr id="26" name="Google Shape;26;p14"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27" name="Google Shape;27;p14"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28" name="Google Shape;28;p14"/>
          <p:cNvSpPr txBox="1">
            <a:spLocks noGrp="1"/>
          </p:cNvSpPr>
          <p:nvPr>
            <p:ph type="title"/>
          </p:nvPr>
        </p:nvSpPr>
        <p:spPr>
          <a:xfrm>
            <a:off x="582468" y="1709744"/>
            <a:ext cx="8270588"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4800"/>
              <a:buFont typeface="Arial"/>
              <a:buNone/>
              <a:defRPr sz="48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29" name="Google Shape;29;p14"/>
          <p:cNvSpPr txBox="1">
            <a:spLocks noGrp="1"/>
          </p:cNvSpPr>
          <p:nvPr>
            <p:ph type="body" idx="1"/>
          </p:nvPr>
        </p:nvSpPr>
        <p:spPr>
          <a:xfrm>
            <a:off x="582468" y="4589469"/>
            <a:ext cx="8270588"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rgbClr val="888E9D"/>
              </a:buClr>
              <a:buSzPts val="2000"/>
              <a:buFont typeface="Arial"/>
              <a:buNone/>
              <a:defRPr sz="2000" b="0" i="0" u="none" strike="noStrike" cap="none">
                <a:solidFill>
                  <a:srgbClr val="888E9D"/>
                </a:solidFill>
                <a:latin typeface="Arial"/>
                <a:ea typeface="Arial"/>
                <a:cs typeface="Arial"/>
                <a:sym typeface="Arial"/>
              </a:defRPr>
            </a:lvl2pPr>
            <a:lvl3pPr marL="1371600" marR="0" lvl="2" indent="-228600" algn="l" rtl="0">
              <a:lnSpc>
                <a:spcPct val="90000"/>
              </a:lnSpc>
              <a:spcBef>
                <a:spcPts val="500"/>
              </a:spcBef>
              <a:spcAft>
                <a:spcPts val="0"/>
              </a:spcAft>
              <a:buClr>
                <a:srgbClr val="888E9D"/>
              </a:buClr>
              <a:buSzPts val="1800"/>
              <a:buFont typeface="Arial"/>
              <a:buNone/>
              <a:defRPr sz="1800" b="0" i="0" u="none" strike="noStrike" cap="none">
                <a:solidFill>
                  <a:srgbClr val="888E9D"/>
                </a:solidFill>
                <a:latin typeface="Arial"/>
                <a:ea typeface="Arial"/>
                <a:cs typeface="Arial"/>
                <a:sym typeface="Arial"/>
              </a:defRPr>
            </a:lvl3pPr>
            <a:lvl4pPr marL="1828800" marR="0" lvl="3"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4pPr>
            <a:lvl5pPr marL="2286000" marR="0" lvl="4"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5pPr>
            <a:lvl6pPr marL="2743200" marR="0" lvl="5"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6pPr>
            <a:lvl7pPr marL="3200400" marR="0" lvl="6"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7pPr>
            <a:lvl8pPr marL="3657600" marR="0" lvl="7"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8pPr>
            <a:lvl9pPr marL="4114800" marR="0" lvl="8"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9pPr>
          </a:lstStyle>
          <a:p>
            <a:endParaRPr/>
          </a:p>
        </p:txBody>
      </p:sp>
      <p:sp>
        <p:nvSpPr>
          <p:cNvPr id="30" name="Google Shape;30;p14"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1" name="Google Shape;31;p14"/>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2" name="Google Shape;32;p14"/>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3" name="Google Shape;33;p14"/>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34" name="Google Shape;34;p14"/>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5"/>
        <p:cNvGrpSpPr/>
        <p:nvPr/>
      </p:nvGrpSpPr>
      <p:grpSpPr>
        <a:xfrm>
          <a:off x="0" y="0"/>
          <a:ext cx="0" cy="0"/>
          <a:chOff x="0" y="0"/>
          <a:chExt cx="0" cy="0"/>
        </a:xfrm>
      </p:grpSpPr>
      <p:pic>
        <p:nvPicPr>
          <p:cNvPr id="36" name="Google Shape;36;p16"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37" name="Google Shape;37;p16" descr="Header triangles pattern"/>
          <p:cNvPicPr preferRelativeResize="0"/>
          <p:nvPr/>
        </p:nvPicPr>
        <p:blipFill rotWithShape="1">
          <a:blip r:embed="rId3">
            <a:alphaModFix/>
          </a:blip>
          <a:srcRect t="42264"/>
          <a:stretch/>
        </p:blipFill>
        <p:spPr>
          <a:xfrm>
            <a:off x="5076294" y="4063"/>
            <a:ext cx="4067706" cy="1481791"/>
          </a:xfrm>
          <a:prstGeom prst="rect">
            <a:avLst/>
          </a:prstGeom>
          <a:noFill/>
          <a:ln>
            <a:noFill/>
          </a:ln>
        </p:spPr>
      </p:pic>
      <p:sp>
        <p:nvSpPr>
          <p:cNvPr id="38" name="Google Shape;38;p16"/>
          <p:cNvSpPr txBox="1">
            <a:spLocks noGrp="1"/>
          </p:cNvSpPr>
          <p:nvPr>
            <p:ph type="title"/>
          </p:nvPr>
        </p:nvSpPr>
        <p:spPr>
          <a:xfrm>
            <a:off x="507276" y="1485854"/>
            <a:ext cx="8335388" cy="73631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9" name="Google Shape;39;p16"/>
          <p:cNvSpPr txBox="1">
            <a:spLocks noGrp="1"/>
          </p:cNvSpPr>
          <p:nvPr>
            <p:ph type="body" idx="1"/>
          </p:nvPr>
        </p:nvSpPr>
        <p:spPr>
          <a:xfrm>
            <a:off x="507278" y="2385434"/>
            <a:ext cx="4002378" cy="524893"/>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1"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0" name="Google Shape;40;p16"/>
          <p:cNvSpPr txBox="1">
            <a:spLocks noGrp="1"/>
          </p:cNvSpPr>
          <p:nvPr>
            <p:ph type="body" idx="2"/>
          </p:nvPr>
        </p:nvSpPr>
        <p:spPr>
          <a:xfrm>
            <a:off x="507278" y="3003840"/>
            <a:ext cx="4002378" cy="331383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1" name="Google Shape;41;p16"/>
          <p:cNvSpPr txBox="1">
            <a:spLocks noGrp="1"/>
          </p:cNvSpPr>
          <p:nvPr>
            <p:ph type="body" idx="3"/>
          </p:nvPr>
        </p:nvSpPr>
        <p:spPr>
          <a:xfrm>
            <a:off x="4790207" y="2385430"/>
            <a:ext cx="4052457" cy="524894"/>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1"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2" name="Google Shape;42;p16"/>
          <p:cNvSpPr txBox="1">
            <a:spLocks noGrp="1"/>
          </p:cNvSpPr>
          <p:nvPr>
            <p:ph type="body" idx="4"/>
          </p:nvPr>
        </p:nvSpPr>
        <p:spPr>
          <a:xfrm>
            <a:off x="4790207" y="3003840"/>
            <a:ext cx="4052457" cy="331383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3" name="Google Shape;43;p16"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4" name="Google Shape;44;p16"/>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5" name="Google Shape;45;p16"/>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6" name="Google Shape;46;p16"/>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47" name="Google Shape;47;p16"/>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8"/>
        <p:cNvGrpSpPr/>
        <p:nvPr/>
      </p:nvGrpSpPr>
      <p:grpSpPr>
        <a:xfrm>
          <a:off x="0" y="0"/>
          <a:ext cx="0" cy="0"/>
          <a:chOff x="0" y="0"/>
          <a:chExt cx="0" cy="0"/>
        </a:xfrm>
      </p:grpSpPr>
      <p:pic>
        <p:nvPicPr>
          <p:cNvPr id="49" name="Google Shape;49;p17"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50" name="Google Shape;50;p17"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51" name="Google Shape;51;p17"/>
          <p:cNvSpPr txBox="1">
            <a:spLocks noGrp="1"/>
          </p:cNvSpPr>
          <p:nvPr>
            <p:ph type="title"/>
          </p:nvPr>
        </p:nvSpPr>
        <p:spPr>
          <a:xfrm>
            <a:off x="540327" y="1457982"/>
            <a:ext cx="8302337" cy="78645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52" name="Google Shape;52;p17"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3" name="Google Shape;53;p17"/>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4" name="Google Shape;54;p17"/>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5" name="Google Shape;55;p17"/>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56" name="Google Shape;56;p17"/>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pic>
        <p:nvPicPr>
          <p:cNvPr id="58" name="Google Shape;58;p18"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59" name="Google Shape;59;p18"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60" name="Google Shape;60;p18"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1" name="Google Shape;61;p18"/>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62" name="Google Shape;62;p18"/>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63" name="Google Shape;63;p18"/>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64" name="Google Shape;64;p18"/>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65"/>
        <p:cNvGrpSpPr/>
        <p:nvPr/>
      </p:nvGrpSpPr>
      <p:grpSpPr>
        <a:xfrm>
          <a:off x="0" y="0"/>
          <a:ext cx="0" cy="0"/>
          <a:chOff x="0" y="0"/>
          <a:chExt cx="0" cy="0"/>
        </a:xfrm>
      </p:grpSpPr>
      <p:pic>
        <p:nvPicPr>
          <p:cNvPr id="66" name="Google Shape;66;p19"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67" name="Google Shape;67;p19"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68" name="Google Shape;68;p19"/>
          <p:cNvSpPr txBox="1">
            <a:spLocks noGrp="1"/>
          </p:cNvSpPr>
          <p:nvPr>
            <p:ph type="title"/>
          </p:nvPr>
        </p:nvSpPr>
        <p:spPr>
          <a:xfrm>
            <a:off x="486494" y="1385541"/>
            <a:ext cx="3160715" cy="1409614"/>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9" name="Google Shape;69;p19"/>
          <p:cNvSpPr txBox="1">
            <a:spLocks noGrp="1"/>
          </p:cNvSpPr>
          <p:nvPr>
            <p:ph type="body" idx="1"/>
          </p:nvPr>
        </p:nvSpPr>
        <p:spPr>
          <a:xfrm>
            <a:off x="486494" y="2888673"/>
            <a:ext cx="3160715" cy="349237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600"/>
              <a:buFont typeface="Arial"/>
              <a:buNone/>
              <a:defRPr sz="16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70" name="Google Shape;70;p19"/>
          <p:cNvSpPr txBox="1">
            <a:spLocks noGrp="1"/>
          </p:cNvSpPr>
          <p:nvPr>
            <p:ph type="body" idx="2"/>
          </p:nvPr>
        </p:nvSpPr>
        <p:spPr>
          <a:xfrm>
            <a:off x="3863540" y="1569027"/>
            <a:ext cx="5041469" cy="4812024"/>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rgbClr val="003764"/>
              </a:buClr>
              <a:buSzPts val="3200"/>
              <a:buFont typeface="Arial"/>
              <a:buChar char="•"/>
              <a:defRPr sz="3200" b="0" i="0" u="none" strike="noStrike" cap="none">
                <a:solidFill>
                  <a:srgbClr val="003764"/>
                </a:solidFill>
                <a:latin typeface="Arial"/>
                <a:ea typeface="Arial"/>
                <a:cs typeface="Arial"/>
                <a:sym typeface="Arial"/>
              </a:defRPr>
            </a:lvl1pPr>
            <a:lvl2pPr marL="914400" marR="0" lvl="1" indent="-406400" algn="l" rtl="0">
              <a:lnSpc>
                <a:spcPct val="90000"/>
              </a:lnSpc>
              <a:spcBef>
                <a:spcPts val="5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2pPr>
            <a:lvl3pPr marL="1371600" marR="0" lvl="2"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3pPr>
            <a:lvl4pPr marL="1828800" marR="0" lvl="3"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4pPr>
            <a:lvl5pPr marL="2286000" marR="0" lvl="4"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1" name="Google Shape;71;p19"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2" name="Google Shape;72;p19"/>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3" name="Google Shape;73;p19"/>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4" name="Google Shape;74;p19"/>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75" name="Google Shape;75;p19"/>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76"/>
        <p:cNvGrpSpPr/>
        <p:nvPr/>
      </p:nvGrpSpPr>
      <p:grpSpPr>
        <a:xfrm>
          <a:off x="0" y="0"/>
          <a:ext cx="0" cy="0"/>
          <a:chOff x="0" y="0"/>
          <a:chExt cx="0" cy="0"/>
        </a:xfrm>
      </p:grpSpPr>
      <p:pic>
        <p:nvPicPr>
          <p:cNvPr id="77" name="Google Shape;77;p20"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78" name="Google Shape;78;p20"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79" name="Google Shape;79;p20"/>
          <p:cNvSpPr txBox="1">
            <a:spLocks noGrp="1"/>
          </p:cNvSpPr>
          <p:nvPr>
            <p:ph type="title"/>
          </p:nvPr>
        </p:nvSpPr>
        <p:spPr>
          <a:xfrm>
            <a:off x="403370" y="1385541"/>
            <a:ext cx="3358139" cy="1409614"/>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0" name="Google Shape;80;p20"/>
          <p:cNvSpPr txBox="1">
            <a:spLocks noGrp="1"/>
          </p:cNvSpPr>
          <p:nvPr>
            <p:ph type="body" idx="1"/>
          </p:nvPr>
        </p:nvSpPr>
        <p:spPr>
          <a:xfrm>
            <a:off x="403370" y="2888673"/>
            <a:ext cx="3358139" cy="3542831"/>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600"/>
              <a:buFont typeface="Arial"/>
              <a:buNone/>
              <a:defRPr sz="16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81" name="Google Shape;81;p20"/>
          <p:cNvSpPr txBox="1">
            <a:spLocks noGrp="1"/>
          </p:cNvSpPr>
          <p:nvPr>
            <p:ph type="body" idx="2"/>
          </p:nvPr>
        </p:nvSpPr>
        <p:spPr>
          <a:xfrm>
            <a:off x="4024047" y="1569026"/>
            <a:ext cx="4839398" cy="4862477"/>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rgbClr val="003764"/>
              </a:buClr>
              <a:buSzPts val="3200"/>
              <a:buFont typeface="Arial"/>
              <a:buChar char="•"/>
              <a:defRPr sz="3200" b="0" i="0" u="none" strike="noStrike" cap="none">
                <a:solidFill>
                  <a:srgbClr val="003764"/>
                </a:solidFill>
                <a:latin typeface="Arial"/>
                <a:ea typeface="Arial"/>
                <a:cs typeface="Arial"/>
                <a:sym typeface="Arial"/>
              </a:defRPr>
            </a:lvl1pPr>
            <a:lvl2pPr marL="914400" marR="0" lvl="1" indent="-406400" algn="l" rtl="0">
              <a:lnSpc>
                <a:spcPct val="90000"/>
              </a:lnSpc>
              <a:spcBef>
                <a:spcPts val="5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2pPr>
            <a:lvl3pPr marL="1371600" marR="0" lvl="2"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3pPr>
            <a:lvl4pPr marL="1828800" marR="0" lvl="3"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4pPr>
            <a:lvl5pPr marL="2286000" marR="0" lvl="4"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2" name="Google Shape;82;p20"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3" name="Google Shape;83;p20"/>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4" name="Google Shape;84;p20"/>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5" name="Google Shape;85;p20"/>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86" name="Google Shape;86;p20"/>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Section Header">
  <p:cSld name="1_Section Header">
    <p:spTree>
      <p:nvGrpSpPr>
        <p:cNvPr id="1" name="Shape 87"/>
        <p:cNvGrpSpPr/>
        <p:nvPr/>
      </p:nvGrpSpPr>
      <p:grpSpPr>
        <a:xfrm>
          <a:off x="0" y="0"/>
          <a:ext cx="0" cy="0"/>
          <a:chOff x="0" y="0"/>
          <a:chExt cx="0" cy="0"/>
        </a:xfrm>
      </p:grpSpPr>
      <p:pic>
        <p:nvPicPr>
          <p:cNvPr id="88" name="Google Shape;88;p21"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89" name="Google Shape;89;p21"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90" name="Google Shape;90;p21"/>
          <p:cNvSpPr txBox="1">
            <a:spLocks noGrp="1"/>
          </p:cNvSpPr>
          <p:nvPr>
            <p:ph type="title"/>
          </p:nvPr>
        </p:nvSpPr>
        <p:spPr>
          <a:xfrm>
            <a:off x="623888" y="1709745"/>
            <a:ext cx="7886700"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91" name="Google Shape;91;p21"/>
          <p:cNvSpPr txBox="1">
            <a:spLocks noGrp="1"/>
          </p:cNvSpPr>
          <p:nvPr>
            <p:ph type="body" idx="1"/>
          </p:nvPr>
        </p:nvSpPr>
        <p:spPr>
          <a:xfrm>
            <a:off x="623888" y="4589470"/>
            <a:ext cx="7886700"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800"/>
              <a:buFont typeface="Arial"/>
              <a:buNone/>
              <a:defRPr sz="18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rgbClr val="888E9D"/>
              </a:buClr>
              <a:buSzPts val="1500"/>
              <a:buFont typeface="Arial"/>
              <a:buNone/>
              <a:defRPr sz="1500" b="0" i="0" u="none" strike="noStrike" cap="none">
                <a:solidFill>
                  <a:srgbClr val="888E9D"/>
                </a:solidFill>
                <a:latin typeface="Arial"/>
                <a:ea typeface="Arial"/>
                <a:cs typeface="Arial"/>
                <a:sym typeface="Arial"/>
              </a:defRPr>
            </a:lvl2pPr>
            <a:lvl3pPr marL="1371600" marR="0" lvl="2" indent="-228600" algn="l" rtl="0">
              <a:lnSpc>
                <a:spcPct val="90000"/>
              </a:lnSpc>
              <a:spcBef>
                <a:spcPts val="500"/>
              </a:spcBef>
              <a:spcAft>
                <a:spcPts val="0"/>
              </a:spcAft>
              <a:buClr>
                <a:srgbClr val="888E9D"/>
              </a:buClr>
              <a:buSzPts val="1350"/>
              <a:buFont typeface="Arial"/>
              <a:buNone/>
              <a:defRPr sz="1350" b="0" i="0" u="none" strike="noStrike" cap="none">
                <a:solidFill>
                  <a:srgbClr val="888E9D"/>
                </a:solidFill>
                <a:latin typeface="Arial"/>
                <a:ea typeface="Arial"/>
                <a:cs typeface="Arial"/>
                <a:sym typeface="Arial"/>
              </a:defRPr>
            </a:lvl3pPr>
            <a:lvl4pPr marL="1828800" marR="0" lvl="3"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4pPr>
            <a:lvl5pPr marL="2286000" marR="0" lvl="4"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5pPr>
            <a:lvl6pPr marL="2743200" marR="0" lvl="5"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6pPr>
            <a:lvl7pPr marL="3200400" marR="0" lvl="6"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7pPr>
            <a:lvl8pPr marL="3657600" marR="0" lvl="7"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8pPr>
            <a:lvl9pPr marL="4114800" marR="0" lvl="8"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9pPr>
          </a:lstStyle>
          <a:p>
            <a:endParaRPr/>
          </a:p>
        </p:txBody>
      </p:sp>
      <p:sp>
        <p:nvSpPr>
          <p:cNvPr id="92" name="Google Shape;92;p21"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3" name="Google Shape;93;p21"/>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4" name="Google Shape;94;p21"/>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5" name="Google Shape;95;p21"/>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96" name="Google Shape;96;p21"/>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oracle.com/corporate/accessibility/templates/t2-15929.html" TargetMode="External"/><Relationship Id="rId2" Type="http://schemas.openxmlformats.org/officeDocument/2006/relationships/hyperlink" Target="https://www.oracle.com/corporate/accessibility/templates/t2-16793.html" TargetMode="External"/><Relationship Id="rId1" Type="http://schemas.openxmlformats.org/officeDocument/2006/relationships/slideLayout" Target="../slideLayouts/slideLayout2.xml"/><Relationship Id="rId5" Type="http://schemas.openxmlformats.org/officeDocument/2006/relationships/hyperlink" Target="https://www.oracle.com/corporate/accessibility/templates/t2-16206.html" TargetMode="External"/><Relationship Id="rId4" Type="http://schemas.openxmlformats.org/officeDocument/2006/relationships/hyperlink" Target="https://www.oracle.com/corporate/accessibility/templates/t2-16089.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sbctc.edu/colleges-staff/it-support/erp-support/accessibility-forum.asp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bctc.edu/colleges-staff/it-support/ctclink/ctclink-accessibility.asp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bctc.edu/colleges-staff/it-support/erp-support/accessibility-forum.asp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
          <p:cNvSpPr txBox="1">
            <a:spLocks noGrp="1"/>
          </p:cNvSpPr>
          <p:nvPr>
            <p:ph type="title"/>
          </p:nvPr>
        </p:nvSpPr>
        <p:spPr>
          <a:xfrm>
            <a:off x="338713" y="4070514"/>
            <a:ext cx="8336975" cy="99925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3764"/>
              </a:buClr>
              <a:buSzPts val="4000"/>
              <a:buFont typeface="Arial"/>
              <a:buNone/>
            </a:pPr>
            <a:r>
              <a:rPr lang="en-US" sz="4000" cap="none"/>
              <a:t>Accessibility &amp; ctcLink Open Forum</a:t>
            </a:r>
            <a:endParaRPr/>
          </a:p>
        </p:txBody>
      </p:sp>
      <p:sp>
        <p:nvSpPr>
          <p:cNvPr id="109" name="Google Shape;109;p1"/>
          <p:cNvSpPr txBox="1">
            <a:spLocks noGrp="1"/>
          </p:cNvSpPr>
          <p:nvPr>
            <p:ph type="subTitle" idx="1"/>
          </p:nvPr>
        </p:nvSpPr>
        <p:spPr>
          <a:xfrm>
            <a:off x="370608" y="4976665"/>
            <a:ext cx="8388928" cy="679016"/>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3764"/>
              </a:buClr>
              <a:buSzPts val="3500"/>
              <a:buNone/>
            </a:pPr>
            <a:r>
              <a:rPr lang="en-US" dirty="0"/>
              <a:t>March 10, 2026</a:t>
            </a:r>
            <a:endParaRPr dirty="0"/>
          </a:p>
        </p:txBody>
      </p:sp>
      <p:sp>
        <p:nvSpPr>
          <p:cNvPr id="110" name="Google Shape;110;p1"/>
          <p:cNvSpPr txBox="1">
            <a:spLocks noGrp="1"/>
          </p:cNvSpPr>
          <p:nvPr>
            <p:ph type="sldNum" idx="12"/>
          </p:nvPr>
        </p:nvSpPr>
        <p:spPr>
          <a:xfrm>
            <a:off x="8675688" y="6483350"/>
            <a:ext cx="468312" cy="2381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fld id="{00000000-1234-1234-1234-123412341234}" type="slidenum">
              <a:rPr lang="en-US" sz="1800" b="0" i="0" u="none" strike="noStrike" cap="none">
                <a:solidFill>
                  <a:schemeClr val="dk1"/>
                </a:solidFill>
                <a:latin typeface="Arial"/>
                <a:ea typeface="Arial"/>
                <a:cs typeface="Arial"/>
                <a:sym typeface="Arial"/>
              </a:rPr>
              <a:t>1</a:t>
            </a:fld>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5"/>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Campus Solutions</a:t>
            </a:r>
            <a:br>
              <a:rPr lang="en-US"/>
            </a:br>
            <a:endParaRPr/>
          </a:p>
        </p:txBody>
      </p:sp>
      <p:sp>
        <p:nvSpPr>
          <p:cNvPr id="216" name="Google Shape;216;p5"/>
          <p:cNvSpPr txBox="1">
            <a:spLocks noGrp="1"/>
          </p:cNvSpPr>
          <p:nvPr>
            <p:ph type="body" idx="1"/>
          </p:nvPr>
        </p:nvSpPr>
        <p:spPr>
          <a:xfrm>
            <a:off x="536860" y="2726880"/>
            <a:ext cx="8336975" cy="3757046"/>
          </a:xfrm>
          <a:prstGeom prst="rect">
            <a:avLst/>
          </a:prstGeom>
          <a:noFill/>
          <a:ln>
            <a:noFill/>
          </a:ln>
        </p:spPr>
        <p:txBody>
          <a:bodyPr spcFirstLastPara="1" wrap="square" lIns="91425" tIns="45700" rIns="91425" bIns="45700" anchor="t" anchorCtr="0">
            <a:noAutofit/>
          </a:bodyPr>
          <a:lstStyle/>
          <a:p>
            <a:pPr marL="50800" indent="0">
              <a:buClr>
                <a:schemeClr val="dk1"/>
              </a:buClr>
              <a:buNone/>
            </a:pPr>
            <a:r>
              <a:rPr lang="en-US" sz="1400" b="0" i="0" dirty="0">
                <a:solidFill>
                  <a:srgbClr val="003D5B"/>
                </a:solidFill>
                <a:effectLst/>
                <a:latin typeface="+mn-lt"/>
              </a:rPr>
              <a:t>Mark-up for 'Add' button incorrect creating WCAG violation</a:t>
            </a:r>
          </a:p>
          <a:p>
            <a:pPr lvl="1">
              <a:buClr>
                <a:schemeClr val="dk1"/>
              </a:buClr>
            </a:pPr>
            <a:r>
              <a:rPr lang="en-US" sz="1400" dirty="0">
                <a:solidFill>
                  <a:srgbClr val="003D5B"/>
                </a:solidFill>
                <a:latin typeface="+mn-lt"/>
              </a:rPr>
              <a:t>Oracle has accepted this as a bug and development is working on it now.</a:t>
            </a:r>
          </a:p>
          <a:p>
            <a:pPr marL="50800" indent="0">
              <a:buClr>
                <a:schemeClr val="dk1"/>
              </a:buClr>
              <a:buNone/>
            </a:pPr>
            <a:r>
              <a:rPr lang="en-US" sz="1400" dirty="0">
                <a:solidFill>
                  <a:srgbClr val="003D5B"/>
                </a:solidFill>
                <a:latin typeface="+mn-lt"/>
              </a:rPr>
              <a:t>While Using Screen Reader Mode 'Enter Key' After Submitting Search Criterion Behavior Not Correct</a:t>
            </a:r>
          </a:p>
          <a:p>
            <a:pPr lvl="1">
              <a:buClr>
                <a:schemeClr val="dk1"/>
              </a:buClr>
            </a:pPr>
            <a:r>
              <a:rPr lang="en-US" sz="1400" dirty="0">
                <a:solidFill>
                  <a:srgbClr val="003D5B"/>
                </a:solidFill>
                <a:latin typeface="+mn-lt"/>
              </a:rPr>
              <a:t>Use Firefox as a workaround.  Fix should come in PeopleTools 8.63.</a:t>
            </a:r>
          </a:p>
        </p:txBody>
      </p:sp>
      <p:sp>
        <p:nvSpPr>
          <p:cNvPr id="217" name="Google Shape;217;p5"/>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g10f61bb0ac9_0_8"/>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Human Capital Management</a:t>
            </a:r>
            <a:br>
              <a:rPr lang="en-US"/>
            </a:br>
            <a:endParaRPr/>
          </a:p>
        </p:txBody>
      </p:sp>
      <p:sp>
        <p:nvSpPr>
          <p:cNvPr id="223" name="Google Shape;223;g10f61bb0ac9_0_8"/>
          <p:cNvSpPr txBox="1">
            <a:spLocks noGrp="1"/>
          </p:cNvSpPr>
          <p:nvPr>
            <p:ph type="body" idx="1"/>
          </p:nvPr>
        </p:nvSpPr>
        <p:spPr>
          <a:xfrm>
            <a:off x="527706" y="2641525"/>
            <a:ext cx="8337000" cy="4080000"/>
          </a:xfrm>
          <a:prstGeom prst="rect">
            <a:avLst/>
          </a:prstGeom>
          <a:noFill/>
          <a:ln>
            <a:noFill/>
          </a:ln>
        </p:spPr>
        <p:txBody>
          <a:bodyPr spcFirstLastPara="1" wrap="square" lIns="91425" tIns="45700" rIns="91425" bIns="45700" anchor="t" anchorCtr="0">
            <a:noAutofit/>
          </a:bodyPr>
          <a:lstStyle/>
          <a:p>
            <a:pPr marL="158750" indent="0">
              <a:buClr>
                <a:schemeClr val="dk1"/>
              </a:buClr>
              <a:buSzPts val="1100"/>
              <a:buNone/>
            </a:pPr>
            <a:r>
              <a:rPr lang="en-US" sz="1400" dirty="0">
                <a:solidFill>
                  <a:schemeClr val="dk1"/>
                </a:solidFill>
              </a:rPr>
              <a:t>In Firefox - Calendar button gets read as "Button" and not as "Calendar Button“</a:t>
            </a:r>
          </a:p>
          <a:p>
            <a:pPr marL="444500" indent="-285750">
              <a:buClr>
                <a:schemeClr val="dk1"/>
              </a:buClr>
              <a:buSzPts val="1100"/>
            </a:pPr>
            <a:r>
              <a:rPr lang="en-US" sz="1400" dirty="0">
                <a:solidFill>
                  <a:schemeClr val="dk1"/>
                </a:solidFill>
              </a:rPr>
              <a:t>Oracle blamed Firefox as the problem and closed the ticket.  We pushed back and requested the WCAG violation be fixed.  Waiting for development response if they will fix it.</a:t>
            </a:r>
          </a:p>
          <a:p>
            <a:pPr marL="50800" indent="0">
              <a:buNone/>
            </a:pPr>
            <a:r>
              <a:rPr lang="en-US" sz="1400" dirty="0"/>
              <a:t>Accessibility Bug Fix delivered in HCM Image 53 did not fix the issue: </a:t>
            </a:r>
            <a:br>
              <a:rPr lang="en-US" sz="1400" dirty="0"/>
            </a:br>
            <a:r>
              <a:rPr lang="en-US" sz="1400" dirty="0"/>
              <a:t>Bug 37949705:Benefit summary horizontal scroll bar missing in small form factor</a:t>
            </a:r>
          </a:p>
          <a:p>
            <a:pPr marL="158750" indent="0">
              <a:buClr>
                <a:schemeClr val="dk1"/>
              </a:buClr>
              <a:buSzPts val="1100"/>
              <a:buNone/>
            </a:pPr>
            <a:endParaRPr lang="en-US" sz="1400" dirty="0">
              <a:solidFill>
                <a:schemeClr val="dk1"/>
              </a:solidFill>
            </a:endParaRPr>
          </a:p>
        </p:txBody>
      </p:sp>
      <p:sp>
        <p:nvSpPr>
          <p:cNvPr id="224" name="Google Shape;224;g10f61bb0ac9_0_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g133683600a4_0_1"/>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Finance</a:t>
            </a:r>
            <a:endParaRPr/>
          </a:p>
        </p:txBody>
      </p:sp>
      <p:sp>
        <p:nvSpPr>
          <p:cNvPr id="230" name="Google Shape;230;g133683600a4_0_1"/>
          <p:cNvSpPr txBox="1">
            <a:spLocks noGrp="1"/>
          </p:cNvSpPr>
          <p:nvPr>
            <p:ph type="body" idx="1"/>
          </p:nvPr>
        </p:nvSpPr>
        <p:spPr>
          <a:xfrm>
            <a:off x="536859" y="2726880"/>
            <a:ext cx="8336975" cy="3757046"/>
          </a:xfrm>
          <a:prstGeom prst="rect">
            <a:avLst/>
          </a:prstGeom>
          <a:noFill/>
          <a:ln>
            <a:noFill/>
          </a:ln>
        </p:spPr>
        <p:txBody>
          <a:bodyPr spcFirstLastPara="1" wrap="square" lIns="91425" tIns="45700" rIns="91425" bIns="45700" anchor="t" anchorCtr="0">
            <a:noAutofit/>
          </a:bodyPr>
          <a:lstStyle/>
          <a:p>
            <a:pPr lvl="1" indent="-311150">
              <a:buSzPts val="1300"/>
            </a:pPr>
            <a:endParaRPr lang="en-US" sz="1400" dirty="0">
              <a:solidFill>
                <a:schemeClr val="dk1"/>
              </a:solidFill>
            </a:endParaRPr>
          </a:p>
          <a:p>
            <a:pPr marL="146050" indent="0">
              <a:spcBef>
                <a:spcPts val="0"/>
              </a:spcBef>
              <a:buClr>
                <a:schemeClr val="dk1"/>
              </a:buClr>
              <a:buSzPts val="1300"/>
              <a:buNone/>
            </a:pPr>
            <a:r>
              <a:rPr lang="en-US" sz="1400" dirty="0">
                <a:solidFill>
                  <a:schemeClr val="dk1"/>
                </a:solidFill>
              </a:rPr>
              <a:t>Cash Advance Screen Reading Order is Incorrect</a:t>
            </a:r>
          </a:p>
          <a:p>
            <a:pPr marL="889000" lvl="1" indent="-285750">
              <a:spcBef>
                <a:spcPts val="0"/>
              </a:spcBef>
              <a:buClr>
                <a:schemeClr val="dk1"/>
              </a:buClr>
              <a:buSzPts val="1300"/>
            </a:pPr>
            <a:r>
              <a:rPr lang="en-US" sz="1400" dirty="0">
                <a:solidFill>
                  <a:schemeClr val="dk1"/>
                </a:solidFill>
              </a:rPr>
              <a:t>The reading order has been corrected, but User Default, Import ATM Advances, View Printable Version, Notes, and Attachment items are read twice by the screen reader.  Service requested opened with Oracle.  A defect has been submitted to the engineering team for review.</a:t>
            </a:r>
          </a:p>
        </p:txBody>
      </p:sp>
      <p:sp>
        <p:nvSpPr>
          <p:cNvPr id="231" name="Google Shape;231;g133683600a4_0_1"/>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gf5d9b03db8_0_1"/>
          <p:cNvSpPr txBox="1">
            <a:spLocks noGrp="1"/>
          </p:cNvSpPr>
          <p:nvPr>
            <p:ph type="title"/>
          </p:nvPr>
        </p:nvSpPr>
        <p:spPr>
          <a:xfrm>
            <a:off x="536860" y="1221311"/>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All Pillars</a:t>
            </a:r>
            <a:endParaRPr/>
          </a:p>
        </p:txBody>
      </p:sp>
      <p:sp>
        <p:nvSpPr>
          <p:cNvPr id="237" name="Google Shape;237;gf5d9b03db8_0_1"/>
          <p:cNvSpPr txBox="1">
            <a:spLocks noGrp="1"/>
          </p:cNvSpPr>
          <p:nvPr>
            <p:ph type="body" idx="1"/>
          </p:nvPr>
        </p:nvSpPr>
        <p:spPr>
          <a:xfrm>
            <a:off x="536850" y="2212605"/>
            <a:ext cx="8337000" cy="4224600"/>
          </a:xfrm>
          <a:prstGeom prst="rect">
            <a:avLst/>
          </a:prstGeom>
          <a:noFill/>
          <a:ln>
            <a:noFill/>
          </a:ln>
        </p:spPr>
        <p:txBody>
          <a:bodyPr spcFirstLastPara="1" wrap="square" lIns="91425" tIns="45700" rIns="91425" bIns="45700" anchor="t" anchorCtr="0">
            <a:noAutofit/>
          </a:bodyPr>
          <a:lstStyle/>
          <a:p>
            <a:pPr marL="50800" indent="0">
              <a:buNone/>
            </a:pPr>
            <a:r>
              <a:rPr lang="en-US" sz="1800" dirty="0"/>
              <a:t>Combo Box drop down displays one blank row and list items order is not top to bottom </a:t>
            </a:r>
          </a:p>
          <a:p>
            <a:r>
              <a:rPr lang="en-US" sz="1600" dirty="0">
                <a:solidFill>
                  <a:schemeClr val="tx1"/>
                </a:solidFill>
              </a:rPr>
              <a:t>The PeopleTools development team has taken this issue as an enhancement request, and we are waiting for the fix. KB599915.</a:t>
            </a:r>
          </a:p>
          <a:p>
            <a:pPr marL="50800" indent="0">
              <a:buNone/>
            </a:pPr>
            <a:r>
              <a:rPr lang="en-US" sz="1600" dirty="0">
                <a:solidFill>
                  <a:schemeClr val="tx1"/>
                </a:solidFill>
              </a:rPr>
              <a:t>Incorrect instructions and missing "* for required" key/legend on all search Prompt pages.</a:t>
            </a:r>
          </a:p>
          <a:p>
            <a:r>
              <a:rPr lang="en-US" sz="1600" dirty="0">
                <a:solidFill>
                  <a:schemeClr val="tx1"/>
                </a:solidFill>
              </a:rPr>
              <a:t>Started working with Oracle in a service request on this.</a:t>
            </a:r>
          </a:p>
        </p:txBody>
      </p:sp>
      <p:sp>
        <p:nvSpPr>
          <p:cNvPr id="238" name="Google Shape;238;gf5d9b03db8_0_1"/>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96318-A311-3B8F-3417-8C75F4DCAD60}"/>
              </a:ext>
            </a:extLst>
          </p:cNvPr>
          <p:cNvSpPr>
            <a:spLocks noGrp="1"/>
          </p:cNvSpPr>
          <p:nvPr>
            <p:ph type="title"/>
          </p:nvPr>
        </p:nvSpPr>
        <p:spPr/>
        <p:txBody>
          <a:bodyPr/>
          <a:lstStyle/>
          <a:p>
            <a:r>
              <a:rPr lang="en-US"/>
              <a:t>Third Party Vendors</a:t>
            </a:r>
          </a:p>
        </p:txBody>
      </p:sp>
      <p:sp>
        <p:nvSpPr>
          <p:cNvPr id="3" name="Text Placeholder 2">
            <a:extLst>
              <a:ext uri="{FF2B5EF4-FFF2-40B4-BE49-F238E27FC236}">
                <a16:creationId xmlns:a16="http://schemas.microsoft.com/office/drawing/2014/main" id="{D08852FF-5135-ACE6-B3AB-A9F0FD71FEB1}"/>
              </a:ext>
            </a:extLst>
          </p:cNvPr>
          <p:cNvSpPr>
            <a:spLocks noGrp="1"/>
          </p:cNvSpPr>
          <p:nvPr>
            <p:ph type="body" idx="1"/>
          </p:nvPr>
        </p:nvSpPr>
        <p:spPr/>
        <p:txBody>
          <a:bodyPr/>
          <a:lstStyle/>
          <a:p>
            <a:r>
              <a:rPr lang="en-US" sz="1600"/>
              <a:t>OAAP SSN Entry</a:t>
            </a:r>
          </a:p>
          <a:p>
            <a:pPr lvl="1"/>
            <a:r>
              <a:rPr lang="en-US" sz="1200"/>
              <a:t>For OAAP SSN entry, to be accessible there should be clear instructions on the format desired so you’d ask something like “Birthdate (mm/dd/</a:t>
            </a:r>
            <a:r>
              <a:rPr lang="en-US" sz="1200" err="1"/>
              <a:t>yyyy</a:t>
            </a:r>
            <a:r>
              <a:rPr lang="en-US" sz="1200"/>
              <a:t>)” or in the case of social security number it should say something like “###-##-####” but on having those dashes it seemed to get rejected. On putting the number in as ######### it then took it and let them proceed.</a:t>
            </a:r>
          </a:p>
          <a:p>
            <a:pPr lvl="1"/>
            <a:r>
              <a:rPr lang="en-US" sz="1200"/>
              <a:t>This issue was brought to our attention, and we will be working with </a:t>
            </a:r>
            <a:r>
              <a:rPr lang="en-US" sz="1200" err="1"/>
              <a:t>Kastech</a:t>
            </a:r>
            <a:r>
              <a:rPr lang="en-US" sz="1200"/>
              <a:t> on this.</a:t>
            </a:r>
          </a:p>
          <a:p>
            <a:endParaRPr lang="en-US" sz="1600"/>
          </a:p>
          <a:p>
            <a:pPr lvl="1"/>
            <a:endParaRPr lang="en-US" sz="1400"/>
          </a:p>
        </p:txBody>
      </p:sp>
      <p:sp>
        <p:nvSpPr>
          <p:cNvPr id="4" name="Slide Number Placeholder 3">
            <a:extLst>
              <a:ext uri="{FF2B5EF4-FFF2-40B4-BE49-F238E27FC236}">
                <a16:creationId xmlns:a16="http://schemas.microsoft.com/office/drawing/2014/main" id="{3F942422-7CAC-D01D-7B4A-45B8C25DD9F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14</a:t>
            </a:fld>
            <a:endParaRPr lang="en-US"/>
          </a:p>
        </p:txBody>
      </p:sp>
    </p:spTree>
    <p:extLst>
      <p:ext uri="{BB962C8B-B14F-4D97-AF65-F5344CB8AC3E}">
        <p14:creationId xmlns:p14="http://schemas.microsoft.com/office/powerpoint/2010/main" val="4833385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g1ca63ba62c5_1_0"/>
          <p:cNvSpPr txBox="1">
            <a:spLocks noGrp="1"/>
          </p:cNvSpPr>
          <p:nvPr>
            <p:ph type="title"/>
          </p:nvPr>
        </p:nvSpPr>
        <p:spPr>
          <a:xfrm>
            <a:off x="536860" y="154993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Terms and Definitions</a:t>
            </a:r>
            <a:endParaRPr/>
          </a:p>
        </p:txBody>
      </p:sp>
      <p:sp>
        <p:nvSpPr>
          <p:cNvPr id="245" name="Google Shape;245;g1ca63ba62c5_1_0"/>
          <p:cNvSpPr txBox="1">
            <a:spLocks noGrp="1"/>
          </p:cNvSpPr>
          <p:nvPr>
            <p:ph type="body" idx="1"/>
          </p:nvPr>
        </p:nvSpPr>
        <p:spPr>
          <a:xfrm>
            <a:off x="536850" y="2415150"/>
            <a:ext cx="8337000" cy="4068900"/>
          </a:xfrm>
          <a:prstGeom prst="rect">
            <a:avLst/>
          </a:prstGeom>
          <a:noFill/>
          <a:ln>
            <a:noFill/>
          </a:ln>
        </p:spPr>
        <p:txBody>
          <a:bodyPr spcFirstLastPara="1" wrap="square" lIns="91425" tIns="45700" rIns="91425" bIns="45700" anchor="t" anchorCtr="0">
            <a:noAutofit/>
          </a:bodyPr>
          <a:lstStyle/>
          <a:p>
            <a:pPr marL="457200" lvl="0" indent="-304800" algn="l" rtl="0">
              <a:lnSpc>
                <a:spcPct val="90000"/>
              </a:lnSpc>
              <a:spcBef>
                <a:spcPts val="1000"/>
              </a:spcBef>
              <a:spcAft>
                <a:spcPts val="0"/>
              </a:spcAft>
              <a:buSzPts val="1200"/>
              <a:buChar char="•"/>
            </a:pPr>
            <a:r>
              <a:rPr lang="en-US" sz="1200"/>
              <a:t>Oracle vs. </a:t>
            </a:r>
            <a:r>
              <a:rPr lang="en-US" sz="1200" err="1"/>
              <a:t>HighPoint</a:t>
            </a:r>
            <a:endParaRPr sz="1200"/>
          </a:p>
          <a:p>
            <a:pPr marL="914400" lvl="1" indent="-304800" algn="l" rtl="0">
              <a:lnSpc>
                <a:spcPct val="90000"/>
              </a:lnSpc>
              <a:spcBef>
                <a:spcPts val="0"/>
              </a:spcBef>
              <a:spcAft>
                <a:spcPts val="0"/>
              </a:spcAft>
              <a:buSzPts val="1200"/>
              <a:buChar char="•"/>
            </a:pPr>
            <a:r>
              <a:rPr lang="en-US" sz="1200"/>
              <a:t>Oracle is the company that makes PeopleSoft. Highpoint is a third-party vendor that provides the integrated HCX mobile solution.</a:t>
            </a:r>
            <a:endParaRPr sz="1200"/>
          </a:p>
          <a:p>
            <a:pPr marL="457200" lvl="0" indent="-304800" algn="l" rtl="0">
              <a:lnSpc>
                <a:spcPct val="90000"/>
              </a:lnSpc>
              <a:spcBef>
                <a:spcPts val="0"/>
              </a:spcBef>
              <a:spcAft>
                <a:spcPts val="0"/>
              </a:spcAft>
              <a:buSzPts val="1200"/>
              <a:buChar char="•"/>
            </a:pPr>
            <a:r>
              <a:rPr lang="en-US" sz="1200"/>
              <a:t>ctcLink vs. HCX</a:t>
            </a:r>
            <a:endParaRPr sz="1200"/>
          </a:p>
          <a:p>
            <a:pPr marL="914400" lvl="1" indent="-304800" algn="l" rtl="0">
              <a:lnSpc>
                <a:spcPct val="90000"/>
              </a:lnSpc>
              <a:spcBef>
                <a:spcPts val="0"/>
              </a:spcBef>
              <a:spcAft>
                <a:spcPts val="0"/>
              </a:spcAft>
              <a:buSzPts val="1200"/>
              <a:buChar char="•"/>
            </a:pPr>
            <a:r>
              <a:rPr lang="en-US" sz="1200"/>
              <a:t>ctcLink is the centralized PeopleSoft implementation that all the WA community and technical colleges use. HCX is the integrated mobile solution provided by </a:t>
            </a:r>
            <a:r>
              <a:rPr lang="en-US" sz="1200" err="1"/>
              <a:t>HighPoint</a:t>
            </a:r>
            <a:r>
              <a:rPr lang="en-US" sz="1200"/>
              <a:t>.</a:t>
            </a:r>
            <a:endParaRPr sz="1200"/>
          </a:p>
          <a:p>
            <a:pPr marL="457200" lvl="0" indent="-304800" algn="l" rtl="0">
              <a:lnSpc>
                <a:spcPct val="90000"/>
              </a:lnSpc>
              <a:spcBef>
                <a:spcPts val="0"/>
              </a:spcBef>
              <a:spcAft>
                <a:spcPts val="0"/>
              </a:spcAft>
              <a:buSzPts val="1200"/>
              <a:buChar char="•"/>
            </a:pPr>
            <a:r>
              <a:rPr lang="en-US" sz="1200"/>
              <a:t>OAAP and </a:t>
            </a:r>
            <a:r>
              <a:rPr lang="en-US" sz="1200" err="1"/>
              <a:t>Kastech</a:t>
            </a:r>
            <a:endParaRPr sz="1200"/>
          </a:p>
          <a:p>
            <a:pPr marL="914400" lvl="1" indent="-304800" algn="l" rtl="0">
              <a:lnSpc>
                <a:spcPct val="90000"/>
              </a:lnSpc>
              <a:spcBef>
                <a:spcPts val="0"/>
              </a:spcBef>
              <a:spcAft>
                <a:spcPts val="0"/>
              </a:spcAft>
              <a:buSzPts val="1200"/>
              <a:buChar char="•"/>
            </a:pPr>
            <a:r>
              <a:rPr lang="en-US" sz="1200" err="1"/>
              <a:t>Kastech</a:t>
            </a:r>
            <a:r>
              <a:rPr lang="en-US" sz="1200"/>
              <a:t> is the third-party company that provides the Online Admission Application Portal (OAAP) that is integrated with ctcLink.</a:t>
            </a:r>
            <a:endParaRPr sz="1200"/>
          </a:p>
          <a:p>
            <a:pPr marL="457200" lvl="0" indent="-304800" algn="l" rtl="0">
              <a:lnSpc>
                <a:spcPct val="90000"/>
              </a:lnSpc>
              <a:spcBef>
                <a:spcPts val="0"/>
              </a:spcBef>
              <a:spcAft>
                <a:spcPts val="0"/>
              </a:spcAft>
              <a:buSzPts val="1200"/>
              <a:buChar char="•"/>
            </a:pPr>
            <a:r>
              <a:rPr lang="en-US" sz="1200"/>
              <a:t>IOVD (Image Overview Document)</a:t>
            </a:r>
            <a:endParaRPr sz="1200"/>
          </a:p>
          <a:p>
            <a:pPr marL="914400" lvl="1" indent="-304800" algn="l" rtl="0">
              <a:lnSpc>
                <a:spcPct val="90000"/>
              </a:lnSpc>
              <a:spcBef>
                <a:spcPts val="0"/>
              </a:spcBef>
              <a:spcAft>
                <a:spcPts val="0"/>
              </a:spcAft>
              <a:buSzPts val="1200"/>
              <a:buChar char="•"/>
            </a:pPr>
            <a:r>
              <a:rPr lang="en-US" sz="1200"/>
              <a:t>A document that explains in detail all the new features, bug fixes, and accessibility fixes that come with the image.</a:t>
            </a:r>
            <a:endParaRPr sz="1200"/>
          </a:p>
          <a:p>
            <a:pPr marL="457200" lvl="0" indent="-304800" algn="l" rtl="0">
              <a:lnSpc>
                <a:spcPct val="90000"/>
              </a:lnSpc>
              <a:spcBef>
                <a:spcPts val="0"/>
              </a:spcBef>
              <a:spcAft>
                <a:spcPts val="0"/>
              </a:spcAft>
              <a:buSzPts val="1200"/>
              <a:buChar char="•"/>
            </a:pPr>
            <a:r>
              <a:rPr lang="en-US" sz="1200">
                <a:solidFill>
                  <a:schemeClr val="dk1"/>
                </a:solidFill>
              </a:rPr>
              <a:t>SIT vs. UAT</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In SIT, State Board staff test the fix. In UAT, the college user that reported the issue tests the fix.</a:t>
            </a:r>
            <a:endParaRPr sz="1200">
              <a:solidFill>
                <a:schemeClr val="dk1"/>
              </a:solidFill>
            </a:endParaRPr>
          </a:p>
          <a:p>
            <a:pPr marL="457200" lvl="0" indent="-304800" algn="l" rtl="0">
              <a:lnSpc>
                <a:spcPct val="90000"/>
              </a:lnSpc>
              <a:spcBef>
                <a:spcPts val="0"/>
              </a:spcBef>
              <a:spcAft>
                <a:spcPts val="0"/>
              </a:spcAft>
              <a:buSzPts val="1200"/>
              <a:buChar char="•"/>
            </a:pPr>
            <a:r>
              <a:rPr lang="en-US" sz="1200">
                <a:solidFill>
                  <a:schemeClr val="dk1"/>
                </a:solidFill>
              </a:rPr>
              <a:t>Testing teams vs. functional teams at SBCTC</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The testing team coordinates the testing and reviews the results. The functional teams have the functional knowledge and are the ones that complete the SIT testing. There are lots more that both those teams do, that’s just a brief summary of some of their work as it related to testing.</a:t>
            </a:r>
            <a:endParaRPr sz="1200">
              <a:solidFill>
                <a:schemeClr val="dk1"/>
              </a:solidFill>
            </a:endParaRPr>
          </a:p>
          <a:p>
            <a:pPr marL="457200" lvl="0" indent="-304800" algn="l" rtl="0">
              <a:lnSpc>
                <a:spcPct val="90000"/>
              </a:lnSpc>
              <a:spcBef>
                <a:spcPts val="0"/>
              </a:spcBef>
              <a:spcAft>
                <a:spcPts val="0"/>
              </a:spcAft>
              <a:buSzPts val="1200"/>
              <a:buChar char="•"/>
            </a:pPr>
            <a:r>
              <a:rPr lang="en-US" sz="1200">
                <a:solidFill>
                  <a:schemeClr val="dk1"/>
                </a:solidFill>
              </a:rPr>
              <a:t>PeopleSoft Release </a:t>
            </a:r>
            <a:r>
              <a:rPr lang="en-US" sz="1200" err="1">
                <a:solidFill>
                  <a:schemeClr val="dk1"/>
                </a:solidFill>
              </a:rPr>
              <a:t>Patchset</a:t>
            </a:r>
            <a:r>
              <a:rPr lang="en-US" sz="1200">
                <a:solidFill>
                  <a:schemeClr val="dk1"/>
                </a:solidFill>
              </a:rPr>
              <a:t> (PRP) or Proof-of-Concept (POC) </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A PRP is an official Oracle fix to a bug that we can apply outside of an image as a one-off. A POC is code Oracle gives us to apply ourselves before they have finalized it. It may solve the problem or may not and it is likely to change and be replaced in a future image.</a:t>
            </a:r>
            <a:endParaRPr sz="1200"/>
          </a:p>
        </p:txBody>
      </p:sp>
      <p:sp>
        <p:nvSpPr>
          <p:cNvPr id="246" name="Google Shape;246;g1ca63ba62c5_1_0"/>
          <p:cNvSpPr txBox="1">
            <a:spLocks noGrp="1"/>
          </p:cNvSpPr>
          <p:nvPr>
            <p:ph type="sldNum" idx="12"/>
          </p:nvPr>
        </p:nvSpPr>
        <p:spPr>
          <a:xfrm>
            <a:off x="8406245" y="6483926"/>
            <a:ext cx="467700" cy="2376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g1ca63ba62c5_1_9"/>
          <p:cNvSpPr txBox="1">
            <a:spLocks noGrp="1"/>
          </p:cNvSpPr>
          <p:nvPr>
            <p:ph type="title"/>
          </p:nvPr>
        </p:nvSpPr>
        <p:spPr>
          <a:xfrm>
            <a:off x="536860" y="154993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Terms and Definitions (Continued)</a:t>
            </a:r>
            <a:endParaRPr/>
          </a:p>
        </p:txBody>
      </p:sp>
      <p:sp>
        <p:nvSpPr>
          <p:cNvPr id="253" name="Google Shape;253;g1ca63ba62c5_1_9"/>
          <p:cNvSpPr txBox="1">
            <a:spLocks noGrp="1"/>
          </p:cNvSpPr>
          <p:nvPr>
            <p:ph type="body" idx="1"/>
          </p:nvPr>
        </p:nvSpPr>
        <p:spPr>
          <a:xfrm>
            <a:off x="536850" y="2415150"/>
            <a:ext cx="8337000" cy="3919800"/>
          </a:xfrm>
          <a:prstGeom prst="rect">
            <a:avLst/>
          </a:prstGeom>
          <a:noFill/>
          <a:ln>
            <a:noFill/>
          </a:ln>
        </p:spPr>
        <p:txBody>
          <a:bodyPr spcFirstLastPara="1" wrap="square" lIns="91425" tIns="45700" rIns="91425" bIns="45700" anchor="t" anchorCtr="0">
            <a:noAutofit/>
          </a:bodyPr>
          <a:lstStyle/>
          <a:p>
            <a:pPr marL="457200" lvl="0" indent="-304800" algn="l" rtl="0">
              <a:lnSpc>
                <a:spcPct val="90000"/>
              </a:lnSpc>
              <a:spcBef>
                <a:spcPts val="1000"/>
              </a:spcBef>
              <a:spcAft>
                <a:spcPts val="0"/>
              </a:spcAft>
              <a:buClr>
                <a:schemeClr val="dk1"/>
              </a:buClr>
              <a:buSzPts val="1200"/>
              <a:buChar char="•"/>
            </a:pPr>
            <a:r>
              <a:rPr lang="en-US" sz="1600">
                <a:solidFill>
                  <a:schemeClr val="dk1"/>
                </a:solidFill>
              </a:rPr>
              <a:t>PUM or Image</a:t>
            </a:r>
            <a:endParaRPr sz="1600">
              <a:solidFill>
                <a:schemeClr val="dk1"/>
              </a:solidFill>
            </a:endParaRPr>
          </a:p>
          <a:p>
            <a:pPr marL="914400" lvl="1" indent="-304800" algn="l" rtl="0">
              <a:lnSpc>
                <a:spcPct val="90000"/>
              </a:lnSpc>
              <a:spcBef>
                <a:spcPts val="500"/>
              </a:spcBef>
              <a:spcAft>
                <a:spcPts val="0"/>
              </a:spcAft>
              <a:buClr>
                <a:schemeClr val="dk1"/>
              </a:buClr>
              <a:buSzPts val="1200"/>
              <a:buChar char="•"/>
            </a:pPr>
            <a:r>
              <a:rPr lang="en-US" sz="1600">
                <a:solidFill>
                  <a:schemeClr val="dk1"/>
                </a:solidFill>
              </a:rPr>
              <a:t>PeopleSoft Update Manager. The software our Managed Services uses to apply change packages, such as PRPs or images. The term is sometimes used interchangeably with the term image, like HCM image 40 or HCM PUM 40.</a:t>
            </a:r>
            <a:endParaRPr sz="1600">
              <a:solidFill>
                <a:schemeClr val="dk1"/>
              </a:solidFill>
            </a:endParaRPr>
          </a:p>
          <a:p>
            <a:pPr marL="457200" lvl="0" indent="-304800" algn="l" rtl="0">
              <a:lnSpc>
                <a:spcPct val="90000"/>
              </a:lnSpc>
              <a:spcBef>
                <a:spcPts val="1000"/>
              </a:spcBef>
              <a:spcAft>
                <a:spcPts val="0"/>
              </a:spcAft>
              <a:buSzPts val="1200"/>
              <a:buChar char="•"/>
            </a:pPr>
            <a:r>
              <a:rPr lang="en-US" sz="1600">
                <a:solidFill>
                  <a:schemeClr val="dk1"/>
                </a:solidFill>
              </a:rPr>
              <a:t>Conformance versus functional accessibility testing</a:t>
            </a:r>
            <a:endParaRPr sz="1600">
              <a:solidFill>
                <a:schemeClr val="dk1"/>
              </a:solidFill>
            </a:endParaRPr>
          </a:p>
          <a:p>
            <a:pPr marL="914400" lvl="1" indent="-304800" algn="l" rtl="0">
              <a:lnSpc>
                <a:spcPct val="90000"/>
              </a:lnSpc>
              <a:spcBef>
                <a:spcPts val="500"/>
              </a:spcBef>
              <a:spcAft>
                <a:spcPts val="0"/>
              </a:spcAft>
              <a:buSzPts val="1200"/>
              <a:buChar char="•"/>
            </a:pPr>
            <a:r>
              <a:rPr lang="en-US" sz="1600">
                <a:solidFill>
                  <a:schemeClr val="dk1"/>
                </a:solidFill>
              </a:rPr>
              <a:t>Conformance focuses on code compliance with WCAG guidelines. Functional accessibility testing is focused on testing with all the assistive technologies and how they interact with the software.</a:t>
            </a:r>
            <a:endParaRPr sz="1600"/>
          </a:p>
        </p:txBody>
      </p:sp>
      <p:sp>
        <p:nvSpPr>
          <p:cNvPr id="254" name="Google Shape;254;g1ca63ba62c5_1_9"/>
          <p:cNvSpPr txBox="1">
            <a:spLocks noGrp="1"/>
          </p:cNvSpPr>
          <p:nvPr>
            <p:ph type="sldNum" idx="12"/>
          </p:nvPr>
        </p:nvSpPr>
        <p:spPr>
          <a:xfrm>
            <a:off x="8406245" y="6483926"/>
            <a:ext cx="467700" cy="2376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16</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
          <p:cNvSpPr txBox="1">
            <a:spLocks noGrp="1"/>
          </p:cNvSpPr>
          <p:nvPr>
            <p:ph type="title"/>
          </p:nvPr>
        </p:nvSpPr>
        <p:spPr>
          <a:xfrm>
            <a:off x="536872" y="141038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Agenda</a:t>
            </a:r>
            <a:endParaRPr/>
          </a:p>
        </p:txBody>
      </p:sp>
      <p:sp>
        <p:nvSpPr>
          <p:cNvPr id="116" name="Google Shape;116;p2"/>
          <p:cNvSpPr txBox="1">
            <a:spLocks noGrp="1"/>
          </p:cNvSpPr>
          <p:nvPr>
            <p:ph type="body" idx="1"/>
          </p:nvPr>
        </p:nvSpPr>
        <p:spPr>
          <a:xfrm>
            <a:off x="536835" y="2064457"/>
            <a:ext cx="8337000" cy="3874800"/>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sz="2000" dirty="0"/>
              <a:t>Welcome</a:t>
            </a:r>
          </a:p>
          <a:p>
            <a:pPr marL="457200" lvl="0" indent="-406400" algn="l" rtl="0">
              <a:lnSpc>
                <a:spcPct val="90000"/>
              </a:lnSpc>
              <a:spcBef>
                <a:spcPts val="1000"/>
              </a:spcBef>
              <a:spcAft>
                <a:spcPts val="0"/>
              </a:spcAft>
              <a:buSzPts val="2800"/>
              <a:buChar char="•"/>
            </a:pPr>
            <a:r>
              <a:rPr lang="en-US" sz="2000"/>
              <a:t>Updated VPATs</a:t>
            </a:r>
            <a:endParaRPr lang="en-US" sz="2000" dirty="0"/>
          </a:p>
          <a:p>
            <a:pPr marL="457200" lvl="0" indent="-406400" algn="l" rtl="0">
              <a:lnSpc>
                <a:spcPct val="90000"/>
              </a:lnSpc>
              <a:spcBef>
                <a:spcPts val="1000"/>
              </a:spcBef>
              <a:spcAft>
                <a:spcPts val="0"/>
              </a:spcAft>
              <a:buSzPts val="2800"/>
              <a:buChar char="•"/>
            </a:pPr>
            <a:r>
              <a:rPr lang="en-US" sz="2000" dirty="0"/>
              <a:t>Accessibility Review of Software</a:t>
            </a:r>
          </a:p>
          <a:p>
            <a:pPr marL="457200" lvl="0" indent="-406400" algn="l" rtl="0">
              <a:lnSpc>
                <a:spcPct val="90000"/>
              </a:lnSpc>
              <a:spcBef>
                <a:spcPts val="1000"/>
              </a:spcBef>
              <a:spcAft>
                <a:spcPts val="0"/>
              </a:spcAft>
              <a:buSzPts val="2800"/>
              <a:buChar char="•"/>
            </a:pPr>
            <a:r>
              <a:rPr lang="en-US" sz="2000" dirty="0">
                <a:solidFill>
                  <a:schemeClr val="dk1"/>
                </a:solidFill>
              </a:rPr>
              <a:t>Service desk tickets/Oracle service </a:t>
            </a:r>
            <a:r>
              <a:rPr lang="en-US" sz="2000" dirty="0">
                <a:solidFill>
                  <a:schemeClr val="dk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requests</a:t>
            </a:r>
            <a:endParaRPr lang="en-US" sz="2000" dirty="0">
              <a:solidFill>
                <a:schemeClr val="dk1"/>
              </a:solidFill>
            </a:endParaRPr>
          </a:p>
          <a:p>
            <a:pPr marL="457200" lvl="0" indent="-406400" algn="l" rtl="0">
              <a:lnSpc>
                <a:spcPct val="90000"/>
              </a:lnSpc>
              <a:spcBef>
                <a:spcPts val="1000"/>
              </a:spcBef>
              <a:spcAft>
                <a:spcPts val="0"/>
              </a:spcAft>
              <a:buSzPts val="2800"/>
              <a:buChar char="•"/>
            </a:pPr>
            <a:r>
              <a:rPr lang="en-US" sz="2000" dirty="0"/>
              <a:t>College sharing</a:t>
            </a:r>
          </a:p>
          <a:p>
            <a:pPr marL="457200" lvl="0" indent="-406400" algn="l" rtl="0">
              <a:lnSpc>
                <a:spcPct val="90000"/>
              </a:lnSpc>
              <a:spcBef>
                <a:spcPts val="1000"/>
              </a:spcBef>
              <a:spcAft>
                <a:spcPts val="0"/>
              </a:spcAft>
              <a:buSzPts val="2800"/>
              <a:buChar char="•"/>
            </a:pPr>
            <a:r>
              <a:rPr lang="en-US" sz="2000" dirty="0"/>
              <a:t>Terms and Definitions</a:t>
            </a:r>
          </a:p>
        </p:txBody>
      </p:sp>
      <p:sp>
        <p:nvSpPr>
          <p:cNvPr id="117" name="Google Shape;117;p2"/>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CFA97-613E-CC10-7046-0C16F50377DC}"/>
              </a:ext>
            </a:extLst>
          </p:cNvPr>
          <p:cNvSpPr>
            <a:spLocks noGrp="1"/>
          </p:cNvSpPr>
          <p:nvPr>
            <p:ph type="title"/>
          </p:nvPr>
        </p:nvSpPr>
        <p:spPr/>
        <p:txBody>
          <a:bodyPr/>
          <a:lstStyle/>
          <a:p>
            <a:r>
              <a:rPr lang="en-US" sz="3000" dirty="0"/>
              <a:t>Oracle Accessibility Conformance Report (OCR)</a:t>
            </a:r>
            <a:br>
              <a:rPr lang="en-US" dirty="0"/>
            </a:br>
            <a:endParaRPr lang="en-US" dirty="0"/>
          </a:p>
        </p:txBody>
      </p:sp>
      <p:sp>
        <p:nvSpPr>
          <p:cNvPr id="3" name="Text Placeholder 2">
            <a:extLst>
              <a:ext uri="{FF2B5EF4-FFF2-40B4-BE49-F238E27FC236}">
                <a16:creationId xmlns:a16="http://schemas.microsoft.com/office/drawing/2014/main" id="{22B9395E-915F-43D4-95E3-09084C6CE6B9}"/>
              </a:ext>
            </a:extLst>
          </p:cNvPr>
          <p:cNvSpPr>
            <a:spLocks noGrp="1"/>
          </p:cNvSpPr>
          <p:nvPr>
            <p:ph type="body" idx="1"/>
          </p:nvPr>
        </p:nvSpPr>
        <p:spPr/>
        <p:txBody>
          <a:bodyPr/>
          <a:lstStyle/>
          <a:p>
            <a:r>
              <a:rPr lang="en-US" sz="2400" dirty="0"/>
              <a:t>You may see Oracle call them an OCR or VPAT, but it’s the same thing.</a:t>
            </a:r>
          </a:p>
          <a:p>
            <a:r>
              <a:rPr lang="en-US" sz="2400" dirty="0">
                <a:hlinkClick r:id="rId2"/>
              </a:rPr>
              <a:t>PeopleSoft Campus Solutions </a:t>
            </a:r>
            <a:r>
              <a:rPr lang="en-US" sz="2400" dirty="0"/>
              <a:t>(October 2025 revision)</a:t>
            </a:r>
          </a:p>
          <a:p>
            <a:r>
              <a:rPr lang="en-US" sz="2400" dirty="0">
                <a:hlinkClick r:id="rId3"/>
              </a:rPr>
              <a:t>PeopleSoft Financials and Supply Chain Management Applications </a:t>
            </a:r>
            <a:r>
              <a:rPr lang="en-US" sz="2400" dirty="0"/>
              <a:t>(May 2025 Revision)</a:t>
            </a:r>
          </a:p>
          <a:p>
            <a:r>
              <a:rPr lang="en-US" sz="2400" dirty="0">
                <a:hlinkClick r:id="rId4"/>
              </a:rPr>
              <a:t>PeopleSoft HCM Applications </a:t>
            </a:r>
            <a:r>
              <a:rPr lang="en-US" sz="2400" dirty="0"/>
              <a:t>(May 2025 revision)</a:t>
            </a:r>
          </a:p>
          <a:p>
            <a:r>
              <a:rPr lang="en-US" sz="2400" dirty="0">
                <a:hlinkClick r:id="rId5"/>
              </a:rPr>
              <a:t>PeopleSoft Enterprise PeopleTools 8.61 </a:t>
            </a:r>
            <a:r>
              <a:rPr lang="en-US" sz="2400" dirty="0"/>
              <a:t>(April 2025 Revision)</a:t>
            </a:r>
          </a:p>
          <a:p>
            <a:endParaRPr lang="en-US" sz="2000"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265DB2FD-4BE0-338A-05B6-45CAAC42F69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Tree>
    <p:extLst>
      <p:ext uri="{BB962C8B-B14F-4D97-AF65-F5344CB8AC3E}">
        <p14:creationId xmlns:p14="http://schemas.microsoft.com/office/powerpoint/2010/main" val="2983418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3DAE7-2791-5D84-1187-29A9F5A6C3F0}"/>
              </a:ext>
            </a:extLst>
          </p:cNvPr>
          <p:cNvSpPr>
            <a:spLocks noGrp="1"/>
          </p:cNvSpPr>
          <p:nvPr>
            <p:ph type="title"/>
          </p:nvPr>
        </p:nvSpPr>
        <p:spPr/>
        <p:txBody>
          <a:bodyPr/>
          <a:lstStyle/>
          <a:p>
            <a:r>
              <a:rPr lang="en-US" dirty="0"/>
              <a:t>Software Audit: New and Existing</a:t>
            </a:r>
          </a:p>
        </p:txBody>
      </p:sp>
      <p:sp>
        <p:nvSpPr>
          <p:cNvPr id="3" name="Text Placeholder 2">
            <a:extLst>
              <a:ext uri="{FF2B5EF4-FFF2-40B4-BE49-F238E27FC236}">
                <a16:creationId xmlns:a16="http://schemas.microsoft.com/office/drawing/2014/main" id="{0A1B69A3-BF56-3EBA-1CD7-F8DD7A714C40}"/>
              </a:ext>
            </a:extLst>
          </p:cNvPr>
          <p:cNvSpPr>
            <a:spLocks noGrp="1"/>
          </p:cNvSpPr>
          <p:nvPr>
            <p:ph type="body" idx="1"/>
          </p:nvPr>
        </p:nvSpPr>
        <p:spPr/>
        <p:txBody>
          <a:bodyPr/>
          <a:lstStyle/>
          <a:p>
            <a:r>
              <a:rPr lang="en-US" sz="2400" dirty="0"/>
              <a:t>If colleges submit inventories of commonly used software, can SBCTC create a prioritized list of common tools and conduct centralized accessibility testing, sharing results and remediation guidance with all colleges? Do we need VPAT/ACRs for all existing software, or only high impact tools—and what criteria should we use to prioritize.  What future enforcement actions does SBCTC anticipate beyond OCR, and will SBCTC conduct periodic accessibility audits of college software?</a:t>
            </a:r>
          </a:p>
        </p:txBody>
      </p:sp>
      <p:sp>
        <p:nvSpPr>
          <p:cNvPr id="4" name="Slide Number Placeholder 3">
            <a:extLst>
              <a:ext uri="{FF2B5EF4-FFF2-40B4-BE49-F238E27FC236}">
                <a16:creationId xmlns:a16="http://schemas.microsoft.com/office/drawing/2014/main" id="{3E5481B7-A64F-B5C2-5DB8-2A70914B372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298055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19BDA-0D38-16D4-C1BD-344C978946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FC7D2A-2BC5-B98D-7EC2-1DC89725EF72}"/>
              </a:ext>
            </a:extLst>
          </p:cNvPr>
          <p:cNvSpPr>
            <a:spLocks noGrp="1"/>
          </p:cNvSpPr>
          <p:nvPr>
            <p:ph type="title"/>
          </p:nvPr>
        </p:nvSpPr>
        <p:spPr/>
        <p:txBody>
          <a:bodyPr/>
          <a:lstStyle/>
          <a:p>
            <a:r>
              <a:rPr lang="en-US" sz="3200" dirty="0"/>
              <a:t>Service desk tickets/Oracle service requests</a:t>
            </a:r>
          </a:p>
        </p:txBody>
      </p:sp>
      <p:sp>
        <p:nvSpPr>
          <p:cNvPr id="3" name="Text Placeholder 2">
            <a:extLst>
              <a:ext uri="{FF2B5EF4-FFF2-40B4-BE49-F238E27FC236}">
                <a16:creationId xmlns:a16="http://schemas.microsoft.com/office/drawing/2014/main" id="{EE598CDB-E98A-59BC-B8FA-12DC976143E5}"/>
              </a:ext>
            </a:extLst>
          </p:cNvPr>
          <p:cNvSpPr>
            <a:spLocks noGrp="1"/>
          </p:cNvSpPr>
          <p:nvPr>
            <p:ph type="body" idx="1"/>
          </p:nvPr>
        </p:nvSpPr>
        <p:spPr/>
        <p:txBody>
          <a:bodyPr/>
          <a:lstStyle/>
          <a:p>
            <a:r>
              <a:rPr lang="en-US" sz="1800" dirty="0"/>
              <a:t>No updates this month.  Waiting for Oracle support to deliver some bugs fixes in development.</a:t>
            </a:r>
          </a:p>
        </p:txBody>
      </p:sp>
      <p:sp>
        <p:nvSpPr>
          <p:cNvPr id="4" name="Slide Number Placeholder 3">
            <a:extLst>
              <a:ext uri="{FF2B5EF4-FFF2-40B4-BE49-F238E27FC236}">
                <a16:creationId xmlns:a16="http://schemas.microsoft.com/office/drawing/2014/main" id="{3665A3A5-2207-FFC2-3421-D01C5751EEB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a:t>
            </a:fld>
            <a:endParaRPr lang="en-US"/>
          </a:p>
        </p:txBody>
      </p:sp>
    </p:spTree>
    <p:extLst>
      <p:ext uri="{BB962C8B-B14F-4D97-AF65-F5344CB8AC3E}">
        <p14:creationId xmlns:p14="http://schemas.microsoft.com/office/powerpoint/2010/main" val="2525221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8"/>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College Sharing</a:t>
            </a:r>
            <a:endParaRPr/>
          </a:p>
        </p:txBody>
      </p:sp>
      <p:sp>
        <p:nvSpPr>
          <p:cNvPr id="187" name="Google Shape;187;p8"/>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a:t>Submit ideas for future forum meetings through our </a:t>
            </a:r>
            <a:r>
              <a:rPr lang="en-US" u="sng">
                <a:solidFill>
                  <a:schemeClr val="hlink"/>
                </a:solidFill>
                <a:hlinkClick r:id="rId3"/>
              </a:rPr>
              <a:t>online submission form</a:t>
            </a:r>
            <a:endParaRPr/>
          </a:p>
        </p:txBody>
      </p:sp>
      <p:sp>
        <p:nvSpPr>
          <p:cNvPr id="188" name="Google Shape;188;p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9"/>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ctcLink Accessibility Web Page</a:t>
            </a:r>
            <a:endParaRPr/>
          </a:p>
        </p:txBody>
      </p:sp>
      <p:sp>
        <p:nvSpPr>
          <p:cNvPr id="194" name="Google Shape;194;p9"/>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u="sng">
                <a:solidFill>
                  <a:schemeClr val="hlink"/>
                </a:solidFill>
                <a:hlinkClick r:id="rId3"/>
              </a:rPr>
              <a:t>ctcLink Accessibility</a:t>
            </a:r>
            <a:r>
              <a:rPr lang="en-US"/>
              <a:t> web page</a:t>
            </a:r>
            <a:endParaRPr u="sng">
              <a:solidFill>
                <a:schemeClr val="hlink"/>
              </a:solidFill>
              <a:hlinkClick r:id="rId3"/>
            </a:endParaRPr>
          </a:p>
          <a:p>
            <a:pPr marL="457200" lvl="0" indent="-406400" algn="l" rtl="0">
              <a:lnSpc>
                <a:spcPct val="90000"/>
              </a:lnSpc>
              <a:spcBef>
                <a:spcPts val="1000"/>
              </a:spcBef>
              <a:spcAft>
                <a:spcPts val="0"/>
              </a:spcAft>
              <a:buSzPts val="2800"/>
              <a:buChar char="•"/>
            </a:pPr>
            <a:r>
              <a:rPr lang="en-US"/>
              <a:t>Accessibility reviews</a:t>
            </a:r>
            <a:endParaRPr/>
          </a:p>
          <a:p>
            <a:pPr marL="457200" lvl="0" indent="-406400" algn="l" rtl="0">
              <a:lnSpc>
                <a:spcPct val="90000"/>
              </a:lnSpc>
              <a:spcBef>
                <a:spcPts val="1000"/>
              </a:spcBef>
              <a:spcAft>
                <a:spcPts val="0"/>
              </a:spcAft>
              <a:buSzPts val="2800"/>
              <a:buChar char="•"/>
            </a:pPr>
            <a:r>
              <a:rPr lang="en-US"/>
              <a:t>Image overview documents</a:t>
            </a:r>
            <a:endParaRPr/>
          </a:p>
          <a:p>
            <a:pPr marL="914400" lvl="1" indent="-381000" algn="l" rtl="0">
              <a:lnSpc>
                <a:spcPct val="90000"/>
              </a:lnSpc>
              <a:spcBef>
                <a:spcPts val="500"/>
              </a:spcBef>
              <a:spcAft>
                <a:spcPts val="0"/>
              </a:spcAft>
              <a:buSzPts val="2400"/>
              <a:buChar char="•"/>
            </a:pPr>
            <a:r>
              <a:rPr lang="en-US"/>
              <a:t>PeopleSoft Update Manager (PUM) images are released periodically to update and add new features</a:t>
            </a:r>
            <a:endParaRPr/>
          </a:p>
          <a:p>
            <a:pPr marL="457200" lvl="0" indent="-406400" algn="l" rtl="0">
              <a:lnSpc>
                <a:spcPct val="90000"/>
              </a:lnSpc>
              <a:spcBef>
                <a:spcPts val="1000"/>
              </a:spcBef>
              <a:spcAft>
                <a:spcPts val="0"/>
              </a:spcAft>
              <a:buSzPts val="2800"/>
              <a:buChar char="•"/>
            </a:pPr>
            <a:r>
              <a:rPr lang="en-US"/>
              <a:t>Oracle VPATs and third-party VPATs</a:t>
            </a:r>
            <a:endParaRPr/>
          </a:p>
          <a:p>
            <a:pPr marL="457200" lvl="0" indent="-406400" algn="l" rtl="0">
              <a:lnSpc>
                <a:spcPct val="90000"/>
              </a:lnSpc>
              <a:spcBef>
                <a:spcPts val="1000"/>
              </a:spcBef>
              <a:spcAft>
                <a:spcPts val="0"/>
              </a:spcAft>
              <a:buSzPts val="2800"/>
              <a:buChar char="•"/>
            </a:pPr>
            <a:r>
              <a:rPr lang="en-US"/>
              <a:t>Glossary of terms</a:t>
            </a:r>
            <a:endParaRPr/>
          </a:p>
          <a:p>
            <a:pPr marL="457200" lvl="0" indent="-228600" algn="l" rtl="0">
              <a:lnSpc>
                <a:spcPct val="90000"/>
              </a:lnSpc>
              <a:spcBef>
                <a:spcPts val="1000"/>
              </a:spcBef>
              <a:spcAft>
                <a:spcPts val="0"/>
              </a:spcAft>
              <a:buSzPts val="2800"/>
              <a:buNone/>
            </a:pPr>
            <a:endParaRPr/>
          </a:p>
        </p:txBody>
      </p:sp>
      <p:sp>
        <p:nvSpPr>
          <p:cNvPr id="195" name="Google Shape;195;p9"/>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10"/>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Forum Information</a:t>
            </a:r>
            <a:endParaRPr/>
          </a:p>
        </p:txBody>
      </p:sp>
      <p:sp>
        <p:nvSpPr>
          <p:cNvPr id="201" name="Google Shape;201;p10"/>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marR="0" lvl="0" indent="-406400" algn="l" rtl="0">
              <a:lnSpc>
                <a:spcPct val="90000"/>
              </a:lnSpc>
              <a:spcBef>
                <a:spcPts val="1000"/>
              </a:spcBef>
              <a:spcAft>
                <a:spcPts val="0"/>
              </a:spcAft>
              <a:buClr>
                <a:srgbClr val="003764"/>
              </a:buClr>
              <a:buSzPts val="2800"/>
              <a:buFont typeface="Arial"/>
              <a:buChar char="•"/>
            </a:pPr>
            <a:r>
              <a:rPr lang="en-US" u="sng" dirty="0">
                <a:solidFill>
                  <a:schemeClr val="hlink"/>
                </a:solidFill>
                <a:hlinkClick r:id="rId3">
                  <a:extLst>
                    <a:ext uri="{A12FA001-AC4F-418D-AE19-62706E023703}">
                      <ahyp:hlinkClr xmlns:ahyp="http://schemas.microsoft.com/office/drawing/2018/hyperlinkcolor" val="tx"/>
                    </a:ext>
                  </a:extLst>
                </a:hlinkClick>
              </a:rPr>
              <a:t>Accessibility and ctcLink Open Forum</a:t>
            </a:r>
            <a:endParaRPr dirty="0">
              <a:solidFill>
                <a:schemeClr val="hlink"/>
              </a:solidFill>
            </a:endParaRPr>
          </a:p>
          <a:p>
            <a:r>
              <a:rPr lang="en-US" dirty="0"/>
              <a:t>Next meeting is April 14, 2026</a:t>
            </a:r>
            <a:endParaRPr dirty="0"/>
          </a:p>
        </p:txBody>
      </p:sp>
      <p:sp>
        <p:nvSpPr>
          <p:cNvPr id="202" name="Google Shape;202;p10"/>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g11f90ef2fa0_0_0"/>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End of Presentation</a:t>
            </a:r>
            <a:endParaRPr/>
          </a:p>
        </p:txBody>
      </p:sp>
      <p:sp>
        <p:nvSpPr>
          <p:cNvPr id="209" name="Google Shape;209;g11f90ef2fa0_0_0"/>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a:t>The following slides have the status of the open accessibility issues that we are working with vendors on resolving.</a:t>
            </a:r>
            <a:endParaRPr/>
          </a:p>
        </p:txBody>
      </p:sp>
      <p:sp>
        <p:nvSpPr>
          <p:cNvPr id="210" name="Google Shape;210;g11f90ef2fa0_0_0"/>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Office Theme">
  <a:themeElements>
    <a:clrScheme name="SBCTC">
      <a:dk1>
        <a:srgbClr val="003764"/>
      </a:dk1>
      <a:lt1>
        <a:srgbClr val="FFFFFF"/>
      </a:lt1>
      <a:dk2>
        <a:srgbClr val="0071CE"/>
      </a:dk2>
      <a:lt2>
        <a:srgbClr val="C3C6C8"/>
      </a:lt2>
      <a:accent1>
        <a:srgbClr val="F4CD00"/>
      </a:accent1>
      <a:accent2>
        <a:srgbClr val="65CBC9"/>
      </a:accent2>
      <a:accent3>
        <a:srgbClr val="FFB547"/>
      </a:accent3>
      <a:accent4>
        <a:srgbClr val="00C18B"/>
      </a:accent4>
      <a:accent5>
        <a:srgbClr val="3D6489"/>
      </a:accent5>
      <a:accent6>
        <a:srgbClr val="2A70B8"/>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1435</TotalTime>
  <Words>1056</Words>
  <Application>Microsoft Office PowerPoint</Application>
  <PresentationFormat>On-screen Show (4:3)</PresentationFormat>
  <Paragraphs>96</Paragraphs>
  <Slides>16</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16</vt:i4>
      </vt:variant>
    </vt:vector>
  </HeadingPairs>
  <TitlesOfParts>
    <vt:vector size="18" baseType="lpstr">
      <vt:lpstr>Arial</vt:lpstr>
      <vt:lpstr>Office Theme</vt:lpstr>
      <vt:lpstr>Accessibility &amp; ctcLink Open Forum</vt:lpstr>
      <vt:lpstr>Agenda</vt:lpstr>
      <vt:lpstr>Oracle Accessibility Conformance Report (OCR) </vt:lpstr>
      <vt:lpstr>Software Audit: New and Existing</vt:lpstr>
      <vt:lpstr>Service desk tickets/Oracle service requests</vt:lpstr>
      <vt:lpstr>College Sharing</vt:lpstr>
      <vt:lpstr>ctcLink Accessibility Web Page</vt:lpstr>
      <vt:lpstr>Forum Information</vt:lpstr>
      <vt:lpstr>End of Presentation</vt:lpstr>
      <vt:lpstr>Service Desk Tickets/Oracle Service Requests – Campus Solutions </vt:lpstr>
      <vt:lpstr>Service Desk Tickets/Oracle Service Requests – Human Capital Management </vt:lpstr>
      <vt:lpstr>Service Desk Tickets/Oracle Service Requests – Finance</vt:lpstr>
      <vt:lpstr>Service Desk Tickets/Oracle Service Requests – All Pillars</vt:lpstr>
      <vt:lpstr>Third Party Vendors</vt:lpstr>
      <vt:lpstr>Terms and Definitions</vt:lpstr>
      <vt:lpstr>Terms and Definitions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Accessibility &amp; ctcLink Open Forum</dc:title>
  <dc:subject>July 11, 2023</dc:subject>
  <dc:creator>Christopher Soran</dc:creator>
  <cp:lastModifiedBy>Christopher Soran</cp:lastModifiedBy>
  <cp:revision>107</cp:revision>
  <dcterms:created xsi:type="dcterms:W3CDTF">2018-05-14T23:14:43Z</dcterms:created>
  <dcterms:modified xsi:type="dcterms:W3CDTF">2026-03-10T17:48:55Z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0x0101007301EAAAF5A9A14C98C32A8D7B77B290</vt:lpwstr>
  </property>
  <property fmtid="{D5CDD505-2E9C-101B-9397-08002B2CF9AE}" pid="3" name="_dlc_DocIdItemGuid">
    <vt:lpwstr>f7c41efa-16a6-4d48-82ec-ec2c3f4609a4</vt:lpwstr>
  </property>
</Properties>
</file>