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9"/>
  </p:notesMasterIdLst>
  <p:sldIdLst>
    <p:sldId id="256" r:id="rId2"/>
    <p:sldId id="257" r:id="rId3"/>
    <p:sldId id="520" r:id="rId4"/>
    <p:sldId id="522" r:id="rId5"/>
    <p:sldId id="521" r:id="rId6"/>
    <p:sldId id="519" r:id="rId7"/>
    <p:sldId id="266" r:id="rId8"/>
    <p:sldId id="267" r:id="rId9"/>
    <p:sldId id="268" r:id="rId10"/>
    <p:sldId id="269" r:id="rId11"/>
    <p:sldId id="270" r:id="rId12"/>
    <p:sldId id="271" r:id="rId13"/>
    <p:sldId id="272" r:id="rId14"/>
    <p:sldId id="273" r:id="rId15"/>
    <p:sldId id="515" r:id="rId16"/>
    <p:sldId id="274" r:id="rId17"/>
    <p:sldId id="275" r:id="rId18"/>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4" roundtripDataSignature="AMtx7mgxRULPTHSPRtjurY20eE9m6ntZ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C17320-CD8C-43B3-9A9E-58EB6B3ECC0F}" v="4" dt="2026-04-14T16:42:03.1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79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9" Type="http://schemas.microsoft.com/office/2016/11/relationships/changesInfo" Target="changesInfos/changesInfo1.xml"/><Relationship Id="rId3" Type="http://schemas.openxmlformats.org/officeDocument/2006/relationships/slide" Target="slides/slide2.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er Soran" userId="7cb0f6d7-a7f2-46f2-9367-9660ffd42908" providerId="ADAL" clId="{934E5068-E1C3-499C-B280-95F397B51D41}"/>
    <pc:docChg chg="undo custSel addSld delSld modSld">
      <pc:chgData name="Christopher Soran" userId="7cb0f6d7-a7f2-46f2-9367-9660ffd42908" providerId="ADAL" clId="{934E5068-E1C3-499C-B280-95F397B51D41}" dt="2026-04-14T17:58:40.862" v="3610" actId="20577"/>
      <pc:docMkLst>
        <pc:docMk/>
      </pc:docMkLst>
      <pc:sldChg chg="modSp mod">
        <pc:chgData name="Christopher Soran" userId="7cb0f6d7-a7f2-46f2-9367-9660ffd42908" providerId="ADAL" clId="{934E5068-E1C3-499C-B280-95F397B51D41}" dt="2026-04-06T15:48:38.517" v="3028" actId="20577"/>
        <pc:sldMkLst>
          <pc:docMk/>
          <pc:sldMk cId="0" sldId="256"/>
        </pc:sldMkLst>
        <pc:spChg chg="mod">
          <ac:chgData name="Christopher Soran" userId="7cb0f6d7-a7f2-46f2-9367-9660ffd42908" providerId="ADAL" clId="{934E5068-E1C3-499C-B280-95F397B51D41}" dt="2026-04-06T15:48:38.517" v="3028" actId="20577"/>
          <ac:spMkLst>
            <pc:docMk/>
            <pc:sldMk cId="0" sldId="256"/>
            <ac:spMk id="109" creationId="{00000000-0000-0000-0000-000000000000}"/>
          </ac:spMkLst>
        </pc:spChg>
      </pc:sldChg>
      <pc:sldChg chg="modSp mod">
        <pc:chgData name="Christopher Soran" userId="7cb0f6d7-a7f2-46f2-9367-9660ffd42908" providerId="ADAL" clId="{934E5068-E1C3-499C-B280-95F397B51D41}" dt="2026-04-14T16:37:21.530" v="3300" actId="20577"/>
        <pc:sldMkLst>
          <pc:docMk/>
          <pc:sldMk cId="0" sldId="257"/>
        </pc:sldMkLst>
        <pc:spChg chg="mod">
          <ac:chgData name="Christopher Soran" userId="7cb0f6d7-a7f2-46f2-9367-9660ffd42908" providerId="ADAL" clId="{934E5068-E1C3-499C-B280-95F397B51D41}" dt="2026-04-14T16:37:21.530" v="3300" actId="20577"/>
          <ac:spMkLst>
            <pc:docMk/>
            <pc:sldMk cId="0" sldId="257"/>
            <ac:spMk id="116" creationId="{00000000-0000-0000-0000-000000000000}"/>
          </ac:spMkLst>
        </pc:spChg>
      </pc:sldChg>
      <pc:sldChg chg="modSp mod">
        <pc:chgData name="Christopher Soran" userId="7cb0f6d7-a7f2-46f2-9367-9660ffd42908" providerId="ADAL" clId="{934E5068-E1C3-499C-B280-95F397B51D41}" dt="2026-04-06T15:49:20.954" v="3038" actId="20577"/>
        <pc:sldMkLst>
          <pc:docMk/>
          <pc:sldMk cId="0" sldId="268"/>
        </pc:sldMkLst>
        <pc:spChg chg="mod">
          <ac:chgData name="Christopher Soran" userId="7cb0f6d7-a7f2-46f2-9367-9660ffd42908" providerId="ADAL" clId="{934E5068-E1C3-499C-B280-95F397B51D41}" dt="2026-04-06T15:49:20.954" v="3038" actId="20577"/>
          <ac:spMkLst>
            <pc:docMk/>
            <pc:sldMk cId="0" sldId="268"/>
            <ac:spMk id="201" creationId="{00000000-0000-0000-0000-000000000000}"/>
          </ac:spMkLst>
        </pc:spChg>
      </pc:sldChg>
      <pc:sldChg chg="modSp mod">
        <pc:chgData name="Christopher Soran" userId="7cb0f6d7-a7f2-46f2-9367-9660ffd42908" providerId="ADAL" clId="{934E5068-E1C3-499C-B280-95F397B51D41}" dt="2026-03-06T22:42:04.392" v="2606" actId="6549"/>
        <pc:sldMkLst>
          <pc:docMk/>
          <pc:sldMk cId="0" sldId="270"/>
        </pc:sldMkLst>
      </pc:sldChg>
      <pc:sldChg chg="modSp mod">
        <pc:chgData name="Christopher Soran" userId="7cb0f6d7-a7f2-46f2-9367-9660ffd42908" providerId="ADAL" clId="{934E5068-E1C3-499C-B280-95F397B51D41}" dt="2026-01-13T00:13:17.590" v="1934" actId="12"/>
        <pc:sldMkLst>
          <pc:docMk/>
          <pc:sldMk cId="0" sldId="271"/>
        </pc:sldMkLst>
      </pc:sldChg>
      <pc:sldChg chg="modSp mod">
        <pc:chgData name="Christopher Soran" userId="7cb0f6d7-a7f2-46f2-9367-9660ffd42908" providerId="ADAL" clId="{934E5068-E1C3-499C-B280-95F397B51D41}" dt="2026-01-13T00:15:15.937" v="2087" actId="20577"/>
        <pc:sldMkLst>
          <pc:docMk/>
          <pc:sldMk cId="0" sldId="272"/>
        </pc:sldMkLst>
      </pc:sldChg>
      <pc:sldChg chg="modSp mod">
        <pc:chgData name="Christopher Soran" userId="7cb0f6d7-a7f2-46f2-9367-9660ffd42908" providerId="ADAL" clId="{934E5068-E1C3-499C-B280-95F397B51D41}" dt="2026-03-06T22:46:58.366" v="2734" actId="33524"/>
        <pc:sldMkLst>
          <pc:docMk/>
          <pc:sldMk cId="0" sldId="273"/>
        </pc:sldMkLst>
      </pc:sldChg>
      <pc:sldChg chg="modSp mod">
        <pc:chgData name="Christopher Soran" userId="7cb0f6d7-a7f2-46f2-9367-9660ffd42908" providerId="ADAL" clId="{934E5068-E1C3-499C-B280-95F397B51D41}" dt="2026-04-13T22:28:49.959" v="3295" actId="20577"/>
        <pc:sldMkLst>
          <pc:docMk/>
          <pc:sldMk cId="2525221147" sldId="519"/>
        </pc:sldMkLst>
        <pc:spChg chg="mod">
          <ac:chgData name="Christopher Soran" userId="7cb0f6d7-a7f2-46f2-9367-9660ffd42908" providerId="ADAL" clId="{934E5068-E1C3-499C-B280-95F397B51D41}" dt="2026-04-13T22:28:49.959" v="3295" actId="20577"/>
          <ac:spMkLst>
            <pc:docMk/>
            <pc:sldMk cId="2525221147" sldId="519"/>
            <ac:spMk id="3" creationId="{EE598CDB-E98A-59BC-B8FA-12DC976143E5}"/>
          </ac:spMkLst>
        </pc:spChg>
      </pc:sldChg>
      <pc:sldChg chg="modSp new mod">
        <pc:chgData name="Christopher Soran" userId="7cb0f6d7-a7f2-46f2-9367-9660ffd42908" providerId="ADAL" clId="{934E5068-E1C3-499C-B280-95F397B51D41}" dt="2026-04-13T22:27:49.730" v="3182" actId="20577"/>
        <pc:sldMkLst>
          <pc:docMk/>
          <pc:sldMk cId="1002655078" sldId="520"/>
        </pc:sldMkLst>
        <pc:spChg chg="mod">
          <ac:chgData name="Christopher Soran" userId="7cb0f6d7-a7f2-46f2-9367-9660ffd42908" providerId="ADAL" clId="{934E5068-E1C3-499C-B280-95F397B51D41}" dt="2026-04-13T22:27:21.516" v="3080" actId="20577"/>
          <ac:spMkLst>
            <pc:docMk/>
            <pc:sldMk cId="1002655078" sldId="520"/>
            <ac:spMk id="2" creationId="{291A311A-E98E-EB58-3216-19476C3ABF6D}"/>
          </ac:spMkLst>
        </pc:spChg>
        <pc:spChg chg="mod">
          <ac:chgData name="Christopher Soran" userId="7cb0f6d7-a7f2-46f2-9367-9660ffd42908" providerId="ADAL" clId="{934E5068-E1C3-499C-B280-95F397B51D41}" dt="2026-04-13T22:27:49.730" v="3182" actId="20577"/>
          <ac:spMkLst>
            <pc:docMk/>
            <pc:sldMk cId="1002655078" sldId="520"/>
            <ac:spMk id="3" creationId="{7CBCAFEC-9E98-2516-30BE-C973A8D277B1}"/>
          </ac:spMkLst>
        </pc:spChg>
      </pc:sldChg>
      <pc:sldChg chg="modSp del mod">
        <pc:chgData name="Christopher Soran" userId="7cb0f6d7-a7f2-46f2-9367-9660ffd42908" providerId="ADAL" clId="{934E5068-E1C3-499C-B280-95F397B51D41}" dt="2026-03-06T21:14:41.315" v="2517" actId="47"/>
        <pc:sldMkLst>
          <pc:docMk/>
          <pc:sldMk cId="4144509698" sldId="520"/>
        </pc:sldMkLst>
      </pc:sldChg>
      <pc:sldChg chg="modSp new mod">
        <pc:chgData name="Christopher Soran" userId="7cb0f6d7-a7f2-46f2-9367-9660ffd42908" providerId="ADAL" clId="{934E5068-E1C3-499C-B280-95F397B51D41}" dt="2026-04-14T17:58:40.862" v="3610" actId="20577"/>
        <pc:sldMkLst>
          <pc:docMk/>
          <pc:sldMk cId="3324883705" sldId="521"/>
        </pc:sldMkLst>
        <pc:spChg chg="mod">
          <ac:chgData name="Christopher Soran" userId="7cb0f6d7-a7f2-46f2-9367-9660ffd42908" providerId="ADAL" clId="{934E5068-E1C3-499C-B280-95F397B51D41}" dt="2026-04-14T16:37:32.260" v="3305" actId="20577"/>
          <ac:spMkLst>
            <pc:docMk/>
            <pc:sldMk cId="3324883705" sldId="521"/>
            <ac:spMk id="2" creationId="{88864B5B-79F2-32DA-CC73-B5E5A8F0F522}"/>
          </ac:spMkLst>
        </pc:spChg>
        <pc:spChg chg="mod">
          <ac:chgData name="Christopher Soran" userId="7cb0f6d7-a7f2-46f2-9367-9660ffd42908" providerId="ADAL" clId="{934E5068-E1C3-499C-B280-95F397B51D41}" dt="2026-04-14T17:58:40.862" v="3610" actId="20577"/>
          <ac:spMkLst>
            <pc:docMk/>
            <pc:sldMk cId="3324883705" sldId="521"/>
            <ac:spMk id="3" creationId="{A5EDBB7A-70D5-91D2-6362-E81158B2AC82}"/>
          </ac:spMkLst>
        </pc:spChg>
      </pc:sldChg>
      <pc:sldChg chg="addSp delSp modSp new del mod">
        <pc:chgData name="Christopher Soran" userId="7cb0f6d7-a7f2-46f2-9367-9660ffd42908" providerId="ADAL" clId="{934E5068-E1C3-499C-B280-95F397B51D41}" dt="2026-02-10T00:11:12.428" v="2442" actId="2696"/>
        <pc:sldMkLst>
          <pc:docMk/>
          <pc:sldMk cId="4140775799" sldId="521"/>
        </pc:sldMkLst>
      </pc:sldChg>
      <pc:sldChg chg="modSp new del mod">
        <pc:chgData name="Christopher Soran" userId="7cb0f6d7-a7f2-46f2-9367-9660ffd42908" providerId="ADAL" clId="{934E5068-E1C3-499C-B280-95F397B51D41}" dt="2026-04-06T15:48:50.414" v="3030" actId="47"/>
        <pc:sldMkLst>
          <pc:docMk/>
          <pc:sldMk cId="298055599" sldId="522"/>
        </pc:sldMkLst>
      </pc:sldChg>
      <pc:sldChg chg="modSp new mod">
        <pc:chgData name="Christopher Soran" userId="7cb0f6d7-a7f2-46f2-9367-9660ffd42908" providerId="ADAL" clId="{934E5068-E1C3-499C-B280-95F397B51D41}" dt="2026-04-14T16:42:55.961" v="3609" actId="20577"/>
        <pc:sldMkLst>
          <pc:docMk/>
          <pc:sldMk cId="711292903" sldId="522"/>
        </pc:sldMkLst>
        <pc:spChg chg="mod">
          <ac:chgData name="Christopher Soran" userId="7cb0f6d7-a7f2-46f2-9367-9660ffd42908" providerId="ADAL" clId="{934E5068-E1C3-499C-B280-95F397B51D41}" dt="2026-04-14T16:42:38.540" v="3605" actId="20577"/>
          <ac:spMkLst>
            <pc:docMk/>
            <pc:sldMk cId="711292903" sldId="522"/>
            <ac:spMk id="2" creationId="{1F3C986E-1F16-D880-5FC3-0F59387CB5C7}"/>
          </ac:spMkLst>
        </pc:spChg>
        <pc:spChg chg="mod">
          <ac:chgData name="Christopher Soran" userId="7cb0f6d7-a7f2-46f2-9367-9660ffd42908" providerId="ADAL" clId="{934E5068-E1C3-499C-B280-95F397B51D41}" dt="2026-04-14T16:42:55.961" v="3609" actId="20577"/>
          <ac:spMkLst>
            <pc:docMk/>
            <pc:sldMk cId="711292903" sldId="522"/>
            <ac:spMk id="3" creationId="{B471CBD8-B551-B2E6-648E-D2600C99A812}"/>
          </ac:spMkLst>
        </pc:spChg>
      </pc:sldChg>
      <pc:sldChg chg="modSp new del mod">
        <pc:chgData name="Christopher Soran" userId="7cb0f6d7-a7f2-46f2-9367-9660ffd42908" providerId="ADAL" clId="{934E5068-E1C3-499C-B280-95F397B51D41}" dt="2026-03-06T21:14:41.315" v="2517" actId="47"/>
        <pc:sldMkLst>
          <pc:docMk/>
          <pc:sldMk cId="807876093" sldId="523"/>
        </pc:sldMkLst>
      </pc:sldChg>
      <pc:sldChg chg="modSp new del mod">
        <pc:chgData name="Christopher Soran" userId="7cb0f6d7-a7f2-46f2-9367-9660ffd42908" providerId="ADAL" clId="{934E5068-E1C3-499C-B280-95F397B51D41}" dt="2026-04-06T15:48:48.213" v="3029" actId="47"/>
        <pc:sldMkLst>
          <pc:docMk/>
          <pc:sldMk cId="2983418775" sldId="523"/>
        </pc:sldMkLst>
      </pc:sldChg>
    </pc:docChg>
  </pc:docChgLst>
  <pc:docChgLst>
    <pc:chgData name="Vicki Walton" userId="S::vwalton@sbctc.edu::4a47e920-51cf-4e5c-914d-05f966179767" providerId="AD" clId="Web-{5D49C562-8F81-D356-EA25-7B81AFD2B734}"/>
    <pc:docChg chg="modSld">
      <pc:chgData name="Vicki Walton" userId="S::vwalton@sbctc.edu::4a47e920-51cf-4e5c-914d-05f966179767" providerId="AD" clId="Web-{5D49C562-8F81-D356-EA25-7B81AFD2B734}" dt="2026-01-09T19:20:07.915" v="36" actId="20577"/>
      <pc:docMkLst>
        <pc:docMk/>
      </pc:docMkLst>
      <pc:sldChg chg="modSp">
        <pc:chgData name="Vicki Walton" userId="S::vwalton@sbctc.edu::4a47e920-51cf-4e5c-914d-05f966179767" providerId="AD" clId="Web-{5D49C562-8F81-D356-EA25-7B81AFD2B734}" dt="2026-01-09T19:20:07.915" v="36" actId="20577"/>
        <pc:sldMkLst>
          <pc:docMk/>
          <pc:sldMk cId="4144509698" sldId="520"/>
        </pc:sldMkLst>
      </pc:sldChg>
    </pc:docChg>
  </pc:docChgLst>
  <pc:docChgLst>
    <pc:chgData name="Christopher Soran" userId="S::csoran@sbctc.edu::7cb0f6d7-a7f2-46f2-9367-9660ffd42908" providerId="AD" clId="Web-{33C6F507-E2CC-8782-35DF-A11E29F432D9}"/>
    <pc:docChg chg="delSld modSld">
      <pc:chgData name="Christopher Soran" userId="S::csoran@sbctc.edu::7cb0f6d7-a7f2-46f2-9367-9660ffd42908" providerId="AD" clId="Web-{33C6F507-E2CC-8782-35DF-A11E29F432D9}" dt="2026-01-12T18:21:58.626" v="3"/>
      <pc:docMkLst>
        <pc:docMk/>
      </pc:docMkLst>
      <pc:sldChg chg="modSp">
        <pc:chgData name="Christopher Soran" userId="S::csoran@sbctc.edu::7cb0f6d7-a7f2-46f2-9367-9660ffd42908" providerId="AD" clId="Web-{33C6F507-E2CC-8782-35DF-A11E29F432D9}" dt="2026-01-12T18:21:57.516" v="2" actId="20577"/>
        <pc:sldMkLst>
          <pc:docMk/>
          <pc:sldMk cId="0" sldId="257"/>
        </pc:sldMkLst>
      </pc:sldChg>
      <pc:sldChg chg="del">
        <pc:chgData name="Christopher Soran" userId="S::csoran@sbctc.edu::7cb0f6d7-a7f2-46f2-9367-9660ffd42908" providerId="AD" clId="Web-{33C6F507-E2CC-8782-35DF-A11E29F432D9}" dt="2026-01-12T18:21:58.626" v="3"/>
        <pc:sldMkLst>
          <pc:docMk/>
          <pc:sldMk cId="865507477" sldId="51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06" name="Google Shape;106;p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f5d9b03db8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34" name="Google Shape;234;gf5d9b03db8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1ca63ba62c5_1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1" name="Google Shape;241;g1ca63ba62c5_1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42" name="Google Shape;242;g1ca63ba62c5_1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16</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ca63ba62c5_1_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9" name="Google Shape;249;g1ca63ba62c5_1_9: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50" name="Google Shape;250;g1ca63ba62c5_1_9: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17</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2: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13" name="Google Shape;113;p2: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8: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84" name="Google Shape;184;p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9: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1" name="Google Shape;191;p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0: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11f90ef2fa0_0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g11f90ef2fa0_0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06" name="Google Shape;206;g11f90ef2fa0_0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10</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5: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13" name="Google Shape;213;p5: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0f61bb0ac9_0_8: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0" name="Google Shape;220;g10f61bb0ac9_0_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133683600a4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7" name="Google Shape;227;g133683600a4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0"/>
        <p:cNvGrpSpPr/>
        <p:nvPr/>
      </p:nvGrpSpPr>
      <p:grpSpPr>
        <a:xfrm>
          <a:off x="0" y="0"/>
          <a:ext cx="0" cy="0"/>
          <a:chOff x="0" y="0"/>
          <a:chExt cx="0" cy="0"/>
        </a:xfrm>
      </p:grpSpPr>
      <p:pic>
        <p:nvPicPr>
          <p:cNvPr id="11" name="Google Shape;11;p12" descr="Cover Triangle Pattern"/>
          <p:cNvPicPr preferRelativeResize="0"/>
          <p:nvPr/>
        </p:nvPicPr>
        <p:blipFill rotWithShape="1">
          <a:blip r:embed="rId2">
            <a:alphaModFix/>
          </a:blip>
          <a:srcRect t="12978"/>
          <a:stretch/>
        </p:blipFill>
        <p:spPr>
          <a:xfrm>
            <a:off x="2317813" y="0"/>
            <a:ext cx="6829477" cy="3749964"/>
          </a:xfrm>
          <a:prstGeom prst="rect">
            <a:avLst/>
          </a:prstGeom>
          <a:noFill/>
          <a:ln>
            <a:noFill/>
          </a:ln>
        </p:spPr>
      </p:pic>
      <p:sp>
        <p:nvSpPr>
          <p:cNvPr id="12" name="Google Shape;12;p12"/>
          <p:cNvSpPr txBox="1">
            <a:spLocks noGrp="1"/>
          </p:cNvSpPr>
          <p:nvPr>
            <p:ph type="title"/>
          </p:nvPr>
        </p:nvSpPr>
        <p:spPr>
          <a:xfrm>
            <a:off x="369888" y="3863685"/>
            <a:ext cx="8336975" cy="999259"/>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12"/>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 name="Google Shape;14;p12"/>
          <p:cNvSpPr txBox="1">
            <a:spLocks noGrp="1"/>
          </p:cNvSpPr>
          <p:nvPr>
            <p:ph type="body" idx="2"/>
          </p:nvPr>
        </p:nvSpPr>
        <p:spPr>
          <a:xfrm>
            <a:off x="369888" y="5769402"/>
            <a:ext cx="4614862" cy="7588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000"/>
              <a:buFont typeface="Arial"/>
              <a:buNone/>
              <a:defRPr sz="20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_Section Header">
  <p:cSld name="2_Section Header">
    <p:spTree>
      <p:nvGrpSpPr>
        <p:cNvPr id="1" name="Shape 97"/>
        <p:cNvGrpSpPr/>
        <p:nvPr/>
      </p:nvGrpSpPr>
      <p:grpSpPr>
        <a:xfrm>
          <a:off x="0" y="0"/>
          <a:ext cx="0" cy="0"/>
          <a:chOff x="0" y="0"/>
          <a:chExt cx="0" cy="0"/>
        </a:xfrm>
      </p:grpSpPr>
      <p:sp>
        <p:nvSpPr>
          <p:cNvPr id="98" name="Google Shape;98;p22"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9" name="Google Shape;99;p22"/>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0" name="Google Shape;100;p22"/>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1" name="Google Shape;101;p22"/>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02" name="Google Shape;102;p22"/>
          <p:cNvSpPr txBox="1">
            <a:spLocks noGrp="1"/>
          </p:cNvSpPr>
          <p:nvPr>
            <p:ph type="title"/>
          </p:nvPr>
        </p:nvSpPr>
        <p:spPr>
          <a:xfrm>
            <a:off x="519540" y="294198"/>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3" name="Google Shape;103;p22"/>
          <p:cNvSpPr txBox="1">
            <a:spLocks noGrp="1"/>
          </p:cNvSpPr>
          <p:nvPr>
            <p:ph type="body" idx="1"/>
          </p:nvPr>
        </p:nvSpPr>
        <p:spPr>
          <a:xfrm>
            <a:off x="519540" y="1174172"/>
            <a:ext cx="8336975" cy="496685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pic>
        <p:nvPicPr>
          <p:cNvPr id="16" name="Google Shape;16;p13"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17" name="Google Shape;17;p13"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18" name="Google Shape;18;p13"/>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9" name="Google Shape;19;p13"/>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0" name="Google Shape;20;p13"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 name="Google Shape;21;p13"/>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2" name="Google Shape;22;p13"/>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3" name="Google Shape;23;p13"/>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13"/>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5"/>
        <p:cNvGrpSpPr/>
        <p:nvPr/>
      </p:nvGrpSpPr>
      <p:grpSpPr>
        <a:xfrm>
          <a:off x="0" y="0"/>
          <a:ext cx="0" cy="0"/>
          <a:chOff x="0" y="0"/>
          <a:chExt cx="0" cy="0"/>
        </a:xfrm>
      </p:grpSpPr>
      <p:pic>
        <p:nvPicPr>
          <p:cNvPr id="26" name="Google Shape;26;p14"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27" name="Google Shape;27;p14"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28" name="Google Shape;28;p14"/>
          <p:cNvSpPr txBox="1">
            <a:spLocks noGrp="1"/>
          </p:cNvSpPr>
          <p:nvPr>
            <p:ph type="title"/>
          </p:nvPr>
        </p:nvSpPr>
        <p:spPr>
          <a:xfrm>
            <a:off x="582468" y="1709744"/>
            <a:ext cx="8270588"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9" name="Google Shape;29;p14"/>
          <p:cNvSpPr txBox="1">
            <a:spLocks noGrp="1"/>
          </p:cNvSpPr>
          <p:nvPr>
            <p:ph type="body" idx="1"/>
          </p:nvPr>
        </p:nvSpPr>
        <p:spPr>
          <a:xfrm>
            <a:off x="582468" y="4589469"/>
            <a:ext cx="8270588"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2000"/>
              <a:buFont typeface="Arial"/>
              <a:buNone/>
              <a:defRPr sz="20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800"/>
              <a:buFont typeface="Arial"/>
              <a:buNone/>
              <a:defRPr sz="180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9pPr>
          </a:lstStyle>
          <a:p>
            <a:endParaRPr/>
          </a:p>
        </p:txBody>
      </p:sp>
      <p:sp>
        <p:nvSpPr>
          <p:cNvPr id="30" name="Google Shape;30;p14"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1" name="Google Shape;31;p14"/>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2" name="Google Shape;32;p14"/>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3" name="Google Shape;33;p14"/>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34" name="Google Shape;34;p14"/>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5"/>
        <p:cNvGrpSpPr/>
        <p:nvPr/>
      </p:nvGrpSpPr>
      <p:grpSpPr>
        <a:xfrm>
          <a:off x="0" y="0"/>
          <a:ext cx="0" cy="0"/>
          <a:chOff x="0" y="0"/>
          <a:chExt cx="0" cy="0"/>
        </a:xfrm>
      </p:grpSpPr>
      <p:pic>
        <p:nvPicPr>
          <p:cNvPr id="36" name="Google Shape;36;p16"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37" name="Google Shape;37;p16" descr="Header triangles pattern"/>
          <p:cNvPicPr preferRelativeResize="0"/>
          <p:nvPr/>
        </p:nvPicPr>
        <p:blipFill rotWithShape="1">
          <a:blip r:embed="rId3">
            <a:alphaModFix/>
          </a:blip>
          <a:srcRect t="42264"/>
          <a:stretch/>
        </p:blipFill>
        <p:spPr>
          <a:xfrm>
            <a:off x="5076294" y="4063"/>
            <a:ext cx="4067706" cy="1481791"/>
          </a:xfrm>
          <a:prstGeom prst="rect">
            <a:avLst/>
          </a:prstGeom>
          <a:noFill/>
          <a:ln>
            <a:noFill/>
          </a:ln>
        </p:spPr>
      </p:pic>
      <p:sp>
        <p:nvSpPr>
          <p:cNvPr id="38" name="Google Shape;38;p16"/>
          <p:cNvSpPr txBox="1">
            <a:spLocks noGrp="1"/>
          </p:cNvSpPr>
          <p:nvPr>
            <p:ph type="title"/>
          </p:nvPr>
        </p:nvSpPr>
        <p:spPr>
          <a:xfrm>
            <a:off x="507276" y="1485854"/>
            <a:ext cx="8335388" cy="73631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9" name="Google Shape;39;p16"/>
          <p:cNvSpPr txBox="1">
            <a:spLocks noGrp="1"/>
          </p:cNvSpPr>
          <p:nvPr>
            <p:ph type="body" idx="1"/>
          </p:nvPr>
        </p:nvSpPr>
        <p:spPr>
          <a:xfrm>
            <a:off x="507278" y="2385434"/>
            <a:ext cx="4002378" cy="524893"/>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0" name="Google Shape;40;p16"/>
          <p:cNvSpPr txBox="1">
            <a:spLocks noGrp="1"/>
          </p:cNvSpPr>
          <p:nvPr>
            <p:ph type="body" idx="2"/>
          </p:nvPr>
        </p:nvSpPr>
        <p:spPr>
          <a:xfrm>
            <a:off x="507278" y="3003840"/>
            <a:ext cx="4002378"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1" name="Google Shape;41;p16"/>
          <p:cNvSpPr txBox="1">
            <a:spLocks noGrp="1"/>
          </p:cNvSpPr>
          <p:nvPr>
            <p:ph type="body" idx="3"/>
          </p:nvPr>
        </p:nvSpPr>
        <p:spPr>
          <a:xfrm>
            <a:off x="4790207" y="2385430"/>
            <a:ext cx="4052457" cy="524894"/>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2" name="Google Shape;42;p16"/>
          <p:cNvSpPr txBox="1">
            <a:spLocks noGrp="1"/>
          </p:cNvSpPr>
          <p:nvPr>
            <p:ph type="body" idx="4"/>
          </p:nvPr>
        </p:nvSpPr>
        <p:spPr>
          <a:xfrm>
            <a:off x="4790207" y="3003840"/>
            <a:ext cx="4052457"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3" name="Google Shape;43;p16"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p16"/>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5" name="Google Shape;45;p16"/>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6" name="Google Shape;46;p16"/>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47" name="Google Shape;47;p16"/>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8"/>
        <p:cNvGrpSpPr/>
        <p:nvPr/>
      </p:nvGrpSpPr>
      <p:grpSpPr>
        <a:xfrm>
          <a:off x="0" y="0"/>
          <a:ext cx="0" cy="0"/>
          <a:chOff x="0" y="0"/>
          <a:chExt cx="0" cy="0"/>
        </a:xfrm>
      </p:grpSpPr>
      <p:pic>
        <p:nvPicPr>
          <p:cNvPr id="49" name="Google Shape;49;p17"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0" name="Google Shape;50;p17"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51" name="Google Shape;51;p17"/>
          <p:cNvSpPr txBox="1">
            <a:spLocks noGrp="1"/>
          </p:cNvSpPr>
          <p:nvPr>
            <p:ph type="title"/>
          </p:nvPr>
        </p:nvSpPr>
        <p:spPr>
          <a:xfrm>
            <a:off x="540327" y="1457982"/>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52" name="Google Shape;52;p17"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3" name="Google Shape;53;p17"/>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4" name="Google Shape;54;p17"/>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5" name="Google Shape;55;p17"/>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56" name="Google Shape;56;p17"/>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pic>
        <p:nvPicPr>
          <p:cNvPr id="58" name="Google Shape;58;p18"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9" name="Google Shape;59;p18"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0" name="Google Shape;60;p18"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1" name="Google Shape;61;p18"/>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2" name="Google Shape;62;p18"/>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3" name="Google Shape;63;p18"/>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64" name="Google Shape;64;p18"/>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65"/>
        <p:cNvGrpSpPr/>
        <p:nvPr/>
      </p:nvGrpSpPr>
      <p:grpSpPr>
        <a:xfrm>
          <a:off x="0" y="0"/>
          <a:ext cx="0" cy="0"/>
          <a:chOff x="0" y="0"/>
          <a:chExt cx="0" cy="0"/>
        </a:xfrm>
      </p:grpSpPr>
      <p:pic>
        <p:nvPicPr>
          <p:cNvPr id="66" name="Google Shape;66;p19"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67" name="Google Shape;67;p19"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8" name="Google Shape;68;p19"/>
          <p:cNvSpPr txBox="1">
            <a:spLocks noGrp="1"/>
          </p:cNvSpPr>
          <p:nvPr>
            <p:ph type="title"/>
          </p:nvPr>
        </p:nvSpPr>
        <p:spPr>
          <a:xfrm>
            <a:off x="486494" y="1385541"/>
            <a:ext cx="3160715"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9" name="Google Shape;69;p19"/>
          <p:cNvSpPr txBox="1">
            <a:spLocks noGrp="1"/>
          </p:cNvSpPr>
          <p:nvPr>
            <p:ph type="body" idx="1"/>
          </p:nvPr>
        </p:nvSpPr>
        <p:spPr>
          <a:xfrm>
            <a:off x="486494" y="2888673"/>
            <a:ext cx="3160715" cy="349237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70" name="Google Shape;70;p19"/>
          <p:cNvSpPr txBox="1">
            <a:spLocks noGrp="1"/>
          </p:cNvSpPr>
          <p:nvPr>
            <p:ph type="body" idx="2"/>
          </p:nvPr>
        </p:nvSpPr>
        <p:spPr>
          <a:xfrm>
            <a:off x="3863540" y="1569027"/>
            <a:ext cx="5041469" cy="4812024"/>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1" name="Google Shape;71;p19"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2" name="Google Shape;72;p19"/>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3" name="Google Shape;73;p19"/>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4" name="Google Shape;74;p19"/>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75" name="Google Shape;75;p19"/>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76"/>
        <p:cNvGrpSpPr/>
        <p:nvPr/>
      </p:nvGrpSpPr>
      <p:grpSpPr>
        <a:xfrm>
          <a:off x="0" y="0"/>
          <a:ext cx="0" cy="0"/>
          <a:chOff x="0" y="0"/>
          <a:chExt cx="0" cy="0"/>
        </a:xfrm>
      </p:grpSpPr>
      <p:pic>
        <p:nvPicPr>
          <p:cNvPr id="77" name="Google Shape;77;p20"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78" name="Google Shape;78;p20"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79" name="Google Shape;79;p20"/>
          <p:cNvSpPr txBox="1">
            <a:spLocks noGrp="1"/>
          </p:cNvSpPr>
          <p:nvPr>
            <p:ph type="title"/>
          </p:nvPr>
        </p:nvSpPr>
        <p:spPr>
          <a:xfrm>
            <a:off x="403370" y="1385541"/>
            <a:ext cx="3358139"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0" name="Google Shape;80;p20"/>
          <p:cNvSpPr txBox="1">
            <a:spLocks noGrp="1"/>
          </p:cNvSpPr>
          <p:nvPr>
            <p:ph type="body" idx="1"/>
          </p:nvPr>
        </p:nvSpPr>
        <p:spPr>
          <a:xfrm>
            <a:off x="403370" y="2888673"/>
            <a:ext cx="3358139" cy="354283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81" name="Google Shape;81;p20"/>
          <p:cNvSpPr txBox="1">
            <a:spLocks noGrp="1"/>
          </p:cNvSpPr>
          <p:nvPr>
            <p:ph type="body" idx="2"/>
          </p:nvPr>
        </p:nvSpPr>
        <p:spPr>
          <a:xfrm>
            <a:off x="4024047" y="1569026"/>
            <a:ext cx="4839398" cy="4862477"/>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2" name="Google Shape;82;p20"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3" name="Google Shape;83;p20"/>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4" name="Google Shape;84;p20"/>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5" name="Google Shape;85;p20"/>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86" name="Google Shape;86;p20"/>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Section Header">
  <p:cSld name="1_Section Header">
    <p:spTree>
      <p:nvGrpSpPr>
        <p:cNvPr id="1" name="Shape 87"/>
        <p:cNvGrpSpPr/>
        <p:nvPr/>
      </p:nvGrpSpPr>
      <p:grpSpPr>
        <a:xfrm>
          <a:off x="0" y="0"/>
          <a:ext cx="0" cy="0"/>
          <a:chOff x="0" y="0"/>
          <a:chExt cx="0" cy="0"/>
        </a:xfrm>
      </p:grpSpPr>
      <p:pic>
        <p:nvPicPr>
          <p:cNvPr id="88" name="Google Shape;88;p21"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89" name="Google Shape;89;p21"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90" name="Google Shape;90;p21"/>
          <p:cNvSpPr txBox="1">
            <a:spLocks noGrp="1"/>
          </p:cNvSpPr>
          <p:nvPr>
            <p:ph type="title"/>
          </p:nvPr>
        </p:nvSpPr>
        <p:spPr>
          <a:xfrm>
            <a:off x="623888" y="1709745"/>
            <a:ext cx="78867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1" name="Google Shape;91;p21"/>
          <p:cNvSpPr txBox="1">
            <a:spLocks noGrp="1"/>
          </p:cNvSpPr>
          <p:nvPr>
            <p:ph type="body" idx="1"/>
          </p:nvPr>
        </p:nvSpPr>
        <p:spPr>
          <a:xfrm>
            <a:off x="623888" y="4589470"/>
            <a:ext cx="7886700"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800"/>
              <a:buFont typeface="Arial"/>
              <a:buNone/>
              <a:defRPr sz="18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1500"/>
              <a:buFont typeface="Arial"/>
              <a:buNone/>
              <a:defRPr sz="15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350"/>
              <a:buFont typeface="Arial"/>
              <a:buNone/>
              <a:defRPr sz="135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9pPr>
          </a:lstStyle>
          <a:p>
            <a:endParaRPr/>
          </a:p>
        </p:txBody>
      </p:sp>
      <p:sp>
        <p:nvSpPr>
          <p:cNvPr id="92" name="Google Shape;92;p21"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3" name="Google Shape;93;p21"/>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4" name="Google Shape;94;p21"/>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5" name="Google Shape;95;p21"/>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96" name="Google Shape;96;p21"/>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bctc.edu/colleges-staff/it-support/ctclink/ctclink-accessibility.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
          <p:cNvSpPr txBox="1">
            <a:spLocks noGrp="1"/>
          </p:cNvSpPr>
          <p:nvPr>
            <p:ph type="title"/>
          </p:nvPr>
        </p:nvSpPr>
        <p:spPr>
          <a:xfrm>
            <a:off x="338713" y="4070514"/>
            <a:ext cx="8336975" cy="99925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4000"/>
              <a:buFont typeface="Arial"/>
              <a:buNone/>
            </a:pPr>
            <a:r>
              <a:rPr lang="en-US" sz="4000" cap="none" dirty="0"/>
              <a:t>Accessibility &amp; ctcLink Open Forum</a:t>
            </a:r>
            <a:endParaRPr dirty="0"/>
          </a:p>
        </p:txBody>
      </p:sp>
      <p:sp>
        <p:nvSpPr>
          <p:cNvPr id="109" name="Google Shape;109;p1"/>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3500"/>
              <a:buNone/>
            </a:pPr>
            <a:r>
              <a:rPr lang="en-US" dirty="0"/>
              <a:t>April 14, 2026</a:t>
            </a:r>
            <a:endParaRPr dirty="0"/>
          </a:p>
        </p:txBody>
      </p:sp>
      <p:sp>
        <p:nvSpPr>
          <p:cNvPr id="110" name="Google Shape;110;p1"/>
          <p:cNvSpPr txBox="1">
            <a:spLocks noGrp="1"/>
          </p:cNvSpPr>
          <p:nvPr>
            <p:ph type="sldNum" idx="12"/>
          </p:nvPr>
        </p:nvSpPr>
        <p:spPr>
          <a:xfrm>
            <a:off x="8675688" y="6483350"/>
            <a:ext cx="468312" cy="238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fld id="{00000000-1234-1234-1234-123412341234}" type="slidenum">
              <a:rPr lang="en-US" sz="1800" b="0" i="0" u="none" strike="noStrike" cap="none">
                <a:solidFill>
                  <a:schemeClr val="dk1"/>
                </a:solidFill>
                <a:latin typeface="Arial"/>
                <a:ea typeface="Arial"/>
                <a:cs typeface="Arial"/>
                <a:sym typeface="Arial"/>
              </a:rPr>
              <a:t>1</a:t>
            </a:fld>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g11f90ef2fa0_0_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End of Presentation</a:t>
            </a:r>
            <a:endParaRPr/>
          </a:p>
        </p:txBody>
      </p:sp>
      <p:sp>
        <p:nvSpPr>
          <p:cNvPr id="209" name="Google Shape;209;g11f90ef2fa0_0_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The following slides have the status of the open accessibility issues that we are working with vendors on resolving.</a:t>
            </a:r>
            <a:endParaRPr/>
          </a:p>
        </p:txBody>
      </p:sp>
      <p:sp>
        <p:nvSpPr>
          <p:cNvPr id="210" name="Google Shape;210;g11f90ef2fa0_0_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5"/>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Campus Solutions</a:t>
            </a:r>
            <a:br>
              <a:rPr lang="en-US"/>
            </a:br>
            <a:endParaRPr/>
          </a:p>
        </p:txBody>
      </p:sp>
      <p:sp>
        <p:nvSpPr>
          <p:cNvPr id="216" name="Google Shape;216;p5"/>
          <p:cNvSpPr txBox="1">
            <a:spLocks noGrp="1"/>
          </p:cNvSpPr>
          <p:nvPr>
            <p:ph type="body" idx="1"/>
          </p:nvPr>
        </p:nvSpPr>
        <p:spPr>
          <a:xfrm>
            <a:off x="536860" y="2726880"/>
            <a:ext cx="8336975" cy="3757046"/>
          </a:xfrm>
          <a:prstGeom prst="rect">
            <a:avLst/>
          </a:prstGeom>
          <a:noFill/>
          <a:ln>
            <a:noFill/>
          </a:ln>
        </p:spPr>
        <p:txBody>
          <a:bodyPr spcFirstLastPara="1" wrap="square" lIns="91425" tIns="45700" rIns="91425" bIns="45700" anchor="t" anchorCtr="0">
            <a:noAutofit/>
          </a:bodyPr>
          <a:lstStyle/>
          <a:p>
            <a:pPr marL="50800" indent="0">
              <a:buClr>
                <a:schemeClr val="dk1"/>
              </a:buClr>
              <a:buNone/>
            </a:pPr>
            <a:r>
              <a:rPr lang="en-US" sz="1400" b="0" i="0" dirty="0">
                <a:solidFill>
                  <a:srgbClr val="003D5B"/>
                </a:solidFill>
                <a:effectLst/>
                <a:latin typeface="+mn-lt"/>
              </a:rPr>
              <a:t>Mark-up for 'Add' button incorrect creating WCAG violation</a:t>
            </a:r>
          </a:p>
          <a:p>
            <a:pPr lvl="1">
              <a:buClr>
                <a:schemeClr val="dk1"/>
              </a:buClr>
            </a:pPr>
            <a:r>
              <a:rPr lang="en-US" sz="1400" dirty="0">
                <a:solidFill>
                  <a:srgbClr val="003D5B"/>
                </a:solidFill>
                <a:latin typeface="+mn-lt"/>
              </a:rPr>
              <a:t>Oracle has accepted this as a bug and development is working on it now.</a:t>
            </a:r>
          </a:p>
          <a:p>
            <a:pPr marL="50800" indent="0">
              <a:buClr>
                <a:schemeClr val="dk1"/>
              </a:buClr>
              <a:buNone/>
            </a:pPr>
            <a:r>
              <a:rPr lang="en-US" sz="1400" dirty="0">
                <a:solidFill>
                  <a:srgbClr val="003D5B"/>
                </a:solidFill>
                <a:latin typeface="+mn-lt"/>
              </a:rPr>
              <a:t>While Using Screen Reader Mode 'Enter Key' After Submitting Search Criterion Behavior Not Correct</a:t>
            </a:r>
          </a:p>
          <a:p>
            <a:pPr lvl="1">
              <a:buClr>
                <a:schemeClr val="dk1"/>
              </a:buClr>
            </a:pPr>
            <a:r>
              <a:rPr lang="en-US" sz="1400" dirty="0">
                <a:solidFill>
                  <a:srgbClr val="003D5B"/>
                </a:solidFill>
                <a:latin typeface="+mn-lt"/>
              </a:rPr>
              <a:t>Use Firefox as a workaround.  Fix should come in PeopleTools 8.63.</a:t>
            </a:r>
          </a:p>
        </p:txBody>
      </p:sp>
      <p:sp>
        <p:nvSpPr>
          <p:cNvPr id="217" name="Google Shape;217;p5"/>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10f61bb0ac9_0_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Human Capital Management</a:t>
            </a:r>
            <a:br>
              <a:rPr lang="en-US"/>
            </a:br>
            <a:endParaRPr/>
          </a:p>
        </p:txBody>
      </p:sp>
      <p:sp>
        <p:nvSpPr>
          <p:cNvPr id="223" name="Google Shape;223;g10f61bb0ac9_0_8"/>
          <p:cNvSpPr txBox="1">
            <a:spLocks noGrp="1"/>
          </p:cNvSpPr>
          <p:nvPr>
            <p:ph type="body" idx="1"/>
          </p:nvPr>
        </p:nvSpPr>
        <p:spPr>
          <a:xfrm>
            <a:off x="527706" y="2641525"/>
            <a:ext cx="8337000" cy="4080000"/>
          </a:xfrm>
          <a:prstGeom prst="rect">
            <a:avLst/>
          </a:prstGeom>
          <a:noFill/>
          <a:ln>
            <a:noFill/>
          </a:ln>
        </p:spPr>
        <p:txBody>
          <a:bodyPr spcFirstLastPara="1" wrap="square" lIns="91425" tIns="45700" rIns="91425" bIns="45700" anchor="t" anchorCtr="0">
            <a:noAutofit/>
          </a:bodyPr>
          <a:lstStyle/>
          <a:p>
            <a:pPr marL="158750" indent="0">
              <a:buClr>
                <a:schemeClr val="dk1"/>
              </a:buClr>
              <a:buSzPts val="1100"/>
              <a:buNone/>
            </a:pPr>
            <a:r>
              <a:rPr lang="en-US" sz="1400" dirty="0">
                <a:solidFill>
                  <a:schemeClr val="dk1"/>
                </a:solidFill>
              </a:rPr>
              <a:t>In Firefox - Calendar button gets read as "Button" and not as "Calendar Button“</a:t>
            </a:r>
          </a:p>
          <a:p>
            <a:pPr marL="444500" indent="-285750">
              <a:buClr>
                <a:schemeClr val="dk1"/>
              </a:buClr>
              <a:buSzPts val="1100"/>
            </a:pPr>
            <a:r>
              <a:rPr lang="en-US" sz="1400" dirty="0">
                <a:solidFill>
                  <a:schemeClr val="dk1"/>
                </a:solidFill>
              </a:rPr>
              <a:t>Oracle blamed Firefox as the problem and closed the ticket.  We pushed back and requested the WCAG violation be fixed.  Waiting for development response if they will fix it.</a:t>
            </a:r>
          </a:p>
          <a:p>
            <a:pPr marL="50800" indent="0">
              <a:buNone/>
            </a:pPr>
            <a:r>
              <a:rPr lang="en-US" sz="1400" dirty="0"/>
              <a:t>Accessibility Bug Fix delivered in HCM Image 53 did not fix the issue: </a:t>
            </a:r>
            <a:br>
              <a:rPr lang="en-US" sz="1400" dirty="0"/>
            </a:br>
            <a:r>
              <a:rPr lang="en-US" sz="1400" dirty="0"/>
              <a:t>Bug 37949705:Benefit summary horizontal scroll bar missing in small form factor</a:t>
            </a:r>
          </a:p>
          <a:p>
            <a:pPr marL="158750" indent="0">
              <a:buClr>
                <a:schemeClr val="dk1"/>
              </a:buClr>
              <a:buSzPts val="1100"/>
              <a:buNone/>
            </a:pPr>
            <a:endParaRPr lang="en-US" sz="1400" dirty="0">
              <a:solidFill>
                <a:schemeClr val="dk1"/>
              </a:solidFill>
            </a:endParaRPr>
          </a:p>
        </p:txBody>
      </p:sp>
      <p:sp>
        <p:nvSpPr>
          <p:cNvPr id="224" name="Google Shape;224;g10f61bb0ac9_0_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133683600a4_0_1"/>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Finance</a:t>
            </a:r>
            <a:endParaRPr/>
          </a:p>
        </p:txBody>
      </p:sp>
      <p:sp>
        <p:nvSpPr>
          <p:cNvPr id="230" name="Google Shape;230;g133683600a4_0_1"/>
          <p:cNvSpPr txBox="1">
            <a:spLocks noGrp="1"/>
          </p:cNvSpPr>
          <p:nvPr>
            <p:ph type="body" idx="1"/>
          </p:nvPr>
        </p:nvSpPr>
        <p:spPr>
          <a:xfrm>
            <a:off x="536859" y="2726880"/>
            <a:ext cx="8336975" cy="3757046"/>
          </a:xfrm>
          <a:prstGeom prst="rect">
            <a:avLst/>
          </a:prstGeom>
          <a:noFill/>
          <a:ln>
            <a:noFill/>
          </a:ln>
        </p:spPr>
        <p:txBody>
          <a:bodyPr spcFirstLastPara="1" wrap="square" lIns="91425" tIns="45700" rIns="91425" bIns="45700" anchor="t" anchorCtr="0">
            <a:noAutofit/>
          </a:bodyPr>
          <a:lstStyle/>
          <a:p>
            <a:pPr lvl="1" indent="-311150">
              <a:buSzPts val="1300"/>
            </a:pPr>
            <a:endParaRPr lang="en-US" sz="1400" dirty="0">
              <a:solidFill>
                <a:schemeClr val="dk1"/>
              </a:solidFill>
            </a:endParaRPr>
          </a:p>
          <a:p>
            <a:pPr marL="146050" indent="0">
              <a:spcBef>
                <a:spcPts val="0"/>
              </a:spcBef>
              <a:buClr>
                <a:schemeClr val="dk1"/>
              </a:buClr>
              <a:buSzPts val="1300"/>
              <a:buNone/>
            </a:pPr>
            <a:r>
              <a:rPr lang="en-US" sz="1400" dirty="0">
                <a:solidFill>
                  <a:schemeClr val="dk1"/>
                </a:solidFill>
              </a:rPr>
              <a:t>Cash Advance Screen Reading Order is Incorrect</a:t>
            </a:r>
          </a:p>
          <a:p>
            <a:pPr marL="889000" lvl="1" indent="-285750">
              <a:spcBef>
                <a:spcPts val="0"/>
              </a:spcBef>
              <a:buClr>
                <a:schemeClr val="dk1"/>
              </a:buClr>
              <a:buSzPts val="1300"/>
            </a:pPr>
            <a:r>
              <a:rPr lang="en-US" sz="1400" dirty="0">
                <a:solidFill>
                  <a:schemeClr val="dk1"/>
                </a:solidFill>
              </a:rPr>
              <a:t>The reading order has been corrected, but User Default, Import ATM Advances, View Printable Version, Notes, and Attachment items are read twice by the screen reader.  Service requested opened with Oracle.  A defect has been submitted to the engineering team for review.</a:t>
            </a:r>
          </a:p>
        </p:txBody>
      </p:sp>
      <p:sp>
        <p:nvSpPr>
          <p:cNvPr id="231" name="Google Shape;231;g133683600a4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gf5d9b03db8_0_1"/>
          <p:cNvSpPr txBox="1">
            <a:spLocks noGrp="1"/>
          </p:cNvSpPr>
          <p:nvPr>
            <p:ph type="title"/>
          </p:nvPr>
        </p:nvSpPr>
        <p:spPr>
          <a:xfrm>
            <a:off x="536860" y="1221311"/>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All Pillars</a:t>
            </a:r>
            <a:endParaRPr/>
          </a:p>
        </p:txBody>
      </p:sp>
      <p:sp>
        <p:nvSpPr>
          <p:cNvPr id="237" name="Google Shape;237;gf5d9b03db8_0_1"/>
          <p:cNvSpPr txBox="1">
            <a:spLocks noGrp="1"/>
          </p:cNvSpPr>
          <p:nvPr>
            <p:ph type="body" idx="1"/>
          </p:nvPr>
        </p:nvSpPr>
        <p:spPr>
          <a:xfrm>
            <a:off x="536850" y="2212605"/>
            <a:ext cx="8337000" cy="4224600"/>
          </a:xfrm>
          <a:prstGeom prst="rect">
            <a:avLst/>
          </a:prstGeom>
          <a:noFill/>
          <a:ln>
            <a:noFill/>
          </a:ln>
        </p:spPr>
        <p:txBody>
          <a:bodyPr spcFirstLastPara="1" wrap="square" lIns="91425" tIns="45700" rIns="91425" bIns="45700" anchor="t" anchorCtr="0">
            <a:noAutofit/>
          </a:bodyPr>
          <a:lstStyle/>
          <a:p>
            <a:pPr marL="50800" indent="0">
              <a:buNone/>
            </a:pPr>
            <a:r>
              <a:rPr lang="en-US" sz="1800" dirty="0"/>
              <a:t>Combo Box drop down displays one blank row and list items order is not top to bottom </a:t>
            </a:r>
          </a:p>
          <a:p>
            <a:r>
              <a:rPr lang="en-US" sz="1600" dirty="0">
                <a:solidFill>
                  <a:schemeClr val="tx1"/>
                </a:solidFill>
              </a:rPr>
              <a:t>The PeopleTools development team has taken this issue as an enhancement request, and we are waiting for the fix. KB599915.</a:t>
            </a:r>
          </a:p>
          <a:p>
            <a:pPr marL="50800" indent="0">
              <a:buNone/>
            </a:pPr>
            <a:r>
              <a:rPr lang="en-US" sz="1600" dirty="0">
                <a:solidFill>
                  <a:schemeClr val="tx1"/>
                </a:solidFill>
              </a:rPr>
              <a:t>Incorrect instructions and missing "* for required" key/legend on all search Prompt pages.</a:t>
            </a:r>
          </a:p>
          <a:p>
            <a:r>
              <a:rPr lang="en-US" sz="1600" dirty="0">
                <a:solidFill>
                  <a:schemeClr val="tx1"/>
                </a:solidFill>
              </a:rPr>
              <a:t>Started working with Oracle in a service request on this.</a:t>
            </a:r>
          </a:p>
        </p:txBody>
      </p:sp>
      <p:sp>
        <p:nvSpPr>
          <p:cNvPr id="238" name="Google Shape;238;gf5d9b03db8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96318-A311-3B8F-3417-8C75F4DCAD60}"/>
              </a:ext>
            </a:extLst>
          </p:cNvPr>
          <p:cNvSpPr>
            <a:spLocks noGrp="1"/>
          </p:cNvSpPr>
          <p:nvPr>
            <p:ph type="title"/>
          </p:nvPr>
        </p:nvSpPr>
        <p:spPr/>
        <p:txBody>
          <a:bodyPr/>
          <a:lstStyle/>
          <a:p>
            <a:r>
              <a:rPr lang="en-US"/>
              <a:t>Third Party Vendors</a:t>
            </a:r>
          </a:p>
        </p:txBody>
      </p:sp>
      <p:sp>
        <p:nvSpPr>
          <p:cNvPr id="3" name="Text Placeholder 2">
            <a:extLst>
              <a:ext uri="{FF2B5EF4-FFF2-40B4-BE49-F238E27FC236}">
                <a16:creationId xmlns:a16="http://schemas.microsoft.com/office/drawing/2014/main" id="{D08852FF-5135-ACE6-B3AB-A9F0FD71FEB1}"/>
              </a:ext>
            </a:extLst>
          </p:cNvPr>
          <p:cNvSpPr>
            <a:spLocks noGrp="1"/>
          </p:cNvSpPr>
          <p:nvPr>
            <p:ph type="body" idx="1"/>
          </p:nvPr>
        </p:nvSpPr>
        <p:spPr/>
        <p:txBody>
          <a:bodyPr/>
          <a:lstStyle/>
          <a:p>
            <a:r>
              <a:rPr lang="en-US" sz="1600"/>
              <a:t>OAAP SSN Entry</a:t>
            </a:r>
          </a:p>
          <a:p>
            <a:pPr lvl="1"/>
            <a:r>
              <a:rPr lang="en-US" sz="1200"/>
              <a:t>For OAAP SSN entry, to be accessible there should be clear instructions on the format desired so you’d ask something like “Birthdate (mm/dd/</a:t>
            </a:r>
            <a:r>
              <a:rPr lang="en-US" sz="1200" err="1"/>
              <a:t>yyyy</a:t>
            </a:r>
            <a:r>
              <a:rPr lang="en-US" sz="1200"/>
              <a:t>)” or in the case of social security number it should say something like “###-##-####” but on having those dashes it seemed to get rejected. On putting the number in as ######### it then took it and let them proceed.</a:t>
            </a:r>
          </a:p>
          <a:p>
            <a:pPr lvl="1"/>
            <a:r>
              <a:rPr lang="en-US" sz="1200"/>
              <a:t>This issue was brought to our attention, and we will be working with </a:t>
            </a:r>
            <a:r>
              <a:rPr lang="en-US" sz="1200" err="1"/>
              <a:t>Kastech</a:t>
            </a:r>
            <a:r>
              <a:rPr lang="en-US" sz="1200"/>
              <a:t> on this.</a:t>
            </a:r>
          </a:p>
          <a:p>
            <a:endParaRPr lang="en-US" sz="1600"/>
          </a:p>
          <a:p>
            <a:pPr lvl="1"/>
            <a:endParaRPr lang="en-US" sz="1400"/>
          </a:p>
        </p:txBody>
      </p:sp>
      <p:sp>
        <p:nvSpPr>
          <p:cNvPr id="4" name="Slide Number Placeholder 3">
            <a:extLst>
              <a:ext uri="{FF2B5EF4-FFF2-40B4-BE49-F238E27FC236}">
                <a16:creationId xmlns:a16="http://schemas.microsoft.com/office/drawing/2014/main" id="{3F942422-7CAC-D01D-7B4A-45B8C25DD9F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15</a:t>
            </a:fld>
            <a:endParaRPr lang="en-US"/>
          </a:p>
        </p:txBody>
      </p:sp>
    </p:spTree>
    <p:extLst>
      <p:ext uri="{BB962C8B-B14F-4D97-AF65-F5344CB8AC3E}">
        <p14:creationId xmlns:p14="http://schemas.microsoft.com/office/powerpoint/2010/main" val="483338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g1ca63ba62c5_1_0"/>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a:t>
            </a:r>
            <a:endParaRPr/>
          </a:p>
        </p:txBody>
      </p:sp>
      <p:sp>
        <p:nvSpPr>
          <p:cNvPr id="245" name="Google Shape;245;g1ca63ba62c5_1_0"/>
          <p:cNvSpPr txBox="1">
            <a:spLocks noGrp="1"/>
          </p:cNvSpPr>
          <p:nvPr>
            <p:ph type="body" idx="1"/>
          </p:nvPr>
        </p:nvSpPr>
        <p:spPr>
          <a:xfrm>
            <a:off x="536850" y="2415150"/>
            <a:ext cx="8337000" cy="40689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SzPts val="1200"/>
              <a:buChar char="•"/>
            </a:pPr>
            <a:r>
              <a:rPr lang="en-US" sz="1200"/>
              <a:t>Oracle vs. </a:t>
            </a:r>
            <a:r>
              <a:rPr lang="en-US" sz="1200" err="1"/>
              <a:t>HighPoint</a:t>
            </a:r>
            <a:endParaRPr sz="1200"/>
          </a:p>
          <a:p>
            <a:pPr marL="914400" lvl="1" indent="-304800" algn="l" rtl="0">
              <a:lnSpc>
                <a:spcPct val="90000"/>
              </a:lnSpc>
              <a:spcBef>
                <a:spcPts val="0"/>
              </a:spcBef>
              <a:spcAft>
                <a:spcPts val="0"/>
              </a:spcAft>
              <a:buSzPts val="1200"/>
              <a:buChar char="•"/>
            </a:pPr>
            <a:r>
              <a:rPr lang="en-US" sz="1200"/>
              <a:t>Oracle is the company that makes PeopleSoft. Highpoint is a third-party vendor that provides the integrated HCX mobile solution.</a:t>
            </a:r>
            <a:endParaRPr sz="1200"/>
          </a:p>
          <a:p>
            <a:pPr marL="457200" lvl="0" indent="-304800" algn="l" rtl="0">
              <a:lnSpc>
                <a:spcPct val="90000"/>
              </a:lnSpc>
              <a:spcBef>
                <a:spcPts val="0"/>
              </a:spcBef>
              <a:spcAft>
                <a:spcPts val="0"/>
              </a:spcAft>
              <a:buSzPts val="1200"/>
              <a:buChar char="•"/>
            </a:pPr>
            <a:r>
              <a:rPr lang="en-US" sz="1200"/>
              <a:t>ctcLink vs. HCX</a:t>
            </a:r>
            <a:endParaRPr sz="1200"/>
          </a:p>
          <a:p>
            <a:pPr marL="914400" lvl="1" indent="-304800" algn="l" rtl="0">
              <a:lnSpc>
                <a:spcPct val="90000"/>
              </a:lnSpc>
              <a:spcBef>
                <a:spcPts val="0"/>
              </a:spcBef>
              <a:spcAft>
                <a:spcPts val="0"/>
              </a:spcAft>
              <a:buSzPts val="1200"/>
              <a:buChar char="•"/>
            </a:pPr>
            <a:r>
              <a:rPr lang="en-US" sz="1200"/>
              <a:t>ctcLink is the centralized PeopleSoft implementation that all the WA community and technical colleges use. HCX is the integrated mobile solution provided by </a:t>
            </a:r>
            <a:r>
              <a:rPr lang="en-US" sz="1200" err="1"/>
              <a:t>HighPoint</a:t>
            </a:r>
            <a:r>
              <a:rPr lang="en-US" sz="1200"/>
              <a:t>.</a:t>
            </a:r>
            <a:endParaRPr sz="1200"/>
          </a:p>
          <a:p>
            <a:pPr marL="457200" lvl="0" indent="-304800" algn="l" rtl="0">
              <a:lnSpc>
                <a:spcPct val="90000"/>
              </a:lnSpc>
              <a:spcBef>
                <a:spcPts val="0"/>
              </a:spcBef>
              <a:spcAft>
                <a:spcPts val="0"/>
              </a:spcAft>
              <a:buSzPts val="1200"/>
              <a:buChar char="•"/>
            </a:pPr>
            <a:r>
              <a:rPr lang="en-US" sz="1200"/>
              <a:t>OAAP and </a:t>
            </a:r>
            <a:r>
              <a:rPr lang="en-US" sz="1200" err="1"/>
              <a:t>Kastech</a:t>
            </a:r>
            <a:endParaRPr sz="1200"/>
          </a:p>
          <a:p>
            <a:pPr marL="914400" lvl="1" indent="-304800" algn="l" rtl="0">
              <a:lnSpc>
                <a:spcPct val="90000"/>
              </a:lnSpc>
              <a:spcBef>
                <a:spcPts val="0"/>
              </a:spcBef>
              <a:spcAft>
                <a:spcPts val="0"/>
              </a:spcAft>
              <a:buSzPts val="1200"/>
              <a:buChar char="•"/>
            </a:pPr>
            <a:r>
              <a:rPr lang="en-US" sz="1200" err="1"/>
              <a:t>Kastech</a:t>
            </a:r>
            <a:r>
              <a:rPr lang="en-US" sz="1200"/>
              <a:t> is the third-party company that provides the Online Admission Application Portal (OAAP) that is integrated with ctcLink.</a:t>
            </a:r>
            <a:endParaRPr sz="1200"/>
          </a:p>
          <a:p>
            <a:pPr marL="457200" lvl="0" indent="-304800" algn="l" rtl="0">
              <a:lnSpc>
                <a:spcPct val="90000"/>
              </a:lnSpc>
              <a:spcBef>
                <a:spcPts val="0"/>
              </a:spcBef>
              <a:spcAft>
                <a:spcPts val="0"/>
              </a:spcAft>
              <a:buSzPts val="1200"/>
              <a:buChar char="•"/>
            </a:pPr>
            <a:r>
              <a:rPr lang="en-US" sz="1200"/>
              <a:t>IOVD (Image Overview Document)</a:t>
            </a:r>
            <a:endParaRPr sz="1200"/>
          </a:p>
          <a:p>
            <a:pPr marL="914400" lvl="1" indent="-304800" algn="l" rtl="0">
              <a:lnSpc>
                <a:spcPct val="90000"/>
              </a:lnSpc>
              <a:spcBef>
                <a:spcPts val="0"/>
              </a:spcBef>
              <a:spcAft>
                <a:spcPts val="0"/>
              </a:spcAft>
              <a:buSzPts val="1200"/>
              <a:buChar char="•"/>
            </a:pPr>
            <a:r>
              <a:rPr lang="en-US" sz="1200"/>
              <a:t>A document that explains in detail all the new features, bug fixes, and accessibility fixes that come with the image.</a:t>
            </a:r>
            <a:endParaRPr sz="1200"/>
          </a:p>
          <a:p>
            <a:pPr marL="457200" lvl="0" indent="-304800" algn="l" rtl="0">
              <a:lnSpc>
                <a:spcPct val="90000"/>
              </a:lnSpc>
              <a:spcBef>
                <a:spcPts val="0"/>
              </a:spcBef>
              <a:spcAft>
                <a:spcPts val="0"/>
              </a:spcAft>
              <a:buSzPts val="1200"/>
              <a:buChar char="•"/>
            </a:pPr>
            <a:r>
              <a:rPr lang="en-US" sz="1200">
                <a:solidFill>
                  <a:schemeClr val="dk1"/>
                </a:solidFill>
              </a:rPr>
              <a:t>SIT vs. UAT</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In SIT, State Board staff test the fix. In UAT, the college user that reported the issue tests the fix.</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Testing teams vs. functional teams at SBCTC</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The testing team coordinates the testing and reviews the results. The functional teams have the functional knowledge and are the ones that complete the SIT testing. There are lots more that both those teams do, that’s just a brief summary of some of their work as it related to testing.</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PeopleSoft Release </a:t>
            </a:r>
            <a:r>
              <a:rPr lang="en-US" sz="1200" err="1">
                <a:solidFill>
                  <a:schemeClr val="dk1"/>
                </a:solidFill>
              </a:rPr>
              <a:t>Patchset</a:t>
            </a:r>
            <a:r>
              <a:rPr lang="en-US" sz="1200">
                <a:solidFill>
                  <a:schemeClr val="dk1"/>
                </a:solidFill>
              </a:rPr>
              <a:t> (PRP) or Proof-of-Concept (POC) </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A PRP is an official Oracle fix to a bug that we can apply outside of an image as a one-off. A POC is code Oracle gives us to apply ourselves before they have finalized it. It may solve the problem or may not and it is likely to change and be replaced in a future image.</a:t>
            </a:r>
            <a:endParaRPr sz="1200"/>
          </a:p>
        </p:txBody>
      </p:sp>
      <p:sp>
        <p:nvSpPr>
          <p:cNvPr id="246" name="Google Shape;246;g1ca63ba62c5_1_0"/>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1ca63ba62c5_1_9"/>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 (Continued)</a:t>
            </a:r>
            <a:endParaRPr/>
          </a:p>
        </p:txBody>
      </p:sp>
      <p:sp>
        <p:nvSpPr>
          <p:cNvPr id="253" name="Google Shape;253;g1ca63ba62c5_1_9"/>
          <p:cNvSpPr txBox="1">
            <a:spLocks noGrp="1"/>
          </p:cNvSpPr>
          <p:nvPr>
            <p:ph type="body" idx="1"/>
          </p:nvPr>
        </p:nvSpPr>
        <p:spPr>
          <a:xfrm>
            <a:off x="536850" y="2415150"/>
            <a:ext cx="8337000" cy="39198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Clr>
                <a:schemeClr val="dk1"/>
              </a:buClr>
              <a:buSzPts val="1200"/>
              <a:buChar char="•"/>
            </a:pPr>
            <a:r>
              <a:rPr lang="en-US" sz="1600">
                <a:solidFill>
                  <a:schemeClr val="dk1"/>
                </a:solidFill>
              </a:rPr>
              <a:t>PUM or Image</a:t>
            </a:r>
            <a:endParaRPr sz="1600">
              <a:solidFill>
                <a:schemeClr val="dk1"/>
              </a:solidFill>
            </a:endParaRPr>
          </a:p>
          <a:p>
            <a:pPr marL="914400" lvl="1" indent="-304800" algn="l" rtl="0">
              <a:lnSpc>
                <a:spcPct val="90000"/>
              </a:lnSpc>
              <a:spcBef>
                <a:spcPts val="500"/>
              </a:spcBef>
              <a:spcAft>
                <a:spcPts val="0"/>
              </a:spcAft>
              <a:buClr>
                <a:schemeClr val="dk1"/>
              </a:buClr>
              <a:buSzPts val="1200"/>
              <a:buChar char="•"/>
            </a:pPr>
            <a:r>
              <a:rPr lang="en-US" sz="1600">
                <a:solidFill>
                  <a:schemeClr val="dk1"/>
                </a:solidFill>
              </a:rPr>
              <a:t>PeopleSoft Update Manager. The software our Managed Services uses to apply change packages, such as PRPs or images. The term is sometimes used interchangeably with the term image, like HCM image 40 or HCM PUM 40.</a:t>
            </a:r>
            <a:endParaRPr sz="1600">
              <a:solidFill>
                <a:schemeClr val="dk1"/>
              </a:solidFill>
            </a:endParaRPr>
          </a:p>
          <a:p>
            <a:pPr marL="457200" lvl="0" indent="-304800" algn="l" rtl="0">
              <a:lnSpc>
                <a:spcPct val="90000"/>
              </a:lnSpc>
              <a:spcBef>
                <a:spcPts val="1000"/>
              </a:spcBef>
              <a:spcAft>
                <a:spcPts val="0"/>
              </a:spcAft>
              <a:buSzPts val="1200"/>
              <a:buChar char="•"/>
            </a:pPr>
            <a:r>
              <a:rPr lang="en-US" sz="1600">
                <a:solidFill>
                  <a:schemeClr val="dk1"/>
                </a:solidFill>
              </a:rPr>
              <a:t>Conformance versus functional accessibility testing</a:t>
            </a:r>
            <a:endParaRPr sz="1600">
              <a:solidFill>
                <a:schemeClr val="dk1"/>
              </a:solidFill>
            </a:endParaRPr>
          </a:p>
          <a:p>
            <a:pPr marL="914400" lvl="1" indent="-304800" algn="l" rtl="0">
              <a:lnSpc>
                <a:spcPct val="90000"/>
              </a:lnSpc>
              <a:spcBef>
                <a:spcPts val="500"/>
              </a:spcBef>
              <a:spcAft>
                <a:spcPts val="0"/>
              </a:spcAft>
              <a:buSzPts val="1200"/>
              <a:buChar char="•"/>
            </a:pPr>
            <a:r>
              <a:rPr lang="en-US" sz="1600">
                <a:solidFill>
                  <a:schemeClr val="dk1"/>
                </a:solidFill>
              </a:rPr>
              <a:t>Conformance focuses on code compliance with WCAG guidelines. Functional accessibility testing is focused on testing with all the assistive technologies and how they interact with the software.</a:t>
            </a:r>
            <a:endParaRPr sz="1600"/>
          </a:p>
        </p:txBody>
      </p:sp>
      <p:sp>
        <p:nvSpPr>
          <p:cNvPr id="254" name="Google Shape;254;g1ca63ba62c5_1_9"/>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17</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
          <p:cNvSpPr txBox="1">
            <a:spLocks noGrp="1"/>
          </p:cNvSpPr>
          <p:nvPr>
            <p:ph type="title"/>
          </p:nvPr>
        </p:nvSpPr>
        <p:spPr>
          <a:xfrm>
            <a:off x="536872" y="141038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Agenda</a:t>
            </a:r>
            <a:endParaRPr/>
          </a:p>
        </p:txBody>
      </p:sp>
      <p:sp>
        <p:nvSpPr>
          <p:cNvPr id="116" name="Google Shape;116;p2"/>
          <p:cNvSpPr txBox="1">
            <a:spLocks noGrp="1"/>
          </p:cNvSpPr>
          <p:nvPr>
            <p:ph type="body" idx="1"/>
          </p:nvPr>
        </p:nvSpPr>
        <p:spPr>
          <a:xfrm>
            <a:off x="536835" y="2064457"/>
            <a:ext cx="8337000" cy="3874800"/>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sz="2000" dirty="0"/>
              <a:t>Welcome</a:t>
            </a:r>
          </a:p>
          <a:p>
            <a:r>
              <a:rPr lang="en-US" sz="2000" dirty="0">
                <a:solidFill>
                  <a:schemeClr val="dk1"/>
                </a:solidFill>
                <a:extLst>
                  <a:ext uri="http://customooxmlschemas.google.com/">
                    <go:slidesCustomData xmlns:lc="http://schemas.openxmlformats.org/drawingml/2006/lockedCanva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PeopleTools 8.61.17</a:t>
            </a:r>
          </a:p>
          <a:p>
            <a:r>
              <a:rPr lang="en-US" sz="2000" dirty="0">
                <a:solidFill>
                  <a:schemeClr val="dk1"/>
                </a:solidFill>
                <a:extLst>
                  <a:ext uri="http://customooxmlschemas.google.com/">
                    <go:slidesCustomData xmlns:lc="http://schemas.openxmlformats.org/drawingml/2006/lockedCanva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Okta</a:t>
            </a:r>
            <a:endParaRPr lang="en-US" sz="2000" dirty="0"/>
          </a:p>
          <a:p>
            <a:pPr marL="457200" lvl="0" indent="-406400" algn="l" rtl="0">
              <a:lnSpc>
                <a:spcPct val="90000"/>
              </a:lnSpc>
              <a:spcBef>
                <a:spcPts val="1000"/>
              </a:spcBef>
              <a:spcAft>
                <a:spcPts val="0"/>
              </a:spcAft>
              <a:buSzPts val="2800"/>
              <a:buChar char="•"/>
            </a:pPr>
            <a:r>
              <a:rPr lang="en-US" sz="2000" dirty="0">
                <a:solidFill>
                  <a:schemeClr val="dk1"/>
                </a:solidFill>
              </a:rPr>
              <a:t>Service desk tickets/Oracle service </a:t>
            </a:r>
            <a:r>
              <a:rPr lang="en-US" sz="2000" dirty="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requests</a:t>
            </a:r>
          </a:p>
          <a:p>
            <a:pPr marL="457200" lvl="0" indent="-406400" algn="l" rtl="0">
              <a:lnSpc>
                <a:spcPct val="90000"/>
              </a:lnSpc>
              <a:spcBef>
                <a:spcPts val="1000"/>
              </a:spcBef>
              <a:spcAft>
                <a:spcPts val="0"/>
              </a:spcAft>
              <a:buSzPts val="2800"/>
              <a:buChar char="•"/>
            </a:pPr>
            <a:r>
              <a:rPr lang="en-US" sz="2000" dirty="0"/>
              <a:t>College sharing</a:t>
            </a:r>
          </a:p>
          <a:p>
            <a:pPr marL="457200" lvl="0" indent="-406400" algn="l" rtl="0">
              <a:lnSpc>
                <a:spcPct val="90000"/>
              </a:lnSpc>
              <a:spcBef>
                <a:spcPts val="1000"/>
              </a:spcBef>
              <a:spcAft>
                <a:spcPts val="0"/>
              </a:spcAft>
              <a:buSzPts val="2800"/>
              <a:buChar char="•"/>
            </a:pPr>
            <a:r>
              <a:rPr lang="en-US" sz="2000" dirty="0"/>
              <a:t>Terms and Definitions</a:t>
            </a:r>
          </a:p>
        </p:txBody>
      </p:sp>
      <p:sp>
        <p:nvSpPr>
          <p:cNvPr id="117" name="Google Shape;117;p2"/>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A311A-E98E-EB58-3216-19476C3ABF6D}"/>
              </a:ext>
            </a:extLst>
          </p:cNvPr>
          <p:cNvSpPr>
            <a:spLocks noGrp="1"/>
          </p:cNvSpPr>
          <p:nvPr>
            <p:ph type="title"/>
          </p:nvPr>
        </p:nvSpPr>
        <p:spPr/>
        <p:txBody>
          <a:bodyPr/>
          <a:lstStyle/>
          <a:p>
            <a:r>
              <a:rPr lang="en-US" dirty="0"/>
              <a:t>PeopleTools 8.61.17</a:t>
            </a:r>
          </a:p>
        </p:txBody>
      </p:sp>
      <p:sp>
        <p:nvSpPr>
          <p:cNvPr id="3" name="Text Placeholder 2">
            <a:extLst>
              <a:ext uri="{FF2B5EF4-FFF2-40B4-BE49-F238E27FC236}">
                <a16:creationId xmlns:a16="http://schemas.microsoft.com/office/drawing/2014/main" id="{7CBCAFEC-9E98-2516-30BE-C973A8D277B1}"/>
              </a:ext>
            </a:extLst>
          </p:cNvPr>
          <p:cNvSpPr>
            <a:spLocks noGrp="1"/>
          </p:cNvSpPr>
          <p:nvPr>
            <p:ph type="body" idx="1"/>
          </p:nvPr>
        </p:nvSpPr>
        <p:spPr/>
        <p:txBody>
          <a:bodyPr/>
          <a:lstStyle/>
          <a:p>
            <a:r>
              <a:rPr lang="en-US" dirty="0"/>
              <a:t>We will have the accessibility IOVD for the upcoming PeopleTools update ready next month. </a:t>
            </a:r>
          </a:p>
        </p:txBody>
      </p:sp>
      <p:sp>
        <p:nvSpPr>
          <p:cNvPr id="4" name="Slide Number Placeholder 3">
            <a:extLst>
              <a:ext uri="{FF2B5EF4-FFF2-40B4-BE49-F238E27FC236}">
                <a16:creationId xmlns:a16="http://schemas.microsoft.com/office/drawing/2014/main" id="{091646D1-4FB4-6703-8C35-89F152C1F41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1002655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C986E-1F16-D880-5FC3-0F59387CB5C7}"/>
              </a:ext>
            </a:extLst>
          </p:cNvPr>
          <p:cNvSpPr>
            <a:spLocks noGrp="1"/>
          </p:cNvSpPr>
          <p:nvPr>
            <p:ph type="title"/>
          </p:nvPr>
        </p:nvSpPr>
        <p:spPr/>
        <p:txBody>
          <a:bodyPr/>
          <a:lstStyle/>
          <a:p>
            <a:r>
              <a:rPr lang="en-US" dirty="0"/>
              <a:t>Calendar button</a:t>
            </a:r>
          </a:p>
        </p:txBody>
      </p:sp>
      <p:sp>
        <p:nvSpPr>
          <p:cNvPr id="3" name="Text Placeholder 2">
            <a:extLst>
              <a:ext uri="{FF2B5EF4-FFF2-40B4-BE49-F238E27FC236}">
                <a16:creationId xmlns:a16="http://schemas.microsoft.com/office/drawing/2014/main" id="{B471CBD8-B551-B2E6-648E-D2600C99A812}"/>
              </a:ext>
            </a:extLst>
          </p:cNvPr>
          <p:cNvSpPr>
            <a:spLocks noGrp="1"/>
          </p:cNvSpPr>
          <p:nvPr>
            <p:ph type="body" idx="1"/>
          </p:nvPr>
        </p:nvSpPr>
        <p:spPr/>
        <p:txBody>
          <a:bodyPr/>
          <a:lstStyle/>
          <a:p>
            <a:r>
              <a:rPr lang="en-US" dirty="0"/>
              <a:t>In Firefox the calendar button gets read as "Button" and not as "Calendar Button".</a:t>
            </a:r>
          </a:p>
          <a:p>
            <a:r>
              <a:rPr lang="en-US" dirty="0"/>
              <a:t>This issue is fixed in PT 8.61.17.</a:t>
            </a:r>
          </a:p>
        </p:txBody>
      </p:sp>
      <p:sp>
        <p:nvSpPr>
          <p:cNvPr id="4" name="Slide Number Placeholder 3">
            <a:extLst>
              <a:ext uri="{FF2B5EF4-FFF2-40B4-BE49-F238E27FC236}">
                <a16:creationId xmlns:a16="http://schemas.microsoft.com/office/drawing/2014/main" id="{B809B268-7F9B-B69F-0C3F-B53780B9BB8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711292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64B5B-79F2-32DA-CC73-B5E5A8F0F522}"/>
              </a:ext>
            </a:extLst>
          </p:cNvPr>
          <p:cNvSpPr>
            <a:spLocks noGrp="1"/>
          </p:cNvSpPr>
          <p:nvPr>
            <p:ph type="title"/>
          </p:nvPr>
        </p:nvSpPr>
        <p:spPr/>
        <p:txBody>
          <a:bodyPr/>
          <a:lstStyle/>
          <a:p>
            <a:r>
              <a:rPr lang="en-US" dirty="0"/>
              <a:t>Okta</a:t>
            </a:r>
          </a:p>
        </p:txBody>
      </p:sp>
      <p:sp>
        <p:nvSpPr>
          <p:cNvPr id="3" name="Text Placeholder 2">
            <a:extLst>
              <a:ext uri="{FF2B5EF4-FFF2-40B4-BE49-F238E27FC236}">
                <a16:creationId xmlns:a16="http://schemas.microsoft.com/office/drawing/2014/main" id="{A5EDBB7A-70D5-91D2-6362-E81158B2AC82}"/>
              </a:ext>
            </a:extLst>
          </p:cNvPr>
          <p:cNvSpPr>
            <a:spLocks noGrp="1"/>
          </p:cNvSpPr>
          <p:nvPr>
            <p:ph type="body" idx="1"/>
          </p:nvPr>
        </p:nvSpPr>
        <p:spPr/>
        <p:txBody>
          <a:bodyPr/>
          <a:lstStyle/>
          <a:p>
            <a:pPr marL="50800" indent="0">
              <a:buNone/>
            </a:pPr>
            <a:r>
              <a:rPr lang="en-US" sz="1600" dirty="0"/>
              <a:t>Okta accepted 3 of our reported issues and has fixed them. They are in preview right now and will be coming to production, no ETA at this time.</a:t>
            </a:r>
          </a:p>
          <a:p>
            <a:pPr marL="50800" indent="0">
              <a:buNone/>
            </a:pPr>
            <a:endParaRPr lang="en-US" sz="1600" dirty="0"/>
          </a:p>
          <a:p>
            <a:pPr marL="50800" indent="0">
              <a:buNone/>
            </a:pPr>
            <a:r>
              <a:rPr lang="en-US" sz="1600" dirty="0"/>
              <a:t>(1) Lack of keyboard focus visuals for Okta Verify on Windows.</a:t>
            </a:r>
          </a:p>
          <a:p>
            <a:pPr lvl="1"/>
            <a:r>
              <a:rPr lang="en-US" sz="1600" dirty="0"/>
              <a:t>There are blue focus indicators now</a:t>
            </a:r>
          </a:p>
          <a:p>
            <a:pPr marL="50800" indent="0">
              <a:buNone/>
            </a:pPr>
            <a:r>
              <a:rPr lang="en-US" sz="1600" dirty="0"/>
              <a:t>(2) Unclear disabled fields in End user settings &gt; Personal information.</a:t>
            </a:r>
          </a:p>
          <a:p>
            <a:pPr marL="793750" lvl="1" indent="-285750"/>
            <a:r>
              <a:rPr lang="en-US" sz="1600" dirty="0"/>
              <a:t>The end user settings UIs were reworked and the non-editable user information has its own section.</a:t>
            </a:r>
          </a:p>
          <a:p>
            <a:pPr marL="50800" indent="0">
              <a:buNone/>
            </a:pPr>
            <a:r>
              <a:rPr lang="en-US" sz="1600" dirty="0"/>
              <a:t>(3) In End user settings &gt; Personal information, Edit button disappears but focus remains on it.</a:t>
            </a:r>
          </a:p>
          <a:p>
            <a:pPr marL="793750" lvl="1" indent="-285750"/>
            <a:r>
              <a:rPr lang="en-US" sz="1600" dirty="0"/>
              <a:t>The focus no longer remains on the Edit button that disappears. The button also properly stays hidden during edit mode.</a:t>
            </a:r>
          </a:p>
        </p:txBody>
      </p:sp>
      <p:sp>
        <p:nvSpPr>
          <p:cNvPr id="4" name="Slide Number Placeholder 3">
            <a:extLst>
              <a:ext uri="{FF2B5EF4-FFF2-40B4-BE49-F238E27FC236}">
                <a16:creationId xmlns:a16="http://schemas.microsoft.com/office/drawing/2014/main" id="{C2A8F72D-36DF-B930-BA2A-6F3E211B220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3324883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19BDA-0D38-16D4-C1BD-344C97894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FC7D2A-2BC5-B98D-7EC2-1DC89725EF72}"/>
              </a:ext>
            </a:extLst>
          </p:cNvPr>
          <p:cNvSpPr>
            <a:spLocks noGrp="1"/>
          </p:cNvSpPr>
          <p:nvPr>
            <p:ph type="title"/>
          </p:nvPr>
        </p:nvSpPr>
        <p:spPr/>
        <p:txBody>
          <a:bodyPr/>
          <a:lstStyle/>
          <a:p>
            <a:r>
              <a:rPr lang="en-US" sz="3200" dirty="0"/>
              <a:t>Service desk tickets/Oracle service requests</a:t>
            </a:r>
          </a:p>
        </p:txBody>
      </p:sp>
      <p:sp>
        <p:nvSpPr>
          <p:cNvPr id="3" name="Text Placeholder 2">
            <a:extLst>
              <a:ext uri="{FF2B5EF4-FFF2-40B4-BE49-F238E27FC236}">
                <a16:creationId xmlns:a16="http://schemas.microsoft.com/office/drawing/2014/main" id="{EE598CDB-E98A-59BC-B8FA-12DC976143E5}"/>
              </a:ext>
            </a:extLst>
          </p:cNvPr>
          <p:cNvSpPr>
            <a:spLocks noGrp="1"/>
          </p:cNvSpPr>
          <p:nvPr>
            <p:ph type="body" idx="1"/>
          </p:nvPr>
        </p:nvSpPr>
        <p:spPr/>
        <p:txBody>
          <a:bodyPr/>
          <a:lstStyle/>
          <a:p>
            <a:r>
              <a:rPr lang="en-US" sz="1800" dirty="0"/>
              <a:t>No updates this month.  Waiting for Oracle support to deliver some bugs fixes in development. We continue to open new SRs and advocate for quick resolution of any issues.</a:t>
            </a:r>
          </a:p>
        </p:txBody>
      </p:sp>
      <p:sp>
        <p:nvSpPr>
          <p:cNvPr id="4" name="Slide Number Placeholder 3">
            <a:extLst>
              <a:ext uri="{FF2B5EF4-FFF2-40B4-BE49-F238E27FC236}">
                <a16:creationId xmlns:a16="http://schemas.microsoft.com/office/drawing/2014/main" id="{3665A3A5-2207-FFC2-3421-D01C5751EEB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2525221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College Sharing</a:t>
            </a:r>
            <a:endParaRPr/>
          </a:p>
        </p:txBody>
      </p:sp>
      <p:sp>
        <p:nvSpPr>
          <p:cNvPr id="187" name="Google Shape;187;p8"/>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Submit ideas for future forum meetings through our </a:t>
            </a:r>
            <a:r>
              <a:rPr lang="en-US" u="sng">
                <a:solidFill>
                  <a:schemeClr val="hlink"/>
                </a:solidFill>
                <a:hlinkClick r:id="rId3"/>
              </a:rPr>
              <a:t>online submission form</a:t>
            </a:r>
            <a:endParaRPr/>
          </a:p>
        </p:txBody>
      </p:sp>
      <p:sp>
        <p:nvSpPr>
          <p:cNvPr id="188" name="Google Shape;188;p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9"/>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ctcLink Accessibility Web Page</a:t>
            </a:r>
            <a:endParaRPr/>
          </a:p>
        </p:txBody>
      </p:sp>
      <p:sp>
        <p:nvSpPr>
          <p:cNvPr id="194" name="Google Shape;194;p9"/>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u="sng">
                <a:solidFill>
                  <a:schemeClr val="hlink"/>
                </a:solidFill>
                <a:hlinkClick r:id="rId3"/>
              </a:rPr>
              <a:t>ctcLink Accessibility</a:t>
            </a:r>
            <a:r>
              <a:rPr lang="en-US"/>
              <a:t> web page</a:t>
            </a:r>
            <a:endParaRPr u="sng">
              <a:solidFill>
                <a:schemeClr val="hlink"/>
              </a:solidFill>
              <a:hlinkClick r:id="rId3"/>
            </a:endParaRPr>
          </a:p>
          <a:p>
            <a:pPr marL="457200" lvl="0" indent="-406400" algn="l" rtl="0">
              <a:lnSpc>
                <a:spcPct val="90000"/>
              </a:lnSpc>
              <a:spcBef>
                <a:spcPts val="1000"/>
              </a:spcBef>
              <a:spcAft>
                <a:spcPts val="0"/>
              </a:spcAft>
              <a:buSzPts val="2800"/>
              <a:buChar char="•"/>
            </a:pPr>
            <a:r>
              <a:rPr lang="en-US"/>
              <a:t>Accessibility reviews</a:t>
            </a:r>
            <a:endParaRPr/>
          </a:p>
          <a:p>
            <a:pPr marL="457200" lvl="0" indent="-406400" algn="l" rtl="0">
              <a:lnSpc>
                <a:spcPct val="90000"/>
              </a:lnSpc>
              <a:spcBef>
                <a:spcPts val="1000"/>
              </a:spcBef>
              <a:spcAft>
                <a:spcPts val="0"/>
              </a:spcAft>
              <a:buSzPts val="2800"/>
              <a:buChar char="•"/>
            </a:pPr>
            <a:r>
              <a:rPr lang="en-US"/>
              <a:t>Image overview documents</a:t>
            </a:r>
            <a:endParaRPr/>
          </a:p>
          <a:p>
            <a:pPr marL="914400" lvl="1" indent="-381000" algn="l" rtl="0">
              <a:lnSpc>
                <a:spcPct val="90000"/>
              </a:lnSpc>
              <a:spcBef>
                <a:spcPts val="500"/>
              </a:spcBef>
              <a:spcAft>
                <a:spcPts val="0"/>
              </a:spcAft>
              <a:buSzPts val="2400"/>
              <a:buChar char="•"/>
            </a:pPr>
            <a:r>
              <a:rPr lang="en-US"/>
              <a:t>PeopleSoft Update Manager (PUM) images are released periodically to update and add new features</a:t>
            </a:r>
            <a:endParaRPr/>
          </a:p>
          <a:p>
            <a:pPr marL="457200" lvl="0" indent="-406400" algn="l" rtl="0">
              <a:lnSpc>
                <a:spcPct val="90000"/>
              </a:lnSpc>
              <a:spcBef>
                <a:spcPts val="1000"/>
              </a:spcBef>
              <a:spcAft>
                <a:spcPts val="0"/>
              </a:spcAft>
              <a:buSzPts val="2800"/>
              <a:buChar char="•"/>
            </a:pPr>
            <a:r>
              <a:rPr lang="en-US"/>
              <a:t>Oracle VPATs and third-party VPATs</a:t>
            </a:r>
            <a:endParaRPr/>
          </a:p>
          <a:p>
            <a:pPr marL="457200" lvl="0" indent="-406400" algn="l" rtl="0">
              <a:lnSpc>
                <a:spcPct val="90000"/>
              </a:lnSpc>
              <a:spcBef>
                <a:spcPts val="1000"/>
              </a:spcBef>
              <a:spcAft>
                <a:spcPts val="0"/>
              </a:spcAft>
              <a:buSzPts val="2800"/>
              <a:buChar char="•"/>
            </a:pPr>
            <a:r>
              <a:rPr lang="en-US"/>
              <a:t>Glossary of terms</a:t>
            </a:r>
            <a:endParaRPr/>
          </a:p>
          <a:p>
            <a:pPr marL="457200" lvl="0" indent="-228600" algn="l" rtl="0">
              <a:lnSpc>
                <a:spcPct val="90000"/>
              </a:lnSpc>
              <a:spcBef>
                <a:spcPts val="1000"/>
              </a:spcBef>
              <a:spcAft>
                <a:spcPts val="0"/>
              </a:spcAft>
              <a:buSzPts val="2800"/>
              <a:buNone/>
            </a:pPr>
            <a:endParaRPr/>
          </a:p>
        </p:txBody>
      </p:sp>
      <p:sp>
        <p:nvSpPr>
          <p:cNvPr id="195" name="Google Shape;195;p9"/>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Forum Information</a:t>
            </a:r>
            <a:endParaRPr/>
          </a:p>
        </p:txBody>
      </p:sp>
      <p:sp>
        <p:nvSpPr>
          <p:cNvPr id="201" name="Google Shape;201;p1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marR="0" lvl="0" indent="-406400" algn="l" rtl="0">
              <a:lnSpc>
                <a:spcPct val="90000"/>
              </a:lnSpc>
              <a:spcBef>
                <a:spcPts val="1000"/>
              </a:spcBef>
              <a:spcAft>
                <a:spcPts val="0"/>
              </a:spcAft>
              <a:buClr>
                <a:srgbClr val="003764"/>
              </a:buClr>
              <a:buSzPts val="2800"/>
              <a:buFont typeface="Arial"/>
              <a:buChar char="•"/>
            </a:pPr>
            <a:r>
              <a:rPr lang="en-US" u="sng" dirty="0">
                <a:solidFill>
                  <a:schemeClr val="hlink"/>
                </a:solidFill>
                <a:hlinkClick r:id="rId3">
                  <a:extLst>
                    <a:ext uri="{A12FA001-AC4F-418D-AE19-62706E023703}">
                      <ahyp:hlinkClr xmlns:ahyp="http://schemas.microsoft.com/office/drawing/2018/hyperlinkcolor" val="tx"/>
                    </a:ext>
                  </a:extLst>
                </a:hlinkClick>
              </a:rPr>
              <a:t>Accessibility and ctcLink Open Forum</a:t>
            </a:r>
            <a:endParaRPr dirty="0">
              <a:solidFill>
                <a:schemeClr val="hlink"/>
              </a:solidFill>
            </a:endParaRPr>
          </a:p>
          <a:p>
            <a:r>
              <a:rPr lang="en-US" dirty="0"/>
              <a:t>Next meeting </a:t>
            </a:r>
            <a:r>
              <a:rPr lang="en-US"/>
              <a:t>is May 12, </a:t>
            </a:r>
            <a:r>
              <a:rPr lang="en-US" dirty="0"/>
              <a:t>2026</a:t>
            </a:r>
            <a:endParaRPr dirty="0"/>
          </a:p>
        </p:txBody>
      </p:sp>
      <p:sp>
        <p:nvSpPr>
          <p:cNvPr id="202" name="Google Shape;202;p1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SBCTC">
      <a:dk1>
        <a:srgbClr val="003764"/>
      </a:dk1>
      <a:lt1>
        <a:srgbClr val="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1806</TotalTime>
  <Words>1091</Words>
  <Application>Microsoft Office PowerPoint</Application>
  <PresentationFormat>On-screen Show (4:3)</PresentationFormat>
  <Paragraphs>101</Paragraphs>
  <Slides>17</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17</vt:i4>
      </vt:variant>
    </vt:vector>
  </HeadingPairs>
  <TitlesOfParts>
    <vt:vector size="19" baseType="lpstr">
      <vt:lpstr>Arial</vt:lpstr>
      <vt:lpstr>Office Theme</vt:lpstr>
      <vt:lpstr>Accessibility &amp; ctcLink Open Forum</vt:lpstr>
      <vt:lpstr>Agenda</vt:lpstr>
      <vt:lpstr>PeopleTools 8.61.17</vt:lpstr>
      <vt:lpstr>Calendar button</vt:lpstr>
      <vt:lpstr>Okta</vt:lpstr>
      <vt:lpstr>Service desk tickets/Oracle service requests</vt:lpstr>
      <vt:lpstr>College Sharing</vt:lpstr>
      <vt:lpstr>ctcLink Accessibility Web Page</vt:lpstr>
      <vt:lpstr>Forum Information</vt:lpstr>
      <vt:lpstr>End of Presentation</vt:lpstr>
      <vt:lpstr>Service Desk Tickets/Oracle Service Requests – Campus Solutions </vt:lpstr>
      <vt:lpstr>Service Desk Tickets/Oracle Service Requests – Human Capital Management </vt:lpstr>
      <vt:lpstr>Service Desk Tickets/Oracle Service Requests – Finance</vt:lpstr>
      <vt:lpstr>Service Desk Tickets/Oracle Service Requests – All Pillars</vt:lpstr>
      <vt:lpstr>Third Party Vendors</vt:lpstr>
      <vt:lpstr>Terms and Definitions</vt:lpstr>
      <vt:lpstr>Terms and Definitions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Accessibility &amp; ctcLink Open Forum</dc:title>
  <dc:subject>July 11, 2023</dc:subject>
  <dc:creator>Christopher Soran</dc:creator>
  <cp:lastModifiedBy>Christopher Soran</cp:lastModifiedBy>
  <cp:revision>107</cp:revision>
  <dcterms:created xsi:type="dcterms:W3CDTF">2018-05-14T23:14:43Z</dcterms:created>
  <dcterms:modified xsi:type="dcterms:W3CDTF">2026-04-14T17:58:51Z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0x0101007301EAAAF5A9A14C98C32A8D7B77B290</vt:lpwstr>
  </property>
  <property fmtid="{D5CDD505-2E9C-101B-9397-08002B2CF9AE}" pid="3" name="_dlc_DocIdItemGuid">
    <vt:lpwstr>f7c41efa-16a6-4d48-82ec-ec2c3f4609a4</vt:lpwstr>
  </property>
</Properties>
</file>