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2"/>
  </p:notesMasterIdLst>
  <p:handoutMasterIdLst>
    <p:handoutMasterId r:id="rId23"/>
  </p:handoutMasterIdLst>
  <p:sldIdLst>
    <p:sldId id="317" r:id="rId5"/>
    <p:sldId id="257" r:id="rId6"/>
    <p:sldId id="318" r:id="rId7"/>
    <p:sldId id="319" r:id="rId8"/>
    <p:sldId id="320" r:id="rId9"/>
    <p:sldId id="328" r:id="rId10"/>
    <p:sldId id="321" r:id="rId11"/>
    <p:sldId id="322" r:id="rId12"/>
    <p:sldId id="332" r:id="rId13"/>
    <p:sldId id="323" r:id="rId14"/>
    <p:sldId id="324" r:id="rId15"/>
    <p:sldId id="325" r:id="rId16"/>
    <p:sldId id="326" r:id="rId17"/>
    <p:sldId id="329" r:id="rId18"/>
    <p:sldId id="330" r:id="rId19"/>
    <p:sldId id="331" r:id="rId20"/>
    <p:sldId id="327" r:id="rId2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8" autoAdjust="0"/>
    <p:restoredTop sz="94676"/>
  </p:normalViewPr>
  <p:slideViewPr>
    <p:cSldViewPr snapToGrid="0" snapToObjects="1">
      <p:cViewPr varScale="1">
        <p:scale>
          <a:sx n="103" d="100"/>
          <a:sy n="103" d="100"/>
        </p:scale>
        <p:origin x="1722"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A20C59F-607E-48A4-9C52-332E12B9A025}" type="datetimeFigureOut">
              <a:rPr lang="en-US" smtClean="0"/>
              <a:t>2/6/2024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52FCA8F-0A4D-4660-885F-77D55EF9D867}" type="slidenum">
              <a:rPr lang="en-US" smtClean="0"/>
              <a:t>‹#›</a:t>
            </a:fld>
            <a:endParaRPr lang="en-US"/>
          </a:p>
        </p:txBody>
      </p:sp>
    </p:spTree>
    <p:extLst>
      <p:ext uri="{BB962C8B-B14F-4D97-AF65-F5344CB8AC3E}">
        <p14:creationId xmlns:p14="http://schemas.microsoft.com/office/powerpoint/2010/main" val="1490595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27ED908-6F7B-4144-B24F-5178A8D837C9}" type="datetimeFigureOut">
              <a:rPr lang="en-US" smtClean="0"/>
              <a:t>2/6/2024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AD9F401-87A4-694D-A1D3-380370B1805C}" type="slidenum">
              <a:rPr lang="en-US" smtClean="0"/>
              <a:t>‹#›</a:t>
            </a:fld>
            <a:endParaRPr lang="en-US"/>
          </a:p>
        </p:txBody>
      </p:sp>
    </p:spTree>
    <p:extLst>
      <p:ext uri="{BB962C8B-B14F-4D97-AF65-F5344CB8AC3E}">
        <p14:creationId xmlns:p14="http://schemas.microsoft.com/office/powerpoint/2010/main" val="178381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F51B82-AD57-1549-A611-454CC75C94C3}"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1759998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90689"/>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F51B82-AD57-1549-A611-454CC75C94C3}"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2106987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lvl1pPr>
              <a:defRPr>
                <a:latin typeface="+mj-lt"/>
              </a:defRPr>
            </a:lvl1pPr>
            <a:lvl2pPr>
              <a:defRPr>
                <a:latin typeface="+mj-lt"/>
              </a:defRPr>
            </a:lvl2pPr>
            <a:lvl3pPr>
              <a:defRPr>
                <a:latin typeface="+mj-lt"/>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F51B82-AD57-1549-A611-454CC75C94C3}"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7C22D-90B2-424B-8818-C904DFC9C8E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65312"/>
            <a:ext cx="9144000" cy="5143500"/>
          </a:xfrm>
          <a:prstGeom prst="rect">
            <a:avLst/>
          </a:prstGeom>
        </p:spPr>
      </p:pic>
    </p:spTree>
    <p:extLst>
      <p:ext uri="{BB962C8B-B14F-4D97-AF65-F5344CB8AC3E}">
        <p14:creationId xmlns:p14="http://schemas.microsoft.com/office/powerpoint/2010/main" val="91724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90689"/>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F51B82-AD57-1549-A611-454CC75C94C3}"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58022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62" y="1709739"/>
            <a:ext cx="9144000" cy="5143500"/>
          </a:xfrm>
          <a:prstGeom prst="rect">
            <a:avLst/>
          </a:prstGeom>
        </p:spPr>
      </p:pic>
      <p:sp>
        <p:nvSpPr>
          <p:cNvPr id="2" name="Title 1"/>
          <p:cNvSpPr>
            <a:spLocks noGrp="1"/>
          </p:cNvSpPr>
          <p:nvPr>
            <p:ph type="title"/>
          </p:nvPr>
        </p:nvSpPr>
        <p:spPr>
          <a:xfrm>
            <a:off x="623888" y="1709743"/>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solidFill>
                <a:latin typeface="+mj-lt"/>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F51B82-AD57-1549-A611-454CC75C94C3}"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1458692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500"/>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F51B82-AD57-1549-A611-454CC75C94C3}"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882224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90689"/>
            <a:ext cx="9144000" cy="5143500"/>
          </a:xfrm>
          <a:prstGeom prst="rect">
            <a:avLst/>
          </a:prstGeom>
        </p:spPr>
      </p:pic>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atin typeface="+mj-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atin typeface="+mj-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4629152" y="2505075"/>
            <a:ext cx="3887391" cy="3684588"/>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F51B82-AD57-1549-A611-454CC75C94C3}" type="datetimeFigureOut">
              <a:rPr lang="en-US" smtClean="0"/>
              <a:t>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3894882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500"/>
            <a:ext cx="9144000" cy="51435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F51B82-AD57-1549-A611-454CC75C94C3}" type="datetimeFigureOut">
              <a:rPr lang="en-US" smtClean="0"/>
              <a:t>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3843951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668493"/>
            <a:ext cx="9144000" cy="5143500"/>
          </a:xfrm>
          <a:prstGeom prst="rect">
            <a:avLst/>
          </a:prstGeom>
        </p:spPr>
      </p:pic>
      <p:sp>
        <p:nvSpPr>
          <p:cNvPr id="2" name="Date Placeholder 1"/>
          <p:cNvSpPr>
            <a:spLocks noGrp="1"/>
          </p:cNvSpPr>
          <p:nvPr>
            <p:ph type="dt" sz="half" idx="10"/>
          </p:nvPr>
        </p:nvSpPr>
        <p:spPr/>
        <p:txBody>
          <a:bodyPr/>
          <a:lstStyle/>
          <a:p>
            <a:fld id="{28F51B82-AD57-1549-A611-454CC75C94C3}" type="datetimeFigureOut">
              <a:rPr lang="en-US" smtClean="0"/>
              <a:t>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3823329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500"/>
            <a:ext cx="9144000" cy="5143500"/>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atin typeface="+mj-lt"/>
              </a:defRPr>
            </a:lvl1pPr>
            <a:lvl2pPr>
              <a:defRPr sz="2800">
                <a:latin typeface="+mj-lt"/>
              </a:defRPr>
            </a:lvl2pPr>
            <a:lvl3pPr>
              <a:defRPr sz="2400">
                <a:latin typeface="+mj-lt"/>
              </a:defRPr>
            </a:lvl3pPr>
            <a:lvl4pPr>
              <a:defRPr sz="2000">
                <a:latin typeface="+mj-lt"/>
              </a:defRPr>
            </a:lvl4pPr>
            <a:lvl5pPr>
              <a:defRPr sz="2000">
                <a:latin typeface="+mj-lt"/>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atin typeface="+mj-lt"/>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F51B82-AD57-1549-A611-454CC75C94C3}"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3878171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500"/>
            <a:ext cx="9144000" cy="5143500"/>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atin typeface="+mj-lt"/>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8F51B82-AD57-1549-A611-454CC75C94C3}"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77C22D-90B2-424B-8818-C904DFC9C8E9}" type="slidenum">
              <a:rPr lang="en-US" smtClean="0"/>
              <a:t>‹#›</a:t>
            </a:fld>
            <a:endParaRPr lang="en-US"/>
          </a:p>
        </p:txBody>
      </p:sp>
    </p:spTree>
    <p:extLst>
      <p:ext uri="{BB962C8B-B14F-4D97-AF65-F5344CB8AC3E}">
        <p14:creationId xmlns:p14="http://schemas.microsoft.com/office/powerpoint/2010/main" val="138512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690689"/>
            <a:ext cx="9144000" cy="5143500"/>
          </a:xfrm>
          <a:prstGeom prst="rect">
            <a:avLst/>
          </a:prstGeom>
        </p:spPr>
      </p:pic>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1714500"/>
            <a:ext cx="9144000" cy="5143500"/>
          </a:xfrm>
          <a:prstGeom prst="rect">
            <a:avLst/>
          </a:prstGeom>
        </p:spPr>
      </p:pic>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51B82-AD57-1549-A611-454CC75C94C3}" type="datetimeFigureOut">
              <a:rPr lang="en-US" smtClean="0"/>
              <a:t>2/6/2024</a:t>
            </a:fld>
            <a:endParaRPr 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77C22D-90B2-424B-8818-C904DFC9C8E9}" type="slidenum">
              <a:rPr lang="en-US" smtClean="0"/>
              <a:t>‹#›</a:t>
            </a:fld>
            <a:endParaRPr lang="en-US"/>
          </a:p>
        </p:txBody>
      </p:sp>
    </p:spTree>
    <p:extLst>
      <p:ext uri="{BB962C8B-B14F-4D97-AF65-F5344CB8AC3E}">
        <p14:creationId xmlns:p14="http://schemas.microsoft.com/office/powerpoint/2010/main" val="3828414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1B8F4-2E87-490B-84C0-E28BBC358D53}"/>
              </a:ext>
            </a:extLst>
          </p:cNvPr>
          <p:cNvSpPr>
            <a:spLocks noGrp="1"/>
          </p:cNvSpPr>
          <p:nvPr>
            <p:ph type="ctrTitle"/>
          </p:nvPr>
        </p:nvSpPr>
        <p:spPr>
          <a:xfrm>
            <a:off x="685800" y="782887"/>
            <a:ext cx="7772400" cy="1655762"/>
          </a:xfrm>
        </p:spPr>
        <p:txBody>
          <a:bodyPr>
            <a:normAutofit/>
          </a:bodyPr>
          <a:lstStyle/>
          <a:p>
            <a:r>
              <a:rPr lang="en-US" sz="4900" dirty="0"/>
              <a:t>Benefits 24/7</a:t>
            </a:r>
            <a:br>
              <a:rPr lang="en-US" sz="4900" dirty="0"/>
            </a:br>
            <a:r>
              <a:rPr lang="en-US" sz="4900" dirty="0"/>
              <a:t>Tips &amp; Tricks We’ve Found</a:t>
            </a:r>
            <a:endParaRPr lang="en-US" dirty="0"/>
          </a:p>
        </p:txBody>
      </p:sp>
      <p:sp>
        <p:nvSpPr>
          <p:cNvPr id="3" name="Subtitle 2">
            <a:extLst>
              <a:ext uri="{FF2B5EF4-FFF2-40B4-BE49-F238E27FC236}">
                <a16:creationId xmlns:a16="http://schemas.microsoft.com/office/drawing/2014/main" id="{7875B2EB-35C1-42A5-AE1C-EAA63A36C7E7}"/>
              </a:ext>
            </a:extLst>
          </p:cNvPr>
          <p:cNvSpPr>
            <a:spLocks noGrp="1"/>
          </p:cNvSpPr>
          <p:nvPr>
            <p:ph type="subTitle" idx="1"/>
          </p:nvPr>
        </p:nvSpPr>
        <p:spPr>
          <a:xfrm>
            <a:off x="1217645" y="3030529"/>
            <a:ext cx="6858000" cy="1655762"/>
          </a:xfrm>
        </p:spPr>
        <p:txBody>
          <a:bodyPr/>
          <a:lstStyle/>
          <a:p>
            <a:r>
              <a:rPr lang="en-US" dirty="0"/>
              <a:t>Presented By:</a:t>
            </a:r>
          </a:p>
          <a:p>
            <a:r>
              <a:rPr lang="en-US" b="1" dirty="0"/>
              <a:t>Tish Evora &amp; Gretchen Bird</a:t>
            </a:r>
          </a:p>
          <a:p>
            <a:r>
              <a:rPr lang="en-US" dirty="0"/>
              <a:t>LWTech &amp; BC</a:t>
            </a:r>
          </a:p>
        </p:txBody>
      </p:sp>
    </p:spTree>
    <p:extLst>
      <p:ext uri="{BB962C8B-B14F-4D97-AF65-F5344CB8AC3E}">
        <p14:creationId xmlns:p14="http://schemas.microsoft.com/office/powerpoint/2010/main" val="3739301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6130-556E-46C4-945A-25D70152E138}"/>
              </a:ext>
            </a:extLst>
          </p:cNvPr>
          <p:cNvSpPr>
            <a:spLocks noGrp="1"/>
          </p:cNvSpPr>
          <p:nvPr>
            <p:ph type="title"/>
          </p:nvPr>
        </p:nvSpPr>
        <p:spPr/>
        <p:txBody>
          <a:bodyPr/>
          <a:lstStyle/>
          <a:p>
            <a:pPr algn="ctr"/>
            <a:r>
              <a:rPr lang="en-US" b="1" dirty="0"/>
              <a:t>Tips &amp; Tricks Continued..</a:t>
            </a:r>
          </a:p>
        </p:txBody>
      </p:sp>
      <p:sp>
        <p:nvSpPr>
          <p:cNvPr id="3" name="Content Placeholder 2">
            <a:extLst>
              <a:ext uri="{FF2B5EF4-FFF2-40B4-BE49-F238E27FC236}">
                <a16:creationId xmlns:a16="http://schemas.microsoft.com/office/drawing/2014/main" id="{C2FEE5A3-55F5-46E9-9F88-4A814CC9256F}"/>
              </a:ext>
            </a:extLst>
          </p:cNvPr>
          <p:cNvSpPr>
            <a:spLocks noGrp="1"/>
          </p:cNvSpPr>
          <p:nvPr>
            <p:ph idx="1"/>
          </p:nvPr>
        </p:nvSpPr>
        <p:spPr/>
        <p:txBody>
          <a:bodyPr>
            <a:normAutofit/>
          </a:bodyPr>
          <a:lstStyle/>
          <a:p>
            <a:pPr marL="0" indent="0">
              <a:buNone/>
            </a:pPr>
            <a:r>
              <a:rPr lang="en-US" b="1" dirty="0"/>
              <a:t>Dual Enrollment – How Do We Process?</a:t>
            </a:r>
          </a:p>
          <a:p>
            <a:pPr marL="0" indent="0">
              <a:buNone/>
            </a:pPr>
            <a:r>
              <a:rPr lang="en-US" sz="2200" dirty="0"/>
              <a:t>It’s actually much easier!!</a:t>
            </a:r>
          </a:p>
          <a:p>
            <a:pPr marL="514350" indent="-514350">
              <a:buFont typeface="+mj-lt"/>
              <a:buAutoNum type="arabicPeriod"/>
            </a:pPr>
            <a:r>
              <a:rPr lang="en-US" sz="2200" dirty="0"/>
              <a:t>Process employee’s enrollment form at your school (or allow them to do it) and you (or they) will get a dual enrollment cautionary message that says they’ll be removed from the coverage they have through their family member.</a:t>
            </a:r>
          </a:p>
          <a:p>
            <a:pPr marL="514350" indent="-514350">
              <a:buFont typeface="+mj-lt"/>
              <a:buAutoNum type="arabicPeriod"/>
            </a:pPr>
            <a:r>
              <a:rPr lang="en-US" sz="2200" dirty="0"/>
              <a:t>Once saved, they are immediately removed from the other school in 24/7.</a:t>
            </a:r>
          </a:p>
          <a:p>
            <a:pPr marL="514350" indent="-514350">
              <a:buFont typeface="+mj-lt"/>
              <a:buAutoNum type="arabicPeriod"/>
            </a:pPr>
            <a:r>
              <a:rPr lang="en-US" sz="2200" dirty="0"/>
              <a:t>TELL the other school’s BA!!!!!</a:t>
            </a:r>
          </a:p>
          <a:p>
            <a:pPr lvl="1"/>
            <a:r>
              <a:rPr lang="en-US" sz="1800" dirty="0"/>
              <a:t>Losing school needs to monitor CTC flow and issue premium refund (if applicable)</a:t>
            </a:r>
          </a:p>
        </p:txBody>
      </p:sp>
    </p:spTree>
    <p:extLst>
      <p:ext uri="{BB962C8B-B14F-4D97-AF65-F5344CB8AC3E}">
        <p14:creationId xmlns:p14="http://schemas.microsoft.com/office/powerpoint/2010/main" val="817771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B6656-67CD-4334-BA0C-77D44DA81082}"/>
              </a:ext>
            </a:extLst>
          </p:cNvPr>
          <p:cNvSpPr>
            <a:spLocks noGrp="1"/>
          </p:cNvSpPr>
          <p:nvPr>
            <p:ph type="title"/>
          </p:nvPr>
        </p:nvSpPr>
        <p:spPr/>
        <p:txBody>
          <a:bodyPr/>
          <a:lstStyle/>
          <a:p>
            <a:pPr algn="ctr"/>
            <a:r>
              <a:rPr lang="en-US" b="1" dirty="0"/>
              <a:t>Tips &amp; Tricks Continued..</a:t>
            </a:r>
          </a:p>
        </p:txBody>
      </p:sp>
      <p:sp>
        <p:nvSpPr>
          <p:cNvPr id="3" name="Content Placeholder 2">
            <a:extLst>
              <a:ext uri="{FF2B5EF4-FFF2-40B4-BE49-F238E27FC236}">
                <a16:creationId xmlns:a16="http://schemas.microsoft.com/office/drawing/2014/main" id="{3F1EB155-F5E5-43E5-8CE6-4919BD0B7F73}"/>
              </a:ext>
            </a:extLst>
          </p:cNvPr>
          <p:cNvSpPr>
            <a:spLocks noGrp="1"/>
          </p:cNvSpPr>
          <p:nvPr>
            <p:ph idx="1"/>
          </p:nvPr>
        </p:nvSpPr>
        <p:spPr>
          <a:xfrm>
            <a:off x="628650" y="1508384"/>
            <a:ext cx="7886700" cy="4472538"/>
          </a:xfrm>
        </p:spPr>
        <p:txBody>
          <a:bodyPr>
            <a:normAutofit fontScale="62500" lnSpcReduction="20000"/>
          </a:bodyPr>
          <a:lstStyle/>
          <a:p>
            <a:pPr marL="0" indent="0">
              <a:spcBef>
                <a:spcPts val="0"/>
              </a:spcBef>
              <a:buNone/>
            </a:pPr>
            <a:r>
              <a:rPr lang="en-US" sz="4000" b="1" dirty="0"/>
              <a:t>Picking up coverage for someone previously covered </a:t>
            </a:r>
          </a:p>
          <a:p>
            <a:pPr marL="0" indent="0">
              <a:spcBef>
                <a:spcPts val="0"/>
              </a:spcBef>
              <a:buNone/>
            </a:pPr>
            <a:r>
              <a:rPr lang="en-US" sz="4000" b="1" dirty="0"/>
              <a:t>(by you or elsewhere)</a:t>
            </a:r>
          </a:p>
          <a:p>
            <a:pPr marL="0" indent="0">
              <a:buNone/>
            </a:pPr>
            <a:endParaRPr lang="en-US" dirty="0"/>
          </a:p>
          <a:p>
            <a:pPr marL="514350" indent="-514350">
              <a:buFont typeface="+mj-lt"/>
              <a:buAutoNum type="arabicPeriod"/>
            </a:pPr>
            <a:r>
              <a:rPr lang="en-US" dirty="0"/>
              <a:t>If you enter their name in the Search bar and they come up, they are already in the system. Or if you Add New Subscriber and they already have a record, it will let you know.</a:t>
            </a:r>
          </a:p>
          <a:p>
            <a:pPr marL="514350" indent="-514350">
              <a:buFont typeface="+mj-lt"/>
              <a:buAutoNum type="arabicPeriod"/>
            </a:pPr>
            <a:r>
              <a:rPr lang="en-US" dirty="0"/>
              <a:t>Click on the Add New Subscriber button so you can pick them up</a:t>
            </a:r>
          </a:p>
          <a:p>
            <a:pPr marL="514350" indent="-514350">
              <a:buFont typeface="+mj-lt"/>
              <a:buAutoNum type="arabicPeriod"/>
            </a:pPr>
            <a:r>
              <a:rPr lang="en-US" dirty="0"/>
              <a:t>If they have dependents they want to enroll, say “no” when it asks and on the next screen it will show you any dependents already in the system. If the people they want to cover are already there, “no” is the correct answer. </a:t>
            </a:r>
          </a:p>
          <a:p>
            <a:pPr lvl="1"/>
            <a:r>
              <a:rPr lang="en-US" dirty="0"/>
              <a:t>If the people they want to add aren’t on the list, just click “previous” and change your answer to “yes” and it will allow you to add them.</a:t>
            </a:r>
          </a:p>
          <a:p>
            <a:pPr marL="514350" indent="-514350">
              <a:buFont typeface="+mj-lt"/>
              <a:buAutoNum type="arabicPeriod"/>
            </a:pPr>
            <a:r>
              <a:rPr lang="en-US" dirty="0"/>
              <a:t>Click “edit” next to dependent’s name and it will walk you through adding coverage for that person.</a:t>
            </a:r>
          </a:p>
          <a:p>
            <a:pPr marL="514350" indent="-514350">
              <a:buFont typeface="+mj-lt"/>
              <a:buAutoNum type="arabicPeriod"/>
            </a:pPr>
            <a:r>
              <a:rPr lang="en-US" dirty="0"/>
              <a:t>Every time it asks if you are adding another dependent, say “no” and it will take you back to the list of current dependents already set up that you can edit back into coverage.</a:t>
            </a:r>
          </a:p>
        </p:txBody>
      </p:sp>
    </p:spTree>
    <p:extLst>
      <p:ext uri="{BB962C8B-B14F-4D97-AF65-F5344CB8AC3E}">
        <p14:creationId xmlns:p14="http://schemas.microsoft.com/office/powerpoint/2010/main" val="3118834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73EAB-0B6D-477E-A3E3-CC4BD358B7D9}"/>
              </a:ext>
            </a:extLst>
          </p:cNvPr>
          <p:cNvSpPr>
            <a:spLocks noGrp="1"/>
          </p:cNvSpPr>
          <p:nvPr>
            <p:ph type="title"/>
          </p:nvPr>
        </p:nvSpPr>
        <p:spPr>
          <a:xfrm>
            <a:off x="628650" y="169186"/>
            <a:ext cx="7886700" cy="1325563"/>
          </a:xfrm>
        </p:spPr>
        <p:txBody>
          <a:bodyPr/>
          <a:lstStyle/>
          <a:p>
            <a:pPr algn="ctr"/>
            <a:r>
              <a:rPr lang="en-US" b="1" dirty="0"/>
              <a:t>Tips &amp; Tricks Continued..</a:t>
            </a:r>
          </a:p>
        </p:txBody>
      </p:sp>
      <p:sp>
        <p:nvSpPr>
          <p:cNvPr id="3" name="Content Placeholder 2">
            <a:extLst>
              <a:ext uri="{FF2B5EF4-FFF2-40B4-BE49-F238E27FC236}">
                <a16:creationId xmlns:a16="http://schemas.microsoft.com/office/drawing/2014/main" id="{3D05F031-61FD-4914-AED7-2FF1C5417774}"/>
              </a:ext>
            </a:extLst>
          </p:cNvPr>
          <p:cNvSpPr>
            <a:spLocks noGrp="1"/>
          </p:cNvSpPr>
          <p:nvPr>
            <p:ph idx="1"/>
          </p:nvPr>
        </p:nvSpPr>
        <p:spPr>
          <a:xfrm>
            <a:off x="628650" y="1368425"/>
            <a:ext cx="7886700" cy="4705803"/>
          </a:xfrm>
        </p:spPr>
        <p:txBody>
          <a:bodyPr>
            <a:normAutofit fontScale="92500" lnSpcReduction="20000"/>
          </a:bodyPr>
          <a:lstStyle/>
          <a:p>
            <a:pPr marL="0" indent="0">
              <a:buNone/>
            </a:pPr>
            <a:r>
              <a:rPr lang="en-US" b="1" dirty="0"/>
              <a:t>Random Stuff</a:t>
            </a:r>
          </a:p>
          <a:p>
            <a:pPr lvl="1"/>
            <a:r>
              <a:rPr lang="en-US" dirty="0"/>
              <a:t>1</a:t>
            </a:r>
            <a:r>
              <a:rPr lang="en-US" baseline="30000" dirty="0"/>
              <a:t>st</a:t>
            </a:r>
            <a:r>
              <a:rPr lang="en-US" dirty="0"/>
              <a:t> Working Day – if you have alternate 1</a:t>
            </a:r>
            <a:r>
              <a:rPr lang="en-US" baseline="30000" dirty="0"/>
              <a:t>st</a:t>
            </a:r>
            <a:r>
              <a:rPr lang="en-US" dirty="0"/>
              <a:t> working day of the month, 24/7 will not allow you to use that date.</a:t>
            </a:r>
          </a:p>
          <a:p>
            <a:pPr lvl="2"/>
            <a:r>
              <a:rPr lang="en-US" dirty="0" err="1"/>
              <a:t>ie</a:t>
            </a:r>
            <a:r>
              <a:rPr lang="en-US" dirty="0"/>
              <a:t> LWTech, 1</a:t>
            </a:r>
            <a:r>
              <a:rPr lang="en-US" baseline="30000" dirty="0"/>
              <a:t>st</a:t>
            </a:r>
            <a:r>
              <a:rPr lang="en-US" dirty="0"/>
              <a:t> working day of January was 1/3, but HCA calendar says it was 1/2. If you put 1/3, coverage will default to 2/1 effective date</a:t>
            </a:r>
          </a:p>
          <a:p>
            <a:pPr lvl="1"/>
            <a:r>
              <a:rPr lang="en-US" dirty="0"/>
              <a:t>When approving an SOE, approve under SOE tab first, then DV doc will show under DV doc tab to approve</a:t>
            </a:r>
          </a:p>
          <a:p>
            <a:pPr lvl="1"/>
            <a:r>
              <a:rPr lang="en-US" dirty="0"/>
              <a:t>No longer overnight process from 24/7 to CTC </a:t>
            </a:r>
          </a:p>
          <a:p>
            <a:pPr lvl="2"/>
            <a:r>
              <a:rPr lang="en-US" dirty="0"/>
              <a:t>Flow = 24/7 to Pay1, then to CTC/Carriers</a:t>
            </a:r>
          </a:p>
          <a:p>
            <a:pPr lvl="2"/>
            <a:r>
              <a:rPr lang="en-US" dirty="0"/>
              <a:t>Retro changes take 2 days (sometimes longer)</a:t>
            </a:r>
          </a:p>
          <a:p>
            <a:pPr lvl="2"/>
            <a:r>
              <a:rPr lang="en-US" dirty="0"/>
              <a:t>Future changes still same schedule</a:t>
            </a:r>
          </a:p>
          <a:p>
            <a:pPr lvl="1"/>
            <a:r>
              <a:rPr lang="en-US" dirty="0"/>
              <a:t>Transfers Out and In are done on the Eligibility screen in the same place that you term someone. Super easy now and no remembering – is it 401 or 201? </a:t>
            </a:r>
            <a:r>
              <a:rPr lang="en-US" dirty="0">
                <a:sym typeface="Wingdings" panose="05000000000000000000" pitchFamily="2" charset="2"/>
              </a:rPr>
              <a:t></a:t>
            </a:r>
          </a:p>
          <a:p>
            <a:pPr lvl="2"/>
            <a:r>
              <a:rPr lang="en-US" dirty="0">
                <a:sym typeface="Wingdings" panose="05000000000000000000" pitchFamily="2" charset="2"/>
              </a:rPr>
              <a:t>Other agency can pick up same day</a:t>
            </a:r>
          </a:p>
          <a:p>
            <a:pPr lvl="2"/>
            <a:r>
              <a:rPr lang="en-US" dirty="0">
                <a:sym typeface="Wingdings" panose="05000000000000000000" pitchFamily="2" charset="2"/>
              </a:rPr>
              <a:t>Some agencies have noted issues with this process not working</a:t>
            </a:r>
          </a:p>
        </p:txBody>
      </p:sp>
    </p:spTree>
    <p:extLst>
      <p:ext uri="{BB962C8B-B14F-4D97-AF65-F5344CB8AC3E}">
        <p14:creationId xmlns:p14="http://schemas.microsoft.com/office/powerpoint/2010/main" val="3725855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F4342-5E76-4656-B9D5-5076328ECB90}"/>
              </a:ext>
            </a:extLst>
          </p:cNvPr>
          <p:cNvSpPr>
            <a:spLocks noGrp="1"/>
          </p:cNvSpPr>
          <p:nvPr>
            <p:ph type="title"/>
          </p:nvPr>
        </p:nvSpPr>
        <p:spPr/>
        <p:txBody>
          <a:bodyPr/>
          <a:lstStyle/>
          <a:p>
            <a:pPr algn="ctr"/>
            <a:r>
              <a:rPr lang="en-US" b="1" dirty="0"/>
              <a:t>Tips &amp; Tricks Continued..</a:t>
            </a:r>
          </a:p>
        </p:txBody>
      </p:sp>
      <p:sp>
        <p:nvSpPr>
          <p:cNvPr id="3" name="Content Placeholder 2">
            <a:extLst>
              <a:ext uri="{FF2B5EF4-FFF2-40B4-BE49-F238E27FC236}">
                <a16:creationId xmlns:a16="http://schemas.microsoft.com/office/drawing/2014/main" id="{7D735DC2-6DD5-4229-9214-5C2D98BA236A}"/>
              </a:ext>
            </a:extLst>
          </p:cNvPr>
          <p:cNvSpPr>
            <a:spLocks noGrp="1"/>
          </p:cNvSpPr>
          <p:nvPr>
            <p:ph idx="1"/>
          </p:nvPr>
        </p:nvSpPr>
        <p:spPr>
          <a:xfrm>
            <a:off x="712626" y="1499054"/>
            <a:ext cx="7886700" cy="4351338"/>
          </a:xfrm>
        </p:spPr>
        <p:txBody>
          <a:bodyPr>
            <a:normAutofit fontScale="62500" lnSpcReduction="20000"/>
          </a:bodyPr>
          <a:lstStyle/>
          <a:p>
            <a:pPr marL="0" indent="0">
              <a:buNone/>
            </a:pPr>
            <a:r>
              <a:rPr lang="en-US" b="1" dirty="0"/>
              <a:t>More Random Stuff</a:t>
            </a:r>
          </a:p>
          <a:p>
            <a:r>
              <a:rPr lang="en-US" u="sng" dirty="0"/>
              <a:t>Problem:</a:t>
            </a:r>
            <a:r>
              <a:rPr lang="en-US" dirty="0"/>
              <a:t> Everyone came over with a 2023 Open Enrollment wizard. </a:t>
            </a:r>
          </a:p>
          <a:p>
            <a:pPr lvl="1"/>
            <a:r>
              <a:rPr lang="en-US" dirty="0"/>
              <a:t>HCA says that EE’s won’t see this, just BA’s until lower limit date has passed. </a:t>
            </a:r>
            <a:endParaRPr lang="en-US" u="sng" dirty="0"/>
          </a:p>
          <a:p>
            <a:r>
              <a:rPr lang="en-US" u="sng" dirty="0"/>
              <a:t>Problem:</a:t>
            </a:r>
            <a:r>
              <a:rPr lang="en-US" dirty="0"/>
              <a:t> Benefit Election Status Report</a:t>
            </a:r>
          </a:p>
          <a:p>
            <a:pPr lvl="1"/>
            <a:r>
              <a:rPr lang="en-US" dirty="0"/>
              <a:t>The parameters use Effective Date of Coverage, instead of showing us changes that were made during a certain date range. </a:t>
            </a:r>
          </a:p>
          <a:p>
            <a:pPr lvl="1"/>
            <a:r>
              <a:rPr lang="en-US" dirty="0"/>
              <a:t>If you are having EE’s use 24/7, you’ll have to keep running this over and over for 1-2 month period and wading through everyone to see if anyone else has made a change that you need to check in CTC.</a:t>
            </a:r>
          </a:p>
          <a:p>
            <a:pPr lvl="1"/>
            <a:r>
              <a:rPr lang="en-US" dirty="0"/>
              <a:t>No fix on this yet, but we made the enhancement request (and not having EE’s use 24/7 yet)</a:t>
            </a:r>
          </a:p>
          <a:p>
            <a:r>
              <a:rPr lang="en-US" u="sng" dirty="0"/>
              <a:t>Problem</a:t>
            </a:r>
            <a:r>
              <a:rPr lang="en-US" dirty="0"/>
              <a:t>: Mailing Address vs Home Address</a:t>
            </a:r>
          </a:p>
          <a:p>
            <a:pPr lvl="1"/>
            <a:r>
              <a:rPr lang="en-US" dirty="0"/>
              <a:t>Employees often don’t update mailing address in CTC, they update Home. So 24/7 Home gets updated, but cards still go to the old Mailing address and we can’t update like we used to.</a:t>
            </a:r>
          </a:p>
          <a:p>
            <a:pPr lvl="1"/>
            <a:r>
              <a:rPr lang="en-US" dirty="0"/>
              <a:t>I even added a Mailing row to CTC and it did not flow over to 24/7.</a:t>
            </a:r>
          </a:p>
          <a:p>
            <a:pPr lvl="1"/>
            <a:r>
              <a:rPr lang="en-US" dirty="0"/>
              <a:t>We’ve asked HCA to restore BA access to be able to update addresses if needed, but that’s an ‘enhancement’.</a:t>
            </a:r>
          </a:p>
          <a:p>
            <a:pPr lvl="1"/>
            <a:r>
              <a:rPr lang="en-US" dirty="0"/>
              <a:t>Temporary Fix: If the address is wrong in 24/7 and updating CTC does not fix it, turn in a ticket. HCA will update it for you.</a:t>
            </a:r>
          </a:p>
          <a:p>
            <a:pPr marL="0" indent="0">
              <a:buNone/>
            </a:pPr>
            <a:endParaRPr lang="en-US" dirty="0"/>
          </a:p>
        </p:txBody>
      </p:sp>
    </p:spTree>
    <p:extLst>
      <p:ext uri="{BB962C8B-B14F-4D97-AF65-F5344CB8AC3E}">
        <p14:creationId xmlns:p14="http://schemas.microsoft.com/office/powerpoint/2010/main" val="1734579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F4342-5E76-4656-B9D5-5076328ECB90}"/>
              </a:ext>
            </a:extLst>
          </p:cNvPr>
          <p:cNvSpPr>
            <a:spLocks noGrp="1"/>
          </p:cNvSpPr>
          <p:nvPr>
            <p:ph type="title"/>
          </p:nvPr>
        </p:nvSpPr>
        <p:spPr/>
        <p:txBody>
          <a:bodyPr/>
          <a:lstStyle/>
          <a:p>
            <a:pPr algn="ctr"/>
            <a:r>
              <a:rPr lang="en-US" b="1" dirty="0"/>
              <a:t>Tips &amp; Tricks Continued..</a:t>
            </a:r>
          </a:p>
        </p:txBody>
      </p:sp>
      <p:sp>
        <p:nvSpPr>
          <p:cNvPr id="3" name="Content Placeholder 2">
            <a:extLst>
              <a:ext uri="{FF2B5EF4-FFF2-40B4-BE49-F238E27FC236}">
                <a16:creationId xmlns:a16="http://schemas.microsoft.com/office/drawing/2014/main" id="{7D735DC2-6DD5-4229-9214-5C2D98BA236A}"/>
              </a:ext>
            </a:extLst>
          </p:cNvPr>
          <p:cNvSpPr>
            <a:spLocks noGrp="1"/>
          </p:cNvSpPr>
          <p:nvPr>
            <p:ph idx="1"/>
          </p:nvPr>
        </p:nvSpPr>
        <p:spPr>
          <a:xfrm>
            <a:off x="712626" y="1499054"/>
            <a:ext cx="7886700" cy="4351338"/>
          </a:xfrm>
        </p:spPr>
        <p:txBody>
          <a:bodyPr>
            <a:normAutofit lnSpcReduction="10000"/>
          </a:bodyPr>
          <a:lstStyle/>
          <a:p>
            <a:pPr marL="0" indent="0">
              <a:buNone/>
            </a:pPr>
            <a:r>
              <a:rPr lang="en-US" b="1" dirty="0"/>
              <a:t>More Random Stuff</a:t>
            </a:r>
          </a:p>
          <a:p>
            <a:r>
              <a:rPr lang="en-US" u="sng" dirty="0"/>
              <a:t>Problem:</a:t>
            </a:r>
            <a:r>
              <a:rPr lang="en-US" dirty="0"/>
              <a:t> LTD Elections for Open Enrollment</a:t>
            </a:r>
          </a:p>
          <a:p>
            <a:pPr lvl="1"/>
            <a:r>
              <a:rPr lang="en-US" dirty="0"/>
              <a:t>Keep on eye on 24/7 for OE – will it allow employees to make LTD changes? We wouldn’t know, and it won’t flow to CTC.</a:t>
            </a:r>
          </a:p>
          <a:p>
            <a:r>
              <a:rPr lang="en-US" u="sng" dirty="0"/>
              <a:t>Problem</a:t>
            </a:r>
            <a:r>
              <a:rPr lang="en-US" dirty="0"/>
              <a:t>: If an EE enters an SOE, it </a:t>
            </a:r>
            <a:r>
              <a:rPr lang="en-US" i="1" dirty="0"/>
              <a:t>appears</a:t>
            </a:r>
            <a:r>
              <a:rPr lang="en-US" dirty="0"/>
              <a:t> that it flows over to CTC even before you approve it – can anyone confirm?</a:t>
            </a:r>
          </a:p>
          <a:p>
            <a:r>
              <a:rPr lang="en-US" u="sng" dirty="0"/>
              <a:t>Problem</a:t>
            </a:r>
            <a:r>
              <a:rPr lang="en-US" dirty="0"/>
              <a:t>: “You Are Not Authorized” Error</a:t>
            </a:r>
          </a:p>
          <a:p>
            <a:pPr lvl="1"/>
            <a:r>
              <a:rPr lang="en-US" dirty="0"/>
              <a:t>If this pops up when you are trying to log-in, clear your cookies, close your browser and re-open.</a:t>
            </a:r>
          </a:p>
          <a:p>
            <a:pPr marL="0" indent="0">
              <a:buNone/>
            </a:pPr>
            <a:endParaRPr lang="en-US" dirty="0"/>
          </a:p>
        </p:txBody>
      </p:sp>
    </p:spTree>
    <p:extLst>
      <p:ext uri="{BB962C8B-B14F-4D97-AF65-F5344CB8AC3E}">
        <p14:creationId xmlns:p14="http://schemas.microsoft.com/office/powerpoint/2010/main" val="541147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F4342-5E76-4656-B9D5-5076328ECB90}"/>
              </a:ext>
            </a:extLst>
          </p:cNvPr>
          <p:cNvSpPr>
            <a:spLocks noGrp="1"/>
          </p:cNvSpPr>
          <p:nvPr>
            <p:ph type="title"/>
          </p:nvPr>
        </p:nvSpPr>
        <p:spPr/>
        <p:txBody>
          <a:bodyPr/>
          <a:lstStyle/>
          <a:p>
            <a:pPr algn="ctr"/>
            <a:r>
              <a:rPr lang="en-US" b="1" dirty="0"/>
              <a:t>Tips &amp; Tricks Continued..</a:t>
            </a:r>
          </a:p>
        </p:txBody>
      </p:sp>
      <p:sp>
        <p:nvSpPr>
          <p:cNvPr id="3" name="Content Placeholder 2">
            <a:extLst>
              <a:ext uri="{FF2B5EF4-FFF2-40B4-BE49-F238E27FC236}">
                <a16:creationId xmlns:a16="http://schemas.microsoft.com/office/drawing/2014/main" id="{7D735DC2-6DD5-4229-9214-5C2D98BA236A}"/>
              </a:ext>
            </a:extLst>
          </p:cNvPr>
          <p:cNvSpPr>
            <a:spLocks noGrp="1"/>
          </p:cNvSpPr>
          <p:nvPr>
            <p:ph idx="1"/>
          </p:nvPr>
        </p:nvSpPr>
        <p:spPr>
          <a:xfrm>
            <a:off x="712626" y="1499054"/>
            <a:ext cx="7886700" cy="4351338"/>
          </a:xfrm>
        </p:spPr>
        <p:txBody>
          <a:bodyPr>
            <a:normAutofit fontScale="92500" lnSpcReduction="10000"/>
          </a:bodyPr>
          <a:lstStyle/>
          <a:p>
            <a:pPr marL="0" indent="0">
              <a:buNone/>
            </a:pPr>
            <a:r>
              <a:rPr lang="en-US" b="1" dirty="0"/>
              <a:t>More Random Stuff</a:t>
            </a:r>
          </a:p>
          <a:p>
            <a:r>
              <a:rPr lang="en-US" dirty="0"/>
              <a:t>Run Age 26 report now with param dates of 2/1 – 2/29 to see everyone dropping off 2/29/24 &amp; reason</a:t>
            </a:r>
          </a:p>
          <a:p>
            <a:pPr lvl="1"/>
            <a:r>
              <a:rPr lang="en-US" dirty="0"/>
              <a:t>Not sure if we’ll still get cc’d on EE notification letters</a:t>
            </a:r>
          </a:p>
          <a:p>
            <a:pPr lvl="1"/>
            <a:r>
              <a:rPr lang="en-US" dirty="0"/>
              <a:t>Still receiving Daily Trans Logs from HCA via USPS</a:t>
            </a:r>
          </a:p>
          <a:p>
            <a:r>
              <a:rPr lang="en-US" u="sng" dirty="0"/>
              <a:t>Problem:</a:t>
            </a:r>
            <a:r>
              <a:rPr lang="en-US" dirty="0"/>
              <a:t> Can’t see dependents drop off under the Current Coverage tab until 1</a:t>
            </a:r>
            <a:r>
              <a:rPr lang="en-US" baseline="30000" dirty="0"/>
              <a:t>st</a:t>
            </a:r>
            <a:r>
              <a:rPr lang="en-US" dirty="0"/>
              <a:t> of the following month. </a:t>
            </a:r>
          </a:p>
          <a:p>
            <a:pPr lvl="1"/>
            <a:r>
              <a:rPr lang="en-US" dirty="0"/>
              <a:t>Age 26, Disabled Dependent recertifications</a:t>
            </a:r>
          </a:p>
          <a:p>
            <a:pPr lvl="1"/>
            <a:r>
              <a:rPr lang="en-US" dirty="0"/>
              <a:t>If off on 1st, make sure it flowed to CTC correctly before payroll runs for 01B</a:t>
            </a:r>
          </a:p>
          <a:p>
            <a:pPr lvl="2"/>
            <a:r>
              <a:rPr lang="en-US" dirty="0"/>
              <a:t>Remember that if there are other kids covered on EE’s account, child won’t be removed in CTC until ALL kids are off. They’ll keep showing on your end, and EE Self Service</a:t>
            </a:r>
          </a:p>
          <a:p>
            <a:pPr marL="914377" lvl="2" indent="0">
              <a:buNone/>
            </a:pPr>
            <a:endParaRPr lang="en-US" dirty="0"/>
          </a:p>
        </p:txBody>
      </p:sp>
    </p:spTree>
    <p:extLst>
      <p:ext uri="{BB962C8B-B14F-4D97-AF65-F5344CB8AC3E}">
        <p14:creationId xmlns:p14="http://schemas.microsoft.com/office/powerpoint/2010/main" val="183235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F4342-5E76-4656-B9D5-5076328ECB90}"/>
              </a:ext>
            </a:extLst>
          </p:cNvPr>
          <p:cNvSpPr>
            <a:spLocks noGrp="1"/>
          </p:cNvSpPr>
          <p:nvPr>
            <p:ph type="title"/>
          </p:nvPr>
        </p:nvSpPr>
        <p:spPr/>
        <p:txBody>
          <a:bodyPr/>
          <a:lstStyle/>
          <a:p>
            <a:pPr algn="ctr"/>
            <a:r>
              <a:rPr lang="en-US" b="1" dirty="0"/>
              <a:t>Tips &amp; Tricks Continued..</a:t>
            </a:r>
          </a:p>
        </p:txBody>
      </p:sp>
      <p:sp>
        <p:nvSpPr>
          <p:cNvPr id="3" name="Content Placeholder 2">
            <a:extLst>
              <a:ext uri="{FF2B5EF4-FFF2-40B4-BE49-F238E27FC236}">
                <a16:creationId xmlns:a16="http://schemas.microsoft.com/office/drawing/2014/main" id="{7D735DC2-6DD5-4229-9214-5C2D98BA236A}"/>
              </a:ext>
            </a:extLst>
          </p:cNvPr>
          <p:cNvSpPr>
            <a:spLocks noGrp="1"/>
          </p:cNvSpPr>
          <p:nvPr>
            <p:ph idx="1"/>
          </p:nvPr>
        </p:nvSpPr>
        <p:spPr>
          <a:xfrm>
            <a:off x="712626" y="1499054"/>
            <a:ext cx="7886700" cy="4351338"/>
          </a:xfrm>
        </p:spPr>
        <p:txBody>
          <a:bodyPr>
            <a:normAutofit/>
          </a:bodyPr>
          <a:lstStyle/>
          <a:p>
            <a:pPr marL="0" indent="0">
              <a:buNone/>
            </a:pPr>
            <a:r>
              <a:rPr lang="en-US" b="1" dirty="0"/>
              <a:t>More Random Stuff</a:t>
            </a:r>
          </a:p>
          <a:p>
            <a:r>
              <a:rPr lang="en-US" sz="2400" dirty="0"/>
              <a:t>HCA used to tell us to put the entire address (including Apt/Unit #) on Line 1 in Pay1 because on some address labels, Line 2 could get cut off.</a:t>
            </a:r>
          </a:p>
          <a:p>
            <a:pPr lvl="1"/>
            <a:r>
              <a:rPr lang="en-US" sz="2000" dirty="0"/>
              <a:t>Benefits 24/7 does seem to allow anything but street address to be entered into Address Line 1 field.</a:t>
            </a:r>
          </a:p>
        </p:txBody>
      </p:sp>
    </p:spTree>
    <p:extLst>
      <p:ext uri="{BB962C8B-B14F-4D97-AF65-F5344CB8AC3E}">
        <p14:creationId xmlns:p14="http://schemas.microsoft.com/office/powerpoint/2010/main" val="786573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A2762-3F47-48C1-A1A0-301327794FA4}"/>
              </a:ext>
            </a:extLst>
          </p:cNvPr>
          <p:cNvSpPr>
            <a:spLocks noGrp="1"/>
          </p:cNvSpPr>
          <p:nvPr>
            <p:ph type="title"/>
          </p:nvPr>
        </p:nvSpPr>
        <p:spPr/>
        <p:txBody>
          <a:bodyPr/>
          <a:lstStyle/>
          <a:p>
            <a:pPr algn="ctr"/>
            <a:r>
              <a:rPr lang="en-US" b="1" dirty="0"/>
              <a:t>What Have You Discovered?</a:t>
            </a:r>
          </a:p>
        </p:txBody>
      </p:sp>
      <p:pic>
        <p:nvPicPr>
          <p:cNvPr id="4" name="Content Placeholder 3">
            <a:extLst>
              <a:ext uri="{FF2B5EF4-FFF2-40B4-BE49-F238E27FC236}">
                <a16:creationId xmlns:a16="http://schemas.microsoft.com/office/drawing/2014/main" id="{595D176B-2271-43DF-8105-8BC5B60A756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0874" y="1517715"/>
            <a:ext cx="7322251" cy="4351338"/>
          </a:xfrm>
          <a:prstGeom prst="rect">
            <a:avLst/>
          </a:prstGeom>
        </p:spPr>
      </p:pic>
    </p:spTree>
    <p:extLst>
      <p:ext uri="{BB962C8B-B14F-4D97-AF65-F5344CB8AC3E}">
        <p14:creationId xmlns:p14="http://schemas.microsoft.com/office/powerpoint/2010/main" val="3139161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11581" y="1504797"/>
            <a:ext cx="7029450" cy="4084240"/>
          </a:xfrm>
        </p:spPr>
        <p:txBody>
          <a:bodyPr>
            <a:normAutofit/>
          </a:bodyPr>
          <a:lstStyle/>
          <a:p>
            <a:r>
              <a:rPr lang="en-US" dirty="0"/>
              <a:t>Rollout – EE’s or BA’s only?</a:t>
            </a:r>
          </a:p>
          <a:p>
            <a:r>
              <a:rPr lang="en-US" dirty="0"/>
              <a:t>HCA’s current guidance</a:t>
            </a:r>
          </a:p>
          <a:p>
            <a:pPr lvl="1"/>
            <a:r>
              <a:rPr lang="en-US" dirty="0"/>
              <a:t>Technical issues vs Enhancements</a:t>
            </a:r>
          </a:p>
          <a:p>
            <a:pPr lvl="1"/>
            <a:r>
              <a:rPr lang="en-US" dirty="0"/>
              <a:t>Enhancement Requests Pending</a:t>
            </a:r>
          </a:p>
          <a:p>
            <a:pPr lvl="1"/>
            <a:r>
              <a:rPr lang="en-US" dirty="0"/>
              <a:t>Ticket responses starting</a:t>
            </a:r>
          </a:p>
          <a:p>
            <a:pPr lvl="1"/>
            <a:r>
              <a:rPr lang="en-US" dirty="0"/>
              <a:t>Trainings online</a:t>
            </a:r>
          </a:p>
          <a:p>
            <a:r>
              <a:rPr lang="en-US" dirty="0"/>
              <a:t>Work through some pain points with us</a:t>
            </a:r>
          </a:p>
          <a:p>
            <a:r>
              <a:rPr lang="en-US" dirty="0"/>
              <a:t>Share </a:t>
            </a:r>
            <a:r>
              <a:rPr lang="en-US" u="sng" dirty="0"/>
              <a:t>your</a:t>
            </a:r>
            <a:r>
              <a:rPr lang="en-US" dirty="0"/>
              <a:t> tips</a:t>
            </a:r>
          </a:p>
          <a:p>
            <a:endParaRPr lang="en-US" dirty="0"/>
          </a:p>
          <a:p>
            <a:endParaRPr lang="en-US" dirty="0"/>
          </a:p>
        </p:txBody>
      </p:sp>
      <p:sp>
        <p:nvSpPr>
          <p:cNvPr id="3" name="Title 2"/>
          <p:cNvSpPr>
            <a:spLocks noGrp="1"/>
          </p:cNvSpPr>
          <p:nvPr>
            <p:ph type="title"/>
          </p:nvPr>
        </p:nvSpPr>
        <p:spPr>
          <a:xfrm>
            <a:off x="354331" y="406568"/>
            <a:ext cx="7886700" cy="942467"/>
          </a:xfrm>
        </p:spPr>
        <p:txBody>
          <a:bodyPr>
            <a:normAutofit/>
          </a:bodyPr>
          <a:lstStyle/>
          <a:p>
            <a:pPr algn="ctr"/>
            <a:r>
              <a:rPr lang="en-US" b="1" dirty="0"/>
              <a:t>Objectives</a:t>
            </a:r>
          </a:p>
        </p:txBody>
      </p:sp>
      <p:pic>
        <p:nvPicPr>
          <p:cNvPr id="5" name="Graphic 4" descr="Bullseye">
            <a:extLst>
              <a:ext uri="{FF2B5EF4-FFF2-40B4-BE49-F238E27FC236}">
                <a16:creationId xmlns:a16="http://schemas.microsoft.com/office/drawing/2014/main" id="{427A7E6A-E785-42C2-9BCB-3D0D856714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74511" y="1777481"/>
            <a:ext cx="1497564" cy="1497564"/>
          </a:xfrm>
          <a:prstGeom prst="rect">
            <a:avLst/>
          </a:prstGeom>
        </p:spPr>
      </p:pic>
    </p:spTree>
    <p:extLst>
      <p:ext uri="{BB962C8B-B14F-4D97-AF65-F5344CB8AC3E}">
        <p14:creationId xmlns:p14="http://schemas.microsoft.com/office/powerpoint/2010/main" val="429284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24/7 Rollout</a:t>
            </a:r>
          </a:p>
        </p:txBody>
      </p:sp>
      <p:sp>
        <p:nvSpPr>
          <p:cNvPr id="3" name="Content Placeholder 2"/>
          <p:cNvSpPr>
            <a:spLocks noGrp="1"/>
          </p:cNvSpPr>
          <p:nvPr>
            <p:ph idx="1"/>
          </p:nvPr>
        </p:nvSpPr>
        <p:spPr/>
        <p:txBody>
          <a:bodyPr>
            <a:normAutofit/>
          </a:bodyPr>
          <a:lstStyle/>
          <a:p>
            <a:pPr marL="0" indent="0">
              <a:buNone/>
            </a:pPr>
            <a:r>
              <a:rPr lang="en-US" dirty="0"/>
              <a:t>What are you doing at your school?</a:t>
            </a:r>
          </a:p>
          <a:p>
            <a:pPr>
              <a:buFont typeface="Wingdings" panose="05000000000000000000" pitchFamily="2" charset="2"/>
              <a:buChar char="ü"/>
            </a:pPr>
            <a:r>
              <a:rPr lang="en-US" dirty="0"/>
              <a:t>	Did you roll this out to your employees?</a:t>
            </a:r>
          </a:p>
          <a:p>
            <a:pPr>
              <a:buFont typeface="Wingdings" panose="05000000000000000000" pitchFamily="2" charset="2"/>
              <a:buChar char="ü"/>
            </a:pPr>
            <a:r>
              <a:rPr lang="en-US" dirty="0"/>
              <a:t>	Just certain employees? (</a:t>
            </a:r>
            <a:r>
              <a:rPr lang="en-US" dirty="0" err="1"/>
              <a:t>ie</a:t>
            </a:r>
            <a:r>
              <a:rPr lang="en-US" dirty="0"/>
              <a:t> new hires only)</a:t>
            </a:r>
          </a:p>
          <a:p>
            <a:pPr>
              <a:buFont typeface="Wingdings" panose="05000000000000000000" pitchFamily="2" charset="2"/>
              <a:buChar char="ü"/>
            </a:pPr>
            <a:r>
              <a:rPr lang="en-US" dirty="0"/>
              <a:t>	No one?</a:t>
            </a:r>
          </a:p>
          <a:p>
            <a:pPr marL="0" indent="0">
              <a:buNone/>
            </a:pPr>
            <a:endParaRPr lang="en-US" dirty="0"/>
          </a:p>
          <a:p>
            <a:pPr marL="0" indent="0" algn="ctr">
              <a:spcBef>
                <a:spcPts val="0"/>
              </a:spcBef>
              <a:buNone/>
            </a:pPr>
            <a:r>
              <a:rPr lang="en-US" b="1" dirty="0"/>
              <a:t>Let us know in the chat so we can give this</a:t>
            </a:r>
          </a:p>
          <a:p>
            <a:pPr marL="0" indent="0" algn="ctr">
              <a:spcBef>
                <a:spcPts val="0"/>
              </a:spcBef>
              <a:buNone/>
            </a:pPr>
            <a:r>
              <a:rPr lang="en-US" b="1" dirty="0"/>
              <a:t> feedback to HCA trainers!</a:t>
            </a:r>
          </a:p>
          <a:p>
            <a:pPr marL="0" indent="0">
              <a:buNone/>
            </a:pPr>
            <a:endParaRPr lang="en-US" dirty="0"/>
          </a:p>
        </p:txBody>
      </p:sp>
    </p:spTree>
    <p:extLst>
      <p:ext uri="{BB962C8B-B14F-4D97-AF65-F5344CB8AC3E}">
        <p14:creationId xmlns:p14="http://schemas.microsoft.com/office/powerpoint/2010/main" val="3765878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0C89E-1BC5-413B-A177-3499B8A0DE50}"/>
              </a:ext>
            </a:extLst>
          </p:cNvPr>
          <p:cNvSpPr>
            <a:spLocks noGrp="1"/>
          </p:cNvSpPr>
          <p:nvPr>
            <p:ph type="title"/>
          </p:nvPr>
        </p:nvSpPr>
        <p:spPr/>
        <p:txBody>
          <a:bodyPr/>
          <a:lstStyle/>
          <a:p>
            <a:pPr algn="ctr"/>
            <a:r>
              <a:rPr lang="en-US" dirty="0"/>
              <a:t>HCA Current Guidance</a:t>
            </a:r>
          </a:p>
        </p:txBody>
      </p:sp>
      <p:sp>
        <p:nvSpPr>
          <p:cNvPr id="3" name="Content Placeholder 2">
            <a:extLst>
              <a:ext uri="{FF2B5EF4-FFF2-40B4-BE49-F238E27FC236}">
                <a16:creationId xmlns:a16="http://schemas.microsoft.com/office/drawing/2014/main" id="{9CCB1DDB-E6FD-4EDC-B273-13E567D4A93C}"/>
              </a:ext>
            </a:extLst>
          </p:cNvPr>
          <p:cNvSpPr>
            <a:spLocks noGrp="1"/>
          </p:cNvSpPr>
          <p:nvPr>
            <p:ph idx="1"/>
          </p:nvPr>
        </p:nvSpPr>
        <p:spPr>
          <a:xfrm>
            <a:off x="628650" y="1592359"/>
            <a:ext cx="7886700" cy="4351338"/>
          </a:xfrm>
        </p:spPr>
        <p:txBody>
          <a:bodyPr>
            <a:normAutofit/>
          </a:bodyPr>
          <a:lstStyle/>
          <a:p>
            <a:pPr marL="0" indent="0" algn="ctr">
              <a:buNone/>
            </a:pPr>
            <a:r>
              <a:rPr lang="en-US" dirty="0"/>
              <a:t>T</a:t>
            </a:r>
            <a:r>
              <a:rPr lang="en-US" b="1" dirty="0"/>
              <a:t>here’s a difference between a technical issue, which is something that’s not working, versus an enhancement, which is something we’d like to see</a:t>
            </a:r>
          </a:p>
          <a:p>
            <a:endParaRPr lang="en-US" sz="1800" u="sng" dirty="0"/>
          </a:p>
          <a:p>
            <a:r>
              <a:rPr lang="en-US" sz="1800" u="sng" dirty="0"/>
              <a:t>Ex: Tech Issue</a:t>
            </a:r>
            <a:r>
              <a:rPr lang="en-US" sz="1800" dirty="0"/>
              <a:t>: School is trying to pick up an employee from another school. They go through the Transfer In process, but the save/submit button is greyed out and HCA phone support doesn’t even know what’s wrong and to turn in a ticket</a:t>
            </a:r>
          </a:p>
          <a:p>
            <a:r>
              <a:rPr lang="en-US" sz="1800" u="sng" dirty="0"/>
              <a:t>Ex: Enhancement</a:t>
            </a:r>
            <a:r>
              <a:rPr lang="en-US" sz="1800" dirty="0"/>
              <a:t>: Can we go back to Pay1 until 24/7 actually works? </a:t>
            </a:r>
            <a:r>
              <a:rPr lang="en-US" sz="1800" dirty="0">
                <a:sym typeface="Wingdings" panose="05000000000000000000" pitchFamily="2" charset="2"/>
              </a:rPr>
              <a:t></a:t>
            </a:r>
          </a:p>
          <a:p>
            <a:r>
              <a:rPr lang="en-US" sz="1800" u="sng" dirty="0">
                <a:sym typeface="Wingdings" panose="05000000000000000000" pitchFamily="2" charset="2"/>
              </a:rPr>
              <a:t>Ex: Enhancement</a:t>
            </a:r>
            <a:r>
              <a:rPr lang="en-US" sz="1800" dirty="0">
                <a:sym typeface="Wingdings" panose="05000000000000000000" pitchFamily="2" charset="2"/>
              </a:rPr>
              <a:t>: </a:t>
            </a:r>
            <a:r>
              <a:rPr lang="en-US" sz="1800" dirty="0" err="1"/>
              <a:t>Metlife</a:t>
            </a:r>
            <a:r>
              <a:rPr lang="en-US" sz="1800" dirty="0"/>
              <a:t> &amp; FSA/DCAP &amp; HSA paper form links added to Supp Coverage screen</a:t>
            </a:r>
          </a:p>
          <a:p>
            <a:endParaRPr lang="en-US" sz="1800" dirty="0"/>
          </a:p>
          <a:p>
            <a:pPr marL="0" indent="0" algn="ctr">
              <a:buNone/>
            </a:pPr>
            <a:r>
              <a:rPr lang="en-US" sz="2500" i="1" dirty="0"/>
              <a:t>You can turn all of these in as tickets under “Technical Issue”</a:t>
            </a:r>
          </a:p>
        </p:txBody>
      </p:sp>
    </p:spTree>
    <p:extLst>
      <p:ext uri="{BB962C8B-B14F-4D97-AF65-F5344CB8AC3E}">
        <p14:creationId xmlns:p14="http://schemas.microsoft.com/office/powerpoint/2010/main" val="2778641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7227-153C-40A9-B182-F52549EBAAB0}"/>
              </a:ext>
            </a:extLst>
          </p:cNvPr>
          <p:cNvSpPr>
            <a:spLocks noGrp="1"/>
          </p:cNvSpPr>
          <p:nvPr>
            <p:ph type="title"/>
          </p:nvPr>
        </p:nvSpPr>
        <p:spPr/>
        <p:txBody>
          <a:bodyPr/>
          <a:lstStyle/>
          <a:p>
            <a:pPr algn="ctr"/>
            <a:r>
              <a:rPr lang="en-US" b="1" dirty="0"/>
              <a:t>HCA Guidance Continued..</a:t>
            </a:r>
          </a:p>
        </p:txBody>
      </p:sp>
      <p:sp>
        <p:nvSpPr>
          <p:cNvPr id="3" name="Content Placeholder 2">
            <a:extLst>
              <a:ext uri="{FF2B5EF4-FFF2-40B4-BE49-F238E27FC236}">
                <a16:creationId xmlns:a16="http://schemas.microsoft.com/office/drawing/2014/main" id="{DAC3C0CC-3A2B-4622-B8B2-131BE6BB6855}"/>
              </a:ext>
            </a:extLst>
          </p:cNvPr>
          <p:cNvSpPr>
            <a:spLocks noGrp="1"/>
          </p:cNvSpPr>
          <p:nvPr>
            <p:ph idx="1"/>
          </p:nvPr>
        </p:nvSpPr>
        <p:spPr/>
        <p:txBody>
          <a:bodyPr/>
          <a:lstStyle/>
          <a:p>
            <a:r>
              <a:rPr lang="en-US" sz="2600" dirty="0"/>
              <a:t>Keep turning in tickets, they are being answered but are 2 ½ - 3 weeks behind</a:t>
            </a:r>
          </a:p>
          <a:p>
            <a:r>
              <a:rPr lang="en-US" sz="2600" dirty="0"/>
              <a:t>They understand employees are frustrated and the frustrations  and pressure we feel with 24/7 has been passed on to developers</a:t>
            </a:r>
          </a:p>
          <a:p>
            <a:r>
              <a:rPr lang="en-US" sz="2600" dirty="0"/>
              <a:t>The HCA trainers are frustrated too!!</a:t>
            </a:r>
          </a:p>
          <a:p>
            <a:r>
              <a:rPr lang="en-US" sz="2600" dirty="0"/>
              <a:t>More training will come out over time, but the test site doesn’t parallel the live site right now, so they have to get the test site updated first.</a:t>
            </a:r>
          </a:p>
          <a:p>
            <a:pPr lvl="1"/>
            <a:r>
              <a:rPr lang="en-US" sz="2000" dirty="0"/>
              <a:t>We’ve requested more detailed training be posted on dual coverage and some of the odd situations that higher-ed deals with</a:t>
            </a:r>
          </a:p>
        </p:txBody>
      </p:sp>
    </p:spTree>
    <p:extLst>
      <p:ext uri="{BB962C8B-B14F-4D97-AF65-F5344CB8AC3E}">
        <p14:creationId xmlns:p14="http://schemas.microsoft.com/office/powerpoint/2010/main" val="4181204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263E3-1965-451C-85C2-1ABA28D41EAE}"/>
              </a:ext>
            </a:extLst>
          </p:cNvPr>
          <p:cNvSpPr>
            <a:spLocks noGrp="1"/>
          </p:cNvSpPr>
          <p:nvPr>
            <p:ph type="title"/>
          </p:nvPr>
        </p:nvSpPr>
        <p:spPr/>
        <p:txBody>
          <a:bodyPr/>
          <a:lstStyle/>
          <a:p>
            <a:pPr algn="ctr"/>
            <a:r>
              <a:rPr lang="en-US" b="1" dirty="0"/>
              <a:t>Pending Enhancements</a:t>
            </a:r>
          </a:p>
        </p:txBody>
      </p:sp>
      <p:sp>
        <p:nvSpPr>
          <p:cNvPr id="3" name="Content Placeholder 2">
            <a:extLst>
              <a:ext uri="{FF2B5EF4-FFF2-40B4-BE49-F238E27FC236}">
                <a16:creationId xmlns:a16="http://schemas.microsoft.com/office/drawing/2014/main" id="{5F2D9502-67CC-4333-98D1-276751F7D08D}"/>
              </a:ext>
            </a:extLst>
          </p:cNvPr>
          <p:cNvSpPr>
            <a:spLocks noGrp="1"/>
          </p:cNvSpPr>
          <p:nvPr>
            <p:ph idx="1"/>
          </p:nvPr>
        </p:nvSpPr>
        <p:spPr>
          <a:xfrm>
            <a:off x="628650" y="1536376"/>
            <a:ext cx="7886700" cy="4351338"/>
          </a:xfrm>
        </p:spPr>
        <p:txBody>
          <a:bodyPr>
            <a:normAutofit fontScale="62500" lnSpcReduction="20000"/>
          </a:bodyPr>
          <a:lstStyle/>
          <a:p>
            <a:pPr marL="0" indent="0" algn="ctr">
              <a:buNone/>
            </a:pPr>
            <a:r>
              <a:rPr lang="en-US" i="1" u="sng" dirty="0"/>
              <a:t>This is just what BC has requested to date:</a:t>
            </a:r>
          </a:p>
          <a:p>
            <a:pPr marL="514350" indent="-514350">
              <a:buFont typeface="+mj-lt"/>
              <a:buAutoNum type="arabicPeriod"/>
            </a:pPr>
            <a:r>
              <a:rPr lang="en-US" dirty="0"/>
              <a:t>Comprehensive </a:t>
            </a:r>
            <a:r>
              <a:rPr lang="en-US" u="sng" dirty="0"/>
              <a:t>Employee</a:t>
            </a:r>
            <a:r>
              <a:rPr lang="en-US" dirty="0"/>
              <a:t> User Guide</a:t>
            </a:r>
          </a:p>
          <a:p>
            <a:pPr marL="514350" indent="-514350">
              <a:buFont typeface="+mj-lt"/>
              <a:buAutoNum type="arabicPeriod"/>
            </a:pPr>
            <a:r>
              <a:rPr lang="en-US" dirty="0"/>
              <a:t>Update to Benefit Election Report</a:t>
            </a:r>
          </a:p>
          <a:p>
            <a:pPr lvl="1"/>
            <a:r>
              <a:rPr lang="en-US" dirty="0"/>
              <a:t>Parameters to date changed, not effective date</a:t>
            </a:r>
          </a:p>
          <a:p>
            <a:pPr lvl="1"/>
            <a:r>
              <a:rPr lang="en-US" dirty="0"/>
              <a:t>Event type field fixed</a:t>
            </a:r>
          </a:p>
          <a:p>
            <a:pPr marL="514350" indent="-514350">
              <a:buFont typeface="+mj-lt"/>
              <a:buAutoNum type="arabicPeriod"/>
            </a:pPr>
            <a:r>
              <a:rPr lang="en-US" dirty="0"/>
              <a:t>Reinstate ability to update addresses as needed</a:t>
            </a:r>
          </a:p>
          <a:p>
            <a:pPr marL="514350" indent="-514350">
              <a:buFont typeface="+mj-lt"/>
              <a:buAutoNum type="arabicPeriod"/>
            </a:pPr>
            <a:r>
              <a:rPr lang="en-US" dirty="0"/>
              <a:t>Gender Identity – remove from BA eligibility screen</a:t>
            </a:r>
          </a:p>
          <a:p>
            <a:pPr lvl="1"/>
            <a:r>
              <a:rPr lang="en-US" dirty="0"/>
              <a:t>EE can’t change on their end, we have to correct</a:t>
            </a:r>
          </a:p>
          <a:p>
            <a:pPr marL="514350" indent="-514350">
              <a:buFont typeface="+mj-lt"/>
              <a:buAutoNum type="arabicPeriod"/>
            </a:pPr>
            <a:r>
              <a:rPr lang="en-US" dirty="0" err="1"/>
              <a:t>Metlife</a:t>
            </a:r>
            <a:r>
              <a:rPr lang="en-US" dirty="0"/>
              <a:t> &amp; FSA/HSA paper form links added to Supp Coverage screen</a:t>
            </a:r>
          </a:p>
          <a:p>
            <a:pPr marL="514350" indent="-514350">
              <a:buFont typeface="+mj-lt"/>
              <a:buAutoNum type="arabicPeriod"/>
            </a:pPr>
            <a:r>
              <a:rPr lang="en-US" dirty="0"/>
              <a:t>Font size increased on entire site</a:t>
            </a:r>
          </a:p>
          <a:p>
            <a:pPr marL="514350" indent="-514350">
              <a:buFont typeface="+mj-lt"/>
              <a:buAutoNum type="arabicPeriod"/>
            </a:pPr>
            <a:r>
              <a:rPr lang="en-US" dirty="0"/>
              <a:t>Change verbiage “Do you have any dependents to add?”</a:t>
            </a:r>
          </a:p>
          <a:p>
            <a:pPr lvl="1"/>
            <a:r>
              <a:rPr lang="en-US" dirty="0"/>
              <a:t>They really mean any deps not already in the system</a:t>
            </a:r>
          </a:p>
          <a:p>
            <a:pPr marL="514350" indent="-514350">
              <a:buFont typeface="+mj-lt"/>
              <a:buAutoNum type="arabicPeriod"/>
            </a:pPr>
            <a:r>
              <a:rPr lang="en-US" dirty="0"/>
              <a:t>HCA audit of records migrated from Pay1 </a:t>
            </a:r>
          </a:p>
          <a:p>
            <a:pPr marL="0" indent="0">
              <a:buNone/>
            </a:pPr>
            <a:r>
              <a:rPr lang="en-US" b="1" dirty="0"/>
              <a:t>HCA reminded us that we are their customers! If you think something could be changed in 24/7 to allow for better use, please turn in a ticket! </a:t>
            </a:r>
          </a:p>
        </p:txBody>
      </p:sp>
    </p:spTree>
    <p:extLst>
      <p:ext uri="{BB962C8B-B14F-4D97-AF65-F5344CB8AC3E}">
        <p14:creationId xmlns:p14="http://schemas.microsoft.com/office/powerpoint/2010/main" val="2885788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F9230-4890-4874-BFA4-BFCB25C96BAD}"/>
              </a:ext>
            </a:extLst>
          </p:cNvPr>
          <p:cNvSpPr>
            <a:spLocks noGrp="1"/>
          </p:cNvSpPr>
          <p:nvPr>
            <p:ph type="title"/>
          </p:nvPr>
        </p:nvSpPr>
        <p:spPr>
          <a:xfrm>
            <a:off x="628650" y="365129"/>
            <a:ext cx="7886700" cy="1706267"/>
          </a:xfrm>
        </p:spPr>
        <p:txBody>
          <a:bodyPr>
            <a:normAutofit/>
          </a:bodyPr>
          <a:lstStyle/>
          <a:p>
            <a:pPr algn="ctr"/>
            <a:r>
              <a:rPr lang="en-US" sz="4200" b="1" dirty="0"/>
              <a:t>Tips &amp; Tricks We’ve Found (So Far!)</a:t>
            </a:r>
            <a:br>
              <a:rPr lang="en-US" sz="4200" b="1" dirty="0"/>
            </a:br>
            <a:r>
              <a:rPr lang="en-US" sz="2200" b="1" i="1" dirty="0"/>
              <a:t>Disclaimer: We are not having EE’s use 24/7, so our problems may be more contained for the time being. If your employees are using, please let us know what you’re running into!</a:t>
            </a:r>
          </a:p>
        </p:txBody>
      </p:sp>
      <p:sp>
        <p:nvSpPr>
          <p:cNvPr id="3" name="Content Placeholder 2">
            <a:extLst>
              <a:ext uri="{FF2B5EF4-FFF2-40B4-BE49-F238E27FC236}">
                <a16:creationId xmlns:a16="http://schemas.microsoft.com/office/drawing/2014/main" id="{83AB7285-BDBE-4FC2-86A4-78A3DF8267A2}"/>
              </a:ext>
            </a:extLst>
          </p:cNvPr>
          <p:cNvSpPr>
            <a:spLocks noGrp="1"/>
          </p:cNvSpPr>
          <p:nvPr>
            <p:ph idx="1"/>
          </p:nvPr>
        </p:nvSpPr>
        <p:spPr>
          <a:xfrm>
            <a:off x="460797" y="2273494"/>
            <a:ext cx="7886700" cy="4351338"/>
          </a:xfrm>
        </p:spPr>
        <p:txBody>
          <a:bodyPr/>
          <a:lstStyle/>
          <a:p>
            <a:pPr marL="0" indent="0">
              <a:buNone/>
            </a:pPr>
            <a:r>
              <a:rPr lang="en-US" b="1" dirty="0"/>
              <a:t>Turning off LTD for employee enrollment wizard</a:t>
            </a:r>
          </a:p>
          <a:p>
            <a:pPr lvl="1"/>
            <a:r>
              <a:rPr lang="en-US" u="sng" dirty="0"/>
              <a:t>Problem:</a:t>
            </a:r>
            <a:r>
              <a:rPr lang="en-US" dirty="0"/>
              <a:t> Higher-Ed does NOT use 24/7 for Optional LTD enrollment. Employees must use paper forms. Anything entered into 24/7 will not flow to CTC and is not considered proper enrollment</a:t>
            </a:r>
          </a:p>
          <a:p>
            <a:pPr lvl="1"/>
            <a:r>
              <a:rPr lang="en-US" dirty="0"/>
              <a:t>To remove LTD forced enrollment in wizard:</a:t>
            </a:r>
          </a:p>
          <a:p>
            <a:pPr lvl="2"/>
            <a:r>
              <a:rPr lang="en-US" dirty="0"/>
              <a:t>When BA sets up Eligibility tab – select NO for LTD and enter 0.00 for salary</a:t>
            </a:r>
          </a:p>
        </p:txBody>
      </p:sp>
      <p:pic>
        <p:nvPicPr>
          <p:cNvPr id="4" name="Picture 3">
            <a:extLst>
              <a:ext uri="{FF2B5EF4-FFF2-40B4-BE49-F238E27FC236}">
                <a16:creationId xmlns:a16="http://schemas.microsoft.com/office/drawing/2014/main" id="{F472ADBC-9D9C-49CA-B72E-4F41F5F7FD7D}"/>
              </a:ext>
            </a:extLst>
          </p:cNvPr>
          <p:cNvPicPr>
            <a:picLocks noChangeAspect="1"/>
          </p:cNvPicPr>
          <p:nvPr/>
        </p:nvPicPr>
        <p:blipFill>
          <a:blip r:embed="rId2"/>
          <a:stretch>
            <a:fillRect/>
          </a:stretch>
        </p:blipFill>
        <p:spPr>
          <a:xfrm>
            <a:off x="3605116" y="5147001"/>
            <a:ext cx="2400300" cy="800100"/>
          </a:xfrm>
          <a:prstGeom prst="rect">
            <a:avLst/>
          </a:prstGeom>
        </p:spPr>
      </p:pic>
      <p:pic>
        <p:nvPicPr>
          <p:cNvPr id="5" name="Picture 4">
            <a:extLst>
              <a:ext uri="{FF2B5EF4-FFF2-40B4-BE49-F238E27FC236}">
                <a16:creationId xmlns:a16="http://schemas.microsoft.com/office/drawing/2014/main" id="{62D16784-FFA1-4B4D-A460-A6A9F6CA05C4}"/>
              </a:ext>
            </a:extLst>
          </p:cNvPr>
          <p:cNvPicPr>
            <a:picLocks noChangeAspect="1"/>
          </p:cNvPicPr>
          <p:nvPr/>
        </p:nvPicPr>
        <p:blipFill>
          <a:blip r:embed="rId3"/>
          <a:stretch>
            <a:fillRect/>
          </a:stretch>
        </p:blipFill>
        <p:spPr>
          <a:xfrm>
            <a:off x="526111" y="5176158"/>
            <a:ext cx="2295525" cy="914400"/>
          </a:xfrm>
          <a:prstGeom prst="rect">
            <a:avLst/>
          </a:prstGeom>
        </p:spPr>
      </p:pic>
      <p:pic>
        <p:nvPicPr>
          <p:cNvPr id="6" name="Picture 5">
            <a:extLst>
              <a:ext uri="{FF2B5EF4-FFF2-40B4-BE49-F238E27FC236}">
                <a16:creationId xmlns:a16="http://schemas.microsoft.com/office/drawing/2014/main" id="{72FB10B1-7806-44E2-8184-485B8B7B3EDA}"/>
              </a:ext>
            </a:extLst>
          </p:cNvPr>
          <p:cNvPicPr>
            <a:picLocks noChangeAspect="1"/>
          </p:cNvPicPr>
          <p:nvPr/>
        </p:nvPicPr>
        <p:blipFill>
          <a:blip r:embed="rId4"/>
          <a:stretch>
            <a:fillRect/>
          </a:stretch>
        </p:blipFill>
        <p:spPr>
          <a:xfrm>
            <a:off x="6531914" y="5147001"/>
            <a:ext cx="2085975" cy="800100"/>
          </a:xfrm>
          <a:prstGeom prst="rect">
            <a:avLst/>
          </a:prstGeom>
        </p:spPr>
      </p:pic>
    </p:spTree>
    <p:extLst>
      <p:ext uri="{BB962C8B-B14F-4D97-AF65-F5344CB8AC3E}">
        <p14:creationId xmlns:p14="http://schemas.microsoft.com/office/powerpoint/2010/main" val="390983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479A0-80D9-45E0-BEFF-88AB1577B48F}"/>
              </a:ext>
            </a:extLst>
          </p:cNvPr>
          <p:cNvSpPr>
            <a:spLocks noGrp="1"/>
          </p:cNvSpPr>
          <p:nvPr>
            <p:ph type="title"/>
          </p:nvPr>
        </p:nvSpPr>
        <p:spPr/>
        <p:txBody>
          <a:bodyPr/>
          <a:lstStyle/>
          <a:p>
            <a:pPr algn="ctr"/>
            <a:r>
              <a:rPr lang="en-US" b="1" dirty="0"/>
              <a:t>Tips &amp; Tricks Continued..</a:t>
            </a:r>
          </a:p>
        </p:txBody>
      </p:sp>
      <p:sp>
        <p:nvSpPr>
          <p:cNvPr id="3" name="Content Placeholder 2">
            <a:extLst>
              <a:ext uri="{FF2B5EF4-FFF2-40B4-BE49-F238E27FC236}">
                <a16:creationId xmlns:a16="http://schemas.microsoft.com/office/drawing/2014/main" id="{4A3925D2-0527-4783-B674-77C1F2F3DF0A}"/>
              </a:ext>
            </a:extLst>
          </p:cNvPr>
          <p:cNvSpPr>
            <a:spLocks noGrp="1"/>
          </p:cNvSpPr>
          <p:nvPr>
            <p:ph idx="1"/>
          </p:nvPr>
        </p:nvSpPr>
        <p:spPr>
          <a:xfrm>
            <a:off x="628650" y="1480392"/>
            <a:ext cx="7886700" cy="4743126"/>
          </a:xfrm>
        </p:spPr>
        <p:txBody>
          <a:bodyPr/>
          <a:lstStyle/>
          <a:p>
            <a:pPr marL="0" indent="0">
              <a:buNone/>
            </a:pPr>
            <a:r>
              <a:rPr lang="en-US" b="1" dirty="0"/>
              <a:t>Dependent Verification/SOE Doc Requirement</a:t>
            </a:r>
          </a:p>
          <a:p>
            <a:r>
              <a:rPr lang="en-US" sz="2200" u="sng" dirty="0"/>
              <a:t>Problem:</a:t>
            </a:r>
            <a:r>
              <a:rPr lang="en-US" sz="2200" dirty="0"/>
              <a:t> HCA told us we could bypass this without uploading the doc (if we are making the change ourselves), but currently, if you don’t upload something, the EE’s dep/spouse stays in Draft and won’t move to Pending for you to approve.</a:t>
            </a:r>
          </a:p>
          <a:p>
            <a:pPr lvl="1"/>
            <a:r>
              <a:rPr lang="en-US" sz="1800" dirty="0"/>
              <a:t>Draft 	Pending </a:t>
            </a:r>
          </a:p>
          <a:p>
            <a:r>
              <a:rPr lang="en-US" sz="2200" u="sng" dirty="0"/>
              <a:t>Fix:</a:t>
            </a:r>
            <a:r>
              <a:rPr lang="en-US" sz="2200" dirty="0"/>
              <a:t> Create a pdf document you can upload each time saying something like “this employee has provided all applicable dependent/SOE docs required to this BA”.</a:t>
            </a:r>
          </a:p>
          <a:p>
            <a:pPr marL="0" indent="0">
              <a:buNone/>
            </a:pPr>
            <a:r>
              <a:rPr lang="en-US" sz="2200" b="1" dirty="0"/>
              <a:t>OR</a:t>
            </a:r>
            <a:r>
              <a:rPr lang="en-US" sz="2200" dirty="0"/>
              <a:t> (next page)….…  {suspenseful music playing} </a:t>
            </a:r>
          </a:p>
          <a:p>
            <a:pPr marL="0" indent="0">
              <a:buNone/>
            </a:pPr>
            <a:endParaRPr lang="en-US" sz="2200" dirty="0"/>
          </a:p>
        </p:txBody>
      </p:sp>
      <p:pic>
        <p:nvPicPr>
          <p:cNvPr id="4" name="Picture 3">
            <a:extLst>
              <a:ext uri="{FF2B5EF4-FFF2-40B4-BE49-F238E27FC236}">
                <a16:creationId xmlns:a16="http://schemas.microsoft.com/office/drawing/2014/main" id="{D5CE4305-43E4-4E15-9697-A6A66EEAF5BB}"/>
              </a:ext>
            </a:extLst>
          </p:cNvPr>
          <p:cNvPicPr>
            <a:picLocks noChangeAspect="1"/>
          </p:cNvPicPr>
          <p:nvPr/>
        </p:nvPicPr>
        <p:blipFill>
          <a:blip r:embed="rId2"/>
          <a:stretch>
            <a:fillRect/>
          </a:stretch>
        </p:blipFill>
        <p:spPr>
          <a:xfrm>
            <a:off x="1375586" y="4952966"/>
            <a:ext cx="1890128" cy="1121262"/>
          </a:xfrm>
          <a:prstGeom prst="rect">
            <a:avLst/>
          </a:prstGeom>
        </p:spPr>
      </p:pic>
      <p:pic>
        <p:nvPicPr>
          <p:cNvPr id="5" name="Picture 4">
            <a:extLst>
              <a:ext uri="{FF2B5EF4-FFF2-40B4-BE49-F238E27FC236}">
                <a16:creationId xmlns:a16="http://schemas.microsoft.com/office/drawing/2014/main" id="{BEEE2DAC-6880-440F-9B35-BC4FB95DE0AF}"/>
              </a:ext>
            </a:extLst>
          </p:cNvPr>
          <p:cNvPicPr>
            <a:picLocks noChangeAspect="1"/>
          </p:cNvPicPr>
          <p:nvPr/>
        </p:nvPicPr>
        <p:blipFill>
          <a:blip r:embed="rId3"/>
          <a:stretch>
            <a:fillRect/>
          </a:stretch>
        </p:blipFill>
        <p:spPr>
          <a:xfrm>
            <a:off x="4310742" y="4999642"/>
            <a:ext cx="2416823" cy="995531"/>
          </a:xfrm>
          <a:prstGeom prst="rect">
            <a:avLst/>
          </a:prstGeom>
        </p:spPr>
      </p:pic>
      <p:pic>
        <p:nvPicPr>
          <p:cNvPr id="7" name="Graphic 6" descr="Music notes">
            <a:extLst>
              <a:ext uri="{FF2B5EF4-FFF2-40B4-BE49-F238E27FC236}">
                <a16:creationId xmlns:a16="http://schemas.microsoft.com/office/drawing/2014/main" id="{DB9ECCA0-A279-4A64-AF77-3DEF7389F76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57693" y="4187856"/>
            <a:ext cx="692054" cy="692054"/>
          </a:xfrm>
          <a:prstGeom prst="rect">
            <a:avLst/>
          </a:prstGeom>
        </p:spPr>
      </p:pic>
      <p:sp>
        <p:nvSpPr>
          <p:cNvPr id="8" name="Not Equal 7">
            <a:extLst>
              <a:ext uri="{FF2B5EF4-FFF2-40B4-BE49-F238E27FC236}">
                <a16:creationId xmlns:a16="http://schemas.microsoft.com/office/drawing/2014/main" id="{B86B9980-FF84-4ABA-963B-45F71C5838F9}"/>
              </a:ext>
            </a:extLst>
          </p:cNvPr>
          <p:cNvSpPr/>
          <p:nvPr/>
        </p:nvSpPr>
        <p:spPr>
          <a:xfrm>
            <a:off x="1945432" y="3198067"/>
            <a:ext cx="513183" cy="46186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47118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479A0-80D9-45E0-BEFF-88AB1577B48F}"/>
              </a:ext>
            </a:extLst>
          </p:cNvPr>
          <p:cNvSpPr>
            <a:spLocks noGrp="1"/>
          </p:cNvSpPr>
          <p:nvPr>
            <p:ph type="title"/>
          </p:nvPr>
        </p:nvSpPr>
        <p:spPr/>
        <p:txBody>
          <a:bodyPr/>
          <a:lstStyle/>
          <a:p>
            <a:pPr algn="ctr"/>
            <a:r>
              <a:rPr lang="en-US" b="1" dirty="0"/>
              <a:t>Tips &amp; Tricks Continued..</a:t>
            </a:r>
          </a:p>
        </p:txBody>
      </p:sp>
      <p:sp>
        <p:nvSpPr>
          <p:cNvPr id="3" name="Content Placeholder 2">
            <a:extLst>
              <a:ext uri="{FF2B5EF4-FFF2-40B4-BE49-F238E27FC236}">
                <a16:creationId xmlns:a16="http://schemas.microsoft.com/office/drawing/2014/main" id="{4A3925D2-0527-4783-B674-77C1F2F3DF0A}"/>
              </a:ext>
            </a:extLst>
          </p:cNvPr>
          <p:cNvSpPr>
            <a:spLocks noGrp="1"/>
          </p:cNvSpPr>
          <p:nvPr>
            <p:ph idx="1"/>
          </p:nvPr>
        </p:nvSpPr>
        <p:spPr>
          <a:xfrm>
            <a:off x="628650" y="1480392"/>
            <a:ext cx="7886700" cy="4743126"/>
          </a:xfrm>
        </p:spPr>
        <p:txBody>
          <a:bodyPr/>
          <a:lstStyle/>
          <a:p>
            <a:pPr marL="0" indent="0">
              <a:buNone/>
            </a:pPr>
            <a:r>
              <a:rPr lang="en-US" b="1" dirty="0"/>
              <a:t>Dependent Verification/SOE Doc Requirement</a:t>
            </a:r>
          </a:p>
          <a:p>
            <a:r>
              <a:rPr lang="en-US" sz="2000" u="sng" dirty="0"/>
              <a:t>Fix:</a:t>
            </a:r>
            <a:r>
              <a:rPr lang="en-US" sz="2000" dirty="0"/>
              <a:t> For SOE doc only – you can bypass uploading doc. When you look at your SOE approval tile it will not showing anything pending to approve. You must go into the SOE tab, uncheck ‘pending’ and then you’ll see that person’s change in ‘Draft’ mode. You can approve from there.</a:t>
            </a:r>
          </a:p>
          <a:p>
            <a:r>
              <a:rPr lang="en-US" sz="2000" u="sng" dirty="0"/>
              <a:t>Possible Fix</a:t>
            </a:r>
            <a:r>
              <a:rPr lang="en-US" sz="2000" dirty="0"/>
              <a:t>: For DV Docs (untested) – HCA assures me you can skip uploading anything. After adding dependent, go to DV doc approval tile and uncheck ‘pending’. Your person </a:t>
            </a:r>
            <a:r>
              <a:rPr lang="en-US" sz="2000" i="1" dirty="0"/>
              <a:t>should </a:t>
            </a:r>
            <a:r>
              <a:rPr lang="en-US" sz="2000" dirty="0"/>
              <a:t>show up there and can be approved.</a:t>
            </a:r>
          </a:p>
          <a:p>
            <a:r>
              <a:rPr lang="en-US" sz="2000" u="sng" dirty="0"/>
              <a:t>Remember:</a:t>
            </a:r>
            <a:r>
              <a:rPr lang="en-US" sz="2000" dirty="0"/>
              <a:t> For an SOE when they are adding dependents, you have to approve twice – 1x under each tab. #1 = SOE, #2 = DV</a:t>
            </a:r>
            <a:endParaRPr lang="en-US" sz="2000" u="sng" dirty="0"/>
          </a:p>
          <a:p>
            <a:endParaRPr lang="en-US" sz="2200" dirty="0"/>
          </a:p>
        </p:txBody>
      </p:sp>
      <p:pic>
        <p:nvPicPr>
          <p:cNvPr id="4" name="Picture 3">
            <a:extLst>
              <a:ext uri="{FF2B5EF4-FFF2-40B4-BE49-F238E27FC236}">
                <a16:creationId xmlns:a16="http://schemas.microsoft.com/office/drawing/2014/main" id="{D5CE4305-43E4-4E15-9697-A6A66EEAF5BB}"/>
              </a:ext>
            </a:extLst>
          </p:cNvPr>
          <p:cNvPicPr>
            <a:picLocks noChangeAspect="1"/>
          </p:cNvPicPr>
          <p:nvPr/>
        </p:nvPicPr>
        <p:blipFill>
          <a:blip r:embed="rId2"/>
          <a:stretch>
            <a:fillRect/>
          </a:stretch>
        </p:blipFill>
        <p:spPr>
          <a:xfrm>
            <a:off x="5660817" y="5102256"/>
            <a:ext cx="1890128" cy="1121262"/>
          </a:xfrm>
          <a:prstGeom prst="rect">
            <a:avLst/>
          </a:prstGeom>
        </p:spPr>
      </p:pic>
      <p:pic>
        <p:nvPicPr>
          <p:cNvPr id="5" name="Picture 4">
            <a:extLst>
              <a:ext uri="{FF2B5EF4-FFF2-40B4-BE49-F238E27FC236}">
                <a16:creationId xmlns:a16="http://schemas.microsoft.com/office/drawing/2014/main" id="{BEEE2DAC-6880-440F-9B35-BC4FB95DE0AF}"/>
              </a:ext>
            </a:extLst>
          </p:cNvPr>
          <p:cNvPicPr>
            <a:picLocks noChangeAspect="1"/>
          </p:cNvPicPr>
          <p:nvPr/>
        </p:nvPicPr>
        <p:blipFill>
          <a:blip r:embed="rId3"/>
          <a:stretch>
            <a:fillRect/>
          </a:stretch>
        </p:blipFill>
        <p:spPr>
          <a:xfrm>
            <a:off x="1329709" y="5102256"/>
            <a:ext cx="2416823" cy="995531"/>
          </a:xfrm>
          <a:prstGeom prst="rect">
            <a:avLst/>
          </a:prstGeom>
        </p:spPr>
      </p:pic>
    </p:spTree>
    <p:extLst>
      <p:ext uri="{BB962C8B-B14F-4D97-AF65-F5344CB8AC3E}">
        <p14:creationId xmlns:p14="http://schemas.microsoft.com/office/powerpoint/2010/main" val="20972132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ing Online Training and Development Resources-BC2" id="{5D067D53-C5FA-423D-A246-AB5E787A5E52}" vid="{84FF9DBC-D6DF-496B-9FA5-5554BBAE5C9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D0DFF8847DC7418503788504510E2E" ma:contentTypeVersion="18" ma:contentTypeDescription="Create a new document." ma:contentTypeScope="" ma:versionID="52201f57dd21e9189832641ef7f377f9">
  <xsd:schema xmlns:xsd="http://www.w3.org/2001/XMLSchema" xmlns:xs="http://www.w3.org/2001/XMLSchema" xmlns:p="http://schemas.microsoft.com/office/2006/metadata/properties" xmlns:ns3="6741d81b-cae8-4d76-9f01-f8827e668806" xmlns:ns4="a9969368-af4f-482a-bf2d-350b185c847b" targetNamespace="http://schemas.microsoft.com/office/2006/metadata/properties" ma:root="true" ma:fieldsID="e421208974387da150dbe1d869c1c125" ns3:_="" ns4:_="">
    <xsd:import namespace="6741d81b-cae8-4d76-9f01-f8827e668806"/>
    <xsd:import namespace="a9969368-af4f-482a-bf2d-350b185c847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_activity" minOccurs="0"/>
                <xsd:element ref="ns3:MediaServiceObjectDetectorVersions"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41d81b-cae8-4d76-9f01-f8827e6688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969368-af4f-482a-bf2d-350b185c847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6741d81b-cae8-4d76-9f01-f8827e66880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706457-7106-4A9F-94E5-0C32458FA7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41d81b-cae8-4d76-9f01-f8827e668806"/>
    <ds:schemaRef ds:uri="a9969368-af4f-482a-bf2d-350b185c84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27D7A-AC30-4BA9-8888-D8D3B61F7D66}">
  <ds:schemaRefs>
    <ds:schemaRef ds:uri="http://schemas.microsoft.com/office/2006/documentManagement/types"/>
    <ds:schemaRef ds:uri="http://purl.org/dc/terms/"/>
    <ds:schemaRef ds:uri="http://www.w3.org/XML/1998/namespace"/>
    <ds:schemaRef ds:uri="6741d81b-cae8-4d76-9f01-f8827e668806"/>
    <ds:schemaRef ds:uri="http://purl.org/dc/elements/1.1/"/>
    <ds:schemaRef ds:uri="http://schemas.openxmlformats.org/package/2006/metadata/core-properties"/>
    <ds:schemaRef ds:uri="http://purl.org/dc/dcmitype/"/>
    <ds:schemaRef ds:uri="http://schemas.microsoft.com/office/infopath/2007/PartnerControls"/>
    <ds:schemaRef ds:uri="a9969368-af4f-482a-bf2d-350b185c847b"/>
    <ds:schemaRef ds:uri="http://schemas.microsoft.com/office/2006/metadata/properties"/>
  </ds:schemaRefs>
</ds:datastoreItem>
</file>

<file path=customXml/itemProps3.xml><?xml version="1.0" encoding="utf-8"?>
<ds:datastoreItem xmlns:ds="http://schemas.openxmlformats.org/officeDocument/2006/customXml" ds:itemID="{B1085F14-C528-421A-9687-28BD98043B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Using Online Training and Development Resources-BC2</Template>
  <TotalTime>5808</TotalTime>
  <Words>1838</Words>
  <Application>Microsoft Office PowerPoint</Application>
  <PresentationFormat>On-screen Show (4:3)</PresentationFormat>
  <Paragraphs>129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Benefits 24/7 Tips &amp; Tricks We’ve Found</vt:lpstr>
      <vt:lpstr>Objectives</vt:lpstr>
      <vt:lpstr>24/7 Rollout</vt:lpstr>
      <vt:lpstr>HCA Current Guidance</vt:lpstr>
      <vt:lpstr>HCA Guidance Continued..</vt:lpstr>
      <vt:lpstr>Pending Enhancements</vt:lpstr>
      <vt:lpstr>Tips &amp; Tricks We’ve Found (So Far!) Disclaimer: We are not having EE’s use 24/7, so our problems may be more contained for the time being. If your employees are using, please let us know what you’re running into!</vt:lpstr>
      <vt:lpstr>Tips &amp; Tricks Continued..</vt:lpstr>
      <vt:lpstr>Tips &amp; Tricks Continued..</vt:lpstr>
      <vt:lpstr>Tips &amp; Tricks Continued..</vt:lpstr>
      <vt:lpstr>Tips &amp; Tricks Continued..</vt:lpstr>
      <vt:lpstr>Tips &amp; Tricks Continued..</vt:lpstr>
      <vt:lpstr>Tips &amp; Tricks Continued..</vt:lpstr>
      <vt:lpstr>Tips &amp; Tricks Continued..</vt:lpstr>
      <vt:lpstr>Tips &amp; Tricks Continued..</vt:lpstr>
      <vt:lpstr>Tips &amp; Tricks Continued..</vt:lpstr>
      <vt:lpstr>What Have You Discovered?</vt:lpstr>
    </vt:vector>
  </TitlesOfParts>
  <Company>Bellevue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Warda Zaman</dc:creator>
  <cp:lastModifiedBy>Gretchen Bird</cp:lastModifiedBy>
  <cp:revision>215</cp:revision>
  <cp:lastPrinted>2020-01-08T15:48:28Z</cp:lastPrinted>
  <dcterms:created xsi:type="dcterms:W3CDTF">2019-02-09T22:15:15Z</dcterms:created>
  <dcterms:modified xsi:type="dcterms:W3CDTF">2024-02-08T01:07:48Z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0x010100EED0DFF8847DC7418503788504510E2E</vt:lpwstr>
  </property>
</Properties>
</file>