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72" r:id="rId4"/>
    <p:sldId id="273" r:id="rId5"/>
    <p:sldId id="276" r:id="rId6"/>
    <p:sldId id="277" r:id="rId7"/>
    <p:sldId id="278" r:id="rId8"/>
    <p:sldId id="274" r:id="rId9"/>
    <p:sldId id="275" r:id="rId10"/>
    <p:sldId id="271" r:id="rId11"/>
    <p:sldId id="263" r:id="rId12"/>
    <p:sldId id="264" r:id="rId13"/>
    <p:sldId id="258" r:id="rId14"/>
    <p:sldId id="266" r:id="rId15"/>
    <p:sldId id="265" r:id="rId16"/>
    <p:sldId id="262" r:id="rId17"/>
    <p:sldId id="267" r:id="rId18"/>
    <p:sldId id="268"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6056" autoAdjust="0"/>
  </p:normalViewPr>
  <p:slideViewPr>
    <p:cSldViewPr snapToGrid="0">
      <p:cViewPr varScale="1">
        <p:scale>
          <a:sx n="113" d="100"/>
          <a:sy n="113"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306750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201792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814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1674925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985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242462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331629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331006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32745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4EB5D1-1B76-419E-9198-103D1FB31B8D}"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3819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4EB5D1-1B76-419E-9198-103D1FB31B8D}"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47036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4EB5D1-1B76-419E-9198-103D1FB31B8D}"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286601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4EB5D1-1B76-419E-9198-103D1FB31B8D}"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178284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EB5D1-1B76-419E-9198-103D1FB31B8D}"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18142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4EB5D1-1B76-419E-9198-103D1FB31B8D}"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6036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4EB5D1-1B76-419E-9198-103D1FB31B8D}"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84102-89B1-4CED-A8F2-755542255943}" type="slidenum">
              <a:rPr lang="en-US" smtClean="0"/>
              <a:t>‹#›</a:t>
            </a:fld>
            <a:endParaRPr lang="en-US"/>
          </a:p>
        </p:txBody>
      </p:sp>
    </p:spTree>
    <p:extLst>
      <p:ext uri="{BB962C8B-B14F-4D97-AF65-F5344CB8AC3E}">
        <p14:creationId xmlns:p14="http://schemas.microsoft.com/office/powerpoint/2010/main" val="411598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4EB5D1-1B76-419E-9198-103D1FB31B8D}" type="datetimeFigureOut">
              <a:rPr lang="en-US" smtClean="0"/>
              <a:t>2/8/2024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984102-89B1-4CED-A8F2-755542255943}" type="slidenum">
              <a:rPr lang="en-US" smtClean="0"/>
              <a:t>‹#›</a:t>
            </a:fld>
            <a:endParaRPr lang="en-US"/>
          </a:p>
        </p:txBody>
      </p:sp>
    </p:spTree>
    <p:extLst>
      <p:ext uri="{BB962C8B-B14F-4D97-AF65-F5344CB8AC3E}">
        <p14:creationId xmlns:p14="http://schemas.microsoft.com/office/powerpoint/2010/main" val="1469068214"/>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6525-A029-4882-9AFF-971B3D6E242D}"/>
              </a:ext>
            </a:extLst>
          </p:cNvPr>
          <p:cNvSpPr>
            <a:spLocks noGrp="1"/>
          </p:cNvSpPr>
          <p:nvPr>
            <p:ph type="ctrTitle"/>
          </p:nvPr>
        </p:nvSpPr>
        <p:spPr/>
        <p:txBody>
          <a:bodyPr/>
          <a:lstStyle/>
          <a:p>
            <a:r>
              <a:rPr lang="en-US" dirty="0"/>
              <a:t>DRS BALANCING</a:t>
            </a:r>
          </a:p>
        </p:txBody>
      </p:sp>
      <p:sp>
        <p:nvSpPr>
          <p:cNvPr id="3" name="Subtitle 2">
            <a:extLst>
              <a:ext uri="{FF2B5EF4-FFF2-40B4-BE49-F238E27FC236}">
                <a16:creationId xmlns:a16="http://schemas.microsoft.com/office/drawing/2014/main" id="{630294F6-BAEC-417C-B101-45262D2F195E}"/>
              </a:ext>
            </a:extLst>
          </p:cNvPr>
          <p:cNvSpPr>
            <a:spLocks noGrp="1"/>
          </p:cNvSpPr>
          <p:nvPr>
            <p:ph type="subTitle" idx="1"/>
          </p:nvPr>
        </p:nvSpPr>
        <p:spPr/>
        <p:txBody>
          <a:bodyPr/>
          <a:lstStyle/>
          <a:p>
            <a:r>
              <a:rPr lang="en-US" dirty="0"/>
              <a:t>Presented by DuAnn Kenney, Centralia College</a:t>
            </a:r>
          </a:p>
        </p:txBody>
      </p:sp>
    </p:spTree>
    <p:extLst>
      <p:ext uri="{BB962C8B-B14F-4D97-AF65-F5344CB8AC3E}">
        <p14:creationId xmlns:p14="http://schemas.microsoft.com/office/powerpoint/2010/main" val="253285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7B83-BAE1-4534-A504-2C8FD91500DA}"/>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6DD5D60C-A335-420C-A107-FD32D2B267C5}"/>
              </a:ext>
            </a:extLst>
          </p:cNvPr>
          <p:cNvSpPr>
            <a:spLocks noGrp="1"/>
          </p:cNvSpPr>
          <p:nvPr>
            <p:ph idx="1"/>
          </p:nvPr>
        </p:nvSpPr>
        <p:spPr/>
        <p:txBody>
          <a:bodyPr/>
          <a:lstStyle/>
          <a:p>
            <a:r>
              <a:rPr lang="en-US" dirty="0"/>
              <a:t>Employee overpaid in error on 07B payroll due to supervisor error.  Recovered overpayment before 8/9/23 pay day.  Processed overpayment reversal for 8/9/23 pay day on 08A payroll.  Employee on total LWOP for 08A payroll.  Overpayment recovery created a negative entry for DRS, which needed to be corrected with the correct earn date in ERA.</a:t>
            </a:r>
          </a:p>
          <a:p>
            <a:endParaRPr lang="en-US" dirty="0"/>
          </a:p>
        </p:txBody>
      </p:sp>
    </p:spTree>
    <p:extLst>
      <p:ext uri="{BB962C8B-B14F-4D97-AF65-F5344CB8AC3E}">
        <p14:creationId xmlns:p14="http://schemas.microsoft.com/office/powerpoint/2010/main" val="327080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8079-7FEE-46CB-8232-C7DC3B0359DF}"/>
              </a:ext>
            </a:extLst>
          </p:cNvPr>
          <p:cNvSpPr>
            <a:spLocks noGrp="1"/>
          </p:cNvSpPr>
          <p:nvPr>
            <p:ph type="title"/>
          </p:nvPr>
        </p:nvSpPr>
        <p:spPr/>
        <p:txBody>
          <a:bodyPr/>
          <a:lstStyle/>
          <a:p>
            <a:r>
              <a:rPr lang="en-US" dirty="0"/>
              <a:t>DRS Transmittal</a:t>
            </a:r>
          </a:p>
        </p:txBody>
      </p:sp>
      <p:pic>
        <p:nvPicPr>
          <p:cNvPr id="5" name="Content Placeholder 4">
            <a:extLst>
              <a:ext uri="{FF2B5EF4-FFF2-40B4-BE49-F238E27FC236}">
                <a16:creationId xmlns:a16="http://schemas.microsoft.com/office/drawing/2014/main" id="{E701866F-A4BF-498F-8D25-930DE60C616B}"/>
              </a:ext>
            </a:extLst>
          </p:cNvPr>
          <p:cNvPicPr>
            <a:picLocks noGrp="1" noChangeAspect="1"/>
          </p:cNvPicPr>
          <p:nvPr>
            <p:ph idx="1"/>
          </p:nvPr>
        </p:nvPicPr>
        <p:blipFill>
          <a:blip r:embed="rId2"/>
          <a:stretch>
            <a:fillRect/>
          </a:stretch>
        </p:blipFill>
        <p:spPr>
          <a:xfrm>
            <a:off x="88135" y="1277958"/>
            <a:ext cx="12019402" cy="5580042"/>
          </a:xfrm>
        </p:spPr>
      </p:pic>
    </p:spTree>
    <p:extLst>
      <p:ext uri="{BB962C8B-B14F-4D97-AF65-F5344CB8AC3E}">
        <p14:creationId xmlns:p14="http://schemas.microsoft.com/office/powerpoint/2010/main" val="36701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72B3-4E72-444D-8D51-F5B828FAB95C}"/>
              </a:ext>
            </a:extLst>
          </p:cNvPr>
          <p:cNvSpPr>
            <a:spLocks noGrp="1"/>
          </p:cNvSpPr>
          <p:nvPr>
            <p:ph type="title"/>
          </p:nvPr>
        </p:nvSpPr>
        <p:spPr/>
        <p:txBody>
          <a:bodyPr/>
          <a:lstStyle/>
          <a:p>
            <a:r>
              <a:rPr lang="en-US" dirty="0"/>
              <a:t>Paycheck Deductions</a:t>
            </a:r>
          </a:p>
        </p:txBody>
      </p:sp>
      <p:pic>
        <p:nvPicPr>
          <p:cNvPr id="5" name="Content Placeholder 4">
            <a:extLst>
              <a:ext uri="{FF2B5EF4-FFF2-40B4-BE49-F238E27FC236}">
                <a16:creationId xmlns:a16="http://schemas.microsoft.com/office/drawing/2014/main" id="{22C63B62-97C2-42EF-A687-08DF6BF4C23F}"/>
              </a:ext>
            </a:extLst>
          </p:cNvPr>
          <p:cNvPicPr>
            <a:picLocks noGrp="1" noChangeAspect="1"/>
          </p:cNvPicPr>
          <p:nvPr>
            <p:ph idx="1"/>
          </p:nvPr>
        </p:nvPicPr>
        <p:blipFill>
          <a:blip r:embed="rId2"/>
          <a:stretch>
            <a:fillRect/>
          </a:stretch>
        </p:blipFill>
        <p:spPr>
          <a:xfrm>
            <a:off x="0" y="1286758"/>
            <a:ext cx="12192000" cy="5571242"/>
          </a:xfrm>
        </p:spPr>
      </p:pic>
    </p:spTree>
    <p:extLst>
      <p:ext uri="{BB962C8B-B14F-4D97-AF65-F5344CB8AC3E}">
        <p14:creationId xmlns:p14="http://schemas.microsoft.com/office/powerpoint/2010/main" val="326961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F58-8001-4BE4-9196-10E104CF1725}"/>
              </a:ext>
            </a:extLst>
          </p:cNvPr>
          <p:cNvSpPr>
            <a:spLocks noGrp="1"/>
          </p:cNvSpPr>
          <p:nvPr>
            <p:ph type="title"/>
          </p:nvPr>
        </p:nvSpPr>
        <p:spPr>
          <a:xfrm>
            <a:off x="677334" y="609600"/>
            <a:ext cx="8596668" cy="1320800"/>
          </a:xfrm>
        </p:spPr>
        <p:txBody>
          <a:bodyPr/>
          <a:lstStyle/>
          <a:p>
            <a:r>
              <a:rPr lang="en-US" dirty="0"/>
              <a:t>AP Extract</a:t>
            </a:r>
          </a:p>
        </p:txBody>
      </p:sp>
      <p:pic>
        <p:nvPicPr>
          <p:cNvPr id="5" name="Content Placeholder 4">
            <a:extLst>
              <a:ext uri="{FF2B5EF4-FFF2-40B4-BE49-F238E27FC236}">
                <a16:creationId xmlns:a16="http://schemas.microsoft.com/office/drawing/2014/main" id="{78105746-F5D1-4408-9424-B69D275622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70021" y="1337912"/>
            <a:ext cx="9875520" cy="5370897"/>
          </a:xfrm>
        </p:spPr>
      </p:pic>
    </p:spTree>
    <p:extLst>
      <p:ext uri="{BB962C8B-B14F-4D97-AF65-F5344CB8AC3E}">
        <p14:creationId xmlns:p14="http://schemas.microsoft.com/office/powerpoint/2010/main" val="16622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EC64-F0D2-40F1-9836-50B7A98EE5A1}"/>
              </a:ext>
            </a:extLst>
          </p:cNvPr>
          <p:cNvSpPr>
            <a:spLocks noGrp="1"/>
          </p:cNvSpPr>
          <p:nvPr>
            <p:ph type="title"/>
          </p:nvPr>
        </p:nvSpPr>
        <p:spPr/>
        <p:txBody>
          <a:bodyPr/>
          <a:lstStyle/>
          <a:p>
            <a:r>
              <a:rPr lang="en-US" dirty="0"/>
              <a:t>DRS Transmittal Edit Message</a:t>
            </a:r>
          </a:p>
        </p:txBody>
      </p:sp>
      <p:pic>
        <p:nvPicPr>
          <p:cNvPr id="5" name="Content Placeholder 4">
            <a:extLst>
              <a:ext uri="{FF2B5EF4-FFF2-40B4-BE49-F238E27FC236}">
                <a16:creationId xmlns:a16="http://schemas.microsoft.com/office/drawing/2014/main" id="{C5BB8B95-84A7-4486-9F62-BE48F577FD1A}"/>
              </a:ext>
            </a:extLst>
          </p:cNvPr>
          <p:cNvPicPr>
            <a:picLocks noGrp="1" noChangeAspect="1"/>
          </p:cNvPicPr>
          <p:nvPr>
            <p:ph idx="1"/>
          </p:nvPr>
        </p:nvPicPr>
        <p:blipFill>
          <a:blip r:embed="rId2"/>
          <a:stretch>
            <a:fillRect/>
          </a:stretch>
        </p:blipFill>
        <p:spPr>
          <a:xfrm>
            <a:off x="82296" y="1888309"/>
            <a:ext cx="11548871" cy="3524841"/>
          </a:xfrm>
        </p:spPr>
      </p:pic>
    </p:spTree>
    <p:extLst>
      <p:ext uri="{BB962C8B-B14F-4D97-AF65-F5344CB8AC3E}">
        <p14:creationId xmlns:p14="http://schemas.microsoft.com/office/powerpoint/2010/main" val="378260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A5CC-E7B8-4C6F-84C1-26A3849CC757}"/>
              </a:ext>
            </a:extLst>
          </p:cNvPr>
          <p:cNvSpPr>
            <a:spLocks noGrp="1"/>
          </p:cNvSpPr>
          <p:nvPr>
            <p:ph type="title"/>
          </p:nvPr>
        </p:nvSpPr>
        <p:spPr/>
        <p:txBody>
          <a:bodyPr>
            <a:normAutofit/>
          </a:bodyPr>
          <a:lstStyle/>
          <a:p>
            <a:r>
              <a:rPr lang="en-US" dirty="0"/>
              <a:t>Entry to correct regular payment to employee on 07B paid in error.</a:t>
            </a:r>
          </a:p>
        </p:txBody>
      </p:sp>
      <p:pic>
        <p:nvPicPr>
          <p:cNvPr id="5" name="Content Placeholder 4">
            <a:extLst>
              <a:ext uri="{FF2B5EF4-FFF2-40B4-BE49-F238E27FC236}">
                <a16:creationId xmlns:a16="http://schemas.microsoft.com/office/drawing/2014/main" id="{93F8325E-6BB3-4ECD-A3BF-7448B767C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 y="1833364"/>
            <a:ext cx="11923776" cy="5024636"/>
          </a:xfrm>
        </p:spPr>
      </p:pic>
    </p:spTree>
    <p:extLst>
      <p:ext uri="{BB962C8B-B14F-4D97-AF65-F5344CB8AC3E}">
        <p14:creationId xmlns:p14="http://schemas.microsoft.com/office/powerpoint/2010/main" val="112033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368E-9979-4486-AA1A-BC40C78564F2}"/>
              </a:ext>
            </a:extLst>
          </p:cNvPr>
          <p:cNvSpPr>
            <a:spLocks noGrp="1"/>
          </p:cNvSpPr>
          <p:nvPr>
            <p:ph type="title"/>
          </p:nvPr>
        </p:nvSpPr>
        <p:spPr/>
        <p:txBody>
          <a:bodyPr/>
          <a:lstStyle/>
          <a:p>
            <a:r>
              <a:rPr lang="en-US" dirty="0"/>
              <a:t>ERA Correction</a:t>
            </a:r>
          </a:p>
        </p:txBody>
      </p:sp>
      <p:pic>
        <p:nvPicPr>
          <p:cNvPr id="5" name="Content Placeholder 4">
            <a:extLst>
              <a:ext uri="{FF2B5EF4-FFF2-40B4-BE49-F238E27FC236}">
                <a16:creationId xmlns:a16="http://schemas.microsoft.com/office/drawing/2014/main" id="{8D0D85E2-48CE-4D8D-9677-B4FAF07EC8D6}"/>
              </a:ext>
            </a:extLst>
          </p:cNvPr>
          <p:cNvPicPr>
            <a:picLocks noGrp="1" noChangeAspect="1"/>
          </p:cNvPicPr>
          <p:nvPr>
            <p:ph idx="1"/>
          </p:nvPr>
        </p:nvPicPr>
        <p:blipFill>
          <a:blip r:embed="rId2"/>
          <a:stretch>
            <a:fillRect/>
          </a:stretch>
        </p:blipFill>
        <p:spPr>
          <a:xfrm>
            <a:off x="0" y="1288974"/>
            <a:ext cx="12192000" cy="5569026"/>
          </a:xfrm>
        </p:spPr>
      </p:pic>
    </p:spTree>
    <p:extLst>
      <p:ext uri="{BB962C8B-B14F-4D97-AF65-F5344CB8AC3E}">
        <p14:creationId xmlns:p14="http://schemas.microsoft.com/office/powerpoint/2010/main" val="416224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320A-A476-4ACF-8E2E-77F82B386D60}"/>
              </a:ext>
            </a:extLst>
          </p:cNvPr>
          <p:cNvSpPr>
            <a:spLocks noGrp="1"/>
          </p:cNvSpPr>
          <p:nvPr>
            <p:ph type="title"/>
          </p:nvPr>
        </p:nvSpPr>
        <p:spPr/>
        <p:txBody>
          <a:bodyPr/>
          <a:lstStyle/>
          <a:p>
            <a:r>
              <a:rPr lang="en-US" dirty="0"/>
              <a:t>Correcting P3 errors in ERA</a:t>
            </a:r>
          </a:p>
        </p:txBody>
      </p:sp>
      <p:sp>
        <p:nvSpPr>
          <p:cNvPr id="3" name="Content Placeholder 2">
            <a:extLst>
              <a:ext uri="{FF2B5EF4-FFF2-40B4-BE49-F238E27FC236}">
                <a16:creationId xmlns:a16="http://schemas.microsoft.com/office/drawing/2014/main" id="{4105A8EF-1CB6-40F9-999F-EBDCAC91C485}"/>
              </a:ext>
            </a:extLst>
          </p:cNvPr>
          <p:cNvSpPr>
            <a:spLocks noGrp="1"/>
          </p:cNvSpPr>
          <p:nvPr>
            <p:ph idx="1"/>
          </p:nvPr>
        </p:nvSpPr>
        <p:spPr/>
        <p:txBody>
          <a:bodyPr/>
          <a:lstStyle/>
          <a:p>
            <a:r>
              <a:rPr lang="en-US" dirty="0"/>
              <a:t>When correcting P3 errors in ERA, only the Employer amounts are used for the correction entry.</a:t>
            </a:r>
          </a:p>
          <a:p>
            <a:r>
              <a:rPr lang="en-US" dirty="0"/>
              <a:t>If the employee amount is used as well, then your account will either have a credit or debit depending on the correction.</a:t>
            </a:r>
          </a:p>
          <a:p>
            <a:endParaRPr lang="en-US" dirty="0"/>
          </a:p>
        </p:txBody>
      </p:sp>
    </p:spTree>
    <p:extLst>
      <p:ext uri="{BB962C8B-B14F-4D97-AF65-F5344CB8AC3E}">
        <p14:creationId xmlns:p14="http://schemas.microsoft.com/office/powerpoint/2010/main" val="262060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EC67-C01C-4ADB-8053-89AAFD41E29E}"/>
              </a:ext>
            </a:extLst>
          </p:cNvPr>
          <p:cNvSpPr>
            <a:spLocks noGrp="1"/>
          </p:cNvSpPr>
          <p:nvPr>
            <p:ph type="title"/>
          </p:nvPr>
        </p:nvSpPr>
        <p:spPr/>
        <p:txBody>
          <a:bodyPr/>
          <a:lstStyle/>
          <a:p>
            <a:r>
              <a:rPr lang="en-US" dirty="0"/>
              <a:t>Verify the Correction in ERA processed as Expected.</a:t>
            </a:r>
          </a:p>
        </p:txBody>
      </p:sp>
      <p:pic>
        <p:nvPicPr>
          <p:cNvPr id="5" name="Content Placeholder 4">
            <a:extLst>
              <a:ext uri="{FF2B5EF4-FFF2-40B4-BE49-F238E27FC236}">
                <a16:creationId xmlns:a16="http://schemas.microsoft.com/office/drawing/2014/main" id="{51C86F9F-ACCC-4534-96A6-AE391BA91A94}"/>
              </a:ext>
            </a:extLst>
          </p:cNvPr>
          <p:cNvPicPr>
            <a:picLocks noGrp="1" noChangeAspect="1"/>
          </p:cNvPicPr>
          <p:nvPr>
            <p:ph idx="1"/>
          </p:nvPr>
        </p:nvPicPr>
        <p:blipFill>
          <a:blip r:embed="rId2"/>
          <a:stretch>
            <a:fillRect/>
          </a:stretch>
        </p:blipFill>
        <p:spPr>
          <a:xfrm>
            <a:off x="155448" y="2395728"/>
            <a:ext cx="9884663" cy="2048256"/>
          </a:xfrm>
        </p:spPr>
      </p:pic>
    </p:spTree>
    <p:extLst>
      <p:ext uri="{BB962C8B-B14F-4D97-AF65-F5344CB8AC3E}">
        <p14:creationId xmlns:p14="http://schemas.microsoft.com/office/powerpoint/2010/main" val="411821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26DC-F20C-4C6A-B22B-B4342D737C23}"/>
              </a:ext>
            </a:extLst>
          </p:cNvPr>
          <p:cNvSpPr>
            <a:spLocks noGrp="1"/>
          </p:cNvSpPr>
          <p:nvPr>
            <p:ph type="title"/>
          </p:nvPr>
        </p:nvSpPr>
        <p:spPr/>
        <p:txBody>
          <a:bodyPr/>
          <a:lstStyle/>
          <a:p>
            <a:r>
              <a:rPr lang="en-US" dirty="0"/>
              <a:t>Always check your Account Balance to verify there is no outstanding balance.</a:t>
            </a:r>
          </a:p>
        </p:txBody>
      </p:sp>
      <p:pic>
        <p:nvPicPr>
          <p:cNvPr id="5" name="Content Placeholder 4">
            <a:extLst>
              <a:ext uri="{FF2B5EF4-FFF2-40B4-BE49-F238E27FC236}">
                <a16:creationId xmlns:a16="http://schemas.microsoft.com/office/drawing/2014/main" id="{F4FA326E-AA2C-4B66-8094-73E53CC39DA6}"/>
              </a:ext>
            </a:extLst>
          </p:cNvPr>
          <p:cNvPicPr>
            <a:picLocks noGrp="1" noChangeAspect="1"/>
          </p:cNvPicPr>
          <p:nvPr>
            <p:ph idx="1"/>
          </p:nvPr>
        </p:nvPicPr>
        <p:blipFill>
          <a:blip r:embed="rId2"/>
          <a:stretch>
            <a:fillRect/>
          </a:stretch>
        </p:blipFill>
        <p:spPr>
          <a:xfrm>
            <a:off x="677863" y="2781656"/>
            <a:ext cx="8596312" cy="2639300"/>
          </a:xfrm>
        </p:spPr>
      </p:pic>
    </p:spTree>
    <p:extLst>
      <p:ext uri="{BB962C8B-B14F-4D97-AF65-F5344CB8AC3E}">
        <p14:creationId xmlns:p14="http://schemas.microsoft.com/office/powerpoint/2010/main" val="274772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87E9-E709-4776-96EA-66D40673BD57}"/>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9AB3FEE4-A74B-4AFE-92D3-5FA45C26F743}"/>
              </a:ext>
            </a:extLst>
          </p:cNvPr>
          <p:cNvSpPr>
            <a:spLocks noGrp="1"/>
          </p:cNvSpPr>
          <p:nvPr>
            <p:ph idx="1"/>
          </p:nvPr>
        </p:nvSpPr>
        <p:spPr/>
        <p:txBody>
          <a:bodyPr>
            <a:normAutofit/>
          </a:bodyPr>
          <a:lstStyle/>
          <a:p>
            <a:r>
              <a:rPr lang="en-US" sz="2800" dirty="0"/>
              <a:t>Balancing Reports</a:t>
            </a:r>
          </a:p>
          <a:p>
            <a:r>
              <a:rPr lang="en-US" sz="2800" dirty="0"/>
              <a:t>Correcting Errors</a:t>
            </a:r>
          </a:p>
          <a:p>
            <a:r>
              <a:rPr lang="en-US" sz="2800" dirty="0"/>
              <a:t>Monitoring ERA</a:t>
            </a:r>
          </a:p>
        </p:txBody>
      </p:sp>
    </p:spTree>
    <p:extLst>
      <p:ext uri="{BB962C8B-B14F-4D97-AF65-F5344CB8AC3E}">
        <p14:creationId xmlns:p14="http://schemas.microsoft.com/office/powerpoint/2010/main" val="400066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ED0B-ADA1-4547-BC47-5177E4A9287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1B9C871-E51D-435D-834A-40AE93F584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2634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1ED7-055E-4DB5-85D1-C400AF242BF1}"/>
              </a:ext>
            </a:extLst>
          </p:cNvPr>
          <p:cNvSpPr>
            <a:spLocks noGrp="1"/>
          </p:cNvSpPr>
          <p:nvPr>
            <p:ph type="title"/>
          </p:nvPr>
        </p:nvSpPr>
        <p:spPr/>
        <p:txBody>
          <a:bodyPr/>
          <a:lstStyle/>
          <a:p>
            <a:r>
              <a:rPr lang="en-US" dirty="0"/>
              <a:t>Balancing Reports</a:t>
            </a:r>
          </a:p>
        </p:txBody>
      </p:sp>
      <p:sp>
        <p:nvSpPr>
          <p:cNvPr id="3" name="Content Placeholder 2">
            <a:extLst>
              <a:ext uri="{FF2B5EF4-FFF2-40B4-BE49-F238E27FC236}">
                <a16:creationId xmlns:a16="http://schemas.microsoft.com/office/drawing/2014/main" id="{2201170B-9E6B-475D-A196-1BF689CE08B0}"/>
              </a:ext>
            </a:extLst>
          </p:cNvPr>
          <p:cNvSpPr>
            <a:spLocks noGrp="1"/>
          </p:cNvSpPr>
          <p:nvPr>
            <p:ph idx="1"/>
          </p:nvPr>
        </p:nvSpPr>
        <p:spPr/>
        <p:txBody>
          <a:bodyPr/>
          <a:lstStyle/>
          <a:p>
            <a:r>
              <a:rPr lang="en-US" dirty="0"/>
              <a:t>Use the following queries to balance DRS for each payroll:</a:t>
            </a:r>
          </a:p>
          <a:p>
            <a:r>
              <a:rPr lang="en-US" dirty="0"/>
              <a:t>1.  CTC_AP_EXTRACT_SUMMARY</a:t>
            </a:r>
          </a:p>
          <a:p>
            <a:r>
              <a:rPr lang="en-US" dirty="0"/>
              <a:t>2. QHC_BA_DRS_TRANSMITTAL</a:t>
            </a:r>
          </a:p>
          <a:p>
            <a:r>
              <a:rPr lang="en-US" dirty="0"/>
              <a:t>3. QHC_PY_PAY_CHECK_DED</a:t>
            </a:r>
          </a:p>
          <a:p>
            <a:endParaRPr lang="en-US" dirty="0"/>
          </a:p>
          <a:p>
            <a:r>
              <a:rPr lang="en-US" dirty="0"/>
              <a:t>Print off a copy of the CTC_AP_EXTRACT_SUMMARY.  This will be used to verify that the amounts sent via ACH match the amounts on the DRS transmittal and the paycheck deduction query.</a:t>
            </a:r>
          </a:p>
          <a:p>
            <a:r>
              <a:rPr lang="en-US" dirty="0"/>
              <a:t>Sort the query QHC_BA_DRS_TRANSMITTAL by retirement groups – P1, P2, P3 WSIB and SELF and print off the information for each group.  Do the same for TRS.</a:t>
            </a:r>
          </a:p>
          <a:p>
            <a:pPr marL="0" indent="0">
              <a:buNone/>
            </a:pPr>
            <a:endParaRPr lang="en-US" dirty="0"/>
          </a:p>
        </p:txBody>
      </p:sp>
    </p:spTree>
    <p:extLst>
      <p:ext uri="{BB962C8B-B14F-4D97-AF65-F5344CB8AC3E}">
        <p14:creationId xmlns:p14="http://schemas.microsoft.com/office/powerpoint/2010/main" val="207795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8907-E1F3-4B93-BA7F-3E3BA4DF2D4A}"/>
              </a:ext>
            </a:extLst>
          </p:cNvPr>
          <p:cNvSpPr>
            <a:spLocks noGrp="1"/>
          </p:cNvSpPr>
          <p:nvPr>
            <p:ph type="title"/>
          </p:nvPr>
        </p:nvSpPr>
        <p:spPr/>
        <p:txBody>
          <a:bodyPr/>
          <a:lstStyle/>
          <a:p>
            <a:r>
              <a:rPr lang="en-US" dirty="0"/>
              <a:t>Balancing Reports</a:t>
            </a:r>
          </a:p>
        </p:txBody>
      </p:sp>
      <p:sp>
        <p:nvSpPr>
          <p:cNvPr id="3" name="Content Placeholder 2">
            <a:extLst>
              <a:ext uri="{FF2B5EF4-FFF2-40B4-BE49-F238E27FC236}">
                <a16:creationId xmlns:a16="http://schemas.microsoft.com/office/drawing/2014/main" id="{BD2A1543-B87C-4A42-B06E-540621E492E2}"/>
              </a:ext>
            </a:extLst>
          </p:cNvPr>
          <p:cNvSpPr>
            <a:spLocks noGrp="1"/>
          </p:cNvSpPr>
          <p:nvPr>
            <p:ph idx="1"/>
          </p:nvPr>
        </p:nvSpPr>
        <p:spPr/>
        <p:txBody>
          <a:bodyPr/>
          <a:lstStyle/>
          <a:p>
            <a:r>
              <a:rPr lang="en-US" dirty="0"/>
              <a:t>Sort the query QHC_PY_PAY_CHECK_DED by retirement groups and print.</a:t>
            </a:r>
          </a:p>
          <a:p>
            <a:r>
              <a:rPr lang="en-US" dirty="0"/>
              <a:t>Use the DRS Transmittal query and paycheck deductions to match what was remitted via ACH on the AP Extract report.  The DRS transmittal is the report that is submitted to DRS.  The paycheck deduction query is what is deducted from the employee.  The total of the employee and employer deductions should match what was remitted via ACH to DRS and what was reported on the DRS transmittal.  If they don’t then there will be a discrepancy which will need to be researched.</a:t>
            </a:r>
          </a:p>
        </p:txBody>
      </p:sp>
    </p:spTree>
    <p:extLst>
      <p:ext uri="{BB962C8B-B14F-4D97-AF65-F5344CB8AC3E}">
        <p14:creationId xmlns:p14="http://schemas.microsoft.com/office/powerpoint/2010/main" val="215179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F81A-C5A3-4436-ABD0-D8F2C016F49F}"/>
              </a:ext>
            </a:extLst>
          </p:cNvPr>
          <p:cNvSpPr>
            <a:spLocks noGrp="1"/>
          </p:cNvSpPr>
          <p:nvPr>
            <p:ph type="title"/>
          </p:nvPr>
        </p:nvSpPr>
        <p:spPr/>
        <p:txBody>
          <a:bodyPr/>
          <a:lstStyle/>
          <a:p>
            <a:r>
              <a:rPr lang="en-US" dirty="0"/>
              <a:t>DRS Transmittal-01A</a:t>
            </a:r>
          </a:p>
        </p:txBody>
      </p:sp>
      <p:pic>
        <p:nvPicPr>
          <p:cNvPr id="5" name="Content Placeholder 4">
            <a:extLst>
              <a:ext uri="{FF2B5EF4-FFF2-40B4-BE49-F238E27FC236}">
                <a16:creationId xmlns:a16="http://schemas.microsoft.com/office/drawing/2014/main" id="{B4DF3669-7D16-454D-957F-D4B7CA3AB0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92" y="1380744"/>
            <a:ext cx="11356847" cy="5477256"/>
          </a:xfrm>
        </p:spPr>
      </p:pic>
    </p:spTree>
    <p:extLst>
      <p:ext uri="{BB962C8B-B14F-4D97-AF65-F5344CB8AC3E}">
        <p14:creationId xmlns:p14="http://schemas.microsoft.com/office/powerpoint/2010/main" val="193586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5FE7-6B13-4BBC-A0BC-907D32BCAA08}"/>
              </a:ext>
            </a:extLst>
          </p:cNvPr>
          <p:cNvSpPr>
            <a:spLocks noGrp="1"/>
          </p:cNvSpPr>
          <p:nvPr>
            <p:ph type="title"/>
          </p:nvPr>
        </p:nvSpPr>
        <p:spPr/>
        <p:txBody>
          <a:bodyPr/>
          <a:lstStyle/>
          <a:p>
            <a:r>
              <a:rPr lang="en-US" dirty="0"/>
              <a:t>Paycheck Deductions-01A</a:t>
            </a:r>
          </a:p>
        </p:txBody>
      </p:sp>
      <p:pic>
        <p:nvPicPr>
          <p:cNvPr id="5" name="Content Placeholder 4">
            <a:extLst>
              <a:ext uri="{FF2B5EF4-FFF2-40B4-BE49-F238E27FC236}">
                <a16:creationId xmlns:a16="http://schemas.microsoft.com/office/drawing/2014/main" id="{028FEAE6-2F70-4CEE-9C2A-DACB12EEBE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729" y="1709928"/>
            <a:ext cx="9857232" cy="5148072"/>
          </a:xfrm>
        </p:spPr>
      </p:pic>
    </p:spTree>
    <p:extLst>
      <p:ext uri="{BB962C8B-B14F-4D97-AF65-F5344CB8AC3E}">
        <p14:creationId xmlns:p14="http://schemas.microsoft.com/office/powerpoint/2010/main" val="280822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03C4-68CB-4A9A-9679-77BB95B8C767}"/>
              </a:ext>
            </a:extLst>
          </p:cNvPr>
          <p:cNvSpPr>
            <a:spLocks noGrp="1"/>
          </p:cNvSpPr>
          <p:nvPr>
            <p:ph type="title"/>
          </p:nvPr>
        </p:nvSpPr>
        <p:spPr/>
        <p:txBody>
          <a:bodyPr/>
          <a:lstStyle/>
          <a:p>
            <a:r>
              <a:rPr lang="en-US" dirty="0"/>
              <a:t>01A  AP Extract </a:t>
            </a:r>
          </a:p>
        </p:txBody>
      </p:sp>
      <p:pic>
        <p:nvPicPr>
          <p:cNvPr id="5" name="Content Placeholder 4">
            <a:extLst>
              <a:ext uri="{FF2B5EF4-FFF2-40B4-BE49-F238E27FC236}">
                <a16:creationId xmlns:a16="http://schemas.microsoft.com/office/drawing/2014/main" id="{57F52618-323C-4608-908A-4D2D354A97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344" y="1316736"/>
            <a:ext cx="11430000" cy="5541264"/>
          </a:xfrm>
        </p:spPr>
      </p:pic>
    </p:spTree>
    <p:extLst>
      <p:ext uri="{BB962C8B-B14F-4D97-AF65-F5344CB8AC3E}">
        <p14:creationId xmlns:p14="http://schemas.microsoft.com/office/powerpoint/2010/main" val="387000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8756-1F0A-4811-9402-609284F5A255}"/>
              </a:ext>
            </a:extLst>
          </p:cNvPr>
          <p:cNvSpPr>
            <a:spLocks noGrp="1"/>
          </p:cNvSpPr>
          <p:nvPr>
            <p:ph type="title"/>
          </p:nvPr>
        </p:nvSpPr>
        <p:spPr/>
        <p:txBody>
          <a:bodyPr/>
          <a:lstStyle/>
          <a:p>
            <a:r>
              <a:rPr lang="en-US" dirty="0"/>
              <a:t>Correcting Errors</a:t>
            </a:r>
          </a:p>
        </p:txBody>
      </p:sp>
      <p:sp>
        <p:nvSpPr>
          <p:cNvPr id="3" name="Content Placeholder 2">
            <a:extLst>
              <a:ext uri="{FF2B5EF4-FFF2-40B4-BE49-F238E27FC236}">
                <a16:creationId xmlns:a16="http://schemas.microsoft.com/office/drawing/2014/main" id="{C89A64FD-3E76-4387-9F96-8021F18DD16E}"/>
              </a:ext>
            </a:extLst>
          </p:cNvPr>
          <p:cNvSpPr>
            <a:spLocks noGrp="1"/>
          </p:cNvSpPr>
          <p:nvPr>
            <p:ph idx="1"/>
          </p:nvPr>
        </p:nvSpPr>
        <p:spPr/>
        <p:txBody>
          <a:bodyPr/>
          <a:lstStyle/>
          <a:p>
            <a:r>
              <a:rPr lang="en-US" dirty="0"/>
              <a:t>Errors can occur in various situations.  For example:</a:t>
            </a:r>
          </a:p>
          <a:p>
            <a:endParaRPr lang="en-US" dirty="0"/>
          </a:p>
          <a:p>
            <a:r>
              <a:rPr lang="en-US" dirty="0"/>
              <a:t>If a new employee’s DRS information is not entered in ERA before reports are submitted to DRS, then the employee’s information on the DRS transmittal will reject.  This will cause a credit in the college account and must be corrected by resubmitting the rejected information manually in ERA.</a:t>
            </a:r>
          </a:p>
          <a:p>
            <a:r>
              <a:rPr lang="en-US" dirty="0"/>
              <a:t>Sending missed retirement deductions for a prior payroll will require a manual adjustment in ERA.</a:t>
            </a:r>
          </a:p>
          <a:p>
            <a:r>
              <a:rPr lang="en-US" dirty="0"/>
              <a:t>Anytime that I am making corrections, I always wait until the funds have posted to verify that the amount off in the account is the amount expected.  Once that is determined, then I proceed with the manual correction.</a:t>
            </a:r>
          </a:p>
          <a:p>
            <a:pPr marL="0" indent="0">
              <a:buNone/>
            </a:pPr>
            <a:endParaRPr lang="en-US" dirty="0"/>
          </a:p>
          <a:p>
            <a:endParaRPr lang="en-US" dirty="0"/>
          </a:p>
        </p:txBody>
      </p:sp>
    </p:spTree>
    <p:extLst>
      <p:ext uri="{BB962C8B-B14F-4D97-AF65-F5344CB8AC3E}">
        <p14:creationId xmlns:p14="http://schemas.microsoft.com/office/powerpoint/2010/main" val="353511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1B53-8271-49F8-A768-6B99F6ADDB34}"/>
              </a:ext>
            </a:extLst>
          </p:cNvPr>
          <p:cNvSpPr>
            <a:spLocks noGrp="1"/>
          </p:cNvSpPr>
          <p:nvPr>
            <p:ph type="title"/>
          </p:nvPr>
        </p:nvSpPr>
        <p:spPr/>
        <p:txBody>
          <a:bodyPr/>
          <a:lstStyle/>
          <a:p>
            <a:r>
              <a:rPr lang="en-US" dirty="0"/>
              <a:t>Correcting Errors</a:t>
            </a:r>
          </a:p>
        </p:txBody>
      </p:sp>
      <p:sp>
        <p:nvSpPr>
          <p:cNvPr id="3" name="Content Placeholder 2">
            <a:extLst>
              <a:ext uri="{FF2B5EF4-FFF2-40B4-BE49-F238E27FC236}">
                <a16:creationId xmlns:a16="http://schemas.microsoft.com/office/drawing/2014/main" id="{C67658A0-5F71-4FF1-9A10-DC6F879EB8DA}"/>
              </a:ext>
            </a:extLst>
          </p:cNvPr>
          <p:cNvSpPr>
            <a:spLocks noGrp="1"/>
          </p:cNvSpPr>
          <p:nvPr>
            <p:ph idx="1"/>
          </p:nvPr>
        </p:nvSpPr>
        <p:spPr/>
        <p:txBody>
          <a:bodyPr/>
          <a:lstStyle/>
          <a:p>
            <a:r>
              <a:rPr lang="en-US" dirty="0"/>
              <a:t>If I need to take additional retirement for a missed payroll, I will use ERA to verify that the amount missed is correct.  It is easy to go into Employer reporting and enter the information regarding the missed gross wages.  ERA will compute the amount for both employee and employer.  Once I have the needed information, I cancel the report.</a:t>
            </a:r>
          </a:p>
          <a:p>
            <a:r>
              <a:rPr lang="en-US" dirty="0"/>
              <a:t>The best way to research any errors is by using the DRS transmittal and paycheck deductions.  The DRS transmittal is always what DRS will be expecting.  If the paycheck deductions are over or under it will result in a credit or debit on the college account.  Any amounts owed, DRS will charge interest.</a:t>
            </a:r>
          </a:p>
        </p:txBody>
      </p:sp>
    </p:spTree>
    <p:extLst>
      <p:ext uri="{BB962C8B-B14F-4D97-AF65-F5344CB8AC3E}">
        <p14:creationId xmlns:p14="http://schemas.microsoft.com/office/powerpoint/2010/main" val="20460099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994</TotalTime>
  <Words>651</Words>
  <Application>Microsoft Office PowerPoint</Application>
  <PresentationFormat>Widescreen</PresentationFormat>
  <Paragraphs>43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DRS BALANCING</vt:lpstr>
      <vt:lpstr>TOPICS</vt:lpstr>
      <vt:lpstr>Balancing Reports</vt:lpstr>
      <vt:lpstr>Balancing Reports</vt:lpstr>
      <vt:lpstr>DRS Transmittal-01A</vt:lpstr>
      <vt:lpstr>Paycheck Deductions-01A</vt:lpstr>
      <vt:lpstr>01A  AP Extract </vt:lpstr>
      <vt:lpstr>Correcting Errors</vt:lpstr>
      <vt:lpstr>Correcting Errors</vt:lpstr>
      <vt:lpstr>Scenario</vt:lpstr>
      <vt:lpstr>DRS Transmittal</vt:lpstr>
      <vt:lpstr>Paycheck Deductions</vt:lpstr>
      <vt:lpstr>AP Extract</vt:lpstr>
      <vt:lpstr>DRS Transmittal Edit Message</vt:lpstr>
      <vt:lpstr>Entry to correct regular payment to employee on 07B paid in error.</vt:lpstr>
      <vt:lpstr>ERA Correction</vt:lpstr>
      <vt:lpstr>Correcting P3 errors in ERA</vt:lpstr>
      <vt:lpstr>Verify the Correction in ERA processed as Expected.</vt:lpstr>
      <vt:lpstr>Always check your Account Balance to verify there is no outstanding balance.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DuAnn Kenney</dc:creator>
  <cp:lastModifiedBy>DuAnn Kenney</cp:lastModifiedBy>
  <cp:revision>27</cp:revision>
  <dcterms:created xsi:type="dcterms:W3CDTF">2023-10-10T14:20:05Z</dcterms:created>
  <dcterms:modified xsi:type="dcterms:W3CDTF">2024-02-08T15:19:29Z</dcterms:modified>
</cp:coreProperties>
</file>