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8" r:id="rId2"/>
    <p:sldId id="261" r:id="rId3"/>
    <p:sldId id="264" r:id="rId4"/>
    <p:sldId id="28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0148" autoAdjust="0"/>
  </p:normalViewPr>
  <p:slideViewPr>
    <p:cSldViewPr snapToGrid="0">
      <p:cViewPr varScale="1">
        <p:scale>
          <a:sx n="57" d="100"/>
          <a:sy n="57" d="100"/>
        </p:scale>
        <p:origin x="56" y="12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F131F8-226A-44CA-9287-BE9486FBF43B}" type="datetimeFigureOut">
              <a:rPr lang="en-US" smtClean="0"/>
              <a:t>2/7/2025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08B161-6399-438A-A908-F02D3E2A6E9F}" type="slidenum">
              <a:rPr lang="en-US" smtClean="0"/>
              <a:t>‹#›</a:t>
            </a:fld>
            <a:endParaRPr lang="en-US" dirty="0"/>
          </a:p>
        </p:txBody>
      </p:sp>
    </p:spTree>
    <p:extLst>
      <p:ext uri="{BB962C8B-B14F-4D97-AF65-F5344CB8AC3E}">
        <p14:creationId xmlns:p14="http://schemas.microsoft.com/office/powerpoint/2010/main" val="3224034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5419725" y="0"/>
            <a:ext cx="6776662" cy="3749964"/>
          </a:xfrm>
          <a:prstGeom prst="rect">
            <a:avLst/>
          </a:prstGeom>
        </p:spPr>
      </p:pic>
      <p:sp>
        <p:nvSpPr>
          <p:cNvPr id="13" name="Title 1"/>
          <p:cNvSpPr>
            <a:spLocks noGrp="1"/>
          </p:cNvSpPr>
          <p:nvPr>
            <p:ph type="title" hasCustomPrompt="1"/>
          </p:nvPr>
        </p:nvSpPr>
        <p:spPr>
          <a:xfrm>
            <a:off x="493185" y="3863686"/>
            <a:ext cx="11115967"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494144" y="4976665"/>
            <a:ext cx="11185237"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493184" y="5769403"/>
            <a:ext cx="6153149"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372276828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53510"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210424" y="1"/>
            <a:ext cx="4981575" cy="1481791"/>
          </a:xfrm>
          <a:prstGeom prst="rect">
            <a:avLst/>
          </a:prstGeom>
        </p:spPr>
      </p:pic>
      <p:sp>
        <p:nvSpPr>
          <p:cNvPr id="2" name="Title 1"/>
          <p:cNvSpPr>
            <a:spLocks noGrp="1"/>
          </p:cNvSpPr>
          <p:nvPr>
            <p:ph type="title"/>
          </p:nvPr>
        </p:nvSpPr>
        <p:spPr>
          <a:xfrm>
            <a:off x="831851" y="1709746"/>
            <a:ext cx="105156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71"/>
            <a:ext cx="105156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2/7/2025</a:t>
            </a:fld>
            <a:endParaRPr lang="en-US" dirty="0"/>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1" y="528408"/>
            <a:ext cx="2019438" cy="468186"/>
          </a:xfrm>
          <a:prstGeom prst="rect">
            <a:avLst/>
          </a:prstGeom>
        </p:spPr>
      </p:pic>
    </p:spTree>
    <p:extLst>
      <p:ext uri="{BB962C8B-B14F-4D97-AF65-F5344CB8AC3E}">
        <p14:creationId xmlns:p14="http://schemas.microsoft.com/office/powerpoint/2010/main" val="60279152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2/7/2025</a:t>
            </a:fld>
            <a:endParaRPr lang="en-US" dirty="0"/>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19221074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
    <p:spTree>
      <p:nvGrpSpPr>
        <p:cNvPr id="1" name=""/>
        <p:cNvGrpSpPr/>
        <p:nvPr/>
      </p:nvGrpSpPr>
      <p:grpSpPr>
        <a:xfrm>
          <a:off x="0" y="0"/>
          <a:ext cx="0" cy="0"/>
          <a:chOff x="0" y="0"/>
          <a:chExt cx="0" cy="0"/>
        </a:xfrm>
      </p:grpSpPr>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2" name="Title 1">
            <a:extLst>
              <a:ext uri="{FF2B5EF4-FFF2-40B4-BE49-F238E27FC236}">
                <a16:creationId xmlns:a16="http://schemas.microsoft.com/office/drawing/2014/main" id="{0E0C906B-7F71-C546-1F6A-B1D088BF1BCA}"/>
              </a:ext>
            </a:extLst>
          </p:cNvPr>
          <p:cNvSpPr>
            <a:spLocks noGrp="1"/>
          </p:cNvSpPr>
          <p:nvPr>
            <p:ph type="title"/>
          </p:nvPr>
        </p:nvSpPr>
        <p:spPr>
          <a:xfrm>
            <a:off x="761998" y="21973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Tree>
    <p:extLst>
      <p:ext uri="{BB962C8B-B14F-4D97-AF65-F5344CB8AC3E}">
        <p14:creationId xmlns:p14="http://schemas.microsoft.com/office/powerpoint/2010/main" val="319893340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1"/>
          <p:cNvSpPr>
            <a:spLocks noGrp="1"/>
          </p:cNvSpPr>
          <p:nvPr>
            <p:ph type="title"/>
          </p:nvPr>
        </p:nvSpPr>
        <p:spPr>
          <a:xfrm>
            <a:off x="609600" y="274638"/>
            <a:ext cx="10972800" cy="547630"/>
          </a:xfrm>
        </p:spPr>
        <p:txBody>
          <a:bodyPr>
            <a:normAutofit/>
          </a:bodyPr>
          <a:lstStyle>
            <a:lvl1pPr algn="l">
              <a:defRPr sz="2400" b="1" i="0">
                <a:latin typeface="Arial"/>
                <a:cs typeface="Arial"/>
              </a:defRPr>
            </a:lvl1pPr>
          </a:lstStyle>
          <a:p>
            <a:r>
              <a:rPr lang="en-US"/>
              <a:t>Click to edit Master title style</a:t>
            </a:r>
            <a:endParaRPr lang="en-US" dirty="0"/>
          </a:p>
        </p:txBody>
      </p:sp>
      <p:sp>
        <p:nvSpPr>
          <p:cNvPr id="8" name="Content Placeholder 2"/>
          <p:cNvSpPr>
            <a:spLocks noGrp="1"/>
          </p:cNvSpPr>
          <p:nvPr>
            <p:ph idx="1"/>
          </p:nvPr>
        </p:nvSpPr>
        <p:spPr>
          <a:xfrm>
            <a:off x="609600" y="993236"/>
            <a:ext cx="10972800" cy="5132928"/>
          </a:xfrm>
        </p:spPr>
        <p:txBody>
          <a:bodyPr>
            <a:normAutofit/>
          </a:bodyPr>
          <a:lstStyle>
            <a:lvl1pPr>
              <a:defRPr sz="1800">
                <a:latin typeface="Arial"/>
                <a:cs typeface="Arial"/>
              </a:defRPr>
            </a:lvl1pPr>
          </a:lstStyle>
          <a:p>
            <a:r>
              <a:rPr lang="en-US" dirty="0"/>
              <a:t>Page text here. 18 pt Arial Regular recommended</a:t>
            </a:r>
          </a:p>
        </p:txBody>
      </p:sp>
    </p:spTree>
    <p:extLst>
      <p:ext uri="{BB962C8B-B14F-4D97-AF65-F5344CB8AC3E}">
        <p14:creationId xmlns:p14="http://schemas.microsoft.com/office/powerpoint/2010/main" val="346431916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46578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448550" y="1"/>
            <a:ext cx="4743450" cy="1481791"/>
          </a:xfrm>
          <a:prstGeom prst="rect">
            <a:avLst/>
          </a:prstGeom>
        </p:spPr>
      </p:pic>
      <p:sp>
        <p:nvSpPr>
          <p:cNvPr id="14" name="Title 1"/>
          <p:cNvSpPr>
            <a:spLocks noGrp="1"/>
          </p:cNvSpPr>
          <p:nvPr>
            <p:ph type="title"/>
          </p:nvPr>
        </p:nvSpPr>
        <p:spPr>
          <a:xfrm>
            <a:off x="715814" y="1549936"/>
            <a:ext cx="11115967"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715814" y="2415155"/>
            <a:ext cx="11115967"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F79CB6C7-AD96-437F-A75B-A1987D8D9ACA}" type="datetime1">
              <a:rPr lang="en-US" smtClean="0"/>
              <a:t>2/7/2025</a:t>
            </a:fld>
            <a:endParaRPr lang="en-US" dirty="0"/>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11208327" y="6483927"/>
            <a:ext cx="623453"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09163" cy="424977"/>
          </a:xfrm>
          <a:prstGeom prst="rect">
            <a:avLst/>
          </a:prstGeom>
        </p:spPr>
      </p:pic>
    </p:spTree>
    <p:extLst>
      <p:ext uri="{BB962C8B-B14F-4D97-AF65-F5344CB8AC3E}">
        <p14:creationId xmlns:p14="http://schemas.microsoft.com/office/powerpoint/2010/main" val="288241922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647295"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902002" y="1"/>
            <a:ext cx="5289997" cy="1481791"/>
          </a:xfrm>
          <a:prstGeom prst="rect">
            <a:avLst/>
          </a:prstGeom>
        </p:spPr>
      </p:pic>
      <p:sp>
        <p:nvSpPr>
          <p:cNvPr id="14" name="Title 1"/>
          <p:cNvSpPr>
            <a:spLocks noGrp="1"/>
          </p:cNvSpPr>
          <p:nvPr>
            <p:ph type="title"/>
          </p:nvPr>
        </p:nvSpPr>
        <p:spPr>
          <a:xfrm>
            <a:off x="776624" y="1709745"/>
            <a:ext cx="11027451"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776624" y="4589470"/>
            <a:ext cx="11027451"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E68BEF8-F67A-4B64-B2F2-CC4AA048128C}" type="datetime1">
              <a:rPr lang="en-US" smtClean="0"/>
              <a:t>2/7/2025</a:t>
            </a:fld>
            <a:endParaRPr lang="en-US" dirty="0"/>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29711" cy="424977"/>
          </a:xfrm>
          <a:prstGeom prst="rect">
            <a:avLst/>
          </a:prstGeom>
        </p:spPr>
      </p:pic>
    </p:spTree>
    <p:extLst>
      <p:ext uri="{BB962C8B-B14F-4D97-AF65-F5344CB8AC3E}">
        <p14:creationId xmlns:p14="http://schemas.microsoft.com/office/powerpoint/2010/main" val="377326867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53510"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467600" y="1"/>
            <a:ext cx="4724400" cy="1481791"/>
          </a:xfrm>
          <a:prstGeom prst="rect">
            <a:avLst/>
          </a:prstGeom>
        </p:spPr>
      </p:pic>
      <p:sp>
        <p:nvSpPr>
          <p:cNvPr id="15" name="Title 1"/>
          <p:cNvSpPr>
            <a:spLocks noGrp="1"/>
          </p:cNvSpPr>
          <p:nvPr>
            <p:ph type="title"/>
          </p:nvPr>
        </p:nvSpPr>
        <p:spPr>
          <a:xfrm>
            <a:off x="563415" y="1462241"/>
            <a:ext cx="11379204"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563415" y="2400301"/>
            <a:ext cx="5352476"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6345695" y="2400305"/>
            <a:ext cx="5596924"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1001848F-E7F6-4E55-B1DE-CC691BBD4F09}" type="datetime1">
              <a:rPr lang="en-US" smtClean="0"/>
              <a:t>2/7/2025</a:t>
            </a:fld>
            <a:endParaRPr lang="en-US" dirty="0"/>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142727" cy="424977"/>
          </a:xfrm>
          <a:prstGeom prst="rect">
            <a:avLst/>
          </a:prstGeom>
        </p:spPr>
      </p:pic>
    </p:spTree>
    <p:extLst>
      <p:ext uri="{BB962C8B-B14F-4D97-AF65-F5344CB8AC3E}">
        <p14:creationId xmlns:p14="http://schemas.microsoft.com/office/powerpoint/2010/main" val="1404125370"/>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12412"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34224" y="4064"/>
            <a:ext cx="5057775" cy="1481791"/>
          </a:xfrm>
          <a:prstGeom prst="rect">
            <a:avLst/>
          </a:prstGeom>
        </p:spPr>
      </p:pic>
      <p:sp>
        <p:nvSpPr>
          <p:cNvPr id="16" name="Title 1"/>
          <p:cNvSpPr>
            <a:spLocks noGrp="1"/>
          </p:cNvSpPr>
          <p:nvPr>
            <p:ph type="title"/>
          </p:nvPr>
        </p:nvSpPr>
        <p:spPr>
          <a:xfrm>
            <a:off x="676368" y="1485854"/>
            <a:ext cx="11113851"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676371" y="2385435"/>
            <a:ext cx="5336504"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676371" y="3003841"/>
            <a:ext cx="5336504"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6386943" y="2385430"/>
            <a:ext cx="5403276"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6386943" y="3003841"/>
            <a:ext cx="5403276"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5E48A247-4D0D-4017-954A-CBEE1B524F16}" type="datetime1">
              <a:rPr lang="en-US" smtClean="0"/>
              <a:t>2/7/2025</a:t>
            </a:fld>
            <a:endParaRPr lang="en-US" dirty="0"/>
          </a:p>
        </p:txBody>
      </p:sp>
      <p:sp>
        <p:nvSpPr>
          <p:cNvPr id="2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1956508" cy="424977"/>
          </a:xfrm>
          <a:prstGeom prst="rect">
            <a:avLst/>
          </a:prstGeom>
        </p:spPr>
      </p:pic>
    </p:spTree>
    <p:extLst>
      <p:ext uri="{BB962C8B-B14F-4D97-AF65-F5344CB8AC3E}">
        <p14:creationId xmlns:p14="http://schemas.microsoft.com/office/powerpoint/2010/main" val="186276460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917758"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353300" y="1"/>
            <a:ext cx="4838700" cy="1481791"/>
          </a:xfrm>
          <a:prstGeom prst="rect">
            <a:avLst/>
          </a:prstGeom>
        </p:spPr>
      </p:pic>
      <p:sp>
        <p:nvSpPr>
          <p:cNvPr id="13" name="Title 1"/>
          <p:cNvSpPr>
            <a:spLocks noGrp="1"/>
          </p:cNvSpPr>
          <p:nvPr>
            <p:ph type="title"/>
          </p:nvPr>
        </p:nvSpPr>
        <p:spPr>
          <a:xfrm>
            <a:off x="720436" y="145798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3F43D62C-E4AB-4F6C-BB6E-7C3A3BBC5E2B}" type="datetime1">
              <a:rPr lang="en-US" smtClean="0"/>
              <a:t>2/7/2025</a:t>
            </a:fld>
            <a:endParaRPr lang="en-US" dirty="0"/>
          </a:p>
        </p:txBody>
      </p:sp>
      <p:sp>
        <p:nvSpPr>
          <p:cNvPr id="14"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60534" cy="424977"/>
          </a:xfrm>
          <a:prstGeom prst="rect">
            <a:avLst/>
          </a:prstGeom>
        </p:spPr>
      </p:pic>
    </p:spTree>
    <p:extLst>
      <p:ext uri="{BB962C8B-B14F-4D97-AF65-F5344CB8AC3E}">
        <p14:creationId xmlns:p14="http://schemas.microsoft.com/office/powerpoint/2010/main" val="72425740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898204"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010736" y="1"/>
            <a:ext cx="5181263" cy="1481791"/>
          </a:xfrm>
          <a:prstGeom prst="rect">
            <a:avLst/>
          </a:prstGeom>
        </p:spPr>
      </p:pic>
      <p:sp>
        <p:nvSpPr>
          <p:cNvPr id="8" name="Rectangle 7"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92275FF0-9E97-4E0A-B533-109FB6621FD2}" type="datetime1">
              <a:rPr lang="en-US" smtClean="0"/>
              <a:t>2/7/2025</a:t>
            </a:fld>
            <a:endParaRPr lang="en-US" dirty="0"/>
          </a:p>
        </p:txBody>
      </p:sp>
      <p:sp>
        <p:nvSpPr>
          <p:cNvPr id="1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99383" cy="424977"/>
          </a:xfrm>
          <a:prstGeom prst="rect">
            <a:avLst/>
          </a:prstGeom>
        </p:spPr>
      </p:pic>
    </p:spTree>
    <p:extLst>
      <p:ext uri="{BB962C8B-B14F-4D97-AF65-F5344CB8AC3E}">
        <p14:creationId xmlns:p14="http://schemas.microsoft.com/office/powerpoint/2010/main" val="260404055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898204"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75168" y="1"/>
            <a:ext cx="5016831" cy="1481791"/>
          </a:xfrm>
          <a:prstGeom prst="rect">
            <a:avLst/>
          </a:prstGeom>
        </p:spPr>
      </p:pic>
      <p:sp>
        <p:nvSpPr>
          <p:cNvPr id="14" name="Title 1"/>
          <p:cNvSpPr>
            <a:spLocks noGrp="1"/>
          </p:cNvSpPr>
          <p:nvPr>
            <p:ph type="title"/>
          </p:nvPr>
        </p:nvSpPr>
        <p:spPr>
          <a:xfrm>
            <a:off x="648659" y="1385541"/>
            <a:ext cx="4214287"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648659" y="2888673"/>
            <a:ext cx="4214287"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151387" y="1569027"/>
            <a:ext cx="672195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A3C062AC-1CC2-40A8-B531-F2154AC26E35}" type="datetime1">
              <a:rPr lang="en-US" smtClean="0"/>
              <a:t>2/7/2025</a:t>
            </a:fld>
            <a:endParaRPr lang="en-US" dirty="0"/>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3" y="528407"/>
            <a:ext cx="2166058" cy="424977"/>
          </a:xfrm>
          <a:prstGeom prst="rect">
            <a:avLst/>
          </a:prstGeom>
        </p:spPr>
      </p:pic>
    </p:spTree>
    <p:extLst>
      <p:ext uri="{BB962C8B-B14F-4D97-AF65-F5344CB8AC3E}">
        <p14:creationId xmlns:p14="http://schemas.microsoft.com/office/powerpoint/2010/main" val="47789064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0593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76656" y="1"/>
            <a:ext cx="5015344" cy="1481791"/>
          </a:xfrm>
          <a:prstGeom prst="rect">
            <a:avLst/>
          </a:prstGeom>
        </p:spPr>
      </p:pic>
      <p:sp>
        <p:nvSpPr>
          <p:cNvPr id="14" name="Title 1"/>
          <p:cNvSpPr>
            <a:spLocks noGrp="1"/>
          </p:cNvSpPr>
          <p:nvPr>
            <p:ph type="title"/>
          </p:nvPr>
        </p:nvSpPr>
        <p:spPr>
          <a:xfrm>
            <a:off x="537827" y="1385541"/>
            <a:ext cx="447751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537827" y="2888674"/>
            <a:ext cx="447751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365396" y="1569027"/>
            <a:ext cx="6452531"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6EA93EB-E55E-4DBB-B6AA-C54A9BA5E4A4}" type="datetime1">
              <a:rPr lang="en-US" smtClean="0"/>
              <a:t>2/7/2025</a:t>
            </a:fld>
            <a:endParaRPr lang="en-US" dirty="0"/>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111905" cy="424977"/>
          </a:xfrm>
          <a:prstGeom prst="rect">
            <a:avLst/>
          </a:prstGeom>
        </p:spPr>
      </p:pic>
    </p:spTree>
    <p:extLst>
      <p:ext uri="{BB962C8B-B14F-4D97-AF65-F5344CB8AC3E}">
        <p14:creationId xmlns:p14="http://schemas.microsoft.com/office/powerpoint/2010/main" val="386924641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322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2" r:id="rId13"/>
  </p:sldLayoutIdLst>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185" y="3761873"/>
            <a:ext cx="11115967" cy="809755"/>
          </a:xfrm>
        </p:spPr>
        <p:txBody>
          <a:bodyPr/>
          <a:lstStyle/>
          <a:p>
            <a:r>
              <a:rPr lang="en-US" dirty="0"/>
              <a:t>AUTO Enrollment (e-188)</a:t>
            </a:r>
          </a:p>
        </p:txBody>
      </p:sp>
      <p:sp>
        <p:nvSpPr>
          <p:cNvPr id="3" name="Subtitle 2"/>
          <p:cNvSpPr>
            <a:spLocks noGrp="1"/>
          </p:cNvSpPr>
          <p:nvPr>
            <p:ph type="subTitle" idx="1"/>
          </p:nvPr>
        </p:nvSpPr>
        <p:spPr>
          <a:xfrm>
            <a:off x="493185" y="4571629"/>
            <a:ext cx="11185237" cy="497675"/>
          </a:xfrm>
        </p:spPr>
        <p:txBody>
          <a:bodyPr/>
          <a:lstStyle/>
          <a:p>
            <a:r>
              <a:rPr lang="en-US" dirty="0"/>
              <a:t>Process Review</a:t>
            </a:r>
          </a:p>
        </p:txBody>
      </p:sp>
      <p:sp>
        <p:nvSpPr>
          <p:cNvPr id="4" name="Text Placeholder 3"/>
          <p:cNvSpPr>
            <a:spLocks noGrp="1"/>
          </p:cNvSpPr>
          <p:nvPr>
            <p:ph type="body" sz="quarter" idx="10"/>
          </p:nvPr>
        </p:nvSpPr>
        <p:spPr>
          <a:xfrm>
            <a:off x="493185" y="5606716"/>
            <a:ext cx="11185237" cy="809037"/>
          </a:xfrm>
        </p:spPr>
        <p:txBody>
          <a:bodyPr/>
          <a:lstStyle/>
          <a:p>
            <a:r>
              <a:rPr lang="en-US" dirty="0"/>
              <a:t>Agnieszka Pederson, HCM Functional Analyst</a:t>
            </a:r>
          </a:p>
        </p:txBody>
      </p:sp>
    </p:spTree>
    <p:extLst>
      <p:ext uri="{BB962C8B-B14F-4D97-AF65-F5344CB8AC3E}">
        <p14:creationId xmlns:p14="http://schemas.microsoft.com/office/powerpoint/2010/main" val="3929591513"/>
      </p:ext>
    </p:extLst>
  </p:cSld>
  <p:clrMapOvr>
    <a:masterClrMapping/>
  </p:clrMapOvr>
  <mc:AlternateContent xmlns:mc="http://schemas.openxmlformats.org/markup-compatibility/2006" xmlns:p14="http://schemas.microsoft.com/office/powerpoint/2010/main">
    <mc:Choice Requires="p14">
      <p:transition p14:dur="10" advTm="20000"/>
    </mc:Choice>
    <mc:Fallback xmlns="">
      <p:transition advTm="2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814" y="1427584"/>
            <a:ext cx="11115967" cy="566385"/>
          </a:xfrm>
        </p:spPr>
        <p:txBody>
          <a:bodyPr/>
          <a:lstStyle/>
          <a:p>
            <a:r>
              <a:rPr lang="en-US" sz="2400" dirty="0"/>
              <a:t>Auto Enrollment Process Review</a:t>
            </a:r>
            <a:r>
              <a:rPr lang="en-US" sz="3200" dirty="0"/>
              <a:t>	</a:t>
            </a:r>
          </a:p>
        </p:txBody>
      </p:sp>
      <p:sp>
        <p:nvSpPr>
          <p:cNvPr id="3" name="Content Placeholder 2"/>
          <p:cNvSpPr>
            <a:spLocks noGrp="1"/>
          </p:cNvSpPr>
          <p:nvPr>
            <p:ph idx="1"/>
          </p:nvPr>
        </p:nvSpPr>
        <p:spPr>
          <a:xfrm>
            <a:off x="475861" y="1917032"/>
            <a:ext cx="11355920" cy="4708357"/>
          </a:xfrm>
        </p:spPr>
        <p:txBody>
          <a:bodyPr/>
          <a:lstStyle/>
          <a:p>
            <a:pPr lvl="1"/>
            <a:endParaRPr lang="en-US" sz="2000" dirty="0"/>
          </a:p>
          <a:p>
            <a:pPr lvl="1"/>
            <a:r>
              <a:rPr lang="en-US" sz="2000" dirty="0"/>
              <a:t>Auto Enrollment process is scheduled by SBCTC Central Payroll staff to run at the end of business day on the last workday of each payroll processing cycle.  </a:t>
            </a:r>
          </a:p>
          <a:p>
            <a:pPr lvl="1"/>
            <a:endParaRPr lang="en-US" sz="2000" dirty="0"/>
          </a:p>
          <a:p>
            <a:pPr lvl="1"/>
            <a:r>
              <a:rPr lang="en-US" sz="2000" dirty="0"/>
              <a:t>This process is designed to perform the following benefit related actions:  </a:t>
            </a:r>
            <a:br>
              <a:rPr lang="en-US" sz="2000" dirty="0"/>
            </a:br>
            <a:endParaRPr lang="en-US" sz="2000" dirty="0"/>
          </a:p>
          <a:p>
            <a:pPr lvl="2"/>
            <a:r>
              <a:rPr lang="en-US" sz="1800" dirty="0"/>
              <a:t>Auto enrolls retirement plan enrollees into a correct age bracketed retirement plan when employee’s age changes.   </a:t>
            </a:r>
            <a:br>
              <a:rPr lang="en-US" sz="1800" dirty="0"/>
            </a:br>
            <a:endParaRPr lang="en-US" sz="1800" dirty="0"/>
          </a:p>
          <a:p>
            <a:pPr lvl="2"/>
            <a:r>
              <a:rPr lang="en-US" sz="1800" dirty="0"/>
              <a:t>Auto enrolls benefit eligible employees (employees set up with SB1 benefit program) into HCA Average Cost deduction (000990).  It also auto terminates HCA Average Cost deduction for employees no longer eligible for benefits; employes must be set up with SB0 benefit program. </a:t>
            </a:r>
            <a:br>
              <a:rPr lang="en-US" sz="1800" dirty="0"/>
            </a:br>
            <a:endParaRPr lang="en-US" sz="1800" dirty="0"/>
          </a:p>
          <a:p>
            <a:pPr lvl="2"/>
            <a:r>
              <a:rPr lang="en-US" sz="1800" dirty="0"/>
              <a:t>At employment termination time, this process terminates employee’s benefit plans and changes SB1 benefit program to SB0.   All plans terminated through this process are terminated with an effective date that is the first day of the next month.  </a:t>
            </a:r>
          </a:p>
          <a:p>
            <a:pPr marL="914400" lvl="2" indent="0">
              <a:buNone/>
            </a:pPr>
            <a:r>
              <a:rPr lang="en-US" dirty="0"/>
              <a:t> </a:t>
            </a:r>
            <a:br>
              <a:rPr lang="en-US" sz="1900" dirty="0"/>
            </a:br>
            <a:endParaRPr lang="en-US" sz="1900" dirty="0"/>
          </a:p>
          <a:p>
            <a:pPr marL="914400" lvl="2" indent="0">
              <a:buNone/>
            </a:pPr>
            <a:r>
              <a:rPr lang="en-US" sz="1800" dirty="0"/>
              <a:t> </a:t>
            </a:r>
          </a:p>
          <a:p>
            <a:pPr lvl="2"/>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lvl="1"/>
            <a:endParaRPr lang="en-US" sz="1600" dirty="0"/>
          </a:p>
          <a:p>
            <a:pPr lvl="1"/>
            <a:endParaRPr lang="en-US" sz="2000" dirty="0"/>
          </a:p>
          <a:p>
            <a:pPr lvl="1"/>
            <a:endParaRPr lang="en-US" sz="2000" dirty="0"/>
          </a:p>
          <a:p>
            <a:pPr marL="457200" lvl="1" indent="0">
              <a:buNone/>
            </a:pPr>
            <a:br>
              <a:rPr lang="en-US" sz="2000" dirty="0"/>
            </a:br>
            <a:endParaRPr lang="en-US" dirty="0"/>
          </a:p>
          <a:p>
            <a:pPr lvl="1"/>
            <a:endParaRPr lang="en-US" dirty="0"/>
          </a:p>
          <a:p>
            <a:pPr marL="0" indent="0">
              <a:buNone/>
            </a:pPr>
            <a:endParaRPr lang="en-US" sz="32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10136473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20000">
        <p15:prstTrans prst="pageCurlDouble"/>
      </p:transition>
    </mc:Choice>
    <mc:Fallback xmlns="">
      <p:transition spd="slow" advTm="2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086" y="1520891"/>
            <a:ext cx="11115967" cy="508436"/>
          </a:xfrm>
        </p:spPr>
        <p:txBody>
          <a:bodyPr/>
          <a:lstStyle/>
          <a:p>
            <a:r>
              <a:rPr lang="en-US" sz="2400" dirty="0"/>
              <a:t>AUTO Enrollment Process Review </a:t>
            </a:r>
          </a:p>
        </p:txBody>
      </p:sp>
      <p:sp>
        <p:nvSpPr>
          <p:cNvPr id="3" name="Content Placeholder 2"/>
          <p:cNvSpPr>
            <a:spLocks noGrp="1"/>
          </p:cNvSpPr>
          <p:nvPr>
            <p:ph idx="1"/>
          </p:nvPr>
        </p:nvSpPr>
        <p:spPr>
          <a:xfrm>
            <a:off x="948424" y="2029327"/>
            <a:ext cx="11115967" cy="4454600"/>
          </a:xfrm>
        </p:spPr>
        <p:txBody>
          <a:bodyPr/>
          <a:lstStyle/>
          <a:p>
            <a:pPr lvl="1"/>
            <a:endParaRPr lang="en-US" sz="1800" dirty="0"/>
          </a:p>
          <a:p>
            <a:pPr lvl="1"/>
            <a:r>
              <a:rPr lang="en-US" sz="1800" dirty="0"/>
              <a:t>This process ends spending account enrollments (FSA, HAS, DCAP plans) at the end of each calendar year.</a:t>
            </a:r>
            <a:br>
              <a:rPr lang="en-US" sz="1800" dirty="0"/>
            </a:br>
            <a:endParaRPr lang="en-US" sz="1800" dirty="0"/>
          </a:p>
          <a:p>
            <a:pPr lvl="1"/>
            <a:r>
              <a:rPr lang="en-US" sz="1800" dirty="0"/>
              <a:t>Enrolls a retirement eligible employee into a default retirement plan after appropriate waiting period has expired.   </a:t>
            </a:r>
            <a:br>
              <a:rPr lang="en-US" sz="1800" dirty="0"/>
            </a:br>
            <a:endParaRPr lang="en-US" sz="1800" dirty="0"/>
          </a:p>
          <a:p>
            <a:pPr lvl="1"/>
            <a:r>
              <a:rPr lang="en-US" sz="1800" dirty="0"/>
              <a:t>Calculates and updates LTD ABBR rates for classified, exempt, hourly and full-time academic employees.  </a:t>
            </a:r>
            <a:br>
              <a:rPr lang="en-US" sz="1800" dirty="0"/>
            </a:br>
            <a:endParaRPr lang="en-US" sz="1800" dirty="0"/>
          </a:p>
          <a:p>
            <a:pPr lvl="1"/>
            <a:r>
              <a:rPr lang="en-US" sz="1800" dirty="0"/>
              <a:t>Auto enrolls SBRP enrolled employees into HERP Supplemental Funding general deduction as well as it ends it based on employee’s eligibility.   </a:t>
            </a:r>
          </a:p>
          <a:p>
            <a:pPr lvl="1"/>
            <a:endParaRPr lang="en-US" sz="1800" dirty="0"/>
          </a:p>
          <a:p>
            <a:pPr lvl="1"/>
            <a:r>
              <a:rPr lang="en-US" sz="1800" dirty="0"/>
              <a:t>Produces errors when it cannot make an update.   </a:t>
            </a:r>
          </a:p>
          <a:p>
            <a:pPr lvl="1"/>
            <a:endParaRPr lang="en-US" sz="1800" dirty="0"/>
          </a:p>
          <a:p>
            <a:pPr lvl="1"/>
            <a:r>
              <a:rPr lang="es-ES" sz="1800" dirty="0"/>
              <a:t>QHC_BA_E188_AUTOENR_ERROR_LOG </a:t>
            </a:r>
            <a:r>
              <a:rPr lang="es-ES" sz="1800" dirty="0" err="1"/>
              <a:t>query</a:t>
            </a:r>
            <a:r>
              <a:rPr lang="es-ES" sz="1800" dirty="0"/>
              <a:t>.</a:t>
            </a:r>
            <a:endParaRPr lang="en-US" sz="1800" dirty="0"/>
          </a:p>
          <a:p>
            <a:pPr lvl="1"/>
            <a:endParaRPr lang="en-US" sz="1800" dirty="0"/>
          </a:p>
          <a:p>
            <a:pPr lvl="1"/>
            <a:endParaRPr lang="en-US" sz="1800" dirty="0"/>
          </a:p>
          <a:p>
            <a:pPr lvl="1"/>
            <a:endParaRPr lang="en-US" sz="1800" dirty="0"/>
          </a:p>
          <a:p>
            <a:endParaRPr lang="en-US" sz="1700" dirty="0"/>
          </a:p>
          <a:p>
            <a:pPr marL="0" indent="0">
              <a:buNone/>
            </a:pPr>
            <a:br>
              <a:rPr lang="en-US" sz="1700" dirty="0"/>
            </a:br>
            <a:endParaRPr lang="en-US" sz="1700" dirty="0"/>
          </a:p>
          <a:p>
            <a:pPr marL="914400" lvl="2" indent="0">
              <a:buNone/>
            </a:pPr>
            <a:endParaRPr lang="en-US" sz="12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39427525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20000">
        <p15:prstTrans prst="pageCurlDouble"/>
      </p:transition>
    </mc:Choice>
    <mc:Fallback xmlns="">
      <p:transition spd="slow" advTm="20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2C161CA-5983-33F7-9789-C0E9B6E5479D}"/>
              </a:ext>
            </a:extLst>
          </p:cNvPr>
          <p:cNvSpPr>
            <a:spLocks noGrp="1"/>
          </p:cNvSpPr>
          <p:nvPr>
            <p:ph type="sldNum" sz="quarter" idx="12"/>
          </p:nvPr>
        </p:nvSpPr>
        <p:spPr/>
        <p:txBody>
          <a:bodyPr/>
          <a:lstStyle/>
          <a:p>
            <a:fld id="{DEE5BC03-7CE3-4FE3-BC0A-0ACCA8AC1F24}" type="slidenum">
              <a:rPr lang="en-US" smtClean="0"/>
              <a:pPr/>
              <a:t>4</a:t>
            </a:fld>
            <a:endParaRPr lang="en-US" dirty="0"/>
          </a:p>
        </p:txBody>
      </p:sp>
      <p:pic>
        <p:nvPicPr>
          <p:cNvPr id="19" name="Content Placeholder 18" descr="Question mark on green pastel background">
            <a:extLst>
              <a:ext uri="{FF2B5EF4-FFF2-40B4-BE49-F238E27FC236}">
                <a16:creationId xmlns:a16="http://schemas.microsoft.com/office/drawing/2014/main" id="{6786D1E7-7352-A89F-36E5-A34FC9EECCD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50302" y="1642188"/>
            <a:ext cx="9843796" cy="4608474"/>
          </a:xfrm>
        </p:spPr>
      </p:pic>
      <p:sp>
        <p:nvSpPr>
          <p:cNvPr id="20" name="Title 1">
            <a:extLst>
              <a:ext uri="{FF2B5EF4-FFF2-40B4-BE49-F238E27FC236}">
                <a16:creationId xmlns:a16="http://schemas.microsoft.com/office/drawing/2014/main" id="{86BA06A3-6D44-B9C4-3898-D6F076571090}"/>
              </a:ext>
            </a:extLst>
          </p:cNvPr>
          <p:cNvSpPr>
            <a:spLocks noGrp="1"/>
          </p:cNvSpPr>
          <p:nvPr>
            <p:ph type="title"/>
          </p:nvPr>
        </p:nvSpPr>
        <p:spPr>
          <a:xfrm>
            <a:off x="1987419" y="1950098"/>
            <a:ext cx="4422711" cy="396908"/>
          </a:xfrm>
        </p:spPr>
        <p:txBody>
          <a:bodyPr/>
          <a:lstStyle/>
          <a:p>
            <a:r>
              <a:rPr lang="en-US" sz="3200" dirty="0"/>
              <a:t>Questions?</a:t>
            </a:r>
          </a:p>
        </p:txBody>
      </p:sp>
    </p:spTree>
    <p:extLst>
      <p:ext uri="{BB962C8B-B14F-4D97-AF65-F5344CB8AC3E}">
        <p14:creationId xmlns:p14="http://schemas.microsoft.com/office/powerpoint/2010/main" val="18974927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20000">
        <p15:prstTrans prst="pageCurlDouble"/>
      </p:transition>
    </mc:Choice>
    <mc:Fallback xmlns="">
      <p:transition spd="slow" advTm="20000">
        <p:fade/>
      </p:transition>
    </mc:Fallback>
  </mc:AlternateContent>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v2" id="{BDEA98EA-D843-4438-95DB-F22CA61FC091}" vid="{4109A616-E34E-4220-9C1B-F86C03870C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7198</TotalTime>
  <Words>284</Words>
  <Application>Microsoft Office PowerPoint</Application>
  <PresentationFormat>Widescreen</PresentationFormat>
  <Paragraphs>37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Arial</vt:lpstr>
      <vt:lpstr>Calibri</vt:lpstr>
      <vt:lpstr>1_Office Theme</vt:lpstr>
      <vt:lpstr>AUTO Enrollment (e-188)</vt:lpstr>
      <vt:lpstr>Auto Enrollment Process Review </vt:lpstr>
      <vt:lpstr>AUTO Enrollment Process Review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 Enrollment (E-188)</dc:title>
  <dc:creator>Agnieszka Pederson</dc:creator>
  <cp:lastModifiedBy>Sherry Nelson</cp:lastModifiedBy>
  <cp:revision>105</cp:revision>
  <dcterms:created xsi:type="dcterms:W3CDTF">2019-04-03T22:00:17Z</dcterms:created>
  <dcterms:modified xsi:type="dcterms:W3CDTF">2025-02-07T17:15:31Z</dcterms:modified>
</cp:coreProperties>
</file>