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4"/>
  </p:notesMasterIdLst>
  <p:handoutMasterIdLst>
    <p:handoutMasterId r:id="rId35"/>
  </p:handoutMasterIdLst>
  <p:sldIdLst>
    <p:sldId id="256" r:id="rId6"/>
    <p:sldId id="263" r:id="rId7"/>
    <p:sldId id="264" r:id="rId8"/>
    <p:sldId id="265" r:id="rId9"/>
    <p:sldId id="266" r:id="rId10"/>
    <p:sldId id="267" r:id="rId11"/>
    <p:sldId id="268" r:id="rId12"/>
    <p:sldId id="270" r:id="rId13"/>
    <p:sldId id="271" r:id="rId14"/>
    <p:sldId id="276" r:id="rId15"/>
    <p:sldId id="272" r:id="rId16"/>
    <p:sldId id="273" r:id="rId17"/>
    <p:sldId id="274" r:id="rId18"/>
    <p:sldId id="275" r:id="rId19"/>
    <p:sldId id="282" r:id="rId20"/>
    <p:sldId id="277" r:id="rId21"/>
    <p:sldId id="278" r:id="rId22"/>
    <p:sldId id="279" r:id="rId23"/>
    <p:sldId id="280" r:id="rId24"/>
    <p:sldId id="281" r:id="rId25"/>
    <p:sldId id="283" r:id="rId26"/>
    <p:sldId id="284" r:id="rId27"/>
    <p:sldId id="286" r:id="rId28"/>
    <p:sldId id="287" r:id="rId29"/>
    <p:sldId id="288" r:id="rId30"/>
    <p:sldId id="289" r:id="rId31"/>
    <p:sldId id="291" r:id="rId32"/>
    <p:sldId id="290" r:id="rId33"/>
  </p:sldIdLst>
  <p:sldSz cx="9144000" cy="5143500" type="screen16x9"/>
  <p:notesSz cx="6934200" cy="9220200"/>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8903"/>
    <a:srgbClr val="005695"/>
    <a:srgbClr val="EFD099"/>
    <a:srgbClr val="CC9900"/>
    <a:srgbClr val="F4D790"/>
    <a:srgbClr val="F9F3DB"/>
    <a:srgbClr val="95952B"/>
    <a:srgbClr val="3A597E"/>
    <a:srgbClr val="4D5877"/>
    <a:srgbClr val="F9D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03" autoAdjust="0"/>
    <p:restoredTop sz="86395" autoAdjust="0"/>
  </p:normalViewPr>
  <p:slideViewPr>
    <p:cSldViewPr>
      <p:cViewPr varScale="1">
        <p:scale>
          <a:sx n="144" d="100"/>
          <a:sy n="144" d="100"/>
        </p:scale>
        <p:origin x="276"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810" y="9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04820" cy="461408"/>
          </a:xfrm>
          <a:prstGeom prst="rect">
            <a:avLst/>
          </a:prstGeom>
          <a:noFill/>
          <a:ln w="9525">
            <a:noFill/>
            <a:miter lim="800000"/>
            <a:headEnd/>
            <a:tailEnd/>
          </a:ln>
          <a:effectLst/>
        </p:spPr>
        <p:txBody>
          <a:bodyPr vert="horz" wrap="square" lIns="91989" tIns="45994" rIns="91989" bIns="45994"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sz="quarter" idx="1"/>
          </p:nvPr>
        </p:nvSpPr>
        <p:spPr bwMode="auto">
          <a:xfrm>
            <a:off x="3927775" y="0"/>
            <a:ext cx="3004820" cy="461408"/>
          </a:xfrm>
          <a:prstGeom prst="rect">
            <a:avLst/>
          </a:prstGeom>
          <a:noFill/>
          <a:ln w="9525">
            <a:noFill/>
            <a:miter lim="800000"/>
            <a:headEnd/>
            <a:tailEnd/>
          </a:ln>
          <a:effectLst/>
        </p:spPr>
        <p:txBody>
          <a:bodyPr vert="horz" wrap="square" lIns="91989" tIns="45994" rIns="91989" bIns="45994" numCol="1" anchor="t" anchorCtr="0" compatLnSpc="1">
            <a:prstTxWarp prst="textNoShape">
              <a:avLst/>
            </a:prstTxWarp>
          </a:bodyPr>
          <a:lstStyle>
            <a:lvl1pPr algn="r">
              <a:defRPr sz="1200"/>
            </a:lvl1pPr>
          </a:lstStyle>
          <a:p>
            <a:endParaRPr lang="en-US"/>
          </a:p>
        </p:txBody>
      </p:sp>
      <p:sp>
        <p:nvSpPr>
          <p:cNvPr id="5124" name="Rectangle 4"/>
          <p:cNvSpPr>
            <a:spLocks noGrp="1" noChangeArrowheads="1"/>
          </p:cNvSpPr>
          <p:nvPr>
            <p:ph type="ftr" sz="quarter" idx="2"/>
          </p:nvPr>
        </p:nvSpPr>
        <p:spPr bwMode="auto">
          <a:xfrm>
            <a:off x="0" y="8757201"/>
            <a:ext cx="3004820" cy="461408"/>
          </a:xfrm>
          <a:prstGeom prst="rect">
            <a:avLst/>
          </a:prstGeom>
          <a:noFill/>
          <a:ln w="9525">
            <a:noFill/>
            <a:miter lim="800000"/>
            <a:headEnd/>
            <a:tailEnd/>
          </a:ln>
          <a:effectLst/>
        </p:spPr>
        <p:txBody>
          <a:bodyPr vert="horz" wrap="square" lIns="91989" tIns="45994" rIns="91989" bIns="45994" numCol="1" anchor="b" anchorCtr="0" compatLnSpc="1">
            <a:prstTxWarp prst="textNoShape">
              <a:avLst/>
            </a:prstTxWarp>
          </a:bodyPr>
          <a:lstStyle>
            <a:lvl1pPr>
              <a:defRPr sz="1200"/>
            </a:lvl1pPr>
          </a:lstStyle>
          <a:p>
            <a:endParaRPr lang="en-US"/>
          </a:p>
        </p:txBody>
      </p:sp>
      <p:sp>
        <p:nvSpPr>
          <p:cNvPr id="5125" name="Rectangle 5"/>
          <p:cNvSpPr>
            <a:spLocks noGrp="1" noChangeArrowheads="1"/>
          </p:cNvSpPr>
          <p:nvPr>
            <p:ph type="sldNum" sz="quarter" idx="3"/>
          </p:nvPr>
        </p:nvSpPr>
        <p:spPr bwMode="auto">
          <a:xfrm>
            <a:off x="3927775" y="8757201"/>
            <a:ext cx="3004820" cy="461408"/>
          </a:xfrm>
          <a:prstGeom prst="rect">
            <a:avLst/>
          </a:prstGeom>
          <a:noFill/>
          <a:ln w="9525">
            <a:noFill/>
            <a:miter lim="800000"/>
            <a:headEnd/>
            <a:tailEnd/>
          </a:ln>
          <a:effectLst/>
        </p:spPr>
        <p:txBody>
          <a:bodyPr vert="horz" wrap="square" lIns="91989" tIns="45994" rIns="91989" bIns="45994" numCol="1" anchor="b" anchorCtr="0" compatLnSpc="1">
            <a:prstTxWarp prst="textNoShape">
              <a:avLst/>
            </a:prstTxWarp>
          </a:bodyPr>
          <a:lstStyle>
            <a:lvl1pPr algn="r">
              <a:defRPr sz="1200"/>
            </a:lvl1pPr>
          </a:lstStyle>
          <a:p>
            <a:fld id="{9EBAECAF-E419-4AF5-B148-58553734C99E}" type="slidenum">
              <a:rPr lang="en-US"/>
              <a:pPr/>
              <a:t>‹#›</a:t>
            </a:fld>
            <a:endParaRPr lang="en-US"/>
          </a:p>
        </p:txBody>
      </p:sp>
    </p:spTree>
    <p:extLst>
      <p:ext uri="{BB962C8B-B14F-4D97-AF65-F5344CB8AC3E}">
        <p14:creationId xmlns:p14="http://schemas.microsoft.com/office/powerpoint/2010/main" val="949183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408"/>
          </a:xfrm>
          <a:prstGeom prst="rect">
            <a:avLst/>
          </a:prstGeom>
        </p:spPr>
        <p:txBody>
          <a:bodyPr vert="horz" lIns="91989" tIns="45994" rIns="91989" bIns="45994" rtlCol="0"/>
          <a:lstStyle>
            <a:lvl1pPr algn="l">
              <a:defRPr sz="1200"/>
            </a:lvl1pPr>
          </a:lstStyle>
          <a:p>
            <a:endParaRPr lang="en-US"/>
          </a:p>
        </p:txBody>
      </p:sp>
      <p:sp>
        <p:nvSpPr>
          <p:cNvPr id="3" name="Date Placeholder 2"/>
          <p:cNvSpPr>
            <a:spLocks noGrp="1"/>
          </p:cNvSpPr>
          <p:nvPr>
            <p:ph type="dt" idx="1"/>
          </p:nvPr>
        </p:nvSpPr>
        <p:spPr>
          <a:xfrm>
            <a:off x="3927775" y="0"/>
            <a:ext cx="3004820" cy="461408"/>
          </a:xfrm>
          <a:prstGeom prst="rect">
            <a:avLst/>
          </a:prstGeom>
        </p:spPr>
        <p:txBody>
          <a:bodyPr vert="horz" lIns="91989" tIns="45994" rIns="91989" bIns="45994" rtlCol="0"/>
          <a:lstStyle>
            <a:lvl1pPr algn="r">
              <a:defRPr sz="1200"/>
            </a:lvl1pPr>
          </a:lstStyle>
          <a:p>
            <a:fld id="{A992A3C5-519E-48C2-906F-C3472F4781F8}" type="datetimeFigureOut">
              <a:rPr lang="en-US" smtClean="0"/>
              <a:pPr/>
              <a:t>5/6/2024</a:t>
            </a:fld>
            <a:endParaRPr lang="en-US"/>
          </a:p>
        </p:txBody>
      </p:sp>
      <p:sp>
        <p:nvSpPr>
          <p:cNvPr id="4" name="Slide Image Placeholder 3"/>
          <p:cNvSpPr>
            <a:spLocks noGrp="1" noRot="1" noChangeAspect="1"/>
          </p:cNvSpPr>
          <p:nvPr>
            <p:ph type="sldImg" idx="2"/>
          </p:nvPr>
        </p:nvSpPr>
        <p:spPr>
          <a:xfrm>
            <a:off x="393700" y="692150"/>
            <a:ext cx="6146800" cy="3457575"/>
          </a:xfrm>
          <a:prstGeom prst="rect">
            <a:avLst/>
          </a:prstGeom>
          <a:noFill/>
          <a:ln w="12700">
            <a:solidFill>
              <a:prstClr val="black"/>
            </a:solidFill>
          </a:ln>
        </p:spPr>
        <p:txBody>
          <a:bodyPr vert="horz" lIns="91989" tIns="45994" rIns="91989" bIns="45994" rtlCol="0" anchor="ctr"/>
          <a:lstStyle/>
          <a:p>
            <a:endParaRPr lang="en-US"/>
          </a:p>
        </p:txBody>
      </p:sp>
      <p:sp>
        <p:nvSpPr>
          <p:cNvPr id="5" name="Notes Placeholder 4"/>
          <p:cNvSpPr>
            <a:spLocks noGrp="1"/>
          </p:cNvSpPr>
          <p:nvPr>
            <p:ph type="body" sz="quarter" idx="3"/>
          </p:nvPr>
        </p:nvSpPr>
        <p:spPr>
          <a:xfrm>
            <a:off x="693420" y="4380192"/>
            <a:ext cx="5547360" cy="4147896"/>
          </a:xfrm>
          <a:prstGeom prst="rect">
            <a:avLst/>
          </a:prstGeom>
        </p:spPr>
        <p:txBody>
          <a:bodyPr vert="horz" lIns="91989" tIns="45994" rIns="91989" bIns="459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201"/>
            <a:ext cx="3004820" cy="461408"/>
          </a:xfrm>
          <a:prstGeom prst="rect">
            <a:avLst/>
          </a:prstGeom>
        </p:spPr>
        <p:txBody>
          <a:bodyPr vert="horz" lIns="91989" tIns="45994" rIns="91989" bIns="4599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201"/>
            <a:ext cx="3004820" cy="461408"/>
          </a:xfrm>
          <a:prstGeom prst="rect">
            <a:avLst/>
          </a:prstGeom>
        </p:spPr>
        <p:txBody>
          <a:bodyPr vert="horz" lIns="91989" tIns="45994" rIns="91989" bIns="45994" rtlCol="0" anchor="b"/>
          <a:lstStyle>
            <a:lvl1pPr algn="r">
              <a:defRPr sz="1200"/>
            </a:lvl1pPr>
          </a:lstStyle>
          <a:p>
            <a:fld id="{48649A9D-9250-45D6-BEC4-7CADFAF10A51}" type="slidenum">
              <a:rPr lang="en-US" smtClean="0"/>
              <a:pPr/>
              <a:t>‹#›</a:t>
            </a:fld>
            <a:endParaRPr lang="en-US"/>
          </a:p>
        </p:txBody>
      </p:sp>
    </p:spTree>
    <p:extLst>
      <p:ext uri="{BB962C8B-B14F-4D97-AF65-F5344CB8AC3E}">
        <p14:creationId xmlns:p14="http://schemas.microsoft.com/office/powerpoint/2010/main" val="180765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Welcome!  T</a:t>
            </a:r>
            <a:r>
              <a:rPr lang="en-US" altLang="en-US" baseline="0" dirty="0" smtClean="0"/>
              <a:t>hank you for the opportunity to meet with you and share how we can help the employer.  Our goal is our to present what we do then f/u with an in-person consultation AT NO ADDED COST to the employer!</a:t>
            </a:r>
          </a:p>
          <a:p>
            <a:endParaRPr lang="en-US" altLang="en-US" baseline="0" dirty="0" smtClean="0"/>
          </a:p>
          <a:p>
            <a:r>
              <a:rPr lang="en-US" altLang="en-US" baseline="0" dirty="0" smtClean="0"/>
              <a:t>Introductions - </a:t>
            </a:r>
          </a:p>
          <a:p>
            <a:endParaRPr lang="en-US" altLang="en-US" baseline="0" dirty="0" smtClean="0"/>
          </a:p>
          <a:p>
            <a:r>
              <a:rPr lang="en-US" altLang="en-US" baseline="0" dirty="0" smtClean="0"/>
              <a:t>Happy to answer any questions you may have so feel free to raise your hand or comment in the chat box.   We look forward to discussing your company needs and how we can best provide services.</a:t>
            </a:r>
          </a:p>
          <a:p>
            <a:endParaRPr lang="en-US" dirty="0"/>
          </a:p>
        </p:txBody>
      </p:sp>
      <p:sp>
        <p:nvSpPr>
          <p:cNvPr id="4" name="Slide Number Placeholder 3"/>
          <p:cNvSpPr>
            <a:spLocks noGrp="1"/>
          </p:cNvSpPr>
          <p:nvPr>
            <p:ph type="sldNum" sz="quarter" idx="10"/>
          </p:nvPr>
        </p:nvSpPr>
        <p:spPr/>
        <p:txBody>
          <a:bodyPr/>
          <a:lstStyle/>
          <a:p>
            <a:fld id="{48649A9D-9250-45D6-BEC4-7CADFAF10A51}" type="slidenum">
              <a:rPr lang="en-US" smtClean="0"/>
              <a:pPr/>
              <a:t>1</a:t>
            </a:fld>
            <a:endParaRPr lang="en-US"/>
          </a:p>
        </p:txBody>
      </p:sp>
    </p:spTree>
    <p:extLst>
      <p:ext uri="{BB962C8B-B14F-4D97-AF65-F5344CB8AC3E}">
        <p14:creationId xmlns:p14="http://schemas.microsoft.com/office/powerpoint/2010/main" val="3712868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Read the slide</a:t>
            </a:r>
            <a:endParaRPr lang="en-US" altLang="en-US" baseline="0" dirty="0" smtClean="0">
              <a:sym typeface="Wingdings" panose="05000000000000000000" pitchFamily="2" charset="2"/>
            </a:endParaRPr>
          </a:p>
          <a:p>
            <a:pPr marL="171450" indent="-171450">
              <a:buFontTx/>
              <a:buChar char="-"/>
            </a:pPr>
            <a:endParaRPr lang="en-US" altLang="en-US" baseline="0" dirty="0" smtClean="0">
              <a:sym typeface="Wingdings" panose="05000000000000000000" pitchFamily="2" charset="2"/>
            </a:endParaRPr>
          </a:p>
          <a:p>
            <a:pPr marL="171450" indent="-171450">
              <a:buFontTx/>
              <a:buChar char="-"/>
            </a:pPr>
            <a:r>
              <a:rPr lang="en-US" altLang="en-US" baseline="0" dirty="0" smtClean="0">
                <a:sym typeface="Wingdings" panose="05000000000000000000" pitchFamily="2" charset="2"/>
              </a:rPr>
              <a:t>Needed if you plan to apply for WSAW</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8649A9D-9250-45D6-BEC4-7CADFAF10A51}" type="slidenum">
              <a:rPr lang="en-US" smtClean="0"/>
              <a:pPr/>
              <a:t>13</a:t>
            </a:fld>
            <a:endParaRPr lang="en-US"/>
          </a:p>
        </p:txBody>
      </p:sp>
    </p:spTree>
    <p:extLst>
      <p:ext uri="{BB962C8B-B14F-4D97-AF65-F5344CB8AC3E}">
        <p14:creationId xmlns:p14="http://schemas.microsoft.com/office/powerpoint/2010/main" val="3839550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Pass out APF &amp; LD </a:t>
            </a:r>
          </a:p>
          <a:p>
            <a:endParaRPr lang="en-US" dirty="0"/>
          </a:p>
        </p:txBody>
      </p:sp>
      <p:sp>
        <p:nvSpPr>
          <p:cNvPr id="4" name="Slide Number Placeholder 3"/>
          <p:cNvSpPr>
            <a:spLocks noGrp="1"/>
          </p:cNvSpPr>
          <p:nvPr>
            <p:ph type="sldNum" sz="quarter" idx="10"/>
          </p:nvPr>
        </p:nvSpPr>
        <p:spPr/>
        <p:txBody>
          <a:bodyPr/>
          <a:lstStyle/>
          <a:p>
            <a:fld id="{48649A9D-9250-45D6-BEC4-7CADFAF10A51}" type="slidenum">
              <a:rPr lang="en-US" smtClean="0"/>
              <a:pPr/>
              <a:t>14</a:t>
            </a:fld>
            <a:endParaRPr lang="en-US"/>
          </a:p>
        </p:txBody>
      </p:sp>
    </p:spTree>
    <p:extLst>
      <p:ext uri="{BB962C8B-B14F-4D97-AF65-F5344CB8AC3E}">
        <p14:creationId xmlns:p14="http://schemas.microsoft.com/office/powerpoint/2010/main" val="1770101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 RTW culture is key AND a foundation for safety.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define it as … </a:t>
            </a:r>
            <a:r>
              <a:rPr lang="en-US" altLang="en-US" dirty="0" smtClean="0"/>
              <a:t>Everyone in the organization focusing on RTW ASAP.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To create a RTW culture, it takes these steps: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Introduce the RTW culture to your company.</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Share that everyone is important and valuable – workers and supervision.</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Ensure everyone knows their role when an injury happens.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Share that their injury is priority and appropriate light duty will be available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Actively work with the medical provider    *HIPAA does not apply to employers for industrial injuries</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altLang="en-US" i="1" dirty="0" smtClean="0">
                <a:solidFill>
                  <a:srgbClr val="FF0000"/>
                </a:solidFill>
              </a:rPr>
              <a:t>Encourage the development</a:t>
            </a:r>
            <a:r>
              <a:rPr lang="en-US" altLang="en-US" i="1" baseline="0" dirty="0" smtClean="0">
                <a:solidFill>
                  <a:srgbClr val="FF0000"/>
                </a:solidFill>
              </a:rPr>
              <a:t> of a </a:t>
            </a:r>
            <a:r>
              <a:rPr lang="en-US" altLang="en-US" i="1" dirty="0" smtClean="0">
                <a:solidFill>
                  <a:srgbClr val="FF0000"/>
                </a:solidFill>
              </a:rPr>
              <a:t>RTW coordinator (can</a:t>
            </a:r>
            <a:r>
              <a:rPr lang="en-US" altLang="en-US" i="1" baseline="0" dirty="0" smtClean="0">
                <a:solidFill>
                  <a:srgbClr val="FF0000"/>
                </a:solidFill>
              </a:rPr>
              <a:t> be anyone within the company—upcoming manager or lead trainers, foreman, safety guru etc…) so there is a knowledgeable person to keep the RTW culture healthy</a:t>
            </a:r>
            <a:endParaRPr lang="en-US" i="1" baseline="0" dirty="0" smtClean="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baseline="0" dirty="0" smtClean="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It improves morale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Everyone knows what to expect and their role in it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Employees can be part of the LD process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Everyone is treated the same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Employer cares about employee wellbeing</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Quicker recovery when working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b="0" i="1" baseline="0" dirty="0" smtClean="0">
                <a:solidFill>
                  <a:srgbClr val="C00000"/>
                </a:solidFill>
              </a:rPr>
              <a:t>Worker engagement – when an employer has light duty, the worker gets up, showers, RTW with their friends and colleagues and keeps their normal schedule as best they can.  This has been said it makes for better healing abilities.  Stress is one of the worst healers.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Less potential for mental health concerns down the road</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Cost savings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Limits time off work</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The worker can report to the medical provider at the first visit that there is LD and a release can be given</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LD approval facilitates light duty wage reimbursement which we address later</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Monitoring a claim and progress or lack thereof</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Assisting an employer to develop a Return to Work Culture is what I consider,</a:t>
            </a:r>
            <a:r>
              <a:rPr lang="en-US" altLang="en-US" baseline="0" dirty="0" smtClean="0"/>
              <a:t> our </a:t>
            </a:r>
            <a:r>
              <a:rPr lang="en-US" baseline="0" dirty="0" smtClean="0"/>
              <a:t>GOLD STAR service.  We would be glad to schedule with the employer to map out a timeframe that works for them.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Now Stacy will cover a few more points…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8649A9D-9250-45D6-BEC4-7CADFAF10A51}" type="slidenum">
              <a:rPr lang="en-US" smtClean="0"/>
              <a:pPr/>
              <a:t>15</a:t>
            </a:fld>
            <a:endParaRPr lang="en-US"/>
          </a:p>
        </p:txBody>
      </p:sp>
    </p:spTree>
    <p:extLst>
      <p:ext uri="{BB962C8B-B14F-4D97-AF65-F5344CB8AC3E}">
        <p14:creationId xmlns:p14="http://schemas.microsoft.com/office/powerpoint/2010/main" val="1074297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aseline="0" dirty="0" smtClean="0"/>
              <a:t>Job Offers are an important part of the claim process.  It protects the Worker and the Employer.</a:t>
            </a:r>
          </a:p>
          <a:p>
            <a:pPr marL="0" lvl="0" indent="0">
              <a:buFont typeface="Arial" panose="020B0604020202020204" pitchFamily="34" charset="0"/>
              <a:buNone/>
            </a:pPr>
            <a:r>
              <a:rPr lang="en-US" baseline="0" dirty="0" smtClean="0"/>
              <a:t>You will document medically approved job description, ensure the work hours and wages are listed. Include detailed schedule---where, who to report to, what time etc…</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Delivery of the Job Offer</a:t>
            </a:r>
          </a:p>
          <a:p>
            <a:pPr marL="171450" lvl="0" indent="-171450">
              <a:buFont typeface="Arial" panose="020B0604020202020204" pitchFamily="34" charset="0"/>
              <a:buChar char="•"/>
            </a:pPr>
            <a:r>
              <a:rPr lang="en-US" baseline="0" dirty="0" smtClean="0"/>
              <a:t>In person at work or hand deliver</a:t>
            </a:r>
          </a:p>
          <a:p>
            <a:pPr marL="171450" lvl="0" indent="-171450">
              <a:buFont typeface="Arial" panose="020B0604020202020204" pitchFamily="34" charset="0"/>
              <a:buChar char="•"/>
            </a:pPr>
            <a:r>
              <a:rPr lang="en-US" baseline="0" dirty="0" smtClean="0"/>
              <a:t>Regular mail/Certified mail</a:t>
            </a:r>
          </a:p>
          <a:p>
            <a:pPr marL="171450" lvl="0" indent="-171450">
              <a:buFont typeface="Arial" panose="020B0604020202020204" pitchFamily="34" charset="0"/>
              <a:buChar char="•"/>
            </a:pPr>
            <a:r>
              <a:rPr lang="en-US" baseline="0" dirty="0" smtClean="0"/>
              <a:t>Make sure to send to all parties—including attorneys</a:t>
            </a:r>
          </a:p>
          <a:p>
            <a:pPr marL="171450" lvl="0" indent="-171450">
              <a:buFont typeface="Arial" panose="020B0604020202020204" pitchFamily="34" charset="0"/>
              <a:buChar char="•"/>
            </a:pPr>
            <a:r>
              <a:rPr lang="en-US" baseline="0" dirty="0" smtClean="0"/>
              <a:t>Ensure copies of job offer are sent to the claims manager to support job offer.</a:t>
            </a:r>
          </a:p>
          <a:p>
            <a:pPr marL="171450" lvl="0" indent="-171450">
              <a:buFont typeface="Arial" panose="020B0604020202020204" pitchFamily="34" charset="0"/>
              <a:buChar char="•"/>
            </a:pPr>
            <a:r>
              <a:rPr lang="en-US" baseline="0" dirty="0" smtClean="0"/>
              <a:t>Using the job offer process is another way to manage your claims. If the worker declines, time loss may be stopped. Also it helps protect the Employer when the Worker is let go to cause.</a:t>
            </a:r>
          </a:p>
          <a:p>
            <a:pPr marL="171450" lvl="0" indent="-171450">
              <a:buFont typeface="Arial" panose="020B0604020202020204" pitchFamily="34" charset="0"/>
              <a:buChar char="•"/>
            </a:pPr>
            <a:r>
              <a:rPr lang="en-US" baseline="0" dirty="0" smtClean="0"/>
              <a:t>Company policy trumps an injury.</a:t>
            </a:r>
          </a:p>
          <a:p>
            <a:pPr marL="171450" lvl="0" indent="-171450">
              <a:buFont typeface="Arial" panose="020B0604020202020204" pitchFamily="34" charset="0"/>
              <a:buChar char="•"/>
            </a:pPr>
            <a:r>
              <a:rPr lang="en-US" baseline="0" dirty="0" smtClean="0"/>
              <a:t>A light duty job offer is temporary transitional employment.  Temporary through the rehabilitation process.</a:t>
            </a:r>
          </a:p>
          <a:p>
            <a:endParaRPr lang="en-US" dirty="0"/>
          </a:p>
        </p:txBody>
      </p:sp>
      <p:sp>
        <p:nvSpPr>
          <p:cNvPr id="4" name="Slide Number Placeholder 3"/>
          <p:cNvSpPr>
            <a:spLocks noGrp="1"/>
          </p:cNvSpPr>
          <p:nvPr>
            <p:ph type="sldNum" sz="quarter" idx="10"/>
          </p:nvPr>
        </p:nvSpPr>
        <p:spPr/>
        <p:txBody>
          <a:bodyPr/>
          <a:lstStyle/>
          <a:p>
            <a:fld id="{48649A9D-9250-45D6-BEC4-7CADFAF10A51}" type="slidenum">
              <a:rPr lang="en-US" smtClean="0"/>
              <a:pPr/>
              <a:t>17</a:t>
            </a:fld>
            <a:endParaRPr lang="en-US"/>
          </a:p>
        </p:txBody>
      </p:sp>
    </p:spTree>
    <p:extLst>
      <p:ext uri="{BB962C8B-B14F-4D97-AF65-F5344CB8AC3E}">
        <p14:creationId xmlns:p14="http://schemas.microsoft.com/office/powerpoint/2010/main" val="2539610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working with an employer they will have a </a:t>
            </a:r>
          </a:p>
          <a:p>
            <a:pPr marL="800100" lvl="0">
              <a:buClrTx/>
              <a:buFont typeface="Arial" panose="020B0604020202020204" pitchFamily="34" charset="0"/>
              <a:buChar char="•"/>
            </a:pPr>
            <a:r>
              <a:rPr lang="en-US" sz="1200" dirty="0" smtClean="0"/>
              <a:t>Formal </a:t>
            </a:r>
            <a:r>
              <a:rPr lang="en-US" sz="1200" b="1" dirty="0" smtClean="0"/>
              <a:t>temporary</a:t>
            </a:r>
            <a:r>
              <a:rPr lang="en-US" sz="1200" dirty="0" smtClean="0"/>
              <a:t> light duty Job Offer template </a:t>
            </a:r>
          </a:p>
          <a:p>
            <a:pPr marL="800100" lvl="0">
              <a:buClrTx/>
              <a:buFont typeface="Arial" panose="020B0604020202020204" pitchFamily="34" charset="0"/>
              <a:buChar char="•"/>
            </a:pPr>
            <a:r>
              <a:rPr lang="en-US" sz="1200" dirty="0" smtClean="0"/>
              <a:t>Formal </a:t>
            </a:r>
            <a:r>
              <a:rPr lang="en-US" sz="1200" b="1" dirty="0" smtClean="0"/>
              <a:t>permanent</a:t>
            </a:r>
            <a:r>
              <a:rPr lang="en-US" sz="1200" dirty="0" smtClean="0"/>
              <a:t> new Job Offer template</a:t>
            </a:r>
          </a:p>
          <a:p>
            <a:pPr marL="800100" lvl="0">
              <a:buClrTx/>
              <a:buFont typeface="Arial" panose="020B0604020202020204" pitchFamily="34" charset="0"/>
              <a:buChar char="•"/>
            </a:pPr>
            <a:r>
              <a:rPr lang="en-US" sz="1200" dirty="0" smtClean="0"/>
              <a:t>A Step by Step Checklist to ensure that each job offer is valid</a:t>
            </a:r>
          </a:p>
          <a:p>
            <a:pPr marL="800100" lvl="0">
              <a:buClrTx/>
              <a:buFont typeface="Arial" panose="020B0604020202020204" pitchFamily="34" charset="0"/>
              <a:buChar char="•"/>
            </a:pPr>
            <a:r>
              <a:rPr lang="en-US" sz="1200" dirty="0" smtClean="0"/>
              <a:t>A</a:t>
            </a:r>
            <a:r>
              <a:rPr lang="en-US" sz="1200" baseline="0" dirty="0" smtClean="0"/>
              <a:t> copy of an </a:t>
            </a:r>
            <a:r>
              <a:rPr lang="en-US" sz="1200" dirty="0" smtClean="0"/>
              <a:t>Employer’s Light Duty Job Description (F252-040-000) </a:t>
            </a:r>
          </a:p>
          <a:p>
            <a:pPr marL="800100" lvl="0">
              <a:buClrTx/>
              <a:buFont typeface="Arial" panose="020B0604020202020204" pitchFamily="34" charset="0"/>
              <a:buChar char="•"/>
            </a:pPr>
            <a:r>
              <a:rPr lang="en-US" sz="1200" dirty="0" smtClean="0"/>
              <a:t> Set up on the</a:t>
            </a:r>
            <a:r>
              <a:rPr lang="en-US" sz="1200" baseline="0" dirty="0" smtClean="0"/>
              <a:t> claim and account center and </a:t>
            </a:r>
            <a:r>
              <a:rPr lang="en-US" sz="1200" dirty="0" smtClean="0"/>
              <a:t>Instructions how</a:t>
            </a:r>
            <a:r>
              <a:rPr lang="en-US" sz="1200" baseline="0" dirty="0" smtClean="0"/>
              <a:t> to find useful information and medical records. </a:t>
            </a:r>
            <a:endParaRPr lang="en-US" sz="1200" dirty="0" smtClean="0"/>
          </a:p>
        </p:txBody>
      </p:sp>
      <p:sp>
        <p:nvSpPr>
          <p:cNvPr id="4" name="Slide Number Placeholder 3"/>
          <p:cNvSpPr>
            <a:spLocks noGrp="1"/>
          </p:cNvSpPr>
          <p:nvPr>
            <p:ph type="sldNum" sz="quarter" idx="10"/>
          </p:nvPr>
        </p:nvSpPr>
        <p:spPr/>
        <p:txBody>
          <a:bodyPr/>
          <a:lstStyle/>
          <a:p>
            <a:fld id="{48649A9D-9250-45D6-BEC4-7CADFAF10A51}" type="slidenum">
              <a:rPr lang="en-US" smtClean="0"/>
              <a:pPr/>
              <a:t>18</a:t>
            </a:fld>
            <a:endParaRPr lang="en-US"/>
          </a:p>
        </p:txBody>
      </p:sp>
    </p:spTree>
    <p:extLst>
      <p:ext uri="{BB962C8B-B14F-4D97-AF65-F5344CB8AC3E}">
        <p14:creationId xmlns:p14="http://schemas.microsoft.com/office/powerpoint/2010/main" val="3080237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indent="0">
              <a:buFont typeface="Arial" panose="020B0604020202020204" pitchFamily="34" charset="0"/>
              <a:buNone/>
            </a:pPr>
            <a:r>
              <a:rPr lang="en-US" sz="1200" b="0" i="0" kern="1200" dirty="0" smtClean="0">
                <a:solidFill>
                  <a:schemeClr val="tx1"/>
                </a:solidFill>
                <a:effectLst/>
                <a:latin typeface="+mn-lt"/>
                <a:ea typeface="+mn-ea"/>
                <a:cs typeface="+mn-cs"/>
              </a:rPr>
              <a:t>We</a:t>
            </a:r>
            <a:r>
              <a:rPr lang="en-US" sz="1200" b="0" i="0" kern="1200" baseline="0" dirty="0" smtClean="0">
                <a:solidFill>
                  <a:schemeClr val="tx1"/>
                </a:solidFill>
                <a:effectLst/>
                <a:latin typeface="+mn-lt"/>
                <a:ea typeface="+mn-ea"/>
                <a:cs typeface="+mn-cs"/>
              </a:rPr>
              <a:t> aim to assist at employers where they are.  We have some employers how are brand new and have no knowledge of the L&amp;I system, while others just need general reminders here and there.  I mentioned several these education pieces a bit earlier and if desired can be provided individually.</a:t>
            </a:r>
          </a:p>
          <a:p>
            <a:pPr marL="0" indent="0">
              <a:buFont typeface="Arial" panose="020B0604020202020204" pitchFamily="34" charset="0"/>
              <a:buNone/>
            </a:pPr>
            <a:endParaRPr lang="en-US" sz="1200" b="1"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1" dirty="0" smtClean="0"/>
              <a:t>Claim and Account Center:  </a:t>
            </a:r>
          </a:p>
          <a:p>
            <a:pPr marL="969963" indent="-55563">
              <a:buFont typeface="Arial" panose="020B0604020202020204" pitchFamily="34" charset="0"/>
              <a:buChar char="•"/>
            </a:pPr>
            <a:r>
              <a:rPr lang="en-US" sz="1200" dirty="0" smtClean="0"/>
              <a:t>  Education</a:t>
            </a:r>
          </a:p>
          <a:p>
            <a:pPr marL="969963" indent="-55563">
              <a:buFont typeface="Arial" panose="020B0604020202020204" pitchFamily="34" charset="0"/>
              <a:buChar char="•"/>
            </a:pPr>
            <a:r>
              <a:rPr lang="en-US" sz="1200" dirty="0" smtClean="0"/>
              <a:t>  Sign Up</a:t>
            </a:r>
          </a:p>
          <a:p>
            <a:pPr marL="0" indent="0">
              <a:buFont typeface="Arial" panose="020B0604020202020204" pitchFamily="34" charset="0"/>
              <a:buNone/>
            </a:pPr>
            <a:r>
              <a:rPr lang="en-US" sz="1200" b="1" dirty="0" smtClean="0"/>
              <a:t>Navigate the L&amp;I System</a:t>
            </a:r>
          </a:p>
          <a:p>
            <a:pPr marL="914400" indent="55563">
              <a:buFont typeface="Arial" panose="020B0604020202020204" pitchFamily="34" charset="0"/>
              <a:buChar char="•"/>
            </a:pPr>
            <a:r>
              <a:rPr lang="en-US" sz="1200" dirty="0" smtClean="0"/>
              <a:t>  Claim Process</a:t>
            </a:r>
          </a:p>
          <a:p>
            <a:pPr marL="914400" indent="55563">
              <a:buFont typeface="Arial" panose="020B0604020202020204" pitchFamily="34" charset="0"/>
              <a:buChar char="•"/>
            </a:pPr>
            <a:r>
              <a:rPr lang="en-US" sz="1200" dirty="0" smtClean="0"/>
              <a:t>Services/Programs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An</a:t>
            </a:r>
            <a:r>
              <a:rPr lang="en-US" sz="1200" b="1" i="0" kern="1200" baseline="0" dirty="0" smtClean="0">
                <a:solidFill>
                  <a:schemeClr val="tx1"/>
                </a:solidFill>
                <a:effectLst/>
                <a:latin typeface="+mn-lt"/>
                <a:ea typeface="+mn-ea"/>
                <a:cs typeface="+mn-cs"/>
              </a:rPr>
              <a:t> Overview of our </a:t>
            </a:r>
            <a:r>
              <a:rPr lang="en-US" sz="1200" b="1" i="0" kern="1200" dirty="0" smtClean="0">
                <a:solidFill>
                  <a:schemeClr val="tx1"/>
                </a:solidFill>
                <a:effectLst/>
                <a:latin typeface="+mn-lt"/>
                <a:ea typeface="+mn-ea"/>
                <a:cs typeface="+mn-cs"/>
              </a:rPr>
              <a:t>L&amp;I Partners and how their</a:t>
            </a:r>
            <a:r>
              <a:rPr lang="en-US" sz="1200" b="1" i="0" kern="1200" baseline="0" dirty="0" smtClean="0">
                <a:solidFill>
                  <a:schemeClr val="tx1"/>
                </a:solidFill>
                <a:effectLst/>
                <a:latin typeface="+mn-lt"/>
                <a:ea typeface="+mn-ea"/>
                <a:cs typeface="+mn-cs"/>
              </a:rPr>
              <a:t> services are available:</a:t>
            </a:r>
          </a:p>
          <a:p>
            <a:endParaRPr lang="en-US" sz="1200" b="1" i="0" kern="1200" baseline="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Safety and Health Consultation</a:t>
            </a:r>
          </a:p>
          <a:p>
            <a:r>
              <a:rPr lang="en-US" sz="1200" b="0" i="0" kern="1200" dirty="0" smtClean="0">
                <a:solidFill>
                  <a:schemeClr val="tx1"/>
                </a:solidFill>
                <a:effectLst/>
                <a:latin typeface="+mn-lt"/>
                <a:ea typeface="+mn-ea"/>
                <a:cs typeface="+mn-cs"/>
              </a:rPr>
              <a:t>Safety or Industrial Hygiene consultants provide assistance with building your safety program, training, identifying and controlling hazards, and following applicable safety rules. </a:t>
            </a:r>
            <a:r>
              <a:rPr lang="en-US" sz="1200" b="1" i="0" kern="1200" dirty="0" smtClean="0">
                <a:solidFill>
                  <a:schemeClr val="tx1"/>
                </a:solidFill>
                <a:effectLst/>
                <a:latin typeface="+mn-lt"/>
                <a:ea typeface="+mn-ea"/>
                <a:cs typeface="+mn-cs"/>
              </a:rPr>
              <a:t>No fines or penalties will result from issues uncovered during a consultation</a:t>
            </a:r>
            <a:r>
              <a:rPr lang="en-US" sz="1200" b="0" i="0" kern="1200" dirty="0" smtClean="0">
                <a:solidFill>
                  <a:schemeClr val="tx1"/>
                </a:solidFill>
                <a:effectLst/>
                <a:latin typeface="+mn-lt"/>
                <a:ea typeface="+mn-ea"/>
                <a:cs typeface="+mn-cs"/>
              </a:rPr>
              <a:t>. However, consultants will ask you to correct any serious issues and offer assistance.</a:t>
            </a:r>
          </a:p>
          <a:p>
            <a:r>
              <a:rPr lang="en-US" sz="1200" b="1" i="0" kern="1200" dirty="0" smtClean="0">
                <a:solidFill>
                  <a:schemeClr val="tx1"/>
                </a:solidFill>
                <a:effectLst/>
                <a:latin typeface="+mn-lt"/>
                <a:ea typeface="+mn-ea"/>
                <a:cs typeface="+mn-cs"/>
              </a:rPr>
              <a:t>Risk Management Consultation</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Risk management consultants can review your workplace injury history and provide a step-by-step plan to help you prevent injuries and control industrial insurance costs.</a:t>
            </a:r>
          </a:p>
          <a:p>
            <a:r>
              <a:rPr lang="en-US" sz="1200" b="1" i="0" kern="1200" dirty="0" smtClean="0">
                <a:solidFill>
                  <a:schemeClr val="tx1"/>
                </a:solidFill>
                <a:effectLst/>
                <a:latin typeface="+mn-lt"/>
                <a:ea typeface="+mn-ea"/>
                <a:cs typeface="+mn-cs"/>
              </a:rPr>
              <a:t>Ergonomic Consultation</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Ergonomic specialists can help you find solutions to prevent sprain and strain injuries. These injuries are associated with high worker’s compensation costs.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8649A9D-9250-45D6-BEC4-7CADFAF10A51}" type="slidenum">
              <a:rPr lang="en-US" smtClean="0"/>
              <a:pPr/>
              <a:t>19</a:t>
            </a:fld>
            <a:endParaRPr lang="en-US"/>
          </a:p>
        </p:txBody>
      </p:sp>
    </p:spTree>
    <p:extLst>
      <p:ext uri="{BB962C8B-B14F-4D97-AF65-F5344CB8AC3E}">
        <p14:creationId xmlns:p14="http://schemas.microsoft.com/office/powerpoint/2010/main" val="558145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As</a:t>
            </a:r>
            <a:r>
              <a:rPr lang="en-US" altLang="en-US" baseline="0" dirty="0" smtClean="0"/>
              <a:t> Lauri noted previously, all our team members have been trained in ergonomics and are available to provide ergonomic evaluations on individual employees.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If we deem that the ergonomic concerns are more job site specific and/or we need additional assistance, we can team up with our in house Ergonomist to complete the requested evaluation(s).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342900" indent="-342900">
              <a:lnSpc>
                <a:spcPct val="107000"/>
              </a:lnSpc>
              <a:spcBef>
                <a:spcPts val="0"/>
              </a:spcBef>
              <a:spcAft>
                <a:spcPts val="0"/>
              </a:spcAft>
              <a:buFont typeface="Symbol" panose="05050102010706020507" pitchFamily="18" charset="2"/>
              <a:buChar char=""/>
            </a:pPr>
            <a:r>
              <a:rPr lang="en-US" sz="1200" kern="1200" dirty="0" smtClean="0">
                <a:solidFill>
                  <a:schemeClr val="tx1"/>
                </a:solidFill>
                <a:latin typeface="+mn-lt"/>
                <a:ea typeface="+mn-ea"/>
                <a:cs typeface="Times New Roman" panose="02020603050405020304" pitchFamily="18" charset="0"/>
              </a:rPr>
              <a:t>Review possible L&amp;I benefits that the Employer may qualify.</a:t>
            </a:r>
          </a:p>
          <a:p>
            <a:pPr marL="342900" indent="-342900">
              <a:lnSpc>
                <a:spcPct val="107000"/>
              </a:lnSpc>
              <a:spcBef>
                <a:spcPts val="0"/>
              </a:spcBef>
              <a:spcAft>
                <a:spcPts val="0"/>
              </a:spcAft>
              <a:buFont typeface="Symbol" panose="05050102010706020507" pitchFamily="18" charset="2"/>
              <a:buChar char=""/>
            </a:pPr>
            <a:r>
              <a:rPr lang="en-US" sz="1200" kern="1200" dirty="0" smtClean="0">
                <a:solidFill>
                  <a:schemeClr val="tx1"/>
                </a:solidFill>
                <a:latin typeface="+mn-lt"/>
                <a:ea typeface="+mn-ea"/>
                <a:cs typeface="Times New Roman" panose="02020603050405020304" pitchFamily="18" charset="0"/>
              </a:rPr>
              <a:t>Explore cost effective solutions.</a:t>
            </a:r>
          </a:p>
          <a:p>
            <a:pPr marL="342900" indent="-342900">
              <a:lnSpc>
                <a:spcPct val="107000"/>
              </a:lnSpc>
              <a:spcBef>
                <a:spcPts val="0"/>
              </a:spcBef>
              <a:spcAft>
                <a:spcPts val="0"/>
              </a:spcAft>
              <a:buFont typeface="Symbol" panose="05050102010706020507" pitchFamily="18" charset="2"/>
              <a:buChar char=""/>
            </a:pPr>
            <a:r>
              <a:rPr lang="en-US" sz="1200" kern="1200" dirty="0" smtClean="0">
                <a:solidFill>
                  <a:schemeClr val="tx1"/>
                </a:solidFill>
                <a:latin typeface="+mn-lt"/>
                <a:ea typeface="+mn-ea"/>
                <a:cs typeface="Times New Roman" panose="02020603050405020304" pitchFamily="18" charset="0"/>
              </a:rPr>
              <a:t>Coordinate ordering, delivery and set up of equipment.</a:t>
            </a:r>
          </a:p>
          <a:p>
            <a:pPr marL="342900" indent="-342900">
              <a:lnSpc>
                <a:spcPct val="107000"/>
              </a:lnSpc>
              <a:spcBef>
                <a:spcPts val="0"/>
              </a:spcBef>
              <a:spcAft>
                <a:spcPts val="0"/>
              </a:spcAft>
              <a:buFont typeface="Symbol" panose="05050102010706020507" pitchFamily="18" charset="2"/>
              <a:buChar char=""/>
            </a:pPr>
            <a:r>
              <a:rPr lang="en-US" sz="1200" kern="1200" dirty="0" smtClean="0">
                <a:solidFill>
                  <a:schemeClr val="tx1"/>
                </a:solidFill>
                <a:latin typeface="+mn-lt"/>
                <a:ea typeface="+mn-ea"/>
                <a:cs typeface="Times New Roman" panose="02020603050405020304" pitchFamily="18" charset="0"/>
              </a:rPr>
              <a:t>Assist with the completion and submission of paperwork.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endParaRPr lang="en-US" dirty="0"/>
          </a:p>
        </p:txBody>
      </p:sp>
      <p:sp>
        <p:nvSpPr>
          <p:cNvPr id="4" name="Slide Number Placeholder 3"/>
          <p:cNvSpPr>
            <a:spLocks noGrp="1"/>
          </p:cNvSpPr>
          <p:nvPr>
            <p:ph type="sldNum" sz="quarter" idx="10"/>
          </p:nvPr>
        </p:nvSpPr>
        <p:spPr/>
        <p:txBody>
          <a:bodyPr/>
          <a:lstStyle/>
          <a:p>
            <a:fld id="{48649A9D-9250-45D6-BEC4-7CADFAF10A51}" type="slidenum">
              <a:rPr lang="en-US" smtClean="0"/>
              <a:pPr/>
              <a:t>20</a:t>
            </a:fld>
            <a:endParaRPr lang="en-US"/>
          </a:p>
        </p:txBody>
      </p:sp>
    </p:spTree>
    <p:extLst>
      <p:ext uri="{BB962C8B-B14F-4D97-AF65-F5344CB8AC3E}">
        <p14:creationId xmlns:p14="http://schemas.microsoft.com/office/powerpoint/2010/main" val="3556021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Hopefully, I</a:t>
            </a:r>
            <a:r>
              <a:rPr lang="en-US" altLang="en-US" baseline="0" dirty="0" smtClean="0"/>
              <a:t> provided some reasons an Employer would want to work with us as I went through some of our services.  BASICALLY we want to save the Employer (and help them earn MONEY back at the same time)</a:t>
            </a:r>
            <a:endParaRPr lang="en-US" altLang="en-US" dirty="0" smtClean="0"/>
          </a:p>
          <a:p>
            <a:pPr marL="0" indent="0">
              <a:buFontTx/>
              <a:buNone/>
              <a:defRPr/>
            </a:pPr>
            <a:endParaRPr lang="en-US" altLang="en-US" dirty="0" smtClean="0"/>
          </a:p>
          <a:p>
            <a:pPr marL="285750" indent="-285750">
              <a:buFont typeface="Wingdings" panose="05000000000000000000" pitchFamily="2" charset="2"/>
              <a:buChar char="§"/>
              <a:defRPr/>
            </a:pPr>
            <a:r>
              <a:rPr lang="en-US" altLang="en-US" dirty="0" smtClean="0"/>
              <a:t>L&amp;I Financial Incentives </a:t>
            </a:r>
          </a:p>
          <a:p>
            <a:pPr marL="742950" lvl="1" indent="-285750">
              <a:buFont typeface="Wingdings" panose="05000000000000000000" pitchFamily="2" charset="2"/>
              <a:buChar char="§"/>
              <a:defRPr/>
            </a:pPr>
            <a:r>
              <a:rPr lang="en-US" altLang="en-US" dirty="0" smtClean="0"/>
              <a:t>We</a:t>
            </a:r>
            <a:r>
              <a:rPr lang="en-US" altLang="en-US" baseline="0" dirty="0" smtClean="0"/>
              <a:t> want them to have knowledge of the Stay at Work and Preferred Worker programs and have a system in place to take full advantage of these reimbursement programs!</a:t>
            </a:r>
          </a:p>
          <a:p>
            <a:pPr marL="742950" lvl="1" indent="-285750">
              <a:buFont typeface="Wingdings" panose="05000000000000000000" pitchFamily="2" charset="2"/>
              <a:buChar char="§"/>
              <a:defRPr/>
            </a:pPr>
            <a:r>
              <a:rPr lang="en-US" sz="1200" kern="1200" baseline="0" dirty="0" smtClean="0">
                <a:solidFill>
                  <a:schemeClr val="tx1"/>
                </a:solidFill>
                <a:effectLst/>
                <a:latin typeface="+mn-lt"/>
                <a:ea typeface="+mn-ea"/>
                <a:cs typeface="+mn-cs"/>
              </a:rPr>
              <a:t>Help with p</a:t>
            </a:r>
            <a:r>
              <a:rPr lang="en-US" sz="1200" kern="1200" dirty="0" smtClean="0">
                <a:solidFill>
                  <a:schemeClr val="tx1"/>
                </a:solidFill>
                <a:effectLst/>
                <a:latin typeface="+mn-lt"/>
                <a:ea typeface="+mn-ea"/>
                <a:cs typeface="+mn-cs"/>
              </a:rPr>
              <a:t>otential saving on L&amp;I insurance rates</a:t>
            </a:r>
            <a:r>
              <a:rPr lang="en-US" sz="1200" kern="1200" baseline="0" dirty="0" smtClean="0">
                <a:solidFill>
                  <a:schemeClr val="tx1"/>
                </a:solidFill>
                <a:effectLst/>
                <a:latin typeface="+mn-lt"/>
                <a:ea typeface="+mn-ea"/>
                <a:cs typeface="+mn-cs"/>
              </a:rPr>
              <a:t> and m</a:t>
            </a:r>
            <a:r>
              <a:rPr lang="en-US" sz="1200" kern="1200" dirty="0" smtClean="0">
                <a:solidFill>
                  <a:schemeClr val="tx1"/>
                </a:solidFill>
                <a:effectLst/>
                <a:latin typeface="+mn-lt"/>
                <a:ea typeface="+mn-ea"/>
                <a:cs typeface="+mn-cs"/>
              </a:rPr>
              <a:t>aintain or earn claim-free discount.</a:t>
            </a:r>
            <a:endParaRPr lang="en-US" altLang="en-US" dirty="0" smtClean="0"/>
          </a:p>
          <a:p>
            <a:pPr marL="285750" indent="-285750">
              <a:buFont typeface="Wingdings" panose="05000000000000000000" pitchFamily="2" charset="2"/>
              <a:buChar char="§"/>
              <a:defRPr/>
            </a:pPr>
            <a:r>
              <a:rPr lang="en-US" altLang="en-US" dirty="0" smtClean="0"/>
              <a:t>Maintaining Workforce Productivity</a:t>
            </a:r>
          </a:p>
          <a:p>
            <a:pPr marL="285750" indent="-285750">
              <a:buFont typeface="Wingdings" panose="05000000000000000000" pitchFamily="2" charset="2"/>
              <a:buChar char="§"/>
              <a:defRPr/>
            </a:pPr>
            <a:r>
              <a:rPr lang="en-US" altLang="en-US" dirty="0" smtClean="0"/>
              <a:t>Employee Engagement</a:t>
            </a:r>
          </a:p>
          <a:p>
            <a:pPr lvl="1"/>
            <a:r>
              <a:rPr lang="en-US" sz="1200" kern="1200" dirty="0" smtClean="0">
                <a:solidFill>
                  <a:schemeClr val="tx1"/>
                </a:solidFill>
                <a:effectLst/>
                <a:latin typeface="+mn-lt"/>
                <a:ea typeface="+mn-ea"/>
                <a:cs typeface="+mn-cs"/>
              </a:rPr>
              <a:t>Positive workplace culture – employees feel cared for by the company</a:t>
            </a:r>
          </a:p>
          <a:p>
            <a:pPr lvl="1"/>
            <a:r>
              <a:rPr lang="en-US" sz="1200" kern="1200" dirty="0" smtClean="0">
                <a:solidFill>
                  <a:schemeClr val="tx1"/>
                </a:solidFill>
                <a:effectLst/>
                <a:latin typeface="+mn-lt"/>
                <a:ea typeface="+mn-ea"/>
                <a:cs typeface="+mn-cs"/>
              </a:rPr>
              <a:t>Employees who are out for a long time are less likely to return at all.</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Once</a:t>
            </a:r>
            <a:r>
              <a:rPr lang="en-US" sz="1200" kern="1200" baseline="0" dirty="0" smtClean="0">
                <a:solidFill>
                  <a:schemeClr val="tx1"/>
                </a:solidFill>
                <a:effectLst/>
                <a:latin typeface="+mn-lt"/>
                <a:ea typeface="+mn-ea"/>
                <a:cs typeface="+mn-cs"/>
              </a:rPr>
              <a:t> you have worked with us we are always available to help answer questions.</a:t>
            </a: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8649A9D-9250-45D6-BEC4-7CADFAF10A51}" type="slidenum">
              <a:rPr lang="en-US" smtClean="0"/>
              <a:pPr/>
              <a:t>21</a:t>
            </a:fld>
            <a:endParaRPr lang="en-US"/>
          </a:p>
        </p:txBody>
      </p:sp>
    </p:spTree>
    <p:extLst>
      <p:ext uri="{BB962C8B-B14F-4D97-AF65-F5344CB8AC3E}">
        <p14:creationId xmlns:p14="http://schemas.microsoft.com/office/powerpoint/2010/main" val="2686763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you would like more information about our program before engaging, we would be happy to provide them one of our brochures or information sheets.  We are represented on the L&amp;I website.   You can email at just call and speak with us!  We have a direct ERTW phone line which is maned by at least one team member from 8am to 5pm.</a:t>
            </a:r>
            <a:endParaRPr lang="en-US" dirty="0" smtClean="0"/>
          </a:p>
          <a:p>
            <a:endParaRPr lang="en-US" dirty="0"/>
          </a:p>
        </p:txBody>
      </p:sp>
      <p:sp>
        <p:nvSpPr>
          <p:cNvPr id="4" name="Slide Number Placeholder 3"/>
          <p:cNvSpPr>
            <a:spLocks noGrp="1"/>
          </p:cNvSpPr>
          <p:nvPr>
            <p:ph type="sldNum" sz="quarter" idx="10"/>
          </p:nvPr>
        </p:nvSpPr>
        <p:spPr/>
        <p:txBody>
          <a:bodyPr/>
          <a:lstStyle/>
          <a:p>
            <a:fld id="{48649A9D-9250-45D6-BEC4-7CADFAF10A51}" type="slidenum">
              <a:rPr lang="en-US" smtClean="0"/>
              <a:pPr/>
              <a:t>23</a:t>
            </a:fld>
            <a:endParaRPr lang="en-US"/>
          </a:p>
        </p:txBody>
      </p:sp>
    </p:spTree>
    <p:extLst>
      <p:ext uri="{BB962C8B-B14F-4D97-AF65-F5344CB8AC3E}">
        <p14:creationId xmlns:p14="http://schemas.microsoft.com/office/powerpoint/2010/main" val="3706158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always</a:t>
            </a:r>
            <a:r>
              <a:rPr lang="en-US" baseline="0" dirty="0" smtClean="0"/>
              <a:t> available to help! </a:t>
            </a:r>
          </a:p>
          <a:p>
            <a:r>
              <a:rPr lang="en-US" baseline="0" dirty="0" smtClean="0"/>
              <a:t>Referrals can be sent to us in two ways – via the Website or via direct email.  </a:t>
            </a:r>
          </a:p>
          <a:p>
            <a:endParaRPr lang="en-US" dirty="0"/>
          </a:p>
        </p:txBody>
      </p:sp>
      <p:sp>
        <p:nvSpPr>
          <p:cNvPr id="4" name="Slide Number Placeholder 3"/>
          <p:cNvSpPr>
            <a:spLocks noGrp="1"/>
          </p:cNvSpPr>
          <p:nvPr>
            <p:ph type="sldNum" sz="quarter" idx="10"/>
          </p:nvPr>
        </p:nvSpPr>
        <p:spPr/>
        <p:txBody>
          <a:bodyPr/>
          <a:lstStyle/>
          <a:p>
            <a:fld id="{48649A9D-9250-45D6-BEC4-7CADFAF10A51}" type="slidenum">
              <a:rPr lang="en-US" smtClean="0"/>
              <a:pPr/>
              <a:t>24</a:t>
            </a:fld>
            <a:endParaRPr lang="en-US"/>
          </a:p>
        </p:txBody>
      </p:sp>
    </p:spTree>
    <p:extLst>
      <p:ext uri="{BB962C8B-B14F-4D97-AF65-F5344CB8AC3E}">
        <p14:creationId xmlns:p14="http://schemas.microsoft.com/office/powerpoint/2010/main" val="96541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I want to provide a quick overview of our regions.  </a:t>
            </a:r>
          </a:p>
          <a:p>
            <a:endParaRPr lang="en-US" baseline="0" dirty="0" smtClean="0"/>
          </a:p>
          <a:p>
            <a:pPr marL="0" indent="0">
              <a:buFont typeface="Arial" panose="020B0604020202020204" pitchFamily="34" charset="0"/>
              <a:buNone/>
            </a:pPr>
            <a:r>
              <a:rPr lang="en-US" baseline="0" dirty="0" smtClean="0"/>
              <a:t>We have six regions throughout the state, each with ERTWC Staff to assist employers in that location.  Our</a:t>
            </a:r>
            <a:r>
              <a:rPr lang="en-US" dirty="0" smtClean="0"/>
              <a:t> staff</a:t>
            </a:r>
            <a:r>
              <a:rPr lang="en-US" baseline="0" dirty="0" smtClean="0"/>
              <a:t> hold certs in either CRC (Certified Rehab Counselor) or CDMS (Certified Disability Management Specialist) and many have Ergonomic certification as well.</a:t>
            </a:r>
            <a:r>
              <a:rPr lang="en-US" sz="1200" dirty="0" smtClean="0"/>
              <a:t> </a:t>
            </a:r>
          </a:p>
          <a:p>
            <a:endParaRPr lang="en-US" dirty="0" smtClean="0"/>
          </a:p>
          <a:p>
            <a:r>
              <a:rPr lang="en-US" baseline="0" dirty="0" smtClean="0"/>
              <a:t>Our preference is meeting Employers in person.  It allows us to provide a better service, however we know that isn’t always possible.  During </a:t>
            </a:r>
            <a:r>
              <a:rPr lang="en-US" baseline="0" dirty="0" err="1" smtClean="0"/>
              <a:t>Covid</a:t>
            </a:r>
            <a:r>
              <a:rPr lang="en-US" baseline="0" dirty="0" smtClean="0"/>
              <a:t> we  expanded our services to meet virtual via Microsoft Teams or Zoom.  We can assist via telephone however it is hard to give you the full meal deal, so to speak, over the phone.  </a:t>
            </a:r>
          </a:p>
          <a:p>
            <a:endParaRPr lang="en-US" dirty="0"/>
          </a:p>
        </p:txBody>
      </p:sp>
      <p:sp>
        <p:nvSpPr>
          <p:cNvPr id="4" name="Slide Number Placeholder 3"/>
          <p:cNvSpPr>
            <a:spLocks noGrp="1"/>
          </p:cNvSpPr>
          <p:nvPr>
            <p:ph type="sldNum" sz="quarter" idx="10"/>
          </p:nvPr>
        </p:nvSpPr>
        <p:spPr/>
        <p:txBody>
          <a:bodyPr/>
          <a:lstStyle/>
          <a:p>
            <a:fld id="{48649A9D-9250-45D6-BEC4-7CADFAF10A51}" type="slidenum">
              <a:rPr lang="en-US" smtClean="0"/>
              <a:pPr/>
              <a:t>2</a:t>
            </a:fld>
            <a:endParaRPr lang="en-US"/>
          </a:p>
        </p:txBody>
      </p:sp>
    </p:spTree>
    <p:extLst>
      <p:ext uri="{BB962C8B-B14F-4D97-AF65-F5344CB8AC3E}">
        <p14:creationId xmlns:p14="http://schemas.microsoft.com/office/powerpoint/2010/main" val="4077239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Frames!</a:t>
            </a:r>
            <a:r>
              <a:rPr lang="en-US" baseline="0" dirty="0" smtClean="0"/>
              <a:t>  </a:t>
            </a:r>
          </a:p>
          <a:p>
            <a:endParaRPr lang="en-US" baseline="0" dirty="0" smtClean="0"/>
          </a:p>
          <a:p>
            <a:r>
              <a:rPr lang="en-US" baseline="0" dirty="0" smtClean="0"/>
              <a:t>Employers are busy and they don’t often have the time for L&amp;I or worker’s compensation until they need the help!  We get that!  That’s why we are happy to work with the Employer on their time line.</a:t>
            </a:r>
          </a:p>
          <a:p>
            <a:endParaRPr lang="en-US" dirty="0" smtClean="0"/>
          </a:p>
          <a:p>
            <a:r>
              <a:rPr lang="en-US" dirty="0" smtClean="0"/>
              <a:t>Our</a:t>
            </a:r>
            <a:r>
              <a:rPr lang="en-US" baseline="0" dirty="0" smtClean="0"/>
              <a:t> goal is to reach out to the employer within 1-2 days of receiving the referral.  During that initial contact or first meeting we will discuss anticipated timeframes.   Right now, I believe our ERTWC staff would be able to schedule an onsite visit within 1-2 weeks, if not sooner.  </a:t>
            </a:r>
            <a:endParaRPr lang="en-US" dirty="0" smtClean="0"/>
          </a:p>
          <a:p>
            <a:endParaRPr lang="en-US" dirty="0"/>
          </a:p>
        </p:txBody>
      </p:sp>
      <p:sp>
        <p:nvSpPr>
          <p:cNvPr id="4" name="Slide Number Placeholder 3"/>
          <p:cNvSpPr>
            <a:spLocks noGrp="1"/>
          </p:cNvSpPr>
          <p:nvPr>
            <p:ph type="sldNum" sz="quarter" idx="10"/>
          </p:nvPr>
        </p:nvSpPr>
        <p:spPr/>
        <p:txBody>
          <a:bodyPr/>
          <a:lstStyle/>
          <a:p>
            <a:fld id="{48649A9D-9250-45D6-BEC4-7CADFAF10A51}" type="slidenum">
              <a:rPr lang="en-US" smtClean="0"/>
              <a:pPr/>
              <a:t>25</a:t>
            </a:fld>
            <a:endParaRPr lang="en-US"/>
          </a:p>
        </p:txBody>
      </p:sp>
    </p:spTree>
    <p:extLst>
      <p:ext uri="{BB962C8B-B14F-4D97-AF65-F5344CB8AC3E}">
        <p14:creationId xmlns:p14="http://schemas.microsoft.com/office/powerpoint/2010/main" val="7441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sign up you can scan</a:t>
            </a:r>
            <a:r>
              <a:rPr lang="en-US" baseline="0" dirty="0" smtClean="0"/>
              <a:t> the QR code which will take you directly to our sign up page.</a:t>
            </a:r>
          </a:p>
          <a:p>
            <a:endParaRPr lang="en-US" baseline="0" dirty="0" smtClean="0"/>
          </a:p>
          <a:p>
            <a:r>
              <a:rPr lang="en-US" baseline="0" dirty="0" smtClean="0"/>
              <a:t>Or you can search for Prepare for the Unexpected at L&amp;I’s Workshops and Training Center webpage.</a:t>
            </a:r>
          </a:p>
          <a:p>
            <a:endParaRPr lang="en-US" baseline="0" dirty="0" smtClean="0"/>
          </a:p>
          <a:p>
            <a:r>
              <a:rPr lang="en-US" baseline="0" dirty="0" smtClean="0"/>
              <a:t>We currently have 6 webinars scheduled starting October 10</a:t>
            </a:r>
            <a:r>
              <a:rPr lang="en-US" baseline="30000" dirty="0" smtClean="0"/>
              <a:t>th</a:t>
            </a:r>
            <a:r>
              <a:rPr lang="en-US" baseline="0" dirty="0" smtClean="0"/>
              <a:t>.  They will be held the second Tuesday of the month, starting at 9am.</a:t>
            </a:r>
            <a:endParaRPr lang="en-US" dirty="0" smtClean="0"/>
          </a:p>
          <a:p>
            <a:endParaRPr lang="en-US" dirty="0"/>
          </a:p>
        </p:txBody>
      </p:sp>
      <p:sp>
        <p:nvSpPr>
          <p:cNvPr id="4" name="Slide Number Placeholder 3"/>
          <p:cNvSpPr>
            <a:spLocks noGrp="1"/>
          </p:cNvSpPr>
          <p:nvPr>
            <p:ph type="sldNum" sz="quarter" idx="10"/>
          </p:nvPr>
        </p:nvSpPr>
        <p:spPr/>
        <p:txBody>
          <a:bodyPr/>
          <a:lstStyle/>
          <a:p>
            <a:fld id="{48649A9D-9250-45D6-BEC4-7CADFAF10A51}" type="slidenum">
              <a:rPr lang="en-US" smtClean="0"/>
              <a:pPr/>
              <a:t>26</a:t>
            </a:fld>
            <a:endParaRPr lang="en-US"/>
          </a:p>
        </p:txBody>
      </p:sp>
    </p:spTree>
    <p:extLst>
      <p:ext uri="{BB962C8B-B14F-4D97-AF65-F5344CB8AC3E}">
        <p14:creationId xmlns:p14="http://schemas.microsoft.com/office/powerpoint/2010/main" val="1441235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Thank</a:t>
            </a:r>
            <a:r>
              <a:rPr lang="en-US" baseline="0" dirty="0" smtClean="0"/>
              <a:t> you for allowing me to share this information.   I happy to answer any questions you may have!  </a:t>
            </a:r>
            <a:endParaRPr lang="en-US" dirty="0" smtClean="0"/>
          </a:p>
          <a:p>
            <a:endParaRPr lang="en-US" dirty="0"/>
          </a:p>
        </p:txBody>
      </p:sp>
      <p:sp>
        <p:nvSpPr>
          <p:cNvPr id="4" name="Slide Number Placeholder 3"/>
          <p:cNvSpPr>
            <a:spLocks noGrp="1"/>
          </p:cNvSpPr>
          <p:nvPr>
            <p:ph type="sldNum" sz="quarter" idx="10"/>
          </p:nvPr>
        </p:nvSpPr>
        <p:spPr/>
        <p:txBody>
          <a:bodyPr/>
          <a:lstStyle/>
          <a:p>
            <a:fld id="{48649A9D-9250-45D6-BEC4-7CADFAF10A51}" type="slidenum">
              <a:rPr lang="en-US" smtClean="0"/>
              <a:pPr/>
              <a:t>27</a:t>
            </a:fld>
            <a:endParaRPr lang="en-US"/>
          </a:p>
        </p:txBody>
      </p:sp>
    </p:spTree>
    <p:extLst>
      <p:ext uri="{BB962C8B-B14F-4D97-AF65-F5344CB8AC3E}">
        <p14:creationId xmlns:p14="http://schemas.microsoft.com/office/powerpoint/2010/main" val="2981783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As I mentioned, our goal today is to provide an overview of the services we offer.  We would like to provide some “selling points” regarding our program and what we can do for you.</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We know consulting services may be a time commitment, but it will save time/money.  Also, we are as efficient and effective as possible.  Ultimately, our goal is to provide support for a healthy return to work culture and share tips/best practices.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Our focus is to :</a:t>
            </a:r>
          </a:p>
          <a:p>
            <a:pPr marL="285750" indent="-285750">
              <a:buFont typeface="Wingdings" panose="05000000000000000000" pitchFamily="2" charset="2"/>
              <a:buChar char="§"/>
            </a:pPr>
            <a:r>
              <a:rPr lang="en-US" dirty="0" smtClean="0"/>
              <a:t>share</a:t>
            </a:r>
            <a:r>
              <a:rPr lang="en-US" baseline="0" dirty="0" smtClean="0"/>
              <a:t> the benefits of </a:t>
            </a:r>
            <a:r>
              <a:rPr lang="en-US" dirty="0" smtClean="0"/>
              <a:t>developing a Return to Work Culture</a:t>
            </a:r>
          </a:p>
          <a:p>
            <a:pPr marL="285750" indent="-285750">
              <a:buFont typeface="Wingdings" panose="05000000000000000000" pitchFamily="2" charset="2"/>
              <a:buChar char="§"/>
            </a:pPr>
            <a:r>
              <a:rPr lang="en-US" altLang="en-US" dirty="0" smtClean="0"/>
              <a:t>Share our knowledge and best practices,</a:t>
            </a:r>
            <a:r>
              <a:rPr lang="en-US" altLang="en-US" baseline="0" dirty="0" smtClean="0"/>
              <a:t> assist your</a:t>
            </a:r>
            <a:r>
              <a:rPr lang="en-US" altLang="en-US" dirty="0" smtClean="0"/>
              <a:t> ability</a:t>
            </a:r>
            <a:r>
              <a:rPr lang="en-US" altLang="en-US" baseline="0" dirty="0" smtClean="0"/>
              <a:t> to navigate L&amp;I to manage claims</a:t>
            </a:r>
            <a:endParaRPr lang="en-US" altLang="en-US" dirty="0" smtClean="0"/>
          </a:p>
          <a:p>
            <a:pPr marL="285750" indent="-285750">
              <a:buFont typeface="Wingdings" panose="05000000000000000000" pitchFamily="2" charset="2"/>
              <a:buChar char="§"/>
            </a:pPr>
            <a:r>
              <a:rPr lang="en-US" altLang="en-US" dirty="0" smtClean="0"/>
              <a:t>Remove barriers </a:t>
            </a:r>
            <a:r>
              <a:rPr lang="en-US" altLang="en-US" baseline="0" dirty="0" smtClean="0"/>
              <a:t>to maintain a </a:t>
            </a:r>
            <a:r>
              <a:rPr lang="en-US" altLang="en-US" dirty="0" smtClean="0"/>
              <a:t>stable workforce.</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sz="1200" baseline="0" dirty="0" smtClean="0"/>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sz="1200" baseline="0" dirty="0" smtClean="0"/>
              <a:t>Within this slide deck is valuable information and we want to share it with you all.</a:t>
            </a:r>
          </a:p>
          <a:p>
            <a:pPr marL="0" indent="0">
              <a:buFont typeface="Wingdings" panose="05000000000000000000" pitchFamily="2" charset="2"/>
              <a:buNone/>
            </a:pPr>
            <a:endParaRPr lang="en-US" altLang="en-US" dirty="0" smtClean="0"/>
          </a:p>
          <a:p>
            <a:pPr marL="0" indent="0">
              <a:buFont typeface="Wingdings" panose="05000000000000000000" pitchFamily="2" charset="2"/>
              <a:buNone/>
            </a:pPr>
            <a:r>
              <a:rPr lang="en-US" altLang="en-US" dirty="0" smtClean="0"/>
              <a:t>The most important thing is</a:t>
            </a:r>
            <a:r>
              <a:rPr lang="en-US" altLang="en-US" baseline="0" dirty="0" smtClean="0"/>
              <a:t> to have a firm foundation</a:t>
            </a:r>
            <a:r>
              <a:rPr lang="en-US" altLang="en-US" dirty="0" smtClean="0"/>
              <a:t>…..next slide please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8649A9D-9250-45D6-BEC4-7CADFAF10A51}" type="slidenum">
              <a:rPr lang="en-US" smtClean="0"/>
              <a:pPr/>
              <a:t>3</a:t>
            </a:fld>
            <a:endParaRPr lang="en-US"/>
          </a:p>
        </p:txBody>
      </p:sp>
    </p:spTree>
    <p:extLst>
      <p:ext uri="{BB962C8B-B14F-4D97-AF65-F5344CB8AC3E}">
        <p14:creationId xmlns:p14="http://schemas.microsoft.com/office/powerpoint/2010/main" val="2282553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Based on statistics</a:t>
            </a:r>
            <a:r>
              <a:rPr lang="en-US" sz="1200" b="1" i="1" kern="1200" baseline="0" dirty="0" smtClean="0">
                <a:solidFill>
                  <a:schemeClr val="tx1"/>
                </a:solidFill>
                <a:effectLst/>
                <a:latin typeface="+mn-lt"/>
                <a:ea typeface="+mn-ea"/>
                <a:cs typeface="+mn-cs"/>
              </a:rPr>
              <a:t> from our Claims dept. their numbers have shown</a:t>
            </a:r>
            <a:r>
              <a:rPr lang="en-US" sz="1200" b="1" i="1" kern="1200" dirty="0" smtClean="0">
                <a:solidFill>
                  <a:schemeClr val="tx1"/>
                </a:solidFill>
                <a:effectLst/>
                <a:latin typeface="+mn-lt"/>
                <a:ea typeface="+mn-ea"/>
                <a:cs typeface="+mn-cs"/>
              </a:rPr>
              <a:t> injured workers who are off work longer than 12 weeks have only a 50% chance of ever returning to work! </a:t>
            </a:r>
          </a:p>
          <a:p>
            <a:endParaRPr lang="en-US" sz="1200" b="1" i="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This is why LNI and our ERTWC team wants to help you be prepared.  When</a:t>
            </a:r>
            <a:r>
              <a:rPr lang="en-US" sz="1200" b="1" i="1" kern="1200" baseline="0" dirty="0" smtClean="0">
                <a:solidFill>
                  <a:schemeClr val="tx1"/>
                </a:solidFill>
                <a:effectLst/>
                <a:latin typeface="+mn-lt"/>
                <a:ea typeface="+mn-ea"/>
                <a:cs typeface="+mn-cs"/>
              </a:rPr>
              <a:t> people never return to work, no one wins.  </a:t>
            </a:r>
            <a:r>
              <a:rPr lang="en-US" sz="1200" b="1" i="1" kern="1200" dirty="0" smtClean="0">
                <a:solidFill>
                  <a:schemeClr val="tx1"/>
                </a:solidFill>
                <a:effectLst/>
                <a:latin typeface="+mn-lt"/>
                <a:ea typeface="+mn-ea"/>
                <a:cs typeface="+mn-cs"/>
              </a:rPr>
              <a:t>We hope you will utilize our free services and programs to help prevent injuries and reduce the time off work.</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8649A9D-9250-45D6-BEC4-7CADFAF10A51}" type="slidenum">
              <a:rPr lang="en-US" smtClean="0"/>
              <a:pPr/>
              <a:t>4</a:t>
            </a:fld>
            <a:endParaRPr lang="en-US"/>
          </a:p>
        </p:txBody>
      </p:sp>
    </p:spTree>
    <p:extLst>
      <p:ext uri="{BB962C8B-B14F-4D97-AF65-F5344CB8AC3E}">
        <p14:creationId xmlns:p14="http://schemas.microsoft.com/office/powerpoint/2010/main" val="1237252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Our ERTWC services have focused on providing services and education from a pre-claim standpoint.  These services include…..</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US"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Developing a Return to Work Culture</a:t>
            </a:r>
            <a:endPar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US"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Light Duty Job Descriptions (Job Bank)</a:t>
            </a:r>
            <a:endPar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US"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Job Offer Plans</a:t>
            </a:r>
            <a:endPar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US"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Job Analyses (Job Bank)</a:t>
            </a:r>
            <a:endPar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US"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Ergonomic Evaluations</a:t>
            </a:r>
            <a:endPar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US"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Job Modifications and basically how to</a:t>
            </a:r>
            <a:endPar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eaLnBrk="0" fontAlgn="base" hangingPunct="0">
              <a:spcBef>
                <a:spcPts val="0"/>
              </a:spcBef>
              <a:spcAft>
                <a:spcPts val="0"/>
              </a:spcAft>
              <a:buFont typeface="Arial" panose="020B0604020202020204" pitchFamily="34" charset="0"/>
              <a:buChar char="•"/>
              <a:tabLst>
                <a:tab pos="457200" algn="l"/>
              </a:tabLst>
            </a:pPr>
            <a:r>
              <a:rPr lang="en-US"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Navigate through the L&amp;I System</a:t>
            </a:r>
          </a:p>
          <a:p>
            <a:pPr marL="0" marR="0" lvl="0" indent="0" eaLnBrk="0" fontAlgn="base" hangingPunct="0">
              <a:spcBef>
                <a:spcPts val="0"/>
              </a:spcBef>
              <a:spcAft>
                <a:spcPts val="0"/>
              </a:spcAft>
              <a:buFont typeface="Arial" panose="020B0604020202020204" pitchFamily="34" charset="0"/>
              <a:buNone/>
              <a:tabLst>
                <a:tab pos="457200" algn="l"/>
              </a:tabLst>
            </a:pPr>
            <a:endPar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eaLnBrk="0" fontAlgn="base" hangingPunct="0">
              <a:spcBef>
                <a:spcPts val="430"/>
              </a:spcBef>
              <a:spcAft>
                <a:spcPts val="0"/>
              </a:spcAft>
            </a:pPr>
            <a:r>
              <a:rPr lang="en-US" sz="1200" kern="1200" dirty="0" smtClean="0">
                <a:solidFill>
                  <a:srgbClr val="000000"/>
                </a:solidFill>
                <a:effectLst/>
                <a:latin typeface="Calibri" panose="020F0502020204030204" pitchFamily="34" charset="0"/>
                <a:ea typeface="Times New Roman" panose="02020603050405020304" pitchFamily="18" charset="0"/>
              </a:rPr>
              <a:t>While we are no longer able to provide services on ACCEPTED claims, we do welcome Employers to reach out to us anytime as we are able to provide GENERAL information and assistance.  We truly want to establish a good working relationships with all Employers so that they have a contact at LNI to address their concerns when they have them.  </a:t>
            </a:r>
            <a:endParaRPr lang="en-US" sz="1400" dirty="0" smtClean="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8649A9D-9250-45D6-BEC4-7CADFAF10A51}" type="slidenum">
              <a:rPr lang="en-US" smtClean="0"/>
              <a:pPr/>
              <a:t>6</a:t>
            </a:fld>
            <a:endParaRPr lang="en-US"/>
          </a:p>
        </p:txBody>
      </p:sp>
    </p:spTree>
    <p:extLst>
      <p:ext uri="{BB962C8B-B14F-4D97-AF65-F5344CB8AC3E}">
        <p14:creationId xmlns:p14="http://schemas.microsoft.com/office/powerpoint/2010/main" val="3599453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dirty="0" smtClean="0"/>
              <a:t>With a complete Return to work Plan developed, We</a:t>
            </a:r>
            <a:r>
              <a:rPr lang="en-US" sz="2400" b="0" baseline="0" dirty="0" smtClean="0"/>
              <a:t> want the Employer to  leave with</a:t>
            </a:r>
            <a:endParaRPr lang="en-US" sz="1100" b="0" dirty="0" smtClean="0"/>
          </a:p>
          <a:p>
            <a:pPr marL="742950" lvl="1" indent="-285750">
              <a:buFont typeface="Arial" panose="020B0604020202020204" pitchFamily="34" charset="0"/>
              <a:buChar char="•"/>
            </a:pPr>
            <a:r>
              <a:rPr lang="en-US" dirty="0" smtClean="0"/>
              <a:t>Light Duty Job Descriptions </a:t>
            </a:r>
          </a:p>
          <a:p>
            <a:pPr marL="742950" lvl="1" indent="-285750">
              <a:buFont typeface="Arial" panose="020B0604020202020204" pitchFamily="34" charset="0"/>
              <a:buChar char="•"/>
            </a:pPr>
            <a:r>
              <a:rPr lang="en-US" dirty="0" smtClean="0"/>
              <a:t>Job Offer Letter Templates (temporary and permanent)</a:t>
            </a:r>
          </a:p>
          <a:p>
            <a:pPr marL="742950" lvl="1" indent="-285750">
              <a:buFont typeface="Arial" panose="020B0604020202020204" pitchFamily="34" charset="0"/>
              <a:buChar char="•"/>
            </a:pPr>
            <a:r>
              <a:rPr lang="en-US" dirty="0" smtClean="0"/>
              <a:t>Step by Step Checklist to ensure that each job offer is valid</a:t>
            </a:r>
          </a:p>
          <a:p>
            <a:pPr marL="742950" lvl="1" indent="-285750">
              <a:buFont typeface="Arial" panose="020B0604020202020204" pitchFamily="34" charset="0"/>
              <a:buChar char="•"/>
            </a:pPr>
            <a:r>
              <a:rPr lang="en-US" dirty="0" smtClean="0"/>
              <a:t>Return to Work Toolkit (An Employer’s Guide to Return to Work)</a:t>
            </a:r>
          </a:p>
          <a:p>
            <a:pPr marL="742950" lvl="1" indent="-285750">
              <a:buFont typeface="Arial" panose="020B0604020202020204" pitchFamily="34" charset="0"/>
              <a:buChar char="•"/>
            </a:pPr>
            <a:r>
              <a:rPr lang="en-US" dirty="0" smtClean="0"/>
              <a:t>CAC Access and Instructions</a:t>
            </a:r>
          </a:p>
          <a:p>
            <a:pPr marL="742950" lvl="1" indent="-285750">
              <a:buFont typeface="Arial" panose="020B0604020202020204" pitchFamily="34" charset="0"/>
              <a:buChar char="•"/>
            </a:pPr>
            <a:r>
              <a:rPr lang="en-US" sz="2000" b="1" dirty="0" smtClean="0"/>
              <a:t>Stay at Work Reimbursement Plan</a:t>
            </a:r>
          </a:p>
          <a:p>
            <a:pPr marL="742950" lvl="1" indent="-285750">
              <a:buFont typeface="Arial" panose="020B0604020202020204" pitchFamily="34" charset="0"/>
              <a:buChar char="•"/>
            </a:pPr>
            <a:r>
              <a:rPr lang="en-US" dirty="0" smtClean="0"/>
              <a:t>Access to My L&amp;I (CAC) w/ Education</a:t>
            </a:r>
          </a:p>
          <a:p>
            <a:pPr marL="742950" lvl="1" indent="-285750">
              <a:buFont typeface="Arial" panose="020B0604020202020204" pitchFamily="34" charset="0"/>
              <a:buChar char="•"/>
            </a:pPr>
            <a:r>
              <a:rPr lang="en-US" dirty="0" smtClean="0"/>
              <a:t>Other L&amp;I Resources (posters, forms, etc.)</a:t>
            </a:r>
          </a:p>
          <a:p>
            <a:pPr marL="742950" lvl="1" indent="-285750">
              <a:buFont typeface="Arial" panose="020B0604020202020204" pitchFamily="34" charset="0"/>
              <a:buChar char="•"/>
            </a:pPr>
            <a:r>
              <a:rPr lang="en-US" baseline="0" dirty="0" smtClean="0"/>
              <a:t>AND </a:t>
            </a:r>
            <a:r>
              <a:rPr lang="en-US" dirty="0" smtClean="0"/>
              <a:t>A return to work professional that is familiar with their company who they can reach out to with questions.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8649A9D-9250-45D6-BEC4-7CADFAF10A51}" type="slidenum">
              <a:rPr lang="en-US" smtClean="0"/>
              <a:pPr/>
              <a:t>7</a:t>
            </a:fld>
            <a:endParaRPr lang="en-US"/>
          </a:p>
        </p:txBody>
      </p:sp>
    </p:spTree>
    <p:extLst>
      <p:ext uri="{BB962C8B-B14F-4D97-AF65-F5344CB8AC3E}">
        <p14:creationId xmlns:p14="http://schemas.microsoft.com/office/powerpoint/2010/main" val="2746577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start with what a Job analysis is; it’s an evaluation of the tasks performed in a job and the competencies required to perform the job. ONLY credentialed Vocational Counselors or Vocational Rehabilitation Counselors may compose these documents. They are similar to the job description form, however much greater in detail. </a:t>
            </a:r>
          </a:p>
          <a:p>
            <a:r>
              <a:rPr lang="en-US" sz="1200" kern="1200" dirty="0" smtClean="0">
                <a:solidFill>
                  <a:schemeClr val="tx1"/>
                </a:solidFill>
                <a:effectLst/>
                <a:latin typeface="+mn-lt"/>
                <a:ea typeface="+mn-ea"/>
                <a:cs typeface="+mn-cs"/>
              </a:rPr>
              <a:t>Why are these needed: the purpose of the JA is that often occupational disease claims require evaluation by the Occupational Nurse Consultant or an Independent Medical examiner. Medical providers uses this form to review and make recommendations for temporary or permanent job modifications. These forms are also great tools to utilize in your hiring practices for specific questions that may be posed by potential candidates. </a:t>
            </a:r>
          </a:p>
          <a:p>
            <a:endParaRPr lang="en-US" dirty="0"/>
          </a:p>
        </p:txBody>
      </p:sp>
      <p:sp>
        <p:nvSpPr>
          <p:cNvPr id="4" name="Slide Number Placeholder 3"/>
          <p:cNvSpPr>
            <a:spLocks noGrp="1"/>
          </p:cNvSpPr>
          <p:nvPr>
            <p:ph type="sldNum" sz="quarter" idx="10"/>
          </p:nvPr>
        </p:nvSpPr>
        <p:spPr/>
        <p:txBody>
          <a:bodyPr/>
          <a:lstStyle/>
          <a:p>
            <a:fld id="{48649A9D-9250-45D6-BEC4-7CADFAF10A51}" type="slidenum">
              <a:rPr lang="en-US" smtClean="0"/>
              <a:pPr/>
              <a:t>8</a:t>
            </a:fld>
            <a:endParaRPr lang="en-US"/>
          </a:p>
        </p:txBody>
      </p:sp>
    </p:spTree>
    <p:extLst>
      <p:ext uri="{BB962C8B-B14F-4D97-AF65-F5344CB8AC3E}">
        <p14:creationId xmlns:p14="http://schemas.microsoft.com/office/powerpoint/2010/main" val="1104229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happens when you</a:t>
            </a:r>
            <a:r>
              <a:rPr lang="en-US" baseline="0" dirty="0" smtClean="0"/>
              <a:t> have an on the job injury?</a:t>
            </a:r>
          </a:p>
          <a:p>
            <a:r>
              <a:rPr lang="en-US" baseline="0" dirty="0" smtClean="0"/>
              <a:t>        </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48649A9D-9250-45D6-BEC4-7CADFAF10A51}" type="slidenum">
              <a:rPr lang="en-US" smtClean="0"/>
              <a:pPr/>
              <a:t>9</a:t>
            </a:fld>
            <a:endParaRPr lang="en-US"/>
          </a:p>
        </p:txBody>
      </p:sp>
    </p:spTree>
    <p:extLst>
      <p:ext uri="{BB962C8B-B14F-4D97-AF65-F5344CB8AC3E}">
        <p14:creationId xmlns:p14="http://schemas.microsoft.com/office/powerpoint/2010/main" val="1982287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If you don’t have a good return to work culture, this may be the first thing you see to</a:t>
            </a:r>
            <a:r>
              <a:rPr lang="en-US" sz="1200" baseline="0" dirty="0" smtClean="0"/>
              <a:t> alert you that a claim has been filed!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An APF is based on what the worker can/cannot do in a 24 hour period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Functional capacities describe what tasks/activities workers</a:t>
            </a:r>
            <a:r>
              <a:rPr lang="en-US" sz="1200" baseline="0" dirty="0" smtClean="0"/>
              <a:t> </a:t>
            </a:r>
            <a:r>
              <a:rPr lang="en-US" sz="1200" b="1" i="0" kern="1200" dirty="0" smtClean="0">
                <a:solidFill>
                  <a:schemeClr val="tx1"/>
                </a:solidFill>
                <a:effectLst/>
                <a:latin typeface="+mn-lt"/>
                <a:ea typeface="+mn-ea"/>
                <a:cs typeface="+mn-cs"/>
              </a:rPr>
              <a:t>can perform </a:t>
            </a:r>
            <a:endParaRPr lang="en-US" sz="1200" dirty="0" smtClean="0"/>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APFs are also used to help:</a:t>
            </a:r>
            <a:br>
              <a:rPr lang="en-US" sz="1200" b="0" i="0" kern="1200" dirty="0" smtClean="0">
                <a:solidFill>
                  <a:schemeClr val="tx1"/>
                </a:solidFill>
                <a:effectLst/>
                <a:latin typeface="+mn-lt"/>
                <a:ea typeface="+mn-ea"/>
                <a:cs typeface="+mn-cs"/>
              </a:rPr>
            </a:br>
            <a:endParaRPr lang="en-US" b="1" dirty="0" smtClean="0">
              <a:solidFill>
                <a:srgbClr val="464753"/>
              </a:solidFill>
              <a:latin typeface="Roboto" panose="02000000000000000000" pitchFamily="2" charset="0"/>
            </a:endParaRPr>
          </a:p>
          <a:p>
            <a:pPr>
              <a:buFont typeface="Arial" panose="020B0604020202020204" pitchFamily="34" charset="0"/>
              <a:buChar char="•"/>
            </a:pPr>
            <a:r>
              <a:rPr lang="en-US" b="1" dirty="0" smtClean="0">
                <a:solidFill>
                  <a:srgbClr val="464753"/>
                </a:solidFill>
                <a:latin typeface="Roboto" panose="02000000000000000000" pitchFamily="2" charset="0"/>
              </a:rPr>
              <a:t>Employers</a:t>
            </a:r>
            <a:r>
              <a:rPr lang="en-US" dirty="0" smtClean="0">
                <a:solidFill>
                  <a:srgbClr val="464753"/>
                </a:solidFill>
                <a:latin typeface="Roboto" panose="02000000000000000000" pitchFamily="2" charset="0"/>
              </a:rPr>
              <a:t> develop modified work plans while their worker is recovering.</a:t>
            </a:r>
          </a:p>
          <a:p>
            <a:pPr>
              <a:buFont typeface="Arial" panose="020B0604020202020204" pitchFamily="34" charset="0"/>
              <a:buChar char="•"/>
            </a:pPr>
            <a:r>
              <a:rPr lang="en-US" b="1" dirty="0" smtClean="0">
                <a:solidFill>
                  <a:srgbClr val="464753"/>
                </a:solidFill>
                <a:latin typeface="Roboto" panose="02000000000000000000" pitchFamily="2" charset="0"/>
              </a:rPr>
              <a:t>Workers </a:t>
            </a:r>
            <a:r>
              <a:rPr lang="en-US" dirty="0" smtClean="0">
                <a:solidFill>
                  <a:srgbClr val="464753"/>
                </a:solidFill>
                <a:latin typeface="Roboto" panose="02000000000000000000" pitchFamily="2" charset="0"/>
              </a:rPr>
              <a:t>understand what they can do. It can be used as a motivator in their healing process.</a:t>
            </a:r>
          </a:p>
          <a:p>
            <a:pPr>
              <a:buFont typeface="Arial" panose="020B0604020202020204" pitchFamily="34" charset="0"/>
              <a:buChar char="•"/>
            </a:pPr>
            <a:r>
              <a:rPr lang="en-US" b="1" dirty="0" smtClean="0">
                <a:solidFill>
                  <a:srgbClr val="464753"/>
                </a:solidFill>
                <a:latin typeface="Roboto" panose="02000000000000000000" pitchFamily="2" charset="0"/>
              </a:rPr>
              <a:t>L&amp;I</a:t>
            </a:r>
            <a:r>
              <a:rPr lang="en-US" dirty="0" smtClean="0">
                <a:solidFill>
                  <a:srgbClr val="464753"/>
                </a:solidFill>
                <a:latin typeface="Roboto" panose="02000000000000000000" pitchFamily="2" charset="0"/>
              </a:rPr>
              <a:t> </a:t>
            </a:r>
            <a:r>
              <a:rPr lang="en-US" b="1" dirty="0" smtClean="0">
                <a:solidFill>
                  <a:srgbClr val="464753"/>
                </a:solidFill>
                <a:latin typeface="Roboto" panose="02000000000000000000" pitchFamily="2" charset="0"/>
              </a:rPr>
              <a:t>claim managers</a:t>
            </a:r>
            <a:r>
              <a:rPr lang="en-US" dirty="0" smtClean="0">
                <a:solidFill>
                  <a:srgbClr val="464753"/>
                </a:solidFill>
                <a:latin typeface="Roboto" panose="02000000000000000000" pitchFamily="2" charset="0"/>
              </a:rPr>
              <a:t> understand the worker’s ongoing treatment and medical progress, and to authorize time-loss benefits. </a:t>
            </a:r>
            <a:r>
              <a:rPr lang="en-US" b="0" i="0" dirty="0" smtClean="0">
                <a:solidFill>
                  <a:srgbClr val="464753"/>
                </a:solidFill>
                <a:effectLst/>
                <a:latin typeface="Roboto" panose="02000000000000000000" pitchFamily="2" charset="0"/>
              </a:rPr>
              <a:t>*</a:t>
            </a:r>
            <a:endParaRPr lang="en-US" altLang="en-US" dirty="0" smtClean="0"/>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8649A9D-9250-45D6-BEC4-7CADFAF10A51}" type="slidenum">
              <a:rPr lang="en-US" smtClean="0"/>
              <a:pPr/>
              <a:t>11</a:t>
            </a:fld>
            <a:endParaRPr lang="en-US"/>
          </a:p>
        </p:txBody>
      </p:sp>
    </p:spTree>
    <p:extLst>
      <p:ext uri="{BB962C8B-B14F-4D97-AF65-F5344CB8AC3E}">
        <p14:creationId xmlns:p14="http://schemas.microsoft.com/office/powerpoint/2010/main" val="2450402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419600" y="1352550"/>
            <a:ext cx="3964898" cy="846772"/>
          </a:xfrm>
          <a:prstGeom prst="rect">
            <a:avLst/>
          </a:prstGeom>
        </p:spPr>
        <p:txBody>
          <a:bodyPr/>
          <a:lstStyle>
            <a:lvl1pPr>
              <a:defRPr/>
            </a:lvl1pPr>
          </a:lstStyle>
          <a:p>
            <a:r>
              <a:rPr lang="en-US" dirty="0" smtClean="0"/>
              <a:t>Title</a:t>
            </a:r>
            <a:endParaRPr lang="en-US" dirty="0"/>
          </a:p>
        </p:txBody>
      </p:sp>
      <p:sp>
        <p:nvSpPr>
          <p:cNvPr id="7" name="Text Placeholder 6"/>
          <p:cNvSpPr>
            <a:spLocks noGrp="1"/>
          </p:cNvSpPr>
          <p:nvPr>
            <p:ph type="body" sz="quarter" idx="12" hasCustomPrompt="1"/>
          </p:nvPr>
        </p:nvSpPr>
        <p:spPr>
          <a:xfrm>
            <a:off x="4419600" y="2571750"/>
            <a:ext cx="3962400" cy="1200150"/>
          </a:xfrm>
          <a:prstGeom prst="rect">
            <a:avLst/>
          </a:prstGeom>
        </p:spPr>
        <p:txBody>
          <a:bodyPr/>
          <a:lstStyle>
            <a:lvl1pPr marL="0" indent="0">
              <a:buNone/>
              <a:defRPr sz="2400" i="1"/>
            </a:lvl1pPr>
          </a:lstStyle>
          <a:p>
            <a:pPr lvl="0"/>
            <a:r>
              <a:rPr lang="en-US" dirty="0" smtClean="0"/>
              <a:t>Subtitle</a:t>
            </a:r>
          </a:p>
        </p:txBody>
      </p:sp>
      <p:sp>
        <p:nvSpPr>
          <p:cNvPr id="12" name="Picture Placeholder 11"/>
          <p:cNvSpPr>
            <a:spLocks noGrp="1"/>
          </p:cNvSpPr>
          <p:nvPr>
            <p:ph type="pic" sz="quarter" idx="10"/>
          </p:nvPr>
        </p:nvSpPr>
        <p:spPr>
          <a:xfrm>
            <a:off x="-1" y="1058537"/>
            <a:ext cx="3657600" cy="3799213"/>
          </a:xfrm>
          <a:prstGeom prst="rect">
            <a:avLst/>
          </a:prstGeom>
        </p:spPr>
        <p:txBody>
          <a:bodyPr/>
          <a:lstStyle/>
          <a:p>
            <a:r>
              <a:rPr lang="en-US" smtClean="0"/>
              <a:t>Click icon to add picture</a:t>
            </a:r>
            <a:endParaRPr lang="en-US" dirty="0"/>
          </a:p>
        </p:txBody>
      </p:sp>
      <p:sp>
        <p:nvSpPr>
          <p:cNvPr id="3" name="Rectangle 2" descr=" &#10;"/>
          <p:cNvSpPr/>
          <p:nvPr userDrawn="1"/>
        </p:nvSpPr>
        <p:spPr>
          <a:xfrm>
            <a:off x="0" y="0"/>
            <a:ext cx="9154099" cy="1058537"/>
          </a:xfrm>
          <a:prstGeom prst="rect">
            <a:avLst/>
          </a:prstGeom>
          <a:solidFill>
            <a:srgbClr val="F9F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Washington State Department of Labor &amp; Industrie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363" y="282379"/>
            <a:ext cx="2286005" cy="493777"/>
          </a:xfrm>
          <a:prstGeom prst="rect">
            <a:avLst/>
          </a:prstGeom>
        </p:spPr>
      </p:pic>
      <p:sp>
        <p:nvSpPr>
          <p:cNvPr id="18" name="Text Placeholder 17"/>
          <p:cNvSpPr>
            <a:spLocks noGrp="1"/>
          </p:cNvSpPr>
          <p:nvPr>
            <p:ph type="body" sz="quarter" idx="11" hasCustomPrompt="1"/>
          </p:nvPr>
        </p:nvSpPr>
        <p:spPr>
          <a:xfrm>
            <a:off x="3962400" y="243518"/>
            <a:ext cx="4876800" cy="571500"/>
          </a:xfrm>
          <a:prstGeom prst="rect">
            <a:avLst/>
          </a:prstGeom>
        </p:spPr>
        <p:txBody>
          <a:bodyPr/>
          <a:lstStyle>
            <a:lvl1pPr marL="0">
              <a:buNone/>
              <a:defRPr sz="2000" b="0">
                <a:solidFill>
                  <a:schemeClr val="tx2"/>
                </a:solidFill>
                <a:latin typeface="Arial" pitchFamily="34" charset="0"/>
                <a:cs typeface="Arial" pitchFamily="34" charset="0"/>
              </a:defRPr>
            </a:lvl1pPr>
            <a:lvl2pPr>
              <a:defRPr sz="2400"/>
            </a:lvl2pPr>
            <a:lvl3pPr>
              <a:defRPr sz="2400"/>
            </a:lvl3pPr>
            <a:lvl4pPr>
              <a:defRPr sz="2400"/>
            </a:lvl4pPr>
            <a:lvl5pPr>
              <a:defRPr sz="2400"/>
            </a:lvl5pPr>
          </a:lstStyle>
          <a:p>
            <a:pPr lvl="0"/>
            <a:r>
              <a:rPr lang="en-US" dirty="0" smtClean="0"/>
              <a:t>Title of division/workgroup giving the presentation</a:t>
            </a:r>
          </a:p>
        </p:txBody>
      </p:sp>
      <p:sp>
        <p:nvSpPr>
          <p:cNvPr id="4" name="Rectangle 3" descr=" &#10;Decortative line"/>
          <p:cNvSpPr/>
          <p:nvPr userDrawn="1"/>
        </p:nvSpPr>
        <p:spPr>
          <a:xfrm>
            <a:off x="-1" y="952401"/>
            <a:ext cx="9154099" cy="106136"/>
          </a:xfrm>
          <a:prstGeom prst="rect">
            <a:avLst/>
          </a:prstGeom>
          <a:solidFill>
            <a:srgbClr val="00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Decortative line"/>
          <p:cNvPicPr>
            <a:picLocks noChangeAspect="1"/>
          </p:cNvPicPr>
          <p:nvPr userDrawn="1"/>
        </p:nvPicPr>
        <p:blipFill>
          <a:blip r:embed="rId4"/>
          <a:stretch>
            <a:fillRect/>
          </a:stretch>
        </p:blipFill>
        <p:spPr>
          <a:xfrm>
            <a:off x="0" y="4857750"/>
            <a:ext cx="9144000" cy="300446"/>
          </a:xfrm>
          <a:prstGeom prst="rect">
            <a:avLst/>
          </a:prstGeom>
        </p:spPr>
      </p:pic>
    </p:spTree>
    <p:custDataLst>
      <p:tags r:id="rId1"/>
    </p:custData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tial image slide">
    <p:spTree>
      <p:nvGrpSpPr>
        <p:cNvPr id="1" name=""/>
        <p:cNvGrpSpPr/>
        <p:nvPr/>
      </p:nvGrpSpPr>
      <p:grpSpPr>
        <a:xfrm>
          <a:off x="0" y="0"/>
          <a:ext cx="0" cy="0"/>
          <a:chOff x="0" y="0"/>
          <a:chExt cx="0" cy="0"/>
        </a:xfrm>
      </p:grpSpPr>
      <p:sp>
        <p:nvSpPr>
          <p:cNvPr id="8" name="Title 1"/>
          <p:cNvSpPr>
            <a:spLocks noGrp="1"/>
          </p:cNvSpPr>
          <p:nvPr userDrawn="1">
            <p:ph type="title" hasCustomPrompt="1"/>
          </p:nvPr>
        </p:nvSpPr>
        <p:spPr>
          <a:xfrm>
            <a:off x="381000" y="400051"/>
            <a:ext cx="5181600" cy="479822"/>
          </a:xfrm>
          <a:prstGeom prst="rect">
            <a:avLst/>
          </a:prstGeom>
        </p:spPr>
        <p:txBody>
          <a:bodyPr/>
          <a:lstStyle>
            <a:lvl1pPr>
              <a:defRPr/>
            </a:lvl1pPr>
          </a:lstStyle>
          <a:p>
            <a:r>
              <a:rPr lang="en-US" dirty="0" smtClean="0"/>
              <a:t>Title</a:t>
            </a:r>
            <a:endParaRPr lang="en-US" dirty="0"/>
          </a:p>
        </p:txBody>
      </p:sp>
      <p:sp>
        <p:nvSpPr>
          <p:cNvPr id="9" name="Content Placeholder 2"/>
          <p:cNvSpPr>
            <a:spLocks noGrp="1"/>
          </p:cNvSpPr>
          <p:nvPr userDrawn="1">
            <p:ph idx="1"/>
          </p:nvPr>
        </p:nvSpPr>
        <p:spPr>
          <a:xfrm>
            <a:off x="381000" y="1257300"/>
            <a:ext cx="5181600" cy="3349228"/>
          </a:xfrm>
          <a:prstGeom prst="rect">
            <a:avLst/>
          </a:prstGeom>
        </p:spPr>
        <p:txBody>
          <a:bodyPr/>
          <a:lstStyle>
            <a:lvl1pPr>
              <a:buClr>
                <a:srgbClr val="093678"/>
              </a:buClr>
              <a:defRPr/>
            </a:lvl1pPr>
            <a:lvl2pPr>
              <a:buClr>
                <a:schemeClr val="tx1"/>
              </a:buClr>
              <a:buSzPct val="80000"/>
              <a:buFont typeface="Arial" pitchFamily="34" charset="0"/>
              <a:buChar char="−"/>
              <a:defRPr/>
            </a:lvl2pPr>
            <a:lvl3pPr>
              <a:buClr>
                <a:srgbClr val="093678"/>
              </a:buClr>
              <a:buSzPct val="70000"/>
              <a:buFont typeface="Wingdings" pitchFamily="2" charset="2"/>
              <a:buChar char="§"/>
              <a:defRPr/>
            </a:lvl3pPr>
          </a:lstStyle>
          <a:p>
            <a:pPr lvl="0"/>
            <a:r>
              <a:rPr lang="en-US" smtClean="0"/>
              <a:t>Edit Master text styles</a:t>
            </a:r>
          </a:p>
          <a:p>
            <a:pPr lvl="1"/>
            <a:r>
              <a:rPr lang="en-US" smtClean="0"/>
              <a:t>Second level</a:t>
            </a:r>
          </a:p>
          <a:p>
            <a:pPr lvl="2"/>
            <a:r>
              <a:rPr lang="en-US" smtClean="0"/>
              <a:t>Third level</a:t>
            </a:r>
          </a:p>
        </p:txBody>
      </p:sp>
      <p:sp>
        <p:nvSpPr>
          <p:cNvPr id="10" name="Picture Placeholder 9"/>
          <p:cNvSpPr>
            <a:spLocks noGrp="1"/>
          </p:cNvSpPr>
          <p:nvPr>
            <p:ph type="pic" sz="quarter" idx="10"/>
          </p:nvPr>
        </p:nvSpPr>
        <p:spPr>
          <a:xfrm>
            <a:off x="5791200" y="0"/>
            <a:ext cx="3352800" cy="4857750"/>
          </a:xfrm>
          <a:prstGeom prst="rect">
            <a:avLst/>
          </a:prstGeom>
        </p:spPr>
        <p:txBody>
          <a:bodyPr/>
          <a:lstStyle/>
          <a:p>
            <a:r>
              <a:rPr lang="en-US" smtClean="0"/>
              <a:t>Click icon to add picture</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6" name="Title 1"/>
          <p:cNvSpPr>
            <a:spLocks noGrp="1"/>
          </p:cNvSpPr>
          <p:nvPr userDrawn="1">
            <p:ph type="title" hasCustomPrompt="1"/>
          </p:nvPr>
        </p:nvSpPr>
        <p:spPr>
          <a:xfrm>
            <a:off x="533400" y="400051"/>
            <a:ext cx="8153400" cy="479822"/>
          </a:xfrm>
          <a:prstGeom prst="rect">
            <a:avLst/>
          </a:prstGeom>
        </p:spPr>
        <p:txBody>
          <a:bodyPr/>
          <a:lstStyle>
            <a:lvl1pPr>
              <a:defRPr/>
            </a:lvl1pPr>
          </a:lstStyle>
          <a:p>
            <a:r>
              <a:rPr lang="en-US" dirty="0" smtClean="0"/>
              <a:t>Title</a:t>
            </a:r>
            <a:endParaRPr lang="en-US" dirty="0"/>
          </a:p>
        </p:txBody>
      </p:sp>
      <p:sp>
        <p:nvSpPr>
          <p:cNvPr id="9" name="Content Placeholder 2"/>
          <p:cNvSpPr>
            <a:spLocks noGrp="1"/>
          </p:cNvSpPr>
          <p:nvPr>
            <p:ph idx="10"/>
          </p:nvPr>
        </p:nvSpPr>
        <p:spPr>
          <a:xfrm>
            <a:off x="533400" y="1257300"/>
            <a:ext cx="8153400" cy="3349228"/>
          </a:xfrm>
          <a:prstGeom prst="rect">
            <a:avLst/>
          </a:prstGeom>
        </p:spPr>
        <p:txBody>
          <a:bodyPr/>
          <a:lstStyle>
            <a:lvl1pPr>
              <a:buClr>
                <a:srgbClr val="093678"/>
              </a:buClr>
              <a:defRPr/>
            </a:lvl1pPr>
            <a:lvl2pPr>
              <a:buClr>
                <a:schemeClr val="tx1"/>
              </a:buClr>
              <a:buSzPct val="80000"/>
              <a:buFont typeface="Arial" pitchFamily="34" charset="0"/>
              <a:buChar char="−"/>
              <a:defRPr/>
            </a:lvl2pPr>
            <a:lvl3pPr>
              <a:buClr>
                <a:srgbClr val="093678"/>
              </a:buClr>
              <a:buSzPct val="70000"/>
              <a:buFont typeface="Wingdings" pitchFamily="2" charset="2"/>
              <a:buChar char="§"/>
              <a:defRPr/>
            </a:lvl3pPr>
          </a:lstStyle>
          <a:p>
            <a:pPr lvl="0"/>
            <a:r>
              <a:rPr lang="en-US" smtClean="0"/>
              <a:t>Edit Master text styles</a:t>
            </a:r>
          </a:p>
          <a:p>
            <a:pPr lvl="1"/>
            <a:r>
              <a:rPr lang="en-US" smtClean="0"/>
              <a:t>Second level</a:t>
            </a:r>
          </a:p>
          <a:p>
            <a:pPr lvl="2"/>
            <a:r>
              <a:rPr lang="en-US" smtClean="0"/>
              <a:t>Third level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18669"/>
            <a:ext cx="2667000" cy="849744"/>
          </a:xfrm>
          <a:prstGeom prst="rect">
            <a:avLst/>
          </a:prstGeom>
        </p:spPr>
        <p:txBody>
          <a:bodyPr/>
          <a:lstStyle>
            <a:lvl1pPr>
              <a:defRPr/>
            </a:lvl1pPr>
          </a:lstStyle>
          <a:p>
            <a:r>
              <a:rPr lang="en-US" dirty="0" smtClean="0"/>
              <a:t>Questions</a:t>
            </a:r>
            <a:endParaRPr lang="en-US" dirty="0"/>
          </a:p>
        </p:txBody>
      </p:sp>
      <p:pic>
        <p:nvPicPr>
          <p:cNvPr id="3" name="Content Placeholder 3" descr="Question mark on red puzzle pieces."/>
          <p:cNvPicPr>
            <a:picLocks noChangeAspect="1"/>
          </p:cNvPicPr>
          <p:nvPr userDrawn="1"/>
        </p:nvPicPr>
        <p:blipFill>
          <a:blip r:embed="rId3" cstate="print"/>
          <a:srcRect l="847" t="1569"/>
          <a:stretch>
            <a:fillRect/>
          </a:stretch>
        </p:blipFill>
        <p:spPr bwMode="auto">
          <a:xfrm>
            <a:off x="228601" y="171450"/>
            <a:ext cx="8915401" cy="4646534"/>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18669"/>
            <a:ext cx="4933950" cy="849744"/>
          </a:xfrm>
          <a:prstGeom prst="rect">
            <a:avLst/>
          </a:prstGeom>
        </p:spPr>
        <p:txBody>
          <a:bodyPr/>
          <a:lstStyle>
            <a:lvl1pPr>
              <a:defRPr/>
            </a:lvl1pPr>
          </a:lstStyle>
          <a:p>
            <a:r>
              <a:rPr lang="en-US" dirty="0" smtClean="0"/>
              <a:t>Thank you</a:t>
            </a:r>
            <a:endParaRPr lang="en-US" dirty="0"/>
          </a:p>
        </p:txBody>
      </p:sp>
      <p:sp>
        <p:nvSpPr>
          <p:cNvPr id="7" name="Content Placeholder 2"/>
          <p:cNvSpPr>
            <a:spLocks noGrp="1"/>
          </p:cNvSpPr>
          <p:nvPr>
            <p:ph idx="1" hasCustomPrompt="1"/>
          </p:nvPr>
        </p:nvSpPr>
        <p:spPr>
          <a:xfrm>
            <a:off x="609600" y="2171701"/>
            <a:ext cx="4953000" cy="285749"/>
          </a:xfrm>
          <a:prstGeom prst="rect">
            <a:avLst/>
          </a:prstGeom>
        </p:spPr>
        <p:txBody>
          <a:bodyPr/>
          <a:lstStyle>
            <a:lvl1pPr>
              <a:buClr>
                <a:srgbClr val="093678"/>
              </a:buClr>
              <a:buNone/>
              <a:defRPr sz="1600"/>
            </a:lvl1pPr>
            <a:lvl2pPr>
              <a:buClr>
                <a:schemeClr val="tx1"/>
              </a:buClr>
              <a:buSzPct val="80000"/>
              <a:buFont typeface="Arial" pitchFamily="34" charset="0"/>
              <a:buChar char="−"/>
              <a:defRPr/>
            </a:lvl2pPr>
            <a:lvl3pPr>
              <a:buClr>
                <a:srgbClr val="093678"/>
              </a:buClr>
              <a:buSzPct val="70000"/>
              <a:buFont typeface="Wingdings" pitchFamily="2" charset="2"/>
              <a:buChar char="§"/>
              <a:defRPr/>
            </a:lvl3pPr>
          </a:lstStyle>
          <a:p>
            <a:pPr lvl="0"/>
            <a:r>
              <a:rPr lang="en-US" dirty="0" smtClean="0"/>
              <a:t>Presenter name, title</a:t>
            </a:r>
          </a:p>
        </p:txBody>
      </p:sp>
      <p:sp>
        <p:nvSpPr>
          <p:cNvPr id="8" name="Content Placeholder 2"/>
          <p:cNvSpPr>
            <a:spLocks noGrp="1"/>
          </p:cNvSpPr>
          <p:nvPr>
            <p:ph idx="10" hasCustomPrompt="1"/>
          </p:nvPr>
        </p:nvSpPr>
        <p:spPr>
          <a:xfrm>
            <a:off x="609600" y="2457451"/>
            <a:ext cx="4953000" cy="285749"/>
          </a:xfrm>
          <a:prstGeom prst="rect">
            <a:avLst/>
          </a:prstGeom>
        </p:spPr>
        <p:txBody>
          <a:bodyPr/>
          <a:lstStyle>
            <a:lvl1pPr>
              <a:buClr>
                <a:srgbClr val="093678"/>
              </a:buClr>
              <a:buNone/>
              <a:defRPr sz="1600"/>
            </a:lvl1pPr>
            <a:lvl2pPr>
              <a:buClr>
                <a:schemeClr val="tx1"/>
              </a:buClr>
              <a:buSzPct val="80000"/>
              <a:buFont typeface="Arial" pitchFamily="34" charset="0"/>
              <a:buChar char="−"/>
              <a:defRPr/>
            </a:lvl2pPr>
            <a:lvl3pPr>
              <a:buClr>
                <a:srgbClr val="093678"/>
              </a:buClr>
              <a:buSzPct val="70000"/>
              <a:buFont typeface="Wingdings" pitchFamily="2" charset="2"/>
              <a:buChar char="§"/>
              <a:defRPr/>
            </a:lvl3pPr>
          </a:lstStyle>
          <a:p>
            <a:pPr lvl="0"/>
            <a:r>
              <a:rPr lang="en-US" dirty="0" smtClean="0"/>
              <a:t>Phone</a:t>
            </a:r>
          </a:p>
        </p:txBody>
      </p:sp>
      <p:sp>
        <p:nvSpPr>
          <p:cNvPr id="9" name="Content Placeholder 2"/>
          <p:cNvSpPr>
            <a:spLocks noGrp="1"/>
          </p:cNvSpPr>
          <p:nvPr>
            <p:ph idx="11" hasCustomPrompt="1"/>
          </p:nvPr>
        </p:nvSpPr>
        <p:spPr>
          <a:xfrm>
            <a:off x="609600" y="2743201"/>
            <a:ext cx="4953000" cy="285749"/>
          </a:xfrm>
          <a:prstGeom prst="rect">
            <a:avLst/>
          </a:prstGeom>
        </p:spPr>
        <p:txBody>
          <a:bodyPr/>
          <a:lstStyle>
            <a:lvl1pPr>
              <a:buClr>
                <a:srgbClr val="093678"/>
              </a:buClr>
              <a:buNone/>
              <a:defRPr sz="1600"/>
            </a:lvl1pPr>
            <a:lvl2pPr>
              <a:buClr>
                <a:schemeClr val="tx1"/>
              </a:buClr>
              <a:buSzPct val="80000"/>
              <a:buFont typeface="Arial" pitchFamily="34" charset="0"/>
              <a:buChar char="−"/>
              <a:defRPr/>
            </a:lvl2pPr>
            <a:lvl3pPr>
              <a:buClr>
                <a:srgbClr val="093678"/>
              </a:buClr>
              <a:buSzPct val="70000"/>
              <a:buFont typeface="Wingdings" pitchFamily="2" charset="2"/>
              <a:buChar char="§"/>
              <a:defRPr/>
            </a:lvl3pPr>
          </a:lstStyle>
          <a:p>
            <a:pPr lvl="0"/>
            <a:r>
              <a:rPr lang="en-US" dirty="0" smtClean="0"/>
              <a:t>Email</a:t>
            </a:r>
          </a:p>
        </p:txBody>
      </p:sp>
      <p:sp>
        <p:nvSpPr>
          <p:cNvPr id="11" name="Picture Placeholder 9"/>
          <p:cNvSpPr>
            <a:spLocks noGrp="1"/>
          </p:cNvSpPr>
          <p:nvPr>
            <p:ph type="pic" sz="quarter" idx="12"/>
          </p:nvPr>
        </p:nvSpPr>
        <p:spPr>
          <a:xfrm>
            <a:off x="5791200" y="0"/>
            <a:ext cx="3352800" cy="4857750"/>
          </a:xfrm>
          <a:prstGeom prst="rect">
            <a:avLst/>
          </a:prstGeom>
        </p:spPr>
        <p:txBody>
          <a:bodyPr/>
          <a:lstStyle/>
          <a:p>
            <a:r>
              <a:rPr lang="en-US" smtClean="0"/>
              <a:t>Click icon to add picture</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descr=" &#10;Decortative line"/>
          <p:cNvSpPr/>
          <p:nvPr/>
        </p:nvSpPr>
        <p:spPr>
          <a:xfrm>
            <a:off x="-10099" y="4867617"/>
            <a:ext cx="9154099" cy="291226"/>
          </a:xfrm>
          <a:prstGeom prst="rect">
            <a:avLst/>
          </a:prstGeom>
          <a:solidFill>
            <a:srgbClr val="00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descr=" &#10;"/>
          <p:cNvSpPr txBox="1"/>
          <p:nvPr/>
        </p:nvSpPr>
        <p:spPr>
          <a:xfrm>
            <a:off x="0" y="4874349"/>
            <a:ext cx="9144000" cy="261610"/>
          </a:xfrm>
          <a:prstGeom prst="rect">
            <a:avLst/>
          </a:prstGeom>
          <a:noFill/>
        </p:spPr>
        <p:txBody>
          <a:bodyPr wrap="square" rtlCol="0">
            <a:spAutoFit/>
          </a:bodyPr>
          <a:lstStyle/>
          <a:p>
            <a:pPr algn="ctr"/>
            <a:r>
              <a:rPr lang="en-US" sz="1100" b="1" baseline="0" dirty="0" smtClean="0">
                <a:solidFill>
                  <a:schemeClr val="bg1"/>
                </a:solidFill>
              </a:rPr>
              <a:t>Washington State Department of Labor &amp; Industries</a:t>
            </a:r>
            <a:endParaRPr lang="en-US" sz="1100" b="1" baseline="0" dirty="0">
              <a:solidFill>
                <a:schemeClr val="bg1"/>
              </a:solidFill>
            </a:endParaRPr>
          </a:p>
        </p:txBody>
      </p:sp>
      <p:sp>
        <p:nvSpPr>
          <p:cNvPr id="11" name="Rectangle 10"/>
          <p:cNvSpPr/>
          <p:nvPr/>
        </p:nvSpPr>
        <p:spPr>
          <a:xfrm>
            <a:off x="8659763" y="4808611"/>
            <a:ext cx="466794" cy="369332"/>
          </a:xfrm>
          <a:prstGeom prst="rect">
            <a:avLst/>
          </a:prstGeom>
        </p:spPr>
        <p:txBody>
          <a:bodyPr wrap="none">
            <a:spAutoFit/>
          </a:bodyPr>
          <a:lstStyle/>
          <a:p>
            <a:fld id="{EBD48FB9-46F3-4BB8-A7D7-CA29F08B1ABF}" type="slidenum">
              <a:rPr lang="en-US" sz="1800" kern="1200" smtClean="0">
                <a:solidFill>
                  <a:schemeClr val="bg1"/>
                </a:solidFill>
                <a:latin typeface="Arial" charset="0"/>
                <a:ea typeface="+mn-ea"/>
                <a:cs typeface="+mn-cs"/>
              </a:rPr>
              <a:pPr/>
              <a:t>‹#›</a:t>
            </a:fld>
            <a:endParaRPr lang="en-US" dirty="0"/>
          </a:p>
        </p:txBody>
      </p:sp>
    </p:spTree>
    <p:custDataLst>
      <p:tags r:id="rId7"/>
    </p:custData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3" r:id="rId4"/>
    <p:sldLayoutId id="2147483654" r:id="rId5"/>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4D4D4D"/>
          </a:solidFill>
          <a:latin typeface="+mj-lt"/>
          <a:ea typeface="+mj-ea"/>
          <a:cs typeface="+mj-cs"/>
        </a:defRPr>
      </a:lvl1pPr>
      <a:lvl2pPr algn="l" rtl="0" eaLnBrk="1" fontAlgn="base" hangingPunct="1">
        <a:spcBef>
          <a:spcPct val="0"/>
        </a:spcBef>
        <a:spcAft>
          <a:spcPct val="0"/>
        </a:spcAft>
        <a:defRPr sz="3200" b="1">
          <a:solidFill>
            <a:srgbClr val="4D4D4D"/>
          </a:solidFill>
          <a:latin typeface="Arial" charset="0"/>
        </a:defRPr>
      </a:lvl2pPr>
      <a:lvl3pPr algn="l" rtl="0" eaLnBrk="1" fontAlgn="base" hangingPunct="1">
        <a:spcBef>
          <a:spcPct val="0"/>
        </a:spcBef>
        <a:spcAft>
          <a:spcPct val="0"/>
        </a:spcAft>
        <a:defRPr sz="3200" b="1">
          <a:solidFill>
            <a:srgbClr val="4D4D4D"/>
          </a:solidFill>
          <a:latin typeface="Arial" charset="0"/>
        </a:defRPr>
      </a:lvl3pPr>
      <a:lvl4pPr algn="l" rtl="0" eaLnBrk="1" fontAlgn="base" hangingPunct="1">
        <a:spcBef>
          <a:spcPct val="0"/>
        </a:spcBef>
        <a:spcAft>
          <a:spcPct val="0"/>
        </a:spcAft>
        <a:defRPr sz="3200" b="1">
          <a:solidFill>
            <a:srgbClr val="4D4D4D"/>
          </a:solidFill>
          <a:latin typeface="Arial" charset="0"/>
        </a:defRPr>
      </a:lvl4pPr>
      <a:lvl5pPr algn="l" rtl="0" eaLnBrk="1" fontAlgn="base" hangingPunct="1">
        <a:spcBef>
          <a:spcPct val="0"/>
        </a:spcBef>
        <a:spcAft>
          <a:spcPct val="0"/>
        </a:spcAft>
        <a:defRPr sz="3200" b="1">
          <a:solidFill>
            <a:srgbClr val="4D4D4D"/>
          </a:solidFill>
          <a:latin typeface="Arial" charset="0"/>
        </a:defRPr>
      </a:lvl5pPr>
      <a:lvl6pPr marL="457200" algn="l" rtl="0" eaLnBrk="1" fontAlgn="base" hangingPunct="1">
        <a:spcBef>
          <a:spcPct val="0"/>
        </a:spcBef>
        <a:spcAft>
          <a:spcPct val="0"/>
        </a:spcAft>
        <a:defRPr sz="3200" b="1">
          <a:solidFill>
            <a:srgbClr val="4D4D4D"/>
          </a:solidFill>
          <a:latin typeface="Arial" charset="0"/>
        </a:defRPr>
      </a:lvl6pPr>
      <a:lvl7pPr marL="914400" algn="l" rtl="0" eaLnBrk="1" fontAlgn="base" hangingPunct="1">
        <a:spcBef>
          <a:spcPct val="0"/>
        </a:spcBef>
        <a:spcAft>
          <a:spcPct val="0"/>
        </a:spcAft>
        <a:defRPr sz="3200" b="1">
          <a:solidFill>
            <a:srgbClr val="4D4D4D"/>
          </a:solidFill>
          <a:latin typeface="Arial" charset="0"/>
        </a:defRPr>
      </a:lvl7pPr>
      <a:lvl8pPr marL="1371600" algn="l" rtl="0" eaLnBrk="1" fontAlgn="base" hangingPunct="1">
        <a:spcBef>
          <a:spcPct val="0"/>
        </a:spcBef>
        <a:spcAft>
          <a:spcPct val="0"/>
        </a:spcAft>
        <a:defRPr sz="3200" b="1">
          <a:solidFill>
            <a:srgbClr val="4D4D4D"/>
          </a:solidFill>
          <a:latin typeface="Arial" charset="0"/>
        </a:defRPr>
      </a:lvl8pPr>
      <a:lvl9pPr marL="1828800" algn="l" rtl="0" eaLnBrk="1" fontAlgn="base" hangingPunct="1">
        <a:spcBef>
          <a:spcPct val="0"/>
        </a:spcBef>
        <a:spcAft>
          <a:spcPct val="0"/>
        </a:spcAft>
        <a:defRPr sz="3200" b="1">
          <a:solidFill>
            <a:srgbClr val="4D4D4D"/>
          </a:solidFill>
          <a:latin typeface="Arial" charset="0"/>
        </a:defRPr>
      </a:lvl9pPr>
    </p:titleStyle>
    <p:bodyStyle>
      <a:lvl1pPr marL="342900" indent="-342900" algn="l" rtl="0" eaLnBrk="1" fontAlgn="base" hangingPunct="1">
        <a:spcBef>
          <a:spcPct val="20000"/>
        </a:spcBef>
        <a:spcAft>
          <a:spcPct val="0"/>
        </a:spcAft>
        <a:buClr>
          <a:srgbClr val="005595"/>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5595"/>
        </a:buClr>
        <a:buChar char="–"/>
        <a:defRPr sz="2400">
          <a:solidFill>
            <a:schemeClr val="tx1"/>
          </a:solidFill>
          <a:latin typeface="+mn-lt"/>
        </a:defRPr>
      </a:lvl2pPr>
      <a:lvl3pPr marL="1143000" indent="-228600" algn="l" rtl="0" eaLnBrk="1" fontAlgn="base" hangingPunct="1">
        <a:spcBef>
          <a:spcPct val="20000"/>
        </a:spcBef>
        <a:spcAft>
          <a:spcPct val="0"/>
        </a:spcAft>
        <a:buClr>
          <a:srgbClr val="005595"/>
        </a:buClr>
        <a:buChar char="•"/>
        <a:defRPr sz="2000">
          <a:solidFill>
            <a:schemeClr val="tx1"/>
          </a:solidFill>
          <a:latin typeface="+mn-lt"/>
        </a:defRPr>
      </a:lvl3pPr>
      <a:lvl4pPr marL="1600200" indent="-228600" algn="l" rtl="0" eaLnBrk="1" fontAlgn="base" hangingPunct="1">
        <a:spcBef>
          <a:spcPct val="20000"/>
        </a:spcBef>
        <a:spcAft>
          <a:spcPct val="0"/>
        </a:spcAft>
        <a:buClr>
          <a:srgbClr val="005595"/>
        </a:buClr>
        <a:buChar char="–"/>
        <a:defRPr>
          <a:solidFill>
            <a:schemeClr val="tx1"/>
          </a:solidFill>
          <a:latin typeface="+mn-lt"/>
        </a:defRPr>
      </a:lvl4pPr>
      <a:lvl5pPr marL="2057400" indent="-228600" algn="l" rtl="0" eaLnBrk="1" fontAlgn="base" hangingPunct="1">
        <a:spcBef>
          <a:spcPct val="20000"/>
        </a:spcBef>
        <a:spcAft>
          <a:spcPct val="0"/>
        </a:spcAft>
        <a:buClr>
          <a:srgbClr val="005595"/>
        </a:buClr>
        <a:buChar char="»"/>
        <a:defRPr>
          <a:solidFill>
            <a:schemeClr val="tx1"/>
          </a:solidFill>
          <a:latin typeface="+mn-lt"/>
        </a:defRPr>
      </a:lvl5pPr>
      <a:lvl6pPr marL="2514600" indent="-228600" algn="l" rtl="0" eaLnBrk="1" fontAlgn="base" hangingPunct="1">
        <a:spcBef>
          <a:spcPct val="20000"/>
        </a:spcBef>
        <a:spcAft>
          <a:spcPct val="0"/>
        </a:spcAft>
        <a:buClr>
          <a:srgbClr val="005595"/>
        </a:buClr>
        <a:buChar char="»"/>
        <a:defRPr>
          <a:solidFill>
            <a:schemeClr val="tx1"/>
          </a:solidFill>
          <a:latin typeface="+mn-lt"/>
        </a:defRPr>
      </a:lvl6pPr>
      <a:lvl7pPr marL="2971800" indent="-228600" algn="l" rtl="0" eaLnBrk="1" fontAlgn="base" hangingPunct="1">
        <a:spcBef>
          <a:spcPct val="20000"/>
        </a:spcBef>
        <a:spcAft>
          <a:spcPct val="0"/>
        </a:spcAft>
        <a:buClr>
          <a:srgbClr val="005595"/>
        </a:buClr>
        <a:buChar char="»"/>
        <a:defRPr>
          <a:solidFill>
            <a:schemeClr val="tx1"/>
          </a:solidFill>
          <a:latin typeface="+mn-lt"/>
        </a:defRPr>
      </a:lvl7pPr>
      <a:lvl8pPr marL="3429000" indent="-228600" algn="l" rtl="0" eaLnBrk="1" fontAlgn="base" hangingPunct="1">
        <a:spcBef>
          <a:spcPct val="20000"/>
        </a:spcBef>
        <a:spcAft>
          <a:spcPct val="0"/>
        </a:spcAft>
        <a:buClr>
          <a:srgbClr val="005595"/>
        </a:buClr>
        <a:buChar char="»"/>
        <a:defRPr>
          <a:solidFill>
            <a:schemeClr val="tx1"/>
          </a:solidFill>
          <a:latin typeface="+mn-lt"/>
        </a:defRPr>
      </a:lvl8pPr>
      <a:lvl9pPr marL="3886200" indent="-228600" algn="l" rtl="0" eaLnBrk="1" fontAlgn="base" hangingPunct="1">
        <a:spcBef>
          <a:spcPct val="20000"/>
        </a:spcBef>
        <a:spcAft>
          <a:spcPct val="0"/>
        </a:spcAft>
        <a:buClr>
          <a:srgbClr val="005595"/>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mailto:ERTW@lni.wa.gov" TargetMode="External"/><Relationship Id="rId4" Type="http://schemas.openxmlformats.org/officeDocument/2006/relationships/hyperlink" Target="https://lni.wa.gov/claims/for-employers/employer-incentives/prepare-for-future-claim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ERTW@Lni.wa.gov" TargetMode="External"/><Relationship Id="rId2" Type="http://schemas.openxmlformats.org/officeDocument/2006/relationships/hyperlink" Target="tel:360-902-5555" TargetMode="Externa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hyperlink" Target="https://gcc02.safelinks.protection.outlook.com/?url=https%3A%2F%2Flni.wa.gov%2FEarlyReturnToWork&amp;data=05%7C01%7Cmcry235%40LNI.WA.GOV%7C396cbc848e0944fefa3f08da89f37c88%7C11d0e217264e400a8ba057dcc127d72d%7C0%7C0%7C637973976119678220%7CUnknown%7CTWFpbGZsb3d8eyJWIjoiMC4wLjAwMDAiLCJQIjoiV2luMzIiLCJBTiI6Ik1haWwiLCJXVCI6Mn0%3D%7C3000%7C%7C%7C&amp;sdata=Fvu3eBKt1%2B7GkU5EvGQipeiJcLOpV%2BgmTn%2FSxAM3Ioc%3D&amp;reserved=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1809750"/>
            <a:ext cx="3962400" cy="770572"/>
          </a:xfrm>
        </p:spPr>
        <p:txBody>
          <a:bodyPr/>
          <a:lstStyle/>
          <a:p>
            <a:pPr algn="ctr"/>
            <a:r>
              <a:rPr lang="en-US" altLang="en-US" dirty="0"/>
              <a:t>Early Return to Work Consultation</a:t>
            </a:r>
            <a:br>
              <a:rPr lang="en-US" altLang="en-US" dirty="0"/>
            </a:br>
            <a:r>
              <a:rPr lang="en-US" altLang="en-US" dirty="0"/>
              <a:t>(ERTWC)</a:t>
            </a:r>
            <a:r>
              <a:rPr lang="en-US" dirty="0"/>
              <a:t/>
            </a:r>
            <a:br>
              <a:rPr lang="en-US" dirty="0"/>
            </a:br>
            <a:endParaRPr lang="en-US" dirty="0"/>
          </a:p>
        </p:txBody>
      </p:sp>
      <p:sp>
        <p:nvSpPr>
          <p:cNvPr id="6" name="Rectangle 5"/>
          <p:cNvSpPr/>
          <p:nvPr/>
        </p:nvSpPr>
        <p:spPr>
          <a:xfrm>
            <a:off x="6062785" y="4171950"/>
            <a:ext cx="3081215" cy="830997"/>
          </a:xfrm>
          <a:prstGeom prst="rect">
            <a:avLst/>
          </a:prstGeom>
        </p:spPr>
        <p:txBody>
          <a:bodyPr wrap="square">
            <a:spAutoFit/>
          </a:bodyPr>
          <a:lstStyle/>
          <a:p>
            <a:pPr>
              <a:defRPr/>
            </a:pPr>
            <a:r>
              <a:rPr lang="en-US" sz="1000" dirty="0">
                <a:solidFill>
                  <a:schemeClr val="tx1">
                    <a:lumMod val="50000"/>
                    <a:lumOff val="50000"/>
                  </a:schemeClr>
                </a:solidFill>
              </a:rPr>
              <a:t>Presenters: </a:t>
            </a:r>
            <a:r>
              <a:rPr lang="en-US" sz="1000" dirty="0" smtClean="0">
                <a:solidFill>
                  <a:schemeClr val="tx1">
                    <a:lumMod val="50000"/>
                    <a:lumOff val="50000"/>
                  </a:schemeClr>
                </a:solidFill>
              </a:rPr>
              <a:t> Lauri Cousineau, CDMS  Region </a:t>
            </a:r>
            <a:r>
              <a:rPr lang="en-US" sz="1000" dirty="0" smtClean="0">
                <a:solidFill>
                  <a:schemeClr val="tx1">
                    <a:lumMod val="50000"/>
                    <a:lumOff val="50000"/>
                  </a:schemeClr>
                </a:solidFill>
              </a:rPr>
              <a:t>5</a:t>
            </a:r>
          </a:p>
          <a:p>
            <a:pPr>
              <a:defRPr/>
            </a:pPr>
            <a:r>
              <a:rPr lang="en-US" sz="1000" dirty="0" smtClean="0">
                <a:solidFill>
                  <a:schemeClr val="tx1">
                    <a:lumMod val="50000"/>
                    <a:lumOff val="50000"/>
                  </a:schemeClr>
                </a:solidFill>
              </a:rPr>
              <a:t>                     Mindy Jackson, CRC Region 5</a:t>
            </a:r>
            <a:endParaRPr lang="en-US" sz="1000" dirty="0" smtClean="0">
              <a:solidFill>
                <a:schemeClr val="tx1">
                  <a:lumMod val="50000"/>
                  <a:lumOff val="50000"/>
                </a:schemeClr>
              </a:solidFill>
            </a:endParaRPr>
          </a:p>
          <a:p>
            <a:pPr>
              <a:defRPr/>
            </a:pPr>
            <a:r>
              <a:rPr lang="en-US" sz="1000" dirty="0">
                <a:solidFill>
                  <a:schemeClr val="tx1">
                    <a:lumMod val="50000"/>
                    <a:lumOff val="50000"/>
                  </a:schemeClr>
                </a:solidFill>
              </a:rPr>
              <a:t>	</a:t>
            </a:r>
            <a:endParaRPr lang="en-US" sz="1000" dirty="0" smtClean="0">
              <a:solidFill>
                <a:schemeClr val="tx1">
                  <a:lumMod val="50000"/>
                  <a:lumOff val="50000"/>
                </a:schemeClr>
              </a:solidFill>
            </a:endParaRPr>
          </a:p>
          <a:p>
            <a:pPr>
              <a:defRPr/>
            </a:pPr>
            <a:r>
              <a:rPr lang="en-US" sz="1000" dirty="0">
                <a:solidFill>
                  <a:schemeClr val="tx1">
                    <a:lumMod val="50000"/>
                    <a:lumOff val="50000"/>
                  </a:schemeClr>
                </a:solidFill>
              </a:rPr>
              <a:t> </a:t>
            </a:r>
            <a:r>
              <a:rPr lang="en-US" sz="1000" dirty="0" smtClean="0">
                <a:solidFill>
                  <a:schemeClr val="tx1">
                    <a:lumMod val="50000"/>
                    <a:lumOff val="50000"/>
                  </a:schemeClr>
                </a:solidFill>
              </a:rPr>
              <a:t>                    </a:t>
            </a:r>
            <a:r>
              <a:rPr lang="en-US" sz="1000" dirty="0" smtClean="0">
                <a:solidFill>
                  <a:schemeClr val="tx1">
                    <a:lumMod val="50000"/>
                    <a:lumOff val="50000"/>
                  </a:schemeClr>
                </a:solidFill>
              </a:rPr>
              <a:t>                     </a:t>
            </a:r>
            <a:r>
              <a:rPr lang="en-US" dirty="0" smtClean="0">
                <a:solidFill>
                  <a:schemeClr val="tx1">
                    <a:lumMod val="50000"/>
                    <a:lumOff val="50000"/>
                  </a:schemeClr>
                </a:solidFill>
              </a:rPr>
              <a:t>                    </a:t>
            </a:r>
            <a:endParaRPr lang="en-US" dirty="0">
              <a:solidFill>
                <a:schemeClr val="tx1">
                  <a:lumMod val="50000"/>
                  <a:lumOff val="50000"/>
                </a:schemeClr>
              </a:solidFill>
            </a:endParaRPr>
          </a:p>
        </p:txBody>
      </p:sp>
      <p:pic>
        <p:nvPicPr>
          <p:cNvPr id="7"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1834" b="11834"/>
          <a:stretch>
            <a:fillRect/>
          </a:stretch>
        </p:blipFill>
        <p:spPr>
          <a:xfrm>
            <a:off x="152400" y="1123950"/>
            <a:ext cx="3657600" cy="3657600"/>
          </a:xfrm>
        </p:spPr>
      </p:pic>
    </p:spTree>
    <p:custDataLst>
      <p:tags r:id="rId1"/>
    </p:custDataLst>
    <p:extLst>
      <p:ext uri="{BB962C8B-B14F-4D97-AF65-F5344CB8AC3E}">
        <p14:creationId xmlns:p14="http://schemas.microsoft.com/office/powerpoint/2010/main" val="1080492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1950"/>
            <a:ext cx="6625209" cy="323165"/>
          </a:xfrm>
        </p:spPr>
        <p:txBody>
          <a:bodyPr/>
          <a:lstStyle/>
          <a:p>
            <a:r>
              <a:rPr lang="en-US" sz="2800" u="sng" dirty="0" smtClean="0">
                <a:solidFill>
                  <a:schemeClr val="tx1"/>
                </a:solidFill>
              </a:rPr>
              <a:t>Trivia Time!</a:t>
            </a:r>
            <a:endParaRPr lang="en-US" sz="2800" u="sng" dirty="0">
              <a:solidFill>
                <a:schemeClr val="tx1"/>
              </a:solidFill>
            </a:endParaRPr>
          </a:p>
        </p:txBody>
      </p:sp>
      <p:sp>
        <p:nvSpPr>
          <p:cNvPr id="3" name="TextBox 2"/>
          <p:cNvSpPr txBox="1"/>
          <p:nvPr/>
        </p:nvSpPr>
        <p:spPr>
          <a:xfrm>
            <a:off x="457200" y="1664300"/>
            <a:ext cx="7315200" cy="461665"/>
          </a:xfrm>
          <a:prstGeom prst="rect">
            <a:avLst/>
          </a:prstGeom>
          <a:noFill/>
        </p:spPr>
        <p:txBody>
          <a:bodyPr wrap="square" rtlCol="0">
            <a:spAutoFit/>
          </a:bodyPr>
          <a:lstStyle/>
          <a:p>
            <a:pPr lvl="0"/>
            <a:r>
              <a:rPr lang="en-US" sz="2400" dirty="0"/>
              <a:t>Does HIPPA apply to L&amp;I claims?</a:t>
            </a:r>
          </a:p>
        </p:txBody>
      </p:sp>
      <p:sp>
        <p:nvSpPr>
          <p:cNvPr id="4" name="TextBox 3"/>
          <p:cNvSpPr txBox="1"/>
          <p:nvPr/>
        </p:nvSpPr>
        <p:spPr>
          <a:xfrm>
            <a:off x="685800" y="3105150"/>
            <a:ext cx="7467600" cy="830997"/>
          </a:xfrm>
          <a:prstGeom prst="rect">
            <a:avLst/>
          </a:prstGeom>
          <a:noFill/>
        </p:spPr>
        <p:txBody>
          <a:bodyPr wrap="square" rtlCol="0">
            <a:spAutoFit/>
          </a:bodyPr>
          <a:lstStyle/>
          <a:p>
            <a:r>
              <a:rPr lang="en-US" sz="2400" dirty="0"/>
              <a:t>Answer: No. The employer has a legal right to access all medical records related to the claim.</a:t>
            </a:r>
          </a:p>
        </p:txBody>
      </p:sp>
      <p:pic>
        <p:nvPicPr>
          <p:cNvPr id="6" name="Picture 5" descr="The Secret Documents That Detail How Patients’ Privacy is Breached — ProPublic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172" y="285750"/>
            <a:ext cx="3353228" cy="2234088"/>
          </a:xfrm>
          <a:prstGeom prst="rect">
            <a:avLst/>
          </a:prstGeom>
        </p:spPr>
      </p:pic>
    </p:spTree>
    <p:extLst>
      <p:ext uri="{BB962C8B-B14F-4D97-AF65-F5344CB8AC3E}">
        <p14:creationId xmlns:p14="http://schemas.microsoft.com/office/powerpoint/2010/main" val="158624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a:spLocks noGrp="1"/>
          </p:cNvSpPr>
          <p:nvPr>
            <p:ph type="title"/>
          </p:nvPr>
        </p:nvSpPr>
        <p:spPr>
          <a:xfrm>
            <a:off x="152400" y="-239713"/>
            <a:ext cx="9067800" cy="479425"/>
          </a:xfrm>
        </p:spPr>
        <p:txBody>
          <a:bodyPr/>
          <a:lstStyle/>
          <a:p>
            <a:r>
              <a:rPr lang="en-US" sz="2800" u="sng" dirty="0">
                <a:solidFill>
                  <a:schemeClr val="tx1"/>
                </a:solidFill>
              </a:rPr>
              <a:t/>
            </a:r>
            <a:br>
              <a:rPr lang="en-US" sz="2800" u="sng" dirty="0">
                <a:solidFill>
                  <a:schemeClr val="tx1"/>
                </a:solidFill>
              </a:rPr>
            </a:br>
            <a:r>
              <a:rPr lang="en-US" sz="2800" u="sng" dirty="0">
                <a:solidFill>
                  <a:schemeClr val="tx1"/>
                </a:solidFill>
              </a:rPr>
              <a:t>What is the Activity Prescription Form (APF)?</a:t>
            </a:r>
          </a:p>
        </p:txBody>
      </p:sp>
      <p:sp>
        <p:nvSpPr>
          <p:cNvPr id="3" name="TextBox 2"/>
          <p:cNvSpPr txBox="1"/>
          <p:nvPr/>
        </p:nvSpPr>
        <p:spPr>
          <a:xfrm>
            <a:off x="4953000" y="1200150"/>
            <a:ext cx="3962400" cy="3600986"/>
          </a:xfrm>
          <a:prstGeom prst="rect">
            <a:avLst/>
          </a:prstGeom>
          <a:noFill/>
        </p:spPr>
        <p:txBody>
          <a:bodyPr wrap="square" rtlCol="0">
            <a:spAutoFit/>
          </a:bodyPr>
          <a:lstStyle/>
          <a:p>
            <a:r>
              <a:rPr lang="en-US" sz="2400" dirty="0" smtClean="0"/>
              <a:t>The APF helps medical providers communicate the worker’s: </a:t>
            </a:r>
          </a:p>
          <a:p>
            <a:endParaRPr lang="en-US" sz="2400" dirty="0" smtClean="0"/>
          </a:p>
          <a:p>
            <a:pPr marL="342900" indent="-342900">
              <a:buClr>
                <a:srgbClr val="0070C0"/>
              </a:buClr>
              <a:buFont typeface="Wingdings" panose="05000000000000000000" pitchFamily="2" charset="2"/>
              <a:buChar char="§"/>
            </a:pPr>
            <a:r>
              <a:rPr lang="en-US" sz="2400" dirty="0"/>
              <a:t>Ability to work</a:t>
            </a:r>
          </a:p>
          <a:p>
            <a:pPr marL="342900" indent="-342900">
              <a:buClr>
                <a:srgbClr val="0070C0"/>
              </a:buClr>
              <a:buFont typeface="Wingdings" panose="05000000000000000000" pitchFamily="2" charset="2"/>
              <a:buChar char="§"/>
            </a:pPr>
            <a:r>
              <a:rPr lang="en-US" sz="2400" dirty="0"/>
              <a:t>Functional capacities</a:t>
            </a:r>
          </a:p>
          <a:p>
            <a:pPr marL="342900" indent="-342900">
              <a:buClr>
                <a:srgbClr val="0070C0"/>
              </a:buClr>
              <a:buFont typeface="Wingdings" panose="05000000000000000000" pitchFamily="2" charset="2"/>
              <a:buChar char="§"/>
            </a:pPr>
            <a:r>
              <a:rPr lang="en-US" sz="2400" dirty="0"/>
              <a:t>Physical restrictions</a:t>
            </a:r>
          </a:p>
          <a:p>
            <a:pPr marL="342900" indent="-342900">
              <a:buClr>
                <a:srgbClr val="0070C0"/>
              </a:buClr>
              <a:buFont typeface="Wingdings" panose="05000000000000000000" pitchFamily="2" charset="2"/>
              <a:buChar char="§"/>
            </a:pPr>
            <a:r>
              <a:rPr lang="en-US" sz="2400" dirty="0"/>
              <a:t>Treatment plan</a:t>
            </a:r>
          </a:p>
          <a:p>
            <a:endParaRPr lang="en-US" dirty="0"/>
          </a:p>
          <a:p>
            <a:endParaRPr lang="en-US" dirty="0"/>
          </a:p>
        </p:txBody>
      </p:sp>
      <p:pic>
        <p:nvPicPr>
          <p:cNvPr id="4" name="Picture 3"/>
          <p:cNvPicPr>
            <a:picLocks noChangeAspect="1"/>
          </p:cNvPicPr>
          <p:nvPr/>
        </p:nvPicPr>
        <p:blipFill>
          <a:blip r:embed="rId3"/>
          <a:stretch>
            <a:fillRect/>
          </a:stretch>
        </p:blipFill>
        <p:spPr>
          <a:xfrm>
            <a:off x="1295400" y="965508"/>
            <a:ext cx="2971800" cy="3801338"/>
          </a:xfrm>
          <a:prstGeom prst="rect">
            <a:avLst/>
          </a:prstGeom>
          <a:ln w="12700">
            <a:solidFill>
              <a:schemeClr val="tx1"/>
            </a:solidFill>
          </a:ln>
        </p:spPr>
      </p:pic>
    </p:spTree>
    <p:extLst>
      <p:ext uri="{BB962C8B-B14F-4D97-AF65-F5344CB8AC3E}">
        <p14:creationId xmlns:p14="http://schemas.microsoft.com/office/powerpoint/2010/main" val="2570336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0"/>
            <a:ext cx="5105400" cy="479822"/>
          </a:xfrm>
        </p:spPr>
        <p:txBody>
          <a:bodyPr/>
          <a:lstStyle/>
          <a:p>
            <a:r>
              <a:rPr lang="en-US" sz="2800" u="sng" dirty="0" smtClean="0">
                <a:solidFill>
                  <a:schemeClr val="tx1"/>
                </a:solidFill>
              </a:rPr>
              <a:t>Light Duty Job Descriptions</a:t>
            </a:r>
            <a:endParaRPr lang="en-US" sz="2800" u="sng" dirty="0">
              <a:solidFill>
                <a:schemeClr val="tx1"/>
              </a:solidFill>
            </a:endParaRPr>
          </a:p>
        </p:txBody>
      </p:sp>
      <p:sp>
        <p:nvSpPr>
          <p:cNvPr id="3" name="Content Placeholder 2"/>
          <p:cNvSpPr>
            <a:spLocks noGrp="1"/>
          </p:cNvSpPr>
          <p:nvPr>
            <p:ph idx="4294967295"/>
          </p:nvPr>
        </p:nvSpPr>
        <p:spPr>
          <a:xfrm>
            <a:off x="381000" y="1028700"/>
            <a:ext cx="5105400" cy="3543300"/>
          </a:xfrm>
          <a:prstGeom prst="rect">
            <a:avLst/>
          </a:prstGeom>
        </p:spPr>
        <p:txBody>
          <a:bodyPr/>
          <a:lstStyle/>
          <a:p>
            <a:endParaRPr lang="en-US" sz="2400" dirty="0" smtClean="0"/>
          </a:p>
          <a:p>
            <a:r>
              <a:rPr lang="en-US" sz="2400" dirty="0" smtClean="0"/>
              <a:t>Explore light duty RTW options</a:t>
            </a:r>
          </a:p>
          <a:p>
            <a:r>
              <a:rPr lang="en-US" sz="2400" dirty="0" smtClean="0"/>
              <a:t>Help complete light duty descriptions</a:t>
            </a:r>
          </a:p>
          <a:p>
            <a:r>
              <a:rPr lang="en-US" sz="2400" dirty="0" smtClean="0"/>
              <a:t>Provide light duty education</a:t>
            </a:r>
          </a:p>
          <a:p>
            <a:r>
              <a:rPr lang="en-US" sz="2400" dirty="0" smtClean="0"/>
              <a:t>Discuss light duty RTW policy</a:t>
            </a:r>
            <a:endParaRPr lang="en-US" sz="2400" dirty="0"/>
          </a:p>
        </p:txBody>
      </p:sp>
      <p:pic>
        <p:nvPicPr>
          <p:cNvPr id="4" name="Picture Placeholder 6"/>
          <p:cNvPicPr>
            <a:picLocks noChangeAspect="1"/>
          </p:cNvPicPr>
          <p:nvPr/>
        </p:nvPicPr>
        <p:blipFill>
          <a:blip r:embed="rId2"/>
          <a:srcRect l="6619" r="6619"/>
          <a:stretch>
            <a:fillRect/>
          </a:stretch>
        </p:blipFill>
        <p:spPr>
          <a:xfrm>
            <a:off x="5791200" y="0"/>
            <a:ext cx="3352800" cy="4781550"/>
          </a:xfrm>
          <a:prstGeom prst="rect">
            <a:avLst/>
          </a:prstGeom>
        </p:spPr>
      </p:pic>
    </p:spTree>
    <p:extLst>
      <p:ext uri="{BB962C8B-B14F-4D97-AF65-F5344CB8AC3E}">
        <p14:creationId xmlns:p14="http://schemas.microsoft.com/office/powerpoint/2010/main" val="2225187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285750"/>
            <a:ext cx="6019800" cy="479822"/>
          </a:xfrm>
        </p:spPr>
        <p:txBody>
          <a:bodyPr/>
          <a:lstStyle/>
          <a:p>
            <a:r>
              <a:rPr lang="en-US" altLang="en-US" sz="2800" u="sng" dirty="0">
                <a:solidFill>
                  <a:schemeClr val="tx1"/>
                </a:solidFill>
              </a:rPr>
              <a:t>Employer’s Job Description Form</a:t>
            </a:r>
            <a:endParaRPr lang="en-US" sz="2800" u="sng" dirty="0">
              <a:solidFill>
                <a:schemeClr val="tx1"/>
              </a:solidFill>
            </a:endParaRPr>
          </a:p>
        </p:txBody>
      </p:sp>
      <p:sp>
        <p:nvSpPr>
          <p:cNvPr id="4" name="TextBox 3"/>
          <p:cNvSpPr txBox="1"/>
          <p:nvPr/>
        </p:nvSpPr>
        <p:spPr>
          <a:xfrm flipH="1">
            <a:off x="76200" y="1693795"/>
            <a:ext cx="4831208" cy="1831271"/>
          </a:xfrm>
          <a:prstGeom prst="rect">
            <a:avLst/>
          </a:prstGeom>
          <a:noFill/>
        </p:spPr>
        <p:txBody>
          <a:bodyPr wrap="square" rtlCol="0">
            <a:spAutoFit/>
          </a:bodyPr>
          <a:lstStyle/>
          <a:p>
            <a:pPr>
              <a:lnSpc>
                <a:spcPct val="150000"/>
              </a:lnSpc>
              <a:spcBef>
                <a:spcPts val="600"/>
              </a:spcBef>
              <a:spcAft>
                <a:spcPts val="600"/>
              </a:spcAft>
            </a:pPr>
            <a:r>
              <a:rPr lang="en-US" sz="2400" dirty="0"/>
              <a:t>This form can be used to develop:</a:t>
            </a:r>
          </a:p>
          <a:p>
            <a:pPr marL="285750" lvl="0" indent="-285750">
              <a:spcBef>
                <a:spcPts val="0"/>
              </a:spcBef>
              <a:spcAft>
                <a:spcPts val="0"/>
              </a:spcAft>
              <a:buClr>
                <a:srgbClr val="0070C0"/>
              </a:buClr>
              <a:buFont typeface="Wingdings" panose="05000000000000000000" pitchFamily="2" charset="2"/>
              <a:buChar char="§"/>
            </a:pPr>
            <a:r>
              <a:rPr lang="en-US" sz="2400" dirty="0"/>
              <a:t>Job of Injury Job Description</a:t>
            </a:r>
          </a:p>
          <a:p>
            <a:pPr marL="285750" lvl="0" indent="-285750">
              <a:spcBef>
                <a:spcPts val="0"/>
              </a:spcBef>
              <a:spcAft>
                <a:spcPts val="0"/>
              </a:spcAft>
              <a:buClr>
                <a:srgbClr val="0070C0"/>
              </a:buClr>
              <a:buFont typeface="Wingdings" panose="05000000000000000000" pitchFamily="2" charset="2"/>
              <a:buChar char="§"/>
            </a:pPr>
            <a:r>
              <a:rPr lang="en-US" sz="2400" dirty="0"/>
              <a:t>Permanent Modified New Job</a:t>
            </a:r>
          </a:p>
          <a:p>
            <a:pPr marL="285750" lvl="0" indent="-285750">
              <a:spcBef>
                <a:spcPts val="0"/>
              </a:spcBef>
              <a:spcAft>
                <a:spcPts val="0"/>
              </a:spcAft>
              <a:buClr>
                <a:srgbClr val="0070C0"/>
              </a:buClr>
              <a:buFont typeface="Wingdings" panose="05000000000000000000" pitchFamily="2" charset="2"/>
              <a:buChar char="§"/>
            </a:pPr>
            <a:r>
              <a:rPr lang="en-US" sz="2400" dirty="0"/>
              <a:t>Transitional Light Duty Job</a:t>
            </a:r>
          </a:p>
        </p:txBody>
      </p:sp>
      <p:pic>
        <p:nvPicPr>
          <p:cNvPr id="5" name="Picture 4"/>
          <p:cNvPicPr>
            <a:picLocks noChangeAspect="1"/>
          </p:cNvPicPr>
          <p:nvPr/>
        </p:nvPicPr>
        <p:blipFill>
          <a:blip r:embed="rId3"/>
          <a:stretch>
            <a:fillRect/>
          </a:stretch>
        </p:blipFill>
        <p:spPr>
          <a:xfrm>
            <a:off x="5257800" y="895350"/>
            <a:ext cx="3044603" cy="3874414"/>
          </a:xfrm>
          <a:prstGeom prst="rect">
            <a:avLst/>
          </a:prstGeom>
          <a:ln w="19050">
            <a:solidFill>
              <a:schemeClr val="tx1"/>
            </a:solidFill>
          </a:ln>
        </p:spPr>
      </p:pic>
    </p:spTree>
    <p:extLst>
      <p:ext uri="{BB962C8B-B14F-4D97-AF65-F5344CB8AC3E}">
        <p14:creationId xmlns:p14="http://schemas.microsoft.com/office/powerpoint/2010/main" val="1827009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a:spLocks noGrp="1"/>
          </p:cNvSpPr>
          <p:nvPr>
            <p:ph type="title"/>
          </p:nvPr>
        </p:nvSpPr>
        <p:spPr>
          <a:xfrm>
            <a:off x="-92075" y="246377"/>
            <a:ext cx="9448800" cy="479425"/>
          </a:xfrm>
        </p:spPr>
        <p:txBody>
          <a:bodyPr/>
          <a:lstStyle/>
          <a:p>
            <a:pPr algn="ctr"/>
            <a:r>
              <a:rPr lang="en-US" altLang="en-US" sz="2800" u="sng" dirty="0" smtClean="0">
                <a:solidFill>
                  <a:schemeClr val="tx1"/>
                </a:solidFill>
              </a:rPr>
              <a:t>Turn the APF into a Employer’s Job Description</a:t>
            </a:r>
          </a:p>
        </p:txBody>
      </p:sp>
      <p:sp>
        <p:nvSpPr>
          <p:cNvPr id="3" name="Right Arrow 2"/>
          <p:cNvSpPr/>
          <p:nvPr/>
        </p:nvSpPr>
        <p:spPr>
          <a:xfrm>
            <a:off x="4006850" y="2647950"/>
            <a:ext cx="125095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ight Arrow 3"/>
          <p:cNvSpPr/>
          <p:nvPr/>
        </p:nvSpPr>
        <p:spPr>
          <a:xfrm>
            <a:off x="4006850" y="3298825"/>
            <a:ext cx="125095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221097"/>
            <a:ext cx="2810746" cy="353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6"/>
          <p:cNvSpPr>
            <a:spLocks noGrp="1"/>
          </p:cNvSpPr>
          <p:nvPr>
            <p:ph sz="half" idx="4294967295"/>
          </p:nvPr>
        </p:nvSpPr>
        <p:spPr>
          <a:xfrm>
            <a:off x="4845050" y="787400"/>
            <a:ext cx="4038600" cy="3697288"/>
          </a:xfrm>
          <a:prstGeom prst="rect">
            <a:avLst/>
          </a:prstGeom>
        </p:spPr>
        <p:txBody>
          <a:bodyPr/>
          <a:lstStyle/>
          <a:p>
            <a:pPr>
              <a:buClr>
                <a:srgbClr val="0070C0"/>
              </a:buClr>
            </a:pPr>
            <a:r>
              <a:rPr lang="en-US" altLang="en-US" sz="2000" b="1" dirty="0" smtClean="0"/>
              <a:t>Light duty</a:t>
            </a:r>
          </a:p>
        </p:txBody>
      </p:sp>
      <p:pic>
        <p:nvPicPr>
          <p:cNvPr id="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125" y="1297296"/>
            <a:ext cx="2895600" cy="346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5"/>
          <p:cNvSpPr>
            <a:spLocks noGrp="1"/>
          </p:cNvSpPr>
          <p:nvPr>
            <p:ph sz="half" idx="4294967295"/>
          </p:nvPr>
        </p:nvSpPr>
        <p:spPr>
          <a:xfrm>
            <a:off x="381000" y="787400"/>
            <a:ext cx="4038600" cy="3543300"/>
          </a:xfrm>
          <a:prstGeom prst="rect">
            <a:avLst/>
          </a:prstGeom>
        </p:spPr>
        <p:txBody>
          <a:bodyPr/>
          <a:lstStyle/>
          <a:p>
            <a:pPr>
              <a:buClr>
                <a:srgbClr val="0070C0"/>
              </a:buClr>
            </a:pPr>
            <a:r>
              <a:rPr lang="en-US" altLang="en-US" sz="2000" b="1" dirty="0" smtClean="0"/>
              <a:t>Restrictions</a:t>
            </a:r>
          </a:p>
        </p:txBody>
      </p:sp>
    </p:spTree>
    <p:extLst>
      <p:ext uri="{BB962C8B-B14F-4D97-AF65-F5344CB8AC3E}">
        <p14:creationId xmlns:p14="http://schemas.microsoft.com/office/powerpoint/2010/main" val="2638493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1950"/>
            <a:ext cx="8458200" cy="479425"/>
          </a:xfrm>
        </p:spPr>
        <p:txBody>
          <a:bodyPr/>
          <a:lstStyle/>
          <a:p>
            <a:r>
              <a:rPr lang="en-US" altLang="en-US" sz="2800" u="sng" dirty="0" smtClean="0">
                <a:solidFill>
                  <a:schemeClr val="tx1"/>
                </a:solidFill>
              </a:rPr>
              <a:t>Develop a Return-to-Work</a:t>
            </a:r>
            <a:r>
              <a:rPr lang="en-US" altLang="en-US" sz="2800" u="sng" dirty="0"/>
              <a:t> </a:t>
            </a:r>
            <a:r>
              <a:rPr lang="en-US" altLang="en-US" sz="2800" u="sng" dirty="0" smtClean="0">
                <a:solidFill>
                  <a:schemeClr val="tx1"/>
                </a:solidFill>
              </a:rPr>
              <a:t>Culture</a:t>
            </a:r>
          </a:p>
        </p:txBody>
      </p:sp>
      <p:sp>
        <p:nvSpPr>
          <p:cNvPr id="3" name="Content Placeholder 2"/>
          <p:cNvSpPr>
            <a:spLocks noGrp="1"/>
          </p:cNvSpPr>
          <p:nvPr>
            <p:ph idx="4294967295"/>
          </p:nvPr>
        </p:nvSpPr>
        <p:spPr>
          <a:xfrm>
            <a:off x="495300" y="1115400"/>
            <a:ext cx="8229600" cy="2294550"/>
          </a:xfrm>
          <a:prstGeom prst="rect">
            <a:avLst/>
          </a:prstGeom>
        </p:spPr>
        <p:txBody>
          <a:bodyPr/>
          <a:lstStyle/>
          <a:p>
            <a:pPr marL="0" indent="0">
              <a:buNone/>
            </a:pPr>
            <a:r>
              <a:rPr lang="en-US" altLang="en-US" b="1" dirty="0" smtClean="0"/>
              <a:t>What is It?   </a:t>
            </a:r>
          </a:p>
          <a:p>
            <a:pPr marL="0" indent="0">
              <a:buNone/>
            </a:pPr>
            <a:r>
              <a:rPr lang="en-US" altLang="en-US" dirty="0" smtClean="0"/>
              <a:t>A collective mindset within the organization that  focuses on returning an injured employee to work as soon as possible.</a:t>
            </a:r>
          </a:p>
          <a:p>
            <a:pPr marL="0" indent="0" algn="ctr">
              <a:buNone/>
            </a:pPr>
            <a:endParaRPr lang="en-US" altLang="en-US" dirty="0"/>
          </a:p>
        </p:txBody>
      </p:sp>
      <p:pic>
        <p:nvPicPr>
          <p:cNvPr id="4" name="Picture 3"/>
          <p:cNvPicPr>
            <a:picLocks noChangeAspect="1"/>
          </p:cNvPicPr>
          <p:nvPr/>
        </p:nvPicPr>
        <p:blipFill>
          <a:blip r:embed="rId3"/>
          <a:stretch>
            <a:fillRect/>
          </a:stretch>
        </p:blipFill>
        <p:spPr>
          <a:xfrm>
            <a:off x="4038600" y="2712425"/>
            <a:ext cx="3314700" cy="1943100"/>
          </a:xfrm>
          <a:prstGeom prst="rect">
            <a:avLst/>
          </a:prstGeom>
        </p:spPr>
      </p:pic>
    </p:spTree>
    <p:extLst>
      <p:ext uri="{BB962C8B-B14F-4D97-AF65-F5344CB8AC3E}">
        <p14:creationId xmlns:p14="http://schemas.microsoft.com/office/powerpoint/2010/main" val="1053245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27660" y="438150"/>
            <a:ext cx="8382000" cy="479425"/>
          </a:xfrm>
          <a:prstGeom prst="rect">
            <a:avLst/>
          </a:prstGeom>
        </p:spPr>
        <p:txBody>
          <a:bodyPr/>
          <a:lstStyle>
            <a:lvl1pPr algn="l" rtl="0" eaLnBrk="1" fontAlgn="base" hangingPunct="1">
              <a:spcBef>
                <a:spcPct val="0"/>
              </a:spcBef>
              <a:spcAft>
                <a:spcPct val="0"/>
              </a:spcAft>
              <a:defRPr sz="3200" b="1">
                <a:solidFill>
                  <a:srgbClr val="4D4D4D"/>
                </a:solidFill>
                <a:latin typeface="+mj-lt"/>
                <a:ea typeface="+mj-ea"/>
                <a:cs typeface="+mj-cs"/>
              </a:defRPr>
            </a:lvl1pPr>
            <a:lvl2pPr algn="l" rtl="0" eaLnBrk="1" fontAlgn="base" hangingPunct="1">
              <a:spcBef>
                <a:spcPct val="0"/>
              </a:spcBef>
              <a:spcAft>
                <a:spcPct val="0"/>
              </a:spcAft>
              <a:defRPr sz="3200" b="1">
                <a:solidFill>
                  <a:srgbClr val="4D4D4D"/>
                </a:solidFill>
                <a:latin typeface="Arial" charset="0"/>
              </a:defRPr>
            </a:lvl2pPr>
            <a:lvl3pPr algn="l" rtl="0" eaLnBrk="1" fontAlgn="base" hangingPunct="1">
              <a:spcBef>
                <a:spcPct val="0"/>
              </a:spcBef>
              <a:spcAft>
                <a:spcPct val="0"/>
              </a:spcAft>
              <a:defRPr sz="3200" b="1">
                <a:solidFill>
                  <a:srgbClr val="4D4D4D"/>
                </a:solidFill>
                <a:latin typeface="Arial" charset="0"/>
              </a:defRPr>
            </a:lvl3pPr>
            <a:lvl4pPr algn="l" rtl="0" eaLnBrk="1" fontAlgn="base" hangingPunct="1">
              <a:spcBef>
                <a:spcPct val="0"/>
              </a:spcBef>
              <a:spcAft>
                <a:spcPct val="0"/>
              </a:spcAft>
              <a:defRPr sz="3200" b="1">
                <a:solidFill>
                  <a:srgbClr val="4D4D4D"/>
                </a:solidFill>
                <a:latin typeface="Arial" charset="0"/>
              </a:defRPr>
            </a:lvl4pPr>
            <a:lvl5pPr algn="l" rtl="0" eaLnBrk="1" fontAlgn="base" hangingPunct="1">
              <a:spcBef>
                <a:spcPct val="0"/>
              </a:spcBef>
              <a:spcAft>
                <a:spcPct val="0"/>
              </a:spcAft>
              <a:defRPr sz="3200" b="1">
                <a:solidFill>
                  <a:srgbClr val="4D4D4D"/>
                </a:solidFill>
                <a:latin typeface="Arial" charset="0"/>
              </a:defRPr>
            </a:lvl5pPr>
            <a:lvl6pPr marL="457200" algn="l" rtl="0" eaLnBrk="1" fontAlgn="base" hangingPunct="1">
              <a:spcBef>
                <a:spcPct val="0"/>
              </a:spcBef>
              <a:spcAft>
                <a:spcPct val="0"/>
              </a:spcAft>
              <a:defRPr sz="3200" b="1">
                <a:solidFill>
                  <a:srgbClr val="4D4D4D"/>
                </a:solidFill>
                <a:latin typeface="Arial" charset="0"/>
              </a:defRPr>
            </a:lvl6pPr>
            <a:lvl7pPr marL="914400" algn="l" rtl="0" eaLnBrk="1" fontAlgn="base" hangingPunct="1">
              <a:spcBef>
                <a:spcPct val="0"/>
              </a:spcBef>
              <a:spcAft>
                <a:spcPct val="0"/>
              </a:spcAft>
              <a:defRPr sz="3200" b="1">
                <a:solidFill>
                  <a:srgbClr val="4D4D4D"/>
                </a:solidFill>
                <a:latin typeface="Arial" charset="0"/>
              </a:defRPr>
            </a:lvl7pPr>
            <a:lvl8pPr marL="1371600" algn="l" rtl="0" eaLnBrk="1" fontAlgn="base" hangingPunct="1">
              <a:spcBef>
                <a:spcPct val="0"/>
              </a:spcBef>
              <a:spcAft>
                <a:spcPct val="0"/>
              </a:spcAft>
              <a:defRPr sz="3200" b="1">
                <a:solidFill>
                  <a:srgbClr val="4D4D4D"/>
                </a:solidFill>
                <a:latin typeface="Arial" charset="0"/>
              </a:defRPr>
            </a:lvl8pPr>
            <a:lvl9pPr marL="1828800" algn="l" rtl="0" eaLnBrk="1" fontAlgn="base" hangingPunct="1">
              <a:spcBef>
                <a:spcPct val="0"/>
              </a:spcBef>
              <a:spcAft>
                <a:spcPct val="0"/>
              </a:spcAft>
              <a:defRPr sz="3200" b="1">
                <a:solidFill>
                  <a:srgbClr val="4D4D4D"/>
                </a:solidFill>
                <a:latin typeface="Arial" charset="0"/>
              </a:defRPr>
            </a:lvl9pPr>
          </a:lstStyle>
          <a:p>
            <a:r>
              <a:rPr lang="en-US" sz="2800" u="sng" kern="0" dirty="0" smtClean="0">
                <a:solidFill>
                  <a:schemeClr val="tx1"/>
                </a:solidFill>
              </a:rPr>
              <a:t>Benefits of a RTW Culture</a:t>
            </a:r>
            <a:endParaRPr lang="en-US" sz="2800" u="sng" kern="0" dirty="0">
              <a:solidFill>
                <a:schemeClr val="tx1"/>
              </a:solidFill>
            </a:endParaRPr>
          </a:p>
        </p:txBody>
      </p:sp>
      <p:sp>
        <p:nvSpPr>
          <p:cNvPr id="11" name="TextBox 10"/>
          <p:cNvSpPr txBox="1"/>
          <p:nvPr/>
        </p:nvSpPr>
        <p:spPr>
          <a:xfrm>
            <a:off x="327660" y="1200150"/>
            <a:ext cx="822960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Boosts Morale and Employee Engagement</a:t>
            </a:r>
          </a:p>
          <a:p>
            <a:pPr marL="285750" indent="-285750">
              <a:buFont typeface="Arial" panose="020B0604020202020204" pitchFamily="34" charset="0"/>
              <a:buChar char="•"/>
            </a:pPr>
            <a:r>
              <a:rPr lang="en-US" sz="2800" dirty="0" smtClean="0"/>
              <a:t>Quicker Recovery</a:t>
            </a:r>
          </a:p>
          <a:p>
            <a:pPr marL="285750" indent="-285750">
              <a:buFont typeface="Arial" panose="020B0604020202020204" pitchFamily="34" charset="0"/>
              <a:buChar char="•"/>
            </a:pPr>
            <a:r>
              <a:rPr lang="en-US" sz="2800" dirty="0" smtClean="0"/>
              <a:t>Improved Overall Health &amp; Well Being</a:t>
            </a:r>
          </a:p>
          <a:p>
            <a:pPr marL="285750" indent="-285750">
              <a:buFont typeface="Arial" panose="020B0604020202020204" pitchFamily="34" charset="0"/>
              <a:buChar char="•"/>
            </a:pPr>
            <a:r>
              <a:rPr lang="en-US" sz="2800" dirty="0" smtClean="0"/>
              <a:t>Improves Claims Management  </a:t>
            </a:r>
          </a:p>
          <a:p>
            <a:r>
              <a:rPr lang="en-US" sz="2800" dirty="0" smtClean="0"/>
              <a:t>     </a:t>
            </a:r>
            <a:endParaRPr lang="en-US" sz="2800" dirty="0"/>
          </a:p>
        </p:txBody>
      </p:sp>
      <p:pic>
        <p:nvPicPr>
          <p:cNvPr id="12" name="Picture 2" descr="Happy Employee Images - Free Download on Freep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3275" y="2876550"/>
            <a:ext cx="2013985" cy="201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232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361950"/>
            <a:ext cx="8458200" cy="479425"/>
          </a:xfrm>
          <a:prstGeom prst="rect">
            <a:avLst/>
          </a:prstGeom>
        </p:spPr>
        <p:txBody>
          <a:bodyPr/>
          <a:lstStyle>
            <a:lvl1pPr algn="l" rtl="0" eaLnBrk="1" fontAlgn="base" hangingPunct="1">
              <a:spcBef>
                <a:spcPct val="0"/>
              </a:spcBef>
              <a:spcAft>
                <a:spcPct val="0"/>
              </a:spcAft>
              <a:defRPr sz="3200" b="1">
                <a:solidFill>
                  <a:srgbClr val="4D4D4D"/>
                </a:solidFill>
                <a:latin typeface="+mj-lt"/>
                <a:ea typeface="+mj-ea"/>
                <a:cs typeface="+mj-cs"/>
              </a:defRPr>
            </a:lvl1pPr>
            <a:lvl2pPr algn="l" rtl="0" eaLnBrk="1" fontAlgn="base" hangingPunct="1">
              <a:spcBef>
                <a:spcPct val="0"/>
              </a:spcBef>
              <a:spcAft>
                <a:spcPct val="0"/>
              </a:spcAft>
              <a:defRPr sz="3200" b="1">
                <a:solidFill>
                  <a:srgbClr val="4D4D4D"/>
                </a:solidFill>
                <a:latin typeface="Arial" charset="0"/>
              </a:defRPr>
            </a:lvl2pPr>
            <a:lvl3pPr algn="l" rtl="0" eaLnBrk="1" fontAlgn="base" hangingPunct="1">
              <a:spcBef>
                <a:spcPct val="0"/>
              </a:spcBef>
              <a:spcAft>
                <a:spcPct val="0"/>
              </a:spcAft>
              <a:defRPr sz="3200" b="1">
                <a:solidFill>
                  <a:srgbClr val="4D4D4D"/>
                </a:solidFill>
                <a:latin typeface="Arial" charset="0"/>
              </a:defRPr>
            </a:lvl3pPr>
            <a:lvl4pPr algn="l" rtl="0" eaLnBrk="1" fontAlgn="base" hangingPunct="1">
              <a:spcBef>
                <a:spcPct val="0"/>
              </a:spcBef>
              <a:spcAft>
                <a:spcPct val="0"/>
              </a:spcAft>
              <a:defRPr sz="3200" b="1">
                <a:solidFill>
                  <a:srgbClr val="4D4D4D"/>
                </a:solidFill>
                <a:latin typeface="Arial" charset="0"/>
              </a:defRPr>
            </a:lvl4pPr>
            <a:lvl5pPr algn="l" rtl="0" eaLnBrk="1" fontAlgn="base" hangingPunct="1">
              <a:spcBef>
                <a:spcPct val="0"/>
              </a:spcBef>
              <a:spcAft>
                <a:spcPct val="0"/>
              </a:spcAft>
              <a:defRPr sz="3200" b="1">
                <a:solidFill>
                  <a:srgbClr val="4D4D4D"/>
                </a:solidFill>
                <a:latin typeface="Arial" charset="0"/>
              </a:defRPr>
            </a:lvl5pPr>
            <a:lvl6pPr marL="457200" algn="l" rtl="0" eaLnBrk="1" fontAlgn="base" hangingPunct="1">
              <a:spcBef>
                <a:spcPct val="0"/>
              </a:spcBef>
              <a:spcAft>
                <a:spcPct val="0"/>
              </a:spcAft>
              <a:defRPr sz="3200" b="1">
                <a:solidFill>
                  <a:srgbClr val="4D4D4D"/>
                </a:solidFill>
                <a:latin typeface="Arial" charset="0"/>
              </a:defRPr>
            </a:lvl6pPr>
            <a:lvl7pPr marL="914400" algn="l" rtl="0" eaLnBrk="1" fontAlgn="base" hangingPunct="1">
              <a:spcBef>
                <a:spcPct val="0"/>
              </a:spcBef>
              <a:spcAft>
                <a:spcPct val="0"/>
              </a:spcAft>
              <a:defRPr sz="3200" b="1">
                <a:solidFill>
                  <a:srgbClr val="4D4D4D"/>
                </a:solidFill>
                <a:latin typeface="Arial" charset="0"/>
              </a:defRPr>
            </a:lvl7pPr>
            <a:lvl8pPr marL="1371600" algn="l" rtl="0" eaLnBrk="1" fontAlgn="base" hangingPunct="1">
              <a:spcBef>
                <a:spcPct val="0"/>
              </a:spcBef>
              <a:spcAft>
                <a:spcPct val="0"/>
              </a:spcAft>
              <a:defRPr sz="3200" b="1">
                <a:solidFill>
                  <a:srgbClr val="4D4D4D"/>
                </a:solidFill>
                <a:latin typeface="Arial" charset="0"/>
              </a:defRPr>
            </a:lvl8pPr>
            <a:lvl9pPr marL="1828800" algn="l" rtl="0" eaLnBrk="1" fontAlgn="base" hangingPunct="1">
              <a:spcBef>
                <a:spcPct val="0"/>
              </a:spcBef>
              <a:spcAft>
                <a:spcPct val="0"/>
              </a:spcAft>
              <a:defRPr sz="3200" b="1">
                <a:solidFill>
                  <a:srgbClr val="4D4D4D"/>
                </a:solidFill>
                <a:latin typeface="Arial" charset="0"/>
              </a:defRPr>
            </a:lvl9pPr>
          </a:lstStyle>
          <a:p>
            <a:r>
              <a:rPr lang="en-US" altLang="en-US" sz="2800" u="sng" kern="0" dirty="0" smtClean="0">
                <a:solidFill>
                  <a:schemeClr val="tx1"/>
                </a:solidFill>
              </a:rPr>
              <a:t>Job Offer</a:t>
            </a:r>
          </a:p>
        </p:txBody>
      </p:sp>
      <p:sp>
        <p:nvSpPr>
          <p:cNvPr id="4" name="TextBox 3"/>
          <p:cNvSpPr txBox="1"/>
          <p:nvPr/>
        </p:nvSpPr>
        <p:spPr>
          <a:xfrm>
            <a:off x="381000" y="1123950"/>
            <a:ext cx="8153400" cy="3593291"/>
          </a:xfrm>
          <a:prstGeom prst="rect">
            <a:avLst/>
          </a:prstGeom>
          <a:noFill/>
        </p:spPr>
        <p:txBody>
          <a:bodyPr wrap="square" rtlCol="0">
            <a:spAutoFit/>
          </a:bodyPr>
          <a:lstStyle/>
          <a:p>
            <a:r>
              <a:rPr lang="en-US" sz="2800" b="1" dirty="0" smtClean="0"/>
              <a:t>ERTW Best Practices </a:t>
            </a:r>
          </a:p>
          <a:p>
            <a:pPr lvl="0"/>
            <a:endParaRPr lang="en-US" sz="1050" b="1" dirty="0"/>
          </a:p>
          <a:p>
            <a:pPr marL="285750" lvl="0" indent="-285750">
              <a:buFont typeface="Arial" panose="020B0604020202020204" pitchFamily="34" charset="0"/>
              <a:buChar char="•"/>
            </a:pPr>
            <a:r>
              <a:rPr lang="en-US" sz="3200" dirty="0" smtClean="0"/>
              <a:t>Documentation</a:t>
            </a:r>
          </a:p>
          <a:p>
            <a:pPr marL="285750" lvl="0" indent="-285750">
              <a:buFont typeface="Arial" panose="020B0604020202020204" pitchFamily="34" charset="0"/>
              <a:buChar char="•"/>
            </a:pPr>
            <a:r>
              <a:rPr lang="en-US" sz="3200" dirty="0" smtClean="0"/>
              <a:t>Worker makes informed decision </a:t>
            </a:r>
          </a:p>
          <a:p>
            <a:pPr marL="285750" lvl="0" indent="-285750">
              <a:buFont typeface="Arial" panose="020B0604020202020204" pitchFamily="34" charset="0"/>
              <a:buChar char="•"/>
            </a:pPr>
            <a:r>
              <a:rPr lang="en-US" sz="3200" dirty="0" smtClean="0"/>
              <a:t>Claims Manager informed</a:t>
            </a:r>
          </a:p>
          <a:p>
            <a:pPr marL="285750" lvl="0" indent="-285750">
              <a:buFont typeface="Arial" panose="020B0604020202020204" pitchFamily="34" charset="0"/>
              <a:buChar char="•"/>
            </a:pPr>
            <a:r>
              <a:rPr lang="en-US" sz="3200" dirty="0" smtClean="0"/>
              <a:t>Rate impacts = Cost Savings</a:t>
            </a:r>
          </a:p>
          <a:p>
            <a:pPr marL="285750" lvl="0" indent="-285750">
              <a:buFont typeface="Arial" panose="020B0604020202020204" pitchFamily="34" charset="0"/>
              <a:buChar char="•"/>
            </a:pPr>
            <a:endParaRPr lang="en-US" dirty="0" smtClean="0"/>
          </a:p>
          <a:p>
            <a:pPr lvl="0"/>
            <a:endParaRPr lang="en-US" sz="1050" dirty="0" smtClean="0"/>
          </a:p>
          <a:p>
            <a:pPr lvl="0"/>
            <a:endParaRPr lang="en-US" sz="1050" dirty="0"/>
          </a:p>
          <a:p>
            <a:endParaRPr lang="en-US" dirty="0"/>
          </a:p>
        </p:txBody>
      </p:sp>
      <p:pic>
        <p:nvPicPr>
          <p:cNvPr id="5" name="Picture 4"/>
          <p:cNvPicPr>
            <a:picLocks noChangeAspect="1"/>
          </p:cNvPicPr>
          <p:nvPr/>
        </p:nvPicPr>
        <p:blipFill>
          <a:blip r:embed="rId3"/>
          <a:stretch>
            <a:fillRect/>
          </a:stretch>
        </p:blipFill>
        <p:spPr>
          <a:xfrm>
            <a:off x="6850888" y="2419350"/>
            <a:ext cx="1988312" cy="2042786"/>
          </a:xfrm>
          <a:prstGeom prst="rect">
            <a:avLst/>
          </a:prstGeom>
        </p:spPr>
      </p:pic>
    </p:spTree>
    <p:extLst>
      <p:ext uri="{BB962C8B-B14F-4D97-AF65-F5344CB8AC3E}">
        <p14:creationId xmlns:p14="http://schemas.microsoft.com/office/powerpoint/2010/main" val="1491653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285750"/>
            <a:ext cx="6934200" cy="479822"/>
          </a:xfrm>
          <a:prstGeom prst="rect">
            <a:avLst/>
          </a:prstGeom>
        </p:spPr>
        <p:txBody>
          <a:bodyPr/>
          <a:lstStyle>
            <a:lvl1pPr algn="l" rtl="0" eaLnBrk="1" fontAlgn="base" hangingPunct="1">
              <a:spcBef>
                <a:spcPct val="0"/>
              </a:spcBef>
              <a:spcAft>
                <a:spcPct val="0"/>
              </a:spcAft>
              <a:defRPr sz="3200" b="1">
                <a:solidFill>
                  <a:srgbClr val="4D4D4D"/>
                </a:solidFill>
                <a:latin typeface="+mj-lt"/>
                <a:ea typeface="+mj-ea"/>
                <a:cs typeface="+mj-cs"/>
              </a:defRPr>
            </a:lvl1pPr>
            <a:lvl2pPr algn="l" rtl="0" eaLnBrk="1" fontAlgn="base" hangingPunct="1">
              <a:spcBef>
                <a:spcPct val="0"/>
              </a:spcBef>
              <a:spcAft>
                <a:spcPct val="0"/>
              </a:spcAft>
              <a:defRPr sz="3200" b="1">
                <a:solidFill>
                  <a:srgbClr val="4D4D4D"/>
                </a:solidFill>
                <a:latin typeface="Arial" charset="0"/>
              </a:defRPr>
            </a:lvl2pPr>
            <a:lvl3pPr algn="l" rtl="0" eaLnBrk="1" fontAlgn="base" hangingPunct="1">
              <a:spcBef>
                <a:spcPct val="0"/>
              </a:spcBef>
              <a:spcAft>
                <a:spcPct val="0"/>
              </a:spcAft>
              <a:defRPr sz="3200" b="1">
                <a:solidFill>
                  <a:srgbClr val="4D4D4D"/>
                </a:solidFill>
                <a:latin typeface="Arial" charset="0"/>
              </a:defRPr>
            </a:lvl3pPr>
            <a:lvl4pPr algn="l" rtl="0" eaLnBrk="1" fontAlgn="base" hangingPunct="1">
              <a:spcBef>
                <a:spcPct val="0"/>
              </a:spcBef>
              <a:spcAft>
                <a:spcPct val="0"/>
              </a:spcAft>
              <a:defRPr sz="3200" b="1">
                <a:solidFill>
                  <a:srgbClr val="4D4D4D"/>
                </a:solidFill>
                <a:latin typeface="Arial" charset="0"/>
              </a:defRPr>
            </a:lvl4pPr>
            <a:lvl5pPr algn="l" rtl="0" eaLnBrk="1" fontAlgn="base" hangingPunct="1">
              <a:spcBef>
                <a:spcPct val="0"/>
              </a:spcBef>
              <a:spcAft>
                <a:spcPct val="0"/>
              </a:spcAft>
              <a:defRPr sz="3200" b="1">
                <a:solidFill>
                  <a:srgbClr val="4D4D4D"/>
                </a:solidFill>
                <a:latin typeface="Arial" charset="0"/>
              </a:defRPr>
            </a:lvl5pPr>
            <a:lvl6pPr marL="457200" algn="l" rtl="0" eaLnBrk="1" fontAlgn="base" hangingPunct="1">
              <a:spcBef>
                <a:spcPct val="0"/>
              </a:spcBef>
              <a:spcAft>
                <a:spcPct val="0"/>
              </a:spcAft>
              <a:defRPr sz="3200" b="1">
                <a:solidFill>
                  <a:srgbClr val="4D4D4D"/>
                </a:solidFill>
                <a:latin typeface="Arial" charset="0"/>
              </a:defRPr>
            </a:lvl6pPr>
            <a:lvl7pPr marL="914400" algn="l" rtl="0" eaLnBrk="1" fontAlgn="base" hangingPunct="1">
              <a:spcBef>
                <a:spcPct val="0"/>
              </a:spcBef>
              <a:spcAft>
                <a:spcPct val="0"/>
              </a:spcAft>
              <a:defRPr sz="3200" b="1">
                <a:solidFill>
                  <a:srgbClr val="4D4D4D"/>
                </a:solidFill>
                <a:latin typeface="Arial" charset="0"/>
              </a:defRPr>
            </a:lvl7pPr>
            <a:lvl8pPr marL="1371600" algn="l" rtl="0" eaLnBrk="1" fontAlgn="base" hangingPunct="1">
              <a:spcBef>
                <a:spcPct val="0"/>
              </a:spcBef>
              <a:spcAft>
                <a:spcPct val="0"/>
              </a:spcAft>
              <a:defRPr sz="3200" b="1">
                <a:solidFill>
                  <a:srgbClr val="4D4D4D"/>
                </a:solidFill>
                <a:latin typeface="Arial" charset="0"/>
              </a:defRPr>
            </a:lvl8pPr>
            <a:lvl9pPr marL="1828800" algn="l" rtl="0" eaLnBrk="1" fontAlgn="base" hangingPunct="1">
              <a:spcBef>
                <a:spcPct val="0"/>
              </a:spcBef>
              <a:spcAft>
                <a:spcPct val="0"/>
              </a:spcAft>
              <a:defRPr sz="3200" b="1">
                <a:solidFill>
                  <a:srgbClr val="4D4D4D"/>
                </a:solidFill>
                <a:latin typeface="Arial" charset="0"/>
              </a:defRPr>
            </a:lvl9pPr>
          </a:lstStyle>
          <a:p>
            <a:r>
              <a:rPr lang="en-US" altLang="en-US" sz="2800" u="sng" kern="0" dirty="0" smtClean="0">
                <a:solidFill>
                  <a:schemeClr val="tx1"/>
                </a:solidFill>
              </a:rPr>
              <a:t>Job Offer Tools</a:t>
            </a:r>
            <a:endParaRPr lang="en-US" sz="2800" kern="0" dirty="0"/>
          </a:p>
        </p:txBody>
      </p:sp>
      <p:sp>
        <p:nvSpPr>
          <p:cNvPr id="4" name="Content Placeholder 2"/>
          <p:cNvSpPr>
            <a:spLocks noGrp="1"/>
          </p:cNvSpPr>
          <p:nvPr>
            <p:ph idx="4294967295"/>
          </p:nvPr>
        </p:nvSpPr>
        <p:spPr>
          <a:xfrm>
            <a:off x="381000" y="1028700"/>
            <a:ext cx="8534400" cy="3543300"/>
          </a:xfrm>
          <a:prstGeom prst="rect">
            <a:avLst/>
          </a:prstGeom>
        </p:spPr>
        <p:txBody>
          <a:bodyPr/>
          <a:lstStyle/>
          <a:p>
            <a:r>
              <a:rPr lang="en-US" sz="2400" b="1" dirty="0"/>
              <a:t>ERTWC provides consultation on Tools:</a:t>
            </a:r>
          </a:p>
          <a:p>
            <a:pPr marL="0" indent="0">
              <a:buNone/>
            </a:pPr>
            <a:endParaRPr lang="en-US" sz="1100" dirty="0"/>
          </a:p>
          <a:p>
            <a:pPr marL="800100" lvl="0">
              <a:buClrTx/>
              <a:buFont typeface="Arial" panose="020B0604020202020204" pitchFamily="34" charset="0"/>
              <a:buChar char="•"/>
            </a:pPr>
            <a:r>
              <a:rPr lang="en-US" sz="2000" dirty="0" smtClean="0"/>
              <a:t>Formal </a:t>
            </a:r>
            <a:r>
              <a:rPr lang="en-US" sz="2000" b="1" dirty="0"/>
              <a:t>temporary</a:t>
            </a:r>
            <a:r>
              <a:rPr lang="en-US" sz="2000" dirty="0"/>
              <a:t> light duty Job Offer template </a:t>
            </a:r>
          </a:p>
          <a:p>
            <a:pPr marL="800100" lvl="0">
              <a:buClrTx/>
              <a:buFont typeface="Arial" panose="020B0604020202020204" pitchFamily="34" charset="0"/>
              <a:buChar char="•"/>
            </a:pPr>
            <a:r>
              <a:rPr lang="en-US" sz="2000" dirty="0"/>
              <a:t>Formal </a:t>
            </a:r>
            <a:r>
              <a:rPr lang="en-US" sz="2000" b="1" dirty="0"/>
              <a:t>permanent</a:t>
            </a:r>
            <a:r>
              <a:rPr lang="en-US" sz="2000" dirty="0"/>
              <a:t> </a:t>
            </a:r>
            <a:r>
              <a:rPr lang="en-US" sz="2000" dirty="0" smtClean="0"/>
              <a:t>new </a:t>
            </a:r>
            <a:r>
              <a:rPr lang="en-US" sz="2000" dirty="0"/>
              <a:t>Job Offer template</a:t>
            </a:r>
          </a:p>
          <a:p>
            <a:pPr marL="800100" lvl="0">
              <a:buClrTx/>
              <a:buFont typeface="Arial" panose="020B0604020202020204" pitchFamily="34" charset="0"/>
              <a:buChar char="•"/>
            </a:pPr>
            <a:r>
              <a:rPr lang="en-US" sz="2000" dirty="0"/>
              <a:t>Step by Step Checklist to ensure that each job offer is </a:t>
            </a:r>
            <a:r>
              <a:rPr lang="en-US" sz="2000" dirty="0" smtClean="0"/>
              <a:t>valid</a:t>
            </a:r>
            <a:endParaRPr lang="en-US" sz="2000" dirty="0"/>
          </a:p>
          <a:p>
            <a:pPr marL="800100" lvl="0">
              <a:buClrTx/>
              <a:buFont typeface="Arial" panose="020B0604020202020204" pitchFamily="34" charset="0"/>
              <a:buChar char="•"/>
            </a:pPr>
            <a:r>
              <a:rPr lang="en-US" sz="2000" dirty="0"/>
              <a:t>Employer’s Light Duty Job Description (F252-040-000) </a:t>
            </a:r>
          </a:p>
          <a:p>
            <a:pPr marL="800100" lvl="0">
              <a:buClrTx/>
              <a:buFont typeface="Arial" panose="020B0604020202020204" pitchFamily="34" charset="0"/>
              <a:buChar char="•"/>
            </a:pPr>
            <a:r>
              <a:rPr lang="en-US" sz="2000" dirty="0"/>
              <a:t>CAC Access Instructions</a:t>
            </a:r>
          </a:p>
        </p:txBody>
      </p:sp>
    </p:spTree>
    <p:extLst>
      <p:ext uri="{BB962C8B-B14F-4D97-AF65-F5344CB8AC3E}">
        <p14:creationId xmlns:p14="http://schemas.microsoft.com/office/powerpoint/2010/main" val="20013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285750"/>
            <a:ext cx="5105400" cy="479822"/>
          </a:xfrm>
          <a:prstGeom prst="rect">
            <a:avLst/>
          </a:prstGeom>
        </p:spPr>
        <p:txBody>
          <a:bodyPr/>
          <a:lstStyle>
            <a:lvl1pPr algn="l" rtl="0" eaLnBrk="1" fontAlgn="base" hangingPunct="1">
              <a:spcBef>
                <a:spcPct val="0"/>
              </a:spcBef>
              <a:spcAft>
                <a:spcPct val="0"/>
              </a:spcAft>
              <a:defRPr sz="3200" b="1">
                <a:solidFill>
                  <a:srgbClr val="4D4D4D"/>
                </a:solidFill>
                <a:latin typeface="+mj-lt"/>
                <a:ea typeface="+mj-ea"/>
                <a:cs typeface="+mj-cs"/>
              </a:defRPr>
            </a:lvl1pPr>
            <a:lvl2pPr algn="l" rtl="0" eaLnBrk="1" fontAlgn="base" hangingPunct="1">
              <a:spcBef>
                <a:spcPct val="0"/>
              </a:spcBef>
              <a:spcAft>
                <a:spcPct val="0"/>
              </a:spcAft>
              <a:defRPr sz="3200" b="1">
                <a:solidFill>
                  <a:srgbClr val="4D4D4D"/>
                </a:solidFill>
                <a:latin typeface="Arial" charset="0"/>
              </a:defRPr>
            </a:lvl2pPr>
            <a:lvl3pPr algn="l" rtl="0" eaLnBrk="1" fontAlgn="base" hangingPunct="1">
              <a:spcBef>
                <a:spcPct val="0"/>
              </a:spcBef>
              <a:spcAft>
                <a:spcPct val="0"/>
              </a:spcAft>
              <a:defRPr sz="3200" b="1">
                <a:solidFill>
                  <a:srgbClr val="4D4D4D"/>
                </a:solidFill>
                <a:latin typeface="Arial" charset="0"/>
              </a:defRPr>
            </a:lvl3pPr>
            <a:lvl4pPr algn="l" rtl="0" eaLnBrk="1" fontAlgn="base" hangingPunct="1">
              <a:spcBef>
                <a:spcPct val="0"/>
              </a:spcBef>
              <a:spcAft>
                <a:spcPct val="0"/>
              </a:spcAft>
              <a:defRPr sz="3200" b="1">
                <a:solidFill>
                  <a:srgbClr val="4D4D4D"/>
                </a:solidFill>
                <a:latin typeface="Arial" charset="0"/>
              </a:defRPr>
            </a:lvl4pPr>
            <a:lvl5pPr algn="l" rtl="0" eaLnBrk="1" fontAlgn="base" hangingPunct="1">
              <a:spcBef>
                <a:spcPct val="0"/>
              </a:spcBef>
              <a:spcAft>
                <a:spcPct val="0"/>
              </a:spcAft>
              <a:defRPr sz="3200" b="1">
                <a:solidFill>
                  <a:srgbClr val="4D4D4D"/>
                </a:solidFill>
                <a:latin typeface="Arial" charset="0"/>
              </a:defRPr>
            </a:lvl5pPr>
            <a:lvl6pPr marL="457200" algn="l" rtl="0" eaLnBrk="1" fontAlgn="base" hangingPunct="1">
              <a:spcBef>
                <a:spcPct val="0"/>
              </a:spcBef>
              <a:spcAft>
                <a:spcPct val="0"/>
              </a:spcAft>
              <a:defRPr sz="3200" b="1">
                <a:solidFill>
                  <a:srgbClr val="4D4D4D"/>
                </a:solidFill>
                <a:latin typeface="Arial" charset="0"/>
              </a:defRPr>
            </a:lvl6pPr>
            <a:lvl7pPr marL="914400" algn="l" rtl="0" eaLnBrk="1" fontAlgn="base" hangingPunct="1">
              <a:spcBef>
                <a:spcPct val="0"/>
              </a:spcBef>
              <a:spcAft>
                <a:spcPct val="0"/>
              </a:spcAft>
              <a:defRPr sz="3200" b="1">
                <a:solidFill>
                  <a:srgbClr val="4D4D4D"/>
                </a:solidFill>
                <a:latin typeface="Arial" charset="0"/>
              </a:defRPr>
            </a:lvl7pPr>
            <a:lvl8pPr marL="1371600" algn="l" rtl="0" eaLnBrk="1" fontAlgn="base" hangingPunct="1">
              <a:spcBef>
                <a:spcPct val="0"/>
              </a:spcBef>
              <a:spcAft>
                <a:spcPct val="0"/>
              </a:spcAft>
              <a:defRPr sz="3200" b="1">
                <a:solidFill>
                  <a:srgbClr val="4D4D4D"/>
                </a:solidFill>
                <a:latin typeface="Arial" charset="0"/>
              </a:defRPr>
            </a:lvl8pPr>
            <a:lvl9pPr marL="1828800" algn="l" rtl="0" eaLnBrk="1" fontAlgn="base" hangingPunct="1">
              <a:spcBef>
                <a:spcPct val="0"/>
              </a:spcBef>
              <a:spcAft>
                <a:spcPct val="0"/>
              </a:spcAft>
              <a:defRPr sz="3200" b="1">
                <a:solidFill>
                  <a:srgbClr val="4D4D4D"/>
                </a:solidFill>
                <a:latin typeface="Arial" charset="0"/>
              </a:defRPr>
            </a:lvl9pPr>
          </a:lstStyle>
          <a:p>
            <a:r>
              <a:rPr lang="en-US" sz="2800" u="sng" kern="0" dirty="0" smtClean="0">
                <a:solidFill>
                  <a:schemeClr val="tx1"/>
                </a:solidFill>
              </a:rPr>
              <a:t>L&amp;I Education </a:t>
            </a:r>
            <a:endParaRPr lang="en-US" sz="2800" u="sng" kern="0" dirty="0">
              <a:solidFill>
                <a:schemeClr val="tx1"/>
              </a:solidFill>
            </a:endParaRPr>
          </a:p>
        </p:txBody>
      </p:sp>
      <p:sp>
        <p:nvSpPr>
          <p:cNvPr id="4" name="TextBox 3"/>
          <p:cNvSpPr txBox="1"/>
          <p:nvPr/>
        </p:nvSpPr>
        <p:spPr>
          <a:xfrm>
            <a:off x="1676400" y="971550"/>
            <a:ext cx="5562600" cy="4031873"/>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t>Claim and Account Center:  </a:t>
            </a:r>
          </a:p>
          <a:p>
            <a:pPr marL="969963" indent="-55563">
              <a:buFont typeface="Arial" panose="020B0604020202020204" pitchFamily="34" charset="0"/>
              <a:buChar char="•"/>
            </a:pPr>
            <a:r>
              <a:rPr lang="en-US" sz="2000" dirty="0" smtClean="0"/>
              <a:t>  Education</a:t>
            </a:r>
          </a:p>
          <a:p>
            <a:pPr marL="969963" indent="-55563">
              <a:buFont typeface="Arial" panose="020B0604020202020204" pitchFamily="34" charset="0"/>
              <a:buChar char="•"/>
            </a:pPr>
            <a:r>
              <a:rPr lang="en-US" sz="2000" dirty="0" smtClean="0"/>
              <a:t>  Sign Up</a:t>
            </a:r>
          </a:p>
          <a:p>
            <a:pPr marL="342900" indent="-342900">
              <a:buFont typeface="Arial" panose="020B0604020202020204" pitchFamily="34" charset="0"/>
              <a:buChar char="•"/>
            </a:pPr>
            <a:r>
              <a:rPr lang="en-US" sz="2000" b="1" dirty="0"/>
              <a:t>Navigate the L&amp;I </a:t>
            </a:r>
            <a:r>
              <a:rPr lang="en-US" sz="2000" b="1" dirty="0" smtClean="0"/>
              <a:t>System</a:t>
            </a:r>
          </a:p>
          <a:p>
            <a:pPr marL="914400" indent="55563">
              <a:buFont typeface="Arial" panose="020B0604020202020204" pitchFamily="34" charset="0"/>
              <a:buChar char="•"/>
            </a:pPr>
            <a:r>
              <a:rPr lang="en-US" sz="2000" dirty="0" smtClean="0"/>
              <a:t>  Claim Process</a:t>
            </a:r>
          </a:p>
          <a:p>
            <a:pPr marL="914400" indent="55563">
              <a:buFont typeface="Arial" panose="020B0604020202020204" pitchFamily="34" charset="0"/>
              <a:buChar char="•"/>
            </a:pPr>
            <a:r>
              <a:rPr lang="en-US" sz="2000" dirty="0" smtClean="0"/>
              <a:t>  Services/Programs</a:t>
            </a:r>
          </a:p>
          <a:p>
            <a:pPr marL="342900" indent="-342900">
              <a:buFont typeface="Arial" panose="020B0604020202020204" pitchFamily="34" charset="0"/>
              <a:buChar char="•"/>
            </a:pPr>
            <a:r>
              <a:rPr lang="en-US" sz="2000" b="1" dirty="0" smtClean="0"/>
              <a:t>L&amp;I Partners (Education/Coordination)</a:t>
            </a:r>
          </a:p>
          <a:p>
            <a:pPr marL="858838" indent="111125">
              <a:buFont typeface="Arial" panose="020B0604020202020204" pitchFamily="34" charset="0"/>
              <a:buChar char="•"/>
            </a:pPr>
            <a:r>
              <a:rPr lang="en-US" sz="2000" dirty="0" smtClean="0"/>
              <a:t>  Stay at Work / Preferred Worker</a:t>
            </a:r>
          </a:p>
          <a:p>
            <a:pPr marL="858838" indent="111125">
              <a:buFont typeface="Arial" panose="020B0604020202020204" pitchFamily="34" charset="0"/>
              <a:buChar char="•"/>
            </a:pPr>
            <a:r>
              <a:rPr lang="en-US" sz="2000" dirty="0"/>
              <a:t> </a:t>
            </a:r>
            <a:r>
              <a:rPr lang="en-US" sz="2000" dirty="0" smtClean="0"/>
              <a:t> Risk </a:t>
            </a:r>
            <a:r>
              <a:rPr lang="en-US" sz="2000" dirty="0"/>
              <a:t>Management Consultation</a:t>
            </a:r>
          </a:p>
          <a:p>
            <a:pPr marL="858838" indent="111125">
              <a:buFont typeface="Arial" panose="020B0604020202020204" pitchFamily="34" charset="0"/>
              <a:buChar char="•"/>
            </a:pPr>
            <a:r>
              <a:rPr lang="en-US" sz="2000" dirty="0"/>
              <a:t> </a:t>
            </a:r>
            <a:r>
              <a:rPr lang="en-US" sz="2000" dirty="0" smtClean="0"/>
              <a:t> Safety </a:t>
            </a:r>
            <a:r>
              <a:rPr lang="en-US" sz="2000" dirty="0"/>
              <a:t>and Health </a:t>
            </a:r>
            <a:r>
              <a:rPr lang="en-US" sz="2000" dirty="0" smtClean="0"/>
              <a:t>Consultation</a:t>
            </a:r>
          </a:p>
          <a:p>
            <a:pPr marL="858838" indent="111125">
              <a:buFont typeface="Arial" panose="020B0604020202020204" pitchFamily="34" charset="0"/>
              <a:buChar char="•"/>
            </a:pPr>
            <a:r>
              <a:rPr lang="en-US" sz="2000" dirty="0"/>
              <a:t> </a:t>
            </a:r>
            <a:r>
              <a:rPr lang="en-US" sz="2000" dirty="0" smtClean="0"/>
              <a:t> Ergonomic </a:t>
            </a:r>
            <a:r>
              <a:rPr lang="en-US" sz="2000" dirty="0"/>
              <a:t>Consultation</a:t>
            </a:r>
          </a:p>
          <a:p>
            <a:r>
              <a:rPr lang="en-US" dirty="0" smtClean="0"/>
              <a:t> </a:t>
            </a:r>
          </a:p>
          <a:p>
            <a:r>
              <a:rPr lang="en-US" dirty="0"/>
              <a:t>	</a:t>
            </a:r>
          </a:p>
        </p:txBody>
      </p:sp>
      <p:pic>
        <p:nvPicPr>
          <p:cNvPr id="5" name="Picture 4"/>
          <p:cNvPicPr>
            <a:picLocks noChangeAspect="1"/>
          </p:cNvPicPr>
          <p:nvPr/>
        </p:nvPicPr>
        <p:blipFill>
          <a:blip r:embed="rId3"/>
          <a:stretch>
            <a:fillRect/>
          </a:stretch>
        </p:blipFill>
        <p:spPr>
          <a:xfrm>
            <a:off x="6472138" y="209550"/>
            <a:ext cx="2359356" cy="2365453"/>
          </a:xfrm>
          <a:prstGeom prst="rect">
            <a:avLst/>
          </a:prstGeom>
        </p:spPr>
      </p:pic>
    </p:spTree>
    <p:extLst>
      <p:ext uri="{BB962C8B-B14F-4D97-AF65-F5344CB8AC3E}">
        <p14:creationId xmlns:p14="http://schemas.microsoft.com/office/powerpoint/2010/main" val="1865766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stretch>
            <a:fillRect/>
          </a:stretch>
        </p:blipFill>
        <p:spPr>
          <a:xfrm>
            <a:off x="152400" y="666750"/>
            <a:ext cx="5029200" cy="3886200"/>
          </a:xfrm>
          <a:prstGeom prst="rect">
            <a:avLst/>
          </a:prstGeom>
        </p:spPr>
      </p:pic>
      <p:sp>
        <p:nvSpPr>
          <p:cNvPr id="47" name="TextBox 46"/>
          <p:cNvSpPr txBox="1"/>
          <p:nvPr/>
        </p:nvSpPr>
        <p:spPr>
          <a:xfrm>
            <a:off x="4953000" y="1657350"/>
            <a:ext cx="4419600" cy="2123658"/>
          </a:xfrm>
          <a:prstGeom prst="rect">
            <a:avLst/>
          </a:prstGeom>
          <a:noFill/>
        </p:spPr>
        <p:txBody>
          <a:bodyPr wrap="square" rtlCol="0">
            <a:spAutoFit/>
          </a:bodyPr>
          <a:lstStyle/>
          <a:p>
            <a:pPr marL="285750" indent="-285750">
              <a:buFont typeface="Arial" panose="020B0604020202020204" pitchFamily="34" charset="0"/>
              <a:buChar char="•"/>
            </a:pPr>
            <a:r>
              <a:rPr lang="en-US" b="1" dirty="0"/>
              <a:t>6 Regional Supervisors</a:t>
            </a:r>
          </a:p>
          <a:p>
            <a:r>
              <a:rPr lang="en-US" sz="1400" dirty="0" smtClean="0"/>
              <a:t>              </a:t>
            </a:r>
            <a:r>
              <a:rPr lang="en-US" sz="1600" dirty="0" smtClean="0"/>
              <a:t>- </a:t>
            </a:r>
            <a:r>
              <a:rPr lang="en-US" sz="1600" dirty="0"/>
              <a:t>CRC and/or CDMS certification</a:t>
            </a:r>
          </a:p>
          <a:p>
            <a:r>
              <a:rPr lang="en-US" sz="1600" dirty="0"/>
              <a:t>            </a:t>
            </a:r>
            <a:r>
              <a:rPr lang="en-US" sz="1600" dirty="0" smtClean="0"/>
              <a:t>- Credentialed Ergonomic Specialists</a:t>
            </a:r>
            <a:endParaRPr lang="en-US" sz="1600" dirty="0"/>
          </a:p>
          <a:p>
            <a:endParaRPr lang="en-US" dirty="0" smtClean="0"/>
          </a:p>
          <a:p>
            <a:pPr marL="285750" indent="-285750">
              <a:buFont typeface="Arial" panose="020B0604020202020204" pitchFamily="34" charset="0"/>
              <a:buChar char="•"/>
            </a:pPr>
            <a:r>
              <a:rPr lang="en-US" b="1" dirty="0" smtClean="0"/>
              <a:t>13 Vocational Service Specialists</a:t>
            </a:r>
          </a:p>
          <a:p>
            <a:r>
              <a:rPr lang="en-US" sz="1400" dirty="0" smtClean="0"/>
              <a:t>              </a:t>
            </a:r>
            <a:r>
              <a:rPr lang="en-US" sz="1600" dirty="0" smtClean="0"/>
              <a:t>- CRC and/or CDMS certification</a:t>
            </a:r>
          </a:p>
          <a:p>
            <a:r>
              <a:rPr lang="en-US" sz="1600" dirty="0"/>
              <a:t> </a:t>
            </a:r>
            <a:r>
              <a:rPr lang="en-US" sz="1600" dirty="0" smtClean="0"/>
              <a:t>           - </a:t>
            </a:r>
            <a:r>
              <a:rPr lang="en-US" sz="1600" dirty="0"/>
              <a:t>Credentialed Ergonomic Specialists</a:t>
            </a:r>
          </a:p>
          <a:p>
            <a:endParaRPr lang="en-US" sz="1400" dirty="0" smtClean="0"/>
          </a:p>
        </p:txBody>
      </p:sp>
      <p:sp>
        <p:nvSpPr>
          <p:cNvPr id="48" name="Title 1"/>
          <p:cNvSpPr>
            <a:spLocks noGrp="1"/>
          </p:cNvSpPr>
          <p:nvPr>
            <p:ph type="title"/>
          </p:nvPr>
        </p:nvSpPr>
        <p:spPr>
          <a:xfrm>
            <a:off x="2667000" y="187325"/>
            <a:ext cx="3581400" cy="479425"/>
          </a:xfrm>
        </p:spPr>
        <p:txBody>
          <a:bodyPr/>
          <a:lstStyle/>
          <a:p>
            <a:pPr algn="ctr"/>
            <a:r>
              <a:rPr lang="en-US" sz="2800" u="sng" dirty="0" smtClean="0">
                <a:solidFill>
                  <a:schemeClr val="tx1"/>
                </a:solidFill>
              </a:rPr>
              <a:t>ERTWC Team</a:t>
            </a:r>
            <a:endParaRPr lang="en-US" sz="2800" u="sng" dirty="0">
              <a:solidFill>
                <a:schemeClr val="tx1"/>
              </a:solidFill>
            </a:endParaRPr>
          </a:p>
        </p:txBody>
      </p:sp>
    </p:spTree>
    <p:extLst>
      <p:ext uri="{BB962C8B-B14F-4D97-AF65-F5344CB8AC3E}">
        <p14:creationId xmlns:p14="http://schemas.microsoft.com/office/powerpoint/2010/main" val="2811206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361950"/>
            <a:ext cx="8458200" cy="479425"/>
          </a:xfrm>
        </p:spPr>
        <p:txBody>
          <a:bodyPr/>
          <a:lstStyle/>
          <a:p>
            <a:r>
              <a:rPr lang="en-US" sz="2800" u="sng" dirty="0">
                <a:solidFill>
                  <a:schemeClr val="tx1"/>
                </a:solidFill>
              </a:rPr>
              <a:t>Ergonomic </a:t>
            </a:r>
            <a:r>
              <a:rPr lang="en-US" sz="2800" u="sng" dirty="0" smtClean="0">
                <a:solidFill>
                  <a:schemeClr val="tx1"/>
                </a:solidFill>
              </a:rPr>
              <a:t>Evaluations/Job Modifications</a:t>
            </a:r>
            <a:endParaRPr lang="en-US" sz="2800" u="sng" dirty="0">
              <a:solidFill>
                <a:schemeClr val="tx1"/>
              </a:solidFill>
            </a:endParaRPr>
          </a:p>
        </p:txBody>
      </p:sp>
      <p:sp>
        <p:nvSpPr>
          <p:cNvPr id="6" name="Rectangle 5"/>
          <p:cNvSpPr/>
          <p:nvPr/>
        </p:nvSpPr>
        <p:spPr>
          <a:xfrm>
            <a:off x="533400" y="1276350"/>
            <a:ext cx="8001000" cy="2680927"/>
          </a:xfrm>
          <a:prstGeom prst="rect">
            <a:avLst/>
          </a:prstGeom>
        </p:spPr>
        <p:txBody>
          <a:bodyPr wrap="square">
            <a:spAutoFit/>
          </a:bodyPr>
          <a:lstStyle/>
          <a:p>
            <a:pPr marL="0" indent="0">
              <a:buNone/>
            </a:pPr>
            <a:r>
              <a:rPr lang="en-US" sz="2400" b="1" dirty="0">
                <a:latin typeface="+mj-lt"/>
              </a:rPr>
              <a:t>What </a:t>
            </a:r>
            <a:r>
              <a:rPr lang="en-US" sz="2400" b="1" dirty="0" smtClean="0">
                <a:latin typeface="+mj-lt"/>
              </a:rPr>
              <a:t>will </a:t>
            </a:r>
            <a:r>
              <a:rPr lang="en-US" sz="2400" b="1" dirty="0">
                <a:latin typeface="+mj-lt"/>
              </a:rPr>
              <a:t>an Employer Get from ERTWC</a:t>
            </a:r>
            <a:r>
              <a:rPr lang="en-US" sz="2400" b="1" dirty="0" smtClean="0">
                <a:latin typeface="+mj-lt"/>
              </a:rPr>
              <a:t>?</a:t>
            </a:r>
          </a:p>
          <a:p>
            <a:pPr marL="0" indent="0">
              <a:buNone/>
            </a:pPr>
            <a:endParaRPr lang="en-US" sz="1100" b="1" dirty="0">
              <a:latin typeface="+mj-lt"/>
            </a:endParaRPr>
          </a:p>
          <a:p>
            <a:pPr marL="342900" indent="-342900">
              <a:lnSpc>
                <a:spcPct val="107000"/>
              </a:lnSpc>
              <a:spcBef>
                <a:spcPts val="0"/>
              </a:spcBef>
              <a:spcAft>
                <a:spcPts val="0"/>
              </a:spcAft>
              <a:buFont typeface="Symbol" panose="05050102010706020507" pitchFamily="18" charset="2"/>
              <a:buChar char=""/>
            </a:pPr>
            <a:r>
              <a:rPr lang="en-US" sz="2000" dirty="0" smtClean="0">
                <a:latin typeface="+mj-lt"/>
                <a:ea typeface="Calibri" panose="020F0502020204030204" pitchFamily="34" charset="0"/>
                <a:cs typeface="Times New Roman" panose="02020603050405020304" pitchFamily="18" charset="0"/>
              </a:rPr>
              <a:t>Ergonomic evaluation </a:t>
            </a:r>
            <a:r>
              <a:rPr lang="en-US" sz="2000" dirty="0" smtClean="0">
                <a:latin typeface="+mj-lt"/>
              </a:rPr>
              <a:t>of an affected </a:t>
            </a:r>
            <a:r>
              <a:rPr lang="en-US" sz="2000" dirty="0">
                <a:latin typeface="+mj-lt"/>
              </a:rPr>
              <a:t>individual(s).</a:t>
            </a:r>
          </a:p>
          <a:p>
            <a:pPr marR="0" lvl="0">
              <a:lnSpc>
                <a:spcPct val="107000"/>
              </a:lnSpc>
              <a:spcBef>
                <a:spcPts val="0"/>
              </a:spcBef>
              <a:spcAft>
                <a:spcPts val="0"/>
              </a:spcAft>
            </a:pPr>
            <a:endParaRPr lang="en-US" sz="105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smtClean="0">
                <a:latin typeface="+mj-lt"/>
                <a:ea typeface="Calibri" panose="020F0502020204030204" pitchFamily="34" charset="0"/>
                <a:cs typeface="Times New Roman" panose="02020603050405020304" pitchFamily="18" charset="0"/>
              </a:rPr>
              <a:t>Education/pamphlets </a:t>
            </a:r>
            <a:r>
              <a:rPr lang="en-US" sz="2000" dirty="0">
                <a:latin typeface="+mj-lt"/>
                <a:ea typeface="Calibri" panose="020F0502020204030204" pitchFamily="34" charset="0"/>
                <a:cs typeface="Times New Roman" panose="02020603050405020304" pitchFamily="18" charset="0"/>
              </a:rPr>
              <a:t>on work safety</a:t>
            </a:r>
            <a:r>
              <a:rPr lang="en-US" sz="2000" dirty="0" smtClean="0">
                <a:latin typeface="+mj-lt"/>
                <a:ea typeface="Calibri" panose="020F0502020204030204" pitchFamily="34" charset="0"/>
                <a:cs typeface="Times New Roman" panose="02020603050405020304" pitchFamily="18" charset="0"/>
              </a:rPr>
              <a:t>.</a:t>
            </a:r>
          </a:p>
          <a:p>
            <a:pPr marR="0" lvl="0">
              <a:lnSpc>
                <a:spcPct val="107000"/>
              </a:lnSpc>
              <a:spcBef>
                <a:spcPts val="0"/>
              </a:spcBef>
              <a:spcAft>
                <a:spcPts val="0"/>
              </a:spcAft>
            </a:pPr>
            <a:endParaRPr lang="en-US" sz="105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mj-lt"/>
                <a:ea typeface="Calibri" panose="020F0502020204030204" pitchFamily="34" charset="0"/>
                <a:cs typeface="Times New Roman" panose="02020603050405020304" pitchFamily="18" charset="0"/>
              </a:rPr>
              <a:t>After completion of ergonomic consult, if approved for job modification, job modification form for reimbursement and owner agreement. </a:t>
            </a:r>
          </a:p>
        </p:txBody>
      </p:sp>
    </p:spTree>
    <p:extLst>
      <p:ext uri="{BB962C8B-B14F-4D97-AF65-F5344CB8AC3E}">
        <p14:creationId xmlns:p14="http://schemas.microsoft.com/office/powerpoint/2010/main" val="3226477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9415" y="2419350"/>
            <a:ext cx="2392183" cy="216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32707" y="1428750"/>
            <a:ext cx="7162800" cy="3385542"/>
          </a:xfrm>
          <a:prstGeom prst="rect">
            <a:avLst/>
          </a:prstGeom>
          <a:noFill/>
        </p:spPr>
        <p:txBody>
          <a:bodyPr wrap="square">
            <a:spAutoFit/>
          </a:bodyPr>
          <a:lstStyle/>
          <a:p>
            <a:pPr>
              <a:defRPr/>
            </a:pPr>
            <a:r>
              <a:rPr lang="en-US" altLang="en-US" sz="2400" b="1" dirty="0" smtClean="0"/>
              <a:t>ERTWC </a:t>
            </a:r>
            <a:r>
              <a:rPr lang="en-US" altLang="en-US" sz="2400" b="1" dirty="0"/>
              <a:t>and associated </a:t>
            </a:r>
            <a:r>
              <a:rPr lang="en-US" altLang="en-US" sz="2400" b="1" dirty="0" smtClean="0"/>
              <a:t>services/resources </a:t>
            </a:r>
            <a:r>
              <a:rPr lang="en-US" altLang="en-US" sz="2400" b="1" dirty="0"/>
              <a:t>are available </a:t>
            </a:r>
            <a:r>
              <a:rPr lang="en-US" altLang="en-US" sz="2400" b="1" dirty="0" smtClean="0"/>
              <a:t>at </a:t>
            </a:r>
            <a:r>
              <a:rPr lang="en-US" altLang="en-US" sz="2800" b="1" dirty="0">
                <a:solidFill>
                  <a:srgbClr val="00B050"/>
                </a:solidFill>
              </a:rPr>
              <a:t>no additional </a:t>
            </a:r>
            <a:r>
              <a:rPr lang="en-US" altLang="en-US" sz="2800" b="1" dirty="0" smtClean="0">
                <a:solidFill>
                  <a:srgbClr val="00B050"/>
                </a:solidFill>
              </a:rPr>
              <a:t>cost.</a:t>
            </a:r>
          </a:p>
          <a:p>
            <a:pPr>
              <a:defRPr/>
            </a:pPr>
            <a:endParaRPr lang="en-US" altLang="en-US" sz="2400" b="1" dirty="0"/>
          </a:p>
          <a:p>
            <a:pPr>
              <a:defRPr/>
            </a:pPr>
            <a:r>
              <a:rPr lang="en-US" altLang="en-US" sz="2400" b="1" dirty="0" smtClean="0"/>
              <a:t>Maintain a consulting </a:t>
            </a:r>
            <a:r>
              <a:rPr lang="en-US" altLang="en-US" sz="2400" b="1" dirty="0"/>
              <a:t>r</a:t>
            </a:r>
            <a:r>
              <a:rPr lang="en-US" altLang="en-US" sz="2400" b="1" dirty="0" smtClean="0"/>
              <a:t>elationship with</a:t>
            </a:r>
          </a:p>
          <a:p>
            <a:pPr>
              <a:defRPr/>
            </a:pPr>
            <a:r>
              <a:rPr lang="en-US" altLang="en-US" sz="2400" b="1" dirty="0" smtClean="0"/>
              <a:t> your Regional Vocational Specialist</a:t>
            </a:r>
          </a:p>
          <a:p>
            <a:pPr>
              <a:defRPr/>
            </a:pPr>
            <a:endParaRPr lang="en-US" altLang="en-US" sz="2400" b="1" dirty="0"/>
          </a:p>
          <a:p>
            <a:pPr>
              <a:defRPr/>
            </a:pPr>
            <a:endParaRPr lang="en-US" altLang="en-US" sz="2400" b="1" dirty="0"/>
          </a:p>
          <a:p>
            <a:pPr marL="457200" indent="-457200">
              <a:buFont typeface="Arial" panose="020B0604020202020204" pitchFamily="34" charset="0"/>
              <a:buChar char="•"/>
              <a:defRPr/>
            </a:pPr>
            <a:endParaRPr lang="en-US" sz="2400" dirty="0"/>
          </a:p>
          <a:p>
            <a:pPr>
              <a:defRPr/>
            </a:pPr>
            <a:endParaRPr lang="en-US" dirty="0"/>
          </a:p>
        </p:txBody>
      </p:sp>
      <p:sp>
        <p:nvSpPr>
          <p:cNvPr id="4" name="TextBox 3"/>
          <p:cNvSpPr txBox="1"/>
          <p:nvPr/>
        </p:nvSpPr>
        <p:spPr>
          <a:xfrm>
            <a:off x="406400" y="252124"/>
            <a:ext cx="6016391" cy="523220"/>
          </a:xfrm>
          <a:prstGeom prst="rect">
            <a:avLst/>
          </a:prstGeom>
          <a:noFill/>
        </p:spPr>
        <p:txBody>
          <a:bodyPr wrap="none" rtlCol="0">
            <a:spAutoFit/>
          </a:bodyPr>
          <a:lstStyle/>
          <a:p>
            <a:r>
              <a:rPr lang="en-US" sz="2800" b="1" u="sng" dirty="0" smtClean="0">
                <a:solidFill>
                  <a:schemeClr val="accent4"/>
                </a:solidFill>
              </a:rPr>
              <a:t>Benefits of an ERTW Consultation</a:t>
            </a:r>
            <a:endParaRPr lang="en-US" sz="2800" b="1" u="sng" dirty="0">
              <a:solidFill>
                <a:schemeClr val="accent4"/>
              </a:solidFill>
            </a:endParaRPr>
          </a:p>
        </p:txBody>
      </p:sp>
    </p:spTree>
    <p:extLst>
      <p:ext uri="{BB962C8B-B14F-4D97-AF65-F5344CB8AC3E}">
        <p14:creationId xmlns:p14="http://schemas.microsoft.com/office/powerpoint/2010/main" val="517837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0"/>
            <a:ext cx="8382000" cy="479425"/>
          </a:xfrm>
        </p:spPr>
        <p:txBody>
          <a:bodyPr/>
          <a:lstStyle/>
          <a:p>
            <a:r>
              <a:rPr lang="en-US" sz="2800" u="sng" dirty="0" smtClean="0">
                <a:solidFill>
                  <a:schemeClr val="tx1"/>
                </a:solidFill>
              </a:rPr>
              <a:t>Financial Benefits of RTW Culture</a:t>
            </a:r>
            <a:endParaRPr lang="en-US" sz="2800" u="sng" dirty="0">
              <a:solidFill>
                <a:schemeClr val="tx1"/>
              </a:solidFill>
            </a:endParaRPr>
          </a:p>
        </p:txBody>
      </p:sp>
      <p:sp>
        <p:nvSpPr>
          <p:cNvPr id="3" name="TextBox 2"/>
          <p:cNvSpPr txBox="1"/>
          <p:nvPr/>
        </p:nvSpPr>
        <p:spPr>
          <a:xfrm>
            <a:off x="381000" y="1276350"/>
            <a:ext cx="8382000" cy="2523768"/>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Cost Savings on Time Loss</a:t>
            </a:r>
          </a:p>
          <a:p>
            <a:pPr marL="285750" indent="-285750">
              <a:buFont typeface="Arial" panose="020B0604020202020204" pitchFamily="34" charset="0"/>
              <a:buChar char="•"/>
            </a:pPr>
            <a:r>
              <a:rPr lang="en-US" sz="2800" dirty="0" smtClean="0"/>
              <a:t>Retention and Retraining Cost Savings</a:t>
            </a:r>
          </a:p>
          <a:p>
            <a:pPr marL="285750" indent="-285750">
              <a:buFont typeface="Arial" panose="020B0604020202020204" pitchFamily="34" charset="0"/>
              <a:buChar char="•"/>
            </a:pPr>
            <a:r>
              <a:rPr lang="en-US" sz="2800" dirty="0" smtClean="0"/>
              <a:t>L&amp;I Incentives and Benefits</a:t>
            </a:r>
          </a:p>
          <a:p>
            <a:pPr marL="285750" indent="-285750">
              <a:buFont typeface="Arial" panose="020B0604020202020204" pitchFamily="34" charset="0"/>
              <a:buChar char="•"/>
            </a:pPr>
            <a:endParaRPr lang="en-US" sz="2800" dirty="0"/>
          </a:p>
          <a:p>
            <a:r>
              <a:rPr lang="en-US" sz="2800" dirty="0" smtClean="0"/>
              <a:t>Return to Work is our Gold Star Service           </a:t>
            </a:r>
          </a:p>
          <a:p>
            <a:pPr marL="285750" indent="-285750">
              <a:buFont typeface="Arial" panose="020B0604020202020204" pitchFamily="34" charset="0"/>
              <a:buChar char="•"/>
            </a:pPr>
            <a:endParaRPr lang="en-US" dirty="0"/>
          </a:p>
        </p:txBody>
      </p:sp>
      <p:pic>
        <p:nvPicPr>
          <p:cNvPr id="4" name="Picture 2" descr="Star Clip Art Images - Free Download on Freep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800350"/>
            <a:ext cx="1447800" cy="1481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563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0"/>
            <a:ext cx="8382000" cy="479425"/>
          </a:xfrm>
        </p:spPr>
        <p:txBody>
          <a:bodyPr/>
          <a:lstStyle/>
          <a:p>
            <a:r>
              <a:rPr lang="en-US" sz="2800" u="sng" dirty="0" smtClean="0">
                <a:solidFill>
                  <a:schemeClr val="accent4"/>
                </a:solidFill>
              </a:rPr>
              <a:t>ERTWC Information for Employers</a:t>
            </a:r>
            <a:endParaRPr lang="en-US" sz="2800" u="sng" dirty="0">
              <a:solidFill>
                <a:schemeClr val="accent4"/>
              </a:solidFill>
            </a:endParaRPr>
          </a:p>
        </p:txBody>
      </p:sp>
      <p:pic>
        <p:nvPicPr>
          <p:cNvPr id="3" name="Picture 2"/>
          <p:cNvPicPr>
            <a:picLocks noChangeAspect="1"/>
          </p:cNvPicPr>
          <p:nvPr/>
        </p:nvPicPr>
        <p:blipFill>
          <a:blip r:embed="rId3"/>
          <a:stretch>
            <a:fillRect/>
          </a:stretch>
        </p:blipFill>
        <p:spPr>
          <a:xfrm>
            <a:off x="362857" y="971550"/>
            <a:ext cx="3064362" cy="3699933"/>
          </a:xfrm>
          <a:prstGeom prst="rect">
            <a:avLst/>
          </a:prstGeom>
        </p:spPr>
      </p:pic>
      <p:pic>
        <p:nvPicPr>
          <p:cNvPr id="4" name="Picture 3"/>
          <p:cNvPicPr>
            <a:picLocks noChangeAspect="1"/>
          </p:cNvPicPr>
          <p:nvPr/>
        </p:nvPicPr>
        <p:blipFill>
          <a:blip r:embed="rId4"/>
          <a:stretch>
            <a:fillRect/>
          </a:stretch>
        </p:blipFill>
        <p:spPr>
          <a:xfrm>
            <a:off x="7128937" y="971550"/>
            <a:ext cx="1752600" cy="3699932"/>
          </a:xfrm>
          <a:prstGeom prst="rect">
            <a:avLst/>
          </a:prstGeom>
        </p:spPr>
      </p:pic>
      <p:sp>
        <p:nvSpPr>
          <p:cNvPr id="5" name="TextBox 4"/>
          <p:cNvSpPr txBox="1"/>
          <p:nvPr/>
        </p:nvSpPr>
        <p:spPr>
          <a:xfrm>
            <a:off x="3585979" y="1504950"/>
            <a:ext cx="3233578" cy="2246769"/>
          </a:xfrm>
          <a:prstGeom prst="rect">
            <a:avLst/>
          </a:prstGeom>
          <a:noFill/>
        </p:spPr>
        <p:txBody>
          <a:bodyPr wrap="none" rtlCol="0">
            <a:spAutoFit/>
          </a:bodyPr>
          <a:lstStyle/>
          <a:p>
            <a:pPr algn="ctr"/>
            <a:r>
              <a:rPr lang="en-US" sz="2800" b="1" dirty="0" smtClean="0"/>
              <a:t>Resources</a:t>
            </a:r>
          </a:p>
          <a:p>
            <a:pPr algn="ctr"/>
            <a:endParaRPr lang="en-US" sz="1600" b="1" dirty="0" smtClean="0"/>
          </a:p>
          <a:p>
            <a:pPr marL="285750" indent="-285750">
              <a:buFont typeface="Arial" panose="020B0604020202020204" pitchFamily="34" charset="0"/>
              <a:buChar char="•"/>
            </a:pPr>
            <a:r>
              <a:rPr lang="en-US" sz="1600" dirty="0" smtClean="0"/>
              <a:t>One Page Informational Sheet</a:t>
            </a:r>
          </a:p>
          <a:p>
            <a:endParaRPr lang="en-US" sz="1600" dirty="0" smtClean="0"/>
          </a:p>
          <a:p>
            <a:pPr marL="285750" indent="-285750">
              <a:buFont typeface="Arial" panose="020B0604020202020204" pitchFamily="34" charset="0"/>
              <a:buChar char="•"/>
            </a:pPr>
            <a:r>
              <a:rPr lang="en-US" sz="1600" dirty="0" smtClean="0"/>
              <a:t>Tri-fold Brochure</a:t>
            </a:r>
          </a:p>
          <a:p>
            <a:endParaRPr lang="en-US" sz="1600" dirty="0" smtClean="0"/>
          </a:p>
          <a:p>
            <a:pPr marL="285750" indent="-285750">
              <a:buFont typeface="Arial" panose="020B0604020202020204" pitchFamily="34" charset="0"/>
              <a:buChar char="•"/>
            </a:pPr>
            <a:r>
              <a:rPr lang="en-US" sz="1600" dirty="0" smtClean="0"/>
              <a:t>Call and Ask Us Questions</a:t>
            </a:r>
          </a:p>
          <a:p>
            <a:r>
              <a:rPr lang="en-US" sz="1600" dirty="0" smtClean="0">
                <a:solidFill>
                  <a:srgbClr val="0070C0"/>
                </a:solidFill>
              </a:rPr>
              <a:t>        (360) 902-5555</a:t>
            </a:r>
            <a:endParaRPr lang="en-US" sz="1600" dirty="0">
              <a:solidFill>
                <a:srgbClr val="0070C0"/>
              </a:solidFill>
            </a:endParaRPr>
          </a:p>
        </p:txBody>
      </p:sp>
    </p:spTree>
    <p:extLst>
      <p:ext uri="{BB962C8B-B14F-4D97-AF65-F5344CB8AC3E}">
        <p14:creationId xmlns:p14="http://schemas.microsoft.com/office/powerpoint/2010/main" val="3038555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0"/>
            <a:ext cx="8382000" cy="479425"/>
          </a:xfrm>
        </p:spPr>
        <p:txBody>
          <a:bodyPr/>
          <a:lstStyle/>
          <a:p>
            <a:r>
              <a:rPr lang="en-US" sz="2800" u="sng" dirty="0" smtClean="0">
                <a:solidFill>
                  <a:schemeClr val="accent4"/>
                </a:solidFill>
              </a:rPr>
              <a:t>How to Request ERTWC Services</a:t>
            </a:r>
            <a:endParaRPr lang="en-US" sz="2800" u="sng" dirty="0">
              <a:solidFill>
                <a:schemeClr val="accent4"/>
              </a:solidFill>
            </a:endParaRPr>
          </a:p>
        </p:txBody>
      </p:sp>
      <p:pic>
        <p:nvPicPr>
          <p:cNvPr id="3" name="Picture 2"/>
          <p:cNvPicPr>
            <a:picLocks noChangeAspect="1"/>
          </p:cNvPicPr>
          <p:nvPr/>
        </p:nvPicPr>
        <p:blipFill>
          <a:blip r:embed="rId3"/>
          <a:stretch>
            <a:fillRect/>
          </a:stretch>
        </p:blipFill>
        <p:spPr>
          <a:xfrm>
            <a:off x="1066800" y="1878747"/>
            <a:ext cx="3733800" cy="2826603"/>
          </a:xfrm>
          <a:prstGeom prst="rect">
            <a:avLst/>
          </a:prstGeom>
        </p:spPr>
      </p:pic>
      <p:sp>
        <p:nvSpPr>
          <p:cNvPr id="4" name="TextBox 3"/>
          <p:cNvSpPr txBox="1"/>
          <p:nvPr/>
        </p:nvSpPr>
        <p:spPr>
          <a:xfrm>
            <a:off x="381000" y="1047750"/>
            <a:ext cx="5105400" cy="830997"/>
          </a:xfrm>
          <a:prstGeom prst="rect">
            <a:avLst/>
          </a:prstGeom>
          <a:noFill/>
        </p:spPr>
        <p:txBody>
          <a:bodyPr wrap="square" rtlCol="0">
            <a:spAutoFit/>
          </a:bodyPr>
          <a:lstStyle/>
          <a:p>
            <a:pPr algn="ctr"/>
            <a:r>
              <a:rPr lang="en-US" sz="2400" dirty="0" smtClean="0">
                <a:solidFill>
                  <a:schemeClr val="accent4"/>
                </a:solidFill>
              </a:rPr>
              <a:t>Via the L&amp;I Website</a:t>
            </a:r>
            <a:endParaRPr lang="en-US" sz="2400" dirty="0" smtClean="0">
              <a:solidFill>
                <a:schemeClr val="accent4"/>
              </a:solidFill>
              <a:hlinkClick r:id="rId4"/>
            </a:endParaRPr>
          </a:p>
          <a:p>
            <a:r>
              <a:rPr lang="en-US" sz="2400" dirty="0" smtClean="0">
                <a:hlinkClick r:id="rId4"/>
              </a:rPr>
              <a:t>Prepare </a:t>
            </a:r>
            <a:r>
              <a:rPr lang="en-US" sz="2400" dirty="0">
                <a:hlinkClick r:id="rId4"/>
              </a:rPr>
              <a:t>for Future Claims (wa.gov)</a:t>
            </a:r>
            <a:endParaRPr lang="en-US" sz="2400" dirty="0"/>
          </a:p>
        </p:txBody>
      </p:sp>
      <p:sp>
        <p:nvSpPr>
          <p:cNvPr id="5" name="TextBox 4"/>
          <p:cNvSpPr txBox="1"/>
          <p:nvPr/>
        </p:nvSpPr>
        <p:spPr>
          <a:xfrm>
            <a:off x="5791200" y="1047750"/>
            <a:ext cx="2819400" cy="2215991"/>
          </a:xfrm>
          <a:prstGeom prst="rect">
            <a:avLst/>
          </a:prstGeom>
          <a:noFill/>
        </p:spPr>
        <p:txBody>
          <a:bodyPr wrap="square" rtlCol="0">
            <a:spAutoFit/>
          </a:bodyPr>
          <a:lstStyle/>
          <a:p>
            <a:pPr algn="ctr"/>
            <a:r>
              <a:rPr lang="en-US" sz="2400" dirty="0" smtClean="0"/>
              <a:t>Via Email </a:t>
            </a:r>
          </a:p>
          <a:p>
            <a:pPr algn="ctr"/>
            <a:r>
              <a:rPr lang="en-US" sz="2400" dirty="0" smtClean="0">
                <a:hlinkClick r:id="rId5"/>
              </a:rPr>
              <a:t>ERTW@lni.wa.gov</a:t>
            </a:r>
            <a:endParaRPr lang="en-US" sz="2400" dirty="0" smtClean="0"/>
          </a:p>
          <a:p>
            <a:pPr algn="ctr"/>
            <a:endParaRPr lang="en-US" dirty="0"/>
          </a:p>
          <a:p>
            <a:pPr algn="ctr"/>
            <a:r>
              <a:rPr lang="en-US" i="1" dirty="0" smtClean="0"/>
              <a:t>Request for services can come directly from the Employer or from their Representative.</a:t>
            </a:r>
            <a:endParaRPr lang="en-US" i="1" dirty="0"/>
          </a:p>
        </p:txBody>
      </p:sp>
    </p:spTree>
    <p:extLst>
      <p:ext uri="{BB962C8B-B14F-4D97-AF65-F5344CB8AC3E}">
        <p14:creationId xmlns:p14="http://schemas.microsoft.com/office/powerpoint/2010/main" val="3276790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0"/>
            <a:ext cx="8382000" cy="479425"/>
          </a:xfrm>
        </p:spPr>
        <p:txBody>
          <a:bodyPr/>
          <a:lstStyle/>
          <a:p>
            <a:r>
              <a:rPr lang="en-US" sz="2800" u="sng" dirty="0" smtClean="0">
                <a:solidFill>
                  <a:schemeClr val="tx1"/>
                </a:solidFill>
              </a:rPr>
              <a:t>Time Frames</a:t>
            </a:r>
            <a:endParaRPr lang="en-US" sz="2800" u="sng" dirty="0">
              <a:solidFill>
                <a:schemeClr val="tx1"/>
              </a:solidFill>
            </a:endParaRPr>
          </a:p>
        </p:txBody>
      </p:sp>
      <p:sp>
        <p:nvSpPr>
          <p:cNvPr id="3" name="Rectangle 2"/>
          <p:cNvSpPr/>
          <p:nvPr/>
        </p:nvSpPr>
        <p:spPr>
          <a:xfrm>
            <a:off x="571500" y="1276350"/>
            <a:ext cx="8001000" cy="2369880"/>
          </a:xfrm>
          <a:prstGeom prst="rect">
            <a:avLst/>
          </a:prstGeom>
        </p:spPr>
        <p:txBody>
          <a:bodyPr wrap="square">
            <a:spAutoFit/>
          </a:bodyPr>
          <a:lstStyle/>
          <a:p>
            <a:pPr marL="285750" indent="-285750">
              <a:spcBef>
                <a:spcPts val="600"/>
              </a:spcBef>
              <a:buFont typeface="Arial" panose="020B0604020202020204" pitchFamily="34" charset="0"/>
              <a:buChar char="•"/>
            </a:pPr>
            <a:r>
              <a:rPr lang="en-US" sz="2000" dirty="0" smtClean="0"/>
              <a:t>The ERTW mailbox </a:t>
            </a:r>
            <a:r>
              <a:rPr lang="en-US" sz="2000" dirty="0"/>
              <a:t>is </a:t>
            </a:r>
            <a:r>
              <a:rPr lang="en-US" sz="2000" dirty="0" smtClean="0"/>
              <a:t>checked daily.  </a:t>
            </a:r>
            <a:r>
              <a:rPr lang="en-US" sz="2000" dirty="0"/>
              <a:t>Our goal is to assign a referral to an ERTWC VSS in the appropriate region </a:t>
            </a:r>
            <a:r>
              <a:rPr lang="en-US" sz="2000" dirty="0" smtClean="0"/>
              <a:t>within one business day.</a:t>
            </a:r>
          </a:p>
          <a:p>
            <a:pPr marL="285750" indent="-285750">
              <a:spcBef>
                <a:spcPts val="600"/>
              </a:spcBef>
              <a:buFont typeface="Arial" panose="020B0604020202020204" pitchFamily="34" charset="0"/>
              <a:buChar char="•"/>
            </a:pPr>
            <a:r>
              <a:rPr lang="en-US" sz="2000" dirty="0"/>
              <a:t>ERTWC goal is to reach out to the Employer 1-2 days upon receipt of a referral</a:t>
            </a:r>
            <a:r>
              <a:rPr lang="en-US" sz="2000" dirty="0" smtClean="0"/>
              <a:t>.</a:t>
            </a:r>
          </a:p>
          <a:p>
            <a:pPr marL="285750" indent="-285750">
              <a:spcBef>
                <a:spcPts val="600"/>
              </a:spcBef>
              <a:buFont typeface="Arial" panose="020B0604020202020204" pitchFamily="34" charset="0"/>
              <a:buChar char="•"/>
            </a:pPr>
            <a:r>
              <a:rPr lang="en-US" sz="2000" dirty="0" smtClean="0"/>
              <a:t>We will provide services as quickly as possible</a:t>
            </a:r>
            <a:r>
              <a:rPr lang="en-US" sz="2000" dirty="0"/>
              <a:t>.</a:t>
            </a:r>
            <a:endParaRPr lang="en-US" sz="2000" b="1" dirty="0" smtClean="0"/>
          </a:p>
          <a:p>
            <a:pPr algn="ctr"/>
            <a:endParaRPr lang="en-US" dirty="0"/>
          </a:p>
        </p:txBody>
      </p:sp>
      <p:pic>
        <p:nvPicPr>
          <p:cNvPr id="4" name="Picture 3"/>
          <p:cNvPicPr>
            <a:picLocks noChangeAspect="1"/>
          </p:cNvPicPr>
          <p:nvPr/>
        </p:nvPicPr>
        <p:blipFill>
          <a:blip r:embed="rId3"/>
          <a:stretch>
            <a:fillRect/>
          </a:stretch>
        </p:blipFill>
        <p:spPr>
          <a:xfrm>
            <a:off x="6470972" y="2800350"/>
            <a:ext cx="1834828" cy="1834828"/>
          </a:xfrm>
          <a:prstGeom prst="rect">
            <a:avLst/>
          </a:prstGeom>
        </p:spPr>
      </p:pic>
    </p:spTree>
    <p:extLst>
      <p:ext uri="{BB962C8B-B14F-4D97-AF65-F5344CB8AC3E}">
        <p14:creationId xmlns:p14="http://schemas.microsoft.com/office/powerpoint/2010/main" val="1602054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85750"/>
            <a:ext cx="8382000" cy="479425"/>
          </a:xfrm>
        </p:spPr>
        <p:txBody>
          <a:bodyPr/>
          <a:lstStyle/>
          <a:p>
            <a:r>
              <a:rPr lang="en-US" sz="2800" u="sng" dirty="0" smtClean="0">
                <a:solidFill>
                  <a:schemeClr val="tx1"/>
                </a:solidFill>
              </a:rPr>
              <a:t>Join Us for an Upcoming Webinar</a:t>
            </a:r>
            <a:endParaRPr lang="en-US" sz="2800" u="sng" dirty="0">
              <a:solidFill>
                <a:schemeClr val="tx1"/>
              </a:solidFill>
            </a:endParaRPr>
          </a:p>
        </p:txBody>
      </p:sp>
      <p:pic>
        <p:nvPicPr>
          <p:cNvPr id="7" name="Picture 6"/>
          <p:cNvPicPr>
            <a:picLocks noChangeAspect="1"/>
          </p:cNvPicPr>
          <p:nvPr/>
        </p:nvPicPr>
        <p:blipFill>
          <a:blip r:embed="rId3"/>
          <a:stretch>
            <a:fillRect/>
          </a:stretch>
        </p:blipFill>
        <p:spPr>
          <a:xfrm>
            <a:off x="7035333" y="1316947"/>
            <a:ext cx="1076475" cy="1105054"/>
          </a:xfrm>
          <a:prstGeom prst="rect">
            <a:avLst/>
          </a:prstGeom>
        </p:spPr>
      </p:pic>
      <p:sp>
        <p:nvSpPr>
          <p:cNvPr id="8" name="Rectangle 7"/>
          <p:cNvSpPr/>
          <p:nvPr/>
        </p:nvSpPr>
        <p:spPr>
          <a:xfrm>
            <a:off x="6582970" y="2572095"/>
            <a:ext cx="1981200" cy="1446550"/>
          </a:xfrm>
          <a:prstGeom prst="rect">
            <a:avLst/>
          </a:prstGeom>
          <a:ln>
            <a:solidFill>
              <a:schemeClr val="tx1"/>
            </a:solidFill>
          </a:ln>
        </p:spPr>
        <p:txBody>
          <a:bodyPr wrap="square">
            <a:spAutoFit/>
          </a:bodyPr>
          <a:lstStyle/>
          <a:p>
            <a:pPr marL="0" marR="0" algn="ctr">
              <a:spcBef>
                <a:spcPts val="0"/>
              </a:spcBef>
              <a:spcAft>
                <a:spcPts val="0"/>
              </a:spcAft>
            </a:pPr>
            <a:r>
              <a:rPr lang="en-US" sz="1100" dirty="0" smtClean="0">
                <a:solidFill>
                  <a:srgbClr val="505050"/>
                </a:solidFill>
                <a:ea typeface="Calibri" panose="020F0502020204030204" pitchFamily="34" charset="0"/>
                <a:cs typeface="Arial" panose="020B0604020202020204" pitchFamily="34" charset="0"/>
              </a:rPr>
              <a:t>Upcoming Dates and Times</a:t>
            </a:r>
          </a:p>
          <a:p>
            <a:pPr marL="0" marR="0" algn="ctr">
              <a:spcBef>
                <a:spcPts val="0"/>
              </a:spcBef>
              <a:spcAft>
                <a:spcPts val="0"/>
              </a:spcAft>
            </a:pPr>
            <a:endParaRPr lang="en-US" sz="1100" dirty="0">
              <a:solidFill>
                <a:srgbClr val="505050"/>
              </a:solidFill>
              <a:ea typeface="Calibri" panose="020F0502020204030204" pitchFamily="34" charset="0"/>
              <a:cs typeface="Arial" panose="020B0604020202020204" pitchFamily="34" charset="0"/>
            </a:endParaRPr>
          </a:p>
          <a:p>
            <a:pPr marL="0" marR="0" algn="ctr">
              <a:lnSpc>
                <a:spcPct val="150000"/>
              </a:lnSpc>
              <a:spcBef>
                <a:spcPts val="0"/>
              </a:spcBef>
              <a:spcAft>
                <a:spcPts val="0"/>
              </a:spcAft>
            </a:pPr>
            <a:r>
              <a:rPr lang="en-US" sz="1100" dirty="0" smtClean="0">
                <a:solidFill>
                  <a:srgbClr val="505050"/>
                </a:solidFill>
                <a:ea typeface="Calibri" panose="020F0502020204030204" pitchFamily="34" charset="0"/>
                <a:cs typeface="Arial" panose="020B0604020202020204" pitchFamily="34" charset="0"/>
              </a:rPr>
              <a:t>Usually the second Tuesday of each month</a:t>
            </a:r>
          </a:p>
          <a:p>
            <a:pPr marL="0" marR="0" algn="ctr">
              <a:lnSpc>
                <a:spcPct val="150000"/>
              </a:lnSpc>
              <a:spcBef>
                <a:spcPts val="0"/>
              </a:spcBef>
              <a:spcAft>
                <a:spcPts val="0"/>
              </a:spcAft>
            </a:pPr>
            <a:r>
              <a:rPr lang="en-US" sz="1100" dirty="0" smtClean="0">
                <a:solidFill>
                  <a:srgbClr val="505050"/>
                </a:solidFill>
                <a:effectLst/>
                <a:ea typeface="Calibri" panose="020F0502020204030204" pitchFamily="34" charset="0"/>
                <a:cs typeface="Arial" panose="020B0604020202020204" pitchFamily="34" charset="0"/>
              </a:rPr>
              <a:t>May 14, 2024</a:t>
            </a:r>
          </a:p>
          <a:p>
            <a:pPr marL="0" marR="0" algn="ctr">
              <a:lnSpc>
                <a:spcPct val="150000"/>
              </a:lnSpc>
              <a:spcBef>
                <a:spcPts val="0"/>
              </a:spcBef>
              <a:spcAft>
                <a:spcPts val="0"/>
              </a:spcAft>
            </a:pPr>
            <a:r>
              <a:rPr lang="en-US" sz="1100" dirty="0" smtClean="0">
                <a:solidFill>
                  <a:srgbClr val="505050"/>
                </a:solidFill>
                <a:ea typeface="Calibri" panose="020F0502020204030204" pitchFamily="34" charset="0"/>
                <a:cs typeface="Arial" panose="020B0604020202020204" pitchFamily="34" charset="0"/>
              </a:rPr>
              <a:t>June 11</a:t>
            </a:r>
            <a:r>
              <a:rPr lang="en-US" sz="1100" baseline="30000" dirty="0" smtClean="0">
                <a:solidFill>
                  <a:srgbClr val="505050"/>
                </a:solidFill>
                <a:ea typeface="Calibri" panose="020F0502020204030204" pitchFamily="34" charset="0"/>
                <a:cs typeface="Arial" panose="020B0604020202020204" pitchFamily="34" charset="0"/>
              </a:rPr>
              <a:t>th</a:t>
            </a:r>
            <a:r>
              <a:rPr lang="en-US" sz="1100" dirty="0" smtClean="0">
                <a:solidFill>
                  <a:srgbClr val="505050"/>
                </a:solidFill>
                <a:ea typeface="Calibri" panose="020F0502020204030204" pitchFamily="34" charset="0"/>
                <a:cs typeface="Arial" panose="020B0604020202020204" pitchFamily="34" charset="0"/>
              </a:rPr>
              <a:t> 2024</a:t>
            </a:r>
            <a:endParaRPr lang="en-US" sz="1100" dirty="0">
              <a:effectLst/>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4"/>
          <a:stretch>
            <a:fillRect/>
          </a:stretch>
        </p:blipFill>
        <p:spPr>
          <a:xfrm>
            <a:off x="381000" y="1286758"/>
            <a:ext cx="5577488" cy="3178175"/>
          </a:xfrm>
          <a:prstGeom prst="rect">
            <a:avLst/>
          </a:prstGeom>
          <a:ln>
            <a:solidFill>
              <a:schemeClr val="tx1"/>
            </a:solidFill>
          </a:ln>
        </p:spPr>
      </p:pic>
      <p:sp>
        <p:nvSpPr>
          <p:cNvPr id="10" name="TextBox 9"/>
          <p:cNvSpPr txBox="1"/>
          <p:nvPr/>
        </p:nvSpPr>
        <p:spPr>
          <a:xfrm>
            <a:off x="6852827" y="917426"/>
            <a:ext cx="1441485" cy="369332"/>
          </a:xfrm>
          <a:prstGeom prst="rect">
            <a:avLst/>
          </a:prstGeom>
          <a:noFill/>
        </p:spPr>
        <p:txBody>
          <a:bodyPr wrap="none" rtlCol="0">
            <a:spAutoFit/>
          </a:bodyPr>
          <a:lstStyle/>
          <a:p>
            <a:r>
              <a:rPr lang="en-US" dirty="0" smtClean="0"/>
              <a:t>To Sign Up: </a:t>
            </a:r>
            <a:endParaRPr lang="en-US" dirty="0"/>
          </a:p>
        </p:txBody>
      </p:sp>
    </p:spTree>
    <p:extLst>
      <p:ext uri="{BB962C8B-B14F-4D97-AF65-F5344CB8AC3E}">
        <p14:creationId xmlns:p14="http://schemas.microsoft.com/office/powerpoint/2010/main" val="701756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1000" y="361950"/>
            <a:ext cx="8382000" cy="4191000"/>
          </a:xfrm>
          <a:prstGeom prst="rect">
            <a:avLst/>
          </a:prstGeom>
          <a:ln>
            <a:solidFill>
              <a:schemeClr val="tx1"/>
            </a:solidFill>
          </a:ln>
        </p:spPr>
      </p:pic>
      <p:sp>
        <p:nvSpPr>
          <p:cNvPr id="6" name="Rectangle 5"/>
          <p:cNvSpPr/>
          <p:nvPr/>
        </p:nvSpPr>
        <p:spPr>
          <a:xfrm>
            <a:off x="350520" y="1995785"/>
            <a:ext cx="3200400" cy="923330"/>
          </a:xfrm>
          <a:prstGeom prst="rect">
            <a:avLst/>
          </a:prstGeom>
        </p:spPr>
        <p:txBody>
          <a:bodyPr wrap="square">
            <a:spAutoFit/>
          </a:bodyPr>
          <a:lstStyle/>
          <a:p>
            <a:pPr algn="ctr"/>
            <a:r>
              <a:rPr lang="en-US" altLang="en-US" b="1" dirty="0" smtClean="0"/>
              <a:t>How can ERTWC Best</a:t>
            </a:r>
          </a:p>
          <a:p>
            <a:pPr algn="ctr"/>
            <a:r>
              <a:rPr lang="en-US" altLang="en-US" b="1" dirty="0" smtClean="0"/>
              <a:t>Meet </a:t>
            </a:r>
            <a:r>
              <a:rPr lang="en-US" altLang="en-US" b="1" dirty="0"/>
              <a:t>Y</a:t>
            </a:r>
            <a:r>
              <a:rPr lang="en-US" altLang="en-US" b="1" dirty="0" smtClean="0"/>
              <a:t>our </a:t>
            </a:r>
            <a:r>
              <a:rPr lang="en-US" altLang="en-US" b="1" dirty="0"/>
              <a:t>E</a:t>
            </a:r>
            <a:r>
              <a:rPr lang="en-US" altLang="en-US" b="1" dirty="0" smtClean="0"/>
              <a:t>mployer’s Needs?</a:t>
            </a:r>
            <a:endParaRPr lang="en-US" altLang="en-US" b="1" dirty="0"/>
          </a:p>
        </p:txBody>
      </p:sp>
      <p:sp>
        <p:nvSpPr>
          <p:cNvPr id="7" name="Title 1"/>
          <p:cNvSpPr txBox="1">
            <a:spLocks/>
          </p:cNvSpPr>
          <p:nvPr/>
        </p:nvSpPr>
        <p:spPr>
          <a:xfrm>
            <a:off x="426720" y="1326366"/>
            <a:ext cx="3048000" cy="669419"/>
          </a:xfrm>
          <a:prstGeom prst="rect">
            <a:avLst/>
          </a:prstGeom>
        </p:spPr>
        <p:txBody>
          <a:bodyPr/>
          <a:lstStyle>
            <a:lvl1pPr algn="l" rtl="0" eaLnBrk="1" fontAlgn="base" hangingPunct="1">
              <a:spcBef>
                <a:spcPct val="0"/>
              </a:spcBef>
              <a:spcAft>
                <a:spcPct val="0"/>
              </a:spcAft>
              <a:defRPr sz="3200" b="1">
                <a:solidFill>
                  <a:srgbClr val="4D4D4D"/>
                </a:solidFill>
                <a:latin typeface="+mj-lt"/>
                <a:ea typeface="+mj-ea"/>
                <a:cs typeface="+mj-cs"/>
              </a:defRPr>
            </a:lvl1pPr>
            <a:lvl2pPr algn="l" rtl="0" eaLnBrk="1" fontAlgn="base" hangingPunct="1">
              <a:spcBef>
                <a:spcPct val="0"/>
              </a:spcBef>
              <a:spcAft>
                <a:spcPct val="0"/>
              </a:spcAft>
              <a:defRPr sz="3200" b="1">
                <a:solidFill>
                  <a:srgbClr val="4D4D4D"/>
                </a:solidFill>
                <a:latin typeface="Arial" charset="0"/>
              </a:defRPr>
            </a:lvl2pPr>
            <a:lvl3pPr algn="l" rtl="0" eaLnBrk="1" fontAlgn="base" hangingPunct="1">
              <a:spcBef>
                <a:spcPct val="0"/>
              </a:spcBef>
              <a:spcAft>
                <a:spcPct val="0"/>
              </a:spcAft>
              <a:defRPr sz="3200" b="1">
                <a:solidFill>
                  <a:srgbClr val="4D4D4D"/>
                </a:solidFill>
                <a:latin typeface="Arial" charset="0"/>
              </a:defRPr>
            </a:lvl3pPr>
            <a:lvl4pPr algn="l" rtl="0" eaLnBrk="1" fontAlgn="base" hangingPunct="1">
              <a:spcBef>
                <a:spcPct val="0"/>
              </a:spcBef>
              <a:spcAft>
                <a:spcPct val="0"/>
              </a:spcAft>
              <a:defRPr sz="3200" b="1">
                <a:solidFill>
                  <a:srgbClr val="4D4D4D"/>
                </a:solidFill>
                <a:latin typeface="Arial" charset="0"/>
              </a:defRPr>
            </a:lvl4pPr>
            <a:lvl5pPr algn="l" rtl="0" eaLnBrk="1" fontAlgn="base" hangingPunct="1">
              <a:spcBef>
                <a:spcPct val="0"/>
              </a:spcBef>
              <a:spcAft>
                <a:spcPct val="0"/>
              </a:spcAft>
              <a:defRPr sz="3200" b="1">
                <a:solidFill>
                  <a:srgbClr val="4D4D4D"/>
                </a:solidFill>
                <a:latin typeface="Arial" charset="0"/>
              </a:defRPr>
            </a:lvl5pPr>
            <a:lvl6pPr marL="457200" algn="l" rtl="0" eaLnBrk="1" fontAlgn="base" hangingPunct="1">
              <a:spcBef>
                <a:spcPct val="0"/>
              </a:spcBef>
              <a:spcAft>
                <a:spcPct val="0"/>
              </a:spcAft>
              <a:defRPr sz="3200" b="1">
                <a:solidFill>
                  <a:srgbClr val="4D4D4D"/>
                </a:solidFill>
                <a:latin typeface="Arial" charset="0"/>
              </a:defRPr>
            </a:lvl6pPr>
            <a:lvl7pPr marL="914400" algn="l" rtl="0" eaLnBrk="1" fontAlgn="base" hangingPunct="1">
              <a:spcBef>
                <a:spcPct val="0"/>
              </a:spcBef>
              <a:spcAft>
                <a:spcPct val="0"/>
              </a:spcAft>
              <a:defRPr sz="3200" b="1">
                <a:solidFill>
                  <a:srgbClr val="4D4D4D"/>
                </a:solidFill>
                <a:latin typeface="Arial" charset="0"/>
              </a:defRPr>
            </a:lvl7pPr>
            <a:lvl8pPr marL="1371600" algn="l" rtl="0" eaLnBrk="1" fontAlgn="base" hangingPunct="1">
              <a:spcBef>
                <a:spcPct val="0"/>
              </a:spcBef>
              <a:spcAft>
                <a:spcPct val="0"/>
              </a:spcAft>
              <a:defRPr sz="3200" b="1">
                <a:solidFill>
                  <a:srgbClr val="4D4D4D"/>
                </a:solidFill>
                <a:latin typeface="Arial" charset="0"/>
              </a:defRPr>
            </a:lvl8pPr>
            <a:lvl9pPr marL="1828800" algn="l" rtl="0" eaLnBrk="1" fontAlgn="base" hangingPunct="1">
              <a:spcBef>
                <a:spcPct val="0"/>
              </a:spcBef>
              <a:spcAft>
                <a:spcPct val="0"/>
              </a:spcAft>
              <a:defRPr sz="3200" b="1">
                <a:solidFill>
                  <a:srgbClr val="4D4D4D"/>
                </a:solidFill>
                <a:latin typeface="Arial" charset="0"/>
              </a:defRPr>
            </a:lvl9pPr>
          </a:lstStyle>
          <a:p>
            <a:pPr algn="ctr"/>
            <a:r>
              <a:rPr lang="en-US" kern="0" dirty="0" smtClean="0">
                <a:solidFill>
                  <a:schemeClr val="tx1"/>
                </a:solidFill>
              </a:rPr>
              <a:t>Questions?</a:t>
            </a:r>
            <a:endParaRPr lang="en-US" kern="0" dirty="0">
              <a:solidFill>
                <a:schemeClr val="tx1"/>
              </a:solidFill>
            </a:endParaRPr>
          </a:p>
        </p:txBody>
      </p:sp>
    </p:spTree>
    <p:extLst>
      <p:ext uri="{BB962C8B-B14F-4D97-AF65-F5344CB8AC3E}">
        <p14:creationId xmlns:p14="http://schemas.microsoft.com/office/powerpoint/2010/main" val="3805871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3463" y="2642254"/>
            <a:ext cx="2197076" cy="923330"/>
          </a:xfrm>
          <a:prstGeom prst="rect">
            <a:avLst/>
          </a:prstGeom>
          <a:noFill/>
        </p:spPr>
        <p:txBody>
          <a:bodyPr wrap="none" rtlCol="0">
            <a:spAutoFit/>
          </a:bodyPr>
          <a:lstStyle/>
          <a:p>
            <a:pPr algn="ctr"/>
            <a:r>
              <a:rPr lang="en-US" dirty="0" smtClean="0"/>
              <a:t>Contact us at:</a:t>
            </a:r>
          </a:p>
          <a:p>
            <a:pPr algn="ctr"/>
            <a:r>
              <a:rPr lang="en-US" u="sng" dirty="0" smtClean="0">
                <a:hlinkClick r:id="rId2"/>
              </a:rPr>
              <a:t>360-902-5555</a:t>
            </a:r>
            <a:endParaRPr lang="en-US" u="sng" dirty="0" smtClean="0"/>
          </a:p>
          <a:p>
            <a:pPr algn="ctr"/>
            <a:r>
              <a:rPr lang="en-US" u="sng" dirty="0">
                <a:hlinkClick r:id="rId3"/>
              </a:rPr>
              <a:t>ERTW@Lni.wa.gov</a:t>
            </a:r>
            <a:endParaRPr lang="en-US" dirty="0"/>
          </a:p>
        </p:txBody>
      </p:sp>
      <p:sp>
        <p:nvSpPr>
          <p:cNvPr id="3" name="TextBox 2"/>
          <p:cNvSpPr txBox="1"/>
          <p:nvPr/>
        </p:nvSpPr>
        <p:spPr>
          <a:xfrm>
            <a:off x="2590176" y="3750859"/>
            <a:ext cx="3963650" cy="646331"/>
          </a:xfrm>
          <a:prstGeom prst="rect">
            <a:avLst/>
          </a:prstGeom>
          <a:noFill/>
        </p:spPr>
        <p:txBody>
          <a:bodyPr wrap="none" rtlCol="0">
            <a:spAutoFit/>
          </a:bodyPr>
          <a:lstStyle/>
          <a:p>
            <a:pPr algn="ctr"/>
            <a:r>
              <a:rPr lang="en-US" dirty="0" smtClean="0"/>
              <a:t>Website:</a:t>
            </a:r>
          </a:p>
          <a:p>
            <a:pPr algn="ctr"/>
            <a:r>
              <a:rPr lang="en-US" u="sng" dirty="0">
                <a:hlinkClick r:id="rId4"/>
              </a:rPr>
              <a:t>https://lni.wa.gov/EarlyReturnToWork</a:t>
            </a:r>
            <a:endParaRPr lang="en-US" dirty="0"/>
          </a:p>
        </p:txBody>
      </p:sp>
      <p:pic>
        <p:nvPicPr>
          <p:cNvPr id="4" name="Picture 2" descr="Special Thank You! – Hawthorne Lane United Methodist Chur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948" y="520411"/>
            <a:ext cx="4726106" cy="165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615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0"/>
            <a:ext cx="8382000" cy="479425"/>
          </a:xfrm>
        </p:spPr>
        <p:txBody>
          <a:bodyPr/>
          <a:lstStyle/>
          <a:p>
            <a:r>
              <a:rPr lang="en-US" sz="2800" u="sng" dirty="0" smtClean="0">
                <a:solidFill>
                  <a:schemeClr val="tx1"/>
                </a:solidFill>
              </a:rPr>
              <a:t> ERTWC’s Focus</a:t>
            </a:r>
            <a:endParaRPr lang="en-US" sz="2800" u="sng" dirty="0">
              <a:solidFill>
                <a:schemeClr val="tx1"/>
              </a:solidFill>
            </a:endParaRPr>
          </a:p>
        </p:txBody>
      </p:sp>
      <p:sp>
        <p:nvSpPr>
          <p:cNvPr id="3" name="Rectangle 2"/>
          <p:cNvSpPr/>
          <p:nvPr/>
        </p:nvSpPr>
        <p:spPr>
          <a:xfrm>
            <a:off x="304800" y="985905"/>
            <a:ext cx="8458200" cy="1846659"/>
          </a:xfrm>
          <a:prstGeom prst="rect">
            <a:avLst/>
          </a:prstGeom>
        </p:spPr>
        <p:txBody>
          <a:bodyPr wrap="square">
            <a:spAutoFit/>
          </a:bodyPr>
          <a:lstStyle/>
          <a:p>
            <a:pPr marL="285750" indent="-285750">
              <a:buFont typeface="Arial" panose="020B0604020202020204" pitchFamily="34" charset="0"/>
              <a:buChar char="•"/>
            </a:pPr>
            <a:r>
              <a:rPr lang="en-US" sz="2400" dirty="0"/>
              <a:t>Assist employers in developing a Return to Work </a:t>
            </a:r>
            <a:r>
              <a:rPr lang="en-US" sz="2400" dirty="0" smtClean="0"/>
              <a:t>Culture</a:t>
            </a:r>
            <a:endParaRPr lang="en-US" altLang="en-US" sz="2400" dirty="0" smtClean="0"/>
          </a:p>
          <a:p>
            <a:pPr marL="285750" indent="-285750">
              <a:buFont typeface="Arial" panose="020B0604020202020204" pitchFamily="34" charset="0"/>
              <a:buChar char="•"/>
            </a:pPr>
            <a:r>
              <a:rPr lang="en-US" altLang="en-US" sz="2400" dirty="0" smtClean="0"/>
              <a:t>Providing </a:t>
            </a:r>
            <a:r>
              <a:rPr lang="en-US" altLang="en-US" sz="2400" dirty="0"/>
              <a:t>vocational expertise to employers</a:t>
            </a:r>
            <a:r>
              <a:rPr lang="en-US" altLang="en-US" sz="2400" dirty="0" smtClean="0"/>
              <a:t>.</a:t>
            </a:r>
            <a:endParaRPr lang="en-US" altLang="en-US" sz="2400" dirty="0"/>
          </a:p>
          <a:p>
            <a:pPr marL="285750" indent="-285750">
              <a:buFont typeface="Arial" panose="020B0604020202020204" pitchFamily="34" charset="0"/>
              <a:buChar char="•"/>
            </a:pPr>
            <a:r>
              <a:rPr lang="en-US" altLang="en-US" sz="2400" dirty="0" smtClean="0"/>
              <a:t>Removing return to work </a:t>
            </a:r>
            <a:r>
              <a:rPr lang="en-US" altLang="en-US" sz="2400" dirty="0"/>
              <a:t>barriers by providing education, support, tools, and systems for a stable </a:t>
            </a:r>
            <a:r>
              <a:rPr lang="en-US" altLang="en-US" sz="2400" dirty="0" smtClean="0"/>
              <a:t>workforce.</a:t>
            </a:r>
          </a:p>
          <a:p>
            <a:endParaRPr lang="en-US" dirty="0"/>
          </a:p>
        </p:txBody>
      </p:sp>
      <p:pic>
        <p:nvPicPr>
          <p:cNvPr id="4" name="Picture 3"/>
          <p:cNvPicPr>
            <a:picLocks noChangeAspect="1"/>
          </p:cNvPicPr>
          <p:nvPr/>
        </p:nvPicPr>
        <p:blipFill>
          <a:blip r:embed="rId3"/>
          <a:stretch>
            <a:fillRect/>
          </a:stretch>
        </p:blipFill>
        <p:spPr>
          <a:xfrm>
            <a:off x="2419350" y="2800350"/>
            <a:ext cx="4305300" cy="1730805"/>
          </a:xfrm>
          <a:prstGeom prst="rect">
            <a:avLst/>
          </a:prstGeom>
        </p:spPr>
      </p:pic>
    </p:spTree>
    <p:extLst>
      <p:ext uri="{BB962C8B-B14F-4D97-AF65-F5344CB8AC3E}">
        <p14:creationId xmlns:p14="http://schemas.microsoft.com/office/powerpoint/2010/main" val="3736269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57150"/>
            <a:ext cx="8992379" cy="4572396"/>
          </a:xfrm>
          <a:prstGeom prst="rect">
            <a:avLst/>
          </a:prstGeom>
        </p:spPr>
      </p:pic>
    </p:spTree>
    <p:extLst>
      <p:ext uri="{BB962C8B-B14F-4D97-AF65-F5344CB8AC3E}">
        <p14:creationId xmlns:p14="http://schemas.microsoft.com/office/powerpoint/2010/main" val="2945976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1950"/>
            <a:ext cx="6625209" cy="323165"/>
          </a:xfrm>
        </p:spPr>
        <p:txBody>
          <a:bodyPr/>
          <a:lstStyle/>
          <a:p>
            <a:r>
              <a:rPr lang="en-US" sz="2800" u="sng" dirty="0" smtClean="0">
                <a:solidFill>
                  <a:schemeClr val="tx1"/>
                </a:solidFill>
              </a:rPr>
              <a:t>Trivia Time!</a:t>
            </a:r>
            <a:endParaRPr lang="en-US" sz="2800" u="sng" dirty="0">
              <a:solidFill>
                <a:schemeClr val="tx1"/>
              </a:solidFill>
            </a:endParaRPr>
          </a:p>
        </p:txBody>
      </p:sp>
      <p:sp>
        <p:nvSpPr>
          <p:cNvPr id="3" name="TextBox 2"/>
          <p:cNvSpPr txBox="1"/>
          <p:nvPr/>
        </p:nvSpPr>
        <p:spPr>
          <a:xfrm>
            <a:off x="502920" y="1212357"/>
            <a:ext cx="7315200" cy="830997"/>
          </a:xfrm>
          <a:prstGeom prst="rect">
            <a:avLst/>
          </a:prstGeom>
          <a:noFill/>
        </p:spPr>
        <p:txBody>
          <a:bodyPr wrap="square" rtlCol="0">
            <a:spAutoFit/>
          </a:bodyPr>
          <a:lstStyle/>
          <a:p>
            <a:r>
              <a:rPr lang="en-US" sz="2400" dirty="0" smtClean="0"/>
              <a:t>How much money was spent on back injuries in Washington State in 2022?</a:t>
            </a:r>
            <a:endParaRPr lang="en-US" sz="2400" dirty="0"/>
          </a:p>
        </p:txBody>
      </p:sp>
      <p:sp>
        <p:nvSpPr>
          <p:cNvPr id="4" name="TextBox 3"/>
          <p:cNvSpPr txBox="1"/>
          <p:nvPr/>
        </p:nvSpPr>
        <p:spPr>
          <a:xfrm>
            <a:off x="685800" y="2571750"/>
            <a:ext cx="3352800" cy="461665"/>
          </a:xfrm>
          <a:prstGeom prst="rect">
            <a:avLst/>
          </a:prstGeom>
          <a:noFill/>
        </p:spPr>
        <p:txBody>
          <a:bodyPr wrap="square" rtlCol="0">
            <a:spAutoFit/>
          </a:bodyPr>
          <a:lstStyle/>
          <a:p>
            <a:r>
              <a:rPr lang="en-US" sz="2400" dirty="0" smtClean="0"/>
              <a:t>Answer: $</a:t>
            </a:r>
            <a:r>
              <a:rPr lang="en-US" sz="2400" dirty="0"/>
              <a:t>129,579,294</a:t>
            </a:r>
          </a:p>
        </p:txBody>
      </p:sp>
      <p:pic>
        <p:nvPicPr>
          <p:cNvPr id="5" name="Picture 4" descr="Back pain icon, SVG and PNG | Game-icons.n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190750"/>
            <a:ext cx="2590800" cy="2590800"/>
          </a:xfrm>
          <a:prstGeom prst="rect">
            <a:avLst/>
          </a:prstGeom>
        </p:spPr>
      </p:pic>
    </p:spTree>
    <p:extLst>
      <p:ext uri="{BB962C8B-B14F-4D97-AF65-F5344CB8AC3E}">
        <p14:creationId xmlns:p14="http://schemas.microsoft.com/office/powerpoint/2010/main" val="276052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0" descr="White Puzzle Background Images - Free Download on Freepik"/>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2000"/>
                    </a14:imgEffect>
                    <a14:imgEffect>
                      <a14:saturation sat="74000"/>
                    </a14:imgEffect>
                    <a14:imgEffect>
                      <a14:brightnessContrast contrast="-9000"/>
                    </a14:imgEffect>
                  </a14:imgLayer>
                </a14:imgProps>
              </a:ext>
              <a:ext uri="{28A0092B-C50C-407E-A947-70E740481C1C}">
                <a14:useLocalDpi xmlns:a14="http://schemas.microsoft.com/office/drawing/2010/main" val="0"/>
              </a:ext>
            </a:extLst>
          </a:blip>
          <a:srcRect/>
          <a:stretch>
            <a:fillRect/>
          </a:stretch>
        </p:blipFill>
        <p:spPr bwMode="auto">
          <a:xfrm>
            <a:off x="0" y="1"/>
            <a:ext cx="9144000" cy="4857750"/>
          </a:xfrm>
          <a:prstGeom prst="rect">
            <a:avLst/>
          </a:prstGeom>
          <a:pattFill prst="pct20">
            <a:fgClr>
              <a:srgbClr val="00B0F0"/>
            </a:fgClr>
            <a:bgClr>
              <a:schemeClr val="bg1"/>
            </a:bgClr>
          </a:pattFill>
        </p:spPr>
      </p:pic>
      <p:pic>
        <p:nvPicPr>
          <p:cNvPr id="13" name="Picture 16" descr="Premium Vector | Round puzzle piece diagram infographic color templ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84057"/>
            <a:ext cx="7391399" cy="42150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1600" y="894396"/>
            <a:ext cx="1352991" cy="646331"/>
          </a:xfrm>
          <a:prstGeom prst="rect">
            <a:avLst/>
          </a:prstGeom>
          <a:noFill/>
        </p:spPr>
        <p:txBody>
          <a:bodyPr wrap="square" rtlCol="0">
            <a:spAutoFit/>
          </a:bodyPr>
          <a:lstStyle/>
          <a:p>
            <a:r>
              <a:rPr lang="en-US" sz="1200" b="1" dirty="0" smtClean="0"/>
              <a:t>Light Duty Job Descriptions (Job Bank)</a:t>
            </a:r>
            <a:endParaRPr lang="en-US" sz="1200" b="1" dirty="0"/>
          </a:p>
        </p:txBody>
      </p:sp>
      <p:sp>
        <p:nvSpPr>
          <p:cNvPr id="3" name="TextBox 2"/>
          <p:cNvSpPr txBox="1"/>
          <p:nvPr/>
        </p:nvSpPr>
        <p:spPr>
          <a:xfrm>
            <a:off x="6062101" y="385992"/>
            <a:ext cx="1757040" cy="276999"/>
          </a:xfrm>
          <a:prstGeom prst="rect">
            <a:avLst/>
          </a:prstGeom>
          <a:noFill/>
        </p:spPr>
        <p:txBody>
          <a:bodyPr wrap="square" rtlCol="0">
            <a:spAutoFit/>
          </a:bodyPr>
          <a:lstStyle/>
          <a:p>
            <a:r>
              <a:rPr lang="en-US" sz="1200" b="1" dirty="0" smtClean="0"/>
              <a:t>Job Offer Planning</a:t>
            </a:r>
            <a:endParaRPr lang="en-US" sz="1200" b="1" dirty="0"/>
          </a:p>
        </p:txBody>
      </p:sp>
      <p:sp>
        <p:nvSpPr>
          <p:cNvPr id="4" name="TextBox 3"/>
          <p:cNvSpPr txBox="1"/>
          <p:nvPr/>
        </p:nvSpPr>
        <p:spPr>
          <a:xfrm>
            <a:off x="6681781" y="2367860"/>
            <a:ext cx="1336679" cy="461665"/>
          </a:xfrm>
          <a:prstGeom prst="rect">
            <a:avLst/>
          </a:prstGeom>
          <a:noFill/>
        </p:spPr>
        <p:txBody>
          <a:bodyPr wrap="square" rtlCol="0">
            <a:spAutoFit/>
          </a:bodyPr>
          <a:lstStyle/>
          <a:p>
            <a:r>
              <a:rPr lang="en-US" sz="1200" b="1" dirty="0" smtClean="0"/>
              <a:t>Job Analyses (Job Bank)</a:t>
            </a:r>
            <a:endParaRPr lang="en-US" sz="1200" b="1" dirty="0"/>
          </a:p>
        </p:txBody>
      </p:sp>
      <p:sp>
        <p:nvSpPr>
          <p:cNvPr id="5" name="TextBox 4"/>
          <p:cNvSpPr txBox="1"/>
          <p:nvPr/>
        </p:nvSpPr>
        <p:spPr>
          <a:xfrm>
            <a:off x="2857499" y="4029336"/>
            <a:ext cx="1327303" cy="461665"/>
          </a:xfrm>
          <a:prstGeom prst="rect">
            <a:avLst/>
          </a:prstGeom>
          <a:noFill/>
        </p:spPr>
        <p:txBody>
          <a:bodyPr wrap="square" rtlCol="0">
            <a:spAutoFit/>
          </a:bodyPr>
          <a:lstStyle/>
          <a:p>
            <a:r>
              <a:rPr lang="en-US" sz="1200" b="1" dirty="0" smtClean="0"/>
              <a:t>Ergonomic </a:t>
            </a:r>
            <a:endParaRPr lang="en-US" sz="1200" b="1" dirty="0"/>
          </a:p>
          <a:p>
            <a:r>
              <a:rPr lang="en-US" sz="1200" b="1" dirty="0"/>
              <a:t>Ev</a:t>
            </a:r>
            <a:r>
              <a:rPr lang="en-US" sz="1200" b="1" dirty="0" smtClean="0"/>
              <a:t>aluations</a:t>
            </a:r>
            <a:endParaRPr lang="en-US" sz="1200" b="1" dirty="0"/>
          </a:p>
        </p:txBody>
      </p:sp>
      <p:sp>
        <p:nvSpPr>
          <p:cNvPr id="6" name="TextBox 5"/>
          <p:cNvSpPr txBox="1"/>
          <p:nvPr/>
        </p:nvSpPr>
        <p:spPr>
          <a:xfrm>
            <a:off x="1905000" y="402189"/>
            <a:ext cx="1904999" cy="276999"/>
          </a:xfrm>
          <a:prstGeom prst="rect">
            <a:avLst/>
          </a:prstGeom>
          <a:noFill/>
        </p:spPr>
        <p:txBody>
          <a:bodyPr wrap="square" rtlCol="0">
            <a:spAutoFit/>
          </a:bodyPr>
          <a:lstStyle/>
          <a:p>
            <a:r>
              <a:rPr lang="en-US" sz="1200" b="1" dirty="0" smtClean="0"/>
              <a:t>Job Modifications</a:t>
            </a:r>
            <a:endParaRPr lang="en-US" sz="1200" b="1" dirty="0"/>
          </a:p>
        </p:txBody>
      </p:sp>
      <p:sp>
        <p:nvSpPr>
          <p:cNvPr id="7" name="TextBox 6"/>
          <p:cNvSpPr txBox="1"/>
          <p:nvPr/>
        </p:nvSpPr>
        <p:spPr>
          <a:xfrm>
            <a:off x="1086629" y="1896648"/>
            <a:ext cx="1636742" cy="830997"/>
          </a:xfrm>
          <a:prstGeom prst="rect">
            <a:avLst/>
          </a:prstGeom>
          <a:noFill/>
        </p:spPr>
        <p:txBody>
          <a:bodyPr wrap="square" rtlCol="0">
            <a:spAutoFit/>
          </a:bodyPr>
          <a:lstStyle/>
          <a:p>
            <a:r>
              <a:rPr lang="en-US" sz="1200" b="1" dirty="0" smtClean="0"/>
              <a:t>Return to Work Culture / Return to Work Program Development</a:t>
            </a:r>
            <a:endParaRPr lang="en-US" sz="1200" b="1" dirty="0"/>
          </a:p>
        </p:txBody>
      </p:sp>
      <p:sp>
        <p:nvSpPr>
          <p:cNvPr id="8" name="TextBox 7"/>
          <p:cNvSpPr txBox="1"/>
          <p:nvPr/>
        </p:nvSpPr>
        <p:spPr>
          <a:xfrm>
            <a:off x="6681781" y="1079062"/>
            <a:ext cx="1292360" cy="461665"/>
          </a:xfrm>
          <a:prstGeom prst="rect">
            <a:avLst/>
          </a:prstGeom>
          <a:noFill/>
        </p:spPr>
        <p:txBody>
          <a:bodyPr wrap="square" rtlCol="0">
            <a:spAutoFit/>
          </a:bodyPr>
          <a:lstStyle/>
          <a:p>
            <a:r>
              <a:rPr lang="en-US" sz="1200" b="1" dirty="0" smtClean="0"/>
              <a:t>Navigate the L&amp;I System</a:t>
            </a:r>
            <a:endParaRPr lang="en-US" sz="1200" b="1" dirty="0"/>
          </a:p>
        </p:txBody>
      </p:sp>
      <p:sp>
        <p:nvSpPr>
          <p:cNvPr id="9" name="TextBox 8"/>
          <p:cNvSpPr txBox="1"/>
          <p:nvPr/>
        </p:nvSpPr>
        <p:spPr>
          <a:xfrm>
            <a:off x="6455563" y="3313581"/>
            <a:ext cx="1363578" cy="830997"/>
          </a:xfrm>
          <a:prstGeom prst="rect">
            <a:avLst/>
          </a:prstGeom>
          <a:noFill/>
        </p:spPr>
        <p:txBody>
          <a:bodyPr wrap="square" rtlCol="0">
            <a:spAutoFit/>
          </a:bodyPr>
          <a:lstStyle/>
          <a:p>
            <a:r>
              <a:rPr lang="en-US" sz="1200" b="1" dirty="0" smtClean="0"/>
              <a:t>Washington Stay at Work (WSAW) Preparation</a:t>
            </a:r>
            <a:endParaRPr lang="en-US" sz="1200" b="1" dirty="0"/>
          </a:p>
        </p:txBody>
      </p:sp>
      <p:sp>
        <p:nvSpPr>
          <p:cNvPr id="10" name="TextBox 9"/>
          <p:cNvSpPr txBox="1"/>
          <p:nvPr/>
        </p:nvSpPr>
        <p:spPr>
          <a:xfrm>
            <a:off x="3635451" y="2114550"/>
            <a:ext cx="1966689" cy="954107"/>
          </a:xfrm>
          <a:prstGeom prst="rect">
            <a:avLst/>
          </a:prstGeom>
          <a:noFill/>
        </p:spPr>
        <p:txBody>
          <a:bodyPr wrap="square" rtlCol="0">
            <a:spAutoFit/>
          </a:bodyPr>
          <a:lstStyle/>
          <a:p>
            <a:pPr algn="ctr"/>
            <a:r>
              <a:rPr lang="en-US" sz="2800" dirty="0" smtClean="0">
                <a:latin typeface="Berlin Sans FB Demi" panose="020E0802020502020306" pitchFamily="34" charset="0"/>
              </a:rPr>
              <a:t>ERTWC Services</a:t>
            </a:r>
            <a:endParaRPr lang="en-US" sz="2800" dirty="0">
              <a:latin typeface="Berlin Sans FB Demi" panose="020E0802020502020306" pitchFamily="34" charset="0"/>
            </a:endParaRPr>
          </a:p>
        </p:txBody>
      </p:sp>
      <p:sp>
        <p:nvSpPr>
          <p:cNvPr id="11" name="TextBox 10"/>
          <p:cNvSpPr txBox="1"/>
          <p:nvPr/>
        </p:nvSpPr>
        <p:spPr>
          <a:xfrm>
            <a:off x="1228945" y="3359525"/>
            <a:ext cx="1638300" cy="461665"/>
          </a:xfrm>
          <a:prstGeom prst="rect">
            <a:avLst/>
          </a:prstGeom>
          <a:noFill/>
        </p:spPr>
        <p:txBody>
          <a:bodyPr wrap="square" rtlCol="0">
            <a:spAutoFit/>
          </a:bodyPr>
          <a:lstStyle/>
          <a:p>
            <a:r>
              <a:rPr lang="en-US" sz="1200" b="1" dirty="0" smtClean="0"/>
              <a:t>Help Identify Light Duty Job Tasks</a:t>
            </a:r>
            <a:endParaRPr lang="en-US" sz="1200" b="1" dirty="0"/>
          </a:p>
        </p:txBody>
      </p:sp>
    </p:spTree>
    <p:extLst>
      <p:ext uri="{BB962C8B-B14F-4D97-AF65-F5344CB8AC3E}">
        <p14:creationId xmlns:p14="http://schemas.microsoft.com/office/powerpoint/2010/main" val="483950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409950"/>
            <a:ext cx="2743200" cy="134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81000" y="308430"/>
            <a:ext cx="8382000" cy="479425"/>
          </a:xfrm>
        </p:spPr>
        <p:txBody>
          <a:bodyPr/>
          <a:lstStyle/>
          <a:p>
            <a:r>
              <a:rPr lang="en-US" sz="2800" u="sng" dirty="0">
                <a:solidFill>
                  <a:schemeClr val="tx1"/>
                </a:solidFill>
              </a:rPr>
              <a:t>ERTWC Tools:</a:t>
            </a:r>
            <a:br>
              <a:rPr lang="en-US" sz="2800" u="sng" dirty="0">
                <a:solidFill>
                  <a:schemeClr val="tx1"/>
                </a:solidFill>
              </a:rPr>
            </a:br>
            <a:endParaRPr lang="en-US" sz="2800" u="sng" dirty="0">
              <a:solidFill>
                <a:schemeClr val="tx1"/>
              </a:solidFill>
            </a:endParaRPr>
          </a:p>
        </p:txBody>
      </p:sp>
      <p:sp>
        <p:nvSpPr>
          <p:cNvPr id="10" name="Rectangle 9"/>
          <p:cNvSpPr/>
          <p:nvPr/>
        </p:nvSpPr>
        <p:spPr>
          <a:xfrm>
            <a:off x="-152400" y="681672"/>
            <a:ext cx="9067799" cy="3685624"/>
          </a:xfrm>
          <a:prstGeom prst="rect">
            <a:avLst/>
          </a:prstGeom>
        </p:spPr>
        <p:txBody>
          <a:bodyPr wrap="square">
            <a:spAutoFit/>
          </a:bodyPr>
          <a:lstStyle/>
          <a:p>
            <a:endParaRPr lang="en-US" sz="2000" b="1" dirty="0" smtClean="0"/>
          </a:p>
          <a:p>
            <a:pPr lvl="1"/>
            <a:endParaRPr lang="en-US" sz="1100" dirty="0" smtClean="0"/>
          </a:p>
          <a:p>
            <a:pPr marL="742950" lvl="1" indent="-285750">
              <a:buFont typeface="Arial" panose="020B0604020202020204" pitchFamily="34" charset="0"/>
              <a:buChar char="•"/>
            </a:pPr>
            <a:r>
              <a:rPr lang="en-US" sz="2400" dirty="0" smtClean="0"/>
              <a:t>Light Duty Job Descriptions </a:t>
            </a:r>
          </a:p>
          <a:p>
            <a:pPr marL="742950" lvl="1" indent="-285750">
              <a:buFont typeface="Arial" panose="020B0604020202020204" pitchFamily="34" charset="0"/>
              <a:buChar char="•"/>
            </a:pPr>
            <a:r>
              <a:rPr lang="en-US" sz="2400" dirty="0"/>
              <a:t>J</a:t>
            </a:r>
            <a:r>
              <a:rPr lang="en-US" sz="2400" dirty="0" smtClean="0"/>
              <a:t>ob Offer </a:t>
            </a:r>
            <a:r>
              <a:rPr lang="en-US" sz="2400" dirty="0"/>
              <a:t>L</a:t>
            </a:r>
            <a:r>
              <a:rPr lang="en-US" sz="2400" dirty="0" smtClean="0"/>
              <a:t>etter Templates</a:t>
            </a:r>
          </a:p>
          <a:p>
            <a:pPr marL="742950" lvl="1" indent="-285750">
              <a:buFont typeface="Arial" panose="020B0604020202020204" pitchFamily="34" charset="0"/>
              <a:buChar char="•"/>
            </a:pPr>
            <a:r>
              <a:rPr lang="en-US" sz="2400" dirty="0" smtClean="0"/>
              <a:t>Job Analyses Banks</a:t>
            </a:r>
          </a:p>
          <a:p>
            <a:pPr marL="742950" lvl="1" indent="-285750">
              <a:buFont typeface="Arial" panose="020B0604020202020204" pitchFamily="34" charset="0"/>
              <a:buChar char="•"/>
            </a:pPr>
            <a:r>
              <a:rPr lang="en-US" sz="2400" dirty="0" smtClean="0"/>
              <a:t>RTW Checklist </a:t>
            </a:r>
          </a:p>
          <a:p>
            <a:pPr marL="742950" lvl="1" indent="-285750">
              <a:buFont typeface="Arial" panose="020B0604020202020204" pitchFamily="34" charset="0"/>
              <a:buChar char="•"/>
            </a:pPr>
            <a:r>
              <a:rPr lang="en-US" sz="2400" dirty="0" smtClean="0"/>
              <a:t>RTW Toolkit </a:t>
            </a:r>
            <a:r>
              <a:rPr lang="en-US" sz="2400" dirty="0"/>
              <a:t>(An Employer’s Guide to Return to </a:t>
            </a:r>
            <a:r>
              <a:rPr lang="en-US" sz="2400" dirty="0" smtClean="0"/>
              <a:t>Work)</a:t>
            </a:r>
          </a:p>
          <a:p>
            <a:pPr marL="742950" lvl="1" indent="-285750">
              <a:buFont typeface="Arial" panose="020B0604020202020204" pitchFamily="34" charset="0"/>
              <a:buChar char="•"/>
            </a:pPr>
            <a:r>
              <a:rPr lang="en-US" sz="2400" dirty="0" smtClean="0"/>
              <a:t>Internal Referrals—SAW, Risk Management, DOSH</a:t>
            </a:r>
          </a:p>
          <a:p>
            <a:pPr marL="742950" lvl="1" indent="-285750">
              <a:buFont typeface="Arial" panose="020B0604020202020204" pitchFamily="34" charset="0"/>
              <a:buChar char="•"/>
            </a:pPr>
            <a:r>
              <a:rPr lang="en-US" sz="2400" dirty="0" smtClean="0"/>
              <a:t>Access to My L&amp;I  </a:t>
            </a:r>
          </a:p>
          <a:p>
            <a:pPr marL="742950" lvl="1" indent="-285750">
              <a:buFont typeface="Arial" panose="020B0604020202020204" pitchFamily="34" charset="0"/>
              <a:buChar char="•"/>
            </a:pPr>
            <a:r>
              <a:rPr lang="en-US" sz="2400" dirty="0" smtClean="0"/>
              <a:t>Other L&amp;I Resources (posters, forms, etc.)</a:t>
            </a:r>
          </a:p>
          <a:p>
            <a:pPr lvl="1"/>
            <a:endParaRPr lang="en-US" sz="1050" dirty="0"/>
          </a:p>
        </p:txBody>
      </p:sp>
    </p:spTree>
    <p:extLst>
      <p:ext uri="{BB962C8B-B14F-4D97-AF65-F5344CB8AC3E}">
        <p14:creationId xmlns:p14="http://schemas.microsoft.com/office/powerpoint/2010/main" val="681668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504950"/>
            <a:ext cx="3124200" cy="2674248"/>
          </a:xfrm>
          <a:prstGeom prst="rect">
            <a:avLst/>
          </a:prstGeom>
        </p:spPr>
      </p:pic>
      <p:sp>
        <p:nvSpPr>
          <p:cNvPr id="3" name="Title 1"/>
          <p:cNvSpPr>
            <a:spLocks noGrp="1"/>
          </p:cNvSpPr>
          <p:nvPr>
            <p:ph type="title"/>
          </p:nvPr>
        </p:nvSpPr>
        <p:spPr>
          <a:xfrm>
            <a:off x="381000" y="281961"/>
            <a:ext cx="8483307" cy="880089"/>
          </a:xfrm>
        </p:spPr>
        <p:txBody>
          <a:bodyPr/>
          <a:lstStyle/>
          <a:p>
            <a:r>
              <a:rPr lang="en-US" altLang="en-US" sz="2800" u="sng" dirty="0" smtClean="0">
                <a:solidFill>
                  <a:schemeClr val="tx1"/>
                </a:solidFill>
              </a:rPr>
              <a:t>Why </a:t>
            </a:r>
            <a:r>
              <a:rPr lang="en-US" altLang="en-US" sz="2800" u="sng" dirty="0">
                <a:solidFill>
                  <a:schemeClr val="tx1"/>
                </a:solidFill>
              </a:rPr>
              <a:t>Create a Job </a:t>
            </a:r>
            <a:r>
              <a:rPr lang="en-US" altLang="en-US" sz="2800" u="sng" dirty="0" smtClean="0">
                <a:solidFill>
                  <a:schemeClr val="tx1"/>
                </a:solidFill>
              </a:rPr>
              <a:t>Analysis </a:t>
            </a:r>
            <a:r>
              <a:rPr lang="en-US" altLang="en-US" sz="2800" u="sng" dirty="0">
                <a:solidFill>
                  <a:schemeClr val="tx1"/>
                </a:solidFill>
              </a:rPr>
              <a:t>Bank? </a:t>
            </a:r>
          </a:p>
        </p:txBody>
      </p:sp>
      <p:sp>
        <p:nvSpPr>
          <p:cNvPr id="4" name="Content Placeholder 2"/>
          <p:cNvSpPr>
            <a:spLocks noGrp="1"/>
          </p:cNvSpPr>
          <p:nvPr>
            <p:ph idx="4294967295"/>
          </p:nvPr>
        </p:nvSpPr>
        <p:spPr>
          <a:xfrm>
            <a:off x="3329940" y="1047750"/>
            <a:ext cx="5791200" cy="2743200"/>
          </a:xfrm>
          <a:prstGeom prst="rect">
            <a:avLst/>
          </a:prstGeom>
        </p:spPr>
        <p:txBody>
          <a:bodyPr/>
          <a:lstStyle/>
          <a:p>
            <a:pPr>
              <a:buClr>
                <a:srgbClr val="0070C0"/>
              </a:buClr>
            </a:pPr>
            <a:r>
              <a:rPr lang="en-US" altLang="en-US" sz="2200" dirty="0" smtClean="0"/>
              <a:t>Documents essential functions &amp; demands of the position.</a:t>
            </a:r>
          </a:p>
          <a:p>
            <a:pPr>
              <a:buClr>
                <a:srgbClr val="0070C0"/>
              </a:buClr>
            </a:pPr>
            <a:r>
              <a:rPr lang="en-US" altLang="en-US" sz="2200" dirty="0" smtClean="0"/>
              <a:t>Assists </a:t>
            </a:r>
            <a:r>
              <a:rPr lang="en-US" altLang="en-US" sz="2200" dirty="0"/>
              <a:t>L&amp;I with occupational disease claims.</a:t>
            </a:r>
          </a:p>
          <a:p>
            <a:pPr>
              <a:buClr>
                <a:srgbClr val="0070C0"/>
              </a:buClr>
              <a:tabLst>
                <a:tab pos="2573338" algn="l"/>
              </a:tabLst>
            </a:pPr>
            <a:r>
              <a:rPr lang="en-US" altLang="en-US" sz="2200" dirty="0"/>
              <a:t>Medical providers review job tasks and </a:t>
            </a:r>
            <a:r>
              <a:rPr lang="en-US" altLang="en-US" sz="2200" dirty="0" smtClean="0"/>
              <a:t>demands </a:t>
            </a:r>
            <a:r>
              <a:rPr lang="en-US" altLang="en-US" sz="2200" dirty="0"/>
              <a:t>for capacities to assist with full/light duty release.</a:t>
            </a:r>
            <a:endParaRPr lang="en-US" altLang="en-US" sz="2200" dirty="0">
              <a:cs typeface="Arial"/>
            </a:endParaRPr>
          </a:p>
          <a:p>
            <a:pPr>
              <a:buClr>
                <a:srgbClr val="0070C0"/>
              </a:buClr>
            </a:pPr>
            <a:r>
              <a:rPr lang="en-US" altLang="en-US" sz="2200" dirty="0"/>
              <a:t>Helps </a:t>
            </a:r>
            <a:r>
              <a:rPr lang="en-US" altLang="en-US" sz="2200" dirty="0" smtClean="0"/>
              <a:t>identify job </a:t>
            </a:r>
            <a:r>
              <a:rPr lang="en-US" altLang="en-US" sz="2200" dirty="0"/>
              <a:t>modifications.</a:t>
            </a:r>
            <a:endParaRPr lang="en-US" altLang="en-US" sz="2200" dirty="0">
              <a:cs typeface="Arial"/>
            </a:endParaRPr>
          </a:p>
          <a:p>
            <a:pPr>
              <a:buClr>
                <a:srgbClr val="0070C0"/>
              </a:buClr>
            </a:pPr>
            <a:r>
              <a:rPr lang="en-US" altLang="en-US" sz="2200" dirty="0" smtClean="0"/>
              <a:t>Hiring practices. </a:t>
            </a:r>
            <a:endParaRPr lang="en-US" altLang="en-US" sz="2200" dirty="0"/>
          </a:p>
        </p:txBody>
      </p:sp>
    </p:spTree>
    <p:extLst>
      <p:ext uri="{BB962C8B-B14F-4D97-AF65-F5344CB8AC3E}">
        <p14:creationId xmlns:p14="http://schemas.microsoft.com/office/powerpoint/2010/main" val="614042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551" y="3257550"/>
            <a:ext cx="5257800" cy="707886"/>
          </a:xfrm>
          <a:prstGeom prst="rect">
            <a:avLst/>
          </a:prstGeom>
          <a:noFill/>
        </p:spPr>
        <p:txBody>
          <a:bodyPr wrap="square" rtlCol="0">
            <a:spAutoFit/>
          </a:bodyPr>
          <a:lstStyle/>
          <a:p>
            <a:r>
              <a:rPr lang="en-US" sz="4000" b="1" dirty="0" smtClean="0">
                <a:solidFill>
                  <a:schemeClr val="accent6">
                    <a:lumMod val="75000"/>
                  </a:schemeClr>
                </a:solidFill>
              </a:rPr>
              <a:t>What Happens </a:t>
            </a:r>
            <a:r>
              <a:rPr lang="en-US" sz="4000" b="1" dirty="0">
                <a:solidFill>
                  <a:schemeClr val="accent6">
                    <a:lumMod val="75000"/>
                  </a:schemeClr>
                </a:solidFill>
              </a:rPr>
              <a:t>N</a:t>
            </a:r>
            <a:r>
              <a:rPr lang="en-US" sz="4000" b="1" dirty="0" smtClean="0">
                <a:solidFill>
                  <a:schemeClr val="accent6">
                    <a:lumMod val="75000"/>
                  </a:schemeClr>
                </a:solidFill>
              </a:rPr>
              <a:t>ow?</a:t>
            </a:r>
            <a:endParaRPr lang="en-US" sz="4000" b="1" dirty="0">
              <a:solidFill>
                <a:schemeClr val="accent6">
                  <a:lumMod val="75000"/>
                </a:schemeClr>
              </a:solidFill>
            </a:endParaRPr>
          </a:p>
        </p:txBody>
      </p:sp>
      <p:pic>
        <p:nvPicPr>
          <p:cNvPr id="3" name="Picture 2" descr="Cartoon Several Types Work Injuries Stock Vector (Royalty Free) 1526757434  | Shutterstock"/>
          <p:cNvPicPr>
            <a:picLocks noChangeAspect="1" noChangeArrowheads="1"/>
          </p:cNvPicPr>
          <p:nvPr/>
        </p:nvPicPr>
        <p:blipFill rotWithShape="1">
          <a:blip r:embed="rId3">
            <a:extLst>
              <a:ext uri="{28A0092B-C50C-407E-A947-70E740481C1C}">
                <a14:useLocalDpi xmlns:a14="http://schemas.microsoft.com/office/drawing/2010/main" val="0"/>
              </a:ext>
            </a:extLst>
          </a:blip>
          <a:srcRect t="-1" b="5714"/>
          <a:stretch/>
        </p:blipFill>
        <p:spPr bwMode="auto">
          <a:xfrm>
            <a:off x="1371600" y="590550"/>
            <a:ext cx="601027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0416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STORYBOARD POWERPOINT" val="MY00ekcy"/>
  <p:tag name="ARTICULATE_SLIDE_COUNT" val="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toryboard PowerPoint">
  <a:themeElements>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4D4D4D"/>
        </a:dk2>
        <a:lt2>
          <a:srgbClr val="808080"/>
        </a:lt2>
        <a:accent1>
          <a:srgbClr val="E2E0CC"/>
        </a:accent1>
        <a:accent2>
          <a:srgbClr val="5F5F5F"/>
        </a:accent2>
        <a:accent3>
          <a:srgbClr val="FFFFFF"/>
        </a:accent3>
        <a:accent4>
          <a:srgbClr val="000000"/>
        </a:accent4>
        <a:accent5>
          <a:srgbClr val="EEEDE2"/>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4D4D4D"/>
        </a:dk2>
        <a:lt2>
          <a:srgbClr val="808080"/>
        </a:lt2>
        <a:accent1>
          <a:srgbClr val="EAEAEA"/>
        </a:accent1>
        <a:accent2>
          <a:srgbClr val="5F5F5F"/>
        </a:accent2>
        <a:accent3>
          <a:srgbClr val="FFFFFF"/>
        </a:accent3>
        <a:accent4>
          <a:srgbClr val="000000"/>
        </a:accent4>
        <a:accent5>
          <a:srgbClr val="F3F3F3"/>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NIminimalistBeigeAndBlue16x9_ACCESSIBLE.pptx" id="{728A64B6-F4B0-4680-B0D0-534053BE945D}" vid="{F8382C6F-60CD-4322-8656-335D2A043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036ED42CB50E4498D65897D8F1DA3C0" ma:contentTypeVersion="3" ma:contentTypeDescription="Create a new document." ma:contentTypeScope="" ma:versionID="1072b92362a365d47159744b105b10d1">
  <xsd:schema xmlns:xsd="http://www.w3.org/2001/XMLSchema" xmlns:xs="http://www.w3.org/2001/XMLSchema" xmlns:p="http://schemas.microsoft.com/office/2006/metadata/properties" xmlns:ns2="6e6032e6-e306-41a8-800b-f429f8e8df02" xmlns:ns3="16aa066a-4c86-4428-83ca-87ec12272053" xmlns:ns4="5913ae84-51dd-412d-b6ee-01bc1ded9ec6" targetNamespace="http://schemas.microsoft.com/office/2006/metadata/properties" ma:root="true" ma:fieldsID="336c3dda4733e17bf65bd2e080fc3054" ns2:_="" ns3:_="" ns4:_="">
    <xsd:import namespace="6e6032e6-e306-41a8-800b-f429f8e8df02"/>
    <xsd:import namespace="16aa066a-4c86-4428-83ca-87ec12272053"/>
    <xsd:import namespace="5913ae84-51dd-412d-b6ee-01bc1ded9ec6"/>
    <xsd:element name="properties">
      <xsd:complexType>
        <xsd:sequence>
          <xsd:element name="documentManagement">
            <xsd:complexType>
              <xsd:all>
                <xsd:element ref="ns2:Topic" minOccurs="0"/>
                <xsd:element ref="ns2:Link" minOccurs="0"/>
                <xsd:element ref="ns3:_dlc_DocId" minOccurs="0"/>
                <xsd:element ref="ns3:_dlc_DocIdUrl" minOccurs="0"/>
                <xsd:element ref="ns3:_dlc_DocIdPersistId"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6032e6-e306-41a8-800b-f429f8e8df02" elementFormDefault="qualified">
    <xsd:import namespace="http://schemas.microsoft.com/office/2006/documentManagement/types"/>
    <xsd:import namespace="http://schemas.microsoft.com/office/infopath/2007/PartnerControls"/>
    <xsd:element name="Topic" ma:index="1" nillable="true" ma:displayName="Topic" ma:format="Dropdown" ma:internalName="Topic">
      <xsd:simpleType>
        <xsd:restriction base="dms:Choice">
          <xsd:enumeration value="Certifications"/>
          <xsd:enumeration value="Claims"/>
          <xsd:enumeration value="Communication w/ Employers"/>
          <xsd:enumeration value="Compensation"/>
          <xsd:enumeration value="Computer / Technology"/>
          <xsd:enumeration value="Data/Reports"/>
          <xsd:enumeration value="Ergonomics"/>
          <xsd:enumeration value="ERTWC General Information"/>
          <xsd:enumeration value="ERTWC Outreach Presentations"/>
          <xsd:enumeration value="ERTWC Outreach Resources / Materials"/>
          <xsd:enumeration value="ERTWC Webinar"/>
          <xsd:enumeration value="General Information"/>
          <xsd:enumeration value="Introduction"/>
          <xsd:enumeration value="Job Analyses"/>
          <xsd:enumeration value="Job Analysis Resources"/>
          <xsd:enumeration value="Job Descriptions"/>
          <xsd:enumeration value="Job Modification"/>
          <xsd:enumeration value="Job Offers"/>
          <xsd:enumeration value="L&amp;I Basics"/>
          <xsd:enumeration value="Marketing"/>
          <xsd:enumeration value="Partnering Programs"/>
          <xsd:enumeration value="Phones"/>
          <xsd:enumeration value="Private Vocational Services"/>
          <xsd:enumeration value="Proactive Claim Referral Process"/>
          <xsd:enumeration value="Return to Work Culture/Programs"/>
          <xsd:enumeration value="Services ERTW Can Provide  (General Overview)"/>
          <xsd:enumeration value="SharePoint"/>
          <xsd:enumeration value="SharePoint"/>
          <xsd:enumeration value="Spanish Forms and Resources"/>
          <xsd:enumeration value="Stay at Work / Preferred Worker Program"/>
          <xsd:enumeration value="Training"/>
          <xsd:enumeration value="Working with Medical Providers"/>
        </xsd:restriction>
      </xsd:simpleType>
    </xsd:element>
    <xsd:element name="Link" ma:index="2"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aa066a-4c86-4428-83ca-87ec12272053"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913ae84-51dd-412d-b6ee-01bc1ded9ec6"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ink xmlns="6e6032e6-e306-41a8-800b-f429f8e8df02">
      <Url xsi:nil="true"/>
      <Description xsi:nil="true"/>
    </Link>
    <Topic xmlns="6e6032e6-e306-41a8-800b-f429f8e8df02">ERTWC Outreach Presentations</Topic>
    <_dlc_DocId xmlns="16aa066a-4c86-4428-83ca-87ec12272053">76S66FW2TNAP-1966323175-364</_dlc_DocId>
    <_dlc_DocIdUrl xmlns="16aa066a-4c86-4428-83ca-87ec12272053">
      <Url>https://lnishare.lni.wa.lcl/sites/FSPS/RTW/ERTWVSS/_layouts/15/DocIdRedir.aspx?ID=76S66FW2TNAP-1966323175-364</Url>
      <Description>76S66FW2TNAP-1966323175-364</Description>
    </_dlc_DocIdUrl>
  </documentManagement>
</p:properties>
</file>

<file path=customXml/itemProps1.xml><?xml version="1.0" encoding="utf-8"?>
<ds:datastoreItem xmlns:ds="http://schemas.openxmlformats.org/officeDocument/2006/customXml" ds:itemID="{F14FACBC-A448-45A9-9F66-416D0E80A4F2}">
  <ds:schemaRefs>
    <ds:schemaRef ds:uri="http://schemas.microsoft.com/sharepoint/v3/contenttype/forms"/>
  </ds:schemaRefs>
</ds:datastoreItem>
</file>

<file path=customXml/itemProps2.xml><?xml version="1.0" encoding="utf-8"?>
<ds:datastoreItem xmlns:ds="http://schemas.openxmlformats.org/officeDocument/2006/customXml" ds:itemID="{B272A54D-57AC-46D9-9F3F-67CD50EBDC48}">
  <ds:schemaRefs>
    <ds:schemaRef ds:uri="http://schemas.microsoft.com/sharepoint/events"/>
  </ds:schemaRefs>
</ds:datastoreItem>
</file>

<file path=customXml/itemProps3.xml><?xml version="1.0" encoding="utf-8"?>
<ds:datastoreItem xmlns:ds="http://schemas.openxmlformats.org/officeDocument/2006/customXml" ds:itemID="{8D74F515-13FB-44C7-AFED-30470906DF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6032e6-e306-41a8-800b-f429f8e8df02"/>
    <ds:schemaRef ds:uri="16aa066a-4c86-4428-83ca-87ec12272053"/>
    <ds:schemaRef ds:uri="5913ae84-51dd-412d-b6ee-01bc1ded9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C3A681C-C484-4C2E-995C-6D4EE60ADEAC}">
  <ds:schemaRefs>
    <ds:schemaRef ds:uri="http://purl.org/dc/elements/1.1/"/>
    <ds:schemaRef ds:uri="http://schemas.microsoft.com/office/2006/metadata/properties"/>
    <ds:schemaRef ds:uri="5913ae84-51dd-412d-b6ee-01bc1ded9ec6"/>
    <ds:schemaRef ds:uri="16aa066a-4c86-4428-83ca-87ec1227205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e6032e6-e306-41a8-800b-f429f8e8df0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LNIminimalistBeigeAndBlue16x9</Template>
  <TotalTime>1088</TotalTime>
  <Words>2999</Words>
  <Application>Microsoft Office PowerPoint</Application>
  <PresentationFormat>On-screen Show (16:9)</PresentationFormat>
  <Paragraphs>355</Paragraphs>
  <Slides>28</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Berlin Sans FB Demi</vt:lpstr>
      <vt:lpstr>Calibri</vt:lpstr>
      <vt:lpstr>Roboto</vt:lpstr>
      <vt:lpstr>Symbol</vt:lpstr>
      <vt:lpstr>Times New Roman</vt:lpstr>
      <vt:lpstr>Wingdings</vt:lpstr>
      <vt:lpstr>Storyboard PowerPoint</vt:lpstr>
      <vt:lpstr>Early Return to Work Consultation (ERTWC) </vt:lpstr>
      <vt:lpstr>ERTWC Team</vt:lpstr>
      <vt:lpstr> ERTWC’s Focus</vt:lpstr>
      <vt:lpstr>PowerPoint Presentation</vt:lpstr>
      <vt:lpstr>Trivia Time!</vt:lpstr>
      <vt:lpstr>PowerPoint Presentation</vt:lpstr>
      <vt:lpstr>ERTWC Tools: </vt:lpstr>
      <vt:lpstr>Why Create a Job Analysis Bank? </vt:lpstr>
      <vt:lpstr>PowerPoint Presentation</vt:lpstr>
      <vt:lpstr>Trivia Time!</vt:lpstr>
      <vt:lpstr> What is the Activity Prescription Form (APF)?</vt:lpstr>
      <vt:lpstr>Light Duty Job Descriptions</vt:lpstr>
      <vt:lpstr>Employer’s Job Description Form</vt:lpstr>
      <vt:lpstr>Turn the APF into a Employer’s Job Description</vt:lpstr>
      <vt:lpstr>Develop a Return-to-Work Culture</vt:lpstr>
      <vt:lpstr>PowerPoint Presentation</vt:lpstr>
      <vt:lpstr>PowerPoint Presentation</vt:lpstr>
      <vt:lpstr>PowerPoint Presentation</vt:lpstr>
      <vt:lpstr>PowerPoint Presentation</vt:lpstr>
      <vt:lpstr>Ergonomic Evaluations/Job Modifications</vt:lpstr>
      <vt:lpstr>PowerPoint Presentation</vt:lpstr>
      <vt:lpstr>Financial Benefits of RTW Culture</vt:lpstr>
      <vt:lpstr>ERTWC Information for Employers</vt:lpstr>
      <vt:lpstr>How to Request ERTWC Services</vt:lpstr>
      <vt:lpstr>Time Frames</vt:lpstr>
      <vt:lpstr>Join Us for an Upcoming Webinar</vt:lpstr>
      <vt:lpstr>PowerPoint Presentation</vt:lpstr>
      <vt:lpstr>PowerPoint Presentation</vt:lpstr>
    </vt:vector>
  </TitlesOfParts>
  <Company>Dept. of Labor and Industries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ERTWC Presentation - ERTWC Services for SHRM</dc:title>
  <dc:subject/>
  <dc:creator>Kase Nagai, Laura (LNI)</dc:creator>
  <cp:lastModifiedBy>Jackson, Mindy R (LNI)</cp:lastModifiedBy>
  <cp:revision>162</cp:revision>
  <dcterms:created xsi:type="dcterms:W3CDTF">2023-08-08T04:05:06Z</dcterms:created>
  <dcterms:modified xsi:type="dcterms:W3CDTF">2024-05-06T21:35:19Z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E34461FE-5F5E-4781-AF43-D0556D47A8B6</vt:lpwstr>
  </property>
  <property fmtid="{D5CDD505-2E9C-101B-9397-08002B2CF9AE}" pid="3" name="ArticulatePath">
    <vt:lpwstr>LNI_Minimalist_BeigeAndBlue 16x9 Finalized</vt:lpwstr>
  </property>
  <property fmtid="{D5CDD505-2E9C-101B-9397-08002B2CF9AE}" pid="4" name="ContentTypeId">
    <vt:lpwstr>0x0101004036ED42CB50E4498D65897D8F1DA3C0</vt:lpwstr>
  </property>
  <property fmtid="{D5CDD505-2E9C-101B-9397-08002B2CF9AE}" pid="5" name="_dlc_DocIdItemGuid">
    <vt:lpwstr>0bc8f7b9-c155-4b41-b01b-66f94a3c4907</vt:lpwstr>
  </property>
</Properties>
</file>