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2.xml" ContentType="application/vnd.openxmlformats-officedocument.presentationml.slide+xml"/>
  <Override PartName="/ppt/slides/slide34.xml" ContentType="application/vnd.openxmlformats-officedocument.presentationml.slide+xml"/>
  <Override PartName="/ppt/slides/slide30.xml" ContentType="application/vnd.openxmlformats-officedocument.presentationml.slide+xml"/>
  <Override PartName="/ppt/slides/slide21.xml" ContentType="application/vnd.openxmlformats-officedocument.presentationml.slide+xml"/>
  <Override PartName="/ppt/slides/slide3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307" r:id="rId5"/>
    <p:sldId id="300" r:id="rId6"/>
    <p:sldId id="288" r:id="rId7"/>
    <p:sldId id="259" r:id="rId8"/>
    <p:sldId id="301" r:id="rId9"/>
    <p:sldId id="263" r:id="rId10"/>
    <p:sldId id="260" r:id="rId11"/>
    <p:sldId id="303" r:id="rId12"/>
    <p:sldId id="304" r:id="rId13"/>
    <p:sldId id="306" r:id="rId14"/>
    <p:sldId id="305" r:id="rId15"/>
    <p:sldId id="302" r:id="rId16"/>
    <p:sldId id="268" r:id="rId17"/>
    <p:sldId id="271" r:id="rId18"/>
    <p:sldId id="289" r:id="rId19"/>
    <p:sldId id="290" r:id="rId20"/>
    <p:sldId id="299" r:id="rId21"/>
    <p:sldId id="266" r:id="rId22"/>
    <p:sldId id="287" r:id="rId23"/>
    <p:sldId id="295" r:id="rId24"/>
    <p:sldId id="296" r:id="rId25"/>
    <p:sldId id="291" r:id="rId26"/>
    <p:sldId id="292" r:id="rId27"/>
    <p:sldId id="293" r:id="rId28"/>
    <p:sldId id="286" r:id="rId29"/>
    <p:sldId id="275" r:id="rId30"/>
    <p:sldId id="276" r:id="rId31"/>
    <p:sldId id="277" r:id="rId32"/>
    <p:sldId id="265" r:id="rId33"/>
    <p:sldId id="297" r:id="rId34"/>
    <p:sldId id="273" r:id="rId35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00" autoAdjust="0"/>
    <p:restoredTop sz="94671" autoAdjust="0"/>
  </p:normalViewPr>
  <p:slideViewPr>
    <p:cSldViewPr>
      <p:cViewPr>
        <p:scale>
          <a:sx n="95" d="100"/>
          <a:sy n="95" d="100"/>
        </p:scale>
        <p:origin x="55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09C3E-9CAD-4C91-8938-52B0F15E28A7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6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58851-F343-482D-90E8-FF77B5DD8F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467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4820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64820"/>
          </a:xfrm>
          <a:prstGeom prst="rect">
            <a:avLst/>
          </a:prstGeom>
        </p:spPr>
        <p:txBody>
          <a:bodyPr vert="horz" lIns="92720" tIns="46360" rIns="92720" bIns="46360" rtlCol="0"/>
          <a:lstStyle>
            <a:lvl1pPr algn="r">
              <a:defRPr sz="1200"/>
            </a:lvl1pPr>
          </a:lstStyle>
          <a:p>
            <a:fld id="{A03E3E32-341F-4FC8-8AA6-4957B9884578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0" tIns="46360" rIns="92720" bIns="4636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3"/>
            <a:ext cx="5486400" cy="4183380"/>
          </a:xfrm>
          <a:prstGeom prst="rect">
            <a:avLst/>
          </a:prstGeom>
        </p:spPr>
        <p:txBody>
          <a:bodyPr vert="horz" lIns="92720" tIns="46360" rIns="92720" bIns="4636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2971800" cy="46482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9"/>
            <a:ext cx="2971800" cy="464820"/>
          </a:xfrm>
          <a:prstGeom prst="rect">
            <a:avLst/>
          </a:prstGeom>
        </p:spPr>
        <p:txBody>
          <a:bodyPr vert="horz" lIns="92720" tIns="46360" rIns="92720" bIns="46360" rtlCol="0" anchor="b"/>
          <a:lstStyle>
            <a:lvl1pPr algn="r">
              <a:defRPr sz="1200"/>
            </a:lvl1pPr>
          </a:lstStyle>
          <a:p>
            <a:fld id="{96957984-ECC1-4811-B13B-527F609EA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210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62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501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717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75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8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248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1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have the federal citation if they want it for their answers</a:t>
            </a:r>
            <a:br>
              <a:rPr lang="en-US" baseline="0" dirty="0" smtClean="0"/>
            </a:br>
            <a:endParaRPr lang="en-US" baseline="0" dirty="0" smtClean="0"/>
          </a:p>
          <a:p>
            <a:r>
              <a:rPr lang="en-US" baseline="0" dirty="0" smtClean="0"/>
              <a:t>99.9% of union dues are considered voluntary deductions.  I have never come across one that is not.  While some folks are required to join the union in order to keep their job … in the big picture membership is voluntary.  You’d just be volunteering to lose your job.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40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 wages –</a:t>
            </a:r>
            <a:r>
              <a:rPr lang="en-US" baseline="0" dirty="0" smtClean="0"/>
              <a:t> even if won through a lawsuit</a:t>
            </a:r>
          </a:p>
          <a:p>
            <a:r>
              <a:rPr lang="en-US" dirty="0" smtClean="0"/>
              <a:t>Union reimbursements – if a member is reimbursed</a:t>
            </a:r>
            <a:r>
              <a:rPr lang="en-US" baseline="0" dirty="0" smtClean="0"/>
              <a:t> for an overpayment of medical or insurance premiums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23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5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359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898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LUMP</a:t>
            </a:r>
            <a:r>
              <a:rPr lang="en-US" baseline="0" dirty="0" smtClean="0"/>
              <a:t> SUM – if you get this type of order for a vendor or contractor, keep it until money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086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LUMP</a:t>
            </a:r>
            <a:r>
              <a:rPr lang="en-US" baseline="0" dirty="0" smtClean="0"/>
              <a:t> SUM – if you get this type of order for a vendor or contractor, keep it until money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086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629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004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953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372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9652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Bankruptcy</a:t>
            </a:r>
            <a:r>
              <a:rPr lang="en-US" baseline="0" dirty="0" smtClean="0"/>
              <a:t> attorneys may ask you to send the employee’s money directly to them.  We cannot do that with out the employee’s written consent.  And maybe their spouse’s consent as well.  If a bankruptcy attorney asks the monies directly, let me know.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51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52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812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will</a:t>
            </a:r>
            <a:r>
              <a:rPr lang="en-US" baseline="0" dirty="0" smtClean="0"/>
              <a:t> be an online webinar next week = 29</a:t>
            </a:r>
            <a:r>
              <a:rPr lang="en-US" baseline="30000" dirty="0" smtClean="0"/>
              <a:t>th</a:t>
            </a:r>
            <a:r>
              <a:rPr lang="en-US" baseline="0" dirty="0" smtClean="0"/>
              <a:t> of October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5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065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9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07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58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96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57984-ECC1-4811-B13B-527F609EACD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8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74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02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07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22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65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1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4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3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58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5169F-051B-4AAE-97A6-0EDA6512D83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77D284-EE8D-4F44-A453-CE6DB58C0D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fm.wa.gov/accounting/administrative-accounting-resources/payroll/garnishments-overpayment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609600"/>
            <a:ext cx="6477000" cy="9144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Berlin Sans FB Demi" pitchFamily="34" charset="0"/>
              </a:rPr>
              <a:t>GARNISHMENT BASICS</a:t>
            </a:r>
            <a:endParaRPr lang="en-US" sz="4400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296" y="1905000"/>
            <a:ext cx="6705600" cy="6858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7200" b="0" i="1" dirty="0" smtClean="0">
                <a:latin typeface="Berlin Sans FB Demi" pitchFamily="34" charset="0"/>
              </a:rPr>
              <a:t>Jessica SCHENCK</a:t>
            </a:r>
            <a:endParaRPr lang="en-US" sz="7200" b="0" i="1" dirty="0" smtClean="0">
              <a:latin typeface="Berlin Sans FB Demi" pitchFamily="34" charset="0"/>
            </a:endParaRPr>
          </a:p>
          <a:p>
            <a:pPr algn="ctr"/>
            <a:r>
              <a:rPr lang="en-US" sz="7200" b="0" i="1" dirty="0" smtClean="0">
                <a:latin typeface="Berlin Sans FB Demi" pitchFamily="34" charset="0"/>
              </a:rPr>
              <a:t>Garnishment </a:t>
            </a:r>
            <a:r>
              <a:rPr lang="en-US" sz="7200" i="1" dirty="0">
                <a:latin typeface="Berlin Sans FB Demi" pitchFamily="34" charset="0"/>
              </a:rPr>
              <a:t> </a:t>
            </a:r>
            <a:r>
              <a:rPr lang="en-US" sz="7200" i="1" dirty="0" smtClean="0">
                <a:latin typeface="Berlin Sans FB Demi" pitchFamily="34" charset="0"/>
              </a:rPr>
              <a:t>LIAISON</a:t>
            </a:r>
            <a:endParaRPr lang="en-US" sz="7200" b="0" i="1" dirty="0" smtClean="0">
              <a:latin typeface="Berlin Sans FB Demi" pitchFamily="34" charset="0"/>
            </a:endParaRPr>
          </a:p>
          <a:p>
            <a:pPr algn="ctr"/>
            <a:r>
              <a:rPr lang="en-US" sz="7200" b="0" i="1" dirty="0" smtClean="0">
                <a:latin typeface="Berlin Sans FB Demi" pitchFamily="34" charset="0"/>
              </a:rPr>
              <a:t>Attorney General’s Office</a:t>
            </a:r>
          </a:p>
          <a:p>
            <a:pPr algn="ctr"/>
            <a:endParaRPr lang="en-US" sz="7200" b="0" i="1" dirty="0">
              <a:latin typeface="Berlin Sans FB Dem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WHAT CAN STOP A WRIT?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1200" dirty="0" smtClean="0"/>
          </a:p>
          <a:p>
            <a:r>
              <a:rPr lang="en-US" sz="2400" dirty="0" smtClean="0">
                <a:latin typeface="Maiandra GD" panose="020E0502030308020204" pitchFamily="34" charset="0"/>
              </a:rPr>
              <a:t>Release of Writ – must be signed by an attorney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Order of Dismissal – must be filed in court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p</a:t>
            </a:r>
            <a:r>
              <a:rPr lang="en-US" sz="2400" dirty="0" smtClean="0">
                <a:latin typeface="Maiandra GD" panose="020E0502030308020204" pitchFamily="34" charset="0"/>
              </a:rPr>
              <a:t>roof of bankruptcy filing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e</a:t>
            </a:r>
            <a:r>
              <a:rPr lang="en-US" sz="2400" dirty="0" smtClean="0">
                <a:latin typeface="Maiandra GD" panose="020E0502030308020204" pitchFamily="34" charset="0"/>
              </a:rPr>
              <a:t>nd of 60-day period </a:t>
            </a:r>
            <a:r>
              <a:rPr lang="en-US" sz="2400" i="1" dirty="0" smtClean="0">
                <a:latin typeface="Maiandra GD" panose="020E0502030308020204" pitchFamily="34" charset="0"/>
              </a:rPr>
              <a:t>or</a:t>
            </a:r>
            <a:r>
              <a:rPr lang="en-US" sz="2400" dirty="0" smtClean="0">
                <a:latin typeface="Maiandra GD" panose="020E0502030308020204" pitchFamily="34" charset="0"/>
              </a:rPr>
              <a:t> writ </a:t>
            </a:r>
            <a:r>
              <a:rPr lang="en-US" sz="2400" dirty="0" smtClean="0">
                <a:latin typeface="Maiandra GD" panose="020E0502030308020204" pitchFamily="34" charset="0"/>
              </a:rPr>
              <a:t>amount is satisfied</a:t>
            </a:r>
            <a:endParaRPr lang="en-US" sz="2400" dirty="0" smtClean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STACKING WRITS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1200" dirty="0" smtClean="0"/>
          </a:p>
          <a:p>
            <a:r>
              <a:rPr lang="en-US" sz="2400" dirty="0">
                <a:latin typeface="Maiandra GD" panose="020E0502030308020204" pitchFamily="34" charset="0"/>
              </a:rPr>
              <a:t>W</a:t>
            </a:r>
            <a:r>
              <a:rPr lang="en-US" sz="2400" dirty="0" smtClean="0">
                <a:latin typeface="Maiandra GD" panose="020E0502030308020204" pitchFamily="34" charset="0"/>
              </a:rPr>
              <a:t>rit served while another is active becomes “stacked”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 start stacked Writ ASAP after first Writ ends – </a:t>
            </a:r>
            <a:br>
              <a:rPr lang="en-US" sz="2400" dirty="0">
                <a:latin typeface="Maiandra GD" panose="020E0502030308020204" pitchFamily="34" charset="0"/>
              </a:rPr>
            </a:br>
            <a:r>
              <a:rPr lang="en-US" sz="1000" dirty="0">
                <a:latin typeface="Maiandra GD" panose="020E0502030308020204" pitchFamily="34" charset="0"/>
              </a:rPr>
              <a:t/>
            </a:r>
            <a:br>
              <a:rPr lang="en-US" sz="1000" dirty="0">
                <a:latin typeface="Maiandra GD" panose="020E0502030308020204" pitchFamily="34" charset="0"/>
              </a:rPr>
            </a:br>
            <a:r>
              <a:rPr lang="en-US" sz="2400" dirty="0">
                <a:latin typeface="Maiandra GD" panose="020E0502030308020204" pitchFamily="34" charset="0"/>
              </a:rPr>
              <a:t>  i</a:t>
            </a:r>
            <a:r>
              <a:rPr lang="en-US" sz="2400" dirty="0" smtClean="0">
                <a:latin typeface="Maiandra GD" panose="020E0502030308020204" pitchFamily="34" charset="0"/>
              </a:rPr>
              <a:t>f </a:t>
            </a:r>
            <a:r>
              <a:rPr lang="en-US" sz="2400" dirty="0">
                <a:latin typeface="Maiandra GD" panose="020E0502030308020204" pitchFamily="34" charset="0"/>
              </a:rPr>
              <a:t>first Writ ends early, stacked Writ may begin </a:t>
            </a:r>
            <a:r>
              <a:rPr lang="en-US" sz="2400" dirty="0" smtClean="0">
                <a:latin typeface="Maiandra GD" panose="020E0502030308020204" pitchFamily="34" charset="0"/>
              </a:rPr>
              <a:t>early</a:t>
            </a:r>
          </a:p>
          <a:p>
            <a:pPr marL="0" indent="0" algn="ctr">
              <a:buNone/>
            </a:pP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stacking 60-day Writs from same creditor - OK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stacking 60-day Writs with same case number – not OK</a:t>
            </a:r>
          </a:p>
        </p:txBody>
      </p:sp>
    </p:spTree>
    <p:extLst>
      <p:ext uri="{BB962C8B-B14F-4D97-AF65-F5344CB8AC3E}">
        <p14:creationId xmlns:p14="http://schemas.microsoft.com/office/powerpoint/2010/main" val="82352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FIRST ANSWERS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516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 smtClean="0">
              <a:latin typeface="Century Gothic" pitchFamily="34" charset="0"/>
            </a:endParaRPr>
          </a:p>
          <a:p>
            <a:r>
              <a:rPr lang="en-US" sz="1900" dirty="0" smtClean="0">
                <a:latin typeface="Maiandra GD" panose="020E0502030308020204" pitchFamily="34" charset="0"/>
              </a:rPr>
              <a:t>will report earnings, </a:t>
            </a:r>
            <a:r>
              <a:rPr lang="en-US" sz="1900" dirty="0" err="1" smtClean="0">
                <a:latin typeface="Maiandra GD" panose="020E0502030308020204" pitchFamily="34" charset="0"/>
              </a:rPr>
              <a:t>etc</a:t>
            </a:r>
            <a:r>
              <a:rPr lang="en-US" sz="1900" dirty="0" smtClean="0">
                <a:latin typeface="Maiandra GD" panose="020E0502030308020204" pitchFamily="34" charset="0"/>
              </a:rPr>
              <a:t> from the first pay period</a:t>
            </a:r>
            <a:br>
              <a:rPr lang="en-US" sz="1900" dirty="0" smtClean="0">
                <a:latin typeface="Maiandra GD" panose="020E0502030308020204" pitchFamily="34" charset="0"/>
              </a:rPr>
            </a:br>
            <a:endParaRPr lang="en-US" sz="1900" dirty="0" smtClean="0">
              <a:latin typeface="Maiandra GD" panose="020E0502030308020204" pitchFamily="34" charset="0"/>
            </a:endParaRPr>
          </a:p>
          <a:p>
            <a:r>
              <a:rPr lang="en-US" sz="1900" dirty="0" smtClean="0">
                <a:latin typeface="Maiandra GD" panose="020E0502030308020204" pitchFamily="34" charset="0"/>
              </a:rPr>
              <a:t>amounts can be </a:t>
            </a:r>
            <a:r>
              <a:rPr lang="en-US" sz="1900" dirty="0" smtClean="0">
                <a:latin typeface="Maiandra GD" panose="020E0502030308020204" pitchFamily="34" charset="0"/>
              </a:rPr>
              <a:t>estimates</a:t>
            </a: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/>
            </a:r>
            <a:b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</a:t>
            </a:r>
          </a:p>
          <a:p>
            <a:r>
              <a:rPr lang="en-US" sz="1900" dirty="0" smtClean="0">
                <a:latin typeface="Maiandra GD" panose="020E0502030308020204" pitchFamily="34" charset="0"/>
              </a:rPr>
              <a:t>use </a:t>
            </a:r>
            <a:r>
              <a:rPr lang="en-US" sz="1900" dirty="0" smtClean="0">
                <a:latin typeface="Maiandra GD" panose="020E0502030308020204" pitchFamily="34" charset="0"/>
              </a:rPr>
              <a:t>form from creditor or your own</a:t>
            </a:r>
            <a:br>
              <a:rPr lang="en-US" sz="1900" dirty="0" smtClean="0">
                <a:latin typeface="Maiandra GD" panose="020E0502030308020204" pitchFamily="34" charset="0"/>
              </a:rPr>
            </a:br>
            <a:endParaRPr lang="en-US" sz="1900" dirty="0" smtClean="0">
              <a:latin typeface="Maiandra GD" panose="020E0502030308020204" pitchFamily="34" charset="0"/>
            </a:endParaRPr>
          </a:p>
          <a:p>
            <a:r>
              <a:rPr lang="en-US" sz="1900" dirty="0" smtClean="0">
                <a:latin typeface="Maiandra GD" panose="020E0502030308020204" pitchFamily="34" charset="0"/>
              </a:rPr>
              <a:t>use our exempt amounts, not the creditor’s</a:t>
            </a:r>
            <a:r>
              <a:rPr lang="en-US" sz="1900" dirty="0">
                <a:latin typeface="Maiandra GD" panose="020E0502030308020204" pitchFamily="34" charset="0"/>
              </a:rPr>
              <a:t/>
            </a:r>
            <a:br>
              <a:rPr lang="en-US" sz="1900" dirty="0">
                <a:latin typeface="Maiandra GD" panose="020E0502030308020204" pitchFamily="34" charset="0"/>
              </a:rPr>
            </a:br>
            <a:endParaRPr lang="en-US" sz="1900" dirty="0" smtClean="0">
              <a:latin typeface="Maiandra GD" panose="020E0502030308020204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0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second</a:t>
            </a:r>
            <a:r>
              <a:rPr lang="en-US" sz="4000" dirty="0" smtClean="0">
                <a:latin typeface="Berlin Sans FB Demi" pitchFamily="34" charset="0"/>
              </a:rPr>
              <a:t> ANSWERS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516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 smtClean="0">
              <a:latin typeface="Century Gothic" pitchFamily="34" charset="0"/>
            </a:endParaRPr>
          </a:p>
          <a:p>
            <a:r>
              <a:rPr lang="en-US" sz="1800" dirty="0" smtClean="0">
                <a:latin typeface="Maiandra GD" panose="020E0502030308020204" pitchFamily="34" charset="0"/>
              </a:rPr>
              <a:t>reports the total amount held under the garnishment</a:t>
            </a:r>
            <a:br>
              <a:rPr lang="en-US" sz="1800" dirty="0" smtClean="0">
                <a:latin typeface="Maiandra GD" panose="020E0502030308020204" pitchFamily="34" charset="0"/>
              </a:rPr>
            </a:br>
            <a:endParaRPr lang="en-US" sz="1800" dirty="0" smtClean="0">
              <a:latin typeface="Maiandra GD" panose="020E0502030308020204" pitchFamily="34" charset="0"/>
            </a:endParaRPr>
          </a:p>
          <a:p>
            <a:r>
              <a:rPr lang="en-US" sz="1800" dirty="0" smtClean="0">
                <a:latin typeface="Maiandra GD" panose="020E0502030308020204" pitchFamily="34" charset="0"/>
              </a:rPr>
              <a:t>amounts must </a:t>
            </a:r>
            <a:r>
              <a:rPr lang="en-US" sz="1800" dirty="0" smtClean="0">
                <a:latin typeface="Maiandra GD" panose="020E0502030308020204" pitchFamily="34" charset="0"/>
              </a:rPr>
              <a:t>be accurate!</a:t>
            </a:r>
            <a: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</a:t>
            </a:r>
          </a:p>
          <a:p>
            <a:r>
              <a:rPr lang="en-US" sz="1800" dirty="0" smtClean="0">
                <a:latin typeface="Maiandra GD" panose="020E0502030308020204" pitchFamily="34" charset="0"/>
              </a:rPr>
              <a:t>use </a:t>
            </a:r>
            <a:r>
              <a:rPr lang="en-US" sz="1800" dirty="0" smtClean="0">
                <a:latin typeface="Maiandra GD" panose="020E0502030308020204" pitchFamily="34" charset="0"/>
              </a:rPr>
              <a:t>form from creditor or your own</a:t>
            </a:r>
            <a:br>
              <a:rPr lang="en-US" sz="1800" dirty="0" smtClean="0">
                <a:latin typeface="Maiandra GD" panose="020E0502030308020204" pitchFamily="34" charset="0"/>
              </a:rPr>
            </a:br>
            <a:endParaRPr lang="en-US" sz="1800" dirty="0" smtClean="0">
              <a:latin typeface="Maiandra GD" panose="020E0502030308020204" pitchFamily="34" charset="0"/>
            </a:endParaRPr>
          </a:p>
          <a:p>
            <a:r>
              <a:rPr lang="en-US" sz="1800" dirty="0" smtClean="0">
                <a:latin typeface="Maiandra GD" panose="020E0502030308020204" pitchFamily="34" charset="0"/>
              </a:rPr>
              <a:t>receive the 2</a:t>
            </a:r>
            <a:r>
              <a:rPr lang="en-US" sz="1800" baseline="30000" dirty="0" smtClean="0">
                <a:latin typeface="Maiandra GD" panose="020E0502030308020204" pitchFamily="34" charset="0"/>
              </a:rPr>
              <a:t>nd</a:t>
            </a:r>
            <a:r>
              <a:rPr lang="en-US" sz="1800" dirty="0" smtClean="0">
                <a:latin typeface="Maiandra GD" panose="020E0502030308020204" pitchFamily="34" charset="0"/>
              </a:rPr>
              <a:t> answer too soon? Let me know!</a:t>
            </a:r>
            <a:r>
              <a:rPr lang="en-US" sz="1800" dirty="0">
                <a:latin typeface="Maiandra GD" panose="020E0502030308020204" pitchFamily="34" charset="0"/>
              </a:rPr>
              <a:t/>
            </a:r>
            <a:br>
              <a:rPr lang="en-US" sz="1800" dirty="0">
                <a:latin typeface="Maiandra GD" panose="020E0502030308020204" pitchFamily="34" charset="0"/>
              </a:rPr>
            </a:br>
            <a:endParaRPr lang="en-US" sz="1800" dirty="0" smtClean="0">
              <a:latin typeface="Maiandra GD" panose="020E0502030308020204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7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WORKSHEETS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516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 smtClean="0">
              <a:latin typeface="Century Gothic" pitchFamily="34" charset="0"/>
            </a:endParaRPr>
          </a:p>
          <a:p>
            <a:r>
              <a:rPr lang="en-US" sz="1900" dirty="0" smtClean="0">
                <a:latin typeface="Maiandra GD" panose="020E0502030308020204" pitchFamily="34" charset="0"/>
              </a:rPr>
              <a:t>available on the OFM website:</a:t>
            </a:r>
            <a:br>
              <a:rPr lang="en-US" sz="1900" dirty="0" smtClean="0">
                <a:latin typeface="Maiandra GD" panose="020E0502030308020204" pitchFamily="34" charset="0"/>
              </a:rPr>
            </a:br>
            <a:r>
              <a:rPr lang="en-US" sz="1900" dirty="0" smtClean="0">
                <a:hlinkClick r:id="rId3"/>
              </a:rPr>
              <a:t>Garnishments </a:t>
            </a:r>
            <a:r>
              <a:rPr lang="en-US" sz="1900" dirty="0">
                <a:hlinkClick r:id="rId3"/>
              </a:rPr>
              <a:t>&amp; overpayments | Office of Financial Management (</a:t>
            </a:r>
            <a:r>
              <a:rPr lang="en-US" sz="1900" dirty="0" smtClean="0">
                <a:hlinkClick r:id="rId3"/>
              </a:rPr>
              <a:t>wa.gov)</a:t>
            </a:r>
            <a:r>
              <a:rPr lang="en-US" sz="1900" dirty="0">
                <a:latin typeface="Maiandra GD" panose="020E0502030308020204" pitchFamily="34" charset="0"/>
              </a:rPr>
              <a:t/>
            </a:r>
            <a:br>
              <a:rPr lang="en-US" sz="1900" dirty="0">
                <a:latin typeface="Maiandra GD" panose="020E0502030308020204" pitchFamily="34" charset="0"/>
              </a:rPr>
            </a:br>
            <a:endParaRPr lang="en-US" sz="1900" dirty="0" smtClean="0">
              <a:latin typeface="Maiandra GD" panose="020E0502030308020204" pitchFamily="34" charset="0"/>
            </a:endParaRPr>
          </a:p>
          <a:p>
            <a:r>
              <a:rPr lang="en-US" sz="1900" dirty="0" smtClean="0">
                <a:latin typeface="Maiandra GD" panose="020E0502030308020204" pitchFamily="34" charset="0"/>
              </a:rPr>
              <a:t>can use in lieu of filling out </a:t>
            </a:r>
            <a:r>
              <a:rPr lang="en-US" sz="1900" dirty="0" smtClean="0">
                <a:latin typeface="Maiandra GD" panose="020E0502030308020204" pitchFamily="34" charset="0"/>
              </a:rPr>
              <a:t>Section II of answer forms</a:t>
            </a: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/>
            </a:r>
            <a:b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</a:t>
            </a:r>
          </a:p>
          <a:p>
            <a:r>
              <a:rPr lang="en-US" sz="1900" dirty="0" smtClean="0">
                <a:latin typeface="Maiandra GD" panose="020E0502030308020204" pitchFamily="34" charset="0"/>
              </a:rPr>
              <a:t>Forms can be edited</a:t>
            </a:r>
            <a:r>
              <a:rPr lang="en-US" sz="1100" dirty="0">
                <a:latin typeface="Maiandra GD" panose="020E0502030308020204" pitchFamily="34" charset="0"/>
              </a:rPr>
              <a:t/>
            </a:r>
            <a:br>
              <a:rPr lang="en-US" sz="1100" dirty="0">
                <a:latin typeface="Maiandra GD" panose="020E0502030308020204" pitchFamily="34" charset="0"/>
              </a:rPr>
            </a:br>
            <a:endParaRPr lang="en-US" sz="1100" dirty="0" smtClean="0">
              <a:latin typeface="Maiandra GD" panose="020E0502030308020204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31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ORDERS TO PAY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10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must be signed by judge </a:t>
            </a:r>
            <a:r>
              <a:rPr lang="en-US" sz="2400" dirty="0" smtClean="0">
                <a:latin typeface="Maiandra GD" panose="020E0502030308020204" pitchFamily="34" charset="0"/>
              </a:rPr>
              <a:t>or court clerk </a:t>
            </a:r>
            <a:r>
              <a:rPr lang="en-US" sz="2400" dirty="0" smtClean="0">
                <a:latin typeface="Maiandra GD" panose="020E0502030308020204" pitchFamily="34" charset="0"/>
              </a:rPr>
              <a:t>before </a:t>
            </a:r>
            <a:r>
              <a:rPr lang="en-US" sz="2400" dirty="0" smtClean="0">
                <a:latin typeface="Maiandra GD" panose="020E0502030308020204" pitchFamily="34" charset="0"/>
              </a:rPr>
              <a:t>you can pay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8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superior court Writ – money goes to court clerk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8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district court Writ – money goes to creditor</a:t>
            </a:r>
          </a:p>
          <a:p>
            <a:pPr marL="365760" lvl="1" indent="0">
              <a:buNone/>
            </a:pP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If amount is wrong, ask creditor for an amended version</a:t>
            </a:r>
            <a: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</a:t>
            </a: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no time limits for creditors OR </a:t>
            </a:r>
            <a:r>
              <a:rPr lang="en-US" sz="2400" dirty="0" smtClean="0">
                <a:latin typeface="Maiandra GD" panose="020E0502030308020204" pitchFamily="34" charset="0"/>
              </a:rPr>
              <a:t>employers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2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 holding money for more than one year?  Contact me!</a:t>
            </a:r>
            <a:endParaRPr lang="en-US" sz="2400" dirty="0" smtClean="0">
              <a:latin typeface="Century Gothic" pitchFamily="34" charset="0"/>
            </a:endParaRPr>
          </a:p>
          <a:p>
            <a:pPr lvl="1">
              <a:buNone/>
            </a:pPr>
            <a:endParaRPr lang="en-US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00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FAILURE TO ANSWER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2300" dirty="0" smtClean="0">
                <a:latin typeface="Maiandra GD" panose="020E0502030308020204" pitchFamily="34" charset="0"/>
              </a:rPr>
              <a:t> creditor can obtain a Default </a:t>
            </a:r>
            <a:r>
              <a:rPr lang="en-US" sz="2300" dirty="0">
                <a:latin typeface="Maiandra GD" panose="020E0502030308020204" pitchFamily="34" charset="0"/>
              </a:rPr>
              <a:t>J</a:t>
            </a:r>
            <a:r>
              <a:rPr lang="en-US" sz="2300" dirty="0" smtClean="0">
                <a:latin typeface="Maiandra GD" panose="020E0502030308020204" pitchFamily="34" charset="0"/>
              </a:rPr>
              <a:t>udgment if:</a:t>
            </a:r>
          </a:p>
          <a:p>
            <a:pPr lvl="1"/>
            <a:endParaRPr lang="en-US" sz="23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you fail to answer the Writ</a:t>
            </a:r>
            <a:b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23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300" dirty="0">
                <a:solidFill>
                  <a:schemeClr val="tx1"/>
                </a:solidFill>
                <a:latin typeface="Maiandra GD" panose="020E0502030308020204" pitchFamily="34" charset="0"/>
              </a:rPr>
              <a:t>you fail to withhold</a:t>
            </a:r>
            <a:endParaRPr lang="en-US" sz="23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endParaRPr lang="en-US" sz="23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you withhold an incorrect amount</a:t>
            </a:r>
          </a:p>
          <a:p>
            <a:pPr lvl="1"/>
            <a:endParaRPr lang="en-US" sz="2300" dirty="0" smtClean="0">
              <a:latin typeface="Maiandra GD" panose="020E0502030308020204" pitchFamily="34" charset="0"/>
            </a:endParaRPr>
          </a:p>
          <a:p>
            <a:r>
              <a:rPr lang="en-US" sz="2300" dirty="0" smtClean="0">
                <a:latin typeface="Maiandra GD" panose="020E0502030308020204" pitchFamily="34" charset="0"/>
              </a:rPr>
              <a:t> if you receive a Notice of Default…c</a:t>
            </a:r>
            <a: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ontact me </a:t>
            </a:r>
            <a:r>
              <a:rPr lang="en-US" sz="2300" b="1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immediately</a:t>
            </a:r>
            <a:r>
              <a:rPr lang="en-US" sz="2300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!</a:t>
            </a:r>
          </a:p>
          <a:p>
            <a:pPr lvl="1"/>
            <a:endParaRPr lang="en-US" dirty="0" smtClean="0">
              <a:latin typeface="Century Gothic" pitchFamily="34" charset="0"/>
            </a:endParaRPr>
          </a:p>
          <a:p>
            <a:pPr lvl="1"/>
            <a:endParaRPr lang="en-US" dirty="0" smtClean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 err="1" smtClean="0">
                <a:latin typeface="Berlin Sans FB Demi" pitchFamily="34" charset="0"/>
              </a:rPr>
              <a:t>mISSED</a:t>
            </a:r>
            <a:r>
              <a:rPr lang="en-US" sz="3800" dirty="0" smtClean="0">
                <a:latin typeface="Berlin Sans FB Demi" pitchFamily="34" charset="0"/>
              </a:rPr>
              <a:t> </a:t>
            </a:r>
            <a:r>
              <a:rPr lang="en-US" sz="3800" dirty="0" smtClean="0">
                <a:latin typeface="Berlin Sans FB Demi" pitchFamily="34" charset="0"/>
              </a:rPr>
              <a:t>WITHHOLDINGS</a:t>
            </a:r>
            <a:endParaRPr lang="en-US" sz="38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8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Pay the missed amount to the creditor </a:t>
            </a:r>
          </a:p>
          <a:p>
            <a:pPr marL="0" indent="0">
              <a:buNone/>
            </a:pPr>
            <a:endParaRPr lang="en-US" sz="20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ask your employee to authorize voluntary payments to the agency</a:t>
            </a:r>
          </a:p>
          <a:p>
            <a:pPr>
              <a:buNone/>
            </a:pPr>
            <a:endParaRPr lang="en-US" sz="20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a</a:t>
            </a:r>
            <a:r>
              <a:rPr lang="en-US" sz="2400" dirty="0" smtClean="0">
                <a:latin typeface="Maiandra GD" panose="020E0502030308020204" pitchFamily="34" charset="0"/>
              </a:rPr>
              <a:t>greement should reflect payment schedule</a:t>
            </a:r>
          </a:p>
          <a:p>
            <a:endParaRPr lang="en-US" sz="2000" i="1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if employee refuses to sign…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10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involuntary wage deduction is an option</a:t>
            </a:r>
            <a:b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1800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3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see OFM Policy 25.80 for more information</a:t>
            </a:r>
          </a:p>
          <a:p>
            <a:pPr marL="0" indent="0">
              <a:buNone/>
            </a:pPr>
            <a:endParaRPr lang="en-US" dirty="0" smtClean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SEASONAL EMPLOYEES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garnishment </a:t>
            </a:r>
            <a:r>
              <a:rPr lang="en-US" sz="2400" dirty="0">
                <a:latin typeface="Maiandra GD" panose="020E0502030308020204" pitchFamily="34" charset="0"/>
              </a:rPr>
              <a:t>only effective if person is actively employed when the </a:t>
            </a:r>
            <a:r>
              <a:rPr lang="en-US" sz="2400" dirty="0" smtClean="0">
                <a:latin typeface="Maiandra GD" panose="020E0502030308020204" pitchFamily="34" charset="0"/>
              </a:rPr>
              <a:t>Writ </a:t>
            </a:r>
            <a:r>
              <a:rPr lang="en-US" sz="2400" dirty="0">
                <a:latin typeface="Maiandra GD" panose="020E0502030308020204" pitchFamily="34" charset="0"/>
              </a:rPr>
              <a:t>is </a:t>
            </a:r>
            <a:r>
              <a:rPr lang="en-US" sz="2400" dirty="0" smtClean="0">
                <a:latin typeface="Maiandra GD" panose="020E0502030308020204" pitchFamily="34" charset="0"/>
              </a:rPr>
              <a:t>served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if person </a:t>
            </a:r>
            <a:r>
              <a:rPr lang="en-US" sz="2400" i="1" dirty="0" smtClean="0">
                <a:latin typeface="Maiandra GD" panose="020E0502030308020204" pitchFamily="34" charset="0"/>
              </a:rPr>
              <a:t>will</a:t>
            </a:r>
            <a:r>
              <a:rPr lang="en-US" sz="2400" dirty="0" smtClean="0">
                <a:latin typeface="Maiandra GD" panose="020E0502030308020204" pitchFamily="34" charset="0"/>
              </a:rPr>
              <a:t> </a:t>
            </a:r>
            <a:r>
              <a:rPr lang="en-US" sz="2400" i="1" dirty="0" smtClean="0">
                <a:latin typeface="Maiandra GD" panose="020E0502030308020204" pitchFamily="34" charset="0"/>
              </a:rPr>
              <a:t>be</a:t>
            </a:r>
            <a:r>
              <a:rPr lang="en-US" sz="2400" dirty="0" smtClean="0">
                <a:latin typeface="Maiandra GD" panose="020E0502030308020204" pitchFamily="34" charset="0"/>
              </a:rPr>
              <a:t> employed within 60 days, you have a couple options: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  <a:latin typeface="Maiandra GD" panose="020E0502030308020204" pitchFamily="34" charset="0"/>
              </a:rPr>
              <a:t>a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nswer as not a current employee, but provide rehire date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begin Writ and collect what you can during original 60-day period</a:t>
            </a:r>
          </a:p>
          <a:p>
            <a:pPr lvl="1"/>
            <a:endParaRPr lang="en-US" sz="2200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09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Berlin Sans FB Demi" pitchFamily="34" charset="0"/>
              </a:rPr>
              <a:t>GARNISHABLE OR NOT</a:t>
            </a:r>
            <a:r>
              <a:rPr lang="en-US" sz="3600" dirty="0" smtClean="0">
                <a:latin typeface="Berlin Sans FB Demi" pitchFamily="34" charset="0"/>
              </a:rPr>
              <a:t>?, Pt.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3581400" cy="3913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Maiandra GD" panose="020E0502030308020204" pitchFamily="34" charset="0"/>
              </a:rPr>
              <a:t>WORK STUDY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1600" dirty="0" smtClean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federal work study</a:t>
            </a:r>
            <a:r>
              <a:rPr lang="en-US" sz="1600" dirty="0" smtClean="0">
                <a:latin typeface="Maiandra GD" panose="020E0502030308020204" pitchFamily="34" charset="0"/>
              </a:rPr>
              <a:t>: NO</a:t>
            </a:r>
            <a:br>
              <a:rPr lang="en-US" sz="1600" dirty="0" smtClean="0">
                <a:latin typeface="Maiandra GD" panose="020E0502030308020204" pitchFamily="34" charset="0"/>
              </a:rPr>
            </a:br>
            <a:endParaRPr lang="en-US" sz="1600" dirty="0" smtClean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state work study</a:t>
            </a:r>
            <a:r>
              <a:rPr lang="en-US" sz="1600" dirty="0" smtClean="0">
                <a:latin typeface="Maiandra GD" panose="020E0502030308020204" pitchFamily="34" charset="0"/>
              </a:rPr>
              <a:t>: YES</a:t>
            </a:r>
            <a:br>
              <a:rPr lang="en-US" sz="1600" dirty="0" smtClean="0">
                <a:latin typeface="Maiandra GD" panose="020E0502030308020204" pitchFamily="34" charset="0"/>
              </a:rPr>
            </a:br>
            <a:endParaRPr lang="en-US" sz="1600" dirty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headstart funds</a:t>
            </a:r>
            <a:r>
              <a:rPr lang="en-US" sz="1600" dirty="0" smtClean="0">
                <a:latin typeface="Maiandra GD" panose="020E0502030308020204" pitchFamily="34" charset="0"/>
              </a:rPr>
              <a:t>: YES</a:t>
            </a:r>
            <a:endParaRPr lang="en-US" sz="1600" dirty="0" smtClean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191000" y="2201896"/>
            <a:ext cx="4497388" cy="3913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Maiandra GD" panose="020E0502030308020204" pitchFamily="34" charset="0"/>
              </a:rPr>
              <a:t>UNION DUES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1700" dirty="0" smtClean="0">
                <a:latin typeface="Maiandra GD" panose="020E0502030308020204" pitchFamily="34" charset="0"/>
              </a:rPr>
              <a:t>membership </a:t>
            </a:r>
            <a:r>
              <a:rPr lang="en-US" sz="1700" i="1" dirty="0" smtClean="0">
                <a:latin typeface="Maiandra GD" panose="020E0502030308020204" pitchFamily="34" charset="0"/>
              </a:rPr>
              <a:t>must</a:t>
            </a:r>
            <a:r>
              <a:rPr lang="en-US" sz="1700" dirty="0" smtClean="0">
                <a:latin typeface="Maiandra GD" panose="020E0502030308020204" pitchFamily="34" charset="0"/>
              </a:rPr>
              <a:t> be required </a:t>
            </a:r>
            <a:r>
              <a:rPr lang="en-US" sz="1700" dirty="0" smtClean="0">
                <a:latin typeface="Maiandra GD" panose="020E0502030308020204" pitchFamily="34" charset="0"/>
              </a:rPr>
              <a:t>by </a:t>
            </a:r>
            <a:r>
              <a:rPr lang="en-US" sz="1700" dirty="0" smtClean="0">
                <a:latin typeface="Maiandra GD" panose="020E0502030308020204" pitchFamily="34" charset="0"/>
              </a:rPr>
              <a:t>state law to make it a mandatory deduction </a:t>
            </a:r>
            <a:br>
              <a:rPr lang="en-US" sz="1700" dirty="0" smtClean="0">
                <a:latin typeface="Maiandra GD" panose="020E0502030308020204" pitchFamily="34" charset="0"/>
              </a:rPr>
            </a:br>
            <a:endParaRPr lang="en-US" sz="1700" dirty="0" smtClean="0">
              <a:latin typeface="Maiandra GD" panose="020E0502030308020204" pitchFamily="34" charset="0"/>
            </a:endParaRPr>
          </a:p>
          <a:p>
            <a:r>
              <a:rPr lang="en-US" sz="1700" dirty="0" smtClean="0">
                <a:latin typeface="Maiandra GD" panose="020E0502030308020204" pitchFamily="34" charset="0"/>
              </a:rPr>
              <a:t>WFSE’s CBA requires membership, but the CBA is not a state law</a:t>
            </a:r>
            <a:br>
              <a:rPr lang="en-US" sz="1700" dirty="0" smtClean="0">
                <a:latin typeface="Maiandra GD" panose="020E0502030308020204" pitchFamily="34" charset="0"/>
              </a:rPr>
            </a:br>
            <a:endParaRPr lang="en-US" sz="1700" dirty="0" smtClean="0">
              <a:latin typeface="Maiandra GD" panose="020E0502030308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all garnishments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TYPES OF CREDITOR WRITS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Maiandra GD" panose="020E0502030308020204" pitchFamily="34" charset="0"/>
              </a:rPr>
              <a:t>CONTINUING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en-US" sz="2300" dirty="0" smtClean="0">
              <a:latin typeface="Maiandra GD" panose="020E0502030308020204" pitchFamily="34" charset="0"/>
            </a:endParaRPr>
          </a:p>
          <a:p>
            <a:r>
              <a:rPr lang="en-US" sz="2300" dirty="0" smtClean="0">
                <a:latin typeface="Maiandra GD" panose="020E0502030308020204" pitchFamily="34" charset="0"/>
              </a:rPr>
              <a:t>captures earnings </a:t>
            </a:r>
            <a:r>
              <a:rPr lang="en-US" sz="2300" dirty="0" smtClean="0">
                <a:latin typeface="Maiandra GD" panose="020E0502030308020204" pitchFamily="34" charset="0"/>
              </a:rPr>
              <a:t>for 60 days</a:t>
            </a:r>
            <a:r>
              <a:rPr lang="en-US" sz="2300" dirty="0">
                <a:latin typeface="Maiandra GD" panose="020E0502030308020204" pitchFamily="34" charset="0"/>
              </a:rPr>
              <a:t/>
            </a:r>
            <a:br>
              <a:rPr lang="en-US" sz="2300" dirty="0">
                <a:latin typeface="Maiandra GD" panose="020E0502030308020204" pitchFamily="34" charset="0"/>
              </a:rPr>
            </a:br>
            <a:endParaRPr lang="en-US" sz="2300" dirty="0" smtClean="0">
              <a:latin typeface="Maiandra GD" panose="020E0502030308020204" pitchFamily="34" charset="0"/>
            </a:endParaRPr>
          </a:p>
          <a:p>
            <a:r>
              <a:rPr lang="en-US" sz="2300" dirty="0">
                <a:latin typeface="Maiandra GD" panose="020E0502030308020204" pitchFamily="34" charset="0"/>
              </a:rPr>
              <a:t>t</a:t>
            </a:r>
            <a:r>
              <a:rPr lang="en-US" sz="2300" dirty="0" smtClean="0">
                <a:latin typeface="Maiandra GD" panose="020E0502030308020204" pitchFamily="34" charset="0"/>
              </a:rPr>
              <a:t>akes </a:t>
            </a:r>
            <a:r>
              <a:rPr lang="en-US" sz="2300" dirty="0" smtClean="0">
                <a:latin typeface="Maiandra GD" panose="020E0502030308020204" pitchFamily="34" charset="0"/>
              </a:rPr>
              <a:t>15-25</a:t>
            </a:r>
            <a:r>
              <a:rPr lang="en-US" sz="2300" dirty="0" smtClean="0">
                <a:latin typeface="Maiandra GD" panose="020E0502030308020204" pitchFamily="34" charset="0"/>
              </a:rPr>
              <a:t>% of disposable wages</a:t>
            </a:r>
            <a:r>
              <a:rPr lang="en-US" sz="2300" dirty="0">
                <a:latin typeface="Maiandra GD" panose="020E0502030308020204" pitchFamily="34" charset="0"/>
              </a:rPr>
              <a:t/>
            </a:r>
            <a:br>
              <a:rPr lang="en-US" sz="2300" dirty="0">
                <a:latin typeface="Maiandra GD" panose="020E0502030308020204" pitchFamily="34" charset="0"/>
              </a:rPr>
            </a:br>
            <a:endParaRPr lang="en-US" sz="2300" dirty="0" smtClean="0">
              <a:latin typeface="Maiandra GD" panose="020E0502030308020204" pitchFamily="34" charset="0"/>
            </a:endParaRPr>
          </a:p>
          <a:p>
            <a:r>
              <a:rPr lang="en-US" sz="2300" dirty="0" smtClean="0">
                <a:latin typeface="Maiandra GD" panose="020E0502030308020204" pitchFamily="34" charset="0"/>
              </a:rPr>
              <a:t>only used for employees</a:t>
            </a:r>
            <a:r>
              <a:rPr lang="en-US" sz="2300" dirty="0" smtClean="0">
                <a:latin typeface="Maiandra GD" panose="020E0502030308020204" pitchFamily="34" charset="0"/>
              </a:rPr>
              <a:t/>
            </a:r>
            <a:br>
              <a:rPr lang="en-US" sz="2300" dirty="0" smtClean="0">
                <a:latin typeface="Maiandra GD" panose="020E0502030308020204" pitchFamily="34" charset="0"/>
              </a:rPr>
            </a:br>
            <a:endParaRPr lang="en-US" sz="2300" dirty="0" smtClean="0">
              <a:latin typeface="Maiandra GD" panose="020E0502030308020204" pitchFamily="34" charset="0"/>
            </a:endParaRPr>
          </a:p>
          <a:p>
            <a:r>
              <a:rPr lang="en-US" sz="2300" dirty="0" smtClean="0">
                <a:latin typeface="Maiandra GD" panose="020E0502030308020204" pitchFamily="34" charset="0"/>
              </a:rPr>
              <a:t>most often used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NON-CONTINUING</a:t>
            </a:r>
            <a:endParaRPr lang="en-US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endParaRPr lang="en-US" sz="1400" dirty="0">
              <a:latin typeface="Maiandra GD" panose="020E0502030308020204" pitchFamily="34" charset="0"/>
            </a:endParaRPr>
          </a:p>
          <a:p>
            <a:r>
              <a:rPr lang="en-US" sz="1400" dirty="0" smtClean="0">
                <a:latin typeface="Maiandra GD" panose="020E0502030308020204" pitchFamily="34" charset="0"/>
              </a:rPr>
              <a:t>captures </a:t>
            </a:r>
            <a:r>
              <a:rPr lang="en-US" sz="1400" dirty="0">
                <a:latin typeface="Maiandra GD" panose="020E0502030308020204" pitchFamily="34" charset="0"/>
              </a:rPr>
              <a:t>funds for one day </a:t>
            </a:r>
            <a:r>
              <a:rPr lang="en-US" sz="1400" dirty="0" smtClean="0">
                <a:latin typeface="Maiandra GD" panose="020E0502030308020204" pitchFamily="34" charset="0"/>
              </a:rPr>
              <a:t>only</a:t>
            </a:r>
            <a:endParaRPr lang="en-US" sz="1400" dirty="0">
              <a:latin typeface="Maiandra GD" panose="020E0502030308020204" pitchFamily="34" charset="0"/>
            </a:endParaRPr>
          </a:p>
          <a:p>
            <a:r>
              <a:rPr lang="en-US" sz="1400" dirty="0">
                <a:latin typeface="Maiandra GD" panose="020E0502030308020204" pitchFamily="34" charset="0"/>
              </a:rPr>
              <a:t>captures 100% of funds owed to </a:t>
            </a:r>
            <a:r>
              <a:rPr lang="en-US" sz="1400" dirty="0" smtClean="0">
                <a:latin typeface="Maiandra GD" panose="020E0502030308020204" pitchFamily="34" charset="0"/>
              </a:rPr>
              <a:t>plaintiff</a:t>
            </a:r>
            <a:endParaRPr lang="en-US" sz="1400" dirty="0">
              <a:latin typeface="Maiandra GD" panose="020E0502030308020204" pitchFamily="34" charset="0"/>
            </a:endParaRPr>
          </a:p>
          <a:p>
            <a:r>
              <a:rPr lang="en-US" sz="1400" dirty="0">
                <a:latin typeface="Maiandra GD" panose="020E0502030308020204" pitchFamily="34" charset="0"/>
              </a:rPr>
              <a:t>for vendors, contractors – not </a:t>
            </a:r>
            <a:r>
              <a:rPr lang="en-US" sz="1400" dirty="0" smtClean="0">
                <a:latin typeface="Maiandra GD" panose="020E0502030308020204" pitchFamily="34" charset="0"/>
              </a:rPr>
              <a:t>employees</a:t>
            </a:r>
            <a:endParaRPr lang="en-US" sz="1400" dirty="0">
              <a:latin typeface="Maiandra GD" panose="020E0502030308020204" pitchFamily="34" charset="0"/>
            </a:endParaRPr>
          </a:p>
          <a:p>
            <a:r>
              <a:rPr lang="en-US" sz="1400" dirty="0">
                <a:latin typeface="Maiandra GD" panose="020E0502030308020204" pitchFamily="34" charset="0"/>
              </a:rPr>
              <a:t>very rare, but important to act fast</a:t>
            </a:r>
          </a:p>
          <a:p>
            <a:endParaRPr lang="en-US" sz="1400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43491" y="762000"/>
            <a:ext cx="6571344" cy="10563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Berlin Sans FB Demi" pitchFamily="34" charset="0"/>
              </a:rPr>
              <a:t>GARNISHABLE OR NOT?,</a:t>
            </a:r>
            <a:r>
              <a:rPr lang="en-US" sz="4400" dirty="0">
                <a:latin typeface="Berlin Sans FB Demi" pitchFamily="34" charset="0"/>
              </a:rPr>
              <a:t> </a:t>
            </a:r>
            <a:r>
              <a:rPr lang="en-US" sz="3000" dirty="0">
                <a:latin typeface="Berlin Sans FB Demi" pitchFamily="34" charset="0"/>
              </a:rPr>
              <a:t>Pt. </a:t>
            </a:r>
            <a:r>
              <a:rPr lang="en-US" sz="3000" dirty="0" smtClean="0">
                <a:latin typeface="Berlin Sans FB Demi" pitchFamily="34" charset="0"/>
              </a:rPr>
              <a:t>2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443491" y="2057400"/>
            <a:ext cx="3125766" cy="34113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300" dirty="0" smtClean="0">
                <a:latin typeface="Maiandra GD" panose="020E0502030308020204" pitchFamily="34" charset="0"/>
              </a:rPr>
              <a:t>YEP</a:t>
            </a:r>
            <a:endParaRPr lang="en-US" sz="2300" dirty="0" smtClean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S/L and A/L </a:t>
            </a:r>
            <a:r>
              <a:rPr lang="en-US" sz="1600" dirty="0" smtClean="0">
                <a:latin typeface="Maiandra GD" panose="020E0502030308020204" pitchFamily="34" charset="0"/>
              </a:rPr>
              <a:t>buyout</a:t>
            </a:r>
            <a:r>
              <a:rPr lang="en-US" sz="1600" dirty="0">
                <a:latin typeface="Maiandra GD" panose="020E0502030308020204" pitchFamily="34" charset="0"/>
              </a:rPr>
              <a:t/>
            </a:r>
            <a:br>
              <a:rPr lang="en-US" sz="1600" dirty="0">
                <a:latin typeface="Maiandra GD" panose="020E0502030308020204" pitchFamily="34" charset="0"/>
              </a:rPr>
            </a:br>
            <a:endParaRPr lang="en-US" sz="800" dirty="0" smtClean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shared leave</a:t>
            </a:r>
            <a:br>
              <a:rPr lang="en-US" sz="1600" dirty="0" smtClean="0">
                <a:latin typeface="Maiandra GD" panose="020E0502030308020204" pitchFamily="34" charset="0"/>
              </a:rPr>
            </a:br>
            <a:endParaRPr lang="en-US" sz="1200" dirty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back wages</a:t>
            </a:r>
            <a:br>
              <a:rPr lang="en-US" sz="1600" dirty="0" smtClean="0">
                <a:latin typeface="Maiandra GD" panose="020E0502030308020204" pitchFamily="34" charset="0"/>
              </a:rPr>
            </a:br>
            <a:endParaRPr lang="en-US" sz="800" dirty="0" smtClean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union reimbursements</a:t>
            </a:r>
            <a:r>
              <a:rPr lang="en-US" sz="1600" dirty="0">
                <a:latin typeface="Maiandra GD" panose="020E0502030308020204" pitchFamily="34" charset="0"/>
              </a:rPr>
              <a:t/>
            </a:r>
            <a:br>
              <a:rPr lang="en-US" sz="1600" dirty="0">
                <a:latin typeface="Maiandra GD" panose="020E0502030308020204" pitchFamily="34" charset="0"/>
              </a:rPr>
            </a:br>
            <a:endParaRPr lang="en-US" sz="800" dirty="0" smtClean="0">
              <a:latin typeface="Maiandra GD" panose="020E0502030308020204" pitchFamily="34" charset="0"/>
            </a:endParaRPr>
          </a:p>
          <a:p>
            <a:r>
              <a:rPr lang="en-US" sz="1600" dirty="0" smtClean="0">
                <a:latin typeface="Maiandra GD" panose="020E0502030308020204" pitchFamily="34" charset="0"/>
              </a:rPr>
              <a:t>Earned Income Tax Credit</a:t>
            </a:r>
            <a:br>
              <a:rPr lang="en-US" sz="1600" dirty="0" smtClean="0">
                <a:latin typeface="Maiandra GD" panose="020E0502030308020204" pitchFamily="34" charset="0"/>
              </a:rPr>
            </a:br>
            <a:endParaRPr lang="en-US" sz="1600" dirty="0" smtClean="0">
              <a:latin typeface="Maiandra GD" panose="020E0502030308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889182" y="2133601"/>
            <a:ext cx="3125652" cy="33252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00" dirty="0" smtClean="0">
                <a:latin typeface="Maiandra GD" panose="020E0502030308020204" pitchFamily="34" charset="0"/>
              </a:rPr>
              <a:t>NOPE</a:t>
            </a:r>
            <a:endParaRPr lang="en-US" sz="2300" dirty="0" smtClean="0">
              <a:latin typeface="Maiandra GD" panose="020E0502030308020204" pitchFamily="34" charset="0"/>
            </a:endParaRPr>
          </a:p>
          <a:p>
            <a:pPr lvl="0">
              <a:buClr>
                <a:srgbClr val="F3A447"/>
              </a:buClr>
            </a:pPr>
            <a:r>
              <a:rPr lang="en-US" sz="1600" dirty="0" smtClean="0">
                <a:latin typeface="Maiandra GD" panose="020E0502030308020204" pitchFamily="34" charset="0"/>
              </a:rPr>
              <a:t>additional voluntary federal withholding</a:t>
            </a:r>
            <a:r>
              <a:rPr lang="en-US" sz="1600" dirty="0">
                <a:latin typeface="Maiandra GD" panose="020E0502030308020204" pitchFamily="34" charset="0"/>
              </a:rPr>
              <a:t/>
            </a:r>
            <a:br>
              <a:rPr lang="en-US" sz="1600" dirty="0">
                <a:latin typeface="Maiandra GD" panose="020E0502030308020204" pitchFamily="34" charset="0"/>
              </a:rPr>
            </a:br>
            <a:endParaRPr lang="en-US" sz="1600" dirty="0">
              <a:latin typeface="Maiandra GD" panose="020E0502030308020204" pitchFamily="34" charset="0"/>
            </a:endParaRPr>
          </a:p>
          <a:p>
            <a:pPr lvl="0">
              <a:buClr>
                <a:srgbClr val="F3A447"/>
              </a:buClr>
            </a:pPr>
            <a:r>
              <a:rPr lang="en-US" sz="1600" dirty="0" smtClean="0">
                <a:latin typeface="Maiandra GD" panose="020E0502030308020204" pitchFamily="34" charset="0"/>
              </a:rPr>
              <a:t>MEP / VEBA reimbursements </a:t>
            </a:r>
            <a:br>
              <a:rPr lang="en-US" sz="1600" dirty="0" smtClean="0">
                <a:latin typeface="Maiandra GD" panose="020E0502030308020204" pitchFamily="34" charset="0"/>
              </a:rPr>
            </a:br>
            <a:endParaRPr lang="en-US" sz="1600" dirty="0" smtClean="0">
              <a:latin typeface="Maiandra GD" panose="020E0502030308020204" pitchFamily="34" charset="0"/>
            </a:endParaRPr>
          </a:p>
          <a:p>
            <a:pPr lvl="0">
              <a:buClr>
                <a:srgbClr val="F3A447"/>
              </a:buClr>
            </a:pPr>
            <a:r>
              <a:rPr lang="en-US" sz="1600" dirty="0" smtClean="0">
                <a:latin typeface="Maiandra GD" panose="020E0502030308020204" pitchFamily="34" charset="0"/>
              </a:rPr>
              <a:t>retirement benefits</a:t>
            </a:r>
            <a:endParaRPr lang="en-US" sz="1600" dirty="0">
              <a:latin typeface="Maiandra GD" panose="020E0502030308020204" pitchFamily="34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all garnishments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059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OUT OF STATE </a:t>
            </a:r>
            <a:r>
              <a:rPr lang="en-US" sz="4000" dirty="0" smtClean="0">
                <a:latin typeface="Berlin Sans FB Demi" pitchFamily="34" charset="0"/>
              </a:rPr>
              <a:t>GARNISHMENTS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2400" dirty="0">
                <a:latin typeface="Maiandra GD" panose="020E0502030308020204" pitchFamily="34" charset="0"/>
              </a:rPr>
              <a:t>W</a:t>
            </a:r>
            <a:r>
              <a:rPr lang="en-US" sz="2400" dirty="0" smtClean="0">
                <a:latin typeface="Maiandra GD" panose="020E0502030308020204" pitchFamily="34" charset="0"/>
              </a:rPr>
              <a:t>rits must be filed in Washington state</a:t>
            </a:r>
          </a:p>
          <a:p>
            <a:pPr lvl="1">
              <a:buNone/>
            </a:pPr>
            <a:endParaRPr lang="en-US" sz="1400" dirty="0" smtClean="0">
              <a:latin typeface="Maiandra GD" panose="020E0502030308020204" pitchFamily="34" charset="0"/>
            </a:endParaRPr>
          </a:p>
          <a:p>
            <a:pPr lvl="2"/>
            <a:r>
              <a:rPr lang="en-US" dirty="0" smtClean="0">
                <a:latin typeface="Maiandra GD" panose="020E0502030308020204" pitchFamily="34" charset="0"/>
              </a:rPr>
              <a:t> </a:t>
            </a:r>
            <a:r>
              <a:rPr lang="en-US" sz="2000" dirty="0" smtClean="0">
                <a:latin typeface="Maiandra GD" panose="020E0502030308020204" pitchFamily="34" charset="0"/>
              </a:rPr>
              <a:t>other states have no authority to garnish</a:t>
            </a:r>
          </a:p>
          <a:p>
            <a:pPr lvl="1"/>
            <a:endParaRPr lang="en-US" sz="1100" dirty="0" smtClean="0">
              <a:latin typeface="Maiandra GD" panose="020E0502030308020204" pitchFamily="34" charset="0"/>
            </a:endParaRPr>
          </a:p>
          <a:p>
            <a:pPr lvl="2"/>
            <a:r>
              <a:rPr lang="en-US" dirty="0" smtClean="0">
                <a:latin typeface="Maiandra GD" panose="020E0502030308020204" pitchFamily="34" charset="0"/>
              </a:rPr>
              <a:t> </a:t>
            </a:r>
            <a:r>
              <a:rPr lang="en-US" sz="2000" dirty="0" smtClean="0">
                <a:latin typeface="Maiandra GD" panose="020E0502030308020204" pitchFamily="34" charset="0"/>
              </a:rPr>
              <a:t>per RCW 6.40 – “Uniform Foreign Judgments Act”</a:t>
            </a:r>
            <a:br>
              <a:rPr lang="en-US" sz="20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out-of-state Writs can be sent to me</a:t>
            </a:r>
          </a:p>
          <a:p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child support garns are the </a:t>
            </a:r>
            <a:r>
              <a:rPr lang="en-US" sz="2400" i="1" dirty="0" smtClean="0">
                <a:latin typeface="Maiandra GD" panose="020E0502030308020204" pitchFamily="34" charset="0"/>
              </a:rPr>
              <a:t>only</a:t>
            </a:r>
            <a:r>
              <a:rPr lang="en-US" sz="2400" dirty="0" smtClean="0">
                <a:latin typeface="Maiandra GD" panose="020E0502030308020204" pitchFamily="34" charset="0"/>
              </a:rPr>
              <a:t> exception to this rule</a:t>
            </a:r>
            <a:endParaRPr lang="en-US" sz="2400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all garnishments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3491" y="804520"/>
            <a:ext cx="7319509" cy="104923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FEDERAL</a:t>
            </a:r>
            <a:r>
              <a:rPr lang="en-US" sz="4000" dirty="0" smtClean="0">
                <a:latin typeface="Berlin Sans FB Demi" pitchFamily="34" charset="0"/>
              </a:rPr>
              <a:t> </a:t>
            </a:r>
            <a:r>
              <a:rPr lang="en-US" sz="4000" dirty="0" smtClean="0">
                <a:latin typeface="Berlin Sans FB Demi" pitchFamily="34" charset="0"/>
              </a:rPr>
              <a:t>GARNISHMENTS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sz="2400" dirty="0" smtClean="0">
                <a:latin typeface="Maiandra GD" panose="020E0502030308020204" pitchFamily="34" charset="0"/>
              </a:rPr>
              <a:t>ongoing order – continues until satisfied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when balance nears zero, call for updated balance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other types of garns can be collected at the same time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health insurance premiums are considered mandatory deductions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same rules apply to all federal agency garnishments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3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CHILD SUPPORT</a:t>
            </a:r>
            <a:r>
              <a:rPr lang="en-US" sz="4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, </a:t>
            </a:r>
            <a:r>
              <a:rPr lang="en-US" sz="3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pt. </a:t>
            </a:r>
            <a:r>
              <a:rPr lang="en-US" sz="30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2400" dirty="0" smtClean="0">
                <a:latin typeface="Maiandra GD" panose="020E0502030308020204" pitchFamily="34" charset="0"/>
              </a:rPr>
              <a:t>Seasonal </a:t>
            </a:r>
            <a:r>
              <a:rPr lang="en-US" sz="2400" dirty="0">
                <a:latin typeface="Maiandra GD" panose="020E0502030308020204" pitchFamily="34" charset="0"/>
              </a:rPr>
              <a:t>employees </a:t>
            </a:r>
            <a:r>
              <a:rPr lang="en-US" sz="2400" dirty="0" smtClean="0">
                <a:latin typeface="Maiandra GD" panose="020E0502030308020204" pitchFamily="34" charset="0"/>
              </a:rPr>
              <a:t>– report time off to the CSO</a:t>
            </a:r>
            <a:r>
              <a:rPr lang="en-US" sz="2400" dirty="0">
                <a:latin typeface="Maiandra GD" panose="020E0502030308020204" pitchFamily="34" charset="0"/>
              </a:rPr>
              <a:t>;</a:t>
            </a:r>
            <a:r>
              <a:rPr lang="en-US" sz="2400" dirty="0" smtClean="0">
                <a:latin typeface="Maiandra GD" panose="020E0502030308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Maiandra GD" panose="020E0502030308020204" pitchFamily="34" charset="0"/>
              </a:rPr>
              <a:t>   resume withholding </a:t>
            </a:r>
            <a:r>
              <a:rPr lang="en-US" sz="2400" dirty="0" smtClean="0">
                <a:latin typeface="Maiandra GD" panose="020E0502030308020204" pitchFamily="34" charset="0"/>
              </a:rPr>
              <a:t>when they return to </a:t>
            </a:r>
            <a:r>
              <a:rPr lang="en-US" sz="2400" dirty="0" smtClean="0">
                <a:latin typeface="Maiandra GD" panose="020E0502030308020204" pitchFamily="34" charset="0"/>
              </a:rPr>
              <a:t>work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miss a payment? please take whatever steps necessary to pay ASAP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not required to give employee’s banking information to any child support office</a:t>
            </a:r>
          </a:p>
          <a:p>
            <a:pPr marL="0" indent="0">
              <a:buNone/>
            </a:pPr>
            <a:endParaRPr lang="en-US" sz="2400" dirty="0" smtClean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62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CHILD SUPPORT</a:t>
            </a:r>
            <a:r>
              <a:rPr lang="en-US" sz="4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, </a:t>
            </a:r>
            <a:r>
              <a:rPr lang="en-US" sz="3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pt. </a:t>
            </a:r>
            <a:r>
              <a:rPr lang="en-US" sz="30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2400" dirty="0" smtClean="0">
                <a:latin typeface="Maiandra GD" panose="020E0502030308020204" pitchFamily="34" charset="0"/>
              </a:rPr>
              <a:t>coordinating child support with another type of garnishment: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determine the </a:t>
            </a: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standard 20%-25</a:t>
            </a: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% of disposable earnings</a:t>
            </a:r>
            <a:b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19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subtract the child support payment from the </a:t>
            </a: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20-25</a:t>
            </a:r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% amount</a:t>
            </a:r>
            <a:b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19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19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whatever is left over can go to the next creditor in line</a:t>
            </a:r>
          </a:p>
          <a:p>
            <a:pPr lvl="1"/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endParaRPr lang="en-US" sz="2400" dirty="0" smtClean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19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STATE AGENCY GARNISHMENTS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Orders to Withhold &amp; Deliver continue until paid in full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The state agencies can garnish 100% of wages, but they usually request…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200" u="sng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ESD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: 25% of disposable  </a:t>
            </a:r>
            <a:r>
              <a:rPr lang="en-US" sz="2200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or 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30x federal min wage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u="sng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L&amp;I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: 25% of disposable  </a:t>
            </a:r>
            <a:r>
              <a:rPr lang="en-US" sz="2200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or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 35x federal min wage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u="sng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DOR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: 25% of disposable  </a:t>
            </a:r>
            <a:r>
              <a:rPr lang="en-US" sz="2200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and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 100% of final paycheck</a:t>
            </a:r>
            <a:r>
              <a:rPr lang="en-US" sz="2200" dirty="0" smtClean="0">
                <a:latin typeface="Maiandra GD" panose="020E0502030308020204" pitchFamily="34" charset="0"/>
              </a:rPr>
              <a:t/>
            </a:r>
            <a:br>
              <a:rPr lang="en-US" sz="2200" dirty="0" smtClean="0">
                <a:latin typeface="Maiandra GD" panose="020E0502030308020204" pitchFamily="34" charset="0"/>
              </a:rPr>
            </a:br>
            <a:r>
              <a:rPr lang="en-US" sz="2200" dirty="0" smtClean="0">
                <a:latin typeface="Maiandra GD" panose="020E0502030308020204" pitchFamily="34" charset="0"/>
              </a:rPr>
              <a:t> </a:t>
            </a:r>
          </a:p>
          <a:p>
            <a:endParaRPr lang="en-US" sz="2400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3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IRS LEVIES</a:t>
            </a:r>
            <a:r>
              <a:rPr lang="en-US" sz="4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, </a:t>
            </a:r>
            <a:r>
              <a:rPr lang="en-US" sz="3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pt.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200" dirty="0" smtClean="0"/>
          </a:p>
          <a:p>
            <a:r>
              <a:rPr lang="en-US" sz="2400" dirty="0" smtClean="0">
                <a:latin typeface="Maiandra GD" panose="020E0502030308020204" pitchFamily="34" charset="0"/>
              </a:rPr>
              <a:t>two types of IRS </a:t>
            </a:r>
            <a:r>
              <a:rPr lang="en-US" sz="2400" dirty="0">
                <a:latin typeface="Maiandra GD" panose="020E0502030308020204" pitchFamily="34" charset="0"/>
              </a:rPr>
              <a:t>L</a:t>
            </a:r>
            <a:r>
              <a:rPr lang="en-US" sz="2400" dirty="0" smtClean="0">
                <a:latin typeface="Maiandra GD" panose="020E0502030308020204" pitchFamily="34" charset="0"/>
              </a:rPr>
              <a:t>evies: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“Notice of Levy 668-A” is a one-day levy 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“Notice of Levy on Wages, Salary and Other Income” continues until released by the IRS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2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often takes more than 25% of disposable earnings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0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IRS LEVIES</a:t>
            </a:r>
            <a:r>
              <a:rPr lang="en-US" sz="4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,</a:t>
            </a:r>
            <a:r>
              <a:rPr lang="en-US" sz="44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 </a:t>
            </a:r>
            <a:r>
              <a:rPr lang="en-US" sz="30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pt. </a:t>
            </a:r>
            <a:r>
              <a:rPr lang="en-US" sz="30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latin typeface="Berlin Sans FB Demi" pitchFamily="34" charset="0"/>
              </a:rPr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20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must </a:t>
            </a:r>
            <a:r>
              <a:rPr lang="en-US" sz="2400" dirty="0">
                <a:latin typeface="Maiandra GD" panose="020E0502030308020204" pitchFamily="34" charset="0"/>
              </a:rPr>
              <a:t>deliver parts 3 &amp; </a:t>
            </a:r>
            <a:r>
              <a:rPr lang="en-US" sz="2400" dirty="0" smtClean="0">
                <a:latin typeface="Maiandra GD" panose="020E0502030308020204" pitchFamily="34" charset="0"/>
              </a:rPr>
              <a:t>4 of Levy </a:t>
            </a:r>
            <a:r>
              <a:rPr lang="en-US" sz="2400" dirty="0">
                <a:latin typeface="Maiandra GD" panose="020E0502030308020204" pitchFamily="34" charset="0"/>
              </a:rPr>
              <a:t>to employee ASAP </a:t>
            </a:r>
          </a:p>
          <a:p>
            <a:endParaRPr lang="en-US" sz="2400" dirty="0" smtClean="0"/>
          </a:p>
          <a:p>
            <a:r>
              <a:rPr lang="en-US" sz="2400" dirty="0" smtClean="0">
                <a:latin typeface="Maiandra GD" panose="020E0502030308020204" pitchFamily="34" charset="0"/>
              </a:rPr>
              <a:t>if employee doesn’t respond in time: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13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use “married filing separate</a:t>
            </a:r>
            <a:r>
              <a:rPr lang="en-US" sz="2200" dirty="0">
                <a:solidFill>
                  <a:schemeClr val="tx1"/>
                </a:solidFill>
                <a:latin typeface="Maiandra GD" panose="020E0502030308020204" pitchFamily="34" charset="0"/>
              </a:rPr>
              <a:t>” and one exemption </a:t>
            </a:r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to determine withhold amount  (NOT their W-4)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13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this leaves employee with about 40% of their paycheck</a:t>
            </a:r>
            <a:b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12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if employee turns the forms in late, IRS will usually accept changes </a:t>
            </a:r>
            <a:endParaRPr lang="en-US" sz="2200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endParaRPr lang="en-US" sz="2200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VOLUNTARY WAGE ASSIGNMENTS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2400" dirty="0">
                <a:latin typeface="Maiandra GD" panose="020E0502030308020204" pitchFamily="34" charset="0"/>
              </a:rPr>
              <a:t>you may choose to decline the wage assignment, or request changes to make it easier for you</a:t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if employee is married, spouse must </a:t>
            </a:r>
            <a:r>
              <a:rPr lang="en-US" sz="2400" dirty="0" smtClean="0">
                <a:latin typeface="Maiandra GD" panose="020E0502030308020204" pitchFamily="34" charset="0"/>
              </a:rPr>
              <a:t>sign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all other garnishments should be taken out in addition to the wage assignment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I’m happy to take a look and make suggestions</a:t>
            </a:r>
            <a:endParaRPr lang="en-US" sz="2400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 types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BANKRUPTCIES,</a:t>
            </a:r>
            <a:r>
              <a:rPr lang="en-US" sz="4400" dirty="0" smtClean="0">
                <a:latin typeface="Berlin Sans FB Demi" pitchFamily="34" charset="0"/>
              </a:rPr>
              <a:t> </a:t>
            </a:r>
            <a:r>
              <a:rPr lang="en-US" sz="3000" dirty="0" smtClean="0">
                <a:latin typeface="Berlin Sans FB Demi" pitchFamily="34" charset="0"/>
              </a:rPr>
              <a:t>pt. 1</a:t>
            </a:r>
            <a:endParaRPr lang="en-US" sz="3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providing proof of bankruptcy is the employee’s </a:t>
            </a:r>
          </a:p>
          <a:p>
            <a:pPr marL="0" indent="0">
              <a:buNone/>
            </a:pPr>
            <a:r>
              <a:rPr lang="en-US" sz="2400" dirty="0" smtClean="0">
                <a:latin typeface="Maiandra GD" panose="020E0502030308020204" pitchFamily="34" charset="0"/>
              </a:rPr>
              <a:t>   responsibility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y</a:t>
            </a:r>
            <a:r>
              <a:rPr lang="en-US" sz="2400" dirty="0" smtClean="0">
                <a:latin typeface="Maiandra GD" panose="020E0502030308020204" pitchFamily="34" charset="0"/>
              </a:rPr>
              <a:t>ou can also call the </a:t>
            </a:r>
            <a:r>
              <a:rPr lang="en-US" sz="2400" dirty="0">
                <a:latin typeface="Maiandra GD" panose="020E0502030308020204" pitchFamily="34" charset="0"/>
              </a:rPr>
              <a:t>bankruptcy</a:t>
            </a:r>
            <a:r>
              <a:rPr lang="en-US" sz="2400" dirty="0" smtClean="0">
                <a:latin typeface="Maiandra GD" panose="020E0502030308020204" pitchFamily="34" charset="0"/>
              </a:rPr>
              <a:t> court’s automated information line at (866) 222-8029.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once you obtain proof, stop garnishing immediately – </a:t>
            </a:r>
          </a:p>
          <a:p>
            <a:pPr marL="0" indent="0">
              <a:buNone/>
            </a:pPr>
            <a:r>
              <a:rPr lang="en-US" sz="2400" dirty="0" smtClean="0">
                <a:latin typeface="Maiandra GD" panose="020E0502030308020204" pitchFamily="34" charset="0"/>
              </a:rPr>
              <a:t>    everything except child support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5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WRIT TIMELINE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4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Writ and first answer served on AGO</a:t>
            </a:r>
            <a:endParaRPr lang="en-US" sz="2400" dirty="0" smtClean="0">
              <a:latin typeface="Maiandra GD" panose="020E0502030308020204" pitchFamily="34" charset="0"/>
            </a:endParaRPr>
          </a:p>
          <a:p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Writ runs from 60 days after date of service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Second answer – approximately 60 days later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Order to  Pay – received anywhere from 30-90 days after second answer is filed with the court</a:t>
            </a:r>
            <a:endParaRPr lang="en-US" sz="2400" dirty="0" smtClean="0">
              <a:latin typeface="Maiandra GD" panose="020E0502030308020204" pitchFamily="34" charset="0"/>
            </a:endParaRPr>
          </a:p>
          <a:p>
            <a:pPr lvl="2">
              <a:buNone/>
            </a:pPr>
            <a:endParaRPr lang="en-US" sz="2400" dirty="0" smtClean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BANKRUPTCIES,</a:t>
            </a:r>
            <a:r>
              <a:rPr lang="en-US" sz="4400" dirty="0" smtClean="0">
                <a:latin typeface="Berlin Sans FB Demi" pitchFamily="34" charset="0"/>
              </a:rPr>
              <a:t> </a:t>
            </a:r>
            <a:r>
              <a:rPr lang="en-US" sz="3000" dirty="0" smtClean="0">
                <a:latin typeface="Berlin Sans FB Demi" pitchFamily="34" charset="0"/>
              </a:rPr>
              <a:t>pt. 2</a:t>
            </a:r>
            <a:endParaRPr lang="en-US" sz="3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2057400"/>
            <a:ext cx="6571343" cy="3450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>
                <a:latin typeface="Maiandra GD" panose="020E0502030308020204" pitchFamily="34" charset="0"/>
              </a:rPr>
              <a:t>anything withheld </a:t>
            </a:r>
            <a:r>
              <a:rPr lang="en-US" i="1" dirty="0" smtClean="0">
                <a:latin typeface="Maiandra GD" panose="020E0502030308020204" pitchFamily="34" charset="0"/>
              </a:rPr>
              <a:t>after</a:t>
            </a:r>
            <a:r>
              <a:rPr lang="en-US" dirty="0" smtClean="0">
                <a:latin typeface="Maiandra GD" panose="020E0502030308020204" pitchFamily="34" charset="0"/>
              </a:rPr>
              <a:t> the filing date goes back to the employee ASAP</a:t>
            </a:r>
            <a:br>
              <a:rPr lang="en-US" dirty="0" smtClean="0">
                <a:latin typeface="Maiandra GD" panose="020E0502030308020204" pitchFamily="34" charset="0"/>
              </a:rPr>
            </a:br>
            <a:endParaRPr lang="en-US" sz="8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includes deduction(s) on upcoming paycheck</a:t>
            </a:r>
            <a:r>
              <a:rPr lang="en-US" sz="2000" dirty="0" smtClean="0">
                <a:latin typeface="Maiandra GD" panose="020E0502030308020204" pitchFamily="34" charset="0"/>
              </a:rPr>
              <a:t/>
            </a:r>
            <a:br>
              <a:rPr lang="en-US" sz="2000" dirty="0" smtClean="0">
                <a:latin typeface="Maiandra GD" panose="020E0502030308020204" pitchFamily="34" charset="0"/>
              </a:rPr>
            </a:br>
            <a:endParaRPr lang="en-US" sz="2000" dirty="0" smtClean="0">
              <a:latin typeface="Maiandra GD" panose="020E0502030308020204" pitchFamily="34" charset="0"/>
            </a:endParaRPr>
          </a:p>
          <a:p>
            <a:r>
              <a:rPr lang="en-US" dirty="0" smtClean="0">
                <a:latin typeface="Maiandra GD" panose="020E0502030308020204" pitchFamily="34" charset="0"/>
              </a:rPr>
              <a:t>funds withheld </a:t>
            </a:r>
            <a:r>
              <a:rPr lang="en-US" i="1" dirty="0" smtClean="0">
                <a:latin typeface="Maiandra GD" panose="020E0502030308020204" pitchFamily="34" charset="0"/>
              </a:rPr>
              <a:t>before</a:t>
            </a:r>
            <a:r>
              <a:rPr lang="en-US" dirty="0" smtClean="0">
                <a:latin typeface="Maiandra GD" panose="020E0502030308020204" pitchFamily="34" charset="0"/>
              </a:rPr>
              <a:t> the filing date are held by you</a:t>
            </a:r>
            <a:br>
              <a:rPr lang="en-US" dirty="0" smtClean="0">
                <a:latin typeface="Maiandra GD" panose="020E0502030308020204" pitchFamily="34" charset="0"/>
              </a:rPr>
            </a:b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smtClean="0">
                <a:latin typeface="Maiandra GD" panose="020E0502030308020204" pitchFamily="34" charset="0"/>
              </a:rPr>
              <a:t>if </a:t>
            </a:r>
            <a:r>
              <a:rPr lang="en-US" dirty="0">
                <a:latin typeface="Maiandra GD" panose="020E0502030308020204" pitchFamily="34" charset="0"/>
              </a:rPr>
              <a:t>you are holding funds, send the “20-day” letter ASAP.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Berlin Sans FB Demi" pitchFamily="34" charset="0"/>
              </a:rPr>
              <a:t>BANKRUPTCIES,</a:t>
            </a:r>
            <a:r>
              <a:rPr lang="en-US" sz="4400" dirty="0">
                <a:latin typeface="Berlin Sans FB Demi" pitchFamily="34" charset="0"/>
              </a:rPr>
              <a:t> </a:t>
            </a:r>
            <a:r>
              <a:rPr lang="en-US" sz="3000" dirty="0">
                <a:latin typeface="Berlin Sans FB Demi" pitchFamily="34" charset="0"/>
              </a:rPr>
              <a:t>pt. </a:t>
            </a:r>
            <a:r>
              <a:rPr lang="en-US" sz="3000" dirty="0" smtClean="0">
                <a:latin typeface="Berlin Sans FB Demi" pitchFamily="34" charset="0"/>
              </a:rPr>
              <a:t>3</a:t>
            </a:r>
            <a:endParaRPr lang="en-US" sz="3000" b="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Berlin Sans FB Demi" pitchFamily="34" charset="0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bankruptcy attorneys may demand all monies immediately</a:t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NOPE! follow this procedure </a:t>
            </a:r>
            <a:r>
              <a:rPr lang="en-US" sz="2400" dirty="0" smtClean="0">
                <a:latin typeface="Maiandra GD" panose="020E0502030308020204" pitchFamily="34" charset="0"/>
              </a:rPr>
              <a:t>instead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99% of creditors will respond by releasing their garnishment.</a:t>
            </a:r>
            <a:r>
              <a:rPr lang="en-US" sz="2400" dirty="0">
                <a:latin typeface="Maiandra GD" panose="020E0502030308020204" pitchFamily="34" charset="0"/>
              </a:rPr>
              <a:t/>
            </a:r>
            <a:br>
              <a:rPr lang="en-US" sz="2400" dirty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>
                <a:latin typeface="Maiandra GD" panose="020E0502030308020204" pitchFamily="34" charset="0"/>
              </a:rPr>
              <a:t>n</a:t>
            </a:r>
            <a:r>
              <a:rPr lang="en-US" sz="24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ew garnishment? I have a letter for that too.</a:t>
            </a:r>
            <a:endParaRPr lang="en-US" sz="2400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ANSWERING EMPLOYEE QUESTIONS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Maiandra GD" panose="020E0502030308020204" pitchFamily="34" charset="0"/>
              </a:rPr>
              <a:t>direct employee to creditor for more information</a:t>
            </a:r>
            <a:r>
              <a:rPr lang="en-US" sz="2400" dirty="0" smtClean="0">
                <a:latin typeface="Maiandra GD" panose="020E0502030308020204" pitchFamily="34" charset="0"/>
              </a:rPr>
              <a:t/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200" dirty="0" smtClean="0">
              <a:latin typeface="Maiandra GD" panose="020E0502030308020204" pitchFamily="34" charset="0"/>
            </a:endParaRPr>
          </a:p>
          <a:p>
            <a:r>
              <a:rPr lang="en-US" dirty="0" smtClean="0">
                <a:latin typeface="Maiandra GD" panose="020E0502030308020204" pitchFamily="34" charset="0"/>
              </a:rPr>
              <a:t>we are legally required to withhold</a:t>
            </a:r>
          </a:p>
          <a:p>
            <a:endParaRPr lang="en-US" sz="2200" dirty="0" smtClean="0">
              <a:latin typeface="Maiandra GD" panose="020E0502030308020204" pitchFamily="34" charset="0"/>
            </a:endParaRPr>
          </a:p>
          <a:p>
            <a:r>
              <a:rPr lang="en-US" dirty="0" smtClean="0">
                <a:latin typeface="Maiandra GD" panose="020E0502030308020204" pitchFamily="34" charset="0"/>
              </a:rPr>
              <a:t>suggest legal help:</a:t>
            </a:r>
          </a:p>
          <a:p>
            <a:endParaRPr lang="en-US" sz="1600" dirty="0" smtClean="0">
              <a:latin typeface="Maiandra GD" panose="020E0502030308020204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county bar association</a:t>
            </a:r>
            <a:endParaRPr lang="en-US" i="1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endParaRPr lang="en-US" sz="1600" i="1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Northwest Justice Project:</a:t>
            </a:r>
            <a:r>
              <a:rPr lang="en-US" dirty="0" smtClean="0">
                <a:latin typeface="Maiandra GD" panose="020E0502030308020204" pitchFamily="34" charset="0"/>
              </a:rPr>
              <a:t>  www.nwjustice.org</a:t>
            </a:r>
          </a:p>
          <a:p>
            <a:pPr lvl="1"/>
            <a:endParaRPr lang="en-US" sz="16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Washington Law Help:  </a:t>
            </a:r>
            <a:r>
              <a:rPr lang="en-US" dirty="0" smtClean="0">
                <a:latin typeface="Maiandra GD" panose="020E0502030308020204" pitchFamily="34" charset="0"/>
              </a:rPr>
              <a:t>http</a:t>
            </a:r>
            <a:r>
              <a:rPr lang="en-US" dirty="0">
                <a:latin typeface="Maiandra GD" panose="020E0502030308020204" pitchFamily="34" charset="0"/>
              </a:rPr>
              <a:t>://</a:t>
            </a:r>
            <a:r>
              <a:rPr lang="en-US" dirty="0" smtClean="0">
                <a:latin typeface="Maiandra GD" panose="020E0502030308020204" pitchFamily="34" charset="0"/>
              </a:rPr>
              <a:t>www.washingtonlawhelp.org </a:t>
            </a:r>
            <a:endParaRPr lang="en-US" dirty="0"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other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GARNISHMENT MANUAL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pPr algn="ctr"/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latin typeface="Maiandra GD" panose="020E0502030308020204" pitchFamily="34" charset="0"/>
              </a:rPr>
              <a:t/>
            </a:r>
            <a:br>
              <a:rPr lang="en-US" sz="2200" dirty="0" smtClean="0">
                <a:solidFill>
                  <a:schemeClr val="tx2">
                    <a:lumMod val="90000"/>
                  </a:schemeClr>
                </a:solidFill>
                <a:latin typeface="Maiandra GD" panose="020E0502030308020204" pitchFamily="34" charset="0"/>
              </a:rPr>
            </a:br>
            <a:r>
              <a:rPr lang="en-US" sz="2200" i="1" spc="100" dirty="0" smtClean="0">
                <a:solidFill>
                  <a:schemeClr val="tx2">
                    <a:lumMod val="90000"/>
                  </a:schemeClr>
                </a:solidFill>
                <a:latin typeface="Maiandra GD" panose="020E0502030308020204" pitchFamily="34" charset="0"/>
              </a:rPr>
              <a:t>ask me for a copy!</a:t>
            </a:r>
          </a:p>
          <a:p>
            <a:endParaRPr lang="en-US" sz="1600" dirty="0">
              <a:latin typeface="Maiandra GD" panose="020E0502030308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 smtClean="0">
                <a:latin typeface="Maiandra GD" panose="020E0502030308020204" pitchFamily="34" charset="0"/>
              </a:rPr>
              <a:t>includes </a:t>
            </a:r>
            <a:r>
              <a:rPr lang="en-US" sz="2000" dirty="0" smtClean="0">
                <a:latin typeface="Maiandra GD" panose="020E0502030308020204" pitchFamily="34" charset="0"/>
              </a:rPr>
              <a:t>citations for all laws</a:t>
            </a:r>
            <a:br>
              <a:rPr lang="en-US" sz="2000" dirty="0" smtClean="0">
                <a:latin typeface="Maiandra GD" panose="020E0502030308020204" pitchFamily="34" charset="0"/>
              </a:rPr>
            </a:br>
            <a:endParaRPr lang="en-US" sz="2000" dirty="0" smtClean="0">
              <a:latin typeface="Maiandra GD" panose="020E0502030308020204" pitchFamily="34" charset="0"/>
            </a:endParaRPr>
          </a:p>
          <a:p>
            <a:r>
              <a:rPr lang="en-US" sz="2000" dirty="0" smtClean="0">
                <a:latin typeface="Maiandra GD" panose="020E0502030308020204" pitchFamily="34" charset="0"/>
              </a:rPr>
              <a:t>date calculation examples for:</a:t>
            </a:r>
            <a:br>
              <a:rPr lang="en-US" sz="2000" dirty="0" smtClean="0">
                <a:latin typeface="Maiandra GD" panose="020E0502030308020204" pitchFamily="34" charset="0"/>
              </a:rPr>
            </a:br>
            <a:endParaRPr lang="en-US" sz="8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60-day creditor writs</a:t>
            </a:r>
            <a:b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8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bankruptcy refunds</a:t>
            </a:r>
            <a:br>
              <a:rPr lang="en-US" sz="18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all sorts of good information!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81200"/>
            <a:ext cx="2627918" cy="396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03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Berlin Sans FB Demi" pitchFamily="34" charset="0"/>
              </a:rPr>
              <a:t>MORE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en-US" sz="3200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en-US" sz="4000" dirty="0" smtClean="0">
                <a:latin typeface="Maiandra GD" panose="020E0502030308020204" pitchFamily="34" charset="0"/>
              </a:rPr>
              <a:t>Just ask!</a:t>
            </a:r>
          </a:p>
          <a:p>
            <a:pPr algn="ctr">
              <a:buNone/>
            </a:pPr>
            <a:endParaRPr lang="en-US" sz="4000" dirty="0" smtClean="0">
              <a:latin typeface="Maiandra GD" panose="020E0502030308020204" pitchFamily="34" charset="0"/>
            </a:endParaRPr>
          </a:p>
          <a:p>
            <a:pPr algn="ctr">
              <a:buNone/>
            </a:pPr>
            <a:r>
              <a:rPr lang="en-US" sz="4000" dirty="0" smtClean="0">
                <a:latin typeface="Maiandra GD" panose="020E0502030308020204" pitchFamily="34" charset="0"/>
              </a:rPr>
              <a:t>Jessica </a:t>
            </a:r>
            <a:r>
              <a:rPr lang="en-US" sz="4000" dirty="0" smtClean="0">
                <a:latin typeface="Maiandra GD" panose="020E0502030308020204" pitchFamily="34" charset="0"/>
              </a:rPr>
              <a:t>Schenck</a:t>
            </a:r>
            <a:endParaRPr lang="en-US" sz="4000" dirty="0" smtClean="0">
              <a:latin typeface="Maiandra GD" panose="020E0502030308020204" pitchFamily="34" charset="0"/>
            </a:endParaRPr>
          </a:p>
          <a:p>
            <a:pPr algn="ctr">
              <a:buNone/>
            </a:pPr>
            <a:endParaRPr lang="en-US" sz="4000" dirty="0" smtClean="0">
              <a:latin typeface="Maiandra GD" panose="020E0502030308020204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Maiandra GD" panose="020E0502030308020204" pitchFamily="34" charset="0"/>
              </a:rPr>
              <a:t>jessica.schenck@atg.wa.gov</a:t>
            </a:r>
            <a:endParaRPr lang="en-US" sz="4000" b="1" dirty="0">
              <a:solidFill>
                <a:schemeClr val="tx2">
                  <a:lumMod val="90000"/>
                </a:schemeClr>
              </a:solidFill>
              <a:latin typeface="Maiandra GD" panose="020E0502030308020204" pitchFamily="34" charset="0"/>
            </a:endParaRPr>
          </a:p>
          <a:p>
            <a:pPr algn="ctr">
              <a:buNone/>
            </a:pPr>
            <a:endParaRPr lang="en-US" sz="40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aiandra GD" panose="020E0502030308020204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sz="4000" dirty="0" smtClean="0">
                <a:latin typeface="Maiandra GD" panose="020E0502030308020204" pitchFamily="34" charset="0"/>
              </a:rPr>
              <a:t>(360) 753-9673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PROPER SERVICE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24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by law, all creditor </a:t>
            </a:r>
            <a:r>
              <a:rPr lang="en-US" sz="2400" dirty="0" smtClean="0">
                <a:latin typeface="Maiandra GD" panose="020E0502030308020204" pitchFamily="34" charset="0"/>
              </a:rPr>
              <a:t>garnishments</a:t>
            </a:r>
            <a:r>
              <a:rPr lang="en-US" sz="2400" dirty="0" smtClean="0">
                <a:latin typeface="Maiandra GD" panose="020E0502030308020204" pitchFamily="34" charset="0"/>
              </a:rPr>
              <a:t> </a:t>
            </a:r>
            <a:r>
              <a:rPr lang="en-US" sz="2400" dirty="0" smtClean="0">
                <a:latin typeface="Maiandra GD" panose="020E0502030308020204" pitchFamily="34" charset="0"/>
              </a:rPr>
              <a:t>must be served on the AGO </a:t>
            </a:r>
          </a:p>
          <a:p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if a Writ comes to you directly…two options:</a:t>
            </a:r>
          </a:p>
          <a:p>
            <a:pPr lvl="1"/>
            <a:endParaRPr lang="en-US" dirty="0" smtClean="0">
              <a:latin typeface="Maiandra GD" panose="020E0502030308020204" pitchFamily="34" charset="0"/>
            </a:endParaRPr>
          </a:p>
          <a:p>
            <a:pPr lvl="2"/>
            <a:r>
              <a:rPr lang="en-US" sz="2400" dirty="0" smtClean="0">
                <a:latin typeface="Maiandra GD" panose="020E0502030308020204" pitchFamily="34" charset="0"/>
              </a:rPr>
              <a:t>waiving service of the Writ</a:t>
            </a:r>
          </a:p>
          <a:p>
            <a:pPr lvl="2"/>
            <a:endParaRPr lang="en-US" sz="2400" dirty="0" smtClean="0">
              <a:latin typeface="Maiandra GD" panose="020E0502030308020204" pitchFamily="34" charset="0"/>
            </a:endParaRPr>
          </a:p>
          <a:p>
            <a:pPr lvl="2"/>
            <a:r>
              <a:rPr lang="en-US" sz="2400" dirty="0" smtClean="0">
                <a:latin typeface="Maiandra GD" panose="020E0502030308020204" pitchFamily="34" charset="0"/>
              </a:rPr>
              <a:t>sending Writ back to </a:t>
            </a:r>
            <a:r>
              <a:rPr lang="en-US" sz="2400" dirty="0" smtClean="0">
                <a:latin typeface="Maiandra GD" panose="020E0502030308020204" pitchFamily="34" charset="0"/>
              </a:rPr>
              <a:t>creditor</a:t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Writ </a:t>
            </a:r>
            <a:r>
              <a:rPr lang="en-US" sz="2400" dirty="0" smtClean="0">
                <a:latin typeface="Maiandra GD" panose="020E0502030308020204" pitchFamily="34" charset="0"/>
              </a:rPr>
              <a:t>is the only document that </a:t>
            </a:r>
            <a:r>
              <a:rPr lang="en-US" sz="2400" i="1" dirty="0" smtClean="0">
                <a:latin typeface="Maiandra GD" panose="020E0502030308020204" pitchFamily="34" charset="0"/>
              </a:rPr>
              <a:t>must</a:t>
            </a:r>
            <a:r>
              <a:rPr lang="en-US" sz="2400" dirty="0" smtClean="0">
                <a:latin typeface="Maiandra GD" panose="020E0502030308020204" pitchFamily="34" charset="0"/>
              </a:rPr>
              <a:t> come to the AGO first</a:t>
            </a:r>
          </a:p>
          <a:p>
            <a:pPr lvl="2">
              <a:buNone/>
            </a:pPr>
            <a:endParaRPr lang="en-US" sz="2400" dirty="0" smtClean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81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Berlin Sans FB" panose="020E0602020502020306" pitchFamily="34" charset="0"/>
              </a:rPr>
              <a:t>AGO PROCESS</a:t>
            </a:r>
            <a:endParaRPr lang="en-US" sz="4000" b="1" dirty="0">
              <a:latin typeface="Berlin Sans FB" panose="020E06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Maiandra GD" panose="020E0502030308020204" pitchFamily="34" charset="0"/>
              </a:rPr>
              <a:t>documents received here by mail or email</a:t>
            </a:r>
            <a:br>
              <a:rPr lang="en-US" dirty="0" smtClean="0">
                <a:latin typeface="Maiandra GD" panose="020E0502030308020204" pitchFamily="34" charset="0"/>
              </a:rPr>
            </a:br>
            <a:endParaRPr lang="en-US" dirty="0" smtClean="0">
              <a:latin typeface="Maiandra GD" panose="020E0502030308020204" pitchFamily="34" charset="0"/>
            </a:endParaRPr>
          </a:p>
          <a:p>
            <a:r>
              <a:rPr lang="en-US" dirty="0" smtClean="0">
                <a:latin typeface="Maiandra GD" panose="020E0502030308020204" pitchFamily="34" charset="0"/>
              </a:rPr>
              <a:t>some information redacted – let me know if you need it</a:t>
            </a:r>
            <a:br>
              <a:rPr lang="en-US" dirty="0" smtClean="0">
                <a:latin typeface="Maiandra GD" panose="020E0502030308020204" pitchFamily="34" charset="0"/>
              </a:rPr>
            </a:br>
            <a:endParaRPr lang="en-US" dirty="0" smtClean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p</a:t>
            </a:r>
            <a:r>
              <a:rPr lang="en-US" dirty="0" smtClean="0">
                <a:latin typeface="Maiandra GD" panose="020E0502030308020204" pitchFamily="34" charset="0"/>
              </a:rPr>
              <a:t>rocessed and emailed </a:t>
            </a:r>
            <a:r>
              <a:rPr lang="en-US" dirty="0">
                <a:latin typeface="Maiandra GD" panose="020E0502030308020204" pitchFamily="34" charset="0"/>
              </a:rPr>
              <a:t>to you w/in 24 </a:t>
            </a:r>
            <a:r>
              <a:rPr lang="en-US" dirty="0" smtClean="0">
                <a:latin typeface="Maiandra GD" panose="020E0502030308020204" pitchFamily="34" charset="0"/>
              </a:rPr>
              <a:t>hours</a:t>
            </a:r>
            <a:br>
              <a:rPr lang="en-US" dirty="0" smtClean="0">
                <a:latin typeface="Maiandra GD" panose="020E0502030308020204" pitchFamily="34" charset="0"/>
              </a:rPr>
            </a:br>
            <a:endParaRPr lang="en-US" dirty="0" smtClean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w</a:t>
            </a:r>
            <a:r>
              <a:rPr lang="en-US" dirty="0" smtClean="0">
                <a:latin typeface="Maiandra GD" panose="020E0502030308020204" pitchFamily="34" charset="0"/>
              </a:rPr>
              <a:t>rits received on payroll cutoff dates ...</a:t>
            </a:r>
            <a:br>
              <a:rPr lang="en-US" dirty="0" smtClean="0">
                <a:latin typeface="Maiandra GD" panose="020E0502030308020204" pitchFamily="34" charset="0"/>
              </a:rPr>
            </a:br>
            <a:endParaRPr lang="en-US" dirty="0" smtClean="0">
              <a:latin typeface="Maiandra GD" panose="020E0502030308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3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 </a:t>
            </a:r>
            <a:r>
              <a:rPr lang="en-US" sz="4000" dirty="0" smtClean="0">
                <a:latin typeface="Berlin Sans FB Demi" pitchFamily="34" charset="0"/>
              </a:rPr>
              <a:t>DOES IT NE</a:t>
            </a:r>
            <a:r>
              <a:rPr lang="en-US" sz="4000" dirty="0" smtClean="0">
                <a:latin typeface="Berlin Sans FB Demi" pitchFamily="34" charset="0"/>
              </a:rPr>
              <a:t>ED </a:t>
            </a:r>
            <a:r>
              <a:rPr lang="en-US" sz="4000" dirty="0" smtClean="0">
                <a:latin typeface="Berlin Sans FB Demi" pitchFamily="34" charset="0"/>
              </a:rPr>
              <a:t>TO BE FILED?</a:t>
            </a:r>
            <a:endParaRPr lang="en-US" sz="40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64647" y="1797289"/>
            <a:ext cx="4040188" cy="762000"/>
          </a:xfrm>
        </p:spPr>
        <p:txBody>
          <a:bodyPr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YES</a:t>
            </a:r>
            <a:endParaRPr lang="en-US" sz="2400" i="1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85800" y="2209800"/>
            <a:ext cx="3581400" cy="3913632"/>
          </a:xfrm>
        </p:spPr>
        <p:txBody>
          <a:bodyPr/>
          <a:lstStyle/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>
                <a:latin typeface="Maiandra GD" panose="020E0502030308020204" pitchFamily="34" charset="0"/>
              </a:rPr>
              <a:t>superior </a:t>
            </a:r>
            <a:r>
              <a:rPr lang="en-US" sz="2200" dirty="0" smtClean="0">
                <a:latin typeface="Maiandra GD" panose="020E0502030308020204" pitchFamily="34" charset="0"/>
              </a:rPr>
              <a:t>court writs</a:t>
            </a:r>
            <a:r>
              <a:rPr lang="en-US" sz="2200" dirty="0">
                <a:latin typeface="Maiandra GD" panose="020E0502030308020204" pitchFamily="34" charset="0"/>
              </a:rPr>
              <a:t/>
            </a:r>
            <a:br>
              <a:rPr lang="en-US" sz="2200" dirty="0">
                <a:latin typeface="Maiandra GD" panose="020E0502030308020204" pitchFamily="34" charset="0"/>
              </a:rPr>
            </a:br>
            <a:endParaRPr lang="en-US" sz="2200" dirty="0" smtClean="0">
              <a:latin typeface="Maiandra GD" panose="020E0502030308020204" pitchFamily="34" charset="0"/>
            </a:endParaRPr>
          </a:p>
          <a:p>
            <a:r>
              <a:rPr lang="en-US" sz="2200" dirty="0" smtClean="0">
                <a:latin typeface="Maiandra GD" panose="020E0502030308020204" pitchFamily="34" charset="0"/>
              </a:rPr>
              <a:t>Orders to Pay</a:t>
            </a:r>
            <a:br>
              <a:rPr lang="en-US" sz="2200" dirty="0" smtClean="0">
                <a:latin typeface="Maiandra GD" panose="020E0502030308020204" pitchFamily="34" charset="0"/>
              </a:rPr>
            </a:br>
            <a:endParaRPr lang="en-US" sz="2200" dirty="0" smtClean="0">
              <a:latin typeface="Maiandra GD" panose="020E0502030308020204" pitchFamily="34" charset="0"/>
            </a:endParaRPr>
          </a:p>
          <a:p>
            <a:r>
              <a:rPr lang="en-US" sz="2200" dirty="0" smtClean="0">
                <a:latin typeface="Maiandra GD" panose="020E0502030308020204" pitchFamily="34" charset="0"/>
              </a:rPr>
              <a:t>Orders of Dismissal</a:t>
            </a:r>
            <a:br>
              <a:rPr lang="en-US" sz="2200" dirty="0" smtClean="0">
                <a:latin typeface="Maiandra GD" panose="020E0502030308020204" pitchFamily="34" charset="0"/>
              </a:rPr>
            </a:br>
            <a:endParaRPr lang="en-US" sz="2200" dirty="0" smtClean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Maiandra GD" panose="020E0502030308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95800" y="1810687"/>
            <a:ext cx="4040188" cy="762000"/>
          </a:xfrm>
        </p:spPr>
        <p:txBody>
          <a:bodyPr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NO</a:t>
            </a:r>
            <a:endParaRPr lang="en-US" sz="2400" i="1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800600" y="2209800"/>
            <a:ext cx="3735388" cy="3829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000" dirty="0" smtClean="0">
              <a:latin typeface="+mj-lt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district court </a:t>
            </a:r>
            <a:r>
              <a:rPr lang="en-US" sz="2400" dirty="0" smtClean="0">
                <a:latin typeface="Maiandra GD" panose="020E0502030308020204" pitchFamily="34" charset="0"/>
              </a:rPr>
              <a:t>wri</a:t>
            </a:r>
            <a:r>
              <a:rPr lang="en-US" sz="2400" dirty="0" smtClean="0">
                <a:latin typeface="Maiandra GD" panose="020E0502030308020204" pitchFamily="34" charset="0"/>
              </a:rPr>
              <a:t>ts</a:t>
            </a:r>
          </a:p>
          <a:p>
            <a:endParaRPr lang="en-US" sz="2400" dirty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Releases</a:t>
            </a:r>
            <a:r>
              <a:rPr lang="en-US" sz="2400" dirty="0" smtClean="0">
                <a:latin typeface="Maiandra GD" panose="020E0502030308020204" pitchFamily="34" charset="0"/>
              </a:rPr>
              <a:t/>
            </a:r>
            <a:br>
              <a:rPr lang="en-US" sz="2400" dirty="0" smtClean="0">
                <a:latin typeface="Maiandra GD" panose="020E0502030308020204" pitchFamily="34" charset="0"/>
              </a:rPr>
            </a:br>
            <a:endParaRPr lang="en-US" sz="2400" dirty="0" smtClean="0">
              <a:latin typeface="Maiandra GD" panose="020E0502030308020204" pitchFamily="34" charset="0"/>
            </a:endParaRPr>
          </a:p>
          <a:p>
            <a:r>
              <a:rPr lang="en-US" sz="2300" dirty="0">
                <a:latin typeface="Maiandra GD" panose="020E0502030308020204" pitchFamily="34" charset="0"/>
              </a:rPr>
              <a:t>p</a:t>
            </a:r>
            <a:r>
              <a:rPr lang="en-US" sz="2300" dirty="0" smtClean="0">
                <a:latin typeface="Maiandra GD" panose="020E0502030308020204" pitchFamily="34" charset="0"/>
              </a:rPr>
              <a:t>aperwork for any other type of garnishment </a:t>
            </a:r>
            <a:br>
              <a:rPr lang="en-US" sz="2300" dirty="0" smtClean="0">
                <a:latin typeface="Maiandra GD" panose="020E0502030308020204" pitchFamily="34" charset="0"/>
              </a:rPr>
            </a:br>
            <a:endParaRPr lang="en-US" sz="1200" dirty="0" smtClean="0">
              <a:latin typeface="Maiandra GD" panose="020E0502030308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91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HOW THE GARNISHEE IS NAMED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this determines how far a Writ can “travel”</a:t>
            </a:r>
          </a:p>
          <a:p>
            <a:endParaRPr lang="en-US" sz="1800" dirty="0" smtClean="0">
              <a:latin typeface="Maiandra GD" panose="020E0502030308020204" pitchFamily="34" charset="0"/>
            </a:endParaRPr>
          </a:p>
          <a:p>
            <a:pPr lvl="2"/>
            <a:r>
              <a:rPr lang="en-US" sz="2400" dirty="0" smtClean="0">
                <a:latin typeface="Maiandra GD" panose="020E0502030308020204" pitchFamily="34" charset="0"/>
              </a:rPr>
              <a:t>  “State of Washington”   </a:t>
            </a:r>
            <a:r>
              <a:rPr lang="en-US" i="1" dirty="0" smtClean="0">
                <a:latin typeface="Maiandra GD" panose="020E0502030308020204" pitchFamily="34" charset="0"/>
              </a:rPr>
              <a:t>(only)</a:t>
            </a:r>
          </a:p>
          <a:p>
            <a:pPr lvl="2">
              <a:buNone/>
            </a:pPr>
            <a:r>
              <a:rPr lang="en-US" dirty="0" smtClean="0">
                <a:latin typeface="Maiandra GD" panose="020E0502030308020204" pitchFamily="34" charset="0"/>
              </a:rPr>
              <a:t>  </a:t>
            </a:r>
          </a:p>
          <a:p>
            <a:pPr lvl="2"/>
            <a:r>
              <a:rPr lang="en-US" sz="2400" dirty="0" smtClean="0">
                <a:latin typeface="Maiandra GD" panose="020E0502030308020204" pitchFamily="34" charset="0"/>
              </a:rPr>
              <a:t>   “State of Washington / ______ College”</a:t>
            </a:r>
          </a:p>
          <a:p>
            <a:pPr lvl="2"/>
            <a:endParaRPr lang="en-US" dirty="0" smtClean="0">
              <a:latin typeface="Maiandra GD" panose="020E0502030308020204" pitchFamily="34" charset="0"/>
            </a:endParaRPr>
          </a:p>
          <a:p>
            <a:pPr lvl="2"/>
            <a:r>
              <a:rPr lang="en-US" sz="2400" dirty="0" smtClean="0">
                <a:latin typeface="Maiandra GD" panose="020E0502030308020204" pitchFamily="34" charset="0"/>
              </a:rPr>
              <a:t>  “Lake WA Institute of Technology”   </a:t>
            </a:r>
            <a:r>
              <a:rPr lang="en-US" i="1" dirty="0" smtClean="0">
                <a:latin typeface="Maiandra GD" panose="020E0502030308020204" pitchFamily="34" charset="0"/>
              </a:rPr>
              <a:t>(only)</a:t>
            </a:r>
            <a:br>
              <a:rPr lang="en-US" i="1" dirty="0" smtClean="0">
                <a:latin typeface="Maiandra GD" panose="020E0502030308020204" pitchFamily="34" charset="0"/>
              </a:rPr>
            </a:br>
            <a:endParaRPr lang="en-US" i="1" dirty="0" smtClean="0">
              <a:latin typeface="Maiandra GD" panose="020E0502030308020204" pitchFamily="34" charset="0"/>
            </a:endParaRPr>
          </a:p>
          <a:p>
            <a:r>
              <a:rPr lang="en-US" sz="2400" dirty="0" smtClean="0">
                <a:latin typeface="Maiandra GD" panose="020E0502030308020204" pitchFamily="34" charset="0"/>
              </a:rPr>
              <a:t>not your employee? let me know!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2701" y="6155501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i="1" dirty="0" smtClean="0">
                <a:latin typeface="Maiandra GD" panose="020E0502030308020204" pitchFamily="34" charset="0"/>
              </a:rPr>
              <a:t>state court writs</a:t>
            </a:r>
            <a:endParaRPr lang="en-US" sz="1900" i="1" dirty="0">
              <a:latin typeface="Maiandra GD" panose="020E0502030308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Types of 60-day writs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0" y="1981200"/>
            <a:ext cx="6571343" cy="3450613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 smtClean="0">
                <a:latin typeface="Maiandra GD" panose="020E0502030308020204" pitchFamily="34" charset="0"/>
              </a:rPr>
              <a:t>Consumer – most common</a:t>
            </a:r>
          </a:p>
          <a:p>
            <a:pPr lvl="1"/>
            <a:r>
              <a:rPr lang="en-US" sz="1800" dirty="0" smtClean="0">
                <a:latin typeface="Maiandra GD" panose="020E0502030308020204" pitchFamily="34" charset="0"/>
              </a:rPr>
              <a:t>20% of disposable earnings; </a:t>
            </a:r>
            <a:r>
              <a:rPr lang="en-US" sz="1800" dirty="0" smtClean="0">
                <a:latin typeface="Maiandra GD" panose="020E0502030308020204" pitchFamily="34" charset="0"/>
              </a:rPr>
              <a:t>exempt amounts change January 1</a:t>
            </a:r>
            <a:r>
              <a:rPr lang="en-US" sz="1800" baseline="30000" dirty="0" smtClean="0">
                <a:latin typeface="Maiandra GD" panose="020E0502030308020204" pitchFamily="34" charset="0"/>
              </a:rPr>
              <a:t>st</a:t>
            </a:r>
            <a:endParaRPr lang="en-US" sz="1800" dirty="0" smtClean="0">
              <a:latin typeface="Maiandra GD" panose="020E0502030308020204" pitchFamily="34" charset="0"/>
            </a:endParaRPr>
          </a:p>
          <a:p>
            <a:pPr lvl="1"/>
            <a:r>
              <a:rPr lang="en-US" sz="1800" dirty="0" smtClean="0">
                <a:latin typeface="Maiandra GD" panose="020E0502030308020204" pitchFamily="34" charset="0"/>
              </a:rPr>
              <a:t>“for consumer debt” must be noted in writ caption</a:t>
            </a:r>
            <a:br>
              <a:rPr lang="en-US" sz="1800" dirty="0" smtClean="0">
                <a:latin typeface="Maiandra GD" panose="020E0502030308020204" pitchFamily="34" charset="0"/>
              </a:rPr>
            </a:br>
            <a:endParaRPr lang="en-US" sz="1800" dirty="0" smtClean="0">
              <a:latin typeface="Maiandra GD" panose="020E0502030308020204" pitchFamily="34" charset="0"/>
            </a:endParaRPr>
          </a:p>
          <a:p>
            <a:r>
              <a:rPr lang="en-US" sz="2100" dirty="0" smtClean="0">
                <a:latin typeface="Maiandra GD" panose="020E0502030308020204" pitchFamily="34" charset="0"/>
              </a:rPr>
              <a:t>Standard – rarely used</a:t>
            </a:r>
          </a:p>
          <a:p>
            <a:pPr lvl="1"/>
            <a:r>
              <a:rPr lang="en-US" sz="1700" dirty="0" smtClean="0">
                <a:latin typeface="Maiandra GD" panose="020E0502030308020204" pitchFamily="34" charset="0"/>
              </a:rPr>
              <a:t>25% of disposable earnings; e</a:t>
            </a:r>
            <a:r>
              <a:rPr lang="en-US" sz="1700" dirty="0" smtClean="0">
                <a:latin typeface="Maiandra GD" panose="020E0502030308020204" pitchFamily="34" charset="0"/>
              </a:rPr>
              <a:t>xempt amounts haven’t changed for years</a:t>
            </a:r>
          </a:p>
          <a:p>
            <a:pPr lvl="1"/>
            <a:r>
              <a:rPr lang="en-US" sz="1700" dirty="0" smtClean="0">
                <a:latin typeface="Maiandra GD" panose="020E0502030308020204" pitchFamily="34" charset="0"/>
              </a:rPr>
              <a:t>Can be difficult to determine</a:t>
            </a:r>
            <a:br>
              <a:rPr lang="en-US" sz="1700" dirty="0" smtClean="0">
                <a:latin typeface="Maiandra GD" panose="020E0502030308020204" pitchFamily="34" charset="0"/>
              </a:rPr>
            </a:br>
            <a:endParaRPr lang="en-US" sz="1700" dirty="0" smtClean="0">
              <a:latin typeface="Maiandra GD" panose="020E0502030308020204" pitchFamily="34" charset="0"/>
            </a:endParaRPr>
          </a:p>
          <a:p>
            <a:r>
              <a:rPr lang="en-US" sz="2100" dirty="0" smtClean="0">
                <a:latin typeface="Maiandra GD" panose="020E0502030308020204" pitchFamily="34" charset="0"/>
              </a:rPr>
              <a:t>Private Student Loan – VERY rarely used</a:t>
            </a:r>
            <a:endParaRPr lang="en-US" sz="2100" dirty="0">
              <a:latin typeface="Maiandra GD" panose="020E0502030308020204" pitchFamily="34" charset="0"/>
            </a:endParaRPr>
          </a:p>
          <a:p>
            <a:pPr lvl="1"/>
            <a:r>
              <a:rPr lang="en-US" dirty="0" smtClean="0">
                <a:latin typeface="Maiandra GD" panose="020E0502030308020204" pitchFamily="34" charset="0"/>
              </a:rPr>
              <a:t>15% </a:t>
            </a:r>
            <a:r>
              <a:rPr lang="en-US" dirty="0">
                <a:latin typeface="Maiandra GD" panose="020E0502030308020204" pitchFamily="34" charset="0"/>
              </a:rPr>
              <a:t>of disposable </a:t>
            </a:r>
            <a:r>
              <a:rPr lang="en-US" dirty="0" smtClean="0">
                <a:latin typeface="Maiandra GD" panose="020E0502030308020204" pitchFamily="34" charset="0"/>
              </a:rPr>
              <a:t>earnings; exempt </a:t>
            </a:r>
            <a:r>
              <a:rPr lang="en-US" dirty="0">
                <a:latin typeface="Maiandra GD" panose="020E0502030308020204" pitchFamily="34" charset="0"/>
              </a:rPr>
              <a:t>amounts change January 1</a:t>
            </a:r>
            <a:r>
              <a:rPr lang="en-US" baseline="30000" dirty="0">
                <a:latin typeface="Maiandra GD" panose="020E0502030308020204" pitchFamily="34" charset="0"/>
              </a:rPr>
              <a:t>st</a:t>
            </a:r>
            <a:endParaRPr lang="en-US" dirty="0">
              <a:latin typeface="Maiandra GD" panose="020E0502030308020204" pitchFamily="34" charset="0"/>
            </a:endParaRPr>
          </a:p>
          <a:p>
            <a:pPr lvl="1"/>
            <a:r>
              <a:rPr lang="en-US" dirty="0">
                <a:latin typeface="Maiandra GD" panose="020E0502030308020204" pitchFamily="34" charset="0"/>
              </a:rPr>
              <a:t>“for </a:t>
            </a:r>
            <a:r>
              <a:rPr lang="en-US" dirty="0" smtClean="0">
                <a:latin typeface="Maiandra GD" panose="020E0502030308020204" pitchFamily="34" charset="0"/>
              </a:rPr>
              <a:t>private student loan debt</a:t>
            </a:r>
            <a:r>
              <a:rPr lang="en-US" dirty="0">
                <a:latin typeface="Maiandra GD" panose="020E0502030308020204" pitchFamily="34" charset="0"/>
              </a:rPr>
              <a:t>” must be noted in writ caption</a:t>
            </a:r>
            <a:endParaRPr lang="en-US" dirty="0" smtClean="0">
              <a:latin typeface="Maiandra GD" panose="020E0502030308020204" pitchFamily="34" charset="0"/>
            </a:endParaRPr>
          </a:p>
          <a:p>
            <a:endParaRPr lang="en-US" sz="1800" dirty="0" smtClean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4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WHEN A WRIT IS EFFECTIVE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0" y="1905000"/>
            <a:ext cx="6571343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 smtClean="0">
              <a:latin typeface="Century Gothic" pitchFamily="34" charset="0"/>
            </a:endParaRPr>
          </a:p>
          <a:p>
            <a:r>
              <a:rPr lang="en-US" sz="1700" dirty="0" smtClean="0">
                <a:latin typeface="Maiandra GD" panose="020E0502030308020204" pitchFamily="34" charset="0"/>
              </a:rPr>
              <a:t>60-day period starts the day after receipt by AGO</a:t>
            </a:r>
            <a:br>
              <a:rPr lang="en-US" sz="1700" dirty="0" smtClean="0">
                <a:latin typeface="Maiandra GD" panose="020E0502030308020204" pitchFamily="34" charset="0"/>
              </a:rPr>
            </a:br>
            <a:endParaRPr lang="en-US" sz="1700" dirty="0" smtClean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US" sz="1700" dirty="0" smtClean="0">
                <a:latin typeface="Maiandra GD" panose="020E0502030308020204" pitchFamily="34" charset="0"/>
              </a:rPr>
              <a:t>1</a:t>
            </a:r>
            <a:r>
              <a:rPr lang="en-US" sz="1700" baseline="30000" dirty="0" smtClean="0">
                <a:latin typeface="Maiandra GD" panose="020E0502030308020204" pitchFamily="34" charset="0"/>
              </a:rPr>
              <a:t>st</a:t>
            </a:r>
            <a:r>
              <a:rPr lang="en-US" sz="1700" dirty="0" smtClean="0">
                <a:latin typeface="Maiandra GD" panose="020E0502030308020204" pitchFamily="34" charset="0"/>
              </a:rPr>
              <a:t> pay period affected usually occurred before writ was served</a:t>
            </a:r>
            <a:r>
              <a:rPr lang="en-US" sz="17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/>
            </a:r>
            <a:br>
              <a:rPr lang="en-US" sz="1700" dirty="0" smtClean="0">
                <a:solidFill>
                  <a:schemeClr val="tx1"/>
                </a:solidFill>
                <a:latin typeface="Maiandra GD" panose="020E0502030308020204" pitchFamily="34" charset="0"/>
              </a:rPr>
            </a:br>
            <a:r>
              <a:rPr lang="en-US" sz="1700" dirty="0" smtClean="0">
                <a:solidFill>
                  <a:schemeClr val="tx1"/>
                </a:solidFill>
                <a:latin typeface="Maiandra GD" panose="020E0502030308020204" pitchFamily="34" charset="0"/>
              </a:rPr>
              <a:t> </a:t>
            </a:r>
          </a:p>
          <a:p>
            <a:r>
              <a:rPr lang="en-US" sz="1700" dirty="0" smtClean="0">
                <a:latin typeface="Maiandra GD" panose="020E0502030308020204" pitchFamily="34" charset="0"/>
              </a:rPr>
              <a:t>Withhold from each pay period that </a:t>
            </a:r>
            <a:r>
              <a:rPr lang="en-US" sz="1700" dirty="0" smtClean="0">
                <a:latin typeface="Maiandra GD" panose="020E0502030308020204" pitchFamily="34" charset="0"/>
              </a:rPr>
              <a:t>falls within that 60 days</a:t>
            </a:r>
            <a:r>
              <a:rPr lang="en-US" sz="1700" dirty="0">
                <a:latin typeface="Maiandra GD" panose="020E0502030308020204" pitchFamily="34" charset="0"/>
              </a:rPr>
              <a:t/>
            </a:r>
            <a:br>
              <a:rPr lang="en-US" sz="1700" dirty="0">
                <a:latin typeface="Maiandra GD" panose="020E0502030308020204" pitchFamily="34" charset="0"/>
              </a:rPr>
            </a:br>
            <a:endParaRPr lang="en-US" sz="1700" dirty="0" smtClean="0">
              <a:latin typeface="Maiandra GD" panose="020E0502030308020204" pitchFamily="34" charset="0"/>
            </a:endParaRPr>
          </a:p>
          <a:p>
            <a:r>
              <a:rPr lang="en-US" sz="1700" dirty="0" smtClean="0">
                <a:latin typeface="Maiandra GD" panose="020E0502030308020204" pitchFamily="34" charset="0"/>
              </a:rPr>
              <a:t>If a writ was served 2/20/24, pay periods affected are ...</a:t>
            </a:r>
            <a:br>
              <a:rPr lang="en-US" sz="1700" dirty="0" smtClean="0">
                <a:latin typeface="Maiandra GD" panose="020E0502030308020204" pitchFamily="34" charset="0"/>
              </a:rPr>
            </a:br>
            <a:r>
              <a:rPr lang="en-US" sz="1700" dirty="0" smtClean="0">
                <a:latin typeface="Maiandra GD" panose="020E0502030308020204" pitchFamily="34" charset="0"/>
              </a:rPr>
              <a:t>      2/1-2/15    2/16-2/28    3/1-3/15    3/16-3/31    4/1-4/15</a:t>
            </a:r>
            <a:endParaRPr lang="en-US" sz="1300" dirty="0" smtClean="0">
              <a:latin typeface="Century Gothic" pitchFamily="34" charset="0"/>
            </a:endParaRPr>
          </a:p>
          <a:p>
            <a:endParaRPr lang="en-US" dirty="0" smtClean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2187</TotalTime>
  <Words>1876</Words>
  <Application>Microsoft Office PowerPoint</Application>
  <PresentationFormat>On-screen Show (4:3)</PresentationFormat>
  <Paragraphs>331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Berlin Sans FB</vt:lpstr>
      <vt:lpstr>Berlin Sans FB Demi</vt:lpstr>
      <vt:lpstr>Calibri</vt:lpstr>
      <vt:lpstr>Century Gothic</vt:lpstr>
      <vt:lpstr>Gill Sans MT</vt:lpstr>
      <vt:lpstr>Maiandra GD</vt:lpstr>
      <vt:lpstr>Gallery</vt:lpstr>
      <vt:lpstr>GARNISHMENT BASICS</vt:lpstr>
      <vt:lpstr>TYPES OF CREDITOR WRITS</vt:lpstr>
      <vt:lpstr>WRIT TIMELINE</vt:lpstr>
      <vt:lpstr>PROPER SERVICE</vt:lpstr>
      <vt:lpstr>AGO PROCESS</vt:lpstr>
      <vt:lpstr> DOES IT NEED TO BE FILED?</vt:lpstr>
      <vt:lpstr>HOW THE GARNISHEE IS NAMED</vt:lpstr>
      <vt:lpstr>Types of 60-day writs</vt:lpstr>
      <vt:lpstr>WHEN A WRIT IS EFFECTIVE</vt:lpstr>
      <vt:lpstr>WHAT CAN STOP A WRIT?</vt:lpstr>
      <vt:lpstr>STACKING WRITS</vt:lpstr>
      <vt:lpstr>FIRST ANSWERS</vt:lpstr>
      <vt:lpstr>second ANSWERS</vt:lpstr>
      <vt:lpstr>WORKSHEETS</vt:lpstr>
      <vt:lpstr>ORDERS TO PAY</vt:lpstr>
      <vt:lpstr>FAILURE TO ANSWER</vt:lpstr>
      <vt:lpstr>mISSED WITHHOLDINGS</vt:lpstr>
      <vt:lpstr>SEASONAL EMPLOYEES</vt:lpstr>
      <vt:lpstr>GARNISHABLE OR NOT?, Pt. 1</vt:lpstr>
      <vt:lpstr>GARNISHABLE OR NOT?, Pt. 2</vt:lpstr>
      <vt:lpstr>OUT OF STATE GARNISHMENTS</vt:lpstr>
      <vt:lpstr>FEDERAL GARNISHMENTS</vt:lpstr>
      <vt:lpstr>CHILD SUPPORT, pt. 1</vt:lpstr>
      <vt:lpstr>CHILD SUPPORT, pt. 2</vt:lpstr>
      <vt:lpstr>STATE AGENCY GARNISHMENTS</vt:lpstr>
      <vt:lpstr>IRS LEVIES, pt. 1</vt:lpstr>
      <vt:lpstr>IRS LEVIES, pt. 2</vt:lpstr>
      <vt:lpstr>VOLUNTARY WAGE ASSIGNMENTS</vt:lpstr>
      <vt:lpstr>BANKRUPTCIES, pt. 1</vt:lpstr>
      <vt:lpstr>BANKRUPTCIES, pt. 2</vt:lpstr>
      <vt:lpstr>BANKRUPTCIES, pt. 3</vt:lpstr>
      <vt:lpstr>ANSWERING EMPLOYEE QUESTIONS</vt:lpstr>
      <vt:lpstr>GARNISHMENT MANUAL</vt:lpstr>
      <vt:lpstr>MORE QUESTIONS?</vt:lpstr>
    </vt:vector>
  </TitlesOfParts>
  <Company>Office of Attorney General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GARNISHMENTS &amp; OTHER WITHHOLDING DOCUMENTS:</dc:title>
  <dc:creator>jessicas</dc:creator>
  <cp:lastModifiedBy>Schenck, Jessica L (ATG)</cp:lastModifiedBy>
  <cp:revision>227</cp:revision>
  <cp:lastPrinted>2014-10-23T18:40:09Z</cp:lastPrinted>
  <dcterms:created xsi:type="dcterms:W3CDTF">2007-10-23T16:43:50Z</dcterms:created>
  <dcterms:modified xsi:type="dcterms:W3CDTF">2024-02-09T17:32:58Z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