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sldIdLst>
    <p:sldId id="256" r:id="rId5"/>
    <p:sldId id="282" r:id="rId6"/>
    <p:sldId id="283" r:id="rId7"/>
    <p:sldId id="284" r:id="rId8"/>
    <p:sldId id="286" r:id="rId9"/>
    <p:sldId id="292" r:id="rId10"/>
    <p:sldId id="293" r:id="rId11"/>
    <p:sldId id="294" r:id="rId12"/>
    <p:sldId id="289" r:id="rId13"/>
    <p:sldId id="290" r:id="rId14"/>
    <p:sldId id="288" r:id="rId15"/>
    <p:sldId id="298" r:id="rId16"/>
    <p:sldId id="291" r:id="rId17"/>
    <p:sldId id="299" r:id="rId18"/>
    <p:sldId id="297" r:id="rId19"/>
    <p:sldId id="261" r:id="rId20"/>
    <p:sldId id="300" r:id="rId21"/>
    <p:sldId id="301" r:id="rId22"/>
    <p:sldId id="263" r:id="rId23"/>
    <p:sldId id="264" r:id="rId24"/>
    <p:sldId id="265" r:id="rId25"/>
    <p:sldId id="266" r:id="rId26"/>
    <p:sldId id="267" r:id="rId27"/>
    <p:sldId id="268" r:id="rId28"/>
    <p:sldId id="269" r:id="rId29"/>
    <p:sldId id="271" r:id="rId30"/>
    <p:sldId id="272" r:id="rId31"/>
    <p:sldId id="273" r:id="rId32"/>
    <p:sldId id="302" r:id="rId33"/>
    <p:sldId id="275" r:id="rId34"/>
    <p:sldId id="276" r:id="rId35"/>
    <p:sldId id="277" r:id="rId36"/>
    <p:sldId id="278" r:id="rId37"/>
    <p:sldId id="303" r:id="rId38"/>
    <p:sldId id="281" r:id="rId3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97" autoAdjust="0"/>
  </p:normalViewPr>
  <p:slideViewPr>
    <p:cSldViewPr>
      <p:cViewPr varScale="1">
        <p:scale>
          <a:sx n="58" d="100"/>
          <a:sy n="58" d="100"/>
        </p:scale>
        <p:origin x="52"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388D205-71D9-44F0-9056-E44101A2735E}" type="datetimeFigureOut">
              <a:rPr lang="en-US" smtClean="0"/>
              <a:t>2/6/2025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163657C-FAA2-43E2-841C-2D26989AD92C}" type="slidenum">
              <a:rPr lang="en-US" smtClean="0"/>
              <a:t>‹#›</a:t>
            </a:fld>
            <a:endParaRPr lang="en-US"/>
          </a:p>
        </p:txBody>
      </p:sp>
    </p:spTree>
    <p:extLst>
      <p:ext uri="{BB962C8B-B14F-4D97-AF65-F5344CB8AC3E}">
        <p14:creationId xmlns:p14="http://schemas.microsoft.com/office/powerpoint/2010/main" val="44591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os.wa.gov/archives/recordsmanagement/how-to-transfer-archival-paper-records.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3657C-FAA2-43E2-841C-2D26989AD92C}" type="slidenum">
              <a:rPr lang="en-US" smtClean="0"/>
              <a:t>11</a:t>
            </a:fld>
            <a:endParaRPr lang="en-US"/>
          </a:p>
        </p:txBody>
      </p:sp>
    </p:spTree>
    <p:extLst>
      <p:ext uri="{BB962C8B-B14F-4D97-AF65-F5344CB8AC3E}">
        <p14:creationId xmlns:p14="http://schemas.microsoft.com/office/powerpoint/2010/main" val="293002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Your school may have it’s own retention schedule on top of these! Make sure you are following your school specific policies as well. </a:t>
            </a:r>
          </a:p>
        </p:txBody>
      </p:sp>
      <p:sp>
        <p:nvSpPr>
          <p:cNvPr id="4" name="Slide Number Placeholder 3"/>
          <p:cNvSpPr>
            <a:spLocks noGrp="1"/>
          </p:cNvSpPr>
          <p:nvPr>
            <p:ph type="sldNum" sz="quarter" idx="5"/>
          </p:nvPr>
        </p:nvSpPr>
        <p:spPr/>
        <p:txBody>
          <a:bodyPr/>
          <a:lstStyle/>
          <a:p>
            <a:fld id="{3163657C-FAA2-43E2-841C-2D26989AD92C}" type="slidenum">
              <a:rPr lang="en-US" smtClean="0"/>
              <a:t>16</a:t>
            </a:fld>
            <a:endParaRPr lang="en-US"/>
          </a:p>
        </p:txBody>
      </p:sp>
    </p:spTree>
    <p:extLst>
      <p:ext uri="{BB962C8B-B14F-4D97-AF65-F5344CB8AC3E}">
        <p14:creationId xmlns:p14="http://schemas.microsoft.com/office/powerpoint/2010/main" val="109919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typically entails working closely with your records manager to send the Records to the Washington State Archives. Heavily dependent on your school policy and the type of record. </a:t>
            </a:r>
          </a:p>
          <a:p>
            <a:endParaRPr lang="en-US" dirty="0"/>
          </a:p>
          <a:p>
            <a:pPr marL="355600" marR="5080" indent="-342900" algn="just">
              <a:lnSpc>
                <a:spcPct val="110000"/>
              </a:lnSpc>
              <a:spcBef>
                <a:spcPts val="5"/>
              </a:spcBef>
              <a:buClr>
                <a:srgbClr val="FFFFFF"/>
              </a:buClr>
              <a:buFont typeface="Calibri"/>
              <a:buAutoNum type="arabicPeriod"/>
              <a:tabLst>
                <a:tab pos="396875" algn="l"/>
              </a:tabLst>
            </a:pPr>
            <a:r>
              <a:rPr lang="en-US" dirty="0"/>
              <a:t>Seattle Colleges Specific: </a:t>
            </a:r>
            <a:r>
              <a:rPr lang="en-US" dirty="0">
                <a:solidFill>
                  <a:schemeClr val="bg1">
                    <a:lumMod val="95000"/>
                  </a:schemeClr>
                </a:solidFill>
              </a:rPr>
              <a:t>	</a:t>
            </a:r>
            <a:r>
              <a:rPr lang="en-US" sz="1200" dirty="0">
                <a:solidFill>
                  <a:schemeClr val="bg1">
                    <a:lumMod val="95000"/>
                  </a:schemeClr>
                </a:solidFill>
                <a:latin typeface="Calibri"/>
                <a:cs typeface="Calibri"/>
              </a:rPr>
              <a:t>Upon</a:t>
            </a:r>
            <a:r>
              <a:rPr lang="en-US" sz="1200" spc="110"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receiving</a:t>
            </a:r>
            <a:r>
              <a:rPr lang="en-US" sz="1200" spc="120"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approval,</a:t>
            </a:r>
            <a:r>
              <a:rPr lang="en-US" sz="1200" spc="100"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prepare</a:t>
            </a:r>
            <a:r>
              <a:rPr lang="en-US" sz="1200" spc="95" dirty="0">
                <a:solidFill>
                  <a:schemeClr val="bg1">
                    <a:lumMod val="95000"/>
                  </a:schemeClr>
                </a:solidFill>
                <a:latin typeface="Calibri"/>
                <a:cs typeface="Calibri"/>
              </a:rPr>
              <a:t> </a:t>
            </a:r>
            <a:r>
              <a:rPr lang="en-US" sz="1200" spc="50" dirty="0">
                <a:solidFill>
                  <a:schemeClr val="bg1">
                    <a:lumMod val="95000"/>
                  </a:schemeClr>
                </a:solidFill>
                <a:latin typeface="Calibri"/>
                <a:cs typeface="Calibri"/>
              </a:rPr>
              <a:t>and</a:t>
            </a:r>
            <a:r>
              <a:rPr lang="en-US" sz="1200" spc="100" dirty="0">
                <a:solidFill>
                  <a:schemeClr val="bg1">
                    <a:lumMod val="95000"/>
                  </a:schemeClr>
                </a:solidFill>
                <a:latin typeface="Calibri"/>
                <a:cs typeface="Calibri"/>
              </a:rPr>
              <a:t> </a:t>
            </a:r>
            <a:r>
              <a:rPr lang="en-US" sz="1200" spc="65" dirty="0">
                <a:solidFill>
                  <a:schemeClr val="bg1">
                    <a:lumMod val="95000"/>
                  </a:schemeClr>
                </a:solidFill>
                <a:latin typeface="Calibri"/>
                <a:cs typeface="Calibri"/>
              </a:rPr>
              <a:t>send</a:t>
            </a:r>
            <a:r>
              <a:rPr lang="en-US" sz="1200" spc="105"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the</a:t>
            </a:r>
            <a:r>
              <a:rPr lang="en-US" sz="1200" spc="85" dirty="0">
                <a:solidFill>
                  <a:schemeClr val="bg1">
                    <a:lumMod val="95000"/>
                  </a:schemeClr>
                </a:solidFill>
                <a:latin typeface="Calibri"/>
                <a:cs typeface="Calibri"/>
              </a:rPr>
              <a:t> </a:t>
            </a:r>
            <a:r>
              <a:rPr lang="en-US" sz="1200" spc="-10" dirty="0">
                <a:solidFill>
                  <a:schemeClr val="bg1">
                    <a:lumMod val="95000"/>
                  </a:schemeClr>
                </a:solidFill>
                <a:latin typeface="Calibri"/>
                <a:cs typeface="Calibri"/>
              </a:rPr>
              <a:t>records </a:t>
            </a:r>
            <a:r>
              <a:rPr lang="en-US" sz="1200" dirty="0">
                <a:solidFill>
                  <a:schemeClr val="bg1">
                    <a:lumMod val="95000"/>
                  </a:schemeClr>
                </a:solidFill>
                <a:latin typeface="Calibri"/>
                <a:cs typeface="Calibri"/>
              </a:rPr>
              <a:t>to</a:t>
            </a:r>
            <a:r>
              <a:rPr lang="en-US" sz="1200" spc="100"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the</a:t>
            </a:r>
            <a:r>
              <a:rPr lang="en-US" sz="1200" spc="105"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Washington</a:t>
            </a:r>
            <a:r>
              <a:rPr lang="en-US" sz="1200" spc="160"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State</a:t>
            </a:r>
            <a:r>
              <a:rPr lang="en-US" sz="1200" spc="95"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Archives</a:t>
            </a:r>
            <a:r>
              <a:rPr lang="en-US" sz="1200" spc="135"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following</a:t>
            </a:r>
            <a:r>
              <a:rPr lang="en-US" sz="1200" spc="135"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their</a:t>
            </a:r>
            <a:r>
              <a:rPr lang="en-US" sz="1200" spc="110" dirty="0">
                <a:solidFill>
                  <a:schemeClr val="bg1">
                    <a:lumMod val="95000"/>
                  </a:schemeClr>
                </a:solidFill>
                <a:latin typeface="Calibri"/>
                <a:cs typeface="Calibri"/>
              </a:rPr>
              <a:t> </a:t>
            </a:r>
            <a:r>
              <a:rPr lang="en-US" sz="1200" u="sng" spc="-10" dirty="0">
                <a:solidFill>
                  <a:schemeClr val="bg1">
                    <a:lumMod val="95000"/>
                  </a:schemeClr>
                </a:solidFill>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current</a:t>
            </a:r>
            <a:r>
              <a:rPr lang="en-US" sz="1200" spc="-10" dirty="0">
                <a:solidFill>
                  <a:schemeClr val="bg1">
                    <a:lumMod val="95000"/>
                  </a:schemeClr>
                </a:solidFill>
                <a:latin typeface="Calibri"/>
                <a:cs typeface="Calibri"/>
              </a:rPr>
              <a:t> </a:t>
            </a:r>
            <a:r>
              <a:rPr lang="en-US" sz="1200" u="sng" dirty="0">
                <a:solidFill>
                  <a:schemeClr val="bg1">
                    <a:lumMod val="95000"/>
                  </a:schemeClr>
                </a:solidFill>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protocol</a:t>
            </a:r>
            <a:r>
              <a:rPr lang="en-US" sz="1200" u="sng" spc="145" dirty="0">
                <a:solidFill>
                  <a:schemeClr val="bg1">
                    <a:lumMod val="95000"/>
                  </a:schemeClr>
                </a:solidFill>
                <a:uFill>
                  <a:solidFill>
                    <a:srgbClr val="0066FF"/>
                  </a:solidFill>
                </a:uFill>
                <a:latin typeface="Calibri"/>
                <a:cs typeface="Calibri"/>
              </a:rPr>
              <a:t> </a:t>
            </a:r>
            <a:r>
              <a:rPr lang="en-US" sz="1200" dirty="0">
                <a:solidFill>
                  <a:schemeClr val="bg1">
                    <a:lumMod val="95000"/>
                  </a:schemeClr>
                </a:solidFill>
                <a:latin typeface="Calibri"/>
                <a:cs typeface="Calibri"/>
              </a:rPr>
              <a:t>outlined</a:t>
            </a:r>
            <a:r>
              <a:rPr lang="en-US" sz="1200" spc="130"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on</a:t>
            </a:r>
            <a:r>
              <a:rPr lang="en-US" sz="1200" spc="114"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their</a:t>
            </a:r>
            <a:r>
              <a:rPr lang="en-US" sz="1200" spc="120" dirty="0">
                <a:solidFill>
                  <a:schemeClr val="bg1">
                    <a:lumMod val="95000"/>
                  </a:schemeClr>
                </a:solidFill>
                <a:latin typeface="Calibri"/>
                <a:cs typeface="Calibri"/>
              </a:rPr>
              <a:t> </a:t>
            </a:r>
            <a:r>
              <a:rPr lang="en-US" sz="1200" spc="-10" dirty="0">
                <a:solidFill>
                  <a:schemeClr val="bg1">
                    <a:lumMod val="95000"/>
                  </a:schemeClr>
                </a:solidFill>
                <a:latin typeface="Calibri"/>
                <a:cs typeface="Calibri"/>
              </a:rPr>
              <a:t>website.</a:t>
            </a:r>
            <a:endParaRPr lang="en-US" sz="1200" dirty="0">
              <a:solidFill>
                <a:schemeClr val="bg1">
                  <a:lumMod val="95000"/>
                </a:schemeClr>
              </a:solidFill>
              <a:latin typeface="Calibri"/>
              <a:cs typeface="Calibri"/>
            </a:endParaRPr>
          </a:p>
          <a:p>
            <a:pPr>
              <a:lnSpc>
                <a:spcPct val="100000"/>
              </a:lnSpc>
              <a:spcBef>
                <a:spcPts val="25"/>
              </a:spcBef>
              <a:buClr>
                <a:srgbClr val="FFFFFF"/>
              </a:buClr>
              <a:buFont typeface="Calibri"/>
              <a:buAutoNum type="arabicPeriod"/>
            </a:pPr>
            <a:endParaRPr lang="en-US" sz="1200" dirty="0">
              <a:solidFill>
                <a:schemeClr val="bg1">
                  <a:lumMod val="95000"/>
                </a:schemeClr>
              </a:solidFill>
              <a:latin typeface="Calibri"/>
              <a:cs typeface="Calibri"/>
            </a:endParaRPr>
          </a:p>
          <a:p>
            <a:pPr marL="355600" marR="31115" indent="-343535">
              <a:lnSpc>
                <a:spcPct val="110000"/>
              </a:lnSpc>
              <a:spcBef>
                <a:spcPts val="5"/>
              </a:spcBef>
              <a:buAutoNum type="arabicPeriod"/>
              <a:tabLst>
                <a:tab pos="354965" algn="l"/>
                <a:tab pos="356235" algn="l"/>
              </a:tabLst>
            </a:pPr>
            <a:r>
              <a:rPr lang="en-US" sz="1200" dirty="0">
                <a:solidFill>
                  <a:schemeClr val="bg1">
                    <a:lumMod val="95000"/>
                  </a:schemeClr>
                </a:solidFill>
                <a:latin typeface="Calibri"/>
                <a:cs typeface="Calibri"/>
              </a:rPr>
              <a:t>Our</a:t>
            </a:r>
            <a:r>
              <a:rPr lang="en-US" sz="1200" spc="20" dirty="0">
                <a:solidFill>
                  <a:schemeClr val="bg1">
                    <a:lumMod val="95000"/>
                  </a:schemeClr>
                </a:solidFill>
                <a:latin typeface="Calibri"/>
                <a:cs typeface="Calibri"/>
              </a:rPr>
              <a:t> </a:t>
            </a:r>
            <a:r>
              <a:rPr lang="en-US" sz="1200" spc="55" dirty="0">
                <a:solidFill>
                  <a:schemeClr val="bg1">
                    <a:lumMod val="95000"/>
                  </a:schemeClr>
                </a:solidFill>
                <a:latin typeface="Calibri"/>
                <a:cs typeface="Calibri"/>
              </a:rPr>
              <a:t>contact</a:t>
            </a:r>
            <a:r>
              <a:rPr lang="en-US" sz="1200" spc="5" dirty="0">
                <a:solidFill>
                  <a:schemeClr val="bg1">
                    <a:lumMod val="95000"/>
                  </a:schemeClr>
                </a:solidFill>
                <a:latin typeface="Calibri"/>
                <a:cs typeface="Calibri"/>
              </a:rPr>
              <a:t> </a:t>
            </a:r>
            <a:r>
              <a:rPr lang="en-US" sz="1200" spc="75" dirty="0">
                <a:solidFill>
                  <a:schemeClr val="bg1">
                    <a:lumMod val="95000"/>
                  </a:schemeClr>
                </a:solidFill>
                <a:latin typeface="Calibri"/>
                <a:cs typeface="Calibri"/>
              </a:rPr>
              <a:t>is</a:t>
            </a:r>
            <a:r>
              <a:rPr lang="en-US" sz="1200" spc="-5" dirty="0">
                <a:solidFill>
                  <a:schemeClr val="bg1">
                    <a:lumMod val="95000"/>
                  </a:schemeClr>
                </a:solidFill>
                <a:latin typeface="Calibri"/>
                <a:cs typeface="Calibri"/>
              </a:rPr>
              <a:t> </a:t>
            </a:r>
            <a:r>
              <a:rPr lang="en-US" sz="1200" dirty="0">
                <a:solidFill>
                  <a:schemeClr val="bg1">
                    <a:lumMod val="95000"/>
                  </a:schemeClr>
                </a:solidFill>
                <a:latin typeface="Calibri"/>
                <a:cs typeface="Calibri"/>
              </a:rPr>
              <a:t>the Puget</a:t>
            </a:r>
            <a:r>
              <a:rPr lang="en-US" sz="1200" spc="5" dirty="0">
                <a:solidFill>
                  <a:schemeClr val="bg1">
                    <a:lumMod val="95000"/>
                  </a:schemeClr>
                </a:solidFill>
                <a:latin typeface="Calibri"/>
                <a:cs typeface="Calibri"/>
              </a:rPr>
              <a:t> </a:t>
            </a:r>
            <a:r>
              <a:rPr lang="en-US" sz="1200" spc="60" dirty="0">
                <a:solidFill>
                  <a:schemeClr val="bg1">
                    <a:lumMod val="95000"/>
                  </a:schemeClr>
                </a:solidFill>
                <a:latin typeface="Calibri"/>
                <a:cs typeface="Calibri"/>
              </a:rPr>
              <a:t>Sound</a:t>
            </a:r>
            <a:r>
              <a:rPr lang="en-US" sz="1200" spc="35" dirty="0">
                <a:solidFill>
                  <a:schemeClr val="bg1">
                    <a:lumMod val="95000"/>
                  </a:schemeClr>
                </a:solidFill>
                <a:latin typeface="Calibri"/>
                <a:cs typeface="Calibri"/>
              </a:rPr>
              <a:t> </a:t>
            </a:r>
            <a:r>
              <a:rPr lang="en-US" sz="1200" spc="50" dirty="0">
                <a:solidFill>
                  <a:schemeClr val="bg1">
                    <a:lumMod val="95000"/>
                  </a:schemeClr>
                </a:solidFill>
                <a:latin typeface="Calibri"/>
                <a:cs typeface="Calibri"/>
              </a:rPr>
              <a:t>Branch</a:t>
            </a:r>
            <a:r>
              <a:rPr lang="en-US" sz="1200" spc="25" dirty="0">
                <a:solidFill>
                  <a:schemeClr val="bg1">
                    <a:lumMod val="95000"/>
                  </a:schemeClr>
                </a:solidFill>
                <a:latin typeface="Calibri"/>
                <a:cs typeface="Calibri"/>
              </a:rPr>
              <a:t> </a:t>
            </a:r>
            <a:r>
              <a:rPr lang="en-US" sz="1200" spc="50" dirty="0">
                <a:solidFill>
                  <a:srgbClr val="FFFFFF"/>
                </a:solidFill>
                <a:latin typeface="Calibri"/>
                <a:cs typeface="Calibri"/>
              </a:rPr>
              <a:t>and</a:t>
            </a:r>
            <a:r>
              <a:rPr lang="en-US" sz="1200" dirty="0">
                <a:solidFill>
                  <a:srgbClr val="FFFFFF"/>
                </a:solidFill>
                <a:latin typeface="Calibri"/>
                <a:cs typeface="Calibri"/>
              </a:rPr>
              <a:t> they </a:t>
            </a:r>
            <a:r>
              <a:rPr lang="en-US" sz="1200" spc="85" dirty="0">
                <a:solidFill>
                  <a:srgbClr val="FFFFFF"/>
                </a:solidFill>
                <a:latin typeface="Calibri"/>
                <a:cs typeface="Calibri"/>
              </a:rPr>
              <a:t>can</a:t>
            </a:r>
            <a:r>
              <a:rPr lang="en-US" sz="1200" spc="-5" dirty="0">
                <a:solidFill>
                  <a:srgbClr val="FFFFFF"/>
                </a:solidFill>
                <a:latin typeface="Calibri"/>
                <a:cs typeface="Calibri"/>
              </a:rPr>
              <a:t> </a:t>
            </a:r>
            <a:r>
              <a:rPr lang="en-US" sz="1200" spc="-25" dirty="0">
                <a:solidFill>
                  <a:srgbClr val="FFFFFF"/>
                </a:solidFill>
                <a:latin typeface="Calibri"/>
                <a:cs typeface="Calibri"/>
              </a:rPr>
              <a:t>be </a:t>
            </a:r>
            <a:r>
              <a:rPr lang="en-US" sz="1200" spc="45" dirty="0">
                <a:solidFill>
                  <a:srgbClr val="FFFFFF"/>
                </a:solidFill>
                <a:latin typeface="Calibri"/>
                <a:cs typeface="Calibri"/>
              </a:rPr>
              <a:t>reached</a:t>
            </a:r>
            <a:r>
              <a:rPr lang="en-US" sz="1200" spc="10" dirty="0">
                <a:solidFill>
                  <a:srgbClr val="FFFFFF"/>
                </a:solidFill>
                <a:latin typeface="Calibri"/>
                <a:cs typeface="Calibri"/>
              </a:rPr>
              <a:t> </a:t>
            </a:r>
            <a:r>
              <a:rPr lang="en-US" sz="1200" dirty="0">
                <a:solidFill>
                  <a:srgbClr val="FFFFFF"/>
                </a:solidFill>
                <a:latin typeface="Calibri"/>
                <a:cs typeface="Calibri"/>
              </a:rPr>
              <a:t>for</a:t>
            </a:r>
            <a:r>
              <a:rPr lang="en-US" sz="1200" spc="30" dirty="0">
                <a:solidFill>
                  <a:srgbClr val="FFFFFF"/>
                </a:solidFill>
                <a:latin typeface="Calibri"/>
                <a:cs typeface="Calibri"/>
              </a:rPr>
              <a:t> </a:t>
            </a:r>
            <a:r>
              <a:rPr lang="en-US" sz="1200" dirty="0">
                <a:solidFill>
                  <a:srgbClr val="FFFFFF"/>
                </a:solidFill>
                <a:latin typeface="Calibri"/>
                <a:cs typeface="Calibri"/>
              </a:rPr>
              <a:t>information</a:t>
            </a:r>
            <a:r>
              <a:rPr lang="en-US" sz="1200" spc="55" dirty="0">
                <a:solidFill>
                  <a:srgbClr val="FFFFFF"/>
                </a:solidFill>
                <a:latin typeface="Calibri"/>
                <a:cs typeface="Calibri"/>
              </a:rPr>
              <a:t> </a:t>
            </a:r>
            <a:r>
              <a:rPr lang="en-US" sz="1200" spc="50" dirty="0">
                <a:solidFill>
                  <a:srgbClr val="FFFFFF"/>
                </a:solidFill>
                <a:latin typeface="Calibri"/>
                <a:cs typeface="Calibri"/>
              </a:rPr>
              <a:t>and</a:t>
            </a:r>
            <a:r>
              <a:rPr lang="en-US" sz="1200" spc="10" dirty="0">
                <a:solidFill>
                  <a:srgbClr val="FFFFFF"/>
                </a:solidFill>
                <a:latin typeface="Calibri"/>
                <a:cs typeface="Calibri"/>
              </a:rPr>
              <a:t> </a:t>
            </a:r>
            <a:r>
              <a:rPr lang="en-US" sz="1200" spc="75" dirty="0">
                <a:solidFill>
                  <a:srgbClr val="FFFFFF"/>
                </a:solidFill>
                <a:latin typeface="Calibri"/>
                <a:cs typeface="Calibri"/>
              </a:rPr>
              <a:t>assistance</a:t>
            </a:r>
            <a:r>
              <a:rPr lang="en-US" sz="1200" dirty="0">
                <a:solidFill>
                  <a:srgbClr val="FFFFFF"/>
                </a:solidFill>
                <a:latin typeface="Calibri"/>
                <a:cs typeface="Calibri"/>
              </a:rPr>
              <a:t> with</a:t>
            </a:r>
            <a:r>
              <a:rPr lang="en-US" sz="1200" spc="5" dirty="0">
                <a:solidFill>
                  <a:srgbClr val="FFFFFF"/>
                </a:solidFill>
                <a:latin typeface="Calibri"/>
                <a:cs typeface="Calibri"/>
              </a:rPr>
              <a:t> </a:t>
            </a:r>
            <a:r>
              <a:rPr lang="en-US" sz="1200" spc="-25" dirty="0">
                <a:solidFill>
                  <a:srgbClr val="FFFFFF"/>
                </a:solidFill>
                <a:latin typeface="Calibri"/>
                <a:cs typeface="Calibri"/>
              </a:rPr>
              <a:t>the </a:t>
            </a:r>
            <a:r>
              <a:rPr lang="en-US" sz="1200" dirty="0">
                <a:solidFill>
                  <a:srgbClr val="FFFFFF"/>
                </a:solidFill>
                <a:latin typeface="Calibri"/>
                <a:cs typeface="Calibri"/>
              </a:rPr>
              <a:t>archiving</a:t>
            </a:r>
            <a:r>
              <a:rPr lang="en-US" sz="1200" spc="229" dirty="0">
                <a:solidFill>
                  <a:srgbClr val="FFFFFF"/>
                </a:solidFill>
                <a:latin typeface="Calibri"/>
                <a:cs typeface="Calibri"/>
              </a:rPr>
              <a:t> </a:t>
            </a:r>
            <a:r>
              <a:rPr lang="en-US" sz="1200" spc="70" dirty="0">
                <a:solidFill>
                  <a:srgbClr val="FFFFFF"/>
                </a:solidFill>
                <a:latin typeface="Calibri"/>
                <a:cs typeface="Calibri"/>
              </a:rPr>
              <a:t>process</a:t>
            </a:r>
            <a:r>
              <a:rPr lang="en-US" sz="1200" spc="185" dirty="0">
                <a:solidFill>
                  <a:srgbClr val="FFFFFF"/>
                </a:solidFill>
                <a:latin typeface="Calibri"/>
                <a:cs typeface="Calibri"/>
              </a:rPr>
              <a:t> </a:t>
            </a:r>
            <a:r>
              <a:rPr lang="en-US" sz="1200" dirty="0">
                <a:solidFill>
                  <a:srgbClr val="FFFFFF"/>
                </a:solidFill>
                <a:latin typeface="Calibri"/>
                <a:cs typeface="Calibri"/>
              </a:rPr>
              <a:t>at</a:t>
            </a:r>
            <a:r>
              <a:rPr lang="en-US" sz="1200" spc="135" dirty="0">
                <a:solidFill>
                  <a:srgbClr val="FFFFFF"/>
                </a:solidFill>
                <a:latin typeface="Calibri"/>
                <a:cs typeface="Calibri"/>
              </a:rPr>
              <a:t> </a:t>
            </a:r>
            <a:r>
              <a:rPr lang="en-US" sz="1200" b="1" dirty="0">
                <a:solidFill>
                  <a:srgbClr val="FFFFFF"/>
                </a:solidFill>
                <a:latin typeface="Calibri"/>
                <a:cs typeface="Calibri"/>
              </a:rPr>
              <a:t>425-564-</a:t>
            </a:r>
            <a:r>
              <a:rPr lang="en-US" sz="1200" b="1" spc="-20" dirty="0">
                <a:solidFill>
                  <a:srgbClr val="FFFFFF"/>
                </a:solidFill>
                <a:latin typeface="Calibri"/>
                <a:cs typeface="Calibri"/>
              </a:rPr>
              <a:t>3940</a:t>
            </a:r>
            <a:endParaRPr lang="en-US" sz="1200"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3163657C-FAA2-43E2-841C-2D26989AD92C}" type="slidenum">
              <a:rPr lang="en-US" smtClean="0"/>
              <a:t>25</a:t>
            </a:fld>
            <a:endParaRPr lang="en-US"/>
          </a:p>
        </p:txBody>
      </p:sp>
    </p:spTree>
    <p:extLst>
      <p:ext uri="{BB962C8B-B14F-4D97-AF65-F5344CB8AC3E}">
        <p14:creationId xmlns:p14="http://schemas.microsoft.com/office/powerpoint/2010/main" val="329089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3657C-FAA2-43E2-841C-2D26989AD92C}" type="slidenum">
              <a:rPr lang="en-US" smtClean="0"/>
              <a:t>28</a:t>
            </a:fld>
            <a:endParaRPr lang="en-US"/>
          </a:p>
        </p:txBody>
      </p:sp>
    </p:spTree>
    <p:extLst>
      <p:ext uri="{BB962C8B-B14F-4D97-AF65-F5344CB8AC3E}">
        <p14:creationId xmlns:p14="http://schemas.microsoft.com/office/powerpoint/2010/main" val="115793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B182D"/>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5301995" y="5425439"/>
            <a:ext cx="1083563" cy="1083563"/>
          </a:xfrm>
          <a:prstGeom prst="rect">
            <a:avLst/>
          </a:prstGeom>
        </p:spPr>
      </p:pic>
      <p:pic>
        <p:nvPicPr>
          <p:cNvPr id="18" name="bg object 18"/>
          <p:cNvPicPr/>
          <p:nvPr/>
        </p:nvPicPr>
        <p:blipFill>
          <a:blip r:embed="rId3" cstate="print"/>
          <a:stretch>
            <a:fillRect/>
          </a:stretch>
        </p:blipFill>
        <p:spPr>
          <a:xfrm>
            <a:off x="649223" y="5583935"/>
            <a:ext cx="566927" cy="566927"/>
          </a:xfrm>
          <a:prstGeom prst="rect">
            <a:avLst/>
          </a:prstGeom>
        </p:spPr>
      </p:pic>
      <p:sp>
        <p:nvSpPr>
          <p:cNvPr id="19" name="bg object 19"/>
          <p:cNvSpPr/>
          <p:nvPr/>
        </p:nvSpPr>
        <p:spPr>
          <a:xfrm>
            <a:off x="650544" y="5584836"/>
            <a:ext cx="427355" cy="427355"/>
          </a:xfrm>
          <a:custGeom>
            <a:avLst/>
            <a:gdLst/>
            <a:ahLst/>
            <a:cxnLst/>
            <a:rect l="l" t="t" r="r" b="b"/>
            <a:pathLst>
              <a:path w="427355" h="427354">
                <a:moveTo>
                  <a:pt x="343027" y="0"/>
                </a:moveTo>
                <a:lnTo>
                  <a:pt x="302765" y="4812"/>
                </a:lnTo>
                <a:lnTo>
                  <a:pt x="258416" y="19596"/>
                </a:lnTo>
                <a:lnTo>
                  <a:pt x="211699" y="43776"/>
                </a:lnTo>
                <a:lnTo>
                  <a:pt x="164332" y="76779"/>
                </a:lnTo>
                <a:lnTo>
                  <a:pt x="118032" y="118032"/>
                </a:lnTo>
                <a:lnTo>
                  <a:pt x="76779" y="164332"/>
                </a:lnTo>
                <a:lnTo>
                  <a:pt x="43776" y="211699"/>
                </a:lnTo>
                <a:lnTo>
                  <a:pt x="19596" y="258416"/>
                </a:lnTo>
                <a:lnTo>
                  <a:pt x="4812" y="302765"/>
                </a:lnTo>
                <a:lnTo>
                  <a:pt x="0" y="343027"/>
                </a:lnTo>
                <a:lnTo>
                  <a:pt x="5731" y="377484"/>
                </a:lnTo>
                <a:lnTo>
                  <a:pt x="22579" y="404417"/>
                </a:lnTo>
                <a:lnTo>
                  <a:pt x="49508" y="421261"/>
                </a:lnTo>
                <a:lnTo>
                  <a:pt x="83961" y="426989"/>
                </a:lnTo>
                <a:lnTo>
                  <a:pt x="124221" y="422174"/>
                </a:lnTo>
                <a:lnTo>
                  <a:pt x="168569" y="407389"/>
                </a:lnTo>
                <a:lnTo>
                  <a:pt x="215285" y="383208"/>
                </a:lnTo>
                <a:lnTo>
                  <a:pt x="262653" y="350205"/>
                </a:lnTo>
                <a:lnTo>
                  <a:pt x="308952" y="308952"/>
                </a:lnTo>
                <a:lnTo>
                  <a:pt x="350205" y="262653"/>
                </a:lnTo>
                <a:lnTo>
                  <a:pt x="383208" y="215285"/>
                </a:lnTo>
                <a:lnTo>
                  <a:pt x="407389" y="168569"/>
                </a:lnTo>
                <a:lnTo>
                  <a:pt x="422174" y="124221"/>
                </a:lnTo>
                <a:lnTo>
                  <a:pt x="426989" y="83961"/>
                </a:lnTo>
                <a:lnTo>
                  <a:pt x="421261" y="49508"/>
                </a:lnTo>
                <a:lnTo>
                  <a:pt x="404417" y="22579"/>
                </a:lnTo>
                <a:lnTo>
                  <a:pt x="377484" y="5731"/>
                </a:lnTo>
                <a:lnTo>
                  <a:pt x="343027" y="0"/>
                </a:lnTo>
                <a:close/>
              </a:path>
            </a:pathLst>
          </a:custGeom>
          <a:solidFill>
            <a:srgbClr val="2C2849"/>
          </a:solidFill>
        </p:spPr>
        <p:txBody>
          <a:bodyPr wrap="square" lIns="0" tIns="0" rIns="0" bIns="0" rtlCol="0"/>
          <a:lstStyle/>
          <a:p>
            <a:endParaRPr dirty="0"/>
          </a:p>
        </p:txBody>
      </p:sp>
      <p:pic>
        <p:nvPicPr>
          <p:cNvPr id="20" name="bg object 20"/>
          <p:cNvPicPr/>
          <p:nvPr/>
        </p:nvPicPr>
        <p:blipFill>
          <a:blip r:embed="rId4" cstate="print"/>
          <a:stretch>
            <a:fillRect/>
          </a:stretch>
        </p:blipFill>
        <p:spPr>
          <a:xfrm>
            <a:off x="554736" y="5367527"/>
            <a:ext cx="794003" cy="795527"/>
          </a:xfrm>
          <a:prstGeom prst="rect">
            <a:avLst/>
          </a:prstGeom>
        </p:spPr>
      </p:pic>
      <p:pic>
        <p:nvPicPr>
          <p:cNvPr id="21" name="bg object 21"/>
          <p:cNvPicPr/>
          <p:nvPr/>
        </p:nvPicPr>
        <p:blipFill>
          <a:blip r:embed="rId5" cstate="print"/>
          <a:stretch>
            <a:fillRect/>
          </a:stretch>
        </p:blipFill>
        <p:spPr>
          <a:xfrm>
            <a:off x="1181989" y="5858539"/>
            <a:ext cx="166737" cy="166737"/>
          </a:xfrm>
          <a:prstGeom prst="rect">
            <a:avLst/>
          </a:prstGeom>
        </p:spPr>
      </p:pic>
      <p:pic>
        <p:nvPicPr>
          <p:cNvPr id="22" name="bg object 22"/>
          <p:cNvPicPr/>
          <p:nvPr/>
        </p:nvPicPr>
        <p:blipFill>
          <a:blip r:embed="rId5" cstate="print"/>
          <a:stretch>
            <a:fillRect/>
          </a:stretch>
        </p:blipFill>
        <p:spPr>
          <a:xfrm>
            <a:off x="691476" y="5368027"/>
            <a:ext cx="166737" cy="166737"/>
          </a:xfrm>
          <a:prstGeom prst="rect">
            <a:avLst/>
          </a:prstGeom>
        </p:spPr>
      </p:pic>
      <p:pic>
        <p:nvPicPr>
          <p:cNvPr id="23" name="bg object 23"/>
          <p:cNvPicPr/>
          <p:nvPr/>
        </p:nvPicPr>
        <p:blipFill>
          <a:blip r:embed="rId6" cstate="print"/>
          <a:stretch>
            <a:fillRect/>
          </a:stretch>
        </p:blipFill>
        <p:spPr>
          <a:xfrm>
            <a:off x="566927" y="5320283"/>
            <a:ext cx="829055" cy="829055"/>
          </a:xfrm>
          <a:prstGeom prst="rect">
            <a:avLst/>
          </a:prstGeom>
        </p:spPr>
      </p:pic>
      <p:pic>
        <p:nvPicPr>
          <p:cNvPr id="24" name="bg object 24"/>
          <p:cNvPicPr/>
          <p:nvPr/>
        </p:nvPicPr>
        <p:blipFill>
          <a:blip r:embed="rId7" cstate="print"/>
          <a:stretch>
            <a:fillRect/>
          </a:stretch>
        </p:blipFill>
        <p:spPr>
          <a:xfrm>
            <a:off x="822036" y="3459109"/>
            <a:ext cx="4352674" cy="2894065"/>
          </a:xfrm>
          <a:prstGeom prst="rect">
            <a:avLst/>
          </a:prstGeom>
        </p:spPr>
      </p:pic>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B182D"/>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554736" y="5367527"/>
            <a:ext cx="794003" cy="795527"/>
          </a:xfrm>
          <a:prstGeom prst="rect">
            <a:avLst/>
          </a:prstGeom>
        </p:spPr>
      </p:pic>
      <p:pic>
        <p:nvPicPr>
          <p:cNvPr id="18" name="bg object 18"/>
          <p:cNvPicPr/>
          <p:nvPr/>
        </p:nvPicPr>
        <p:blipFill>
          <a:blip r:embed="rId3" cstate="print"/>
          <a:stretch>
            <a:fillRect/>
          </a:stretch>
        </p:blipFill>
        <p:spPr>
          <a:xfrm>
            <a:off x="1181989" y="5858539"/>
            <a:ext cx="166737" cy="166737"/>
          </a:xfrm>
          <a:prstGeom prst="rect">
            <a:avLst/>
          </a:prstGeom>
        </p:spPr>
      </p:pic>
      <p:pic>
        <p:nvPicPr>
          <p:cNvPr id="19" name="bg object 19"/>
          <p:cNvPicPr/>
          <p:nvPr/>
        </p:nvPicPr>
        <p:blipFill>
          <a:blip r:embed="rId3" cstate="print"/>
          <a:stretch>
            <a:fillRect/>
          </a:stretch>
        </p:blipFill>
        <p:spPr>
          <a:xfrm>
            <a:off x="691476" y="5368027"/>
            <a:ext cx="166737" cy="166737"/>
          </a:xfrm>
          <a:prstGeom prst="rect">
            <a:avLst/>
          </a:prstGeom>
        </p:spPr>
      </p:pic>
      <p:pic>
        <p:nvPicPr>
          <p:cNvPr id="20" name="bg object 20"/>
          <p:cNvPicPr/>
          <p:nvPr/>
        </p:nvPicPr>
        <p:blipFill>
          <a:blip r:embed="rId4" cstate="print"/>
          <a:stretch>
            <a:fillRect/>
          </a:stretch>
        </p:blipFill>
        <p:spPr>
          <a:xfrm>
            <a:off x="566927" y="5320283"/>
            <a:ext cx="829055" cy="829055"/>
          </a:xfrm>
          <a:prstGeom prst="rect">
            <a:avLst/>
          </a:prstGeom>
        </p:spPr>
      </p:pic>
      <p:pic>
        <p:nvPicPr>
          <p:cNvPr id="21" name="bg object 21"/>
          <p:cNvPicPr/>
          <p:nvPr/>
        </p:nvPicPr>
        <p:blipFill>
          <a:blip r:embed="rId5" cstate="print"/>
          <a:stretch>
            <a:fillRect/>
          </a:stretch>
        </p:blipFill>
        <p:spPr>
          <a:xfrm>
            <a:off x="1024285" y="5502546"/>
            <a:ext cx="75450" cy="75463"/>
          </a:xfrm>
          <a:prstGeom prst="rect">
            <a:avLst/>
          </a:prstGeom>
        </p:spPr>
      </p:pic>
      <p:pic>
        <p:nvPicPr>
          <p:cNvPr id="22" name="bg object 22"/>
          <p:cNvPicPr/>
          <p:nvPr/>
        </p:nvPicPr>
        <p:blipFill>
          <a:blip r:embed="rId6" cstate="print"/>
          <a:stretch>
            <a:fillRect/>
          </a:stretch>
        </p:blipFill>
        <p:spPr>
          <a:xfrm>
            <a:off x="1262856" y="5445994"/>
            <a:ext cx="1988413" cy="257175"/>
          </a:xfrm>
          <a:prstGeom prst="rect">
            <a:avLst/>
          </a:prstGeom>
        </p:spPr>
      </p:pic>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B182D"/>
          </a:solidFill>
        </p:spPr>
        <p:txBody>
          <a:bodyPr wrap="square" lIns="0" tIns="0" rIns="0" bIns="0" rtlCol="0"/>
          <a:lstStyle/>
          <a:p>
            <a:endParaRPr dirty="0"/>
          </a:p>
        </p:txBody>
      </p:sp>
      <p:sp>
        <p:nvSpPr>
          <p:cNvPr id="2" name="Holder 2"/>
          <p:cNvSpPr>
            <a:spLocks noGrp="1"/>
          </p:cNvSpPr>
          <p:nvPr>
            <p:ph type="title"/>
          </p:nvPr>
        </p:nvSpPr>
        <p:spPr>
          <a:xfrm>
            <a:off x="538162" y="420751"/>
            <a:ext cx="11115675" cy="756919"/>
          </a:xfrm>
          <a:prstGeom prst="rect">
            <a:avLst/>
          </a:prstGeom>
        </p:spPr>
        <p:txBody>
          <a:bodyPr wrap="square" lIns="0" tIns="0" rIns="0" bIns="0">
            <a:spAutoFit/>
          </a:bodyPr>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993138" y="1983249"/>
            <a:ext cx="9750425" cy="404876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2/6/2025</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nnah.Shea@seattlecolleges.edu"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pp.leg.wa.gov/WAC/default.aspx?cite=292-110-010&amp;pdf=tru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2.sos.wa.gov/_assets/archives/recordsmanagement/state-government-general-records-retention-schedule-v.6.2-(august-2021).pdf?_gl=1%2A1lfdz44%2A_ga%2AMTk2NjcwNDkwOC4xNzIxMzgwMTI0%2A_ga_7B08VE04WV%2AMTcyMTM4MDEyNC4xLjEuMTcyMTM4MDE1Ny4wLjAuM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www2.sos.wa.gov/_assets/archives/recordsmanagement/community-and-technical-colleges-records-retention-schedule-v.2.1-(december-2022).pdf?_gl=1%2A1bdo6ou%2A_ga%2AMTk2NjcwNDkwOC4xNzIxMzgwMTI0%2A_ga_7B08VE04WV%2AMTcyMTM4MDEyNC4xLjEuMTcyMTM4MDE1Ny4wLjAuM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hyperlink" Target="https://apps.leg.wa.gov/rcw/default.aspx?cite=42.5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pp.leg.wa.gov/RCW/default.aspx?cite=42.56.01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app.leg.wa.gov/RCW/default.aspx?cite=42.56" TargetMode="External"/><Relationship Id="rId3" Type="http://schemas.openxmlformats.org/officeDocument/2006/relationships/hyperlink" Target="https://www2.sos.wa.gov/_assets/archives/recordsmanagement/community-and-technical-colleges-records-retention-schedule-v.2.1-(december-2022).pdf?_gl=1%2A1bdo6ou%2A_ga%2AMTk2NjcwNDkwOC4xNzIxMzgwMTI0%2A_ga_7B08VE04WV%2AMTcyMTM4MDEyNC4xLjEuMTcyMTM4MDE1Ny4wLjAuMA" TargetMode="External"/><Relationship Id="rId7" Type="http://schemas.openxmlformats.org/officeDocument/2006/relationships/hyperlink" Target="https://www.sos.wa.gov/archives/recordsmanagement/how-to-transfer-archival-records.aspx" TargetMode="External"/><Relationship Id="rId2" Type="http://schemas.openxmlformats.org/officeDocument/2006/relationships/hyperlink" Target="https://www2.sos.wa.gov/_assets/archives/recordsmanagement/state-government-general-records-retention-schedule-v.6.2-(august-2021).pdf?_gl=1%2A1lfdz44%2A_ga%2AMTk2NjcwNDkwOC4xNzIxMzgwMTI0%2A_ga_7B08VE04WV%2AMTcyMTM4MDEyNC4xLjEuMTcyMTM4MDE1Ny4wLjAuMA" TargetMode="External"/><Relationship Id="rId1" Type="http://schemas.openxmlformats.org/officeDocument/2006/relationships/slideLayout" Target="../slideLayouts/slideLayout2.xml"/><Relationship Id="rId6" Type="http://schemas.openxmlformats.org/officeDocument/2006/relationships/hyperlink" Target="https://www.sos.wa.gov/archives/RecordsManagement/Managing-State-Agency-Records.aspx" TargetMode="External"/><Relationship Id="rId5" Type="http://schemas.openxmlformats.org/officeDocument/2006/relationships/hyperlink" Target="https://www2.sos.wa.gov/_assets/archives/recordsmanagement/destruction-log-template-(december-2024).pdf" TargetMode="External"/><Relationship Id="rId4" Type="http://schemas.openxmlformats.org/officeDocument/2006/relationships/hyperlink" Target="https://www2.sos.wa.gov/_assets/archives/recordsmanagement/transitory-records-cheat-sheet-training-material-(march-2020).pdf" TargetMode="External"/><Relationship Id="rId9" Type="http://schemas.openxmlformats.org/officeDocument/2006/relationships/hyperlink" Target="https://app.leg.wa.gov/WAC/default.aspx?cite=292-110-01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PRecords@SeattleColleges.edu" TargetMode="External"/><Relationship Id="rId3" Type="http://schemas.openxmlformats.org/officeDocument/2006/relationships/image" Target="../media/image2.png"/><Relationship Id="rId7" Type="http://schemas.openxmlformats.org/officeDocument/2006/relationships/hyperlink" Target="mailto:Hannah.Shea@SeattleColleges.ed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pps.leg.wa.gov/RCW/default.aspx?cite=49.6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1375" y="1193378"/>
            <a:ext cx="4637405" cy="2764218"/>
          </a:xfrm>
          <a:prstGeom prst="rect">
            <a:avLst/>
          </a:prstGeom>
        </p:spPr>
        <p:txBody>
          <a:bodyPr vert="horz" wrap="square" lIns="0" tIns="95885" rIns="0" bIns="0" rtlCol="0">
            <a:spAutoFit/>
          </a:bodyPr>
          <a:lstStyle/>
          <a:p>
            <a:pPr marL="12700" marR="5080" indent="2540" algn="ctr">
              <a:lnSpc>
                <a:spcPts val="5180"/>
              </a:lnSpc>
              <a:spcBef>
                <a:spcPts val="755"/>
              </a:spcBef>
            </a:pPr>
            <a:r>
              <a:rPr lang="en-US" sz="4800" spc="-10" dirty="0"/>
              <a:t>Public Records Introduction and File Maintenance Best Practices</a:t>
            </a:r>
            <a:endParaRPr sz="4800" dirty="0"/>
          </a:p>
        </p:txBody>
      </p:sp>
      <p:pic>
        <p:nvPicPr>
          <p:cNvPr id="3" name="object 3" descr="Cover image of circles connected by lines evoking connections and a nebulous feel. "/>
          <p:cNvPicPr/>
          <p:nvPr/>
        </p:nvPicPr>
        <p:blipFill>
          <a:blip r:embed="rId2" cstate="print"/>
          <a:stretch>
            <a:fillRect/>
          </a:stretch>
        </p:blipFill>
        <p:spPr>
          <a:xfrm>
            <a:off x="0" y="0"/>
            <a:ext cx="6267450" cy="6857998"/>
          </a:xfrm>
          <a:prstGeom prst="rect">
            <a:avLst/>
          </a:prstGeom>
        </p:spPr>
      </p:pic>
      <p:sp>
        <p:nvSpPr>
          <p:cNvPr id="4" name="object 4"/>
          <p:cNvSpPr txBox="1"/>
          <p:nvPr/>
        </p:nvSpPr>
        <p:spPr>
          <a:xfrm>
            <a:off x="6886944" y="4704427"/>
            <a:ext cx="4466855" cy="1243930"/>
          </a:xfrm>
          <a:prstGeom prst="rect">
            <a:avLst/>
          </a:prstGeom>
        </p:spPr>
        <p:txBody>
          <a:bodyPr vert="horz" wrap="square" lIns="0" tIns="12700" rIns="0" bIns="0" rtlCol="0">
            <a:spAutoFit/>
          </a:bodyPr>
          <a:lstStyle/>
          <a:p>
            <a:pPr marL="12700">
              <a:lnSpc>
                <a:spcPct val="100000"/>
              </a:lnSpc>
              <a:spcBef>
                <a:spcPts val="100"/>
              </a:spcBef>
            </a:pPr>
            <a:r>
              <a:rPr sz="2000" spc="75" dirty="0">
                <a:solidFill>
                  <a:schemeClr val="bg1"/>
                </a:solidFill>
                <a:latin typeface="Calibri"/>
                <a:cs typeface="Calibri"/>
              </a:rPr>
              <a:t>Hannah</a:t>
            </a:r>
            <a:r>
              <a:rPr sz="2000" spc="-50" dirty="0">
                <a:solidFill>
                  <a:schemeClr val="bg1"/>
                </a:solidFill>
                <a:latin typeface="Calibri"/>
                <a:cs typeface="Calibri"/>
              </a:rPr>
              <a:t> </a:t>
            </a:r>
            <a:r>
              <a:rPr sz="2000" spc="70" dirty="0">
                <a:solidFill>
                  <a:schemeClr val="bg1"/>
                </a:solidFill>
                <a:latin typeface="Calibri"/>
                <a:cs typeface="Calibri"/>
              </a:rPr>
              <a:t>Shea</a:t>
            </a:r>
            <a:endParaRPr sz="2000" dirty="0">
              <a:solidFill>
                <a:schemeClr val="bg1"/>
              </a:solidFill>
              <a:latin typeface="Calibri"/>
              <a:cs typeface="Calibri"/>
            </a:endParaRPr>
          </a:p>
          <a:p>
            <a:pPr marL="12700" marR="5080">
              <a:lnSpc>
                <a:spcPct val="100000"/>
              </a:lnSpc>
            </a:pPr>
            <a:r>
              <a:rPr sz="2000" spc="65" dirty="0">
                <a:solidFill>
                  <a:schemeClr val="bg1"/>
                </a:solidFill>
                <a:latin typeface="Calibri"/>
                <a:cs typeface="Calibri"/>
              </a:rPr>
              <a:t>Public</a:t>
            </a:r>
            <a:r>
              <a:rPr sz="2000" spc="-50" dirty="0">
                <a:solidFill>
                  <a:schemeClr val="bg1"/>
                </a:solidFill>
                <a:latin typeface="Calibri"/>
                <a:cs typeface="Calibri"/>
              </a:rPr>
              <a:t> </a:t>
            </a:r>
            <a:r>
              <a:rPr sz="2000" spc="75" dirty="0">
                <a:solidFill>
                  <a:schemeClr val="bg1"/>
                </a:solidFill>
                <a:latin typeface="Calibri"/>
                <a:cs typeface="Calibri"/>
              </a:rPr>
              <a:t>Records</a:t>
            </a:r>
            <a:r>
              <a:rPr sz="2000" spc="-40" dirty="0">
                <a:solidFill>
                  <a:schemeClr val="bg1"/>
                </a:solidFill>
                <a:latin typeface="Calibri"/>
                <a:cs typeface="Calibri"/>
              </a:rPr>
              <a:t> </a:t>
            </a:r>
            <a:r>
              <a:rPr sz="2000" spc="60" dirty="0">
                <a:solidFill>
                  <a:schemeClr val="bg1"/>
                </a:solidFill>
                <a:latin typeface="Calibri"/>
                <a:cs typeface="Calibri"/>
              </a:rPr>
              <a:t>and</a:t>
            </a:r>
            <a:r>
              <a:rPr sz="2000" spc="-35" dirty="0">
                <a:solidFill>
                  <a:schemeClr val="bg1"/>
                </a:solidFill>
                <a:latin typeface="Calibri"/>
                <a:cs typeface="Calibri"/>
              </a:rPr>
              <a:t> </a:t>
            </a:r>
            <a:r>
              <a:rPr sz="2000" spc="85" dirty="0">
                <a:solidFill>
                  <a:schemeClr val="bg1"/>
                </a:solidFill>
                <a:latin typeface="Calibri"/>
                <a:cs typeface="Calibri"/>
              </a:rPr>
              <a:t>Compliance</a:t>
            </a:r>
            <a:r>
              <a:rPr sz="2000" spc="-55" dirty="0">
                <a:solidFill>
                  <a:schemeClr val="bg1"/>
                </a:solidFill>
                <a:latin typeface="Calibri"/>
                <a:cs typeface="Calibri"/>
              </a:rPr>
              <a:t> </a:t>
            </a:r>
            <a:r>
              <a:rPr sz="2000" spc="-10" dirty="0">
                <a:solidFill>
                  <a:schemeClr val="bg1"/>
                </a:solidFill>
                <a:latin typeface="Calibri"/>
                <a:cs typeface="Calibri"/>
              </a:rPr>
              <a:t>Manager </a:t>
            </a:r>
            <a:r>
              <a:rPr lang="en-US" sz="2000" spc="50" dirty="0">
                <a:solidFill>
                  <a:schemeClr val="bg1"/>
                </a:solidFill>
                <a:latin typeface="Calibri"/>
                <a:cs typeface="Calibri"/>
                <a:hlinkClick r:id="rId3">
                  <a:extLst>
                    <a:ext uri="{A12FA001-AC4F-418D-AE19-62706E023703}">
                      <ahyp:hlinkClr xmlns:ahyp="http://schemas.microsoft.com/office/drawing/2018/hyperlinkcolor" val="tx"/>
                    </a:ext>
                  </a:extLst>
                </a:hlinkClick>
              </a:rPr>
              <a:t>Hannah.Shea@seattlecolleges.edu</a:t>
            </a:r>
            <a:r>
              <a:rPr lang="en-US" sz="2000" spc="50" dirty="0">
                <a:solidFill>
                  <a:schemeClr val="bg1">
                    <a:lumMod val="95000"/>
                  </a:schemeClr>
                </a:solidFill>
                <a:latin typeface="Calibri"/>
                <a:cs typeface="Calibri"/>
              </a:rPr>
              <a:t>	</a:t>
            </a:r>
            <a:endParaRPr sz="2000" dirty="0">
              <a:solidFill>
                <a:schemeClr val="bg1">
                  <a:lumMod val="95000"/>
                </a:schemeClr>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A319-0E78-AF89-4702-B4123511652F}"/>
              </a:ext>
            </a:extLst>
          </p:cNvPr>
          <p:cNvSpPr>
            <a:spLocks noGrp="1"/>
          </p:cNvSpPr>
          <p:nvPr>
            <p:ph type="title"/>
          </p:nvPr>
        </p:nvSpPr>
        <p:spPr>
          <a:xfrm>
            <a:off x="538162" y="420751"/>
            <a:ext cx="11115675" cy="615553"/>
          </a:xfrm>
        </p:spPr>
        <p:txBody>
          <a:bodyPr/>
          <a:lstStyle/>
          <a:p>
            <a:r>
              <a:rPr lang="en-US" dirty="0"/>
              <a:t>Use of state resources for personal use</a:t>
            </a:r>
          </a:p>
        </p:txBody>
      </p:sp>
      <p:sp>
        <p:nvSpPr>
          <p:cNvPr id="3" name="Text Placeholder 2">
            <a:extLst>
              <a:ext uri="{FF2B5EF4-FFF2-40B4-BE49-F238E27FC236}">
                <a16:creationId xmlns:a16="http://schemas.microsoft.com/office/drawing/2014/main" id="{12C226BD-B93A-72D1-2606-7560DE90E793}"/>
              </a:ext>
            </a:extLst>
          </p:cNvPr>
          <p:cNvSpPr>
            <a:spLocks noGrp="1"/>
          </p:cNvSpPr>
          <p:nvPr>
            <p:ph type="body" idx="1"/>
          </p:nvPr>
        </p:nvSpPr>
        <p:spPr>
          <a:xfrm>
            <a:off x="538162" y="1295400"/>
            <a:ext cx="10815638" cy="4985980"/>
          </a:xfrm>
        </p:spPr>
        <p:txBody>
          <a:bodyPr/>
          <a:lstStyle/>
          <a:p>
            <a:r>
              <a:rPr lang="en-US" dirty="0">
                <a:solidFill>
                  <a:schemeClr val="bg1">
                    <a:lumMod val="95000"/>
                  </a:schemeClr>
                </a:solidFill>
              </a:rPr>
              <a:t>Title 292 WAC: Ethics in Public Service</a:t>
            </a:r>
          </a:p>
          <a:p>
            <a:endParaRPr lang="en-US" dirty="0">
              <a:solidFill>
                <a:schemeClr val="bg1">
                  <a:lumMod val="95000"/>
                </a:schemeClr>
              </a:solidFill>
            </a:endParaRPr>
          </a:p>
          <a:p>
            <a:pPr marL="342900" indent="-342900">
              <a:buFont typeface="Arial" panose="020B0604020202020204" pitchFamily="34" charset="0"/>
              <a:buChar char="•"/>
            </a:pPr>
            <a:r>
              <a:rPr lang="en-US" dirty="0">
                <a:solidFill>
                  <a:schemeClr val="bg1">
                    <a:lumMod val="95000"/>
                  </a:schemeClr>
                </a:solidFill>
                <a:hlinkClick r:id="rId2">
                  <a:extLst>
                    <a:ext uri="{A12FA001-AC4F-418D-AE19-62706E023703}">
                      <ahyp:hlinkClr xmlns:ahyp="http://schemas.microsoft.com/office/drawing/2018/hyperlinkcolor" val="tx"/>
                    </a:ext>
                  </a:extLst>
                </a:hlinkClick>
              </a:rPr>
              <a:t>WAC 292-110-010</a:t>
            </a:r>
            <a:r>
              <a:rPr lang="en-US" dirty="0">
                <a:solidFill>
                  <a:schemeClr val="bg1">
                    <a:lumMod val="95000"/>
                  </a:schemeClr>
                </a:solidFill>
              </a:rPr>
              <a:t> (3) does allow for employees to use state issued resources for personal use so long as</a:t>
            </a:r>
          </a:p>
          <a:p>
            <a:pPr marL="800100" lvl="1" indent="-342900">
              <a:buFont typeface="Arial" panose="020B0604020202020204" pitchFamily="34" charset="0"/>
              <a:buChar char="•"/>
            </a:pPr>
            <a:r>
              <a:rPr lang="en-US" sz="2400" dirty="0">
                <a:solidFill>
                  <a:schemeClr val="bg1">
                    <a:lumMod val="95000"/>
                  </a:schemeClr>
                </a:solidFill>
              </a:rPr>
              <a:t>There is little or no cost to the state</a:t>
            </a:r>
          </a:p>
          <a:p>
            <a:pPr marL="800100" lvl="1" indent="-342900">
              <a:buFont typeface="Arial" panose="020B0604020202020204" pitchFamily="34" charset="0"/>
              <a:buChar char="•"/>
            </a:pPr>
            <a:r>
              <a:rPr lang="en-US" sz="2400" dirty="0">
                <a:solidFill>
                  <a:schemeClr val="bg1">
                    <a:lumMod val="95000"/>
                  </a:schemeClr>
                </a:solidFill>
              </a:rPr>
              <a:t>Any use is brief and occurs infrequently </a:t>
            </a:r>
          </a:p>
          <a:p>
            <a:pPr marL="800100" lvl="1" indent="-342900">
              <a:buFont typeface="Arial" panose="020B0604020202020204" pitchFamily="34" charset="0"/>
              <a:buChar char="•"/>
            </a:pPr>
            <a:r>
              <a:rPr lang="en-US" sz="2400" dirty="0">
                <a:solidFill>
                  <a:schemeClr val="bg1">
                    <a:lumMod val="95000"/>
                  </a:schemeClr>
                </a:solidFill>
              </a:rPr>
              <a:t>The use does not interfere with the employee’s duties or compromise security </a:t>
            </a:r>
          </a:p>
          <a:p>
            <a:pPr marL="800100" lvl="1" indent="-342900">
              <a:buFont typeface="Arial" panose="020B0604020202020204" pitchFamily="34" charset="0"/>
              <a:buChar char="•"/>
            </a:pPr>
            <a:r>
              <a:rPr lang="en-US" sz="2400" dirty="0">
                <a:solidFill>
                  <a:schemeClr val="bg1">
                    <a:lumMod val="95000"/>
                  </a:schemeClr>
                </a:solidFill>
              </a:rPr>
              <a:t>The use is not for the purpose of conducting an outside business or private financial gain nor for promoting an outside organization</a:t>
            </a:r>
          </a:p>
          <a:p>
            <a:pPr marL="800100" lvl="1" indent="-342900">
              <a:buFont typeface="Arial" panose="020B0604020202020204" pitchFamily="34" charset="0"/>
              <a:buChar char="•"/>
            </a:pPr>
            <a:endParaRPr lang="en-US" sz="2400" dirty="0">
              <a:solidFill>
                <a:schemeClr val="bg1">
                  <a:lumMod val="95000"/>
                </a:schemeClr>
              </a:solidFill>
            </a:endParaRPr>
          </a:p>
          <a:p>
            <a:pPr lvl="1"/>
            <a:r>
              <a:rPr lang="en-US" sz="2400" dirty="0">
                <a:solidFill>
                  <a:schemeClr val="bg1">
                    <a:lumMod val="95000"/>
                  </a:schemeClr>
                </a:solidFill>
                <a:hlinkClick r:id="rId2">
                  <a:extLst>
                    <a:ext uri="{A12FA001-AC4F-418D-AE19-62706E023703}">
                      <ahyp:hlinkClr xmlns:ahyp="http://schemas.microsoft.com/office/drawing/2018/hyperlinkcolor" val="tx"/>
                    </a:ext>
                  </a:extLst>
                </a:hlinkClick>
              </a:rPr>
              <a:t>WAC 292-110-010</a:t>
            </a:r>
            <a:r>
              <a:rPr lang="en-US" sz="2400" dirty="0">
                <a:solidFill>
                  <a:schemeClr val="bg1">
                    <a:lumMod val="95000"/>
                  </a:schemeClr>
                </a:solidFill>
              </a:rPr>
              <a:t> (4) goes on to clarify that there is NO expectation of privacy on these uses and that they may be subject to public disclosure or audit. </a:t>
            </a:r>
          </a:p>
          <a:p>
            <a:pPr lvl="1"/>
            <a:endParaRPr lang="en-US" dirty="0">
              <a:solidFill>
                <a:schemeClr val="bg1">
                  <a:lumMod val="95000"/>
                </a:schemeClr>
              </a:solidFill>
            </a:endParaRPr>
          </a:p>
          <a:p>
            <a:pPr lvl="1"/>
            <a:endParaRPr lang="en-US" dirty="0">
              <a:solidFill>
                <a:schemeClr val="bg1">
                  <a:lumMod val="95000"/>
                </a:schemeClr>
              </a:solidFill>
            </a:endParaRPr>
          </a:p>
        </p:txBody>
      </p:sp>
    </p:spTree>
    <p:extLst>
      <p:ext uri="{BB962C8B-B14F-4D97-AF65-F5344CB8AC3E}">
        <p14:creationId xmlns:p14="http://schemas.microsoft.com/office/powerpoint/2010/main" val="41727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E3D56-9855-FA83-6630-D4ED29C6D783}"/>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9959DA8A-3AA2-13F9-6350-5420BD4B78AC}"/>
              </a:ext>
            </a:extLst>
          </p:cNvPr>
          <p:cNvSpPr txBox="1">
            <a:spLocks noGrp="1"/>
          </p:cNvSpPr>
          <p:nvPr>
            <p:ph type="title"/>
          </p:nvPr>
        </p:nvSpPr>
        <p:spPr>
          <a:xfrm>
            <a:off x="2362200" y="482953"/>
            <a:ext cx="6914198" cy="627736"/>
          </a:xfrm>
          <a:prstGeom prst="rect">
            <a:avLst/>
          </a:prstGeom>
        </p:spPr>
        <p:txBody>
          <a:bodyPr vert="horz" wrap="square" lIns="0" tIns="12065" rIns="0" bIns="0" rtlCol="0">
            <a:spAutoFit/>
          </a:bodyPr>
          <a:lstStyle/>
          <a:p>
            <a:pPr marL="12700">
              <a:lnSpc>
                <a:spcPct val="100000"/>
              </a:lnSpc>
              <a:spcBef>
                <a:spcPts val="95"/>
              </a:spcBef>
            </a:pPr>
            <a:r>
              <a:rPr lang="en-US" spc="-90" dirty="0"/>
              <a:t>Use of personal devices</a:t>
            </a:r>
            <a:endParaRPr spc="-10" dirty="0"/>
          </a:p>
        </p:txBody>
      </p:sp>
      <p:sp>
        <p:nvSpPr>
          <p:cNvPr id="9" name="object 9">
            <a:extLst>
              <a:ext uri="{FF2B5EF4-FFF2-40B4-BE49-F238E27FC236}">
                <a16:creationId xmlns:a16="http://schemas.microsoft.com/office/drawing/2014/main" id="{6EA88DE8-CB5D-73BD-D1D5-636D56F45A8B}"/>
              </a:ext>
            </a:extLst>
          </p:cNvPr>
          <p:cNvSpPr txBox="1"/>
          <p:nvPr/>
        </p:nvSpPr>
        <p:spPr>
          <a:xfrm>
            <a:off x="325400" y="1447800"/>
            <a:ext cx="6070600" cy="4706417"/>
          </a:xfrm>
          <a:prstGeom prst="rect">
            <a:avLst/>
          </a:prstGeom>
        </p:spPr>
        <p:txBody>
          <a:bodyPr vert="horz" wrap="square" lIns="0" tIns="12700" rIns="0" bIns="0" rtlCol="0">
            <a:spAutoFit/>
          </a:bodyPr>
          <a:lstStyle/>
          <a:p>
            <a:pPr marL="355600" marR="469900" indent="-342900">
              <a:lnSpc>
                <a:spcPct val="100000"/>
              </a:lnSpc>
              <a:spcBef>
                <a:spcPts val="100"/>
              </a:spcBef>
              <a:buFont typeface="Arial" panose="020B0604020202020204" pitchFamily="34" charset="0"/>
              <a:buChar char="•"/>
              <a:tabLst>
                <a:tab pos="469265" algn="l"/>
                <a:tab pos="469900" algn="l"/>
              </a:tabLst>
            </a:pPr>
            <a:r>
              <a:rPr lang="en-US" sz="2000" dirty="0">
                <a:solidFill>
                  <a:schemeClr val="bg1">
                    <a:lumMod val="95000"/>
                  </a:schemeClr>
                </a:solidFill>
                <a:latin typeface="Calibri"/>
                <a:cs typeface="Calibri"/>
              </a:rPr>
              <a:t>Employees are able to use their personal devices in the conduct of business so long as it does not present a security or safety risk, but this is not considered best practice. </a:t>
            </a:r>
          </a:p>
          <a:p>
            <a:pPr marL="355600" marR="469900" indent="-342900">
              <a:lnSpc>
                <a:spcPct val="100000"/>
              </a:lnSpc>
              <a:spcBef>
                <a:spcPts val="100"/>
              </a:spcBef>
              <a:buFont typeface="Arial" panose="020B0604020202020204" pitchFamily="34" charset="0"/>
              <a:buChar char="•"/>
              <a:tabLst>
                <a:tab pos="469265" algn="l"/>
                <a:tab pos="469900" algn="l"/>
              </a:tabLst>
            </a:pPr>
            <a:endParaRPr lang="en-US" sz="2000" dirty="0">
              <a:solidFill>
                <a:schemeClr val="bg1">
                  <a:lumMod val="95000"/>
                </a:schemeClr>
              </a:solidFill>
              <a:latin typeface="Calibri"/>
              <a:cs typeface="Calibri"/>
            </a:endParaRPr>
          </a:p>
          <a:p>
            <a:pPr marL="355600" marR="469900" indent="-342900">
              <a:lnSpc>
                <a:spcPct val="100000"/>
              </a:lnSpc>
              <a:spcBef>
                <a:spcPts val="100"/>
              </a:spcBef>
              <a:buFont typeface="Arial" panose="020B0604020202020204" pitchFamily="34" charset="0"/>
              <a:buChar char="•"/>
              <a:tabLst>
                <a:tab pos="469265" algn="l"/>
                <a:tab pos="469900" algn="l"/>
              </a:tabLst>
            </a:pPr>
            <a:r>
              <a:rPr lang="en-US" sz="2000" dirty="0">
                <a:solidFill>
                  <a:schemeClr val="bg1">
                    <a:lumMod val="95000"/>
                  </a:schemeClr>
                </a:solidFill>
                <a:latin typeface="Calibri"/>
                <a:cs typeface="Calibri"/>
              </a:rPr>
              <a:t>Use of your personal cell-phone or laptop means public records are likely to be stored on these devices. </a:t>
            </a:r>
          </a:p>
          <a:p>
            <a:pPr marL="355600" marR="469900" indent="-342900">
              <a:lnSpc>
                <a:spcPct val="100000"/>
              </a:lnSpc>
              <a:spcBef>
                <a:spcPts val="100"/>
              </a:spcBef>
              <a:buFont typeface="Arial" panose="020B0604020202020204" pitchFamily="34" charset="0"/>
              <a:buChar char="•"/>
              <a:tabLst>
                <a:tab pos="469265" algn="l"/>
                <a:tab pos="469900" algn="l"/>
              </a:tabLst>
            </a:pPr>
            <a:endParaRPr lang="en-US" sz="2000" dirty="0">
              <a:solidFill>
                <a:schemeClr val="bg1">
                  <a:lumMod val="95000"/>
                </a:schemeClr>
              </a:solidFill>
              <a:latin typeface="Calibri"/>
              <a:cs typeface="Calibri"/>
            </a:endParaRPr>
          </a:p>
          <a:p>
            <a:pPr marL="355600" marR="469900" indent="-342900">
              <a:lnSpc>
                <a:spcPct val="100000"/>
              </a:lnSpc>
              <a:spcBef>
                <a:spcPts val="100"/>
              </a:spcBef>
              <a:buFont typeface="Arial" panose="020B0604020202020204" pitchFamily="34" charset="0"/>
              <a:buChar char="•"/>
              <a:tabLst>
                <a:tab pos="469265" algn="l"/>
                <a:tab pos="469900" algn="l"/>
              </a:tabLst>
            </a:pPr>
            <a:r>
              <a:rPr lang="en-US" sz="2000" dirty="0">
                <a:solidFill>
                  <a:schemeClr val="bg1">
                    <a:lumMod val="95000"/>
                  </a:schemeClr>
                </a:solidFill>
                <a:latin typeface="Calibri"/>
                <a:cs typeface="Calibri"/>
              </a:rPr>
              <a:t>In the event of subpoenas, you may be opening yourself up to having your personal devices as part of the discovery</a:t>
            </a:r>
          </a:p>
          <a:p>
            <a:pPr marL="355600" marR="469900" indent="-342900">
              <a:lnSpc>
                <a:spcPct val="100000"/>
              </a:lnSpc>
              <a:spcBef>
                <a:spcPts val="100"/>
              </a:spcBef>
              <a:buFont typeface="Arial" panose="020B0604020202020204" pitchFamily="34" charset="0"/>
              <a:buChar char="•"/>
              <a:tabLst>
                <a:tab pos="469265" algn="l"/>
                <a:tab pos="469900" algn="l"/>
              </a:tabLst>
            </a:pPr>
            <a:endParaRPr lang="en-US" sz="2000" dirty="0">
              <a:solidFill>
                <a:schemeClr val="bg1">
                  <a:lumMod val="95000"/>
                </a:schemeClr>
              </a:solidFill>
              <a:latin typeface="Calibri"/>
              <a:cs typeface="Calibri"/>
            </a:endParaRPr>
          </a:p>
          <a:p>
            <a:pPr marL="355600" marR="469900" indent="-342900">
              <a:lnSpc>
                <a:spcPct val="100000"/>
              </a:lnSpc>
              <a:spcBef>
                <a:spcPts val="100"/>
              </a:spcBef>
              <a:buFont typeface="Arial" panose="020B0604020202020204" pitchFamily="34" charset="0"/>
              <a:buChar char="•"/>
              <a:tabLst>
                <a:tab pos="469265" algn="l"/>
                <a:tab pos="469900" algn="l"/>
              </a:tabLst>
            </a:pPr>
            <a:r>
              <a:rPr lang="en-US" sz="2000" dirty="0">
                <a:solidFill>
                  <a:schemeClr val="bg1">
                    <a:lumMod val="95000"/>
                  </a:schemeClr>
                </a:solidFill>
                <a:latin typeface="Calibri"/>
                <a:cs typeface="Calibri"/>
              </a:rPr>
              <a:t>You may be forfeiting the privacy of your personal accounts when you use them for business. </a:t>
            </a:r>
            <a:endParaRPr sz="2000" dirty="0">
              <a:solidFill>
                <a:schemeClr val="bg1">
                  <a:lumMod val="95000"/>
                </a:schemeClr>
              </a:solidFill>
              <a:latin typeface="Calibri"/>
              <a:cs typeface="Calibri"/>
            </a:endParaRPr>
          </a:p>
        </p:txBody>
      </p:sp>
      <p:pic>
        <p:nvPicPr>
          <p:cNvPr id="12" name="Picture 11" descr="Person using laptop and smartphone">
            <a:extLst>
              <a:ext uri="{FF2B5EF4-FFF2-40B4-BE49-F238E27FC236}">
                <a16:creationId xmlns:a16="http://schemas.microsoft.com/office/drawing/2014/main" id="{C92BC69C-3A59-6FAF-5448-DC682DB1F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228" y="1905000"/>
            <a:ext cx="5495787" cy="3661979"/>
          </a:xfrm>
          <a:prstGeom prst="rect">
            <a:avLst/>
          </a:prstGeom>
        </p:spPr>
      </p:pic>
    </p:spTree>
    <p:extLst>
      <p:ext uri="{BB962C8B-B14F-4D97-AF65-F5344CB8AC3E}">
        <p14:creationId xmlns:p14="http://schemas.microsoft.com/office/powerpoint/2010/main" val="261927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7D03-435A-1A35-CEBE-EC9626A72999}"/>
              </a:ext>
            </a:extLst>
          </p:cNvPr>
          <p:cNvSpPr>
            <a:spLocks noGrp="1"/>
          </p:cNvSpPr>
          <p:nvPr>
            <p:ph type="title"/>
          </p:nvPr>
        </p:nvSpPr>
        <p:spPr>
          <a:xfrm>
            <a:off x="538162" y="420751"/>
            <a:ext cx="11115675" cy="1231106"/>
          </a:xfrm>
        </p:spPr>
        <p:txBody>
          <a:bodyPr/>
          <a:lstStyle/>
          <a:p>
            <a:r>
              <a:rPr lang="en-US" dirty="0"/>
              <a:t>If you choose to use your personal device or account for the conduct of work</a:t>
            </a:r>
          </a:p>
        </p:txBody>
      </p:sp>
      <p:sp>
        <p:nvSpPr>
          <p:cNvPr id="3" name="Text Placeholder 2">
            <a:extLst>
              <a:ext uri="{FF2B5EF4-FFF2-40B4-BE49-F238E27FC236}">
                <a16:creationId xmlns:a16="http://schemas.microsoft.com/office/drawing/2014/main" id="{52EEF08E-F83B-CF83-2C47-1DDAE7411DEA}"/>
              </a:ext>
            </a:extLst>
          </p:cNvPr>
          <p:cNvSpPr>
            <a:spLocks noGrp="1"/>
          </p:cNvSpPr>
          <p:nvPr>
            <p:ph type="body" idx="1"/>
          </p:nvPr>
        </p:nvSpPr>
        <p:spPr>
          <a:xfrm>
            <a:off x="993138" y="1983249"/>
            <a:ext cx="10208262" cy="3877985"/>
          </a:xfrm>
        </p:spPr>
        <p:txBody>
          <a:bodyPr/>
          <a:lstStyle/>
          <a:p>
            <a:pPr marL="342900" indent="-342900">
              <a:buFont typeface="Arial" panose="020B0604020202020204" pitchFamily="34" charset="0"/>
              <a:buChar char="•"/>
            </a:pPr>
            <a:r>
              <a:rPr lang="en-US" sz="2800" dirty="0"/>
              <a:t>It is your responsibility to maintain the files and emails for the appropriate retention time. </a:t>
            </a:r>
          </a:p>
          <a:p>
            <a:pPr marL="342900" indent="-342900">
              <a:buFont typeface="Arial" panose="020B0604020202020204" pitchFamily="34" charset="0"/>
              <a:buChar char="•"/>
            </a:pPr>
            <a:r>
              <a:rPr lang="en-US" sz="2800" dirty="0"/>
              <a:t>You are still responsible for submitted destruction logs for files that are not transitory in nature</a:t>
            </a:r>
          </a:p>
          <a:p>
            <a:pPr marL="342900" indent="-342900">
              <a:buFont typeface="Arial" panose="020B0604020202020204" pitchFamily="34" charset="0"/>
              <a:buChar char="•"/>
            </a:pPr>
            <a:r>
              <a:rPr lang="en-US" sz="2800" dirty="0"/>
              <a:t>Be mindful that the use of your personal email for business makes it publicly available. </a:t>
            </a:r>
          </a:p>
          <a:p>
            <a:pPr marL="342900" indent="-342900">
              <a:buFont typeface="Arial" panose="020B0604020202020204" pitchFamily="34" charset="0"/>
              <a:buChar char="•"/>
            </a:pPr>
            <a:r>
              <a:rPr lang="en-US" sz="2800" dirty="0"/>
              <a:t>Search your device when we receive public records requests or subpoenas</a:t>
            </a:r>
          </a:p>
          <a:p>
            <a:pPr marL="342900" indent="-342900">
              <a:buFont typeface="Arial" panose="020B0604020202020204" pitchFamily="34" charset="0"/>
              <a:buChar char="•"/>
            </a:pPr>
            <a:r>
              <a:rPr lang="en-US" sz="2800" dirty="0"/>
              <a:t>Maintain appropriate security locks on your devices. </a:t>
            </a:r>
          </a:p>
        </p:txBody>
      </p:sp>
    </p:spTree>
    <p:extLst>
      <p:ext uri="{BB962C8B-B14F-4D97-AF65-F5344CB8AC3E}">
        <p14:creationId xmlns:p14="http://schemas.microsoft.com/office/powerpoint/2010/main" val="365458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98535-E25F-3F19-45DD-F2BF4B0DE00B}"/>
              </a:ext>
            </a:extLst>
          </p:cNvPr>
          <p:cNvSpPr>
            <a:spLocks noGrp="1"/>
          </p:cNvSpPr>
          <p:nvPr>
            <p:ph type="ctrTitle"/>
          </p:nvPr>
        </p:nvSpPr>
        <p:spPr>
          <a:xfrm>
            <a:off x="609600" y="1828800"/>
            <a:ext cx="11201400" cy="2954655"/>
          </a:xfrm>
        </p:spPr>
        <p:txBody>
          <a:bodyPr/>
          <a:lstStyle/>
          <a:p>
            <a:pPr algn="ctr"/>
            <a:r>
              <a:rPr lang="en-US" sz="4800" dirty="0">
                <a:solidFill>
                  <a:schemeClr val="bg1">
                    <a:lumMod val="95000"/>
                  </a:schemeClr>
                </a:solidFill>
              </a:rPr>
              <a:t>Remember: As a state employee, any documents produced in the course of your work may be subject to public disclosure. </a:t>
            </a:r>
          </a:p>
        </p:txBody>
      </p:sp>
    </p:spTree>
    <p:extLst>
      <p:ext uri="{BB962C8B-B14F-4D97-AF65-F5344CB8AC3E}">
        <p14:creationId xmlns:p14="http://schemas.microsoft.com/office/powerpoint/2010/main" val="388604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D63C-564D-0F32-C269-826887ED09AA}"/>
              </a:ext>
            </a:extLst>
          </p:cNvPr>
          <p:cNvSpPr>
            <a:spLocks noGrp="1"/>
          </p:cNvSpPr>
          <p:nvPr>
            <p:ph type="title"/>
          </p:nvPr>
        </p:nvSpPr>
        <p:spPr>
          <a:xfrm>
            <a:off x="538162" y="420751"/>
            <a:ext cx="11115675" cy="615553"/>
          </a:xfrm>
        </p:spPr>
        <p:txBody>
          <a:bodyPr/>
          <a:lstStyle/>
          <a:p>
            <a:r>
              <a:rPr lang="en-US" dirty="0"/>
              <a:t>Lifecycle of a Public Records Request</a:t>
            </a:r>
          </a:p>
        </p:txBody>
      </p:sp>
      <p:sp>
        <p:nvSpPr>
          <p:cNvPr id="3" name="Text Placeholder 2">
            <a:extLst>
              <a:ext uri="{FF2B5EF4-FFF2-40B4-BE49-F238E27FC236}">
                <a16:creationId xmlns:a16="http://schemas.microsoft.com/office/drawing/2014/main" id="{4F9FFA81-CA05-F888-5D7C-0037CF4A13EC}"/>
              </a:ext>
            </a:extLst>
          </p:cNvPr>
          <p:cNvSpPr>
            <a:spLocks noGrp="1"/>
          </p:cNvSpPr>
          <p:nvPr>
            <p:ph type="body" idx="1"/>
          </p:nvPr>
        </p:nvSpPr>
        <p:spPr>
          <a:xfrm>
            <a:off x="538162" y="1381787"/>
            <a:ext cx="10744200" cy="5170646"/>
          </a:xfrm>
        </p:spPr>
        <p:txBody>
          <a:bodyPr/>
          <a:lstStyle/>
          <a:p>
            <a:pPr marL="342900" indent="-342900">
              <a:buFont typeface="Arial" panose="020B0604020202020204" pitchFamily="34" charset="0"/>
              <a:buChar char="•"/>
            </a:pPr>
            <a:r>
              <a:rPr lang="en-US" dirty="0"/>
              <a:t> Requests may be submitted in any format (</a:t>
            </a:r>
            <a:r>
              <a:rPr lang="en-US" dirty="0">
                <a:solidFill>
                  <a:schemeClr val="bg1">
                    <a:lumMod val="95000"/>
                  </a:schemeClr>
                </a:solidFill>
              </a:rPr>
              <a:t>verbally, on paper, email, fax, </a:t>
            </a:r>
            <a:r>
              <a:rPr lang="en-US" dirty="0" err="1">
                <a:solidFill>
                  <a:schemeClr val="bg1">
                    <a:lumMod val="95000"/>
                  </a:schemeClr>
                </a:solidFill>
              </a:rPr>
              <a:t>etc</a:t>
            </a:r>
            <a:r>
              <a:rPr lang="en-US" dirty="0">
                <a:solidFill>
                  <a:schemeClr val="bg1">
                    <a:lumMod val="95000"/>
                  </a:schemeClr>
                </a:solidFill>
              </a:rPr>
              <a:t>). </a:t>
            </a:r>
            <a:endParaRPr lang="en-US" dirty="0">
              <a:solidFill>
                <a:schemeClr val="bg1">
                  <a:lumMod val="95000"/>
                </a:schemeClr>
              </a:solidFill>
              <a:ea typeface="+mn-lt"/>
              <a:cs typeface="+mn-lt"/>
            </a:endParaRPr>
          </a:p>
          <a:p>
            <a:pPr marL="342900" indent="-342900">
              <a:buFont typeface="Arial" panose="020B0604020202020204" pitchFamily="34" charset="0"/>
              <a:buChar char="•"/>
            </a:pPr>
            <a:endParaRPr lang="en-US" dirty="0">
              <a:solidFill>
                <a:schemeClr val="bg1">
                  <a:lumMod val="95000"/>
                </a:schemeClr>
              </a:solidFill>
            </a:endParaRPr>
          </a:p>
          <a:p>
            <a:pPr marL="342900" indent="-342900">
              <a:buFont typeface="Arial" panose="020B0604020202020204" pitchFamily="34" charset="0"/>
              <a:buChar char="•"/>
            </a:pPr>
            <a:r>
              <a:rPr lang="en-US" dirty="0">
                <a:solidFill>
                  <a:schemeClr val="bg1">
                    <a:lumMod val="95000"/>
                  </a:schemeClr>
                </a:solidFill>
              </a:rPr>
              <a:t>Requests should be forwarded to the school’s Public Records Officer/Designee/Manager.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Within </a:t>
            </a:r>
            <a:r>
              <a:rPr lang="en-US" b="1" dirty="0"/>
              <a:t>5 days</a:t>
            </a:r>
            <a:r>
              <a:rPr lang="en-US" dirty="0"/>
              <a:t> of receipt, records must either be provided or acknowledged with an estimated completion date.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Records are gathered from the appropriate departments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records are reviewed for applicable exemptions and redacted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records are released and the request is closed. </a:t>
            </a:r>
          </a:p>
          <a:p>
            <a:endParaRPr lang="en-US" dirty="0"/>
          </a:p>
        </p:txBody>
      </p:sp>
    </p:spTree>
    <p:extLst>
      <p:ext uri="{BB962C8B-B14F-4D97-AF65-F5344CB8AC3E}">
        <p14:creationId xmlns:p14="http://schemas.microsoft.com/office/powerpoint/2010/main" val="253239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B759E-4963-1194-D20E-77784CEE500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F1DF77A-ED10-8149-5329-C3A6EB30E8A2}"/>
              </a:ext>
            </a:extLst>
          </p:cNvPr>
          <p:cNvSpPr txBox="1">
            <a:spLocks noGrp="1"/>
          </p:cNvSpPr>
          <p:nvPr>
            <p:ph type="title"/>
          </p:nvPr>
        </p:nvSpPr>
        <p:spPr>
          <a:xfrm>
            <a:off x="7010400" y="2362200"/>
            <a:ext cx="4637405" cy="1430520"/>
          </a:xfrm>
          <a:prstGeom prst="rect">
            <a:avLst/>
          </a:prstGeom>
        </p:spPr>
        <p:txBody>
          <a:bodyPr vert="horz" wrap="square" lIns="0" tIns="95885" rIns="0" bIns="0" rtlCol="0">
            <a:spAutoFit/>
          </a:bodyPr>
          <a:lstStyle/>
          <a:p>
            <a:pPr marL="12700" marR="5080" indent="2540" algn="ctr">
              <a:lnSpc>
                <a:spcPts val="5180"/>
              </a:lnSpc>
              <a:spcBef>
                <a:spcPts val="755"/>
              </a:spcBef>
            </a:pPr>
            <a:r>
              <a:rPr lang="en-US" sz="4800" spc="-10" dirty="0"/>
              <a:t>File Maintenance Best Practices</a:t>
            </a:r>
            <a:endParaRPr sz="4800" dirty="0"/>
          </a:p>
        </p:txBody>
      </p:sp>
      <p:pic>
        <p:nvPicPr>
          <p:cNvPr id="3" name="object 3" descr="Cover image of circles connected by lines evoking connections and a nebulous feel. ">
            <a:extLst>
              <a:ext uri="{FF2B5EF4-FFF2-40B4-BE49-F238E27FC236}">
                <a16:creationId xmlns:a16="http://schemas.microsoft.com/office/drawing/2014/main" id="{0B852268-3399-7273-AA94-28D52FC2497E}"/>
              </a:ext>
            </a:extLst>
          </p:cNvPr>
          <p:cNvPicPr/>
          <p:nvPr/>
        </p:nvPicPr>
        <p:blipFill>
          <a:blip r:embed="rId2" cstate="print"/>
          <a:stretch>
            <a:fillRect/>
          </a:stretch>
        </p:blipFill>
        <p:spPr>
          <a:xfrm>
            <a:off x="0" y="0"/>
            <a:ext cx="6267450" cy="6857998"/>
          </a:xfrm>
          <a:prstGeom prst="rect">
            <a:avLst/>
          </a:prstGeom>
        </p:spPr>
      </p:pic>
    </p:spTree>
    <p:extLst>
      <p:ext uri="{BB962C8B-B14F-4D97-AF65-F5344CB8AC3E}">
        <p14:creationId xmlns:p14="http://schemas.microsoft.com/office/powerpoint/2010/main" val="167310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10975853" y="5649596"/>
            <a:ext cx="1082027" cy="1082039"/>
          </a:xfrm>
          <a:prstGeom prst="rect">
            <a:avLst/>
          </a:prstGeom>
        </p:spPr>
      </p:pic>
      <p:grpSp>
        <p:nvGrpSpPr>
          <p:cNvPr id="3" name="object 3" descr="Decorative image of an hourglass and a calendar to convey the passage of time. "/>
          <p:cNvGrpSpPr/>
          <p:nvPr/>
        </p:nvGrpSpPr>
        <p:grpSpPr>
          <a:xfrm>
            <a:off x="7221467" y="531360"/>
            <a:ext cx="4826000" cy="4826000"/>
            <a:chOff x="7221467" y="531360"/>
            <a:chExt cx="4826000" cy="4826000"/>
          </a:xfrm>
        </p:grpSpPr>
        <p:pic>
          <p:nvPicPr>
            <p:cNvPr id="4" name="object 4"/>
            <p:cNvPicPr/>
            <p:nvPr/>
          </p:nvPicPr>
          <p:blipFill>
            <a:blip r:embed="rId4" cstate="print"/>
            <a:stretch>
              <a:fillRect/>
            </a:stretch>
          </p:blipFill>
          <p:spPr>
            <a:xfrm>
              <a:off x="10975848" y="4163568"/>
              <a:ext cx="541019" cy="320039"/>
            </a:xfrm>
            <a:prstGeom prst="rect">
              <a:avLst/>
            </a:prstGeom>
          </p:spPr>
        </p:pic>
        <p:pic>
          <p:nvPicPr>
            <p:cNvPr id="5" name="object 5"/>
            <p:cNvPicPr/>
            <p:nvPr/>
          </p:nvPicPr>
          <p:blipFill>
            <a:blip r:embed="rId5" cstate="print"/>
            <a:stretch>
              <a:fillRect/>
            </a:stretch>
          </p:blipFill>
          <p:spPr>
            <a:xfrm>
              <a:off x="10797540" y="4168139"/>
              <a:ext cx="355090" cy="621791"/>
            </a:xfrm>
            <a:prstGeom prst="rect">
              <a:avLst/>
            </a:prstGeom>
          </p:spPr>
        </p:pic>
        <p:pic>
          <p:nvPicPr>
            <p:cNvPr id="6" name="object 6"/>
            <p:cNvPicPr/>
            <p:nvPr/>
          </p:nvPicPr>
          <p:blipFill>
            <a:blip r:embed="rId6" cstate="print"/>
            <a:stretch>
              <a:fillRect/>
            </a:stretch>
          </p:blipFill>
          <p:spPr>
            <a:xfrm>
              <a:off x="10971276" y="4479036"/>
              <a:ext cx="545591" cy="312419"/>
            </a:xfrm>
            <a:prstGeom prst="rect">
              <a:avLst/>
            </a:prstGeom>
          </p:spPr>
        </p:pic>
        <p:pic>
          <p:nvPicPr>
            <p:cNvPr id="7" name="object 7"/>
            <p:cNvPicPr/>
            <p:nvPr/>
          </p:nvPicPr>
          <p:blipFill>
            <a:blip r:embed="rId7" cstate="print"/>
            <a:stretch>
              <a:fillRect/>
            </a:stretch>
          </p:blipFill>
          <p:spPr>
            <a:xfrm>
              <a:off x="7221467" y="531360"/>
              <a:ext cx="4825636" cy="4825631"/>
            </a:xfrm>
            <a:prstGeom prst="rect">
              <a:avLst/>
            </a:prstGeom>
          </p:spPr>
        </p:pic>
      </p:grpSp>
      <p:sp>
        <p:nvSpPr>
          <p:cNvPr id="8" name="object 8"/>
          <p:cNvSpPr txBox="1">
            <a:spLocks noGrp="1"/>
          </p:cNvSpPr>
          <p:nvPr>
            <p:ph type="title"/>
          </p:nvPr>
        </p:nvSpPr>
        <p:spPr>
          <a:prstGeom prst="rect">
            <a:avLst/>
          </a:prstGeom>
        </p:spPr>
        <p:txBody>
          <a:bodyPr vert="horz" wrap="square" lIns="0" tIns="12065" rIns="0" bIns="0" rtlCol="0">
            <a:spAutoFit/>
          </a:bodyPr>
          <a:lstStyle/>
          <a:p>
            <a:pPr marL="104139">
              <a:lnSpc>
                <a:spcPct val="100000"/>
              </a:lnSpc>
              <a:spcBef>
                <a:spcPts val="95"/>
              </a:spcBef>
            </a:pPr>
            <a:r>
              <a:rPr spc="-10" dirty="0"/>
              <a:t>Retention</a:t>
            </a:r>
          </a:p>
        </p:txBody>
      </p:sp>
      <p:sp>
        <p:nvSpPr>
          <p:cNvPr id="9" name="object 9"/>
          <p:cNvSpPr txBox="1"/>
          <p:nvPr/>
        </p:nvSpPr>
        <p:spPr>
          <a:xfrm>
            <a:off x="557302" y="1246308"/>
            <a:ext cx="7062698" cy="4583306"/>
          </a:xfrm>
          <a:prstGeom prst="rect">
            <a:avLst/>
          </a:prstGeom>
        </p:spPr>
        <p:txBody>
          <a:bodyPr vert="horz" wrap="square" lIns="0" tIns="12700" rIns="0" bIns="0" rtlCol="0">
            <a:spAutoFit/>
          </a:bodyPr>
          <a:lstStyle/>
          <a:p>
            <a:pPr marL="12700" marR="23495">
              <a:lnSpc>
                <a:spcPct val="100000"/>
              </a:lnSpc>
              <a:spcBef>
                <a:spcPts val="100"/>
              </a:spcBef>
            </a:pPr>
            <a:r>
              <a:rPr sz="2400" dirty="0">
                <a:solidFill>
                  <a:srgbClr val="FFFFFF"/>
                </a:solidFill>
                <a:latin typeface="Calibri"/>
                <a:cs typeface="Calibri"/>
              </a:rPr>
              <a:t>The</a:t>
            </a:r>
            <a:r>
              <a:rPr sz="2400" spc="-80" dirty="0">
                <a:solidFill>
                  <a:srgbClr val="FFFFFF"/>
                </a:solidFill>
                <a:latin typeface="Calibri"/>
                <a:cs typeface="Calibri"/>
              </a:rPr>
              <a:t> </a:t>
            </a:r>
            <a:r>
              <a:rPr sz="2400" dirty="0">
                <a:solidFill>
                  <a:srgbClr val="FFFFFF"/>
                </a:solidFill>
                <a:latin typeface="Calibri"/>
                <a:cs typeface="Calibri"/>
              </a:rPr>
              <a:t>“retention”</a:t>
            </a:r>
            <a:r>
              <a:rPr sz="2400" spc="-65" dirty="0">
                <a:solidFill>
                  <a:srgbClr val="FFFFFF"/>
                </a:solidFill>
                <a:latin typeface="Calibri"/>
                <a:cs typeface="Calibri"/>
              </a:rPr>
              <a:t> </a:t>
            </a:r>
            <a:r>
              <a:rPr sz="2400" dirty="0">
                <a:solidFill>
                  <a:srgbClr val="FFFFFF"/>
                </a:solidFill>
                <a:latin typeface="Calibri"/>
                <a:cs typeface="Calibri"/>
              </a:rPr>
              <a:t>of</a:t>
            </a:r>
            <a:r>
              <a:rPr sz="2400" spc="70" dirty="0">
                <a:solidFill>
                  <a:srgbClr val="FFFFFF"/>
                </a:solidFill>
                <a:latin typeface="Calibri"/>
                <a:cs typeface="Calibri"/>
              </a:rPr>
              <a:t> </a:t>
            </a:r>
            <a:r>
              <a:rPr sz="2400" spc="114" dirty="0">
                <a:solidFill>
                  <a:srgbClr val="FFFFFF"/>
                </a:solidFill>
                <a:latin typeface="Calibri"/>
                <a:cs typeface="Calibri"/>
              </a:rPr>
              <a:t>a</a:t>
            </a:r>
            <a:r>
              <a:rPr sz="2400" spc="60" dirty="0">
                <a:solidFill>
                  <a:srgbClr val="FFFFFF"/>
                </a:solidFill>
                <a:latin typeface="Calibri"/>
                <a:cs typeface="Calibri"/>
              </a:rPr>
              <a:t> </a:t>
            </a:r>
            <a:r>
              <a:rPr sz="2400" dirty="0">
                <a:solidFill>
                  <a:srgbClr val="FFFFFF"/>
                </a:solidFill>
                <a:latin typeface="Calibri"/>
                <a:cs typeface="Calibri"/>
              </a:rPr>
              <a:t>record</a:t>
            </a:r>
            <a:r>
              <a:rPr sz="2400" spc="55" dirty="0">
                <a:solidFill>
                  <a:srgbClr val="FFFFFF"/>
                </a:solidFill>
                <a:latin typeface="Calibri"/>
                <a:cs typeface="Calibri"/>
              </a:rPr>
              <a:t> </a:t>
            </a:r>
            <a:r>
              <a:rPr sz="2400" spc="120" dirty="0">
                <a:solidFill>
                  <a:srgbClr val="FFFFFF"/>
                </a:solidFill>
                <a:latin typeface="Calibri"/>
                <a:cs typeface="Calibri"/>
              </a:rPr>
              <a:t>is</a:t>
            </a:r>
            <a:r>
              <a:rPr sz="2400" spc="60" dirty="0">
                <a:solidFill>
                  <a:srgbClr val="FFFFFF"/>
                </a:solidFill>
                <a:latin typeface="Calibri"/>
                <a:cs typeface="Calibri"/>
              </a:rPr>
              <a:t> </a:t>
            </a:r>
            <a:r>
              <a:rPr sz="2400" dirty="0">
                <a:solidFill>
                  <a:srgbClr val="FFFFFF"/>
                </a:solidFill>
                <a:latin typeface="Calibri"/>
                <a:cs typeface="Calibri"/>
              </a:rPr>
              <a:t>the</a:t>
            </a:r>
            <a:r>
              <a:rPr sz="2400" spc="55" dirty="0">
                <a:solidFill>
                  <a:srgbClr val="FFFFFF"/>
                </a:solidFill>
                <a:latin typeface="Calibri"/>
                <a:cs typeface="Calibri"/>
              </a:rPr>
              <a:t> </a:t>
            </a:r>
            <a:r>
              <a:rPr sz="2400" dirty="0">
                <a:solidFill>
                  <a:srgbClr val="FFFFFF"/>
                </a:solidFill>
                <a:latin typeface="Calibri"/>
                <a:cs typeface="Calibri"/>
              </a:rPr>
              <a:t>length</a:t>
            </a:r>
            <a:r>
              <a:rPr sz="2400" spc="60" dirty="0">
                <a:solidFill>
                  <a:srgbClr val="FFFFFF"/>
                </a:solidFill>
                <a:latin typeface="Calibri"/>
                <a:cs typeface="Calibri"/>
              </a:rPr>
              <a:t> </a:t>
            </a:r>
            <a:r>
              <a:rPr sz="2400" dirty="0">
                <a:solidFill>
                  <a:srgbClr val="FFFFFF"/>
                </a:solidFill>
                <a:latin typeface="Calibri"/>
                <a:cs typeface="Calibri"/>
              </a:rPr>
              <a:t>of</a:t>
            </a:r>
            <a:r>
              <a:rPr sz="2400" spc="55" dirty="0">
                <a:solidFill>
                  <a:srgbClr val="FFFFFF"/>
                </a:solidFill>
                <a:latin typeface="Calibri"/>
                <a:cs typeface="Calibri"/>
              </a:rPr>
              <a:t> </a:t>
            </a:r>
            <a:r>
              <a:rPr sz="2400" spc="-20" dirty="0">
                <a:solidFill>
                  <a:srgbClr val="FFFFFF"/>
                </a:solidFill>
                <a:latin typeface="Calibri"/>
                <a:cs typeface="Calibri"/>
              </a:rPr>
              <a:t>time </a:t>
            </a:r>
            <a:r>
              <a:rPr lang="en-US" sz="2400" spc="65" dirty="0">
                <a:solidFill>
                  <a:srgbClr val="FFFFFF"/>
                </a:solidFill>
                <a:latin typeface="Calibri"/>
                <a:cs typeface="Calibri"/>
              </a:rPr>
              <a:t>the institution </a:t>
            </a:r>
            <a:r>
              <a:rPr sz="2400" spc="90" dirty="0">
                <a:solidFill>
                  <a:srgbClr val="FFFFFF"/>
                </a:solidFill>
                <a:latin typeface="Calibri"/>
                <a:cs typeface="Calibri"/>
              </a:rPr>
              <a:t>must</a:t>
            </a:r>
            <a:r>
              <a:rPr sz="2400" spc="-25" dirty="0">
                <a:solidFill>
                  <a:srgbClr val="FFFFFF"/>
                </a:solidFill>
                <a:latin typeface="Calibri"/>
                <a:cs typeface="Calibri"/>
              </a:rPr>
              <a:t> </a:t>
            </a:r>
            <a:r>
              <a:rPr sz="2400" spc="50" dirty="0">
                <a:solidFill>
                  <a:srgbClr val="FFFFFF"/>
                </a:solidFill>
                <a:latin typeface="Calibri"/>
                <a:cs typeface="Calibri"/>
              </a:rPr>
              <a:t>maintain</a:t>
            </a:r>
            <a:r>
              <a:rPr sz="2400" dirty="0">
                <a:solidFill>
                  <a:srgbClr val="FFFFFF"/>
                </a:solidFill>
                <a:latin typeface="Calibri"/>
                <a:cs typeface="Calibri"/>
              </a:rPr>
              <a:t> </a:t>
            </a:r>
            <a:r>
              <a:rPr sz="2400" spc="114" dirty="0">
                <a:solidFill>
                  <a:srgbClr val="FFFFFF"/>
                </a:solidFill>
                <a:latin typeface="Calibri"/>
                <a:cs typeface="Calibri"/>
              </a:rPr>
              <a:t>a</a:t>
            </a:r>
            <a:r>
              <a:rPr sz="2400" dirty="0">
                <a:solidFill>
                  <a:srgbClr val="FFFFFF"/>
                </a:solidFill>
                <a:latin typeface="Calibri"/>
                <a:cs typeface="Calibri"/>
              </a:rPr>
              <a:t> record</a:t>
            </a:r>
            <a:r>
              <a:rPr sz="2400" spc="15" dirty="0">
                <a:solidFill>
                  <a:srgbClr val="FFFFFF"/>
                </a:solidFill>
                <a:latin typeface="Calibri"/>
                <a:cs typeface="Calibri"/>
              </a:rPr>
              <a:t> </a:t>
            </a:r>
            <a:r>
              <a:rPr sz="2400" spc="-10" dirty="0">
                <a:solidFill>
                  <a:srgbClr val="FFFFFF"/>
                </a:solidFill>
                <a:latin typeface="Calibri"/>
                <a:cs typeface="Calibri"/>
              </a:rPr>
              <a:t>prior </a:t>
            </a:r>
            <a:r>
              <a:rPr sz="2400" dirty="0">
                <a:solidFill>
                  <a:srgbClr val="FFFFFF"/>
                </a:solidFill>
                <a:latin typeface="Calibri"/>
                <a:cs typeface="Calibri"/>
              </a:rPr>
              <a:t>to</a:t>
            </a:r>
            <a:r>
              <a:rPr sz="2400" spc="60" dirty="0">
                <a:solidFill>
                  <a:srgbClr val="FFFFFF"/>
                </a:solidFill>
                <a:latin typeface="Calibri"/>
                <a:cs typeface="Calibri"/>
              </a:rPr>
              <a:t> </a:t>
            </a:r>
            <a:r>
              <a:rPr sz="2400" dirty="0">
                <a:solidFill>
                  <a:srgbClr val="FFFFFF"/>
                </a:solidFill>
                <a:latin typeface="Calibri"/>
                <a:cs typeface="Calibri"/>
              </a:rPr>
              <a:t>destroying</a:t>
            </a:r>
            <a:r>
              <a:rPr sz="2400" spc="85" dirty="0">
                <a:solidFill>
                  <a:srgbClr val="FFFFFF"/>
                </a:solidFill>
                <a:latin typeface="Calibri"/>
                <a:cs typeface="Calibri"/>
              </a:rPr>
              <a:t> </a:t>
            </a:r>
            <a:r>
              <a:rPr sz="2400" dirty="0">
                <a:solidFill>
                  <a:srgbClr val="FFFFFF"/>
                </a:solidFill>
                <a:latin typeface="Calibri"/>
                <a:cs typeface="Calibri"/>
              </a:rPr>
              <a:t>it.</a:t>
            </a:r>
            <a:r>
              <a:rPr sz="2400" spc="50" dirty="0">
                <a:solidFill>
                  <a:srgbClr val="FFFFFF"/>
                </a:solidFill>
                <a:latin typeface="Calibri"/>
                <a:cs typeface="Calibri"/>
              </a:rPr>
              <a:t> </a:t>
            </a:r>
            <a:r>
              <a:rPr sz="2400" dirty="0">
                <a:solidFill>
                  <a:srgbClr val="FFFFFF"/>
                </a:solidFill>
                <a:latin typeface="Calibri"/>
                <a:cs typeface="Calibri"/>
              </a:rPr>
              <a:t>We</a:t>
            </a:r>
            <a:r>
              <a:rPr sz="2400" spc="65" dirty="0">
                <a:solidFill>
                  <a:srgbClr val="FFFFFF"/>
                </a:solidFill>
                <a:latin typeface="Calibri"/>
                <a:cs typeface="Calibri"/>
              </a:rPr>
              <a:t> </a:t>
            </a:r>
            <a:r>
              <a:rPr sz="2400" dirty="0">
                <a:solidFill>
                  <a:srgbClr val="FFFFFF"/>
                </a:solidFill>
                <a:latin typeface="Calibri"/>
                <a:cs typeface="Calibri"/>
              </a:rPr>
              <a:t>have</a:t>
            </a:r>
            <a:r>
              <a:rPr sz="2400" spc="75" dirty="0">
                <a:solidFill>
                  <a:srgbClr val="FFFFFF"/>
                </a:solidFill>
                <a:latin typeface="Calibri"/>
                <a:cs typeface="Calibri"/>
              </a:rPr>
              <a:t> </a:t>
            </a:r>
            <a:r>
              <a:rPr sz="2400" spc="114" dirty="0">
                <a:solidFill>
                  <a:srgbClr val="FFFFFF"/>
                </a:solidFill>
                <a:latin typeface="Calibri"/>
                <a:cs typeface="Calibri"/>
              </a:rPr>
              <a:t>a</a:t>
            </a:r>
            <a:r>
              <a:rPr sz="2400" spc="65" dirty="0">
                <a:solidFill>
                  <a:srgbClr val="FFFFFF"/>
                </a:solidFill>
                <a:latin typeface="Calibri"/>
                <a:cs typeface="Calibri"/>
              </a:rPr>
              <a:t> legal</a:t>
            </a:r>
            <a:r>
              <a:rPr sz="2400" spc="50" dirty="0">
                <a:solidFill>
                  <a:srgbClr val="FFFFFF"/>
                </a:solidFill>
                <a:latin typeface="Calibri"/>
                <a:cs typeface="Calibri"/>
              </a:rPr>
              <a:t> </a:t>
            </a:r>
            <a:r>
              <a:rPr sz="2400" dirty="0">
                <a:solidFill>
                  <a:srgbClr val="FFFFFF"/>
                </a:solidFill>
                <a:latin typeface="Calibri"/>
                <a:cs typeface="Calibri"/>
              </a:rPr>
              <a:t>obligation</a:t>
            </a:r>
            <a:r>
              <a:rPr sz="2400" spc="80" dirty="0">
                <a:solidFill>
                  <a:srgbClr val="FFFFFF"/>
                </a:solidFill>
                <a:latin typeface="Calibri"/>
                <a:cs typeface="Calibri"/>
              </a:rPr>
              <a:t> </a:t>
            </a:r>
            <a:r>
              <a:rPr sz="2400" spc="-25" dirty="0">
                <a:solidFill>
                  <a:srgbClr val="FFFFFF"/>
                </a:solidFill>
                <a:latin typeface="Calibri"/>
                <a:cs typeface="Calibri"/>
              </a:rPr>
              <a:t>to </a:t>
            </a:r>
            <a:r>
              <a:rPr sz="2400" dirty="0">
                <a:solidFill>
                  <a:srgbClr val="FFFFFF"/>
                </a:solidFill>
                <a:latin typeface="Calibri"/>
                <a:cs typeface="Calibri"/>
              </a:rPr>
              <a:t>keep</a:t>
            </a:r>
            <a:r>
              <a:rPr sz="2400" spc="45" dirty="0">
                <a:solidFill>
                  <a:srgbClr val="FFFFFF"/>
                </a:solidFill>
                <a:latin typeface="Calibri"/>
                <a:cs typeface="Calibri"/>
              </a:rPr>
              <a:t> </a:t>
            </a:r>
            <a:r>
              <a:rPr sz="2400" spc="114" dirty="0">
                <a:solidFill>
                  <a:srgbClr val="FFFFFF"/>
                </a:solidFill>
                <a:latin typeface="Calibri"/>
                <a:cs typeface="Calibri"/>
              </a:rPr>
              <a:t>a</a:t>
            </a:r>
            <a:r>
              <a:rPr sz="2400" spc="20" dirty="0">
                <a:solidFill>
                  <a:srgbClr val="FFFFFF"/>
                </a:solidFill>
                <a:latin typeface="Calibri"/>
                <a:cs typeface="Calibri"/>
              </a:rPr>
              <a:t> </a:t>
            </a:r>
            <a:r>
              <a:rPr sz="2400" dirty="0">
                <a:solidFill>
                  <a:srgbClr val="FFFFFF"/>
                </a:solidFill>
                <a:latin typeface="Calibri"/>
                <a:cs typeface="Calibri"/>
              </a:rPr>
              <a:t>record</a:t>
            </a:r>
            <a:r>
              <a:rPr sz="2400" spc="55" dirty="0">
                <a:solidFill>
                  <a:srgbClr val="FFFFFF"/>
                </a:solidFill>
                <a:latin typeface="Calibri"/>
                <a:cs typeface="Calibri"/>
              </a:rPr>
              <a:t> </a:t>
            </a:r>
            <a:r>
              <a:rPr sz="2400" spc="85" dirty="0">
                <a:solidFill>
                  <a:srgbClr val="FFFFFF"/>
                </a:solidFill>
                <a:latin typeface="Calibri"/>
                <a:cs typeface="Calibri"/>
              </a:rPr>
              <a:t>safe</a:t>
            </a:r>
            <a:r>
              <a:rPr sz="2400" spc="50" dirty="0">
                <a:solidFill>
                  <a:srgbClr val="FFFFFF"/>
                </a:solidFill>
                <a:latin typeface="Calibri"/>
                <a:cs typeface="Calibri"/>
              </a:rPr>
              <a:t> </a:t>
            </a:r>
            <a:r>
              <a:rPr sz="2400" dirty="0">
                <a:solidFill>
                  <a:srgbClr val="FFFFFF"/>
                </a:solidFill>
                <a:latin typeface="Calibri"/>
                <a:cs typeface="Calibri"/>
              </a:rPr>
              <a:t>until</a:t>
            </a:r>
            <a:r>
              <a:rPr sz="2400" spc="25" dirty="0">
                <a:solidFill>
                  <a:srgbClr val="FFFFFF"/>
                </a:solidFill>
                <a:latin typeface="Calibri"/>
                <a:cs typeface="Calibri"/>
              </a:rPr>
              <a:t> </a:t>
            </a:r>
            <a:r>
              <a:rPr sz="2400" dirty="0">
                <a:solidFill>
                  <a:srgbClr val="FFFFFF"/>
                </a:solidFill>
                <a:latin typeface="Calibri"/>
                <a:cs typeface="Calibri"/>
              </a:rPr>
              <a:t>it</a:t>
            </a:r>
            <a:r>
              <a:rPr sz="2400" spc="30" dirty="0">
                <a:solidFill>
                  <a:srgbClr val="FFFFFF"/>
                </a:solidFill>
                <a:latin typeface="Calibri"/>
                <a:cs typeface="Calibri"/>
              </a:rPr>
              <a:t> </a:t>
            </a:r>
            <a:r>
              <a:rPr sz="2400" spc="95" dirty="0">
                <a:solidFill>
                  <a:srgbClr val="FFFFFF"/>
                </a:solidFill>
                <a:latin typeface="Calibri"/>
                <a:cs typeface="Calibri"/>
              </a:rPr>
              <a:t>reaches</a:t>
            </a:r>
            <a:r>
              <a:rPr sz="2400" spc="50" dirty="0">
                <a:solidFill>
                  <a:srgbClr val="FFFFFF"/>
                </a:solidFill>
                <a:latin typeface="Calibri"/>
                <a:cs typeface="Calibri"/>
              </a:rPr>
              <a:t> </a:t>
            </a:r>
            <a:r>
              <a:rPr sz="2400" spc="-25" dirty="0">
                <a:solidFill>
                  <a:srgbClr val="FFFFFF"/>
                </a:solidFill>
                <a:latin typeface="Calibri"/>
                <a:cs typeface="Calibri"/>
              </a:rPr>
              <a:t>the </a:t>
            </a:r>
            <a:r>
              <a:rPr sz="2400" spc="70" dirty="0">
                <a:solidFill>
                  <a:srgbClr val="FFFFFF"/>
                </a:solidFill>
                <a:latin typeface="Calibri"/>
                <a:cs typeface="Calibri"/>
              </a:rPr>
              <a:t>minimum</a:t>
            </a:r>
            <a:r>
              <a:rPr sz="2400" spc="-40" dirty="0">
                <a:solidFill>
                  <a:srgbClr val="FFFFFF"/>
                </a:solidFill>
                <a:latin typeface="Calibri"/>
                <a:cs typeface="Calibri"/>
              </a:rPr>
              <a:t> </a:t>
            </a:r>
            <a:r>
              <a:rPr sz="2400" spc="-10" dirty="0">
                <a:solidFill>
                  <a:srgbClr val="FFFFFF"/>
                </a:solidFill>
                <a:latin typeface="Calibri"/>
                <a:cs typeface="Calibri"/>
              </a:rPr>
              <a:t>retention.</a:t>
            </a:r>
            <a:endParaRPr sz="2400" dirty="0">
              <a:latin typeface="Calibri"/>
              <a:cs typeface="Calibri"/>
            </a:endParaRPr>
          </a:p>
          <a:p>
            <a:pPr>
              <a:lnSpc>
                <a:spcPct val="100000"/>
              </a:lnSpc>
              <a:spcBef>
                <a:spcPts val="50"/>
              </a:spcBef>
            </a:pPr>
            <a:endParaRPr sz="3950" dirty="0">
              <a:solidFill>
                <a:schemeClr val="bg1">
                  <a:lumMod val="95000"/>
                </a:schemeClr>
              </a:solidFill>
              <a:latin typeface="Calibri"/>
              <a:cs typeface="Calibri"/>
            </a:endParaRPr>
          </a:p>
          <a:p>
            <a:pPr marL="12700" marR="12700">
              <a:lnSpc>
                <a:spcPct val="100000"/>
              </a:lnSpc>
            </a:pPr>
            <a:r>
              <a:rPr lang="en-US" sz="2400" dirty="0">
                <a:solidFill>
                  <a:schemeClr val="bg1">
                    <a:lumMod val="95000"/>
                  </a:schemeClr>
                </a:solidFill>
                <a:latin typeface="Calibri"/>
                <a:cs typeface="Calibri"/>
              </a:rPr>
              <a:t>The two retention schedules most schools will follow are: </a:t>
            </a:r>
            <a:endParaRPr sz="2400" dirty="0">
              <a:solidFill>
                <a:schemeClr val="bg1">
                  <a:lumMod val="95000"/>
                </a:schemeClr>
              </a:solidFill>
              <a:latin typeface="Calibri"/>
              <a:cs typeface="Calibri"/>
            </a:endParaRPr>
          </a:p>
          <a:p>
            <a:pPr marL="12700" marR="5080">
              <a:lnSpc>
                <a:spcPct val="100000"/>
              </a:lnSpc>
              <a:spcBef>
                <a:spcPts val="1005"/>
              </a:spcBef>
            </a:pPr>
            <a:r>
              <a:rPr sz="2400" u="sng" spc="55"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General</a:t>
            </a:r>
            <a:r>
              <a:rPr sz="2400" u="sng" spc="60"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 State </a:t>
            </a:r>
            <a:r>
              <a:rPr sz="2400" u="sng"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Government</a:t>
            </a:r>
            <a:r>
              <a:rPr sz="2400" u="sng" spc="85"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 </a:t>
            </a:r>
            <a:r>
              <a:rPr sz="2400" u="sng" spc="90"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Agencies</a:t>
            </a:r>
            <a:r>
              <a:rPr sz="2400" u="sng" spc="60"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 </a:t>
            </a:r>
            <a:r>
              <a:rPr sz="2400" u="sng" spc="-10"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Retention</a:t>
            </a:r>
            <a:r>
              <a:rPr sz="2400" spc="-10" dirty="0">
                <a:solidFill>
                  <a:schemeClr val="bg1">
                    <a:lumMod val="95000"/>
                  </a:schemeClr>
                </a:solidFill>
                <a:latin typeface="Calibri"/>
                <a:cs typeface="Calibri"/>
              </a:rPr>
              <a:t> </a:t>
            </a:r>
            <a:r>
              <a:rPr sz="2400" u="sng" spc="95" dirty="0">
                <a:solidFill>
                  <a:schemeClr val="bg1">
                    <a:lumMod val="95000"/>
                  </a:schemeClr>
                </a:solidFill>
                <a:uFill>
                  <a:solidFill>
                    <a:srgbClr val="0066FF"/>
                  </a:solidFill>
                </a:uFill>
                <a:latin typeface="Calibri"/>
                <a:cs typeface="Calibri"/>
                <a:hlinkClick r:id="rId8">
                  <a:extLst>
                    <a:ext uri="{A12FA001-AC4F-418D-AE19-62706E023703}">
                      <ahyp:hlinkClr xmlns:ahyp="http://schemas.microsoft.com/office/drawing/2018/hyperlinkcolor" val="tx"/>
                    </a:ext>
                  </a:extLst>
                </a:hlinkClick>
              </a:rPr>
              <a:t>Schedule</a:t>
            </a:r>
            <a:endParaRPr sz="2400" dirty="0">
              <a:solidFill>
                <a:schemeClr val="bg1">
                  <a:lumMod val="95000"/>
                </a:schemeClr>
              </a:solidFill>
              <a:latin typeface="Calibri"/>
              <a:cs typeface="Calibri"/>
            </a:endParaRPr>
          </a:p>
          <a:p>
            <a:pPr marL="12700" marR="112395">
              <a:lnSpc>
                <a:spcPct val="100000"/>
              </a:lnSpc>
              <a:spcBef>
                <a:spcPts val="1000"/>
              </a:spcBef>
            </a:pPr>
            <a:r>
              <a:rPr sz="2400" u="sng" spc="80"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Community</a:t>
            </a:r>
            <a:r>
              <a:rPr sz="2400" u="sng" spc="-50"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 </a:t>
            </a:r>
            <a:r>
              <a:rPr sz="2400" u="sng" spc="75"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and</a:t>
            </a:r>
            <a:r>
              <a:rPr sz="2400" u="sng" spc="-20"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 </a:t>
            </a:r>
            <a:r>
              <a:rPr sz="2400" u="sng" spc="65"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Technical</a:t>
            </a:r>
            <a:r>
              <a:rPr sz="2400" u="sng" spc="-25"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 </a:t>
            </a:r>
            <a:r>
              <a:rPr sz="2400" u="sng" spc="110"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Colleges</a:t>
            </a:r>
            <a:r>
              <a:rPr sz="2400" u="sng" spc="-30"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 </a:t>
            </a:r>
            <a:r>
              <a:rPr sz="2400" u="sng" spc="-10"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Retention</a:t>
            </a:r>
            <a:r>
              <a:rPr sz="2400" spc="-10" dirty="0">
                <a:solidFill>
                  <a:schemeClr val="bg1">
                    <a:lumMod val="95000"/>
                  </a:schemeClr>
                </a:solidFill>
                <a:latin typeface="Calibri"/>
                <a:cs typeface="Calibri"/>
              </a:rPr>
              <a:t> </a:t>
            </a:r>
            <a:r>
              <a:rPr sz="2400" u="sng" spc="95" dirty="0">
                <a:solidFill>
                  <a:schemeClr val="bg1">
                    <a:lumMod val="95000"/>
                  </a:schemeClr>
                </a:solidFill>
                <a:uFill>
                  <a:solidFill>
                    <a:srgbClr val="0066FF"/>
                  </a:solidFill>
                </a:uFill>
                <a:latin typeface="Calibri"/>
                <a:cs typeface="Calibri"/>
                <a:hlinkClick r:id="rId9">
                  <a:extLst>
                    <a:ext uri="{A12FA001-AC4F-418D-AE19-62706E023703}">
                      <ahyp:hlinkClr xmlns:ahyp="http://schemas.microsoft.com/office/drawing/2018/hyperlinkcolor" val="tx"/>
                    </a:ext>
                  </a:extLst>
                </a:hlinkClick>
              </a:rPr>
              <a:t>Schedule</a:t>
            </a:r>
            <a:endParaRPr sz="2400" dirty="0">
              <a:solidFill>
                <a:schemeClr val="bg1">
                  <a:lumMod val="95000"/>
                </a:schemeClr>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the Table of Contents Page from the Community and Technical Colleges State Retention Schedule.&#10;&#10;The image shows the table of contents is organized by broad category like and then broken into smaller categories. &#10;&#10;Sample text from image: &#10;1. Agency Administration and Management &#10;1.1 Training Others&#10;2. Development and Outreach&#10;2.1 Donations/Gifts&#10;2.2 Fundraising&#10;2.3 Student Recruitment">
            <a:extLst>
              <a:ext uri="{FF2B5EF4-FFF2-40B4-BE49-F238E27FC236}">
                <a16:creationId xmlns:a16="http://schemas.microsoft.com/office/drawing/2014/main" id="{D5593862-A8DA-2118-5428-07173BB52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81000"/>
            <a:ext cx="9753600" cy="5933225"/>
          </a:xfrm>
          <a:prstGeom prst="rect">
            <a:avLst/>
          </a:prstGeom>
        </p:spPr>
      </p:pic>
      <p:sp>
        <p:nvSpPr>
          <p:cNvPr id="7" name="Title 6">
            <a:extLst>
              <a:ext uri="{FF2B5EF4-FFF2-40B4-BE49-F238E27FC236}">
                <a16:creationId xmlns:a16="http://schemas.microsoft.com/office/drawing/2014/main" id="{77A6044A-CEF7-B46B-E039-384596CD570B}"/>
              </a:ext>
            </a:extLst>
          </p:cNvPr>
          <p:cNvSpPr>
            <a:spLocks noGrp="1"/>
          </p:cNvSpPr>
          <p:nvPr>
            <p:ph type="title"/>
          </p:nvPr>
        </p:nvSpPr>
        <p:spPr>
          <a:xfrm>
            <a:off x="538162" y="-1231106"/>
            <a:ext cx="11115675" cy="1231106"/>
          </a:xfrm>
        </p:spPr>
        <p:txBody>
          <a:bodyPr wrap="square" lIns="0" tIns="0" rIns="0" bIns="0" anchor="b">
            <a:spAutoFit/>
          </a:bodyPr>
          <a:lstStyle/>
          <a:p>
            <a:r>
              <a:rPr lang="en-US" dirty="0"/>
              <a:t>Example Screenshot of Retention Schedule Table of Contents </a:t>
            </a:r>
          </a:p>
        </p:txBody>
      </p:sp>
    </p:spTree>
    <p:extLst>
      <p:ext uri="{BB962C8B-B14F-4D97-AF65-F5344CB8AC3E}">
        <p14:creationId xmlns:p14="http://schemas.microsoft.com/office/powerpoint/2010/main" val="23549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he admissions section 5.1 from the Community and Technical Colleges State Retention Schedule. &#10;&#10;The slide shows a Header with 5.1 Admissions and below it has 4 columns . The first column displays the Disposition Authority Number, the second displays the Description of Records, the third displays Retention and Disposition Action, and the fourth column displays Designation. ">
            <a:extLst>
              <a:ext uri="{FF2B5EF4-FFF2-40B4-BE49-F238E27FC236}">
                <a16:creationId xmlns:a16="http://schemas.microsoft.com/office/drawing/2014/main" id="{2C78E06A-58CC-788A-C5A4-5FD218CFA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8" y="609600"/>
            <a:ext cx="11907422" cy="5558222"/>
          </a:xfrm>
          <a:prstGeom prst="rect">
            <a:avLst/>
          </a:prstGeom>
        </p:spPr>
      </p:pic>
      <p:sp>
        <p:nvSpPr>
          <p:cNvPr id="6" name="Title 5">
            <a:extLst>
              <a:ext uri="{FF2B5EF4-FFF2-40B4-BE49-F238E27FC236}">
                <a16:creationId xmlns:a16="http://schemas.microsoft.com/office/drawing/2014/main" id="{C21878B1-E8FB-E237-BFF7-BFAA8509EC7C}"/>
              </a:ext>
            </a:extLst>
          </p:cNvPr>
          <p:cNvSpPr>
            <a:spLocks noGrp="1"/>
          </p:cNvSpPr>
          <p:nvPr>
            <p:ph type="title"/>
          </p:nvPr>
        </p:nvSpPr>
        <p:spPr>
          <a:xfrm>
            <a:off x="538162" y="-615553"/>
            <a:ext cx="11115675" cy="615553"/>
          </a:xfrm>
        </p:spPr>
        <p:txBody>
          <a:bodyPr wrap="square" lIns="0" tIns="0" rIns="0" bIns="0" anchor="b">
            <a:spAutoFit/>
          </a:bodyPr>
          <a:lstStyle/>
          <a:p>
            <a:r>
              <a:rPr lang="en-US" dirty="0"/>
              <a:t>Example Image of Retention Schedule Category</a:t>
            </a:r>
          </a:p>
        </p:txBody>
      </p:sp>
    </p:spTree>
    <p:extLst>
      <p:ext uri="{BB962C8B-B14F-4D97-AF65-F5344CB8AC3E}">
        <p14:creationId xmlns:p14="http://schemas.microsoft.com/office/powerpoint/2010/main" val="281036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1068811" y="332231"/>
            <a:ext cx="362711" cy="362711"/>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304800" y="5573267"/>
            <a:ext cx="567055" cy="568960"/>
            <a:chOff x="304800" y="5573267"/>
            <a:chExt cx="567055" cy="568960"/>
          </a:xfrm>
        </p:grpSpPr>
        <p:pic>
          <p:nvPicPr>
            <p:cNvPr id="4" name="object 4"/>
            <p:cNvPicPr/>
            <p:nvPr/>
          </p:nvPicPr>
          <p:blipFill>
            <a:blip r:embed="rId3" cstate="print"/>
            <a:stretch>
              <a:fillRect/>
            </a:stretch>
          </p:blipFill>
          <p:spPr>
            <a:xfrm>
              <a:off x="304800" y="5573267"/>
              <a:ext cx="566927" cy="568451"/>
            </a:xfrm>
            <a:prstGeom prst="rect">
              <a:avLst/>
            </a:prstGeom>
          </p:spPr>
        </p:pic>
        <p:pic>
          <p:nvPicPr>
            <p:cNvPr id="5" name="object 5"/>
            <p:cNvPicPr/>
            <p:nvPr/>
          </p:nvPicPr>
          <p:blipFill>
            <a:blip r:embed="rId4" cstate="print"/>
            <a:stretch>
              <a:fillRect/>
            </a:stretch>
          </p:blipFill>
          <p:spPr>
            <a:xfrm>
              <a:off x="306228" y="5712497"/>
              <a:ext cx="426986" cy="426993"/>
            </a:xfrm>
            <a:prstGeom prst="rect">
              <a:avLst/>
            </a:prstGeom>
          </p:spPr>
        </p:pic>
      </p:grpSp>
      <p:pic>
        <p:nvPicPr>
          <p:cNvPr id="6" name="object 6" descr="A screenshot of the Seattle Colleges' retention cheat sheet. The screenshot is of an excel spreadsheet with the headers Type of Records, DAN, Description and examples, Retention Period, Archival?, and Destruction Steps. &#10;&#10;The rows are filled with the information found on the retention schedules. The rows are color coordinated based on the information in the Type of Records column. "/>
          <p:cNvPicPr/>
          <p:nvPr/>
        </p:nvPicPr>
        <p:blipFill>
          <a:blip r:embed="rId5" cstate="print"/>
          <a:stretch>
            <a:fillRect/>
          </a:stretch>
        </p:blipFill>
        <p:spPr>
          <a:xfrm>
            <a:off x="1567484" y="52387"/>
            <a:ext cx="9057030" cy="6753223"/>
          </a:xfrm>
          <a:prstGeom prst="rect">
            <a:avLst/>
          </a:prstGeom>
        </p:spPr>
      </p:pic>
      <p:sp>
        <p:nvSpPr>
          <p:cNvPr id="7" name="Title 6">
            <a:extLst>
              <a:ext uri="{FF2B5EF4-FFF2-40B4-BE49-F238E27FC236}">
                <a16:creationId xmlns:a16="http://schemas.microsoft.com/office/drawing/2014/main" id="{192A898C-22E6-2F0E-34A0-18AF9DB4693E}"/>
              </a:ext>
            </a:extLst>
          </p:cNvPr>
          <p:cNvSpPr>
            <a:spLocks noGrp="1"/>
          </p:cNvSpPr>
          <p:nvPr>
            <p:ph type="title" idx="4294967295"/>
          </p:nvPr>
        </p:nvSpPr>
        <p:spPr>
          <a:xfrm>
            <a:off x="538162" y="-615553"/>
            <a:ext cx="11115675" cy="615553"/>
          </a:xfrm>
        </p:spPr>
        <p:txBody>
          <a:bodyPr wrap="square" lIns="0" tIns="0" rIns="0" bIns="0" anchor="b">
            <a:spAutoFit/>
          </a:bodyPr>
          <a:lstStyle/>
          <a:p>
            <a:r>
              <a:rPr lang="en-US" dirty="0"/>
              <a:t>Example Image of Retention Cheat Sheet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3898-8465-AE54-96B8-0E1B2534B31B}"/>
              </a:ext>
            </a:extLst>
          </p:cNvPr>
          <p:cNvSpPr>
            <a:spLocks noGrp="1"/>
          </p:cNvSpPr>
          <p:nvPr>
            <p:ph type="title"/>
          </p:nvPr>
        </p:nvSpPr>
        <p:spPr>
          <a:xfrm>
            <a:off x="538162" y="420751"/>
            <a:ext cx="11115675" cy="615553"/>
          </a:xfrm>
        </p:spPr>
        <p:txBody>
          <a:bodyPr/>
          <a:lstStyle/>
          <a:p>
            <a:r>
              <a:rPr lang="en-US" dirty="0">
                <a:solidFill>
                  <a:schemeClr val="bg1"/>
                </a:solidFill>
              </a:rPr>
              <a:t>Public Records Act (</a:t>
            </a:r>
            <a:r>
              <a:rPr lang="en-US" dirty="0">
                <a:solidFill>
                  <a:schemeClr val="bg1"/>
                </a:solidFill>
                <a:hlinkClick r:id="rId2">
                  <a:extLst>
                    <a:ext uri="{A12FA001-AC4F-418D-AE19-62706E023703}">
                      <ahyp:hlinkClr xmlns:ahyp="http://schemas.microsoft.com/office/drawing/2018/hyperlinkcolor" val="tx"/>
                    </a:ext>
                  </a:extLst>
                </a:hlinkClick>
              </a:rPr>
              <a:t>RCW 42.56</a:t>
            </a:r>
            <a:r>
              <a:rPr lang="en-US" dirty="0">
                <a:solidFill>
                  <a:schemeClr val="bg1"/>
                </a:solidFill>
              </a:rPr>
              <a:t>)</a:t>
            </a:r>
            <a:endParaRPr lang="en-US" dirty="0"/>
          </a:p>
        </p:txBody>
      </p:sp>
      <p:sp>
        <p:nvSpPr>
          <p:cNvPr id="3" name="Text Placeholder 2">
            <a:extLst>
              <a:ext uri="{FF2B5EF4-FFF2-40B4-BE49-F238E27FC236}">
                <a16:creationId xmlns:a16="http://schemas.microsoft.com/office/drawing/2014/main" id="{F465EB69-6E5E-A2B8-A6C9-16B1E46E2A1A}"/>
              </a:ext>
            </a:extLst>
          </p:cNvPr>
          <p:cNvSpPr>
            <a:spLocks noGrp="1"/>
          </p:cNvSpPr>
          <p:nvPr>
            <p:ph type="body" idx="1"/>
          </p:nvPr>
        </p:nvSpPr>
        <p:spPr>
          <a:xfrm>
            <a:off x="990599" y="1677424"/>
            <a:ext cx="10210800" cy="3503151"/>
          </a:xfrm>
        </p:spPr>
        <p:txBody>
          <a:bodyPr/>
          <a:lstStyle/>
          <a:p>
            <a:r>
              <a:rPr lang="en-US" sz="2400" dirty="0">
                <a:latin typeface="Arial"/>
                <a:cs typeface="Arial"/>
              </a:rPr>
              <a:t>The Public Records Act is a Washington State law that was enacted for better transparency in government in 1972. It stipulates that we as public servants do not have "the right to decide what is good for the people to know and what is not good for them to know.“</a:t>
            </a:r>
          </a:p>
          <a:p>
            <a:endParaRPr lang="en-US" dirty="0">
              <a:latin typeface="Arial"/>
              <a:cs typeface="Arial"/>
            </a:endParaRPr>
          </a:p>
          <a:p>
            <a:r>
              <a:rPr lang="en-US" sz="2400" dirty="0">
                <a:latin typeface="Arial"/>
                <a:cs typeface="Arial"/>
              </a:rPr>
              <a:t> </a:t>
            </a:r>
          </a:p>
          <a:p>
            <a:r>
              <a:rPr lang="en-US" dirty="0">
                <a:latin typeface="Arial"/>
                <a:cs typeface="Arial"/>
              </a:rPr>
              <a:t>The public has an inherent interest in the conduct of local and state government and has a right to the information produced in the conduct of business.</a:t>
            </a:r>
          </a:p>
          <a:p>
            <a:endParaRPr lang="en-US" dirty="0"/>
          </a:p>
        </p:txBody>
      </p:sp>
    </p:spTree>
    <p:extLst>
      <p:ext uri="{BB962C8B-B14F-4D97-AF65-F5344CB8AC3E}">
        <p14:creationId xmlns:p14="http://schemas.microsoft.com/office/powerpoint/2010/main" val="415852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9697956" y="1723390"/>
            <a:ext cx="2499360" cy="3411220"/>
            <a:chOff x="9691116" y="414527"/>
            <a:chExt cx="2499360" cy="3411220"/>
          </a:xfrm>
        </p:grpSpPr>
        <p:pic>
          <p:nvPicPr>
            <p:cNvPr id="3" name="object 3"/>
            <p:cNvPicPr/>
            <p:nvPr/>
          </p:nvPicPr>
          <p:blipFill>
            <a:blip r:embed="rId2" cstate="print"/>
            <a:stretch>
              <a:fillRect/>
            </a:stretch>
          </p:blipFill>
          <p:spPr>
            <a:xfrm>
              <a:off x="9691116" y="414527"/>
              <a:ext cx="2499359" cy="3168395"/>
            </a:xfrm>
            <a:prstGeom prst="rect">
              <a:avLst/>
            </a:prstGeom>
          </p:spPr>
        </p:pic>
        <p:pic>
          <p:nvPicPr>
            <p:cNvPr id="4" name="object 4"/>
            <p:cNvPicPr/>
            <p:nvPr/>
          </p:nvPicPr>
          <p:blipFill>
            <a:blip r:embed="rId3" cstate="print"/>
            <a:stretch>
              <a:fillRect/>
            </a:stretch>
          </p:blipFill>
          <p:spPr>
            <a:xfrm>
              <a:off x="9750552" y="496823"/>
              <a:ext cx="2429255" cy="3328415"/>
            </a:xfrm>
            <a:prstGeom prst="rect">
              <a:avLst/>
            </a:prstGeom>
          </p:spPr>
        </p:pic>
        <p:sp>
          <p:nvSpPr>
            <p:cNvPr id="5" name="object 5"/>
            <p:cNvSpPr/>
            <p:nvPr/>
          </p:nvSpPr>
          <p:spPr>
            <a:xfrm>
              <a:off x="10221647" y="2916738"/>
              <a:ext cx="676275" cy="676275"/>
            </a:xfrm>
            <a:custGeom>
              <a:avLst/>
              <a:gdLst/>
              <a:ahLst/>
              <a:cxnLst/>
              <a:rect l="l" t="t" r="r" b="b"/>
              <a:pathLst>
                <a:path w="676275" h="676275">
                  <a:moveTo>
                    <a:pt x="651227" y="0"/>
                  </a:moveTo>
                  <a:lnTo>
                    <a:pt x="596198" y="9990"/>
                  </a:lnTo>
                  <a:lnTo>
                    <a:pt x="559444" y="26898"/>
                  </a:lnTo>
                  <a:lnTo>
                    <a:pt x="517644" y="51051"/>
                  </a:lnTo>
                  <a:lnTo>
                    <a:pt x="471632" y="81925"/>
                  </a:lnTo>
                  <a:lnTo>
                    <a:pt x="422243" y="118997"/>
                  </a:lnTo>
                  <a:lnTo>
                    <a:pt x="370313" y="161743"/>
                  </a:lnTo>
                  <a:lnTo>
                    <a:pt x="316676" y="209641"/>
                  </a:lnTo>
                  <a:lnTo>
                    <a:pt x="262167" y="262167"/>
                  </a:lnTo>
                  <a:lnTo>
                    <a:pt x="209641" y="316676"/>
                  </a:lnTo>
                  <a:lnTo>
                    <a:pt x="161743" y="370313"/>
                  </a:lnTo>
                  <a:lnTo>
                    <a:pt x="118997" y="422243"/>
                  </a:lnTo>
                  <a:lnTo>
                    <a:pt x="81925" y="471632"/>
                  </a:lnTo>
                  <a:lnTo>
                    <a:pt x="51051" y="517644"/>
                  </a:lnTo>
                  <a:lnTo>
                    <a:pt x="26898" y="559444"/>
                  </a:lnTo>
                  <a:lnTo>
                    <a:pt x="9990" y="596198"/>
                  </a:lnTo>
                  <a:lnTo>
                    <a:pt x="0" y="651227"/>
                  </a:lnTo>
                  <a:lnTo>
                    <a:pt x="7964" y="667831"/>
                  </a:lnTo>
                  <a:lnTo>
                    <a:pt x="24569" y="675796"/>
                  </a:lnTo>
                  <a:lnTo>
                    <a:pt x="48724" y="674946"/>
                  </a:lnTo>
                  <a:lnTo>
                    <a:pt x="116351" y="648897"/>
                  </a:lnTo>
                  <a:lnTo>
                    <a:pt x="158151" y="624745"/>
                  </a:lnTo>
                  <a:lnTo>
                    <a:pt x="204163" y="593871"/>
                  </a:lnTo>
                  <a:lnTo>
                    <a:pt x="253552" y="556799"/>
                  </a:lnTo>
                  <a:lnTo>
                    <a:pt x="305482" y="514052"/>
                  </a:lnTo>
                  <a:lnTo>
                    <a:pt x="359119" y="466154"/>
                  </a:lnTo>
                  <a:lnTo>
                    <a:pt x="413628" y="413628"/>
                  </a:lnTo>
                  <a:lnTo>
                    <a:pt x="466154" y="359119"/>
                  </a:lnTo>
                  <a:lnTo>
                    <a:pt x="514052" y="305482"/>
                  </a:lnTo>
                  <a:lnTo>
                    <a:pt x="556799" y="253552"/>
                  </a:lnTo>
                  <a:lnTo>
                    <a:pt x="593871" y="204163"/>
                  </a:lnTo>
                  <a:lnTo>
                    <a:pt x="624745" y="158151"/>
                  </a:lnTo>
                  <a:lnTo>
                    <a:pt x="648897" y="116351"/>
                  </a:lnTo>
                  <a:lnTo>
                    <a:pt x="665806" y="79597"/>
                  </a:lnTo>
                  <a:lnTo>
                    <a:pt x="675796" y="24569"/>
                  </a:lnTo>
                  <a:lnTo>
                    <a:pt x="667831" y="7964"/>
                  </a:lnTo>
                  <a:lnTo>
                    <a:pt x="651227" y="0"/>
                  </a:lnTo>
                  <a:close/>
                </a:path>
              </a:pathLst>
            </a:custGeom>
            <a:solidFill>
              <a:srgbClr val="2C2849"/>
            </a:solidFill>
          </p:spPr>
          <p:txBody>
            <a:bodyPr wrap="square" lIns="0" tIns="0" rIns="0" bIns="0" rtlCol="0"/>
            <a:lstStyle/>
            <a:p>
              <a:endParaRPr dirty="0"/>
            </a:p>
          </p:txBody>
        </p:sp>
      </p:grpSp>
      <p:grpSp>
        <p:nvGrpSpPr>
          <p:cNvPr id="6" name="object 6">
            <a:extLst>
              <a:ext uri="{C183D7F6-B498-43B3-948B-1728B52AA6E4}">
                <adec:decorative xmlns:adec="http://schemas.microsoft.com/office/drawing/2017/decorative" val="1"/>
              </a:ext>
            </a:extLst>
          </p:cNvPr>
          <p:cNvGrpSpPr/>
          <p:nvPr/>
        </p:nvGrpSpPr>
        <p:grpSpPr>
          <a:xfrm>
            <a:off x="8834628" y="5036832"/>
            <a:ext cx="1132840" cy="1132840"/>
            <a:chOff x="8834628" y="5036832"/>
            <a:chExt cx="1132840" cy="1132840"/>
          </a:xfrm>
        </p:grpSpPr>
        <p:pic>
          <p:nvPicPr>
            <p:cNvPr id="7" name="object 7"/>
            <p:cNvPicPr/>
            <p:nvPr/>
          </p:nvPicPr>
          <p:blipFill>
            <a:blip r:embed="rId4" cstate="print"/>
            <a:stretch>
              <a:fillRect/>
            </a:stretch>
          </p:blipFill>
          <p:spPr>
            <a:xfrm>
              <a:off x="8834628" y="5036832"/>
              <a:ext cx="1132331" cy="1132319"/>
            </a:xfrm>
            <a:prstGeom prst="rect">
              <a:avLst/>
            </a:prstGeom>
          </p:spPr>
        </p:pic>
        <p:pic>
          <p:nvPicPr>
            <p:cNvPr id="8" name="object 8"/>
            <p:cNvPicPr/>
            <p:nvPr/>
          </p:nvPicPr>
          <p:blipFill>
            <a:blip r:embed="rId5" cstate="print"/>
            <a:stretch>
              <a:fillRect/>
            </a:stretch>
          </p:blipFill>
          <p:spPr>
            <a:xfrm>
              <a:off x="8836121" y="5037823"/>
              <a:ext cx="853983" cy="854001"/>
            </a:xfrm>
            <a:prstGeom prst="rect">
              <a:avLst/>
            </a:prstGeom>
          </p:spPr>
        </p:pic>
      </p:grpSp>
      <p:grpSp>
        <p:nvGrpSpPr>
          <p:cNvPr id="9" name="object 9">
            <a:extLst>
              <a:ext uri="{C183D7F6-B498-43B3-948B-1728B52AA6E4}">
                <adec:decorative xmlns:adec="http://schemas.microsoft.com/office/drawing/2017/decorative" val="1"/>
              </a:ext>
            </a:extLst>
          </p:cNvPr>
          <p:cNvGrpSpPr/>
          <p:nvPr/>
        </p:nvGrpSpPr>
        <p:grpSpPr>
          <a:xfrm>
            <a:off x="117474" y="5938074"/>
            <a:ext cx="841375" cy="843280"/>
            <a:chOff x="554736" y="5320283"/>
            <a:chExt cx="841375" cy="843280"/>
          </a:xfrm>
        </p:grpSpPr>
        <p:pic>
          <p:nvPicPr>
            <p:cNvPr id="10" name="object 10"/>
            <p:cNvPicPr/>
            <p:nvPr/>
          </p:nvPicPr>
          <p:blipFill>
            <a:blip r:embed="rId6" cstate="print"/>
            <a:stretch>
              <a:fillRect/>
            </a:stretch>
          </p:blipFill>
          <p:spPr>
            <a:xfrm>
              <a:off x="554736" y="5367527"/>
              <a:ext cx="794003" cy="795527"/>
            </a:xfrm>
            <a:prstGeom prst="rect">
              <a:avLst/>
            </a:prstGeom>
          </p:spPr>
        </p:pic>
        <p:pic>
          <p:nvPicPr>
            <p:cNvPr id="11" name="object 11"/>
            <p:cNvPicPr/>
            <p:nvPr/>
          </p:nvPicPr>
          <p:blipFill>
            <a:blip r:embed="rId7" cstate="print"/>
            <a:stretch>
              <a:fillRect/>
            </a:stretch>
          </p:blipFill>
          <p:spPr>
            <a:xfrm>
              <a:off x="1181989" y="5858539"/>
              <a:ext cx="166737" cy="166737"/>
            </a:xfrm>
            <a:prstGeom prst="rect">
              <a:avLst/>
            </a:prstGeom>
          </p:spPr>
        </p:pic>
        <p:pic>
          <p:nvPicPr>
            <p:cNvPr id="12" name="object 12"/>
            <p:cNvPicPr/>
            <p:nvPr/>
          </p:nvPicPr>
          <p:blipFill>
            <a:blip r:embed="rId7" cstate="print"/>
            <a:stretch>
              <a:fillRect/>
            </a:stretch>
          </p:blipFill>
          <p:spPr>
            <a:xfrm>
              <a:off x="691476" y="5368027"/>
              <a:ext cx="166737" cy="166737"/>
            </a:xfrm>
            <a:prstGeom prst="rect">
              <a:avLst/>
            </a:prstGeom>
          </p:spPr>
        </p:pic>
        <p:pic>
          <p:nvPicPr>
            <p:cNvPr id="13" name="object 13"/>
            <p:cNvPicPr/>
            <p:nvPr/>
          </p:nvPicPr>
          <p:blipFill>
            <a:blip r:embed="rId8" cstate="print"/>
            <a:stretch>
              <a:fillRect/>
            </a:stretch>
          </p:blipFill>
          <p:spPr>
            <a:xfrm>
              <a:off x="566927" y="5320283"/>
              <a:ext cx="829055" cy="829055"/>
            </a:xfrm>
            <a:prstGeom prst="rect">
              <a:avLst/>
            </a:prstGeom>
          </p:spPr>
        </p:pic>
      </p:grpSp>
      <p:sp>
        <p:nvSpPr>
          <p:cNvPr id="14" name="object 1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Transitory</a:t>
            </a:r>
            <a:r>
              <a:rPr spc="-165" dirty="0"/>
              <a:t> </a:t>
            </a:r>
            <a:r>
              <a:rPr spc="-10" dirty="0"/>
              <a:t>Records</a:t>
            </a:r>
          </a:p>
        </p:txBody>
      </p:sp>
      <p:sp>
        <p:nvSpPr>
          <p:cNvPr id="15" name="object 15"/>
          <p:cNvSpPr txBox="1"/>
          <p:nvPr/>
        </p:nvSpPr>
        <p:spPr>
          <a:xfrm>
            <a:off x="449372" y="1177670"/>
            <a:ext cx="10218628" cy="5057795"/>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dirty="0">
                <a:solidFill>
                  <a:srgbClr val="FFFFFF"/>
                </a:solidFill>
                <a:latin typeface="Gill Sans MT"/>
                <a:cs typeface="Gill Sans MT"/>
              </a:rPr>
              <a:t>Not</a:t>
            </a:r>
            <a:r>
              <a:rPr sz="2400" spc="-25" dirty="0">
                <a:solidFill>
                  <a:srgbClr val="FFFFFF"/>
                </a:solidFill>
                <a:latin typeface="Gill Sans MT"/>
                <a:cs typeface="Gill Sans MT"/>
              </a:rPr>
              <a:t> </a:t>
            </a:r>
            <a:r>
              <a:rPr sz="2400" dirty="0">
                <a:solidFill>
                  <a:srgbClr val="FFFFFF"/>
                </a:solidFill>
                <a:latin typeface="Gill Sans MT"/>
                <a:cs typeface="Gill Sans MT"/>
              </a:rPr>
              <a:t>all</a:t>
            </a:r>
            <a:r>
              <a:rPr sz="2400" spc="-30" dirty="0">
                <a:solidFill>
                  <a:srgbClr val="FFFFFF"/>
                </a:solidFill>
                <a:latin typeface="Gill Sans MT"/>
                <a:cs typeface="Gill Sans MT"/>
              </a:rPr>
              <a:t> </a:t>
            </a:r>
            <a:r>
              <a:rPr sz="2400" dirty="0">
                <a:solidFill>
                  <a:srgbClr val="FFFFFF"/>
                </a:solidFill>
                <a:latin typeface="Gill Sans MT"/>
                <a:cs typeface="Gill Sans MT"/>
              </a:rPr>
              <a:t>records</a:t>
            </a:r>
            <a:r>
              <a:rPr sz="2400" spc="-30" dirty="0">
                <a:solidFill>
                  <a:srgbClr val="FFFFFF"/>
                </a:solidFill>
                <a:latin typeface="Gill Sans MT"/>
                <a:cs typeface="Gill Sans MT"/>
              </a:rPr>
              <a:t> </a:t>
            </a:r>
            <a:r>
              <a:rPr sz="2400" dirty="0">
                <a:solidFill>
                  <a:srgbClr val="FFFFFF"/>
                </a:solidFill>
                <a:latin typeface="Gill Sans MT"/>
                <a:cs typeface="Gill Sans MT"/>
              </a:rPr>
              <a:t>need</a:t>
            </a:r>
            <a:r>
              <a:rPr sz="2400" spc="-30" dirty="0">
                <a:solidFill>
                  <a:srgbClr val="FFFFFF"/>
                </a:solidFill>
                <a:latin typeface="Gill Sans MT"/>
                <a:cs typeface="Gill Sans MT"/>
              </a:rPr>
              <a:t> </a:t>
            </a:r>
            <a:r>
              <a:rPr sz="2400" dirty="0">
                <a:solidFill>
                  <a:srgbClr val="FFFFFF"/>
                </a:solidFill>
                <a:latin typeface="Gill Sans MT"/>
                <a:cs typeface="Gill Sans MT"/>
              </a:rPr>
              <a:t>to</a:t>
            </a:r>
            <a:r>
              <a:rPr sz="2400" spc="-40" dirty="0">
                <a:solidFill>
                  <a:srgbClr val="FFFFFF"/>
                </a:solidFill>
                <a:latin typeface="Gill Sans MT"/>
                <a:cs typeface="Gill Sans MT"/>
              </a:rPr>
              <a:t> </a:t>
            </a:r>
            <a:r>
              <a:rPr sz="2400" dirty="0">
                <a:solidFill>
                  <a:srgbClr val="FFFFFF"/>
                </a:solidFill>
                <a:latin typeface="Gill Sans MT"/>
                <a:cs typeface="Gill Sans MT"/>
              </a:rPr>
              <a:t>be</a:t>
            </a:r>
            <a:r>
              <a:rPr sz="2400" spc="-25" dirty="0">
                <a:solidFill>
                  <a:srgbClr val="FFFFFF"/>
                </a:solidFill>
                <a:latin typeface="Gill Sans MT"/>
                <a:cs typeface="Gill Sans MT"/>
              </a:rPr>
              <a:t> </a:t>
            </a:r>
            <a:r>
              <a:rPr sz="2400" dirty="0">
                <a:solidFill>
                  <a:srgbClr val="FFFFFF"/>
                </a:solidFill>
                <a:latin typeface="Gill Sans MT"/>
                <a:cs typeface="Gill Sans MT"/>
              </a:rPr>
              <a:t>maintained</a:t>
            </a:r>
            <a:r>
              <a:rPr sz="2400" spc="-15" dirty="0">
                <a:solidFill>
                  <a:srgbClr val="FFFFFF"/>
                </a:solidFill>
                <a:latin typeface="Gill Sans MT"/>
                <a:cs typeface="Gill Sans MT"/>
              </a:rPr>
              <a:t> </a:t>
            </a:r>
            <a:r>
              <a:rPr sz="2400" dirty="0">
                <a:solidFill>
                  <a:srgbClr val="FFFFFF"/>
                </a:solidFill>
                <a:latin typeface="Gill Sans MT"/>
                <a:cs typeface="Gill Sans MT"/>
              </a:rPr>
              <a:t>for</a:t>
            </a:r>
            <a:r>
              <a:rPr sz="2400" spc="-20" dirty="0">
                <a:solidFill>
                  <a:srgbClr val="FFFFFF"/>
                </a:solidFill>
                <a:latin typeface="Gill Sans MT"/>
                <a:cs typeface="Gill Sans MT"/>
              </a:rPr>
              <a:t> </a:t>
            </a:r>
            <a:r>
              <a:rPr sz="2400" spc="-10" dirty="0">
                <a:solidFill>
                  <a:srgbClr val="FFFFFF"/>
                </a:solidFill>
                <a:latin typeface="Gill Sans MT"/>
                <a:cs typeface="Gill Sans MT"/>
              </a:rPr>
              <a:t>years.</a:t>
            </a:r>
            <a:endParaRPr sz="2400" dirty="0">
              <a:latin typeface="Gill Sans MT"/>
              <a:cs typeface="Gill Sans MT"/>
            </a:endParaRPr>
          </a:p>
          <a:p>
            <a:pPr marL="241300" marR="5080" indent="-228600">
              <a:lnSpc>
                <a:spcPct val="100000"/>
              </a:lnSpc>
              <a:spcBef>
                <a:spcPts val="1800"/>
              </a:spcBef>
              <a:buFont typeface="Arial"/>
              <a:buChar char="•"/>
              <a:tabLst>
                <a:tab pos="241300" algn="l"/>
              </a:tabLst>
            </a:pPr>
            <a:r>
              <a:rPr sz="2400" spc="-10" dirty="0">
                <a:solidFill>
                  <a:srgbClr val="FFFFFF"/>
                </a:solidFill>
                <a:latin typeface="Gill Sans MT"/>
                <a:cs typeface="Gill Sans MT"/>
              </a:rPr>
              <a:t>Transitory</a:t>
            </a:r>
            <a:r>
              <a:rPr sz="2400" spc="-60" dirty="0">
                <a:solidFill>
                  <a:srgbClr val="FFFFFF"/>
                </a:solidFill>
                <a:latin typeface="Gill Sans MT"/>
                <a:cs typeface="Gill Sans MT"/>
              </a:rPr>
              <a:t> </a:t>
            </a:r>
            <a:r>
              <a:rPr sz="2400" dirty="0">
                <a:solidFill>
                  <a:srgbClr val="FFFFFF"/>
                </a:solidFill>
                <a:latin typeface="Gill Sans MT"/>
                <a:cs typeface="Gill Sans MT"/>
              </a:rPr>
              <a:t>records</a:t>
            </a:r>
            <a:r>
              <a:rPr sz="2400" spc="-40" dirty="0">
                <a:solidFill>
                  <a:srgbClr val="FFFFFF"/>
                </a:solidFill>
                <a:latin typeface="Gill Sans MT"/>
                <a:cs typeface="Gill Sans MT"/>
              </a:rPr>
              <a:t> </a:t>
            </a:r>
            <a:r>
              <a:rPr sz="2400" dirty="0">
                <a:solidFill>
                  <a:srgbClr val="FFFFFF"/>
                </a:solidFill>
                <a:latin typeface="Gill Sans MT"/>
                <a:cs typeface="Gill Sans MT"/>
              </a:rPr>
              <a:t>are</a:t>
            </a:r>
            <a:r>
              <a:rPr sz="2400" spc="-50" dirty="0">
                <a:solidFill>
                  <a:srgbClr val="FFFFFF"/>
                </a:solidFill>
                <a:latin typeface="Gill Sans MT"/>
                <a:cs typeface="Gill Sans MT"/>
              </a:rPr>
              <a:t> </a:t>
            </a:r>
            <a:r>
              <a:rPr sz="2400" dirty="0">
                <a:solidFill>
                  <a:srgbClr val="FFFFFF"/>
                </a:solidFill>
                <a:latin typeface="Gill Sans MT"/>
                <a:cs typeface="Gill Sans MT"/>
              </a:rPr>
              <a:t>records</a:t>
            </a:r>
            <a:r>
              <a:rPr sz="2400" spc="-40" dirty="0">
                <a:solidFill>
                  <a:srgbClr val="FFFFFF"/>
                </a:solidFill>
                <a:latin typeface="Gill Sans MT"/>
                <a:cs typeface="Gill Sans MT"/>
              </a:rPr>
              <a:t> </a:t>
            </a:r>
            <a:r>
              <a:rPr sz="2400" dirty="0">
                <a:solidFill>
                  <a:srgbClr val="FFFFFF"/>
                </a:solidFill>
                <a:latin typeface="Gill Sans MT"/>
                <a:cs typeface="Gill Sans MT"/>
              </a:rPr>
              <a:t>that</a:t>
            </a:r>
            <a:r>
              <a:rPr sz="2400" spc="-45" dirty="0">
                <a:solidFill>
                  <a:srgbClr val="FFFFFF"/>
                </a:solidFill>
                <a:latin typeface="Gill Sans MT"/>
                <a:cs typeface="Gill Sans MT"/>
              </a:rPr>
              <a:t> </a:t>
            </a:r>
            <a:r>
              <a:rPr sz="2400" dirty="0">
                <a:solidFill>
                  <a:srgbClr val="FFFFFF"/>
                </a:solidFill>
                <a:latin typeface="Gill Sans MT"/>
                <a:cs typeface="Gill Sans MT"/>
              </a:rPr>
              <a:t>can</a:t>
            </a:r>
            <a:r>
              <a:rPr sz="2400" spc="-55" dirty="0">
                <a:solidFill>
                  <a:srgbClr val="FFFFFF"/>
                </a:solidFill>
                <a:latin typeface="Gill Sans MT"/>
                <a:cs typeface="Gill Sans MT"/>
              </a:rPr>
              <a:t> </a:t>
            </a:r>
            <a:r>
              <a:rPr sz="2400" dirty="0">
                <a:solidFill>
                  <a:srgbClr val="FFFFFF"/>
                </a:solidFill>
                <a:latin typeface="Gill Sans MT"/>
                <a:cs typeface="Gill Sans MT"/>
              </a:rPr>
              <a:t>be</a:t>
            </a:r>
            <a:r>
              <a:rPr sz="2400" spc="-50" dirty="0">
                <a:solidFill>
                  <a:srgbClr val="FFFFFF"/>
                </a:solidFill>
                <a:latin typeface="Gill Sans MT"/>
                <a:cs typeface="Gill Sans MT"/>
              </a:rPr>
              <a:t> </a:t>
            </a:r>
            <a:r>
              <a:rPr sz="2400" dirty="0">
                <a:solidFill>
                  <a:srgbClr val="FFFFFF"/>
                </a:solidFill>
                <a:latin typeface="Gill Sans MT"/>
                <a:cs typeface="Gill Sans MT"/>
              </a:rPr>
              <a:t>purged</a:t>
            </a:r>
            <a:r>
              <a:rPr sz="2400" spc="-55" dirty="0">
                <a:solidFill>
                  <a:srgbClr val="FFFFFF"/>
                </a:solidFill>
                <a:latin typeface="Gill Sans MT"/>
                <a:cs typeface="Gill Sans MT"/>
              </a:rPr>
              <a:t> </a:t>
            </a:r>
            <a:r>
              <a:rPr sz="2400" dirty="0">
                <a:solidFill>
                  <a:srgbClr val="FFFFFF"/>
                </a:solidFill>
                <a:latin typeface="Gill Sans MT"/>
                <a:cs typeface="Gill Sans MT"/>
              </a:rPr>
              <a:t>after</a:t>
            </a:r>
            <a:r>
              <a:rPr sz="2400" spc="-40" dirty="0">
                <a:solidFill>
                  <a:srgbClr val="FFFFFF"/>
                </a:solidFill>
                <a:latin typeface="Gill Sans MT"/>
                <a:cs typeface="Gill Sans MT"/>
              </a:rPr>
              <a:t> </a:t>
            </a:r>
            <a:r>
              <a:rPr sz="2400" dirty="0">
                <a:solidFill>
                  <a:srgbClr val="FFFFFF"/>
                </a:solidFill>
                <a:latin typeface="Gill Sans MT"/>
                <a:cs typeface="Gill Sans MT"/>
              </a:rPr>
              <a:t>they</a:t>
            </a:r>
            <a:r>
              <a:rPr sz="2400" spc="-60" dirty="0">
                <a:solidFill>
                  <a:srgbClr val="FFFFFF"/>
                </a:solidFill>
                <a:latin typeface="Gill Sans MT"/>
                <a:cs typeface="Gill Sans MT"/>
              </a:rPr>
              <a:t> </a:t>
            </a:r>
            <a:r>
              <a:rPr sz="2400" dirty="0">
                <a:solidFill>
                  <a:srgbClr val="FFFFFF"/>
                </a:solidFill>
                <a:latin typeface="Gill Sans MT"/>
                <a:cs typeface="Gill Sans MT"/>
              </a:rPr>
              <a:t>are</a:t>
            </a:r>
            <a:r>
              <a:rPr sz="2400" spc="-40" dirty="0">
                <a:solidFill>
                  <a:srgbClr val="FFFFFF"/>
                </a:solidFill>
                <a:latin typeface="Gill Sans MT"/>
                <a:cs typeface="Gill Sans MT"/>
              </a:rPr>
              <a:t> </a:t>
            </a:r>
            <a:r>
              <a:rPr sz="2400" dirty="0">
                <a:solidFill>
                  <a:srgbClr val="FFFFFF"/>
                </a:solidFill>
                <a:latin typeface="Gill Sans MT"/>
                <a:cs typeface="Gill Sans MT"/>
              </a:rPr>
              <a:t>no</a:t>
            </a:r>
            <a:r>
              <a:rPr sz="2400" spc="-55" dirty="0">
                <a:solidFill>
                  <a:srgbClr val="FFFFFF"/>
                </a:solidFill>
                <a:latin typeface="Gill Sans MT"/>
                <a:cs typeface="Gill Sans MT"/>
              </a:rPr>
              <a:t> </a:t>
            </a:r>
            <a:r>
              <a:rPr sz="2400" spc="-10" dirty="0">
                <a:solidFill>
                  <a:srgbClr val="FFFFFF"/>
                </a:solidFill>
                <a:latin typeface="Gill Sans MT"/>
                <a:cs typeface="Gill Sans MT"/>
              </a:rPr>
              <a:t>longer </a:t>
            </a:r>
            <a:r>
              <a:rPr sz="2400" dirty="0">
                <a:solidFill>
                  <a:srgbClr val="FFFFFF"/>
                </a:solidFill>
                <a:latin typeface="Gill Sans MT"/>
                <a:cs typeface="Gill Sans MT"/>
              </a:rPr>
              <a:t>needed</a:t>
            </a:r>
            <a:r>
              <a:rPr sz="2400" spc="-25" dirty="0">
                <a:solidFill>
                  <a:srgbClr val="FFFFFF"/>
                </a:solidFill>
                <a:latin typeface="Gill Sans MT"/>
                <a:cs typeface="Gill Sans MT"/>
              </a:rPr>
              <a:t> </a:t>
            </a:r>
            <a:r>
              <a:rPr sz="2400" dirty="0">
                <a:solidFill>
                  <a:srgbClr val="FFFFFF"/>
                </a:solidFill>
                <a:latin typeface="Gill Sans MT"/>
                <a:cs typeface="Gill Sans MT"/>
              </a:rPr>
              <a:t>for</a:t>
            </a:r>
            <a:r>
              <a:rPr sz="2400" spc="-15" dirty="0">
                <a:solidFill>
                  <a:srgbClr val="FFFFFF"/>
                </a:solidFill>
                <a:latin typeface="Gill Sans MT"/>
                <a:cs typeface="Gill Sans MT"/>
              </a:rPr>
              <a:t> </a:t>
            </a:r>
            <a:r>
              <a:rPr sz="2400" dirty="0">
                <a:solidFill>
                  <a:srgbClr val="FFFFFF"/>
                </a:solidFill>
                <a:latin typeface="Gill Sans MT"/>
                <a:cs typeface="Gill Sans MT"/>
              </a:rPr>
              <a:t>agency</a:t>
            </a:r>
            <a:r>
              <a:rPr sz="2400" spc="-15" dirty="0">
                <a:solidFill>
                  <a:srgbClr val="FFFFFF"/>
                </a:solidFill>
                <a:latin typeface="Gill Sans MT"/>
                <a:cs typeface="Gill Sans MT"/>
              </a:rPr>
              <a:t> </a:t>
            </a:r>
            <a:r>
              <a:rPr sz="2400" spc="-10" dirty="0">
                <a:solidFill>
                  <a:srgbClr val="FFFFFF"/>
                </a:solidFill>
                <a:latin typeface="Gill Sans MT"/>
                <a:cs typeface="Gill Sans MT"/>
              </a:rPr>
              <a:t>business.</a:t>
            </a:r>
            <a:endParaRPr sz="2400" dirty="0">
              <a:latin typeface="Gill Sans MT"/>
              <a:cs typeface="Gill Sans MT"/>
            </a:endParaRPr>
          </a:p>
          <a:p>
            <a:pPr marL="241300" indent="-228600">
              <a:lnSpc>
                <a:spcPct val="100000"/>
              </a:lnSpc>
              <a:spcBef>
                <a:spcPts val="1800"/>
              </a:spcBef>
              <a:buFont typeface="Arial"/>
              <a:buChar char="•"/>
              <a:tabLst>
                <a:tab pos="241300" algn="l"/>
              </a:tabLst>
            </a:pPr>
            <a:r>
              <a:rPr sz="2400" dirty="0">
                <a:solidFill>
                  <a:srgbClr val="FFFFFF"/>
                </a:solidFill>
                <a:latin typeface="Gill Sans MT"/>
                <a:cs typeface="Gill Sans MT"/>
              </a:rPr>
              <a:t>Some</a:t>
            </a:r>
            <a:r>
              <a:rPr sz="2400" spc="-20" dirty="0">
                <a:solidFill>
                  <a:srgbClr val="FFFFFF"/>
                </a:solidFill>
                <a:latin typeface="Gill Sans MT"/>
                <a:cs typeface="Gill Sans MT"/>
              </a:rPr>
              <a:t> </a:t>
            </a:r>
            <a:r>
              <a:rPr sz="2400" dirty="0">
                <a:solidFill>
                  <a:srgbClr val="FFFFFF"/>
                </a:solidFill>
                <a:latin typeface="Gill Sans MT"/>
                <a:cs typeface="Gill Sans MT"/>
              </a:rPr>
              <a:t>examples</a:t>
            </a:r>
            <a:r>
              <a:rPr sz="2400" spc="-15" dirty="0">
                <a:solidFill>
                  <a:srgbClr val="FFFFFF"/>
                </a:solidFill>
                <a:latin typeface="Gill Sans MT"/>
                <a:cs typeface="Gill Sans MT"/>
              </a:rPr>
              <a:t> </a:t>
            </a:r>
            <a:r>
              <a:rPr sz="2400" dirty="0">
                <a:solidFill>
                  <a:srgbClr val="FFFFFF"/>
                </a:solidFill>
                <a:latin typeface="Gill Sans MT"/>
                <a:cs typeface="Gill Sans MT"/>
              </a:rPr>
              <a:t>of</a:t>
            </a:r>
            <a:r>
              <a:rPr sz="2400" spc="-20" dirty="0">
                <a:solidFill>
                  <a:srgbClr val="FFFFFF"/>
                </a:solidFill>
                <a:latin typeface="Gill Sans MT"/>
                <a:cs typeface="Gill Sans MT"/>
              </a:rPr>
              <a:t> </a:t>
            </a:r>
            <a:r>
              <a:rPr sz="2400" dirty="0">
                <a:solidFill>
                  <a:srgbClr val="FFFFFF"/>
                </a:solidFill>
                <a:latin typeface="Gill Sans MT"/>
                <a:cs typeface="Gill Sans MT"/>
              </a:rPr>
              <a:t>transitory</a:t>
            </a:r>
            <a:r>
              <a:rPr sz="2400" spc="-20" dirty="0">
                <a:solidFill>
                  <a:srgbClr val="FFFFFF"/>
                </a:solidFill>
                <a:latin typeface="Gill Sans MT"/>
                <a:cs typeface="Gill Sans MT"/>
              </a:rPr>
              <a:t> </a:t>
            </a:r>
            <a:r>
              <a:rPr sz="2400" dirty="0">
                <a:solidFill>
                  <a:srgbClr val="FFFFFF"/>
                </a:solidFill>
                <a:latin typeface="Gill Sans MT"/>
                <a:cs typeface="Gill Sans MT"/>
              </a:rPr>
              <a:t>records</a:t>
            </a:r>
            <a:r>
              <a:rPr sz="2400" spc="-10" dirty="0">
                <a:solidFill>
                  <a:srgbClr val="FFFFFF"/>
                </a:solidFill>
                <a:latin typeface="Gill Sans MT"/>
                <a:cs typeface="Gill Sans MT"/>
              </a:rPr>
              <a:t> </a:t>
            </a:r>
            <a:r>
              <a:rPr sz="2400" spc="-20" dirty="0">
                <a:solidFill>
                  <a:srgbClr val="FFFFFF"/>
                </a:solidFill>
                <a:latin typeface="Gill Sans MT"/>
                <a:cs typeface="Gill Sans MT"/>
              </a:rPr>
              <a:t>are:</a:t>
            </a:r>
            <a:endParaRPr sz="2400" dirty="0">
              <a:latin typeface="Gill Sans MT"/>
              <a:cs typeface="Gill Sans MT"/>
            </a:endParaRPr>
          </a:p>
          <a:p>
            <a:pPr marL="698500" lvl="1" indent="-228600">
              <a:lnSpc>
                <a:spcPct val="100000"/>
              </a:lnSpc>
              <a:spcBef>
                <a:spcPts val="1340"/>
              </a:spcBef>
              <a:buFont typeface="Arial"/>
              <a:buChar char="•"/>
              <a:tabLst>
                <a:tab pos="697865" algn="l"/>
                <a:tab pos="698500" algn="l"/>
              </a:tabLst>
            </a:pPr>
            <a:r>
              <a:rPr dirty="0">
                <a:solidFill>
                  <a:srgbClr val="FFFFFF"/>
                </a:solidFill>
                <a:latin typeface="Gill Sans MT"/>
                <a:cs typeface="Gill Sans MT"/>
              </a:rPr>
              <a:t>Blank</a:t>
            </a:r>
            <a:r>
              <a:rPr spc="-45" dirty="0">
                <a:solidFill>
                  <a:srgbClr val="FFFFFF"/>
                </a:solidFill>
                <a:latin typeface="Gill Sans MT"/>
                <a:cs typeface="Gill Sans MT"/>
              </a:rPr>
              <a:t> </a:t>
            </a:r>
            <a:r>
              <a:rPr spc="-10" dirty="0">
                <a:solidFill>
                  <a:srgbClr val="FFFFFF"/>
                </a:solidFill>
                <a:latin typeface="Gill Sans MT"/>
                <a:cs typeface="Gill Sans MT"/>
              </a:rPr>
              <a:t>Forms</a:t>
            </a:r>
            <a:endParaRPr dirty="0">
              <a:latin typeface="Gill Sans MT"/>
              <a:cs typeface="Gill Sans MT"/>
            </a:endParaRPr>
          </a:p>
          <a:p>
            <a:pPr marL="698500" lvl="1" indent="-228600">
              <a:lnSpc>
                <a:spcPct val="100000"/>
              </a:lnSpc>
              <a:spcBef>
                <a:spcPts val="1295"/>
              </a:spcBef>
              <a:buFont typeface="Arial"/>
              <a:buChar char="•"/>
              <a:tabLst>
                <a:tab pos="697865" algn="l"/>
                <a:tab pos="698500" algn="l"/>
              </a:tabLst>
            </a:pPr>
            <a:r>
              <a:rPr dirty="0">
                <a:solidFill>
                  <a:srgbClr val="FFFFFF"/>
                </a:solidFill>
                <a:latin typeface="Gill Sans MT"/>
                <a:cs typeface="Gill Sans MT"/>
              </a:rPr>
              <a:t>Brainstorming</a:t>
            </a:r>
            <a:r>
              <a:rPr spc="-70" dirty="0">
                <a:solidFill>
                  <a:srgbClr val="FFFFFF"/>
                </a:solidFill>
                <a:latin typeface="Gill Sans MT"/>
                <a:cs typeface="Gill Sans MT"/>
              </a:rPr>
              <a:t> </a:t>
            </a:r>
            <a:r>
              <a:rPr spc="-10" dirty="0">
                <a:solidFill>
                  <a:srgbClr val="FFFFFF"/>
                </a:solidFill>
                <a:latin typeface="Gill Sans MT"/>
                <a:cs typeface="Gill Sans MT"/>
              </a:rPr>
              <a:t>notepads</a:t>
            </a:r>
            <a:endParaRPr dirty="0">
              <a:latin typeface="Gill Sans MT"/>
              <a:cs typeface="Gill Sans MT"/>
            </a:endParaRPr>
          </a:p>
          <a:p>
            <a:pPr marL="698500" lvl="1" indent="-228600">
              <a:lnSpc>
                <a:spcPct val="100000"/>
              </a:lnSpc>
              <a:spcBef>
                <a:spcPts val="1295"/>
              </a:spcBef>
              <a:buFont typeface="Arial"/>
              <a:buChar char="•"/>
              <a:tabLst>
                <a:tab pos="697865" algn="l"/>
                <a:tab pos="698500" algn="l"/>
              </a:tabLst>
            </a:pPr>
            <a:r>
              <a:rPr dirty="0">
                <a:solidFill>
                  <a:srgbClr val="FFFFFF"/>
                </a:solidFill>
                <a:latin typeface="Gill Sans MT"/>
                <a:cs typeface="Gill Sans MT"/>
              </a:rPr>
              <a:t>Business</a:t>
            </a:r>
            <a:r>
              <a:rPr spc="-65" dirty="0">
                <a:solidFill>
                  <a:srgbClr val="FFFFFF"/>
                </a:solidFill>
                <a:latin typeface="Gill Sans MT"/>
                <a:cs typeface="Gill Sans MT"/>
              </a:rPr>
              <a:t> </a:t>
            </a:r>
            <a:r>
              <a:rPr spc="-20" dirty="0">
                <a:solidFill>
                  <a:srgbClr val="FFFFFF"/>
                </a:solidFill>
                <a:latin typeface="Gill Sans MT"/>
                <a:cs typeface="Gill Sans MT"/>
              </a:rPr>
              <a:t>Cards</a:t>
            </a:r>
            <a:endParaRPr dirty="0">
              <a:latin typeface="Gill Sans MT"/>
              <a:cs typeface="Gill Sans MT"/>
            </a:endParaRPr>
          </a:p>
          <a:p>
            <a:pPr marL="698500" lvl="1" indent="-228600">
              <a:lnSpc>
                <a:spcPct val="100000"/>
              </a:lnSpc>
              <a:spcBef>
                <a:spcPts val="1310"/>
              </a:spcBef>
              <a:buFont typeface="Arial"/>
              <a:buChar char="•"/>
              <a:tabLst>
                <a:tab pos="697865" algn="l"/>
                <a:tab pos="698500" algn="l"/>
              </a:tabLst>
            </a:pPr>
            <a:r>
              <a:rPr dirty="0">
                <a:solidFill>
                  <a:srgbClr val="FFFFFF"/>
                </a:solidFill>
                <a:latin typeface="Gill Sans MT"/>
                <a:cs typeface="Gill Sans MT"/>
              </a:rPr>
              <a:t>Spam</a:t>
            </a:r>
            <a:r>
              <a:rPr spc="-15" dirty="0">
                <a:solidFill>
                  <a:srgbClr val="FFFFFF"/>
                </a:solidFill>
                <a:latin typeface="Gill Sans MT"/>
                <a:cs typeface="Gill Sans MT"/>
              </a:rPr>
              <a:t> </a:t>
            </a:r>
            <a:r>
              <a:rPr spc="-10" dirty="0">
                <a:solidFill>
                  <a:srgbClr val="FFFFFF"/>
                </a:solidFill>
                <a:latin typeface="Gill Sans MT"/>
                <a:cs typeface="Gill Sans MT"/>
              </a:rPr>
              <a:t>letters</a:t>
            </a:r>
            <a:endParaRPr dirty="0">
              <a:latin typeface="Gill Sans MT"/>
              <a:cs typeface="Gill Sans MT"/>
            </a:endParaRPr>
          </a:p>
          <a:p>
            <a:pPr marL="698500" lvl="1" indent="-228600">
              <a:lnSpc>
                <a:spcPct val="100000"/>
              </a:lnSpc>
              <a:spcBef>
                <a:spcPts val="1295"/>
              </a:spcBef>
              <a:buFont typeface="Arial"/>
              <a:buChar char="•"/>
              <a:tabLst>
                <a:tab pos="697865" algn="l"/>
                <a:tab pos="698500" algn="l"/>
              </a:tabLst>
            </a:pPr>
            <a:r>
              <a:rPr dirty="0">
                <a:solidFill>
                  <a:srgbClr val="FFFFFF"/>
                </a:solidFill>
                <a:latin typeface="Gill Sans MT"/>
                <a:cs typeface="Gill Sans MT"/>
              </a:rPr>
              <a:t>Scheduling</a:t>
            </a:r>
            <a:r>
              <a:rPr spc="-70" dirty="0">
                <a:solidFill>
                  <a:srgbClr val="FFFFFF"/>
                </a:solidFill>
                <a:latin typeface="Gill Sans MT"/>
                <a:cs typeface="Gill Sans MT"/>
              </a:rPr>
              <a:t> </a:t>
            </a:r>
            <a:r>
              <a:rPr spc="-10" dirty="0">
                <a:solidFill>
                  <a:srgbClr val="FFFFFF"/>
                </a:solidFill>
                <a:latin typeface="Gill Sans MT"/>
                <a:cs typeface="Gill Sans MT"/>
              </a:rPr>
              <a:t>invites</a:t>
            </a:r>
            <a:endParaRPr dirty="0">
              <a:latin typeface="Gill Sans MT"/>
              <a:cs typeface="Gill Sans MT"/>
            </a:endParaRPr>
          </a:p>
          <a:p>
            <a:pPr marL="698500" lvl="1" indent="-228600">
              <a:lnSpc>
                <a:spcPct val="100000"/>
              </a:lnSpc>
              <a:spcBef>
                <a:spcPts val="1295"/>
              </a:spcBef>
              <a:buFont typeface="Arial"/>
              <a:buChar char="•"/>
              <a:tabLst>
                <a:tab pos="697865" algn="l"/>
                <a:tab pos="698500" algn="l"/>
              </a:tabLst>
            </a:pPr>
            <a:r>
              <a:rPr dirty="0">
                <a:solidFill>
                  <a:srgbClr val="FFFFFF"/>
                </a:solidFill>
                <a:latin typeface="Gill Sans MT"/>
                <a:cs typeface="Gill Sans MT"/>
              </a:rPr>
              <a:t>Secondary</a:t>
            </a:r>
            <a:r>
              <a:rPr spc="-5" dirty="0">
                <a:solidFill>
                  <a:srgbClr val="FFFFFF"/>
                </a:solidFill>
                <a:latin typeface="Gill Sans MT"/>
                <a:cs typeface="Gill Sans MT"/>
              </a:rPr>
              <a:t> </a:t>
            </a:r>
            <a:r>
              <a:rPr spc="-10" dirty="0">
                <a:solidFill>
                  <a:srgbClr val="FFFFFF"/>
                </a:solidFill>
                <a:latin typeface="Gill Sans MT"/>
                <a:cs typeface="Gill Sans MT"/>
              </a:rPr>
              <a:t>copies</a:t>
            </a:r>
            <a:endParaRPr dirty="0">
              <a:latin typeface="Gill Sans MT"/>
              <a:cs typeface="Gill Sans MT"/>
            </a:endParaRPr>
          </a:p>
          <a:p>
            <a:pPr marL="698500" lvl="1" indent="-228600">
              <a:lnSpc>
                <a:spcPct val="100000"/>
              </a:lnSpc>
              <a:spcBef>
                <a:spcPts val="1310"/>
              </a:spcBef>
              <a:buFont typeface="Arial"/>
              <a:buChar char="•"/>
              <a:tabLst>
                <a:tab pos="697865" algn="l"/>
                <a:tab pos="698500" algn="l"/>
              </a:tabLst>
            </a:pPr>
            <a:r>
              <a:rPr spc="-100" dirty="0">
                <a:solidFill>
                  <a:srgbClr val="FFFFFF"/>
                </a:solidFill>
                <a:latin typeface="Gill Sans MT"/>
                <a:cs typeface="Gill Sans MT"/>
              </a:rPr>
              <a:t>To-</a:t>
            </a:r>
            <a:r>
              <a:rPr dirty="0">
                <a:solidFill>
                  <a:srgbClr val="FFFFFF"/>
                </a:solidFill>
                <a:latin typeface="Gill Sans MT"/>
                <a:cs typeface="Gill Sans MT"/>
              </a:rPr>
              <a:t>do</a:t>
            </a:r>
            <a:r>
              <a:rPr spc="15" dirty="0">
                <a:solidFill>
                  <a:srgbClr val="FFFFFF"/>
                </a:solidFill>
                <a:latin typeface="Gill Sans MT"/>
                <a:cs typeface="Gill Sans MT"/>
              </a:rPr>
              <a:t> </a:t>
            </a:r>
            <a:r>
              <a:rPr spc="-10" dirty="0">
                <a:solidFill>
                  <a:srgbClr val="FFFFFF"/>
                </a:solidFill>
                <a:latin typeface="Gill Sans MT"/>
                <a:cs typeface="Gill Sans MT"/>
              </a:rPr>
              <a:t>Lists</a:t>
            </a:r>
            <a:endParaRPr dirty="0">
              <a:latin typeface="Gill Sans MT"/>
              <a:cs typeface="Gill Sans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9691116" y="414527"/>
            <a:ext cx="2499360" cy="3411220"/>
            <a:chOff x="9691116" y="414527"/>
            <a:chExt cx="2499360" cy="3411220"/>
          </a:xfrm>
        </p:grpSpPr>
        <p:pic>
          <p:nvPicPr>
            <p:cNvPr id="3" name="object 3"/>
            <p:cNvPicPr/>
            <p:nvPr/>
          </p:nvPicPr>
          <p:blipFill>
            <a:blip r:embed="rId2" cstate="print"/>
            <a:stretch>
              <a:fillRect/>
            </a:stretch>
          </p:blipFill>
          <p:spPr>
            <a:xfrm>
              <a:off x="9691116" y="414527"/>
              <a:ext cx="2499359" cy="3168395"/>
            </a:xfrm>
            <a:prstGeom prst="rect">
              <a:avLst/>
            </a:prstGeom>
          </p:spPr>
        </p:pic>
        <p:pic>
          <p:nvPicPr>
            <p:cNvPr id="4" name="object 4"/>
            <p:cNvPicPr/>
            <p:nvPr/>
          </p:nvPicPr>
          <p:blipFill>
            <a:blip r:embed="rId3" cstate="print"/>
            <a:stretch>
              <a:fillRect/>
            </a:stretch>
          </p:blipFill>
          <p:spPr>
            <a:xfrm>
              <a:off x="9750552" y="496823"/>
              <a:ext cx="2429255" cy="3328415"/>
            </a:xfrm>
            <a:prstGeom prst="rect">
              <a:avLst/>
            </a:prstGeom>
          </p:spPr>
        </p:pic>
        <p:sp>
          <p:nvSpPr>
            <p:cNvPr id="5" name="object 5"/>
            <p:cNvSpPr/>
            <p:nvPr/>
          </p:nvSpPr>
          <p:spPr>
            <a:xfrm>
              <a:off x="10221647" y="2916738"/>
              <a:ext cx="676275" cy="676275"/>
            </a:xfrm>
            <a:custGeom>
              <a:avLst/>
              <a:gdLst/>
              <a:ahLst/>
              <a:cxnLst/>
              <a:rect l="l" t="t" r="r" b="b"/>
              <a:pathLst>
                <a:path w="676275" h="676275">
                  <a:moveTo>
                    <a:pt x="651227" y="0"/>
                  </a:moveTo>
                  <a:lnTo>
                    <a:pt x="596198" y="9990"/>
                  </a:lnTo>
                  <a:lnTo>
                    <a:pt x="559444" y="26898"/>
                  </a:lnTo>
                  <a:lnTo>
                    <a:pt x="517644" y="51051"/>
                  </a:lnTo>
                  <a:lnTo>
                    <a:pt x="471632" y="81925"/>
                  </a:lnTo>
                  <a:lnTo>
                    <a:pt x="422243" y="118997"/>
                  </a:lnTo>
                  <a:lnTo>
                    <a:pt x="370313" y="161743"/>
                  </a:lnTo>
                  <a:lnTo>
                    <a:pt x="316676" y="209641"/>
                  </a:lnTo>
                  <a:lnTo>
                    <a:pt x="262167" y="262167"/>
                  </a:lnTo>
                  <a:lnTo>
                    <a:pt x="209641" y="316676"/>
                  </a:lnTo>
                  <a:lnTo>
                    <a:pt x="161743" y="370313"/>
                  </a:lnTo>
                  <a:lnTo>
                    <a:pt x="118997" y="422243"/>
                  </a:lnTo>
                  <a:lnTo>
                    <a:pt x="81925" y="471632"/>
                  </a:lnTo>
                  <a:lnTo>
                    <a:pt x="51051" y="517644"/>
                  </a:lnTo>
                  <a:lnTo>
                    <a:pt x="26898" y="559444"/>
                  </a:lnTo>
                  <a:lnTo>
                    <a:pt x="9990" y="596198"/>
                  </a:lnTo>
                  <a:lnTo>
                    <a:pt x="0" y="651227"/>
                  </a:lnTo>
                  <a:lnTo>
                    <a:pt x="7964" y="667831"/>
                  </a:lnTo>
                  <a:lnTo>
                    <a:pt x="24569" y="675796"/>
                  </a:lnTo>
                  <a:lnTo>
                    <a:pt x="48724" y="674946"/>
                  </a:lnTo>
                  <a:lnTo>
                    <a:pt x="116351" y="648897"/>
                  </a:lnTo>
                  <a:lnTo>
                    <a:pt x="158151" y="624745"/>
                  </a:lnTo>
                  <a:lnTo>
                    <a:pt x="204163" y="593871"/>
                  </a:lnTo>
                  <a:lnTo>
                    <a:pt x="253552" y="556799"/>
                  </a:lnTo>
                  <a:lnTo>
                    <a:pt x="305482" y="514052"/>
                  </a:lnTo>
                  <a:lnTo>
                    <a:pt x="359119" y="466154"/>
                  </a:lnTo>
                  <a:lnTo>
                    <a:pt x="413628" y="413628"/>
                  </a:lnTo>
                  <a:lnTo>
                    <a:pt x="466154" y="359119"/>
                  </a:lnTo>
                  <a:lnTo>
                    <a:pt x="514052" y="305482"/>
                  </a:lnTo>
                  <a:lnTo>
                    <a:pt x="556799" y="253552"/>
                  </a:lnTo>
                  <a:lnTo>
                    <a:pt x="593871" y="204163"/>
                  </a:lnTo>
                  <a:lnTo>
                    <a:pt x="624745" y="158151"/>
                  </a:lnTo>
                  <a:lnTo>
                    <a:pt x="648897" y="116351"/>
                  </a:lnTo>
                  <a:lnTo>
                    <a:pt x="665806" y="79597"/>
                  </a:lnTo>
                  <a:lnTo>
                    <a:pt x="675796" y="24569"/>
                  </a:lnTo>
                  <a:lnTo>
                    <a:pt x="667831" y="7964"/>
                  </a:lnTo>
                  <a:lnTo>
                    <a:pt x="651227" y="0"/>
                  </a:lnTo>
                  <a:close/>
                </a:path>
              </a:pathLst>
            </a:custGeom>
            <a:solidFill>
              <a:srgbClr val="2C2849"/>
            </a:solidFill>
          </p:spPr>
          <p:txBody>
            <a:bodyPr wrap="square" lIns="0" tIns="0" rIns="0" bIns="0" rtlCol="0"/>
            <a:lstStyle/>
            <a:p>
              <a:endParaRPr dirty="0"/>
            </a:p>
          </p:txBody>
        </p:sp>
      </p:grpSp>
      <p:grpSp>
        <p:nvGrpSpPr>
          <p:cNvPr id="6" name="object 6">
            <a:extLst>
              <a:ext uri="{C183D7F6-B498-43B3-948B-1728B52AA6E4}">
                <adec:decorative xmlns:adec="http://schemas.microsoft.com/office/drawing/2017/decorative" val="1"/>
              </a:ext>
            </a:extLst>
          </p:cNvPr>
          <p:cNvGrpSpPr/>
          <p:nvPr/>
        </p:nvGrpSpPr>
        <p:grpSpPr>
          <a:xfrm>
            <a:off x="8834628" y="5036832"/>
            <a:ext cx="1132840" cy="1132840"/>
            <a:chOff x="8834628" y="5036832"/>
            <a:chExt cx="1132840" cy="1132840"/>
          </a:xfrm>
        </p:grpSpPr>
        <p:pic>
          <p:nvPicPr>
            <p:cNvPr id="7" name="object 7"/>
            <p:cNvPicPr/>
            <p:nvPr/>
          </p:nvPicPr>
          <p:blipFill>
            <a:blip r:embed="rId4" cstate="print"/>
            <a:stretch>
              <a:fillRect/>
            </a:stretch>
          </p:blipFill>
          <p:spPr>
            <a:xfrm>
              <a:off x="8834628" y="5036832"/>
              <a:ext cx="1132331" cy="1132319"/>
            </a:xfrm>
            <a:prstGeom prst="rect">
              <a:avLst/>
            </a:prstGeom>
          </p:spPr>
        </p:pic>
        <p:pic>
          <p:nvPicPr>
            <p:cNvPr id="8" name="object 8"/>
            <p:cNvPicPr/>
            <p:nvPr/>
          </p:nvPicPr>
          <p:blipFill>
            <a:blip r:embed="rId5" cstate="print"/>
            <a:stretch>
              <a:fillRect/>
            </a:stretch>
          </p:blipFill>
          <p:spPr>
            <a:xfrm>
              <a:off x="8836121" y="5037823"/>
              <a:ext cx="853983" cy="854001"/>
            </a:xfrm>
            <a:prstGeom prst="rect">
              <a:avLst/>
            </a:prstGeom>
          </p:spPr>
        </p:pic>
      </p:grpSp>
      <p:grpSp>
        <p:nvGrpSpPr>
          <p:cNvPr id="9" name="object 9">
            <a:extLst>
              <a:ext uri="{C183D7F6-B498-43B3-948B-1728B52AA6E4}">
                <adec:decorative xmlns:adec="http://schemas.microsoft.com/office/drawing/2017/decorative" val="1"/>
              </a:ext>
            </a:extLst>
          </p:cNvPr>
          <p:cNvGrpSpPr/>
          <p:nvPr/>
        </p:nvGrpSpPr>
        <p:grpSpPr>
          <a:xfrm>
            <a:off x="554736" y="5320283"/>
            <a:ext cx="841375" cy="843280"/>
            <a:chOff x="554736" y="5320283"/>
            <a:chExt cx="841375" cy="843280"/>
          </a:xfrm>
        </p:grpSpPr>
        <p:pic>
          <p:nvPicPr>
            <p:cNvPr id="10" name="object 10"/>
            <p:cNvPicPr/>
            <p:nvPr/>
          </p:nvPicPr>
          <p:blipFill>
            <a:blip r:embed="rId6" cstate="print"/>
            <a:stretch>
              <a:fillRect/>
            </a:stretch>
          </p:blipFill>
          <p:spPr>
            <a:xfrm>
              <a:off x="554736" y="5367527"/>
              <a:ext cx="794003" cy="795527"/>
            </a:xfrm>
            <a:prstGeom prst="rect">
              <a:avLst/>
            </a:prstGeom>
          </p:spPr>
        </p:pic>
        <p:pic>
          <p:nvPicPr>
            <p:cNvPr id="11" name="object 11"/>
            <p:cNvPicPr/>
            <p:nvPr/>
          </p:nvPicPr>
          <p:blipFill>
            <a:blip r:embed="rId7" cstate="print"/>
            <a:stretch>
              <a:fillRect/>
            </a:stretch>
          </p:blipFill>
          <p:spPr>
            <a:xfrm>
              <a:off x="1181989" y="5858539"/>
              <a:ext cx="166737" cy="166737"/>
            </a:xfrm>
            <a:prstGeom prst="rect">
              <a:avLst/>
            </a:prstGeom>
          </p:spPr>
        </p:pic>
        <p:pic>
          <p:nvPicPr>
            <p:cNvPr id="12" name="object 12"/>
            <p:cNvPicPr/>
            <p:nvPr/>
          </p:nvPicPr>
          <p:blipFill>
            <a:blip r:embed="rId7" cstate="print"/>
            <a:stretch>
              <a:fillRect/>
            </a:stretch>
          </p:blipFill>
          <p:spPr>
            <a:xfrm>
              <a:off x="691476" y="5368027"/>
              <a:ext cx="166737" cy="166737"/>
            </a:xfrm>
            <a:prstGeom prst="rect">
              <a:avLst/>
            </a:prstGeom>
          </p:spPr>
        </p:pic>
        <p:pic>
          <p:nvPicPr>
            <p:cNvPr id="13" name="object 13"/>
            <p:cNvPicPr/>
            <p:nvPr/>
          </p:nvPicPr>
          <p:blipFill>
            <a:blip r:embed="rId8" cstate="print"/>
            <a:stretch>
              <a:fillRect/>
            </a:stretch>
          </p:blipFill>
          <p:spPr>
            <a:xfrm>
              <a:off x="566927" y="5320283"/>
              <a:ext cx="829055" cy="829055"/>
            </a:xfrm>
            <a:prstGeom prst="rect">
              <a:avLst/>
            </a:prstGeom>
          </p:spPr>
        </p:pic>
      </p:grpSp>
      <p:sp>
        <p:nvSpPr>
          <p:cNvPr id="14" name="object 1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0" dirty="0"/>
              <a:t>Why</a:t>
            </a:r>
            <a:r>
              <a:rPr spc="-229" dirty="0"/>
              <a:t> </a:t>
            </a:r>
            <a:r>
              <a:rPr spc="-140" dirty="0"/>
              <a:t>should</a:t>
            </a:r>
            <a:r>
              <a:rPr spc="-110" dirty="0"/>
              <a:t> </a:t>
            </a:r>
            <a:r>
              <a:rPr spc="-65" dirty="0"/>
              <a:t>we</a:t>
            </a:r>
            <a:r>
              <a:rPr spc="-185" dirty="0"/>
              <a:t> </a:t>
            </a:r>
            <a:r>
              <a:rPr spc="-20" dirty="0"/>
              <a:t>delete</a:t>
            </a:r>
            <a:r>
              <a:rPr spc="-170" dirty="0"/>
              <a:t> </a:t>
            </a:r>
            <a:r>
              <a:rPr spc="-10" dirty="0"/>
              <a:t>records?</a:t>
            </a:r>
          </a:p>
        </p:txBody>
      </p:sp>
      <p:sp>
        <p:nvSpPr>
          <p:cNvPr id="15" name="object 15"/>
          <p:cNvSpPr txBox="1"/>
          <p:nvPr/>
        </p:nvSpPr>
        <p:spPr>
          <a:xfrm>
            <a:off x="538162" y="1699665"/>
            <a:ext cx="8613140" cy="3484879"/>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800" spc="170" dirty="0">
                <a:solidFill>
                  <a:srgbClr val="FFFFFF"/>
                </a:solidFill>
                <a:latin typeface="Calibri"/>
                <a:cs typeface="Calibri"/>
              </a:rPr>
              <a:t>Space</a:t>
            </a:r>
            <a:r>
              <a:rPr sz="2800" spc="-35" dirty="0">
                <a:solidFill>
                  <a:srgbClr val="FFFFFF"/>
                </a:solidFill>
                <a:latin typeface="Calibri"/>
                <a:cs typeface="Calibri"/>
              </a:rPr>
              <a:t> </a:t>
            </a:r>
            <a:r>
              <a:rPr sz="2800" spc="135" dirty="0">
                <a:solidFill>
                  <a:srgbClr val="FFFFFF"/>
                </a:solidFill>
                <a:latin typeface="Calibri"/>
                <a:cs typeface="Calibri"/>
              </a:rPr>
              <a:t>is</a:t>
            </a:r>
            <a:r>
              <a:rPr sz="2800" spc="-45" dirty="0">
                <a:solidFill>
                  <a:srgbClr val="FFFFFF"/>
                </a:solidFill>
                <a:latin typeface="Calibri"/>
                <a:cs typeface="Calibri"/>
              </a:rPr>
              <a:t> </a:t>
            </a:r>
            <a:r>
              <a:rPr sz="2800" spc="40" dirty="0">
                <a:solidFill>
                  <a:srgbClr val="FFFFFF"/>
                </a:solidFill>
                <a:latin typeface="Calibri"/>
                <a:cs typeface="Calibri"/>
              </a:rPr>
              <a:t>limited</a:t>
            </a:r>
            <a:endParaRPr sz="2800" dirty="0">
              <a:latin typeface="Calibri"/>
              <a:cs typeface="Calibri"/>
            </a:endParaRPr>
          </a:p>
          <a:p>
            <a:pPr marL="241300" indent="-228600">
              <a:lnSpc>
                <a:spcPct val="100000"/>
              </a:lnSpc>
              <a:spcBef>
                <a:spcPts val="2135"/>
              </a:spcBef>
              <a:buFont typeface="Arial"/>
              <a:buChar char="•"/>
              <a:tabLst>
                <a:tab pos="241300" algn="l"/>
              </a:tabLst>
            </a:pPr>
            <a:r>
              <a:rPr sz="2800" spc="110" dirty="0">
                <a:solidFill>
                  <a:srgbClr val="FFFFFF"/>
                </a:solidFill>
                <a:latin typeface="Calibri"/>
                <a:cs typeface="Calibri"/>
              </a:rPr>
              <a:t>Save</a:t>
            </a:r>
            <a:r>
              <a:rPr sz="2800" spc="-45" dirty="0">
                <a:solidFill>
                  <a:srgbClr val="FFFFFF"/>
                </a:solidFill>
                <a:latin typeface="Calibri"/>
                <a:cs typeface="Calibri"/>
              </a:rPr>
              <a:t> </a:t>
            </a:r>
            <a:r>
              <a:rPr sz="2800" spc="-20" dirty="0">
                <a:solidFill>
                  <a:srgbClr val="FFFFFF"/>
                </a:solidFill>
                <a:latin typeface="Calibri"/>
                <a:cs typeface="Calibri"/>
              </a:rPr>
              <a:t>time</a:t>
            </a:r>
            <a:endParaRPr sz="2800" dirty="0">
              <a:latin typeface="Calibri"/>
              <a:cs typeface="Calibri"/>
            </a:endParaRPr>
          </a:p>
          <a:p>
            <a:pPr marL="241300" indent="-228600">
              <a:lnSpc>
                <a:spcPct val="100000"/>
              </a:lnSpc>
              <a:spcBef>
                <a:spcPts val="2135"/>
              </a:spcBef>
              <a:buFont typeface="Arial"/>
              <a:buChar char="•"/>
              <a:tabLst>
                <a:tab pos="241300" algn="l"/>
              </a:tabLst>
            </a:pPr>
            <a:r>
              <a:rPr sz="2800" spc="175" dirty="0">
                <a:solidFill>
                  <a:srgbClr val="FFFFFF"/>
                </a:solidFill>
                <a:latin typeface="Calibri"/>
                <a:cs typeface="Calibri"/>
              </a:rPr>
              <a:t>Cost</a:t>
            </a:r>
            <a:r>
              <a:rPr sz="2800" spc="-50" dirty="0">
                <a:solidFill>
                  <a:srgbClr val="FFFFFF"/>
                </a:solidFill>
                <a:latin typeface="Calibri"/>
                <a:cs typeface="Calibri"/>
              </a:rPr>
              <a:t> </a:t>
            </a:r>
            <a:r>
              <a:rPr sz="2800" spc="-10" dirty="0">
                <a:solidFill>
                  <a:srgbClr val="FFFFFF"/>
                </a:solidFill>
                <a:latin typeface="Calibri"/>
                <a:cs typeface="Calibri"/>
              </a:rPr>
              <a:t>effective</a:t>
            </a:r>
            <a:endParaRPr sz="2800" dirty="0">
              <a:latin typeface="Calibri"/>
              <a:cs typeface="Calibri"/>
            </a:endParaRPr>
          </a:p>
          <a:p>
            <a:pPr marL="241300" marR="5080" indent="-228600">
              <a:lnSpc>
                <a:spcPct val="110000"/>
              </a:lnSpc>
              <a:spcBef>
                <a:spcPts val="1800"/>
              </a:spcBef>
              <a:buFont typeface="Arial"/>
              <a:buChar char="•"/>
              <a:tabLst>
                <a:tab pos="241300" algn="l"/>
              </a:tabLst>
            </a:pPr>
            <a:r>
              <a:rPr sz="2800" spc="150" dirty="0">
                <a:solidFill>
                  <a:srgbClr val="FFFFFF"/>
                </a:solidFill>
                <a:latin typeface="Calibri"/>
                <a:cs typeface="Calibri"/>
              </a:rPr>
              <a:t>As</a:t>
            </a:r>
            <a:r>
              <a:rPr sz="2800" spc="-20" dirty="0">
                <a:solidFill>
                  <a:srgbClr val="FFFFFF"/>
                </a:solidFill>
                <a:latin typeface="Calibri"/>
                <a:cs typeface="Calibri"/>
              </a:rPr>
              <a:t> </a:t>
            </a:r>
            <a:r>
              <a:rPr sz="2800" spc="55" dirty="0">
                <a:solidFill>
                  <a:srgbClr val="FFFFFF"/>
                </a:solidFill>
                <a:latin typeface="Calibri"/>
                <a:cs typeface="Calibri"/>
              </a:rPr>
              <a:t>long</a:t>
            </a:r>
            <a:r>
              <a:rPr sz="2800" spc="-30" dirty="0">
                <a:solidFill>
                  <a:srgbClr val="FFFFFF"/>
                </a:solidFill>
                <a:latin typeface="Calibri"/>
                <a:cs typeface="Calibri"/>
              </a:rPr>
              <a:t> </a:t>
            </a:r>
            <a:r>
              <a:rPr sz="2800" spc="195" dirty="0">
                <a:solidFill>
                  <a:srgbClr val="FFFFFF"/>
                </a:solidFill>
                <a:latin typeface="Calibri"/>
                <a:cs typeface="Calibri"/>
              </a:rPr>
              <a:t>as</a:t>
            </a:r>
            <a:r>
              <a:rPr sz="2800" spc="-20" dirty="0">
                <a:solidFill>
                  <a:srgbClr val="FFFFFF"/>
                </a:solidFill>
                <a:latin typeface="Calibri"/>
                <a:cs typeface="Calibri"/>
              </a:rPr>
              <a:t> </a:t>
            </a:r>
            <a:r>
              <a:rPr sz="2800" spc="80" dirty="0">
                <a:solidFill>
                  <a:srgbClr val="FFFFFF"/>
                </a:solidFill>
                <a:latin typeface="Calibri"/>
                <a:cs typeface="Calibri"/>
              </a:rPr>
              <a:t>records</a:t>
            </a:r>
            <a:r>
              <a:rPr sz="2800" spc="-20" dirty="0">
                <a:solidFill>
                  <a:srgbClr val="FFFFFF"/>
                </a:solidFill>
                <a:latin typeface="Calibri"/>
                <a:cs typeface="Calibri"/>
              </a:rPr>
              <a:t> </a:t>
            </a:r>
            <a:r>
              <a:rPr sz="2800" spc="55" dirty="0">
                <a:solidFill>
                  <a:srgbClr val="FFFFFF"/>
                </a:solidFill>
                <a:latin typeface="Calibri"/>
                <a:cs typeface="Calibri"/>
              </a:rPr>
              <a:t>exist,</a:t>
            </a:r>
            <a:r>
              <a:rPr sz="2800" spc="-25" dirty="0">
                <a:solidFill>
                  <a:srgbClr val="FFFFFF"/>
                </a:solidFill>
                <a:latin typeface="Calibri"/>
                <a:cs typeface="Calibri"/>
              </a:rPr>
              <a:t> </a:t>
            </a:r>
            <a:r>
              <a:rPr sz="2800" dirty="0">
                <a:solidFill>
                  <a:srgbClr val="FFFFFF"/>
                </a:solidFill>
                <a:latin typeface="Calibri"/>
                <a:cs typeface="Calibri"/>
              </a:rPr>
              <a:t>they</a:t>
            </a:r>
            <a:r>
              <a:rPr sz="2800" spc="-35" dirty="0">
                <a:solidFill>
                  <a:srgbClr val="FFFFFF"/>
                </a:solidFill>
                <a:latin typeface="Calibri"/>
                <a:cs typeface="Calibri"/>
              </a:rPr>
              <a:t> </a:t>
            </a:r>
            <a:r>
              <a:rPr sz="2800" dirty="0">
                <a:solidFill>
                  <a:srgbClr val="FFFFFF"/>
                </a:solidFill>
                <a:latin typeface="Calibri"/>
                <a:cs typeface="Calibri"/>
              </a:rPr>
              <a:t>are</a:t>
            </a:r>
            <a:r>
              <a:rPr sz="2800" spc="-40" dirty="0">
                <a:solidFill>
                  <a:srgbClr val="FFFFFF"/>
                </a:solidFill>
                <a:latin typeface="Calibri"/>
                <a:cs typeface="Calibri"/>
              </a:rPr>
              <a:t> </a:t>
            </a:r>
            <a:r>
              <a:rPr sz="2800" spc="100" dirty="0">
                <a:solidFill>
                  <a:srgbClr val="FFFFFF"/>
                </a:solidFill>
                <a:latin typeface="Calibri"/>
                <a:cs typeface="Calibri"/>
              </a:rPr>
              <a:t>subject</a:t>
            </a:r>
            <a:r>
              <a:rPr sz="2800" spc="-20" dirty="0">
                <a:solidFill>
                  <a:srgbClr val="FFFFFF"/>
                </a:solidFill>
                <a:latin typeface="Calibri"/>
                <a:cs typeface="Calibri"/>
              </a:rPr>
              <a:t> </a:t>
            </a:r>
            <a:r>
              <a:rPr sz="2800" dirty="0">
                <a:solidFill>
                  <a:srgbClr val="FFFFFF"/>
                </a:solidFill>
                <a:latin typeface="Calibri"/>
                <a:cs typeface="Calibri"/>
              </a:rPr>
              <a:t>to</a:t>
            </a:r>
            <a:r>
              <a:rPr sz="2800" spc="-20" dirty="0">
                <a:solidFill>
                  <a:srgbClr val="FFFFFF"/>
                </a:solidFill>
                <a:latin typeface="Calibri"/>
                <a:cs typeface="Calibri"/>
              </a:rPr>
              <a:t> </a:t>
            </a:r>
            <a:r>
              <a:rPr sz="2800" spc="110" dirty="0">
                <a:solidFill>
                  <a:srgbClr val="FFFFFF"/>
                </a:solidFill>
                <a:latin typeface="Calibri"/>
                <a:cs typeface="Calibri"/>
              </a:rPr>
              <a:t>subpoenas </a:t>
            </a:r>
            <a:r>
              <a:rPr sz="2800" spc="90" dirty="0">
                <a:solidFill>
                  <a:srgbClr val="FFFFFF"/>
                </a:solidFill>
                <a:latin typeface="Calibri"/>
                <a:cs typeface="Calibri"/>
              </a:rPr>
              <a:t>and</a:t>
            </a:r>
            <a:r>
              <a:rPr sz="2800" spc="-10" dirty="0">
                <a:solidFill>
                  <a:srgbClr val="FFFFFF"/>
                </a:solidFill>
                <a:latin typeface="Calibri"/>
                <a:cs typeface="Calibri"/>
              </a:rPr>
              <a:t> </a:t>
            </a:r>
            <a:r>
              <a:rPr sz="2800" spc="105" dirty="0">
                <a:solidFill>
                  <a:srgbClr val="FFFFFF"/>
                </a:solidFill>
                <a:latin typeface="Calibri"/>
                <a:cs typeface="Calibri"/>
              </a:rPr>
              <a:t>public</a:t>
            </a:r>
            <a:r>
              <a:rPr sz="2800" spc="-20" dirty="0">
                <a:solidFill>
                  <a:srgbClr val="FFFFFF"/>
                </a:solidFill>
                <a:latin typeface="Calibri"/>
                <a:cs typeface="Calibri"/>
              </a:rPr>
              <a:t> </a:t>
            </a:r>
            <a:r>
              <a:rPr sz="2800" spc="85" dirty="0">
                <a:solidFill>
                  <a:srgbClr val="FFFFFF"/>
                </a:solidFill>
                <a:latin typeface="Calibri"/>
                <a:cs typeface="Calibri"/>
              </a:rPr>
              <a:t>records</a:t>
            </a:r>
            <a:r>
              <a:rPr sz="2800" spc="5" dirty="0">
                <a:solidFill>
                  <a:srgbClr val="FFFFFF"/>
                </a:solidFill>
                <a:latin typeface="Calibri"/>
                <a:cs typeface="Calibri"/>
              </a:rPr>
              <a:t> </a:t>
            </a:r>
            <a:r>
              <a:rPr sz="2800" spc="85" dirty="0">
                <a:solidFill>
                  <a:srgbClr val="FFFFFF"/>
                </a:solidFill>
                <a:latin typeface="Calibri"/>
                <a:cs typeface="Calibri"/>
              </a:rPr>
              <a:t>requests</a:t>
            </a:r>
            <a:r>
              <a:rPr sz="2800" spc="-5" dirty="0">
                <a:solidFill>
                  <a:srgbClr val="FFFFFF"/>
                </a:solidFill>
                <a:latin typeface="Calibri"/>
                <a:cs typeface="Calibri"/>
              </a:rPr>
              <a:t> </a:t>
            </a:r>
            <a:r>
              <a:rPr sz="2800" dirty="0">
                <a:solidFill>
                  <a:srgbClr val="FFFFFF"/>
                </a:solidFill>
                <a:latin typeface="Calibri"/>
                <a:cs typeface="Calibri"/>
              </a:rPr>
              <a:t>even</a:t>
            </a:r>
            <a:r>
              <a:rPr sz="2800" spc="-30" dirty="0">
                <a:solidFill>
                  <a:srgbClr val="FFFFFF"/>
                </a:solidFill>
                <a:latin typeface="Calibri"/>
                <a:cs typeface="Calibri"/>
              </a:rPr>
              <a:t> </a:t>
            </a:r>
            <a:r>
              <a:rPr sz="2800" dirty="0">
                <a:solidFill>
                  <a:srgbClr val="FFFFFF"/>
                </a:solidFill>
                <a:latin typeface="Calibri"/>
                <a:cs typeface="Calibri"/>
              </a:rPr>
              <a:t>if</a:t>
            </a:r>
            <a:r>
              <a:rPr sz="2800" spc="-25" dirty="0">
                <a:solidFill>
                  <a:srgbClr val="FFFFFF"/>
                </a:solidFill>
                <a:latin typeface="Calibri"/>
                <a:cs typeface="Calibri"/>
              </a:rPr>
              <a:t> </a:t>
            </a:r>
            <a:r>
              <a:rPr sz="2800" dirty="0">
                <a:solidFill>
                  <a:srgbClr val="FFFFFF"/>
                </a:solidFill>
                <a:latin typeface="Calibri"/>
                <a:cs typeface="Calibri"/>
              </a:rPr>
              <a:t>they</a:t>
            </a:r>
            <a:r>
              <a:rPr sz="2800" spc="-20" dirty="0">
                <a:solidFill>
                  <a:srgbClr val="FFFFFF"/>
                </a:solidFill>
                <a:latin typeface="Calibri"/>
                <a:cs typeface="Calibri"/>
              </a:rPr>
              <a:t> </a:t>
            </a:r>
            <a:r>
              <a:rPr sz="2800" dirty="0">
                <a:solidFill>
                  <a:srgbClr val="FFFFFF"/>
                </a:solidFill>
                <a:latin typeface="Calibri"/>
                <a:cs typeface="Calibri"/>
              </a:rPr>
              <a:t>are</a:t>
            </a:r>
            <a:r>
              <a:rPr sz="2800" spc="-10" dirty="0">
                <a:solidFill>
                  <a:srgbClr val="FFFFFF"/>
                </a:solidFill>
                <a:latin typeface="Calibri"/>
                <a:cs typeface="Calibri"/>
              </a:rPr>
              <a:t> </a:t>
            </a:r>
            <a:r>
              <a:rPr sz="2800" spc="35" dirty="0">
                <a:solidFill>
                  <a:srgbClr val="FFFFFF"/>
                </a:solidFill>
                <a:latin typeface="Calibri"/>
                <a:cs typeface="Calibri"/>
              </a:rPr>
              <a:t>well </a:t>
            </a:r>
            <a:r>
              <a:rPr sz="2800" spc="50" dirty="0">
                <a:solidFill>
                  <a:srgbClr val="FFFFFF"/>
                </a:solidFill>
                <a:latin typeface="Calibri"/>
                <a:cs typeface="Calibri"/>
              </a:rPr>
              <a:t>beyond</a:t>
            </a:r>
            <a:r>
              <a:rPr sz="2800" spc="-25" dirty="0">
                <a:solidFill>
                  <a:srgbClr val="FFFFFF"/>
                </a:solidFill>
                <a:latin typeface="Calibri"/>
                <a:cs typeface="Calibri"/>
              </a:rPr>
              <a:t> </a:t>
            </a:r>
            <a:r>
              <a:rPr sz="2800" dirty="0">
                <a:solidFill>
                  <a:srgbClr val="FFFFFF"/>
                </a:solidFill>
                <a:latin typeface="Calibri"/>
                <a:cs typeface="Calibri"/>
              </a:rPr>
              <a:t>their</a:t>
            </a:r>
            <a:r>
              <a:rPr sz="2800" spc="-25" dirty="0">
                <a:solidFill>
                  <a:srgbClr val="FFFFFF"/>
                </a:solidFill>
                <a:latin typeface="Calibri"/>
                <a:cs typeface="Calibri"/>
              </a:rPr>
              <a:t> </a:t>
            </a:r>
            <a:r>
              <a:rPr sz="2800" spc="45" dirty="0">
                <a:solidFill>
                  <a:srgbClr val="FFFFFF"/>
                </a:solidFill>
                <a:latin typeface="Calibri"/>
                <a:cs typeface="Calibri"/>
              </a:rPr>
              <a:t>intended</a:t>
            </a:r>
            <a:r>
              <a:rPr sz="2800" spc="-35" dirty="0">
                <a:solidFill>
                  <a:srgbClr val="FFFFFF"/>
                </a:solidFill>
                <a:latin typeface="Calibri"/>
                <a:cs typeface="Calibri"/>
              </a:rPr>
              <a:t> </a:t>
            </a:r>
            <a:r>
              <a:rPr sz="2800" spc="65" dirty="0">
                <a:solidFill>
                  <a:srgbClr val="FFFFFF"/>
                </a:solidFill>
                <a:latin typeface="Calibri"/>
                <a:cs typeface="Calibri"/>
              </a:rPr>
              <a:t>destruction</a:t>
            </a:r>
            <a:r>
              <a:rPr sz="2800" spc="-15" dirty="0">
                <a:solidFill>
                  <a:srgbClr val="FFFFFF"/>
                </a:solidFill>
                <a:latin typeface="Calibri"/>
                <a:cs typeface="Calibri"/>
              </a:rPr>
              <a:t> </a:t>
            </a:r>
            <a:r>
              <a:rPr sz="2800" spc="-10" dirty="0">
                <a:solidFill>
                  <a:srgbClr val="FFFFFF"/>
                </a:solidFill>
                <a:latin typeface="Calibri"/>
                <a:cs typeface="Calibri"/>
              </a:rPr>
              <a:t>date.</a:t>
            </a:r>
            <a:endParaRPr sz="2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223772" y="3851148"/>
            <a:ext cx="364235" cy="362711"/>
          </a:xfrm>
          <a:prstGeom prst="rect">
            <a:avLst/>
          </a:prstGeom>
        </p:spPr>
      </p:pic>
      <p:sp>
        <p:nvSpPr>
          <p:cNvPr id="3" name="object 3"/>
          <p:cNvSpPr txBox="1"/>
          <p:nvPr/>
        </p:nvSpPr>
        <p:spPr>
          <a:xfrm>
            <a:off x="537705" y="4346962"/>
            <a:ext cx="10676890" cy="1562100"/>
          </a:xfrm>
          <a:prstGeom prst="rect">
            <a:avLst/>
          </a:prstGeom>
        </p:spPr>
        <p:txBody>
          <a:bodyPr vert="horz" wrap="square" lIns="0" tIns="74295" rIns="0" bIns="0" rtlCol="0">
            <a:spAutoFit/>
          </a:bodyPr>
          <a:lstStyle/>
          <a:p>
            <a:pPr marL="12700" marR="5080">
              <a:lnSpc>
                <a:spcPts val="3890"/>
              </a:lnSpc>
              <a:spcBef>
                <a:spcPts val="585"/>
              </a:spcBef>
            </a:pPr>
            <a:r>
              <a:rPr sz="3600" dirty="0">
                <a:solidFill>
                  <a:srgbClr val="FFFFFF"/>
                </a:solidFill>
                <a:latin typeface="Palatino Linotype"/>
                <a:cs typeface="Palatino Linotype"/>
              </a:rPr>
              <a:t>If</a:t>
            </a:r>
            <a:r>
              <a:rPr sz="3600" spc="15" dirty="0">
                <a:solidFill>
                  <a:srgbClr val="FFFFFF"/>
                </a:solidFill>
                <a:latin typeface="Palatino Linotype"/>
                <a:cs typeface="Palatino Linotype"/>
              </a:rPr>
              <a:t> </a:t>
            </a:r>
            <a:r>
              <a:rPr sz="3600" dirty="0">
                <a:solidFill>
                  <a:srgbClr val="FFFFFF"/>
                </a:solidFill>
                <a:latin typeface="Palatino Linotype"/>
                <a:cs typeface="Palatino Linotype"/>
              </a:rPr>
              <a:t>the</a:t>
            </a:r>
            <a:r>
              <a:rPr sz="3600" spc="-35" dirty="0">
                <a:solidFill>
                  <a:srgbClr val="FFFFFF"/>
                </a:solidFill>
                <a:latin typeface="Palatino Linotype"/>
                <a:cs typeface="Palatino Linotype"/>
              </a:rPr>
              <a:t> </a:t>
            </a:r>
            <a:r>
              <a:rPr sz="3600" dirty="0">
                <a:solidFill>
                  <a:srgbClr val="FFFFFF"/>
                </a:solidFill>
                <a:latin typeface="Palatino Linotype"/>
                <a:cs typeface="Palatino Linotype"/>
              </a:rPr>
              <a:t>records</a:t>
            </a:r>
            <a:r>
              <a:rPr sz="3600" spc="-30" dirty="0">
                <a:solidFill>
                  <a:srgbClr val="FFFFFF"/>
                </a:solidFill>
                <a:latin typeface="Palatino Linotype"/>
                <a:cs typeface="Palatino Linotype"/>
              </a:rPr>
              <a:t> </a:t>
            </a:r>
            <a:r>
              <a:rPr sz="3600" dirty="0">
                <a:solidFill>
                  <a:srgbClr val="FFFFFF"/>
                </a:solidFill>
                <a:latin typeface="Palatino Linotype"/>
                <a:cs typeface="Palatino Linotype"/>
              </a:rPr>
              <a:t>are</a:t>
            </a:r>
            <a:r>
              <a:rPr sz="3600" spc="-15" dirty="0">
                <a:solidFill>
                  <a:srgbClr val="FFFFFF"/>
                </a:solidFill>
                <a:latin typeface="Palatino Linotype"/>
                <a:cs typeface="Palatino Linotype"/>
              </a:rPr>
              <a:t> </a:t>
            </a:r>
            <a:r>
              <a:rPr sz="3600" b="1" spc="125" dirty="0">
                <a:solidFill>
                  <a:srgbClr val="FFFFFF"/>
                </a:solidFill>
                <a:latin typeface="Calibri"/>
                <a:cs typeface="Calibri"/>
              </a:rPr>
              <a:t>beyond</a:t>
            </a:r>
            <a:r>
              <a:rPr sz="3600" b="1" spc="-60" dirty="0">
                <a:solidFill>
                  <a:srgbClr val="FFFFFF"/>
                </a:solidFill>
                <a:latin typeface="Calibri"/>
                <a:cs typeface="Calibri"/>
              </a:rPr>
              <a:t> </a:t>
            </a:r>
            <a:r>
              <a:rPr sz="3600" b="1" spc="95" dirty="0">
                <a:solidFill>
                  <a:srgbClr val="FFFFFF"/>
                </a:solidFill>
                <a:latin typeface="Calibri"/>
                <a:cs typeface="Calibri"/>
              </a:rPr>
              <a:t>their</a:t>
            </a:r>
            <a:r>
              <a:rPr sz="3600" b="1" spc="-70" dirty="0">
                <a:solidFill>
                  <a:srgbClr val="FFFFFF"/>
                </a:solidFill>
                <a:latin typeface="Calibri"/>
                <a:cs typeface="Calibri"/>
              </a:rPr>
              <a:t> </a:t>
            </a:r>
            <a:r>
              <a:rPr sz="3600" b="1" spc="95" dirty="0">
                <a:solidFill>
                  <a:srgbClr val="FFFFFF"/>
                </a:solidFill>
                <a:latin typeface="Calibri"/>
                <a:cs typeface="Calibri"/>
              </a:rPr>
              <a:t>retention</a:t>
            </a:r>
            <a:r>
              <a:rPr sz="3600" b="1" spc="-85" dirty="0">
                <a:solidFill>
                  <a:srgbClr val="FFFFFF"/>
                </a:solidFill>
                <a:latin typeface="Calibri"/>
                <a:cs typeface="Calibri"/>
              </a:rPr>
              <a:t> </a:t>
            </a:r>
            <a:r>
              <a:rPr sz="3600" b="1" spc="120" dirty="0">
                <a:solidFill>
                  <a:srgbClr val="FFFFFF"/>
                </a:solidFill>
                <a:latin typeface="Calibri"/>
                <a:cs typeface="Calibri"/>
              </a:rPr>
              <a:t>period</a:t>
            </a:r>
            <a:r>
              <a:rPr sz="3600" b="1" spc="-75" dirty="0">
                <a:solidFill>
                  <a:srgbClr val="FFFFFF"/>
                </a:solidFill>
                <a:latin typeface="Calibri"/>
                <a:cs typeface="Calibri"/>
              </a:rPr>
              <a:t> </a:t>
            </a:r>
            <a:r>
              <a:rPr sz="3600" spc="-345" dirty="0">
                <a:solidFill>
                  <a:srgbClr val="FFFFFF"/>
                </a:solidFill>
                <a:latin typeface="Palatino Linotype"/>
                <a:cs typeface="Palatino Linotype"/>
              </a:rPr>
              <a:t>AND </a:t>
            </a:r>
            <a:r>
              <a:rPr sz="3600" dirty="0">
                <a:solidFill>
                  <a:srgbClr val="FFFFFF"/>
                </a:solidFill>
                <a:latin typeface="Palatino Linotype"/>
                <a:cs typeface="Palatino Linotype"/>
              </a:rPr>
              <a:t>are</a:t>
            </a:r>
            <a:r>
              <a:rPr sz="3600" spc="-35" dirty="0">
                <a:solidFill>
                  <a:srgbClr val="FFFFFF"/>
                </a:solidFill>
                <a:latin typeface="Palatino Linotype"/>
                <a:cs typeface="Palatino Linotype"/>
              </a:rPr>
              <a:t> </a:t>
            </a:r>
            <a:r>
              <a:rPr sz="3600" spc="-55" dirty="0">
                <a:solidFill>
                  <a:srgbClr val="FFFFFF"/>
                </a:solidFill>
                <a:latin typeface="Palatino Linotype"/>
                <a:cs typeface="Palatino Linotype"/>
              </a:rPr>
              <a:t>labeled</a:t>
            </a:r>
            <a:r>
              <a:rPr sz="3600" spc="-25" dirty="0">
                <a:solidFill>
                  <a:srgbClr val="FFFFFF"/>
                </a:solidFill>
                <a:latin typeface="Palatino Linotype"/>
                <a:cs typeface="Palatino Linotype"/>
              </a:rPr>
              <a:t> </a:t>
            </a:r>
            <a:r>
              <a:rPr sz="3600" dirty="0">
                <a:solidFill>
                  <a:srgbClr val="FFFFFF"/>
                </a:solidFill>
                <a:latin typeface="Palatino Linotype"/>
                <a:cs typeface="Palatino Linotype"/>
              </a:rPr>
              <a:t>as</a:t>
            </a:r>
            <a:r>
              <a:rPr sz="3600" spc="-30" dirty="0">
                <a:solidFill>
                  <a:srgbClr val="FFFFFF"/>
                </a:solidFill>
                <a:latin typeface="Palatino Linotype"/>
                <a:cs typeface="Palatino Linotype"/>
              </a:rPr>
              <a:t> </a:t>
            </a:r>
            <a:r>
              <a:rPr sz="3600" b="1" spc="130" dirty="0">
                <a:solidFill>
                  <a:srgbClr val="FFFFFF"/>
                </a:solidFill>
                <a:latin typeface="Calibri"/>
                <a:cs typeface="Calibri"/>
              </a:rPr>
              <a:t>non-</a:t>
            </a:r>
            <a:r>
              <a:rPr sz="3600" b="1" spc="145" dirty="0">
                <a:solidFill>
                  <a:srgbClr val="FFFFFF"/>
                </a:solidFill>
                <a:latin typeface="Calibri"/>
                <a:cs typeface="Calibri"/>
              </a:rPr>
              <a:t>archival</a:t>
            </a:r>
            <a:r>
              <a:rPr sz="3600" spc="145" dirty="0">
                <a:solidFill>
                  <a:srgbClr val="FFFFFF"/>
                </a:solidFill>
                <a:latin typeface="Palatino Linotype"/>
                <a:cs typeface="Palatino Linotype"/>
              </a:rPr>
              <a:t>,</a:t>
            </a:r>
            <a:r>
              <a:rPr sz="3600" spc="-70" dirty="0">
                <a:solidFill>
                  <a:srgbClr val="FFFFFF"/>
                </a:solidFill>
                <a:latin typeface="Palatino Linotype"/>
                <a:cs typeface="Palatino Linotype"/>
              </a:rPr>
              <a:t> </a:t>
            </a:r>
            <a:r>
              <a:rPr sz="3600" dirty="0">
                <a:solidFill>
                  <a:srgbClr val="FFFFFF"/>
                </a:solidFill>
                <a:latin typeface="Palatino Linotype"/>
                <a:cs typeface="Palatino Linotype"/>
              </a:rPr>
              <a:t>then</a:t>
            </a:r>
            <a:r>
              <a:rPr sz="3600" spc="-35" dirty="0">
                <a:solidFill>
                  <a:srgbClr val="FFFFFF"/>
                </a:solidFill>
                <a:latin typeface="Palatino Linotype"/>
                <a:cs typeface="Palatino Linotype"/>
              </a:rPr>
              <a:t> </a:t>
            </a:r>
            <a:r>
              <a:rPr sz="3600" dirty="0">
                <a:solidFill>
                  <a:srgbClr val="FFFFFF"/>
                </a:solidFill>
                <a:latin typeface="Palatino Linotype"/>
                <a:cs typeface="Palatino Linotype"/>
              </a:rPr>
              <a:t>the</a:t>
            </a:r>
            <a:r>
              <a:rPr sz="3600" spc="-30" dirty="0">
                <a:solidFill>
                  <a:srgbClr val="FFFFFF"/>
                </a:solidFill>
                <a:latin typeface="Palatino Linotype"/>
                <a:cs typeface="Palatino Linotype"/>
              </a:rPr>
              <a:t> </a:t>
            </a:r>
            <a:r>
              <a:rPr sz="3600" spc="-10" dirty="0">
                <a:solidFill>
                  <a:srgbClr val="FFFFFF"/>
                </a:solidFill>
                <a:latin typeface="Palatino Linotype"/>
                <a:cs typeface="Palatino Linotype"/>
              </a:rPr>
              <a:t>destruction </a:t>
            </a:r>
            <a:r>
              <a:rPr sz="3600" dirty="0">
                <a:solidFill>
                  <a:srgbClr val="FFFFFF"/>
                </a:solidFill>
                <a:latin typeface="Palatino Linotype"/>
                <a:cs typeface="Palatino Linotype"/>
              </a:rPr>
              <a:t>process</a:t>
            </a:r>
            <a:r>
              <a:rPr sz="3600" spc="-105" dirty="0">
                <a:solidFill>
                  <a:srgbClr val="FFFFFF"/>
                </a:solidFill>
                <a:latin typeface="Palatino Linotype"/>
                <a:cs typeface="Palatino Linotype"/>
              </a:rPr>
              <a:t> </a:t>
            </a:r>
            <a:r>
              <a:rPr sz="3600" dirty="0">
                <a:solidFill>
                  <a:srgbClr val="FFFFFF"/>
                </a:solidFill>
                <a:latin typeface="Palatino Linotype"/>
                <a:cs typeface="Palatino Linotype"/>
              </a:rPr>
              <a:t>can</a:t>
            </a:r>
            <a:r>
              <a:rPr sz="3600" spc="-100" dirty="0">
                <a:solidFill>
                  <a:srgbClr val="FFFFFF"/>
                </a:solidFill>
                <a:latin typeface="Palatino Linotype"/>
                <a:cs typeface="Palatino Linotype"/>
              </a:rPr>
              <a:t> </a:t>
            </a:r>
            <a:r>
              <a:rPr sz="3600" spc="-10" dirty="0">
                <a:solidFill>
                  <a:srgbClr val="FFFFFF"/>
                </a:solidFill>
                <a:latin typeface="Palatino Linotype"/>
                <a:cs typeface="Palatino Linotype"/>
              </a:rPr>
              <a:t>begin!</a:t>
            </a:r>
            <a:endParaRPr sz="3600" dirty="0">
              <a:latin typeface="Palatino Linotype"/>
              <a:cs typeface="Palatino Linotype"/>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0" y="4597"/>
            <a:ext cx="12191999" cy="3769444"/>
          </a:xfrm>
          <a:prstGeom prst="rect">
            <a:avLst/>
          </a:prstGeom>
        </p:spPr>
      </p:pic>
      <p:sp>
        <p:nvSpPr>
          <p:cNvPr id="5" name="Title 4">
            <a:extLst>
              <a:ext uri="{FF2B5EF4-FFF2-40B4-BE49-F238E27FC236}">
                <a16:creationId xmlns:a16="http://schemas.microsoft.com/office/drawing/2014/main" id="{8AF27B0F-C94C-E45D-7530-BF46E42BBC77}"/>
              </a:ext>
            </a:extLst>
          </p:cNvPr>
          <p:cNvSpPr>
            <a:spLocks noGrp="1"/>
          </p:cNvSpPr>
          <p:nvPr>
            <p:ph type="title" idx="4294967295"/>
          </p:nvPr>
        </p:nvSpPr>
        <p:spPr>
          <a:xfrm>
            <a:off x="538162" y="-615553"/>
            <a:ext cx="11115675" cy="615553"/>
          </a:xfrm>
        </p:spPr>
        <p:txBody>
          <a:bodyPr wrap="square" lIns="0" tIns="0" rIns="0" bIns="0" anchor="b">
            <a:spAutoFit/>
          </a:bodyPr>
          <a:lstStyle/>
          <a:p>
            <a:r>
              <a:rPr lang="en-US" dirty="0"/>
              <a:t>Records eligible for destruction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4779264" y="702564"/>
            <a:ext cx="718185" cy="628015"/>
            <a:chOff x="4779264" y="702564"/>
            <a:chExt cx="718185" cy="628015"/>
          </a:xfrm>
        </p:grpSpPr>
        <p:pic>
          <p:nvPicPr>
            <p:cNvPr id="3" name="object 3"/>
            <p:cNvPicPr/>
            <p:nvPr/>
          </p:nvPicPr>
          <p:blipFill>
            <a:blip r:embed="rId2" cstate="print"/>
            <a:stretch>
              <a:fillRect/>
            </a:stretch>
          </p:blipFill>
          <p:spPr>
            <a:xfrm>
              <a:off x="4957571" y="702564"/>
              <a:ext cx="539495" cy="320039"/>
            </a:xfrm>
            <a:prstGeom prst="rect">
              <a:avLst/>
            </a:prstGeom>
          </p:spPr>
        </p:pic>
        <p:pic>
          <p:nvPicPr>
            <p:cNvPr id="4" name="object 4"/>
            <p:cNvPicPr/>
            <p:nvPr/>
          </p:nvPicPr>
          <p:blipFill>
            <a:blip r:embed="rId3" cstate="print"/>
            <a:stretch>
              <a:fillRect/>
            </a:stretch>
          </p:blipFill>
          <p:spPr>
            <a:xfrm>
              <a:off x="4779264" y="707135"/>
              <a:ext cx="353567" cy="623315"/>
            </a:xfrm>
            <a:prstGeom prst="rect">
              <a:avLst/>
            </a:prstGeom>
          </p:spPr>
        </p:pic>
        <p:pic>
          <p:nvPicPr>
            <p:cNvPr id="5" name="object 5"/>
            <p:cNvPicPr/>
            <p:nvPr/>
          </p:nvPicPr>
          <p:blipFill>
            <a:blip r:embed="rId4" cstate="print"/>
            <a:stretch>
              <a:fillRect/>
            </a:stretch>
          </p:blipFill>
          <p:spPr>
            <a:xfrm>
              <a:off x="4953000" y="1018032"/>
              <a:ext cx="544067" cy="312419"/>
            </a:xfrm>
            <a:prstGeom prst="rect">
              <a:avLst/>
            </a:prstGeom>
          </p:spPr>
        </p:pic>
      </p:grpSp>
      <p:grpSp>
        <p:nvGrpSpPr>
          <p:cNvPr id="7" name="object 7">
            <a:extLst>
              <a:ext uri="{C183D7F6-B498-43B3-948B-1728B52AA6E4}">
                <adec:decorative xmlns:adec="http://schemas.microsoft.com/office/drawing/2017/decorative" val="1"/>
              </a:ext>
            </a:extLst>
          </p:cNvPr>
          <p:cNvGrpSpPr/>
          <p:nvPr/>
        </p:nvGrpSpPr>
        <p:grpSpPr>
          <a:xfrm>
            <a:off x="4779264" y="702564"/>
            <a:ext cx="718185" cy="628015"/>
            <a:chOff x="4779264" y="702564"/>
            <a:chExt cx="718185" cy="628015"/>
          </a:xfrm>
        </p:grpSpPr>
        <p:pic>
          <p:nvPicPr>
            <p:cNvPr id="8" name="object 8"/>
            <p:cNvPicPr/>
            <p:nvPr/>
          </p:nvPicPr>
          <p:blipFill>
            <a:blip r:embed="rId2" cstate="print"/>
            <a:stretch>
              <a:fillRect/>
            </a:stretch>
          </p:blipFill>
          <p:spPr>
            <a:xfrm>
              <a:off x="4957571" y="702564"/>
              <a:ext cx="539495" cy="320039"/>
            </a:xfrm>
            <a:prstGeom prst="rect">
              <a:avLst/>
            </a:prstGeom>
          </p:spPr>
        </p:pic>
        <p:pic>
          <p:nvPicPr>
            <p:cNvPr id="9" name="object 9"/>
            <p:cNvPicPr/>
            <p:nvPr/>
          </p:nvPicPr>
          <p:blipFill>
            <a:blip r:embed="rId3" cstate="print"/>
            <a:stretch>
              <a:fillRect/>
            </a:stretch>
          </p:blipFill>
          <p:spPr>
            <a:xfrm>
              <a:off x="4779264" y="707135"/>
              <a:ext cx="353567" cy="623315"/>
            </a:xfrm>
            <a:prstGeom prst="rect">
              <a:avLst/>
            </a:prstGeom>
          </p:spPr>
        </p:pic>
        <p:pic>
          <p:nvPicPr>
            <p:cNvPr id="10" name="object 10"/>
            <p:cNvPicPr/>
            <p:nvPr/>
          </p:nvPicPr>
          <p:blipFill>
            <a:blip r:embed="rId4" cstate="print"/>
            <a:stretch>
              <a:fillRect/>
            </a:stretch>
          </p:blipFill>
          <p:spPr>
            <a:xfrm>
              <a:off x="4953000" y="1018032"/>
              <a:ext cx="544067" cy="312419"/>
            </a:xfrm>
            <a:prstGeom prst="rect">
              <a:avLst/>
            </a:prstGeom>
          </p:spPr>
        </p:pic>
      </p:grpSp>
      <p:sp>
        <p:nvSpPr>
          <p:cNvPr id="11" name="object 11"/>
          <p:cNvSpPr txBox="1">
            <a:spLocks noGrp="1"/>
          </p:cNvSpPr>
          <p:nvPr>
            <p:ph type="title"/>
          </p:nvPr>
        </p:nvSpPr>
        <p:spPr>
          <a:prstGeom prst="rect">
            <a:avLst/>
          </a:prstGeom>
        </p:spPr>
        <p:txBody>
          <a:bodyPr vert="horz" wrap="square" lIns="0" tIns="105093" rIns="0" bIns="0" rtlCol="0">
            <a:spAutoFit/>
          </a:bodyPr>
          <a:lstStyle/>
          <a:p>
            <a:pPr marL="80010">
              <a:lnSpc>
                <a:spcPct val="100000"/>
              </a:lnSpc>
              <a:spcBef>
                <a:spcPts val="95"/>
              </a:spcBef>
            </a:pPr>
            <a:r>
              <a:rPr spc="-10" dirty="0"/>
              <a:t>Destruction</a:t>
            </a:r>
          </a:p>
        </p:txBody>
      </p:sp>
      <p:sp>
        <p:nvSpPr>
          <p:cNvPr id="12" name="object 12"/>
          <p:cNvSpPr txBox="1"/>
          <p:nvPr/>
        </p:nvSpPr>
        <p:spPr>
          <a:xfrm>
            <a:off x="420776" y="1511225"/>
            <a:ext cx="5218024" cy="4297267"/>
          </a:xfrm>
          <a:prstGeom prst="rect">
            <a:avLst/>
          </a:prstGeom>
        </p:spPr>
        <p:txBody>
          <a:bodyPr vert="horz" wrap="square" lIns="0" tIns="13335" rIns="0" bIns="0" rtlCol="0">
            <a:spAutoFit/>
          </a:bodyPr>
          <a:lstStyle/>
          <a:p>
            <a:pPr marL="12700">
              <a:lnSpc>
                <a:spcPct val="100000"/>
              </a:lnSpc>
              <a:spcBef>
                <a:spcPts val="105"/>
              </a:spcBef>
            </a:pPr>
            <a:r>
              <a:rPr sz="2400" dirty="0">
                <a:solidFill>
                  <a:srgbClr val="FFFFFF"/>
                </a:solidFill>
                <a:latin typeface="Gill Sans MT"/>
                <a:cs typeface="Gill Sans MT"/>
              </a:rPr>
              <a:t>Once</a:t>
            </a:r>
            <a:r>
              <a:rPr sz="2400" spc="-40" dirty="0">
                <a:solidFill>
                  <a:srgbClr val="FFFFFF"/>
                </a:solidFill>
                <a:latin typeface="Gill Sans MT"/>
                <a:cs typeface="Gill Sans MT"/>
              </a:rPr>
              <a:t> </a:t>
            </a:r>
            <a:r>
              <a:rPr sz="2400" dirty="0">
                <a:solidFill>
                  <a:srgbClr val="FFFFFF"/>
                </a:solidFill>
                <a:latin typeface="Gill Sans MT"/>
                <a:cs typeface="Gill Sans MT"/>
              </a:rPr>
              <a:t>a</a:t>
            </a:r>
            <a:r>
              <a:rPr sz="2400" spc="-40" dirty="0">
                <a:solidFill>
                  <a:srgbClr val="FFFFFF"/>
                </a:solidFill>
                <a:latin typeface="Gill Sans MT"/>
                <a:cs typeface="Gill Sans MT"/>
              </a:rPr>
              <a:t> </a:t>
            </a:r>
            <a:r>
              <a:rPr sz="2400" dirty="0">
                <a:solidFill>
                  <a:srgbClr val="FFFFFF"/>
                </a:solidFill>
                <a:latin typeface="Gill Sans MT"/>
                <a:cs typeface="Gill Sans MT"/>
              </a:rPr>
              <a:t>record</a:t>
            </a:r>
            <a:r>
              <a:rPr sz="2400" spc="-30" dirty="0">
                <a:solidFill>
                  <a:srgbClr val="FFFFFF"/>
                </a:solidFill>
                <a:latin typeface="Gill Sans MT"/>
                <a:cs typeface="Gill Sans MT"/>
              </a:rPr>
              <a:t> </a:t>
            </a:r>
            <a:r>
              <a:rPr sz="2400" dirty="0">
                <a:solidFill>
                  <a:srgbClr val="FFFFFF"/>
                </a:solidFill>
                <a:latin typeface="Gill Sans MT"/>
                <a:cs typeface="Gill Sans MT"/>
              </a:rPr>
              <a:t>is</a:t>
            </a:r>
            <a:r>
              <a:rPr sz="2400" spc="-30" dirty="0">
                <a:solidFill>
                  <a:srgbClr val="FFFFFF"/>
                </a:solidFill>
                <a:latin typeface="Gill Sans MT"/>
                <a:cs typeface="Gill Sans MT"/>
              </a:rPr>
              <a:t> </a:t>
            </a:r>
            <a:r>
              <a:rPr sz="2400" dirty="0">
                <a:solidFill>
                  <a:srgbClr val="FFFFFF"/>
                </a:solidFill>
                <a:latin typeface="Gill Sans MT"/>
                <a:cs typeface="Gill Sans MT"/>
              </a:rPr>
              <a:t>eligible</a:t>
            </a:r>
            <a:r>
              <a:rPr sz="2400" spc="-60" dirty="0">
                <a:solidFill>
                  <a:srgbClr val="FFFFFF"/>
                </a:solidFill>
                <a:latin typeface="Gill Sans MT"/>
                <a:cs typeface="Gill Sans MT"/>
              </a:rPr>
              <a:t> </a:t>
            </a:r>
            <a:r>
              <a:rPr sz="2400" dirty="0">
                <a:solidFill>
                  <a:srgbClr val="FFFFFF"/>
                </a:solidFill>
                <a:latin typeface="Gill Sans MT"/>
                <a:cs typeface="Gill Sans MT"/>
              </a:rPr>
              <a:t>for</a:t>
            </a:r>
            <a:r>
              <a:rPr sz="2400" spc="-40" dirty="0">
                <a:solidFill>
                  <a:srgbClr val="FFFFFF"/>
                </a:solidFill>
                <a:latin typeface="Gill Sans MT"/>
                <a:cs typeface="Gill Sans MT"/>
              </a:rPr>
              <a:t> </a:t>
            </a:r>
            <a:r>
              <a:rPr sz="2400" spc="-10" dirty="0">
                <a:solidFill>
                  <a:srgbClr val="FFFFFF"/>
                </a:solidFill>
                <a:latin typeface="Gill Sans MT"/>
                <a:cs typeface="Gill Sans MT"/>
              </a:rPr>
              <a:t>destruction:</a:t>
            </a:r>
            <a:endParaRPr sz="2400" dirty="0">
              <a:latin typeface="Gill Sans MT"/>
              <a:cs typeface="Gill Sans MT"/>
            </a:endParaRPr>
          </a:p>
          <a:p>
            <a:pPr marL="354965" marR="403225" indent="-342900">
              <a:lnSpc>
                <a:spcPct val="109900"/>
              </a:lnSpc>
              <a:spcBef>
                <a:spcPts val="1800"/>
              </a:spcBef>
              <a:buAutoNum type="arabicPeriod"/>
              <a:tabLst>
                <a:tab pos="354965" algn="l"/>
                <a:tab pos="355600" algn="l"/>
              </a:tabLst>
            </a:pPr>
            <a:r>
              <a:rPr lang="en-US" sz="2400" dirty="0">
                <a:solidFill>
                  <a:srgbClr val="FFFFFF"/>
                </a:solidFill>
                <a:latin typeface="Gill Sans MT"/>
                <a:cs typeface="Gill Sans MT"/>
              </a:rPr>
              <a:t>Fill out your agency’s destruction log! </a:t>
            </a:r>
            <a:endParaRPr sz="2400" dirty="0">
              <a:solidFill>
                <a:schemeClr val="bg1"/>
              </a:solidFill>
              <a:latin typeface="Gill Sans MT"/>
              <a:cs typeface="Gill Sans MT"/>
            </a:endParaRPr>
          </a:p>
          <a:p>
            <a:pPr marL="354965" marR="184785" indent="-342900">
              <a:lnSpc>
                <a:spcPct val="110000"/>
              </a:lnSpc>
              <a:spcBef>
                <a:spcPts val="1800"/>
              </a:spcBef>
              <a:buAutoNum type="arabicPeriod"/>
              <a:tabLst>
                <a:tab pos="354965" algn="l"/>
                <a:tab pos="355600" algn="l"/>
              </a:tabLst>
            </a:pPr>
            <a:r>
              <a:rPr lang="en-US" sz="2400" dirty="0">
                <a:solidFill>
                  <a:schemeClr val="bg1">
                    <a:lumMod val="95000"/>
                  </a:schemeClr>
                </a:solidFill>
                <a:latin typeface="Gill Sans MT"/>
                <a:cs typeface="Gill Sans MT"/>
              </a:rPr>
              <a:t>Follow the destruction approval process your college has laid out. </a:t>
            </a:r>
            <a:endParaRPr sz="2400" dirty="0">
              <a:latin typeface="Gill Sans MT"/>
              <a:cs typeface="Gill Sans MT"/>
            </a:endParaRPr>
          </a:p>
          <a:p>
            <a:pPr marL="354965" marR="5080" indent="-342900">
              <a:lnSpc>
                <a:spcPct val="110000"/>
              </a:lnSpc>
              <a:spcBef>
                <a:spcPts val="1805"/>
              </a:spcBef>
              <a:buAutoNum type="arabicPeriod"/>
              <a:tabLst>
                <a:tab pos="354965" algn="l"/>
                <a:tab pos="355600" algn="l"/>
              </a:tabLst>
            </a:pPr>
            <a:r>
              <a:rPr sz="2400" dirty="0">
                <a:solidFill>
                  <a:srgbClr val="FFFFFF"/>
                </a:solidFill>
                <a:latin typeface="Gill Sans MT"/>
                <a:cs typeface="Gill Sans MT"/>
              </a:rPr>
              <a:t>When</a:t>
            </a:r>
            <a:r>
              <a:rPr sz="2400" spc="-50" dirty="0">
                <a:solidFill>
                  <a:srgbClr val="FFFFFF"/>
                </a:solidFill>
                <a:latin typeface="Gill Sans MT"/>
                <a:cs typeface="Gill Sans MT"/>
              </a:rPr>
              <a:t> </a:t>
            </a:r>
            <a:r>
              <a:rPr sz="2400" spc="-25" dirty="0">
                <a:solidFill>
                  <a:srgbClr val="FFFFFF"/>
                </a:solidFill>
                <a:latin typeface="Gill Sans MT"/>
                <a:cs typeface="Gill Sans MT"/>
              </a:rPr>
              <a:t>approved,</a:t>
            </a:r>
            <a:r>
              <a:rPr sz="2400" spc="-229" dirty="0">
                <a:solidFill>
                  <a:srgbClr val="FFFFFF"/>
                </a:solidFill>
                <a:latin typeface="Gill Sans MT"/>
                <a:cs typeface="Gill Sans MT"/>
              </a:rPr>
              <a:t> </a:t>
            </a:r>
            <a:r>
              <a:rPr sz="2400" dirty="0">
                <a:solidFill>
                  <a:srgbClr val="FFFFFF"/>
                </a:solidFill>
                <a:latin typeface="Gill Sans MT"/>
                <a:cs typeface="Gill Sans MT"/>
              </a:rPr>
              <a:t>destroy</a:t>
            </a:r>
            <a:r>
              <a:rPr sz="2400" spc="-45" dirty="0">
                <a:solidFill>
                  <a:srgbClr val="FFFFFF"/>
                </a:solidFill>
                <a:latin typeface="Gill Sans MT"/>
                <a:cs typeface="Gill Sans MT"/>
              </a:rPr>
              <a:t> </a:t>
            </a:r>
            <a:r>
              <a:rPr sz="2400" dirty="0">
                <a:solidFill>
                  <a:srgbClr val="FFFFFF"/>
                </a:solidFill>
                <a:latin typeface="Gill Sans MT"/>
                <a:cs typeface="Gill Sans MT"/>
              </a:rPr>
              <a:t>the</a:t>
            </a:r>
            <a:r>
              <a:rPr sz="2400" spc="-55" dirty="0">
                <a:solidFill>
                  <a:srgbClr val="FFFFFF"/>
                </a:solidFill>
                <a:latin typeface="Gill Sans MT"/>
                <a:cs typeface="Gill Sans MT"/>
              </a:rPr>
              <a:t> </a:t>
            </a:r>
            <a:r>
              <a:rPr sz="2400" dirty="0">
                <a:solidFill>
                  <a:srgbClr val="FFFFFF"/>
                </a:solidFill>
                <a:latin typeface="Gill Sans MT"/>
                <a:cs typeface="Gill Sans MT"/>
              </a:rPr>
              <a:t>records</a:t>
            </a:r>
            <a:r>
              <a:rPr sz="2400" spc="-30" dirty="0">
                <a:solidFill>
                  <a:srgbClr val="FFFFFF"/>
                </a:solidFill>
                <a:latin typeface="Gill Sans MT"/>
                <a:cs typeface="Gill Sans MT"/>
              </a:rPr>
              <a:t> </a:t>
            </a:r>
            <a:r>
              <a:rPr sz="2400" spc="-20" dirty="0">
                <a:solidFill>
                  <a:srgbClr val="FFFFFF"/>
                </a:solidFill>
                <a:latin typeface="Gill Sans MT"/>
                <a:cs typeface="Gill Sans MT"/>
              </a:rPr>
              <a:t>(via </a:t>
            </a:r>
            <a:r>
              <a:rPr sz="2400" spc="-10" dirty="0">
                <a:solidFill>
                  <a:srgbClr val="FFFFFF"/>
                </a:solidFill>
                <a:latin typeface="Gill Sans MT"/>
                <a:cs typeface="Gill Sans MT"/>
              </a:rPr>
              <a:t>shredding,</a:t>
            </a:r>
            <a:r>
              <a:rPr sz="2400" spc="-190" dirty="0">
                <a:solidFill>
                  <a:srgbClr val="FFFFFF"/>
                </a:solidFill>
                <a:latin typeface="Gill Sans MT"/>
                <a:cs typeface="Gill Sans MT"/>
              </a:rPr>
              <a:t> </a:t>
            </a:r>
            <a:r>
              <a:rPr sz="2400" spc="-30" dirty="0">
                <a:solidFill>
                  <a:srgbClr val="FFFFFF"/>
                </a:solidFill>
                <a:latin typeface="Gill Sans MT"/>
                <a:cs typeface="Gill Sans MT"/>
              </a:rPr>
              <a:t>contractor,</a:t>
            </a:r>
            <a:r>
              <a:rPr sz="2400" spc="-200" dirty="0">
                <a:solidFill>
                  <a:srgbClr val="FFFFFF"/>
                </a:solidFill>
                <a:latin typeface="Gill Sans MT"/>
                <a:cs typeface="Gill Sans MT"/>
              </a:rPr>
              <a:t> </a:t>
            </a:r>
            <a:r>
              <a:rPr sz="2400" spc="-10" dirty="0">
                <a:solidFill>
                  <a:srgbClr val="FFFFFF"/>
                </a:solidFill>
                <a:latin typeface="Gill Sans MT"/>
                <a:cs typeface="Gill Sans MT"/>
              </a:rPr>
              <a:t>burning,</a:t>
            </a:r>
            <a:r>
              <a:rPr sz="2400" spc="-204" dirty="0">
                <a:solidFill>
                  <a:srgbClr val="FFFFFF"/>
                </a:solidFill>
                <a:latin typeface="Gill Sans MT"/>
                <a:cs typeface="Gill Sans MT"/>
              </a:rPr>
              <a:t> </a:t>
            </a:r>
            <a:r>
              <a:rPr sz="2400" dirty="0">
                <a:solidFill>
                  <a:srgbClr val="FFFFFF"/>
                </a:solidFill>
                <a:latin typeface="Gill Sans MT"/>
                <a:cs typeface="Gill Sans MT"/>
              </a:rPr>
              <a:t>or</a:t>
            </a:r>
            <a:r>
              <a:rPr sz="2400" spc="50" dirty="0">
                <a:solidFill>
                  <a:srgbClr val="FFFFFF"/>
                </a:solidFill>
                <a:latin typeface="Gill Sans MT"/>
                <a:cs typeface="Gill Sans MT"/>
              </a:rPr>
              <a:t> </a:t>
            </a:r>
            <a:r>
              <a:rPr sz="2400" spc="-10" dirty="0">
                <a:solidFill>
                  <a:srgbClr val="FFFFFF"/>
                </a:solidFill>
                <a:latin typeface="Gill Sans MT"/>
                <a:cs typeface="Gill Sans MT"/>
              </a:rPr>
              <a:t>deletion) </a:t>
            </a:r>
            <a:r>
              <a:rPr sz="2400" dirty="0">
                <a:solidFill>
                  <a:srgbClr val="FFFFFF"/>
                </a:solidFill>
                <a:latin typeface="Gill Sans MT"/>
                <a:cs typeface="Gill Sans MT"/>
              </a:rPr>
              <a:t>within</a:t>
            </a:r>
            <a:r>
              <a:rPr sz="2400" spc="-75" dirty="0">
                <a:solidFill>
                  <a:srgbClr val="FFFFFF"/>
                </a:solidFill>
                <a:latin typeface="Gill Sans MT"/>
                <a:cs typeface="Gill Sans MT"/>
              </a:rPr>
              <a:t> </a:t>
            </a:r>
            <a:r>
              <a:rPr sz="2400" dirty="0">
                <a:solidFill>
                  <a:srgbClr val="FFFFFF"/>
                </a:solidFill>
                <a:latin typeface="Gill Sans MT"/>
                <a:cs typeface="Gill Sans MT"/>
              </a:rPr>
              <a:t>60</a:t>
            </a:r>
            <a:r>
              <a:rPr sz="2400" spc="-35" dirty="0">
                <a:solidFill>
                  <a:srgbClr val="FFFFFF"/>
                </a:solidFill>
                <a:latin typeface="Gill Sans MT"/>
                <a:cs typeface="Gill Sans MT"/>
              </a:rPr>
              <a:t> </a:t>
            </a:r>
            <a:r>
              <a:rPr sz="2400" dirty="0">
                <a:solidFill>
                  <a:srgbClr val="FFFFFF"/>
                </a:solidFill>
                <a:latin typeface="Gill Sans MT"/>
                <a:cs typeface="Gill Sans MT"/>
              </a:rPr>
              <a:t>days</a:t>
            </a:r>
            <a:r>
              <a:rPr sz="2400" spc="-20" dirty="0">
                <a:solidFill>
                  <a:srgbClr val="FFFFFF"/>
                </a:solidFill>
                <a:latin typeface="Gill Sans MT"/>
                <a:cs typeface="Gill Sans MT"/>
              </a:rPr>
              <a:t> </a:t>
            </a:r>
            <a:r>
              <a:rPr sz="2400" dirty="0">
                <a:solidFill>
                  <a:srgbClr val="FFFFFF"/>
                </a:solidFill>
                <a:latin typeface="Gill Sans MT"/>
                <a:cs typeface="Gill Sans MT"/>
              </a:rPr>
              <a:t>and</a:t>
            </a:r>
            <a:r>
              <a:rPr sz="2400" spc="-45" dirty="0">
                <a:solidFill>
                  <a:srgbClr val="FFFFFF"/>
                </a:solidFill>
                <a:latin typeface="Gill Sans MT"/>
                <a:cs typeface="Gill Sans MT"/>
              </a:rPr>
              <a:t> </a:t>
            </a:r>
            <a:r>
              <a:rPr sz="2400" dirty="0">
                <a:solidFill>
                  <a:srgbClr val="FFFFFF"/>
                </a:solidFill>
                <a:latin typeface="Gill Sans MT"/>
                <a:cs typeface="Gill Sans MT"/>
              </a:rPr>
              <a:t>store</a:t>
            </a:r>
            <a:r>
              <a:rPr sz="2400" spc="-45" dirty="0">
                <a:solidFill>
                  <a:srgbClr val="FFFFFF"/>
                </a:solidFill>
                <a:latin typeface="Gill Sans MT"/>
                <a:cs typeface="Gill Sans MT"/>
              </a:rPr>
              <a:t> </a:t>
            </a:r>
            <a:r>
              <a:rPr sz="2400" dirty="0">
                <a:solidFill>
                  <a:srgbClr val="FFFFFF"/>
                </a:solidFill>
                <a:latin typeface="Gill Sans MT"/>
                <a:cs typeface="Gill Sans MT"/>
              </a:rPr>
              <a:t>the</a:t>
            </a:r>
            <a:r>
              <a:rPr sz="2400" spc="-40" dirty="0">
                <a:solidFill>
                  <a:srgbClr val="FFFFFF"/>
                </a:solidFill>
                <a:latin typeface="Gill Sans MT"/>
                <a:cs typeface="Gill Sans MT"/>
              </a:rPr>
              <a:t> </a:t>
            </a:r>
            <a:r>
              <a:rPr sz="2400" dirty="0">
                <a:solidFill>
                  <a:srgbClr val="FFFFFF"/>
                </a:solidFill>
                <a:latin typeface="Gill Sans MT"/>
                <a:cs typeface="Gill Sans MT"/>
              </a:rPr>
              <a:t>destruction</a:t>
            </a:r>
            <a:r>
              <a:rPr sz="2400" spc="-70" dirty="0">
                <a:solidFill>
                  <a:srgbClr val="FFFFFF"/>
                </a:solidFill>
                <a:latin typeface="Gill Sans MT"/>
                <a:cs typeface="Gill Sans MT"/>
              </a:rPr>
              <a:t> </a:t>
            </a:r>
            <a:r>
              <a:rPr sz="2400" spc="-20" dirty="0">
                <a:solidFill>
                  <a:srgbClr val="FFFFFF"/>
                </a:solidFill>
                <a:latin typeface="Gill Sans MT"/>
                <a:cs typeface="Gill Sans MT"/>
              </a:rPr>
              <a:t>log.</a:t>
            </a:r>
            <a:endParaRPr sz="2400" dirty="0">
              <a:latin typeface="Gill Sans MT"/>
              <a:cs typeface="Gill Sans MT"/>
            </a:endParaRPr>
          </a:p>
        </p:txBody>
      </p:sp>
      <p:pic>
        <p:nvPicPr>
          <p:cNvPr id="13" name="object 13" descr="A decorative image of a pile of shredded paperwork. "/>
          <p:cNvPicPr/>
          <p:nvPr/>
        </p:nvPicPr>
        <p:blipFill>
          <a:blip r:embed="rId5" cstate="print"/>
          <a:stretch>
            <a:fillRect/>
          </a:stretch>
        </p:blipFill>
        <p:spPr>
          <a:xfrm>
            <a:off x="6096000" y="20307"/>
            <a:ext cx="6096000" cy="68376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Screenshot of Seattle Colleges' Records Management Destruction Log. The log has 6 columns with an example row, followed by blank rows. &#10;&#10;Column one: Disposition Authority Number (DAN) &#10;Column two: Records Series Title&#10;Column three: Date/Date Range of Records&#10;Column four: Eligible Destruction Date&#10;Column five: Description of Records&#10;Column six: Location of Records&#10;&#10;Below the empty rows, there is a series of check boxes for the method of destruction, a space to fill in the number of files to be destroyed, and a space for signatures. &#10;"/>
          <p:cNvPicPr/>
          <p:nvPr/>
        </p:nvPicPr>
        <p:blipFill>
          <a:blip r:embed="rId2" cstate="print"/>
          <a:stretch>
            <a:fillRect/>
          </a:stretch>
        </p:blipFill>
        <p:spPr>
          <a:xfrm>
            <a:off x="2019300" y="87747"/>
            <a:ext cx="8153400" cy="6682505"/>
          </a:xfrm>
          <a:prstGeom prst="rect">
            <a:avLst/>
          </a:prstGeom>
        </p:spPr>
      </p:pic>
      <p:sp>
        <p:nvSpPr>
          <p:cNvPr id="4" name="Title 3">
            <a:extLst>
              <a:ext uri="{FF2B5EF4-FFF2-40B4-BE49-F238E27FC236}">
                <a16:creationId xmlns:a16="http://schemas.microsoft.com/office/drawing/2014/main" id="{00D9A073-6156-1873-FB99-CFE9C9EC1DED}"/>
              </a:ext>
            </a:extLst>
          </p:cNvPr>
          <p:cNvSpPr>
            <a:spLocks noGrp="1"/>
          </p:cNvSpPr>
          <p:nvPr>
            <p:ph type="title" idx="4294967295"/>
          </p:nvPr>
        </p:nvSpPr>
        <p:spPr>
          <a:xfrm>
            <a:off x="538162" y="-1231106"/>
            <a:ext cx="11115675" cy="1231106"/>
          </a:xfrm>
        </p:spPr>
        <p:txBody>
          <a:bodyPr wrap="square" lIns="0" tIns="0" rIns="0" bIns="0" anchor="b">
            <a:spAutoFit/>
          </a:bodyPr>
          <a:lstStyle/>
          <a:p>
            <a:r>
              <a:rPr lang="en-US" dirty="0"/>
              <a:t>Example Image of Destruction Log used by Seattle Colleges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1223772" y="3851148"/>
            <a:ext cx="364235" cy="362711"/>
          </a:xfrm>
          <a:prstGeom prst="rect">
            <a:avLst/>
          </a:prstGeom>
        </p:spPr>
      </p:pic>
      <p:sp>
        <p:nvSpPr>
          <p:cNvPr id="3" name="object 3"/>
          <p:cNvSpPr txBox="1"/>
          <p:nvPr/>
        </p:nvSpPr>
        <p:spPr>
          <a:xfrm>
            <a:off x="537705" y="4346962"/>
            <a:ext cx="10676890" cy="2075568"/>
          </a:xfrm>
          <a:prstGeom prst="rect">
            <a:avLst/>
          </a:prstGeom>
        </p:spPr>
        <p:txBody>
          <a:bodyPr vert="horz" wrap="square" lIns="0" tIns="74295" rIns="0" bIns="0" rtlCol="0">
            <a:spAutoFit/>
          </a:bodyPr>
          <a:lstStyle/>
          <a:p>
            <a:pPr marL="12700" marR="5080">
              <a:lnSpc>
                <a:spcPts val="3890"/>
              </a:lnSpc>
              <a:spcBef>
                <a:spcPts val="585"/>
              </a:spcBef>
            </a:pPr>
            <a:r>
              <a:rPr sz="3600" dirty="0">
                <a:solidFill>
                  <a:srgbClr val="FFFFFF"/>
                </a:solidFill>
                <a:latin typeface="Palatino Linotype"/>
                <a:cs typeface="Palatino Linotype"/>
              </a:rPr>
              <a:t>If</a:t>
            </a:r>
            <a:r>
              <a:rPr sz="3600" spc="15" dirty="0">
                <a:solidFill>
                  <a:srgbClr val="FFFFFF"/>
                </a:solidFill>
                <a:latin typeface="Palatino Linotype"/>
                <a:cs typeface="Palatino Linotype"/>
              </a:rPr>
              <a:t> </a:t>
            </a:r>
            <a:r>
              <a:rPr sz="3600" dirty="0">
                <a:solidFill>
                  <a:srgbClr val="FFFFFF"/>
                </a:solidFill>
                <a:latin typeface="Palatino Linotype"/>
                <a:cs typeface="Palatino Linotype"/>
              </a:rPr>
              <a:t>the</a:t>
            </a:r>
            <a:r>
              <a:rPr sz="3600" spc="-35" dirty="0">
                <a:solidFill>
                  <a:srgbClr val="FFFFFF"/>
                </a:solidFill>
                <a:latin typeface="Palatino Linotype"/>
                <a:cs typeface="Palatino Linotype"/>
              </a:rPr>
              <a:t> </a:t>
            </a:r>
            <a:r>
              <a:rPr sz="3600" dirty="0">
                <a:solidFill>
                  <a:srgbClr val="FFFFFF"/>
                </a:solidFill>
                <a:latin typeface="Palatino Linotype"/>
                <a:cs typeface="Palatino Linotype"/>
              </a:rPr>
              <a:t>records</a:t>
            </a:r>
            <a:r>
              <a:rPr sz="3600" spc="-30" dirty="0">
                <a:solidFill>
                  <a:srgbClr val="FFFFFF"/>
                </a:solidFill>
                <a:latin typeface="Palatino Linotype"/>
                <a:cs typeface="Palatino Linotype"/>
              </a:rPr>
              <a:t> </a:t>
            </a:r>
            <a:r>
              <a:rPr sz="3600" dirty="0">
                <a:solidFill>
                  <a:srgbClr val="FFFFFF"/>
                </a:solidFill>
                <a:latin typeface="Palatino Linotype"/>
                <a:cs typeface="Palatino Linotype"/>
              </a:rPr>
              <a:t>are</a:t>
            </a:r>
            <a:r>
              <a:rPr sz="3600" spc="-15" dirty="0">
                <a:solidFill>
                  <a:srgbClr val="FFFFFF"/>
                </a:solidFill>
                <a:latin typeface="Palatino Linotype"/>
                <a:cs typeface="Palatino Linotype"/>
              </a:rPr>
              <a:t> </a:t>
            </a:r>
            <a:r>
              <a:rPr sz="3600" b="1" spc="125" dirty="0">
                <a:solidFill>
                  <a:srgbClr val="FFFFFF"/>
                </a:solidFill>
                <a:latin typeface="Calibri"/>
                <a:cs typeface="Calibri"/>
              </a:rPr>
              <a:t>beyond</a:t>
            </a:r>
            <a:r>
              <a:rPr sz="3600" b="1" spc="-60" dirty="0">
                <a:solidFill>
                  <a:srgbClr val="FFFFFF"/>
                </a:solidFill>
                <a:latin typeface="Calibri"/>
                <a:cs typeface="Calibri"/>
              </a:rPr>
              <a:t> </a:t>
            </a:r>
            <a:r>
              <a:rPr sz="3600" b="1" spc="95" dirty="0">
                <a:solidFill>
                  <a:srgbClr val="FFFFFF"/>
                </a:solidFill>
                <a:latin typeface="Calibri"/>
                <a:cs typeface="Calibri"/>
              </a:rPr>
              <a:t>their</a:t>
            </a:r>
            <a:r>
              <a:rPr sz="3600" b="1" spc="-70" dirty="0">
                <a:solidFill>
                  <a:srgbClr val="FFFFFF"/>
                </a:solidFill>
                <a:latin typeface="Calibri"/>
                <a:cs typeface="Calibri"/>
              </a:rPr>
              <a:t> </a:t>
            </a:r>
            <a:r>
              <a:rPr sz="3600" b="1" spc="95" dirty="0">
                <a:solidFill>
                  <a:srgbClr val="FFFFFF"/>
                </a:solidFill>
                <a:latin typeface="Calibri"/>
                <a:cs typeface="Calibri"/>
              </a:rPr>
              <a:t>retention</a:t>
            </a:r>
            <a:r>
              <a:rPr sz="3600" b="1" spc="-85" dirty="0">
                <a:solidFill>
                  <a:srgbClr val="FFFFFF"/>
                </a:solidFill>
                <a:latin typeface="Calibri"/>
                <a:cs typeface="Calibri"/>
              </a:rPr>
              <a:t> </a:t>
            </a:r>
            <a:r>
              <a:rPr sz="3600" b="1" spc="120" dirty="0">
                <a:solidFill>
                  <a:srgbClr val="FFFFFF"/>
                </a:solidFill>
                <a:latin typeface="Calibri"/>
                <a:cs typeface="Calibri"/>
              </a:rPr>
              <a:t>period</a:t>
            </a:r>
            <a:r>
              <a:rPr sz="3600" b="1" spc="-75" dirty="0">
                <a:solidFill>
                  <a:srgbClr val="FFFFFF"/>
                </a:solidFill>
                <a:latin typeface="Calibri"/>
                <a:cs typeface="Calibri"/>
              </a:rPr>
              <a:t> </a:t>
            </a:r>
            <a:r>
              <a:rPr sz="3600" spc="-345" dirty="0">
                <a:solidFill>
                  <a:srgbClr val="FFFFFF"/>
                </a:solidFill>
                <a:latin typeface="Palatino Linotype"/>
                <a:cs typeface="Palatino Linotype"/>
              </a:rPr>
              <a:t>AND </a:t>
            </a:r>
            <a:r>
              <a:rPr sz="3600" dirty="0">
                <a:solidFill>
                  <a:srgbClr val="FFFFFF"/>
                </a:solidFill>
                <a:latin typeface="Palatino Linotype"/>
                <a:cs typeface="Palatino Linotype"/>
              </a:rPr>
              <a:t>are</a:t>
            </a:r>
            <a:r>
              <a:rPr sz="3600" spc="-60" dirty="0">
                <a:solidFill>
                  <a:srgbClr val="FFFFFF"/>
                </a:solidFill>
                <a:latin typeface="Palatino Linotype"/>
                <a:cs typeface="Palatino Linotype"/>
              </a:rPr>
              <a:t> </a:t>
            </a:r>
            <a:r>
              <a:rPr sz="3600" spc="-55" dirty="0">
                <a:solidFill>
                  <a:srgbClr val="FFFFFF"/>
                </a:solidFill>
                <a:latin typeface="Palatino Linotype"/>
                <a:cs typeface="Palatino Linotype"/>
              </a:rPr>
              <a:t>labeled</a:t>
            </a:r>
            <a:r>
              <a:rPr sz="3600" spc="-50" dirty="0">
                <a:solidFill>
                  <a:srgbClr val="FFFFFF"/>
                </a:solidFill>
                <a:latin typeface="Palatino Linotype"/>
                <a:cs typeface="Palatino Linotype"/>
              </a:rPr>
              <a:t> </a:t>
            </a:r>
            <a:r>
              <a:rPr sz="3600" dirty="0">
                <a:solidFill>
                  <a:srgbClr val="FFFFFF"/>
                </a:solidFill>
                <a:latin typeface="Palatino Linotype"/>
                <a:cs typeface="Palatino Linotype"/>
              </a:rPr>
              <a:t>as</a:t>
            </a:r>
            <a:r>
              <a:rPr sz="3600" spc="-55" dirty="0">
                <a:solidFill>
                  <a:srgbClr val="FFFFFF"/>
                </a:solidFill>
                <a:latin typeface="Palatino Linotype"/>
                <a:cs typeface="Palatino Linotype"/>
              </a:rPr>
              <a:t> </a:t>
            </a:r>
            <a:r>
              <a:rPr sz="3600" b="1" spc="175" dirty="0">
                <a:solidFill>
                  <a:srgbClr val="FFFFFF"/>
                </a:solidFill>
                <a:latin typeface="Calibri"/>
                <a:cs typeface="Calibri"/>
              </a:rPr>
              <a:t>ARCHIVAL</a:t>
            </a:r>
            <a:r>
              <a:rPr sz="3600" spc="175" dirty="0">
                <a:solidFill>
                  <a:srgbClr val="FFFFFF"/>
                </a:solidFill>
                <a:latin typeface="Palatino Linotype"/>
                <a:cs typeface="Palatino Linotype"/>
              </a:rPr>
              <a:t>,</a:t>
            </a:r>
            <a:r>
              <a:rPr sz="3600" spc="-45" dirty="0">
                <a:solidFill>
                  <a:srgbClr val="FFFFFF"/>
                </a:solidFill>
                <a:latin typeface="Palatino Linotype"/>
                <a:cs typeface="Palatino Linotype"/>
              </a:rPr>
              <a:t> </a:t>
            </a:r>
            <a:r>
              <a:rPr sz="3600" dirty="0">
                <a:solidFill>
                  <a:srgbClr val="FFFFFF"/>
                </a:solidFill>
                <a:latin typeface="Palatino Linotype"/>
                <a:cs typeface="Palatino Linotype"/>
              </a:rPr>
              <a:t>the</a:t>
            </a:r>
            <a:r>
              <a:rPr sz="3600" spc="-55" dirty="0">
                <a:solidFill>
                  <a:srgbClr val="FFFFFF"/>
                </a:solidFill>
                <a:latin typeface="Palatino Linotype"/>
                <a:cs typeface="Palatino Linotype"/>
              </a:rPr>
              <a:t> </a:t>
            </a:r>
            <a:r>
              <a:rPr sz="3600" dirty="0">
                <a:solidFill>
                  <a:srgbClr val="FFFFFF"/>
                </a:solidFill>
                <a:latin typeface="Palatino Linotype"/>
                <a:cs typeface="Palatino Linotype"/>
              </a:rPr>
              <a:t>records</a:t>
            </a:r>
            <a:r>
              <a:rPr sz="3600" spc="-50" dirty="0">
                <a:solidFill>
                  <a:srgbClr val="FFFFFF"/>
                </a:solidFill>
                <a:latin typeface="Palatino Linotype"/>
                <a:cs typeface="Palatino Linotype"/>
              </a:rPr>
              <a:t> </a:t>
            </a:r>
            <a:r>
              <a:rPr sz="3600" dirty="0">
                <a:solidFill>
                  <a:srgbClr val="FFFFFF"/>
                </a:solidFill>
                <a:latin typeface="Palatino Linotype"/>
                <a:cs typeface="Palatino Linotype"/>
              </a:rPr>
              <a:t>cannot</a:t>
            </a:r>
            <a:r>
              <a:rPr sz="3600" spc="-55" dirty="0">
                <a:solidFill>
                  <a:srgbClr val="FFFFFF"/>
                </a:solidFill>
                <a:latin typeface="Palatino Linotype"/>
                <a:cs typeface="Palatino Linotype"/>
              </a:rPr>
              <a:t> </a:t>
            </a:r>
            <a:r>
              <a:rPr sz="3600" spc="-25" dirty="0">
                <a:solidFill>
                  <a:srgbClr val="FFFFFF"/>
                </a:solidFill>
                <a:latin typeface="Palatino Linotype"/>
                <a:cs typeface="Palatino Linotype"/>
              </a:rPr>
              <a:t>be </a:t>
            </a:r>
            <a:r>
              <a:rPr sz="3600" spc="-90" dirty="0">
                <a:solidFill>
                  <a:srgbClr val="FFFFFF"/>
                </a:solidFill>
                <a:latin typeface="Palatino Linotype"/>
                <a:cs typeface="Palatino Linotype"/>
              </a:rPr>
              <a:t>destroyed.</a:t>
            </a:r>
            <a:r>
              <a:rPr sz="3600" spc="-120" dirty="0">
                <a:solidFill>
                  <a:srgbClr val="FFFFFF"/>
                </a:solidFill>
                <a:latin typeface="Palatino Linotype"/>
                <a:cs typeface="Palatino Linotype"/>
              </a:rPr>
              <a:t> </a:t>
            </a:r>
            <a:r>
              <a:rPr lang="en-US" sz="3600" dirty="0">
                <a:solidFill>
                  <a:srgbClr val="FFFFFF"/>
                </a:solidFill>
                <a:latin typeface="Palatino Linotype"/>
                <a:cs typeface="Palatino Linotype"/>
              </a:rPr>
              <a:t>They should be archived according to your school’s policy.</a:t>
            </a:r>
            <a:endParaRPr sz="3600" dirty="0">
              <a:latin typeface="Palatino Linotype"/>
              <a:cs typeface="Palatino Linotype"/>
            </a:endParaRPr>
          </a:p>
        </p:txBody>
      </p:sp>
      <p:pic>
        <p:nvPicPr>
          <p:cNvPr id="4" name="object 4">
            <a:extLst>
              <a:ext uri="{C183D7F6-B498-43B3-948B-1728B52AA6E4}">
                <adec:decorative xmlns:adec="http://schemas.microsoft.com/office/drawing/2017/decorative" val="1"/>
              </a:ext>
            </a:extLst>
          </p:cNvPr>
          <p:cNvPicPr/>
          <p:nvPr/>
        </p:nvPicPr>
        <p:blipFill>
          <a:blip r:embed="rId4" cstate="print"/>
          <a:stretch>
            <a:fillRect/>
          </a:stretch>
        </p:blipFill>
        <p:spPr>
          <a:xfrm>
            <a:off x="0" y="4597"/>
            <a:ext cx="12191999" cy="3769444"/>
          </a:xfrm>
          <a:prstGeom prst="rect">
            <a:avLst/>
          </a:prstGeom>
        </p:spPr>
      </p:pic>
      <p:sp>
        <p:nvSpPr>
          <p:cNvPr id="5" name="Title 4">
            <a:extLst>
              <a:ext uri="{FF2B5EF4-FFF2-40B4-BE49-F238E27FC236}">
                <a16:creationId xmlns:a16="http://schemas.microsoft.com/office/drawing/2014/main" id="{4C14EF1A-E4FB-311F-39F7-6680393EF069}"/>
              </a:ext>
            </a:extLst>
          </p:cNvPr>
          <p:cNvSpPr>
            <a:spLocks noGrp="1"/>
          </p:cNvSpPr>
          <p:nvPr>
            <p:ph type="title" idx="4294967295"/>
          </p:nvPr>
        </p:nvSpPr>
        <p:spPr>
          <a:xfrm>
            <a:off x="538162" y="-615553"/>
            <a:ext cx="11115675" cy="615553"/>
          </a:xfrm>
        </p:spPr>
        <p:txBody>
          <a:bodyPr wrap="square" lIns="0" tIns="0" rIns="0" bIns="0" anchor="b">
            <a:spAutoFit/>
          </a:bodyPr>
          <a:lstStyle/>
          <a:p>
            <a:r>
              <a:rPr lang="en-US" dirty="0"/>
              <a:t>Records eligible for Archival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223772" y="3851148"/>
            <a:ext cx="364235" cy="362711"/>
          </a:xfrm>
          <a:prstGeom prst="rect">
            <a:avLst/>
          </a:prstGeom>
        </p:spPr>
      </p:pic>
      <p:sp>
        <p:nvSpPr>
          <p:cNvPr id="3" name="object 3"/>
          <p:cNvSpPr txBox="1"/>
          <p:nvPr/>
        </p:nvSpPr>
        <p:spPr>
          <a:xfrm>
            <a:off x="538162" y="4593850"/>
            <a:ext cx="11041380" cy="1068070"/>
          </a:xfrm>
          <a:prstGeom prst="rect">
            <a:avLst/>
          </a:prstGeom>
        </p:spPr>
        <p:txBody>
          <a:bodyPr vert="horz" wrap="square" lIns="0" tIns="74295" rIns="0" bIns="0" rtlCol="0">
            <a:spAutoFit/>
          </a:bodyPr>
          <a:lstStyle/>
          <a:p>
            <a:pPr marL="12700" marR="6985">
              <a:lnSpc>
                <a:spcPts val="3890"/>
              </a:lnSpc>
              <a:spcBef>
                <a:spcPts val="585"/>
              </a:spcBef>
            </a:pPr>
            <a:r>
              <a:rPr sz="3600" dirty="0">
                <a:solidFill>
                  <a:srgbClr val="FFFFFF"/>
                </a:solidFill>
                <a:latin typeface="Palatino Linotype"/>
                <a:cs typeface="Palatino Linotype"/>
              </a:rPr>
              <a:t>If</a:t>
            </a:r>
            <a:r>
              <a:rPr sz="3600" spc="10" dirty="0">
                <a:solidFill>
                  <a:srgbClr val="FFFFFF"/>
                </a:solidFill>
                <a:latin typeface="Palatino Linotype"/>
                <a:cs typeface="Palatino Linotype"/>
              </a:rPr>
              <a:t> </a:t>
            </a:r>
            <a:r>
              <a:rPr sz="3600" dirty="0">
                <a:solidFill>
                  <a:srgbClr val="FFFFFF"/>
                </a:solidFill>
                <a:latin typeface="Palatino Linotype"/>
                <a:cs typeface="Palatino Linotype"/>
              </a:rPr>
              <a:t>the</a:t>
            </a:r>
            <a:r>
              <a:rPr sz="3600" spc="-35" dirty="0">
                <a:solidFill>
                  <a:srgbClr val="FFFFFF"/>
                </a:solidFill>
                <a:latin typeface="Palatino Linotype"/>
                <a:cs typeface="Palatino Linotype"/>
              </a:rPr>
              <a:t> </a:t>
            </a:r>
            <a:r>
              <a:rPr sz="3600" dirty="0">
                <a:solidFill>
                  <a:srgbClr val="FFFFFF"/>
                </a:solidFill>
                <a:latin typeface="Palatino Linotype"/>
                <a:cs typeface="Palatino Linotype"/>
              </a:rPr>
              <a:t>records</a:t>
            </a:r>
            <a:r>
              <a:rPr sz="3600" spc="-35" dirty="0">
                <a:solidFill>
                  <a:srgbClr val="FFFFFF"/>
                </a:solidFill>
                <a:latin typeface="Palatino Linotype"/>
                <a:cs typeface="Palatino Linotype"/>
              </a:rPr>
              <a:t> </a:t>
            </a:r>
            <a:r>
              <a:rPr sz="3600" dirty="0">
                <a:solidFill>
                  <a:srgbClr val="FFFFFF"/>
                </a:solidFill>
                <a:latin typeface="Palatino Linotype"/>
                <a:cs typeface="Palatino Linotype"/>
              </a:rPr>
              <a:t>are</a:t>
            </a:r>
            <a:r>
              <a:rPr sz="3600" spc="-20" dirty="0">
                <a:solidFill>
                  <a:srgbClr val="FFFFFF"/>
                </a:solidFill>
                <a:latin typeface="Palatino Linotype"/>
                <a:cs typeface="Palatino Linotype"/>
              </a:rPr>
              <a:t> </a:t>
            </a:r>
            <a:r>
              <a:rPr sz="3600" b="1" spc="165" dirty="0">
                <a:solidFill>
                  <a:srgbClr val="FFFFFF"/>
                </a:solidFill>
                <a:latin typeface="Calibri"/>
                <a:cs typeface="Calibri"/>
              </a:rPr>
              <a:t>still</a:t>
            </a:r>
            <a:r>
              <a:rPr sz="3600" b="1" spc="-70" dirty="0">
                <a:solidFill>
                  <a:srgbClr val="FFFFFF"/>
                </a:solidFill>
                <a:latin typeface="Calibri"/>
                <a:cs typeface="Calibri"/>
              </a:rPr>
              <a:t> </a:t>
            </a:r>
            <a:r>
              <a:rPr sz="3600" b="1" spc="80" dirty="0">
                <a:solidFill>
                  <a:srgbClr val="FFFFFF"/>
                </a:solidFill>
                <a:latin typeface="Calibri"/>
                <a:cs typeface="Calibri"/>
              </a:rPr>
              <a:t>within</a:t>
            </a:r>
            <a:r>
              <a:rPr sz="3600" b="1" spc="-60" dirty="0">
                <a:solidFill>
                  <a:srgbClr val="FFFFFF"/>
                </a:solidFill>
                <a:latin typeface="Calibri"/>
                <a:cs typeface="Calibri"/>
              </a:rPr>
              <a:t> </a:t>
            </a:r>
            <a:r>
              <a:rPr sz="3600" b="1" spc="95" dirty="0">
                <a:solidFill>
                  <a:srgbClr val="FFFFFF"/>
                </a:solidFill>
                <a:latin typeface="Calibri"/>
                <a:cs typeface="Calibri"/>
              </a:rPr>
              <a:t>their</a:t>
            </a:r>
            <a:r>
              <a:rPr sz="3600" b="1" spc="-75" dirty="0">
                <a:solidFill>
                  <a:srgbClr val="FFFFFF"/>
                </a:solidFill>
                <a:latin typeface="Calibri"/>
                <a:cs typeface="Calibri"/>
              </a:rPr>
              <a:t> </a:t>
            </a:r>
            <a:r>
              <a:rPr sz="3600" b="1" spc="95" dirty="0">
                <a:solidFill>
                  <a:srgbClr val="FFFFFF"/>
                </a:solidFill>
                <a:latin typeface="Calibri"/>
                <a:cs typeface="Calibri"/>
              </a:rPr>
              <a:t>retention</a:t>
            </a:r>
            <a:r>
              <a:rPr sz="3600" b="1" spc="-85" dirty="0">
                <a:solidFill>
                  <a:srgbClr val="FFFFFF"/>
                </a:solidFill>
                <a:latin typeface="Calibri"/>
                <a:cs typeface="Calibri"/>
              </a:rPr>
              <a:t> </a:t>
            </a:r>
            <a:r>
              <a:rPr sz="3600" b="1" spc="125" dirty="0">
                <a:solidFill>
                  <a:srgbClr val="FFFFFF"/>
                </a:solidFill>
                <a:latin typeface="Calibri"/>
                <a:cs typeface="Calibri"/>
              </a:rPr>
              <a:t>period,</a:t>
            </a:r>
            <a:r>
              <a:rPr sz="3600" b="1" spc="-5" dirty="0">
                <a:solidFill>
                  <a:srgbClr val="FFFFFF"/>
                </a:solidFill>
                <a:latin typeface="Calibri"/>
                <a:cs typeface="Calibri"/>
              </a:rPr>
              <a:t> </a:t>
            </a:r>
            <a:r>
              <a:rPr sz="3600" spc="-25" dirty="0">
                <a:solidFill>
                  <a:srgbClr val="FFFFFF"/>
                </a:solidFill>
                <a:latin typeface="Palatino Linotype"/>
                <a:cs typeface="Palatino Linotype"/>
              </a:rPr>
              <a:t>we </a:t>
            </a:r>
            <a:r>
              <a:rPr sz="3600" dirty="0">
                <a:solidFill>
                  <a:srgbClr val="FFFFFF"/>
                </a:solidFill>
                <a:latin typeface="Palatino Linotype"/>
                <a:cs typeface="Palatino Linotype"/>
              </a:rPr>
              <a:t>must</a:t>
            </a:r>
            <a:r>
              <a:rPr sz="3600" spc="-100" dirty="0">
                <a:solidFill>
                  <a:srgbClr val="FFFFFF"/>
                </a:solidFill>
                <a:latin typeface="Palatino Linotype"/>
                <a:cs typeface="Palatino Linotype"/>
              </a:rPr>
              <a:t> </a:t>
            </a:r>
            <a:r>
              <a:rPr sz="3600" dirty="0">
                <a:solidFill>
                  <a:srgbClr val="FFFFFF"/>
                </a:solidFill>
                <a:latin typeface="Palatino Linotype"/>
                <a:cs typeface="Palatino Linotype"/>
              </a:rPr>
              <a:t>ensure</a:t>
            </a:r>
            <a:r>
              <a:rPr sz="3600" spc="-100" dirty="0">
                <a:solidFill>
                  <a:srgbClr val="FFFFFF"/>
                </a:solidFill>
                <a:latin typeface="Palatino Linotype"/>
                <a:cs typeface="Palatino Linotype"/>
              </a:rPr>
              <a:t> </a:t>
            </a:r>
            <a:r>
              <a:rPr sz="3600" spc="-20" dirty="0">
                <a:solidFill>
                  <a:srgbClr val="FFFFFF"/>
                </a:solidFill>
                <a:latin typeface="Palatino Linotype"/>
                <a:cs typeface="Palatino Linotype"/>
              </a:rPr>
              <a:t>they</a:t>
            </a:r>
            <a:r>
              <a:rPr sz="3600" spc="-105" dirty="0">
                <a:solidFill>
                  <a:srgbClr val="FFFFFF"/>
                </a:solidFill>
                <a:latin typeface="Palatino Linotype"/>
                <a:cs typeface="Palatino Linotype"/>
              </a:rPr>
              <a:t> </a:t>
            </a:r>
            <a:r>
              <a:rPr sz="3600" dirty="0">
                <a:solidFill>
                  <a:srgbClr val="FFFFFF"/>
                </a:solidFill>
                <a:latin typeface="Palatino Linotype"/>
                <a:cs typeface="Palatino Linotype"/>
              </a:rPr>
              <a:t>are</a:t>
            </a:r>
            <a:r>
              <a:rPr sz="3600" spc="-100" dirty="0">
                <a:solidFill>
                  <a:srgbClr val="FFFFFF"/>
                </a:solidFill>
                <a:latin typeface="Palatino Linotype"/>
                <a:cs typeface="Palatino Linotype"/>
              </a:rPr>
              <a:t> </a:t>
            </a:r>
            <a:r>
              <a:rPr sz="3600" spc="-105" dirty="0">
                <a:solidFill>
                  <a:srgbClr val="FFFFFF"/>
                </a:solidFill>
                <a:latin typeface="Palatino Linotype"/>
                <a:cs typeface="Palatino Linotype"/>
              </a:rPr>
              <a:t>safely</a:t>
            </a:r>
            <a:r>
              <a:rPr sz="3600" spc="-80" dirty="0">
                <a:solidFill>
                  <a:srgbClr val="FFFFFF"/>
                </a:solidFill>
                <a:latin typeface="Palatino Linotype"/>
                <a:cs typeface="Palatino Linotype"/>
              </a:rPr>
              <a:t> </a:t>
            </a:r>
            <a:r>
              <a:rPr sz="3600" spc="-10" dirty="0">
                <a:solidFill>
                  <a:srgbClr val="FFFFFF"/>
                </a:solidFill>
                <a:latin typeface="Palatino Linotype"/>
                <a:cs typeface="Palatino Linotype"/>
              </a:rPr>
              <a:t>maintained.</a:t>
            </a:r>
            <a:endParaRPr sz="3600" dirty="0">
              <a:latin typeface="Palatino Linotype"/>
              <a:cs typeface="Palatino Linotype"/>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0" y="4597"/>
            <a:ext cx="12191999" cy="3769444"/>
          </a:xfrm>
          <a:prstGeom prst="rect">
            <a:avLst/>
          </a:prstGeom>
        </p:spPr>
      </p:pic>
      <p:sp>
        <p:nvSpPr>
          <p:cNvPr id="5" name="Title 4">
            <a:extLst>
              <a:ext uri="{FF2B5EF4-FFF2-40B4-BE49-F238E27FC236}">
                <a16:creationId xmlns:a16="http://schemas.microsoft.com/office/drawing/2014/main" id="{7EEFEAC7-13DB-D4DB-8892-F46B4C2875C8}"/>
              </a:ext>
            </a:extLst>
          </p:cNvPr>
          <p:cNvSpPr>
            <a:spLocks noGrp="1"/>
          </p:cNvSpPr>
          <p:nvPr>
            <p:ph type="title" idx="4294967295"/>
          </p:nvPr>
        </p:nvSpPr>
        <p:spPr>
          <a:xfrm>
            <a:off x="538162" y="-615553"/>
            <a:ext cx="11115675" cy="615553"/>
          </a:xfrm>
        </p:spPr>
        <p:txBody>
          <a:bodyPr wrap="square" lIns="0" tIns="0" rIns="0" bIns="0" anchor="b">
            <a:spAutoFit/>
          </a:bodyPr>
          <a:lstStyle/>
          <a:p>
            <a:r>
              <a:rPr lang="en-US" dirty="0"/>
              <a:t>Records not eligible for destruction or archival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5667755" y="5058155"/>
            <a:ext cx="1082027" cy="1082039"/>
          </a:xfrm>
          <a:prstGeom prst="rect">
            <a:avLst/>
          </a:prstGeom>
        </p:spPr>
      </p:pic>
      <p:grpSp>
        <p:nvGrpSpPr>
          <p:cNvPr id="3" name="object 3" descr="Stock image of a messy desk covered in paperwork and sticky notes with two people leaning over it. The people are looking through a document evoking a feel of collaboration."/>
          <p:cNvGrpSpPr/>
          <p:nvPr/>
        </p:nvGrpSpPr>
        <p:grpSpPr>
          <a:xfrm>
            <a:off x="7221467" y="531360"/>
            <a:ext cx="4826000" cy="4826000"/>
            <a:chOff x="7221467" y="531360"/>
            <a:chExt cx="4826000" cy="4826000"/>
          </a:xfrm>
        </p:grpSpPr>
        <p:pic>
          <p:nvPicPr>
            <p:cNvPr id="4" name="object 4"/>
            <p:cNvPicPr/>
            <p:nvPr/>
          </p:nvPicPr>
          <p:blipFill>
            <a:blip r:embed="rId3" cstate="print"/>
            <a:stretch>
              <a:fillRect/>
            </a:stretch>
          </p:blipFill>
          <p:spPr>
            <a:xfrm>
              <a:off x="10975848" y="4163568"/>
              <a:ext cx="541019" cy="320039"/>
            </a:xfrm>
            <a:prstGeom prst="rect">
              <a:avLst/>
            </a:prstGeom>
          </p:spPr>
        </p:pic>
        <p:pic>
          <p:nvPicPr>
            <p:cNvPr id="5" name="object 5"/>
            <p:cNvPicPr/>
            <p:nvPr/>
          </p:nvPicPr>
          <p:blipFill>
            <a:blip r:embed="rId4" cstate="print"/>
            <a:stretch>
              <a:fillRect/>
            </a:stretch>
          </p:blipFill>
          <p:spPr>
            <a:xfrm>
              <a:off x="10797540" y="4168139"/>
              <a:ext cx="355090" cy="621791"/>
            </a:xfrm>
            <a:prstGeom prst="rect">
              <a:avLst/>
            </a:prstGeom>
          </p:spPr>
        </p:pic>
        <p:pic>
          <p:nvPicPr>
            <p:cNvPr id="6" name="object 6"/>
            <p:cNvPicPr/>
            <p:nvPr/>
          </p:nvPicPr>
          <p:blipFill>
            <a:blip r:embed="rId5" cstate="print"/>
            <a:stretch>
              <a:fillRect/>
            </a:stretch>
          </p:blipFill>
          <p:spPr>
            <a:xfrm>
              <a:off x="10971276" y="4479036"/>
              <a:ext cx="545591" cy="312419"/>
            </a:xfrm>
            <a:prstGeom prst="rect">
              <a:avLst/>
            </a:prstGeom>
          </p:spPr>
        </p:pic>
        <p:pic>
          <p:nvPicPr>
            <p:cNvPr id="7" name="object 7"/>
            <p:cNvPicPr/>
            <p:nvPr/>
          </p:nvPicPr>
          <p:blipFill>
            <a:blip r:embed="rId6" cstate="print"/>
            <a:stretch>
              <a:fillRect/>
            </a:stretch>
          </p:blipFill>
          <p:spPr>
            <a:xfrm>
              <a:off x="7221467" y="531360"/>
              <a:ext cx="4825635" cy="4825631"/>
            </a:xfrm>
            <a:prstGeom prst="rect">
              <a:avLst/>
            </a:prstGeom>
          </p:spPr>
        </p:pic>
      </p:grpSp>
      <p:sp>
        <p:nvSpPr>
          <p:cNvPr id="8" name="object 8"/>
          <p:cNvSpPr txBox="1">
            <a:spLocks noGrp="1"/>
          </p:cNvSpPr>
          <p:nvPr>
            <p:ph type="title"/>
          </p:nvPr>
        </p:nvSpPr>
        <p:spPr>
          <a:prstGeom prst="rect">
            <a:avLst/>
          </a:prstGeom>
        </p:spPr>
        <p:txBody>
          <a:bodyPr vert="horz" wrap="square" lIns="0" tIns="12065" rIns="0" bIns="0" rtlCol="0">
            <a:spAutoFit/>
          </a:bodyPr>
          <a:lstStyle/>
          <a:p>
            <a:pPr marL="104139">
              <a:lnSpc>
                <a:spcPct val="100000"/>
              </a:lnSpc>
              <a:spcBef>
                <a:spcPts val="95"/>
              </a:spcBef>
            </a:pPr>
            <a:r>
              <a:rPr spc="-60" dirty="0"/>
              <a:t>Maintaining</a:t>
            </a:r>
            <a:r>
              <a:rPr spc="-155" dirty="0"/>
              <a:t> </a:t>
            </a:r>
            <a:r>
              <a:rPr spc="-10" dirty="0"/>
              <a:t>Records</a:t>
            </a:r>
          </a:p>
        </p:txBody>
      </p:sp>
      <p:sp>
        <p:nvSpPr>
          <p:cNvPr id="9" name="object 9"/>
          <p:cNvSpPr txBox="1"/>
          <p:nvPr/>
        </p:nvSpPr>
        <p:spPr>
          <a:xfrm>
            <a:off x="557303" y="1246309"/>
            <a:ext cx="6115685" cy="4191000"/>
          </a:xfrm>
          <a:prstGeom prst="rect">
            <a:avLst/>
          </a:prstGeom>
        </p:spPr>
        <p:txBody>
          <a:bodyPr vert="horz" wrap="square" lIns="0" tIns="12700" rIns="0" bIns="0" rtlCol="0">
            <a:spAutoFit/>
          </a:bodyPr>
          <a:lstStyle/>
          <a:p>
            <a:pPr marL="12700" marR="902969">
              <a:lnSpc>
                <a:spcPct val="100000"/>
              </a:lnSpc>
              <a:spcBef>
                <a:spcPts val="100"/>
              </a:spcBef>
            </a:pPr>
            <a:r>
              <a:rPr sz="2400" dirty="0">
                <a:solidFill>
                  <a:srgbClr val="FFFFFF"/>
                </a:solidFill>
                <a:latin typeface="Calibri"/>
                <a:cs typeface="Calibri"/>
              </a:rPr>
              <a:t>If</a:t>
            </a:r>
            <a:r>
              <a:rPr sz="2400" spc="25"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dirty="0">
                <a:solidFill>
                  <a:srgbClr val="FFFFFF"/>
                </a:solidFill>
                <a:latin typeface="Calibri"/>
                <a:cs typeface="Calibri"/>
              </a:rPr>
              <a:t>record</a:t>
            </a:r>
            <a:r>
              <a:rPr sz="2400" spc="45" dirty="0">
                <a:solidFill>
                  <a:srgbClr val="FFFFFF"/>
                </a:solidFill>
                <a:latin typeface="Calibri"/>
                <a:cs typeface="Calibri"/>
              </a:rPr>
              <a:t> </a:t>
            </a:r>
            <a:r>
              <a:rPr sz="2400" spc="120" dirty="0">
                <a:solidFill>
                  <a:srgbClr val="FFFFFF"/>
                </a:solidFill>
                <a:latin typeface="Calibri"/>
                <a:cs typeface="Calibri"/>
              </a:rPr>
              <a:t>is</a:t>
            </a:r>
            <a:r>
              <a:rPr sz="2400" spc="15" dirty="0">
                <a:solidFill>
                  <a:srgbClr val="FFFFFF"/>
                </a:solidFill>
                <a:latin typeface="Calibri"/>
                <a:cs typeface="Calibri"/>
              </a:rPr>
              <a:t> </a:t>
            </a:r>
            <a:r>
              <a:rPr sz="2400" spc="65" dirty="0">
                <a:solidFill>
                  <a:srgbClr val="FFFFFF"/>
                </a:solidFill>
                <a:latin typeface="Calibri"/>
                <a:cs typeface="Calibri"/>
              </a:rPr>
              <a:t>still</a:t>
            </a:r>
            <a:r>
              <a:rPr sz="2400" spc="10" dirty="0">
                <a:solidFill>
                  <a:srgbClr val="FFFFFF"/>
                </a:solidFill>
                <a:latin typeface="Calibri"/>
                <a:cs typeface="Calibri"/>
              </a:rPr>
              <a:t> </a:t>
            </a:r>
            <a:r>
              <a:rPr sz="2400" dirty="0">
                <a:solidFill>
                  <a:srgbClr val="FFFFFF"/>
                </a:solidFill>
                <a:latin typeface="Calibri"/>
                <a:cs typeface="Calibri"/>
              </a:rPr>
              <a:t>within</a:t>
            </a:r>
            <a:r>
              <a:rPr sz="2400" spc="30"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spc="50" dirty="0">
                <a:solidFill>
                  <a:srgbClr val="FFFFFF"/>
                </a:solidFill>
                <a:latin typeface="Calibri"/>
                <a:cs typeface="Calibri"/>
              </a:rPr>
              <a:t>mandated </a:t>
            </a:r>
            <a:r>
              <a:rPr sz="2400" dirty="0">
                <a:solidFill>
                  <a:srgbClr val="FFFFFF"/>
                </a:solidFill>
                <a:latin typeface="Calibri"/>
                <a:cs typeface="Calibri"/>
              </a:rPr>
              <a:t>retention</a:t>
            </a:r>
            <a:r>
              <a:rPr sz="2400" spc="-30" dirty="0">
                <a:solidFill>
                  <a:srgbClr val="FFFFFF"/>
                </a:solidFill>
                <a:latin typeface="Calibri"/>
                <a:cs typeface="Calibri"/>
              </a:rPr>
              <a:t> </a:t>
            </a:r>
            <a:r>
              <a:rPr sz="2400" spc="45" dirty="0">
                <a:solidFill>
                  <a:srgbClr val="FFFFFF"/>
                </a:solidFill>
                <a:latin typeface="Calibri"/>
                <a:cs typeface="Calibri"/>
              </a:rPr>
              <a:t>period,</a:t>
            </a:r>
            <a:r>
              <a:rPr sz="2400" spc="-10" dirty="0">
                <a:solidFill>
                  <a:srgbClr val="FFFFFF"/>
                </a:solidFill>
                <a:latin typeface="Calibri"/>
                <a:cs typeface="Calibri"/>
              </a:rPr>
              <a:t> </a:t>
            </a:r>
            <a:r>
              <a:rPr sz="2400" dirty="0">
                <a:solidFill>
                  <a:srgbClr val="FFFFFF"/>
                </a:solidFill>
                <a:latin typeface="Calibri"/>
                <a:cs typeface="Calibri"/>
              </a:rPr>
              <a:t>it</a:t>
            </a:r>
            <a:r>
              <a:rPr sz="2400" spc="-25" dirty="0">
                <a:solidFill>
                  <a:srgbClr val="FFFFFF"/>
                </a:solidFill>
                <a:latin typeface="Calibri"/>
                <a:cs typeface="Calibri"/>
              </a:rPr>
              <a:t> </a:t>
            </a:r>
            <a:r>
              <a:rPr sz="2400" spc="90" dirty="0">
                <a:solidFill>
                  <a:srgbClr val="FFFFFF"/>
                </a:solidFill>
                <a:latin typeface="Calibri"/>
                <a:cs typeface="Calibri"/>
              </a:rPr>
              <a:t>must</a:t>
            </a:r>
            <a:r>
              <a:rPr sz="2400" spc="-50" dirty="0">
                <a:solidFill>
                  <a:srgbClr val="FFFFFF"/>
                </a:solidFill>
                <a:latin typeface="Calibri"/>
                <a:cs typeface="Calibri"/>
              </a:rPr>
              <a:t> </a:t>
            </a:r>
            <a:r>
              <a:rPr sz="2400" spc="70" dirty="0">
                <a:solidFill>
                  <a:srgbClr val="FFFFFF"/>
                </a:solidFill>
                <a:latin typeface="Calibri"/>
                <a:cs typeface="Calibri"/>
              </a:rPr>
              <a:t>be</a:t>
            </a:r>
            <a:r>
              <a:rPr sz="2400" spc="-30" dirty="0">
                <a:solidFill>
                  <a:srgbClr val="FFFFFF"/>
                </a:solidFill>
                <a:latin typeface="Calibri"/>
                <a:cs typeface="Calibri"/>
              </a:rPr>
              <a:t> </a:t>
            </a:r>
            <a:r>
              <a:rPr sz="2400" spc="45" dirty="0">
                <a:solidFill>
                  <a:srgbClr val="FFFFFF"/>
                </a:solidFill>
                <a:latin typeface="Calibri"/>
                <a:cs typeface="Calibri"/>
              </a:rPr>
              <a:t>maintained.</a:t>
            </a:r>
            <a:endParaRPr sz="2400" dirty="0">
              <a:latin typeface="Calibri"/>
              <a:cs typeface="Calibri"/>
            </a:endParaRPr>
          </a:p>
          <a:p>
            <a:pPr>
              <a:lnSpc>
                <a:spcPct val="100000"/>
              </a:lnSpc>
              <a:spcBef>
                <a:spcPts val="50"/>
              </a:spcBef>
            </a:pPr>
            <a:endParaRPr sz="3950" dirty="0">
              <a:latin typeface="Calibri"/>
              <a:cs typeface="Calibri"/>
            </a:endParaRPr>
          </a:p>
          <a:p>
            <a:pPr marL="355600" marR="5080" indent="-342900" algn="just">
              <a:lnSpc>
                <a:spcPct val="100000"/>
              </a:lnSpc>
              <a:buFont typeface="Arial"/>
              <a:buChar char="•"/>
              <a:tabLst>
                <a:tab pos="355600" algn="l"/>
              </a:tabLst>
            </a:pPr>
            <a:r>
              <a:rPr sz="2400" spc="95" dirty="0">
                <a:solidFill>
                  <a:srgbClr val="FFFFFF"/>
                </a:solidFill>
                <a:latin typeface="Calibri"/>
                <a:cs typeface="Calibri"/>
              </a:rPr>
              <a:t>Consider</a:t>
            </a:r>
            <a:r>
              <a:rPr sz="2400" spc="-10" dirty="0">
                <a:solidFill>
                  <a:srgbClr val="FFFFFF"/>
                </a:solidFill>
                <a:latin typeface="Calibri"/>
                <a:cs typeface="Calibri"/>
              </a:rPr>
              <a:t> </a:t>
            </a:r>
            <a:r>
              <a:rPr sz="2400" dirty="0">
                <a:solidFill>
                  <a:srgbClr val="FFFFFF"/>
                </a:solidFill>
                <a:latin typeface="Calibri"/>
                <a:cs typeface="Calibri"/>
              </a:rPr>
              <a:t>if</a:t>
            </a:r>
            <a:r>
              <a:rPr sz="2400" spc="-25" dirty="0">
                <a:solidFill>
                  <a:srgbClr val="FFFFFF"/>
                </a:solidFill>
                <a:latin typeface="Calibri"/>
                <a:cs typeface="Calibri"/>
              </a:rPr>
              <a:t> </a:t>
            </a:r>
            <a:r>
              <a:rPr sz="2400" dirty="0">
                <a:solidFill>
                  <a:srgbClr val="FFFFFF"/>
                </a:solidFill>
                <a:latin typeface="Calibri"/>
                <a:cs typeface="Calibri"/>
              </a:rPr>
              <a:t>the</a:t>
            </a:r>
            <a:r>
              <a:rPr sz="2400" spc="-20" dirty="0">
                <a:solidFill>
                  <a:srgbClr val="FFFFFF"/>
                </a:solidFill>
                <a:latin typeface="Calibri"/>
                <a:cs typeface="Calibri"/>
              </a:rPr>
              <a:t> </a:t>
            </a:r>
            <a:r>
              <a:rPr sz="2400" spc="70" dirty="0">
                <a:solidFill>
                  <a:srgbClr val="FFFFFF"/>
                </a:solidFill>
                <a:latin typeface="Calibri"/>
                <a:cs typeface="Calibri"/>
              </a:rPr>
              <a:t>records</a:t>
            </a:r>
            <a:r>
              <a:rPr sz="2400" spc="-15" dirty="0">
                <a:solidFill>
                  <a:srgbClr val="FFFFFF"/>
                </a:solidFill>
                <a:latin typeface="Calibri"/>
                <a:cs typeface="Calibri"/>
              </a:rPr>
              <a:t> </a:t>
            </a:r>
            <a:r>
              <a:rPr sz="2400" spc="85" dirty="0">
                <a:solidFill>
                  <a:srgbClr val="FFFFFF"/>
                </a:solidFill>
                <a:latin typeface="Calibri"/>
                <a:cs typeface="Calibri"/>
              </a:rPr>
              <a:t>should</a:t>
            </a:r>
            <a:r>
              <a:rPr sz="2400" spc="-25" dirty="0">
                <a:solidFill>
                  <a:srgbClr val="FFFFFF"/>
                </a:solidFill>
                <a:latin typeface="Calibri"/>
                <a:cs typeface="Calibri"/>
              </a:rPr>
              <a:t> </a:t>
            </a:r>
            <a:r>
              <a:rPr sz="2400" spc="65" dirty="0">
                <a:solidFill>
                  <a:srgbClr val="FFFFFF"/>
                </a:solidFill>
                <a:latin typeface="Calibri"/>
                <a:cs typeface="Calibri"/>
              </a:rPr>
              <a:t>be</a:t>
            </a:r>
            <a:r>
              <a:rPr sz="2400" spc="-20" dirty="0">
                <a:solidFill>
                  <a:srgbClr val="FFFFFF"/>
                </a:solidFill>
                <a:latin typeface="Calibri"/>
                <a:cs typeface="Calibri"/>
              </a:rPr>
              <a:t> </a:t>
            </a:r>
            <a:r>
              <a:rPr sz="2400" dirty="0">
                <a:solidFill>
                  <a:srgbClr val="FFFFFF"/>
                </a:solidFill>
                <a:latin typeface="Calibri"/>
                <a:cs typeface="Calibri"/>
              </a:rPr>
              <a:t>re-</a:t>
            </a:r>
            <a:r>
              <a:rPr sz="2400" spc="60" dirty="0">
                <a:solidFill>
                  <a:srgbClr val="FFFFFF"/>
                </a:solidFill>
                <a:latin typeface="Calibri"/>
                <a:cs typeface="Calibri"/>
              </a:rPr>
              <a:t>labeled </a:t>
            </a:r>
            <a:r>
              <a:rPr sz="2400" dirty="0">
                <a:solidFill>
                  <a:srgbClr val="FFFFFF"/>
                </a:solidFill>
                <a:latin typeface="Calibri"/>
                <a:cs typeface="Calibri"/>
              </a:rPr>
              <a:t>or</a:t>
            </a:r>
            <a:r>
              <a:rPr sz="2400" spc="80" dirty="0">
                <a:solidFill>
                  <a:srgbClr val="FFFFFF"/>
                </a:solidFill>
                <a:latin typeface="Calibri"/>
                <a:cs typeface="Calibri"/>
              </a:rPr>
              <a:t> </a:t>
            </a:r>
            <a:r>
              <a:rPr sz="2400" dirty="0">
                <a:solidFill>
                  <a:srgbClr val="FFFFFF"/>
                </a:solidFill>
                <a:latin typeface="Calibri"/>
                <a:cs typeface="Calibri"/>
              </a:rPr>
              <a:t>organized.</a:t>
            </a:r>
            <a:r>
              <a:rPr sz="2400" spc="70" dirty="0">
                <a:solidFill>
                  <a:srgbClr val="FFFFFF"/>
                </a:solidFill>
                <a:latin typeface="Calibri"/>
                <a:cs typeface="Calibri"/>
              </a:rPr>
              <a:t> </a:t>
            </a:r>
            <a:r>
              <a:rPr sz="2400" spc="120" dirty="0">
                <a:solidFill>
                  <a:srgbClr val="FFFFFF"/>
                </a:solidFill>
                <a:latin typeface="Calibri"/>
                <a:cs typeface="Calibri"/>
              </a:rPr>
              <a:t>Does</a:t>
            </a:r>
            <a:r>
              <a:rPr sz="2400" spc="90" dirty="0">
                <a:solidFill>
                  <a:srgbClr val="FFFFFF"/>
                </a:solidFill>
                <a:latin typeface="Calibri"/>
                <a:cs typeface="Calibri"/>
              </a:rPr>
              <a:t> </a:t>
            </a:r>
            <a:r>
              <a:rPr sz="2400" dirty="0">
                <a:solidFill>
                  <a:srgbClr val="FFFFFF"/>
                </a:solidFill>
                <a:latin typeface="Calibri"/>
                <a:cs typeface="Calibri"/>
              </a:rPr>
              <a:t>the</a:t>
            </a:r>
            <a:r>
              <a:rPr sz="2400" spc="80" dirty="0">
                <a:solidFill>
                  <a:srgbClr val="FFFFFF"/>
                </a:solidFill>
                <a:latin typeface="Calibri"/>
                <a:cs typeface="Calibri"/>
              </a:rPr>
              <a:t> </a:t>
            </a:r>
            <a:r>
              <a:rPr sz="2400" dirty="0">
                <a:solidFill>
                  <a:srgbClr val="FFFFFF"/>
                </a:solidFill>
                <a:latin typeface="Calibri"/>
                <a:cs typeface="Calibri"/>
              </a:rPr>
              <a:t>current</a:t>
            </a:r>
            <a:r>
              <a:rPr sz="2400" spc="70" dirty="0">
                <a:solidFill>
                  <a:srgbClr val="FFFFFF"/>
                </a:solidFill>
                <a:latin typeface="Calibri"/>
                <a:cs typeface="Calibri"/>
              </a:rPr>
              <a:t> </a:t>
            </a:r>
            <a:r>
              <a:rPr sz="2400" spc="85" dirty="0">
                <a:solidFill>
                  <a:srgbClr val="FFFFFF"/>
                </a:solidFill>
                <a:latin typeface="Calibri"/>
                <a:cs typeface="Calibri"/>
              </a:rPr>
              <a:t>system</a:t>
            </a:r>
            <a:r>
              <a:rPr sz="2400" spc="70" dirty="0">
                <a:solidFill>
                  <a:srgbClr val="FFFFFF"/>
                </a:solidFill>
                <a:latin typeface="Calibri"/>
                <a:cs typeface="Calibri"/>
              </a:rPr>
              <a:t> </a:t>
            </a:r>
            <a:r>
              <a:rPr sz="2400" spc="50" dirty="0">
                <a:solidFill>
                  <a:srgbClr val="FFFFFF"/>
                </a:solidFill>
                <a:latin typeface="Calibri"/>
                <a:cs typeface="Calibri"/>
              </a:rPr>
              <a:t>make </a:t>
            </a:r>
            <a:r>
              <a:rPr sz="2400" spc="90" dirty="0">
                <a:solidFill>
                  <a:srgbClr val="FFFFFF"/>
                </a:solidFill>
                <a:latin typeface="Calibri"/>
                <a:cs typeface="Calibri"/>
              </a:rPr>
              <a:t>sense?</a:t>
            </a:r>
            <a:endParaRPr sz="2400" dirty="0">
              <a:latin typeface="Calibri"/>
              <a:cs typeface="Calibri"/>
            </a:endParaRPr>
          </a:p>
          <a:p>
            <a:pPr marL="355600" marR="137795" indent="-342900">
              <a:lnSpc>
                <a:spcPct val="100000"/>
              </a:lnSpc>
              <a:spcBef>
                <a:spcPts val="1005"/>
              </a:spcBef>
              <a:buFont typeface="Arial"/>
              <a:buChar char="•"/>
              <a:tabLst>
                <a:tab pos="354965" algn="l"/>
                <a:tab pos="355600" algn="l"/>
              </a:tabLst>
            </a:pPr>
            <a:r>
              <a:rPr sz="2400" spc="100" dirty="0">
                <a:solidFill>
                  <a:srgbClr val="FFFFFF"/>
                </a:solidFill>
                <a:latin typeface="Calibri"/>
                <a:cs typeface="Calibri"/>
              </a:rPr>
              <a:t>Label</a:t>
            </a:r>
            <a:r>
              <a:rPr sz="2400" spc="25"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dirty="0">
                <a:solidFill>
                  <a:srgbClr val="FFFFFF"/>
                </a:solidFill>
                <a:latin typeface="Calibri"/>
                <a:cs typeface="Calibri"/>
              </a:rPr>
              <a:t>box</a:t>
            </a:r>
            <a:r>
              <a:rPr sz="2400" spc="20" dirty="0">
                <a:solidFill>
                  <a:srgbClr val="FFFFFF"/>
                </a:solidFill>
                <a:latin typeface="Calibri"/>
                <a:cs typeface="Calibri"/>
              </a:rPr>
              <a:t> </a:t>
            </a:r>
            <a:r>
              <a:rPr sz="2400" dirty="0">
                <a:solidFill>
                  <a:srgbClr val="FFFFFF"/>
                </a:solidFill>
                <a:latin typeface="Calibri"/>
                <a:cs typeface="Calibri"/>
              </a:rPr>
              <a:t>or</a:t>
            </a:r>
            <a:r>
              <a:rPr sz="2400" spc="20" dirty="0">
                <a:solidFill>
                  <a:srgbClr val="FFFFFF"/>
                </a:solidFill>
                <a:latin typeface="Calibri"/>
                <a:cs typeface="Calibri"/>
              </a:rPr>
              <a:t> </a:t>
            </a:r>
            <a:r>
              <a:rPr sz="2400" dirty="0">
                <a:solidFill>
                  <a:srgbClr val="FFFFFF"/>
                </a:solidFill>
                <a:latin typeface="Calibri"/>
                <a:cs typeface="Calibri"/>
              </a:rPr>
              <a:t>folder</a:t>
            </a:r>
            <a:r>
              <a:rPr sz="2400" spc="30" dirty="0">
                <a:solidFill>
                  <a:srgbClr val="FFFFFF"/>
                </a:solidFill>
                <a:latin typeface="Calibri"/>
                <a:cs typeface="Calibri"/>
              </a:rPr>
              <a:t> </a:t>
            </a:r>
            <a:r>
              <a:rPr sz="2400" dirty="0">
                <a:solidFill>
                  <a:srgbClr val="FFFFFF"/>
                </a:solidFill>
                <a:latin typeface="Calibri"/>
                <a:cs typeface="Calibri"/>
              </a:rPr>
              <a:t>with</a:t>
            </a:r>
            <a:r>
              <a:rPr sz="2400" spc="-5" dirty="0">
                <a:solidFill>
                  <a:srgbClr val="FFFFFF"/>
                </a:solidFill>
                <a:latin typeface="Calibri"/>
                <a:cs typeface="Calibri"/>
              </a:rPr>
              <a:t> </a:t>
            </a:r>
            <a:r>
              <a:rPr sz="2400" dirty="0">
                <a:solidFill>
                  <a:srgbClr val="FFFFFF"/>
                </a:solidFill>
                <a:latin typeface="Calibri"/>
                <a:cs typeface="Calibri"/>
              </a:rPr>
              <a:t>the</a:t>
            </a:r>
            <a:r>
              <a:rPr sz="2400" spc="5" dirty="0">
                <a:solidFill>
                  <a:srgbClr val="FFFFFF"/>
                </a:solidFill>
                <a:latin typeface="Calibri"/>
                <a:cs typeface="Calibri"/>
              </a:rPr>
              <a:t> </a:t>
            </a:r>
            <a:r>
              <a:rPr sz="2400" spc="-10" dirty="0">
                <a:solidFill>
                  <a:srgbClr val="FFFFFF"/>
                </a:solidFill>
                <a:latin typeface="Calibri"/>
                <a:cs typeface="Calibri"/>
              </a:rPr>
              <a:t>appropriate </a:t>
            </a:r>
            <a:r>
              <a:rPr sz="2400" spc="60" dirty="0">
                <a:solidFill>
                  <a:srgbClr val="FFFFFF"/>
                </a:solidFill>
                <a:latin typeface="Calibri"/>
                <a:cs typeface="Calibri"/>
              </a:rPr>
              <a:t>destruction</a:t>
            </a:r>
            <a:r>
              <a:rPr sz="2400" spc="-20" dirty="0">
                <a:solidFill>
                  <a:srgbClr val="FFFFFF"/>
                </a:solidFill>
                <a:latin typeface="Calibri"/>
                <a:cs typeface="Calibri"/>
              </a:rPr>
              <a:t> </a:t>
            </a:r>
            <a:r>
              <a:rPr sz="2400" dirty="0">
                <a:solidFill>
                  <a:srgbClr val="FFFFFF"/>
                </a:solidFill>
                <a:latin typeface="Calibri"/>
                <a:cs typeface="Calibri"/>
              </a:rPr>
              <a:t>date</a:t>
            </a:r>
            <a:r>
              <a:rPr sz="2400" spc="5" dirty="0">
                <a:solidFill>
                  <a:srgbClr val="FFFFFF"/>
                </a:solidFill>
                <a:latin typeface="Calibri"/>
                <a:cs typeface="Calibri"/>
              </a:rPr>
              <a:t> </a:t>
            </a:r>
            <a:r>
              <a:rPr sz="2400" dirty="0">
                <a:solidFill>
                  <a:srgbClr val="FFFFFF"/>
                </a:solidFill>
                <a:latin typeface="Calibri"/>
                <a:cs typeface="Calibri"/>
              </a:rPr>
              <a:t>to</a:t>
            </a:r>
            <a:r>
              <a:rPr sz="2400" spc="-15" dirty="0">
                <a:solidFill>
                  <a:srgbClr val="FFFFFF"/>
                </a:solidFill>
                <a:latin typeface="Calibri"/>
                <a:cs typeface="Calibri"/>
              </a:rPr>
              <a:t> </a:t>
            </a:r>
            <a:r>
              <a:rPr sz="2400" spc="75" dirty="0">
                <a:solidFill>
                  <a:srgbClr val="FFFFFF"/>
                </a:solidFill>
                <a:latin typeface="Calibri"/>
                <a:cs typeface="Calibri"/>
              </a:rPr>
              <a:t>and</a:t>
            </a:r>
            <a:r>
              <a:rPr sz="2400" spc="10" dirty="0">
                <a:solidFill>
                  <a:srgbClr val="FFFFFF"/>
                </a:solidFill>
                <a:latin typeface="Calibri"/>
                <a:cs typeface="Calibri"/>
              </a:rPr>
              <a:t> </a:t>
            </a:r>
            <a:r>
              <a:rPr sz="2400" spc="65" dirty="0">
                <a:solidFill>
                  <a:srgbClr val="FFFFFF"/>
                </a:solidFill>
                <a:latin typeface="Calibri"/>
                <a:cs typeface="Calibri"/>
              </a:rPr>
              <a:t>Disposition </a:t>
            </a:r>
            <a:r>
              <a:rPr sz="2400" dirty="0">
                <a:solidFill>
                  <a:srgbClr val="FFFFFF"/>
                </a:solidFill>
                <a:latin typeface="Calibri"/>
                <a:cs typeface="Calibri"/>
              </a:rPr>
              <a:t>Authority</a:t>
            </a:r>
            <a:r>
              <a:rPr sz="2400" spc="25" dirty="0">
                <a:solidFill>
                  <a:srgbClr val="FFFFFF"/>
                </a:solidFill>
                <a:latin typeface="Calibri"/>
                <a:cs typeface="Calibri"/>
              </a:rPr>
              <a:t> </a:t>
            </a:r>
            <a:r>
              <a:rPr sz="2400" spc="-10" dirty="0">
                <a:solidFill>
                  <a:srgbClr val="FFFFFF"/>
                </a:solidFill>
                <a:latin typeface="Calibri"/>
                <a:cs typeface="Calibri"/>
              </a:rPr>
              <a:t>Number.</a:t>
            </a:r>
            <a:endParaRPr sz="2400" dirty="0">
              <a:latin typeface="Calibri"/>
              <a:cs typeface="Calibri"/>
            </a:endParaRPr>
          </a:p>
          <a:p>
            <a:pPr marL="355600" indent="-342900">
              <a:lnSpc>
                <a:spcPct val="100000"/>
              </a:lnSpc>
              <a:spcBef>
                <a:spcPts val="1000"/>
              </a:spcBef>
              <a:buFont typeface="Arial"/>
              <a:buChar char="•"/>
              <a:tabLst>
                <a:tab pos="354965" algn="l"/>
                <a:tab pos="355600" algn="l"/>
              </a:tabLst>
            </a:pPr>
            <a:r>
              <a:rPr sz="2400" spc="95" dirty="0">
                <a:solidFill>
                  <a:srgbClr val="FFFFFF"/>
                </a:solidFill>
                <a:latin typeface="Calibri"/>
                <a:cs typeface="Calibri"/>
              </a:rPr>
              <a:t>Consider </a:t>
            </a:r>
            <a:r>
              <a:rPr sz="2400" dirty="0">
                <a:solidFill>
                  <a:srgbClr val="FFFFFF"/>
                </a:solidFill>
                <a:latin typeface="Calibri"/>
                <a:cs typeface="Calibri"/>
              </a:rPr>
              <a:t>digitizing</a:t>
            </a:r>
            <a:r>
              <a:rPr sz="2400" spc="70" dirty="0">
                <a:solidFill>
                  <a:srgbClr val="FFFFFF"/>
                </a:solidFill>
                <a:latin typeface="Calibri"/>
                <a:cs typeface="Calibri"/>
              </a:rPr>
              <a:t> </a:t>
            </a:r>
            <a:r>
              <a:rPr sz="2400" dirty="0">
                <a:solidFill>
                  <a:srgbClr val="FFFFFF"/>
                </a:solidFill>
                <a:latin typeface="Calibri"/>
                <a:cs typeface="Calibri"/>
              </a:rPr>
              <a:t>the</a:t>
            </a:r>
            <a:r>
              <a:rPr sz="2400" spc="75" dirty="0">
                <a:solidFill>
                  <a:srgbClr val="FFFFFF"/>
                </a:solidFill>
                <a:latin typeface="Calibri"/>
                <a:cs typeface="Calibri"/>
              </a:rPr>
              <a:t> </a:t>
            </a:r>
            <a:r>
              <a:rPr sz="2400" spc="55" dirty="0">
                <a:solidFill>
                  <a:srgbClr val="FFFFFF"/>
                </a:solidFill>
                <a:latin typeface="Calibri"/>
                <a:cs typeface="Calibri"/>
              </a:rPr>
              <a:t>records.</a:t>
            </a:r>
            <a:endParaRPr sz="2400"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818002" y="774756"/>
            <a:ext cx="6725798" cy="936154"/>
          </a:xfrm>
          <a:prstGeom prst="rect">
            <a:avLst/>
          </a:prstGeom>
        </p:spPr>
        <p:txBody>
          <a:bodyPr vert="horz" wrap="square" lIns="0" tIns="12700" rIns="0" bIns="0" rtlCol="0">
            <a:spAutoFit/>
          </a:bodyPr>
          <a:lstStyle/>
          <a:p>
            <a:pPr marL="12700">
              <a:lnSpc>
                <a:spcPct val="100000"/>
              </a:lnSpc>
              <a:spcBef>
                <a:spcPts val="100"/>
              </a:spcBef>
            </a:pPr>
            <a:r>
              <a:rPr sz="6000" spc="-110" dirty="0"/>
              <a:t>Digitizing</a:t>
            </a:r>
            <a:r>
              <a:rPr sz="6000" spc="-175" dirty="0"/>
              <a:t> </a:t>
            </a:r>
            <a:r>
              <a:rPr sz="6000" spc="-10" dirty="0"/>
              <a:t>Records</a:t>
            </a:r>
            <a:endParaRPr sz="6000" dirty="0"/>
          </a:p>
        </p:txBody>
      </p:sp>
      <p:sp>
        <p:nvSpPr>
          <p:cNvPr id="12" name="object 12"/>
          <p:cNvSpPr txBox="1"/>
          <p:nvPr/>
        </p:nvSpPr>
        <p:spPr>
          <a:xfrm>
            <a:off x="711133" y="2133600"/>
            <a:ext cx="10769733" cy="3527953"/>
          </a:xfrm>
          <a:prstGeom prst="rect">
            <a:avLst/>
          </a:prstGeom>
        </p:spPr>
        <p:txBody>
          <a:bodyPr vert="horz" wrap="square" lIns="0" tIns="12700" rIns="0" bIns="0" rtlCol="0">
            <a:spAutoFit/>
          </a:bodyPr>
          <a:lstStyle/>
          <a:p>
            <a:pPr marL="12700" marR="28575">
              <a:lnSpc>
                <a:spcPct val="110000"/>
              </a:lnSpc>
              <a:spcBef>
                <a:spcPts val="100"/>
              </a:spcBef>
            </a:pPr>
            <a:r>
              <a:rPr sz="3600" b="1" spc="85" dirty="0">
                <a:solidFill>
                  <a:srgbClr val="FFFFFF"/>
                </a:solidFill>
                <a:latin typeface="+mn-lt"/>
                <a:cs typeface="Calibri"/>
              </a:rPr>
              <a:t>Not</a:t>
            </a:r>
            <a:r>
              <a:rPr sz="3600" b="1" spc="-40" dirty="0">
                <a:solidFill>
                  <a:srgbClr val="FFFFFF"/>
                </a:solidFill>
                <a:latin typeface="+mn-lt"/>
                <a:cs typeface="Calibri"/>
              </a:rPr>
              <a:t> </a:t>
            </a:r>
            <a:r>
              <a:rPr sz="3600" b="1" spc="140" dirty="0">
                <a:solidFill>
                  <a:srgbClr val="FFFFFF"/>
                </a:solidFill>
                <a:latin typeface="+mn-lt"/>
                <a:cs typeface="Calibri"/>
              </a:rPr>
              <a:t>all</a:t>
            </a:r>
            <a:r>
              <a:rPr sz="3600" b="1" spc="-40" dirty="0">
                <a:solidFill>
                  <a:srgbClr val="FFFFFF"/>
                </a:solidFill>
                <a:latin typeface="+mn-lt"/>
                <a:cs typeface="Calibri"/>
              </a:rPr>
              <a:t> </a:t>
            </a:r>
            <a:r>
              <a:rPr sz="3600" b="1" spc="145" dirty="0">
                <a:solidFill>
                  <a:srgbClr val="FFFFFF"/>
                </a:solidFill>
                <a:latin typeface="+mn-lt"/>
                <a:cs typeface="Calibri"/>
              </a:rPr>
              <a:t>records</a:t>
            </a:r>
            <a:r>
              <a:rPr sz="3600" b="1" spc="-30" dirty="0">
                <a:solidFill>
                  <a:srgbClr val="FFFFFF"/>
                </a:solidFill>
                <a:latin typeface="+mn-lt"/>
                <a:cs typeface="Calibri"/>
              </a:rPr>
              <a:t> </a:t>
            </a:r>
            <a:r>
              <a:rPr sz="3600" b="1" spc="120" dirty="0">
                <a:solidFill>
                  <a:srgbClr val="FFFFFF"/>
                </a:solidFill>
                <a:latin typeface="+mn-lt"/>
                <a:cs typeface="Calibri"/>
              </a:rPr>
              <a:t>need</a:t>
            </a:r>
            <a:r>
              <a:rPr sz="3600" b="1" spc="-30" dirty="0">
                <a:solidFill>
                  <a:srgbClr val="FFFFFF"/>
                </a:solidFill>
                <a:latin typeface="+mn-lt"/>
                <a:cs typeface="Calibri"/>
              </a:rPr>
              <a:t> </a:t>
            </a:r>
            <a:r>
              <a:rPr sz="3600" b="1" dirty="0">
                <a:solidFill>
                  <a:srgbClr val="FFFFFF"/>
                </a:solidFill>
                <a:latin typeface="+mn-lt"/>
                <a:cs typeface="Calibri"/>
              </a:rPr>
              <a:t>to</a:t>
            </a:r>
            <a:r>
              <a:rPr sz="3600" b="1" spc="-45" dirty="0">
                <a:solidFill>
                  <a:srgbClr val="FFFFFF"/>
                </a:solidFill>
                <a:latin typeface="+mn-lt"/>
                <a:cs typeface="Calibri"/>
              </a:rPr>
              <a:t> </a:t>
            </a:r>
            <a:r>
              <a:rPr sz="3600" b="1" spc="130" dirty="0">
                <a:solidFill>
                  <a:srgbClr val="FFFFFF"/>
                </a:solidFill>
                <a:latin typeface="+mn-lt"/>
                <a:cs typeface="Calibri"/>
              </a:rPr>
              <a:t>be</a:t>
            </a:r>
            <a:r>
              <a:rPr sz="3600" b="1" spc="-35" dirty="0">
                <a:solidFill>
                  <a:srgbClr val="FFFFFF"/>
                </a:solidFill>
                <a:latin typeface="+mn-lt"/>
                <a:cs typeface="Calibri"/>
              </a:rPr>
              <a:t> </a:t>
            </a:r>
            <a:r>
              <a:rPr sz="3600" b="1" spc="85" dirty="0">
                <a:solidFill>
                  <a:srgbClr val="FFFFFF"/>
                </a:solidFill>
                <a:latin typeface="+mn-lt"/>
                <a:cs typeface="Calibri"/>
              </a:rPr>
              <a:t>kept</a:t>
            </a:r>
            <a:r>
              <a:rPr sz="3600" b="1" spc="-25" dirty="0">
                <a:solidFill>
                  <a:srgbClr val="FFFFFF"/>
                </a:solidFill>
                <a:latin typeface="+mn-lt"/>
                <a:cs typeface="Calibri"/>
              </a:rPr>
              <a:t> </a:t>
            </a:r>
            <a:r>
              <a:rPr sz="3600" b="1" spc="75" dirty="0">
                <a:solidFill>
                  <a:srgbClr val="FFFFFF"/>
                </a:solidFill>
                <a:latin typeface="+mn-lt"/>
                <a:cs typeface="Calibri"/>
              </a:rPr>
              <a:t>in</a:t>
            </a:r>
            <a:r>
              <a:rPr sz="3600" b="1" spc="-45" dirty="0">
                <a:solidFill>
                  <a:srgbClr val="FFFFFF"/>
                </a:solidFill>
                <a:latin typeface="+mn-lt"/>
                <a:cs typeface="Calibri"/>
              </a:rPr>
              <a:t> </a:t>
            </a:r>
            <a:r>
              <a:rPr sz="3600" b="1" spc="45" dirty="0">
                <a:solidFill>
                  <a:srgbClr val="FFFFFF"/>
                </a:solidFill>
                <a:latin typeface="+mn-lt"/>
                <a:cs typeface="Calibri"/>
              </a:rPr>
              <a:t>their </a:t>
            </a:r>
            <a:r>
              <a:rPr sz="3600" b="1" spc="155" dirty="0">
                <a:solidFill>
                  <a:srgbClr val="FFFFFF"/>
                </a:solidFill>
                <a:latin typeface="+mn-lt"/>
                <a:cs typeface="Calibri"/>
              </a:rPr>
              <a:t>physical</a:t>
            </a:r>
            <a:r>
              <a:rPr sz="3600" b="1" spc="-30" dirty="0">
                <a:solidFill>
                  <a:srgbClr val="FFFFFF"/>
                </a:solidFill>
                <a:latin typeface="+mn-lt"/>
                <a:cs typeface="Calibri"/>
              </a:rPr>
              <a:t> </a:t>
            </a:r>
            <a:r>
              <a:rPr sz="3600" b="1" spc="70" dirty="0">
                <a:solidFill>
                  <a:srgbClr val="FFFFFF"/>
                </a:solidFill>
                <a:latin typeface="+mn-lt"/>
                <a:cs typeface="Calibri"/>
              </a:rPr>
              <a:t>form.</a:t>
            </a:r>
            <a:endParaRPr sz="3600" dirty="0">
              <a:latin typeface="+mn-lt"/>
              <a:cs typeface="Calibri"/>
            </a:endParaRPr>
          </a:p>
          <a:p>
            <a:pPr>
              <a:lnSpc>
                <a:spcPct val="100000"/>
              </a:lnSpc>
            </a:pPr>
            <a:endParaRPr sz="3600" dirty="0">
              <a:latin typeface="+mn-lt"/>
              <a:cs typeface="Calibri"/>
            </a:endParaRPr>
          </a:p>
          <a:p>
            <a:pPr>
              <a:lnSpc>
                <a:spcPct val="100000"/>
              </a:lnSpc>
              <a:spcBef>
                <a:spcPts val="30"/>
              </a:spcBef>
            </a:pPr>
            <a:endParaRPr sz="3600" dirty="0">
              <a:latin typeface="+mn-lt"/>
              <a:cs typeface="Calibri"/>
            </a:endParaRPr>
          </a:p>
          <a:p>
            <a:pPr marL="12700" marR="5080">
              <a:lnSpc>
                <a:spcPct val="110000"/>
              </a:lnSpc>
            </a:pPr>
            <a:r>
              <a:rPr sz="3600" spc="90" dirty="0">
                <a:solidFill>
                  <a:srgbClr val="FFFFFF"/>
                </a:solidFill>
                <a:latin typeface="+mn-lt"/>
                <a:cs typeface="Calibri"/>
              </a:rPr>
              <a:t>Non-</a:t>
            </a:r>
            <a:r>
              <a:rPr sz="3600" spc="70" dirty="0">
                <a:solidFill>
                  <a:srgbClr val="FFFFFF"/>
                </a:solidFill>
                <a:latin typeface="+mn-lt"/>
                <a:cs typeface="Calibri"/>
              </a:rPr>
              <a:t>archival</a:t>
            </a:r>
            <a:r>
              <a:rPr sz="3600" spc="-35" dirty="0">
                <a:solidFill>
                  <a:srgbClr val="FFFFFF"/>
                </a:solidFill>
                <a:latin typeface="+mn-lt"/>
                <a:cs typeface="Calibri"/>
              </a:rPr>
              <a:t> </a:t>
            </a:r>
            <a:r>
              <a:rPr sz="3600" spc="105" dirty="0">
                <a:solidFill>
                  <a:srgbClr val="FFFFFF"/>
                </a:solidFill>
                <a:latin typeface="+mn-lt"/>
                <a:cs typeface="Calibri"/>
              </a:rPr>
              <a:t>documents</a:t>
            </a:r>
            <a:r>
              <a:rPr sz="3600" spc="-15" dirty="0">
                <a:solidFill>
                  <a:srgbClr val="FFFFFF"/>
                </a:solidFill>
                <a:latin typeface="+mn-lt"/>
                <a:cs typeface="Calibri"/>
              </a:rPr>
              <a:t> </a:t>
            </a:r>
            <a:r>
              <a:rPr sz="3600" spc="145" dirty="0">
                <a:solidFill>
                  <a:srgbClr val="FFFFFF"/>
                </a:solidFill>
                <a:latin typeface="+mn-lt"/>
                <a:cs typeface="Calibri"/>
              </a:rPr>
              <a:t>can</a:t>
            </a:r>
            <a:r>
              <a:rPr sz="3600" spc="-30" dirty="0">
                <a:solidFill>
                  <a:srgbClr val="FFFFFF"/>
                </a:solidFill>
                <a:latin typeface="+mn-lt"/>
                <a:cs typeface="Calibri"/>
              </a:rPr>
              <a:t> </a:t>
            </a:r>
            <a:r>
              <a:rPr sz="3600" spc="60" dirty="0">
                <a:solidFill>
                  <a:srgbClr val="FFFFFF"/>
                </a:solidFill>
                <a:latin typeface="+mn-lt"/>
                <a:cs typeface="Calibri"/>
              </a:rPr>
              <a:t>be </a:t>
            </a:r>
            <a:r>
              <a:rPr sz="3600" spc="75" dirty="0">
                <a:solidFill>
                  <a:srgbClr val="FFFFFF"/>
                </a:solidFill>
                <a:latin typeface="+mn-lt"/>
                <a:cs typeface="Calibri"/>
              </a:rPr>
              <a:t>shredded</a:t>
            </a:r>
            <a:r>
              <a:rPr sz="3600" spc="85" dirty="0">
                <a:solidFill>
                  <a:srgbClr val="FFFFFF"/>
                </a:solidFill>
                <a:latin typeface="+mn-lt"/>
                <a:cs typeface="Calibri"/>
              </a:rPr>
              <a:t> </a:t>
            </a:r>
            <a:r>
              <a:rPr sz="3600" dirty="0">
                <a:solidFill>
                  <a:srgbClr val="FFFFFF"/>
                </a:solidFill>
                <a:latin typeface="+mn-lt"/>
                <a:cs typeface="Calibri"/>
              </a:rPr>
              <a:t>before</a:t>
            </a:r>
            <a:r>
              <a:rPr sz="3600" spc="70" dirty="0">
                <a:solidFill>
                  <a:srgbClr val="FFFFFF"/>
                </a:solidFill>
                <a:latin typeface="+mn-lt"/>
                <a:cs typeface="Calibri"/>
              </a:rPr>
              <a:t> </a:t>
            </a:r>
            <a:r>
              <a:rPr sz="3600" dirty="0">
                <a:solidFill>
                  <a:srgbClr val="FFFFFF"/>
                </a:solidFill>
                <a:latin typeface="+mn-lt"/>
                <a:cs typeface="Calibri"/>
              </a:rPr>
              <a:t>their</a:t>
            </a:r>
            <a:r>
              <a:rPr sz="3600" spc="55" dirty="0">
                <a:solidFill>
                  <a:srgbClr val="FFFFFF"/>
                </a:solidFill>
                <a:latin typeface="+mn-lt"/>
                <a:cs typeface="Calibri"/>
              </a:rPr>
              <a:t> </a:t>
            </a:r>
            <a:r>
              <a:rPr sz="3600" dirty="0">
                <a:solidFill>
                  <a:srgbClr val="FFFFFF"/>
                </a:solidFill>
                <a:latin typeface="+mn-lt"/>
                <a:cs typeface="Calibri"/>
              </a:rPr>
              <a:t>retention</a:t>
            </a:r>
            <a:r>
              <a:rPr sz="3600" spc="50" dirty="0">
                <a:solidFill>
                  <a:srgbClr val="FFFFFF"/>
                </a:solidFill>
                <a:latin typeface="+mn-lt"/>
                <a:cs typeface="Calibri"/>
              </a:rPr>
              <a:t> </a:t>
            </a:r>
            <a:r>
              <a:rPr sz="3600" dirty="0">
                <a:solidFill>
                  <a:srgbClr val="FFFFFF"/>
                </a:solidFill>
                <a:latin typeface="+mn-lt"/>
                <a:cs typeface="Calibri"/>
              </a:rPr>
              <a:t>period</a:t>
            </a:r>
            <a:r>
              <a:rPr sz="3600" spc="75" dirty="0">
                <a:solidFill>
                  <a:srgbClr val="FFFFFF"/>
                </a:solidFill>
                <a:latin typeface="+mn-lt"/>
                <a:cs typeface="Calibri"/>
              </a:rPr>
              <a:t> </a:t>
            </a:r>
            <a:r>
              <a:rPr sz="3600" spc="70" dirty="0">
                <a:solidFill>
                  <a:srgbClr val="FFFFFF"/>
                </a:solidFill>
                <a:latin typeface="+mn-lt"/>
                <a:cs typeface="Calibri"/>
              </a:rPr>
              <a:t>IF </a:t>
            </a:r>
            <a:r>
              <a:rPr sz="3600" dirty="0">
                <a:solidFill>
                  <a:srgbClr val="FFFFFF"/>
                </a:solidFill>
                <a:latin typeface="+mn-lt"/>
                <a:cs typeface="Calibri"/>
              </a:rPr>
              <a:t>there</a:t>
            </a:r>
            <a:r>
              <a:rPr sz="3600" spc="-35" dirty="0">
                <a:solidFill>
                  <a:srgbClr val="FFFFFF"/>
                </a:solidFill>
                <a:latin typeface="+mn-lt"/>
                <a:cs typeface="Calibri"/>
              </a:rPr>
              <a:t> </a:t>
            </a:r>
            <a:r>
              <a:rPr sz="3600" spc="135" dirty="0">
                <a:solidFill>
                  <a:srgbClr val="FFFFFF"/>
                </a:solidFill>
                <a:latin typeface="+mn-lt"/>
                <a:cs typeface="Calibri"/>
              </a:rPr>
              <a:t>is</a:t>
            </a:r>
            <a:r>
              <a:rPr sz="3600" spc="-55" dirty="0">
                <a:solidFill>
                  <a:srgbClr val="FFFFFF"/>
                </a:solidFill>
                <a:latin typeface="+mn-lt"/>
                <a:cs typeface="Calibri"/>
              </a:rPr>
              <a:t> </a:t>
            </a:r>
            <a:r>
              <a:rPr sz="3600" spc="130" dirty="0">
                <a:solidFill>
                  <a:srgbClr val="FFFFFF"/>
                </a:solidFill>
                <a:latin typeface="+mn-lt"/>
                <a:cs typeface="Calibri"/>
              </a:rPr>
              <a:t>a</a:t>
            </a:r>
            <a:r>
              <a:rPr sz="3600" spc="-40" dirty="0">
                <a:solidFill>
                  <a:srgbClr val="FFFFFF"/>
                </a:solidFill>
                <a:latin typeface="+mn-lt"/>
                <a:cs typeface="Calibri"/>
              </a:rPr>
              <a:t> </a:t>
            </a:r>
            <a:r>
              <a:rPr sz="3600" spc="85" dirty="0">
                <a:solidFill>
                  <a:srgbClr val="FFFFFF"/>
                </a:solidFill>
                <a:latin typeface="+mn-lt"/>
                <a:cs typeface="Calibri"/>
              </a:rPr>
              <a:t>complete</a:t>
            </a:r>
            <a:r>
              <a:rPr sz="3600" spc="-20" dirty="0">
                <a:solidFill>
                  <a:srgbClr val="FFFFFF"/>
                </a:solidFill>
                <a:latin typeface="+mn-lt"/>
                <a:cs typeface="Calibri"/>
              </a:rPr>
              <a:t> </a:t>
            </a:r>
            <a:r>
              <a:rPr sz="3600" spc="90" dirty="0">
                <a:solidFill>
                  <a:srgbClr val="FFFFFF"/>
                </a:solidFill>
                <a:latin typeface="+mn-lt"/>
                <a:cs typeface="Calibri"/>
              </a:rPr>
              <a:t>and</a:t>
            </a:r>
            <a:r>
              <a:rPr sz="3600" spc="-35" dirty="0">
                <a:solidFill>
                  <a:srgbClr val="FFFFFF"/>
                </a:solidFill>
                <a:latin typeface="+mn-lt"/>
                <a:cs typeface="Calibri"/>
              </a:rPr>
              <a:t> </a:t>
            </a:r>
            <a:r>
              <a:rPr sz="3600" spc="90" dirty="0">
                <a:solidFill>
                  <a:srgbClr val="FFFFFF"/>
                </a:solidFill>
                <a:latin typeface="+mn-lt"/>
                <a:cs typeface="Calibri"/>
              </a:rPr>
              <a:t>accurate</a:t>
            </a:r>
            <a:r>
              <a:rPr sz="3600" spc="-5" dirty="0">
                <a:solidFill>
                  <a:srgbClr val="FFFFFF"/>
                </a:solidFill>
                <a:latin typeface="+mn-lt"/>
                <a:cs typeface="Calibri"/>
              </a:rPr>
              <a:t> </a:t>
            </a:r>
            <a:r>
              <a:rPr sz="3600" spc="-10" dirty="0">
                <a:solidFill>
                  <a:srgbClr val="FFFFFF"/>
                </a:solidFill>
                <a:latin typeface="+mn-lt"/>
                <a:cs typeface="Calibri"/>
              </a:rPr>
              <a:t>digital </a:t>
            </a:r>
            <a:r>
              <a:rPr sz="3600" spc="40" dirty="0">
                <a:solidFill>
                  <a:srgbClr val="FFFFFF"/>
                </a:solidFill>
                <a:latin typeface="+mn-lt"/>
                <a:cs typeface="Calibri"/>
              </a:rPr>
              <a:t>copy.</a:t>
            </a:r>
            <a:endParaRPr sz="3600" dirty="0">
              <a:latin typeface="+mn-lt"/>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BA09-A42D-1512-5E6C-3FDAB5B0D71F}"/>
              </a:ext>
            </a:extLst>
          </p:cNvPr>
          <p:cNvSpPr>
            <a:spLocks noGrp="1"/>
          </p:cNvSpPr>
          <p:nvPr>
            <p:ph type="title"/>
          </p:nvPr>
        </p:nvSpPr>
        <p:spPr>
          <a:xfrm>
            <a:off x="538162" y="420751"/>
            <a:ext cx="11115675" cy="615553"/>
          </a:xfrm>
        </p:spPr>
        <p:txBody>
          <a:bodyPr/>
          <a:lstStyle/>
          <a:p>
            <a:r>
              <a:rPr lang="en-US" sz="4000" spc="-20" dirty="0"/>
              <a:t>Why</a:t>
            </a:r>
            <a:r>
              <a:rPr lang="en-US" sz="4000" spc="-215" dirty="0"/>
              <a:t> </a:t>
            </a:r>
            <a:r>
              <a:rPr lang="en-US" sz="4000" spc="-240" dirty="0"/>
              <a:t>would</a:t>
            </a:r>
            <a:r>
              <a:rPr lang="en-US" sz="4000" spc="-65" dirty="0"/>
              <a:t> </a:t>
            </a:r>
            <a:r>
              <a:rPr lang="en-US" sz="4000" spc="145" dirty="0"/>
              <a:t>I</a:t>
            </a:r>
            <a:r>
              <a:rPr lang="en-US" sz="4000" spc="-150" dirty="0"/>
              <a:t> </a:t>
            </a:r>
            <a:r>
              <a:rPr lang="en-US" sz="4000" spc="-105" dirty="0"/>
              <a:t>digitize</a:t>
            </a:r>
            <a:r>
              <a:rPr lang="en-US" sz="4000" spc="-125" dirty="0"/>
              <a:t> </a:t>
            </a:r>
            <a:r>
              <a:rPr lang="en-US" sz="4000" spc="-10" dirty="0"/>
              <a:t>records?</a:t>
            </a:r>
            <a:endParaRPr lang="en-US" dirty="0"/>
          </a:p>
        </p:txBody>
      </p:sp>
      <p:sp>
        <p:nvSpPr>
          <p:cNvPr id="3" name="Text Placeholder 2">
            <a:extLst>
              <a:ext uri="{FF2B5EF4-FFF2-40B4-BE49-F238E27FC236}">
                <a16:creationId xmlns:a16="http://schemas.microsoft.com/office/drawing/2014/main" id="{BDCB0E80-BF84-CC86-A79E-CC1F63921501}"/>
              </a:ext>
            </a:extLst>
          </p:cNvPr>
          <p:cNvSpPr>
            <a:spLocks noGrp="1"/>
          </p:cNvSpPr>
          <p:nvPr>
            <p:ph type="body" idx="1"/>
          </p:nvPr>
        </p:nvSpPr>
        <p:spPr>
          <a:xfrm>
            <a:off x="529695" y="1524000"/>
            <a:ext cx="10286363" cy="3323987"/>
          </a:xfrm>
        </p:spPr>
        <p:txBody>
          <a:bodyPr/>
          <a:lstStyle/>
          <a:p>
            <a:pPr marL="285750" indent="-285750">
              <a:buFont typeface="Arial" panose="020B0604020202020204" pitchFamily="34" charset="0"/>
              <a:buChar char="•"/>
            </a:pPr>
            <a:r>
              <a:rPr lang="en-US" dirty="0">
                <a:solidFill>
                  <a:schemeClr val="bg1"/>
                </a:solidFill>
              </a:rPr>
              <a:t>Digital Records can be easier to search and file</a:t>
            </a:r>
          </a:p>
          <a:p>
            <a:pPr marL="285750" indent="-285750">
              <a:buFont typeface="Arial" panose="020B0604020202020204" pitchFamily="34" charset="0"/>
              <a:buChar char="•"/>
            </a:pPr>
            <a:r>
              <a:rPr lang="en-US" dirty="0">
                <a:solidFill>
                  <a:schemeClr val="bg1"/>
                </a:solidFill>
              </a:rPr>
              <a:t>Digital records take up less physical space</a:t>
            </a:r>
          </a:p>
          <a:p>
            <a:pPr marL="285750" indent="-285750">
              <a:buFont typeface="Arial" panose="020B0604020202020204" pitchFamily="34" charset="0"/>
              <a:buChar char="•"/>
            </a:pPr>
            <a:r>
              <a:rPr lang="en-US" dirty="0">
                <a:solidFill>
                  <a:schemeClr val="bg1"/>
                </a:solidFill>
              </a:rPr>
              <a:t>Digitizing records can save time in the future if there is a subpoena or records request that requires the records to be scanned</a:t>
            </a:r>
          </a:p>
          <a:p>
            <a:pPr marL="285750" indent="-285750">
              <a:buFont typeface="Arial" panose="020B0604020202020204" pitchFamily="34" charset="0"/>
              <a:buChar char="•"/>
            </a:pPr>
            <a:r>
              <a:rPr lang="en-US" dirty="0">
                <a:solidFill>
                  <a:schemeClr val="bg1"/>
                </a:solidFill>
              </a:rPr>
              <a:t>Digital records are not subject to the same dangers as physical records</a:t>
            </a:r>
          </a:p>
          <a:p>
            <a:pPr marL="742950" lvl="3" indent="-285750">
              <a:buFont typeface="Arial" panose="020B0604020202020204" pitchFamily="34" charset="0"/>
              <a:buChar char="•"/>
            </a:pPr>
            <a:r>
              <a:rPr lang="en-US" sz="2400" dirty="0">
                <a:solidFill>
                  <a:schemeClr val="bg1"/>
                </a:solidFill>
              </a:rPr>
              <a:t>Water Damage</a:t>
            </a:r>
          </a:p>
          <a:p>
            <a:pPr marL="742950" lvl="3" indent="-285750">
              <a:buFont typeface="Arial" panose="020B0604020202020204" pitchFamily="34" charset="0"/>
              <a:buChar char="•"/>
            </a:pPr>
            <a:r>
              <a:rPr lang="en-US" sz="2400" dirty="0">
                <a:solidFill>
                  <a:schemeClr val="bg1"/>
                </a:solidFill>
              </a:rPr>
              <a:t>Fire</a:t>
            </a:r>
          </a:p>
          <a:p>
            <a:pPr marL="742950" lvl="3" indent="-285750">
              <a:buFont typeface="Arial" panose="020B0604020202020204" pitchFamily="34" charset="0"/>
              <a:buChar char="•"/>
            </a:pPr>
            <a:r>
              <a:rPr lang="en-US" sz="2400" dirty="0">
                <a:solidFill>
                  <a:schemeClr val="bg1"/>
                </a:solidFill>
              </a:rPr>
              <a:t>Fading with Age</a:t>
            </a:r>
          </a:p>
          <a:p>
            <a:endParaRPr lang="en-US" dirty="0"/>
          </a:p>
        </p:txBody>
      </p:sp>
    </p:spTree>
    <p:extLst>
      <p:ext uri="{BB962C8B-B14F-4D97-AF65-F5344CB8AC3E}">
        <p14:creationId xmlns:p14="http://schemas.microsoft.com/office/powerpoint/2010/main" val="380673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6E8D-3930-69E3-8FA8-78349127410A}"/>
              </a:ext>
            </a:extLst>
          </p:cNvPr>
          <p:cNvSpPr>
            <a:spLocks noGrp="1"/>
          </p:cNvSpPr>
          <p:nvPr>
            <p:ph type="title"/>
          </p:nvPr>
        </p:nvSpPr>
        <p:spPr>
          <a:xfrm>
            <a:off x="538162" y="420751"/>
            <a:ext cx="11115675" cy="615553"/>
          </a:xfrm>
        </p:spPr>
        <p:txBody>
          <a:bodyPr/>
          <a:lstStyle/>
          <a:p>
            <a:r>
              <a:rPr lang="en-US" b="1" dirty="0">
                <a:solidFill>
                  <a:schemeClr val="bg1"/>
                </a:solidFill>
                <a:latin typeface="Arial"/>
                <a:cs typeface="Arial"/>
              </a:rPr>
              <a:t>What are public records? </a:t>
            </a:r>
            <a:endParaRPr lang="en-US" dirty="0"/>
          </a:p>
        </p:txBody>
      </p:sp>
      <p:sp>
        <p:nvSpPr>
          <p:cNvPr id="3" name="Text Placeholder 2">
            <a:extLst>
              <a:ext uri="{FF2B5EF4-FFF2-40B4-BE49-F238E27FC236}">
                <a16:creationId xmlns:a16="http://schemas.microsoft.com/office/drawing/2014/main" id="{8680EF7D-2229-5F72-9508-5E866077FF5C}"/>
              </a:ext>
            </a:extLst>
          </p:cNvPr>
          <p:cNvSpPr>
            <a:spLocks noGrp="1"/>
          </p:cNvSpPr>
          <p:nvPr>
            <p:ph type="body" idx="1"/>
          </p:nvPr>
        </p:nvSpPr>
        <p:spPr>
          <a:xfrm>
            <a:off x="838200" y="1397674"/>
            <a:ext cx="10515600" cy="4062651"/>
          </a:xfrm>
        </p:spPr>
        <p:txBody>
          <a:bodyPr/>
          <a:lstStyle/>
          <a:p>
            <a:r>
              <a:rPr lang="en-US" sz="2400" dirty="0">
                <a:solidFill>
                  <a:schemeClr val="bg1"/>
                </a:solidFill>
                <a:ea typeface="+mn-lt"/>
                <a:cs typeface="+mn-lt"/>
                <a:hlinkClick r:id="rId2">
                  <a:extLst>
                    <a:ext uri="{A12FA001-AC4F-418D-AE19-62706E023703}">
                      <ahyp:hlinkClr xmlns:ahyp="http://schemas.microsoft.com/office/drawing/2018/hyperlinkcolor" val="tx"/>
                    </a:ext>
                  </a:extLst>
                </a:hlinkClick>
              </a:rPr>
              <a:t>RCW 42.56.010</a:t>
            </a:r>
            <a:r>
              <a:rPr lang="en-US" sz="2400" dirty="0">
                <a:solidFill>
                  <a:schemeClr val="bg1"/>
                </a:solidFill>
                <a:latin typeface="Arial"/>
                <a:ea typeface="+mn-lt"/>
                <a:cs typeface="+mn-lt"/>
              </a:rPr>
              <a:t> defines Public Records as "any writing containing information relating to the conduct of government or the performance of any governmental or proprietary function prepared, owned, used, or retained by any state or local agency regardless of physical form or characteristics“</a:t>
            </a:r>
          </a:p>
          <a:p>
            <a:endParaRPr lang="en-US" dirty="0">
              <a:latin typeface="Arial"/>
              <a:ea typeface="+mn-lt"/>
              <a:cs typeface="+mn-lt"/>
            </a:endParaRPr>
          </a:p>
          <a:p>
            <a:endParaRPr lang="en-US" dirty="0">
              <a:latin typeface="Arial"/>
              <a:ea typeface="+mn-lt"/>
              <a:cs typeface="+mn-lt"/>
            </a:endParaRPr>
          </a:p>
          <a:p>
            <a:r>
              <a:rPr lang="en-US" sz="2400" dirty="0">
                <a:solidFill>
                  <a:schemeClr val="bg1"/>
                </a:solidFill>
                <a:latin typeface="Arial"/>
                <a:cs typeface="Arial"/>
              </a:rPr>
              <a:t>It goes on to expand the definition of writing to include, "</a:t>
            </a:r>
            <a:r>
              <a:rPr lang="en-US" sz="2400" dirty="0">
                <a:solidFill>
                  <a:schemeClr val="bg1"/>
                </a:solidFill>
                <a:latin typeface="Arial"/>
                <a:ea typeface="+mn-lt"/>
                <a:cs typeface="+mn-lt"/>
              </a:rPr>
              <a:t>handwriting, typewriting, printing, </a:t>
            </a:r>
            <a:r>
              <a:rPr lang="en-US" sz="2400" dirty="0" err="1">
                <a:solidFill>
                  <a:schemeClr val="bg1"/>
                </a:solidFill>
                <a:latin typeface="Arial"/>
                <a:ea typeface="+mn-lt"/>
                <a:cs typeface="+mn-lt"/>
              </a:rPr>
              <a:t>photostating</a:t>
            </a:r>
            <a:r>
              <a:rPr lang="en-US" sz="2400" dirty="0">
                <a:solidFill>
                  <a:schemeClr val="bg1"/>
                </a:solidFill>
                <a:latin typeface="Arial"/>
                <a:ea typeface="+mn-lt"/>
                <a:cs typeface="+mn-lt"/>
              </a:rPr>
              <a:t>, photographing, and every other means of recording any form of communication or representation." </a:t>
            </a:r>
            <a:endParaRPr lang="en-US" sz="2400" dirty="0">
              <a:solidFill>
                <a:schemeClr val="bg1"/>
              </a:solidFill>
              <a:latin typeface="Arial"/>
              <a:cs typeface="Arial"/>
            </a:endParaRPr>
          </a:p>
          <a:p>
            <a:endParaRPr lang="en-US" dirty="0">
              <a:solidFill>
                <a:schemeClr val="bg1"/>
              </a:solidFill>
            </a:endParaRPr>
          </a:p>
          <a:p>
            <a:endParaRPr lang="en-US" dirty="0"/>
          </a:p>
        </p:txBody>
      </p:sp>
    </p:spTree>
    <p:extLst>
      <p:ext uri="{BB962C8B-B14F-4D97-AF65-F5344CB8AC3E}">
        <p14:creationId xmlns:p14="http://schemas.microsoft.com/office/powerpoint/2010/main" val="152483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7880" y="170616"/>
            <a:ext cx="8555990" cy="1589405"/>
          </a:xfrm>
          <a:prstGeom prst="rect">
            <a:avLst/>
          </a:prstGeom>
        </p:spPr>
        <p:txBody>
          <a:bodyPr vert="horz" wrap="square" lIns="0" tIns="106045" rIns="0" bIns="0" rtlCol="0">
            <a:spAutoFit/>
          </a:bodyPr>
          <a:lstStyle/>
          <a:p>
            <a:pPr marL="12700" marR="5080">
              <a:lnSpc>
                <a:spcPts val="5830"/>
              </a:lnSpc>
              <a:spcBef>
                <a:spcPts val="835"/>
              </a:spcBef>
            </a:pPr>
            <a:r>
              <a:rPr sz="5400" spc="-90" dirty="0"/>
              <a:t>Considerations</a:t>
            </a:r>
            <a:r>
              <a:rPr sz="5400" spc="-235" dirty="0"/>
              <a:t> </a:t>
            </a:r>
            <a:r>
              <a:rPr sz="5400" spc="-80" dirty="0"/>
              <a:t>for</a:t>
            </a:r>
            <a:r>
              <a:rPr sz="5400" spc="-220" dirty="0"/>
              <a:t> </a:t>
            </a:r>
            <a:r>
              <a:rPr sz="5400" spc="-85" dirty="0"/>
              <a:t>Digitizing </a:t>
            </a:r>
            <a:r>
              <a:rPr sz="5400" spc="-10" dirty="0"/>
              <a:t>Records.</a:t>
            </a:r>
            <a:endParaRPr sz="5400" dirty="0"/>
          </a:p>
        </p:txBody>
      </p:sp>
      <p:sp>
        <p:nvSpPr>
          <p:cNvPr id="3" name="object 3"/>
          <p:cNvSpPr txBox="1"/>
          <p:nvPr/>
        </p:nvSpPr>
        <p:spPr>
          <a:xfrm>
            <a:off x="993138" y="1983249"/>
            <a:ext cx="8261350" cy="4050665"/>
          </a:xfrm>
          <a:prstGeom prst="rect">
            <a:avLst/>
          </a:prstGeom>
        </p:spPr>
        <p:txBody>
          <a:bodyPr vert="horz" wrap="square" lIns="0" tIns="12700" rIns="0" bIns="0" rtlCol="0">
            <a:spAutoFit/>
          </a:bodyPr>
          <a:lstStyle/>
          <a:p>
            <a:pPr marL="12700">
              <a:lnSpc>
                <a:spcPct val="100000"/>
              </a:lnSpc>
              <a:spcBef>
                <a:spcPts val="100"/>
              </a:spcBef>
            </a:pPr>
            <a:r>
              <a:rPr sz="2400" spc="100" dirty="0">
                <a:solidFill>
                  <a:srgbClr val="FFFFFF"/>
                </a:solidFill>
                <a:latin typeface="Calibri"/>
                <a:cs typeface="Calibri"/>
              </a:rPr>
              <a:t>Records</a:t>
            </a:r>
            <a:r>
              <a:rPr sz="2400" spc="-25" dirty="0">
                <a:solidFill>
                  <a:srgbClr val="FFFFFF"/>
                </a:solidFill>
                <a:latin typeface="Calibri"/>
                <a:cs typeface="Calibri"/>
              </a:rPr>
              <a:t> </a:t>
            </a:r>
            <a:r>
              <a:rPr sz="2400" spc="90" dirty="0">
                <a:solidFill>
                  <a:srgbClr val="FFFFFF"/>
                </a:solidFill>
                <a:latin typeface="Calibri"/>
                <a:cs typeface="Calibri"/>
              </a:rPr>
              <a:t>must</a:t>
            </a:r>
            <a:r>
              <a:rPr sz="2400" spc="-60" dirty="0">
                <a:solidFill>
                  <a:srgbClr val="FFFFFF"/>
                </a:solidFill>
                <a:latin typeface="Calibri"/>
                <a:cs typeface="Calibri"/>
              </a:rPr>
              <a:t> </a:t>
            </a:r>
            <a:r>
              <a:rPr sz="2400" spc="70" dirty="0">
                <a:solidFill>
                  <a:srgbClr val="FFFFFF"/>
                </a:solidFill>
                <a:latin typeface="Calibri"/>
                <a:cs typeface="Calibri"/>
              </a:rPr>
              <a:t>be</a:t>
            </a:r>
            <a:r>
              <a:rPr sz="2400" spc="-45" dirty="0">
                <a:solidFill>
                  <a:srgbClr val="FFFFFF"/>
                </a:solidFill>
                <a:latin typeface="Calibri"/>
                <a:cs typeface="Calibri"/>
              </a:rPr>
              <a:t> </a:t>
            </a:r>
            <a:r>
              <a:rPr sz="2400" spc="110" dirty="0">
                <a:solidFill>
                  <a:srgbClr val="FFFFFF"/>
                </a:solidFill>
                <a:latin typeface="Calibri"/>
                <a:cs typeface="Calibri"/>
              </a:rPr>
              <a:t>scanned</a:t>
            </a:r>
            <a:r>
              <a:rPr sz="2400" spc="-20" dirty="0">
                <a:solidFill>
                  <a:srgbClr val="FFFFFF"/>
                </a:solidFill>
                <a:latin typeface="Calibri"/>
                <a:cs typeface="Calibri"/>
              </a:rPr>
              <a:t> </a:t>
            </a:r>
            <a:r>
              <a:rPr sz="2400" dirty="0">
                <a:solidFill>
                  <a:srgbClr val="FFFFFF"/>
                </a:solidFill>
                <a:latin typeface="Calibri"/>
                <a:cs typeface="Calibri"/>
              </a:rPr>
              <a:t>in</a:t>
            </a:r>
            <a:r>
              <a:rPr sz="2400" spc="-40" dirty="0">
                <a:solidFill>
                  <a:srgbClr val="FFFFFF"/>
                </a:solidFill>
                <a:latin typeface="Calibri"/>
                <a:cs typeface="Calibri"/>
              </a:rPr>
              <a:t> </a:t>
            </a:r>
            <a:r>
              <a:rPr sz="2400" spc="80" dirty="0">
                <a:solidFill>
                  <a:srgbClr val="FFFFFF"/>
                </a:solidFill>
                <a:latin typeface="Calibri"/>
                <a:cs typeface="Calibri"/>
              </a:rPr>
              <a:t>an</a:t>
            </a:r>
            <a:r>
              <a:rPr sz="2400" spc="-30" dirty="0">
                <a:solidFill>
                  <a:srgbClr val="FFFFFF"/>
                </a:solidFill>
                <a:latin typeface="Calibri"/>
                <a:cs typeface="Calibri"/>
              </a:rPr>
              <a:t> </a:t>
            </a:r>
            <a:r>
              <a:rPr sz="2400" spc="130" dirty="0">
                <a:solidFill>
                  <a:srgbClr val="FFFFFF"/>
                </a:solidFill>
                <a:latin typeface="Calibri"/>
                <a:cs typeface="Calibri"/>
              </a:rPr>
              <a:t>accessible</a:t>
            </a:r>
            <a:r>
              <a:rPr sz="2400" spc="-25" dirty="0">
                <a:solidFill>
                  <a:srgbClr val="FFFFFF"/>
                </a:solidFill>
                <a:latin typeface="Calibri"/>
                <a:cs typeface="Calibri"/>
              </a:rPr>
              <a:t> </a:t>
            </a:r>
            <a:r>
              <a:rPr sz="2400" spc="-10" dirty="0">
                <a:solidFill>
                  <a:srgbClr val="FFFFFF"/>
                </a:solidFill>
                <a:latin typeface="Calibri"/>
                <a:cs typeface="Calibri"/>
              </a:rPr>
              <a:t>format.</a:t>
            </a:r>
            <a:endParaRPr sz="2400" dirty="0">
              <a:latin typeface="Calibri"/>
              <a:cs typeface="Calibri"/>
            </a:endParaRPr>
          </a:p>
          <a:p>
            <a:pPr>
              <a:lnSpc>
                <a:spcPct val="100000"/>
              </a:lnSpc>
              <a:spcBef>
                <a:spcPts val="10"/>
              </a:spcBef>
            </a:pPr>
            <a:endParaRPr sz="2350" dirty="0">
              <a:latin typeface="Calibri"/>
              <a:cs typeface="Calibri"/>
            </a:endParaRPr>
          </a:p>
          <a:p>
            <a:pPr marL="812800" indent="-342900">
              <a:lnSpc>
                <a:spcPct val="100000"/>
              </a:lnSpc>
              <a:buAutoNum type="alphaUcPeriod"/>
              <a:tabLst>
                <a:tab pos="812800" algn="l"/>
              </a:tabLst>
            </a:pPr>
            <a:r>
              <a:rPr sz="2400" dirty="0">
                <a:solidFill>
                  <a:srgbClr val="FFFFFF"/>
                </a:solidFill>
                <a:latin typeface="Calibri"/>
                <a:cs typeface="Calibri"/>
              </a:rPr>
              <a:t>For</a:t>
            </a:r>
            <a:r>
              <a:rPr sz="2400" spc="-15" dirty="0">
                <a:solidFill>
                  <a:srgbClr val="FFFFFF"/>
                </a:solidFill>
                <a:latin typeface="Calibri"/>
                <a:cs typeface="Calibri"/>
              </a:rPr>
              <a:t> </a:t>
            </a:r>
            <a:r>
              <a:rPr sz="2400" spc="70" dirty="0">
                <a:solidFill>
                  <a:srgbClr val="FFFFFF"/>
                </a:solidFill>
                <a:latin typeface="Calibri"/>
                <a:cs typeface="Calibri"/>
              </a:rPr>
              <a:t>records</a:t>
            </a:r>
            <a:r>
              <a:rPr sz="2400" dirty="0">
                <a:solidFill>
                  <a:srgbClr val="FFFFFF"/>
                </a:solidFill>
                <a:latin typeface="Calibri"/>
                <a:cs typeface="Calibri"/>
              </a:rPr>
              <a:t> with</a:t>
            </a:r>
            <a:r>
              <a:rPr sz="2400" spc="-35" dirty="0">
                <a:solidFill>
                  <a:srgbClr val="FFFFFF"/>
                </a:solidFill>
                <a:latin typeface="Calibri"/>
                <a:cs typeface="Calibri"/>
              </a:rPr>
              <a:t> </a:t>
            </a:r>
            <a:r>
              <a:rPr sz="2400" spc="114" dirty="0">
                <a:solidFill>
                  <a:srgbClr val="FFFFFF"/>
                </a:solidFill>
                <a:latin typeface="Calibri"/>
                <a:cs typeface="Calibri"/>
              </a:rPr>
              <a:t>a</a:t>
            </a:r>
            <a:r>
              <a:rPr sz="2400" spc="-15" dirty="0">
                <a:solidFill>
                  <a:srgbClr val="FFFFFF"/>
                </a:solidFill>
                <a:latin typeface="Calibri"/>
                <a:cs typeface="Calibri"/>
              </a:rPr>
              <a:t> </a:t>
            </a:r>
            <a:r>
              <a:rPr sz="2400" dirty="0">
                <a:solidFill>
                  <a:srgbClr val="FFFFFF"/>
                </a:solidFill>
                <a:latin typeface="Calibri"/>
                <a:cs typeface="Calibri"/>
              </a:rPr>
              <a:t>retention</a:t>
            </a:r>
            <a:r>
              <a:rPr sz="2400" spc="-5" dirty="0">
                <a:solidFill>
                  <a:srgbClr val="FFFFFF"/>
                </a:solidFill>
                <a:latin typeface="Calibri"/>
                <a:cs typeface="Calibri"/>
              </a:rPr>
              <a:t> </a:t>
            </a:r>
            <a:r>
              <a:rPr sz="2400" spc="110" dirty="0">
                <a:solidFill>
                  <a:srgbClr val="FFFFFF"/>
                </a:solidFill>
                <a:latin typeface="Calibri"/>
                <a:cs typeface="Calibri"/>
              </a:rPr>
              <a:t>span</a:t>
            </a:r>
            <a:r>
              <a:rPr sz="2400" spc="-20" dirty="0">
                <a:solidFill>
                  <a:srgbClr val="FFFFFF"/>
                </a:solidFill>
                <a:latin typeface="Calibri"/>
                <a:cs typeface="Calibri"/>
              </a:rPr>
              <a:t> </a:t>
            </a:r>
            <a:r>
              <a:rPr sz="2400" dirty="0">
                <a:solidFill>
                  <a:srgbClr val="FFFFFF"/>
                </a:solidFill>
                <a:latin typeface="Calibri"/>
                <a:cs typeface="Calibri"/>
              </a:rPr>
              <a:t>of</a:t>
            </a:r>
            <a:r>
              <a:rPr sz="2400" spc="-5" dirty="0">
                <a:solidFill>
                  <a:srgbClr val="FFFFFF"/>
                </a:solidFill>
                <a:latin typeface="Calibri"/>
                <a:cs typeface="Calibri"/>
              </a:rPr>
              <a:t> </a:t>
            </a:r>
            <a:r>
              <a:rPr sz="2400" spc="80" dirty="0">
                <a:solidFill>
                  <a:srgbClr val="FFFFFF"/>
                </a:solidFill>
                <a:latin typeface="Calibri"/>
                <a:cs typeface="Calibri"/>
              </a:rPr>
              <a:t>six</a:t>
            </a:r>
            <a:r>
              <a:rPr sz="2400" spc="-20" dirty="0">
                <a:solidFill>
                  <a:srgbClr val="FFFFFF"/>
                </a:solidFill>
                <a:latin typeface="Calibri"/>
                <a:cs typeface="Calibri"/>
              </a:rPr>
              <a:t> </a:t>
            </a:r>
            <a:r>
              <a:rPr sz="2400" spc="55" dirty="0">
                <a:solidFill>
                  <a:srgbClr val="FFFFFF"/>
                </a:solidFill>
                <a:latin typeface="Calibri"/>
                <a:cs typeface="Calibri"/>
              </a:rPr>
              <a:t>years</a:t>
            </a:r>
            <a:r>
              <a:rPr sz="2400" spc="-20" dirty="0">
                <a:solidFill>
                  <a:srgbClr val="FFFFFF"/>
                </a:solidFill>
                <a:latin typeface="Calibri"/>
                <a:cs typeface="Calibri"/>
              </a:rPr>
              <a:t> </a:t>
            </a:r>
            <a:r>
              <a:rPr sz="2400" dirty="0">
                <a:solidFill>
                  <a:srgbClr val="FFFFFF"/>
                </a:solidFill>
                <a:latin typeface="Calibri"/>
                <a:cs typeface="Calibri"/>
              </a:rPr>
              <a:t>of</a:t>
            </a:r>
            <a:r>
              <a:rPr sz="2400" spc="-15" dirty="0">
                <a:solidFill>
                  <a:srgbClr val="FFFFFF"/>
                </a:solidFill>
                <a:latin typeface="Calibri"/>
                <a:cs typeface="Calibri"/>
              </a:rPr>
              <a:t> </a:t>
            </a:r>
            <a:r>
              <a:rPr sz="2400" spc="95" dirty="0">
                <a:solidFill>
                  <a:srgbClr val="FFFFFF"/>
                </a:solidFill>
                <a:latin typeface="Calibri"/>
                <a:cs typeface="Calibri"/>
              </a:rPr>
              <a:t>less:</a:t>
            </a:r>
            <a:endParaRPr sz="2400" dirty="0">
              <a:latin typeface="Calibri"/>
              <a:cs typeface="Calibri"/>
            </a:endParaRPr>
          </a:p>
          <a:p>
            <a:pPr marL="1270000" lvl="1" indent="-342900">
              <a:lnSpc>
                <a:spcPct val="100000"/>
              </a:lnSpc>
              <a:buAutoNum type="arabicPeriod"/>
              <a:tabLst>
                <a:tab pos="1270000" algn="l"/>
              </a:tabLst>
            </a:pPr>
            <a:r>
              <a:rPr sz="2400" dirty="0">
                <a:solidFill>
                  <a:srgbClr val="FFFFFF"/>
                </a:solidFill>
                <a:latin typeface="Calibri"/>
                <a:cs typeface="Calibri"/>
              </a:rPr>
              <a:t>TIFF,</a:t>
            </a:r>
            <a:r>
              <a:rPr sz="2400" spc="65" dirty="0">
                <a:solidFill>
                  <a:srgbClr val="FFFFFF"/>
                </a:solidFill>
                <a:latin typeface="Calibri"/>
                <a:cs typeface="Calibri"/>
              </a:rPr>
              <a:t> </a:t>
            </a:r>
            <a:r>
              <a:rPr sz="2400" spc="120" dirty="0">
                <a:solidFill>
                  <a:srgbClr val="FFFFFF"/>
                </a:solidFill>
                <a:latin typeface="Calibri"/>
                <a:cs typeface="Calibri"/>
              </a:rPr>
              <a:t>PNG</a:t>
            </a:r>
            <a:endParaRPr sz="2400" dirty="0">
              <a:latin typeface="Calibri"/>
              <a:cs typeface="Calibri"/>
            </a:endParaRPr>
          </a:p>
          <a:p>
            <a:pPr marL="1270000" lvl="1" indent="-342900">
              <a:lnSpc>
                <a:spcPct val="100000"/>
              </a:lnSpc>
              <a:buAutoNum type="arabicPeriod"/>
              <a:tabLst>
                <a:tab pos="1270000" algn="l"/>
              </a:tabLst>
            </a:pPr>
            <a:r>
              <a:rPr sz="2400" spc="60" dirty="0">
                <a:solidFill>
                  <a:srgbClr val="FFFFFF"/>
                </a:solidFill>
                <a:latin typeface="Calibri"/>
                <a:cs typeface="Calibri"/>
              </a:rPr>
              <a:t>PDF,</a:t>
            </a:r>
            <a:r>
              <a:rPr sz="2400" spc="-25" dirty="0">
                <a:solidFill>
                  <a:srgbClr val="FFFFFF"/>
                </a:solidFill>
                <a:latin typeface="Calibri"/>
                <a:cs typeface="Calibri"/>
              </a:rPr>
              <a:t> </a:t>
            </a:r>
            <a:r>
              <a:rPr sz="2400" spc="-20" dirty="0">
                <a:solidFill>
                  <a:srgbClr val="FFFFFF"/>
                </a:solidFill>
                <a:latin typeface="Calibri"/>
                <a:cs typeface="Calibri"/>
              </a:rPr>
              <a:t>PDF/A</a:t>
            </a:r>
            <a:endParaRPr sz="2400" dirty="0">
              <a:latin typeface="Calibri"/>
              <a:cs typeface="Calibri"/>
            </a:endParaRPr>
          </a:p>
          <a:p>
            <a:pPr marL="1270000" lvl="1" indent="-342900">
              <a:lnSpc>
                <a:spcPct val="100000"/>
              </a:lnSpc>
              <a:buAutoNum type="arabicPeriod"/>
              <a:tabLst>
                <a:tab pos="1270000" algn="l"/>
              </a:tabLst>
            </a:pPr>
            <a:r>
              <a:rPr sz="2400" spc="105" dirty="0">
                <a:solidFill>
                  <a:srgbClr val="FFFFFF"/>
                </a:solidFill>
                <a:latin typeface="Calibri"/>
                <a:cs typeface="Calibri"/>
              </a:rPr>
              <a:t>JPEG,</a:t>
            </a:r>
            <a:r>
              <a:rPr sz="2400" spc="-30" dirty="0">
                <a:solidFill>
                  <a:srgbClr val="FFFFFF"/>
                </a:solidFill>
                <a:latin typeface="Calibri"/>
                <a:cs typeface="Calibri"/>
              </a:rPr>
              <a:t> </a:t>
            </a:r>
            <a:r>
              <a:rPr sz="2400" spc="110" dirty="0">
                <a:solidFill>
                  <a:srgbClr val="FFFFFF"/>
                </a:solidFill>
                <a:latin typeface="Calibri"/>
                <a:cs typeface="Calibri"/>
              </a:rPr>
              <a:t>JPEG</a:t>
            </a:r>
            <a:r>
              <a:rPr sz="2400" spc="-20" dirty="0">
                <a:solidFill>
                  <a:srgbClr val="FFFFFF"/>
                </a:solidFill>
                <a:latin typeface="Calibri"/>
                <a:cs typeface="Calibri"/>
              </a:rPr>
              <a:t> </a:t>
            </a:r>
            <a:r>
              <a:rPr sz="2400" spc="40" dirty="0">
                <a:solidFill>
                  <a:srgbClr val="FFFFFF"/>
                </a:solidFill>
                <a:latin typeface="Calibri"/>
                <a:cs typeface="Calibri"/>
              </a:rPr>
              <a:t>2000</a:t>
            </a:r>
            <a:endParaRPr sz="2400" dirty="0">
              <a:latin typeface="Calibri"/>
              <a:cs typeface="Calibri"/>
            </a:endParaRPr>
          </a:p>
          <a:p>
            <a:pPr lvl="1">
              <a:lnSpc>
                <a:spcPct val="100000"/>
              </a:lnSpc>
              <a:spcBef>
                <a:spcPts val="10"/>
              </a:spcBef>
              <a:buClr>
                <a:srgbClr val="FFFFFF"/>
              </a:buClr>
              <a:buFont typeface="Calibri"/>
              <a:buAutoNum type="arabicPeriod"/>
            </a:pPr>
            <a:endParaRPr sz="2350" dirty="0">
              <a:latin typeface="Calibri"/>
              <a:cs typeface="Calibri"/>
            </a:endParaRPr>
          </a:p>
          <a:p>
            <a:pPr marL="812800" indent="-342900">
              <a:lnSpc>
                <a:spcPct val="100000"/>
              </a:lnSpc>
              <a:buAutoNum type="alphaUcPeriod"/>
              <a:tabLst>
                <a:tab pos="812800" algn="l"/>
              </a:tabLst>
            </a:pPr>
            <a:r>
              <a:rPr sz="2400" dirty="0">
                <a:solidFill>
                  <a:srgbClr val="FFFFFF"/>
                </a:solidFill>
                <a:latin typeface="Calibri"/>
                <a:cs typeface="Calibri"/>
              </a:rPr>
              <a:t>For</a:t>
            </a:r>
            <a:r>
              <a:rPr sz="2400" spc="20" dirty="0">
                <a:solidFill>
                  <a:srgbClr val="FFFFFF"/>
                </a:solidFill>
                <a:latin typeface="Calibri"/>
                <a:cs typeface="Calibri"/>
              </a:rPr>
              <a:t> </a:t>
            </a:r>
            <a:r>
              <a:rPr sz="2400" spc="70" dirty="0">
                <a:solidFill>
                  <a:srgbClr val="FFFFFF"/>
                </a:solidFill>
                <a:latin typeface="Calibri"/>
                <a:cs typeface="Calibri"/>
              </a:rPr>
              <a:t>records</a:t>
            </a:r>
            <a:r>
              <a:rPr sz="2400" spc="30" dirty="0">
                <a:solidFill>
                  <a:srgbClr val="FFFFFF"/>
                </a:solidFill>
                <a:latin typeface="Calibri"/>
                <a:cs typeface="Calibri"/>
              </a:rPr>
              <a:t> </a:t>
            </a:r>
            <a:r>
              <a:rPr sz="2400" dirty="0">
                <a:solidFill>
                  <a:srgbClr val="FFFFFF"/>
                </a:solidFill>
                <a:latin typeface="Calibri"/>
                <a:cs typeface="Calibri"/>
              </a:rPr>
              <a:t>with</a:t>
            </a:r>
            <a:r>
              <a:rPr sz="2400" spc="-5" dirty="0">
                <a:solidFill>
                  <a:srgbClr val="FFFFFF"/>
                </a:solidFill>
                <a:latin typeface="Calibri"/>
                <a:cs typeface="Calibri"/>
              </a:rPr>
              <a:t> </a:t>
            </a:r>
            <a:r>
              <a:rPr sz="2400" spc="114" dirty="0">
                <a:solidFill>
                  <a:srgbClr val="FFFFFF"/>
                </a:solidFill>
                <a:latin typeface="Calibri"/>
                <a:cs typeface="Calibri"/>
              </a:rPr>
              <a:t>a</a:t>
            </a:r>
            <a:r>
              <a:rPr sz="2400" spc="15" dirty="0">
                <a:solidFill>
                  <a:srgbClr val="FFFFFF"/>
                </a:solidFill>
                <a:latin typeface="Calibri"/>
                <a:cs typeface="Calibri"/>
              </a:rPr>
              <a:t> </a:t>
            </a:r>
            <a:r>
              <a:rPr sz="2400" dirty="0">
                <a:solidFill>
                  <a:srgbClr val="FFFFFF"/>
                </a:solidFill>
                <a:latin typeface="Calibri"/>
                <a:cs typeface="Calibri"/>
              </a:rPr>
              <a:t>retention</a:t>
            </a:r>
            <a:r>
              <a:rPr sz="2400" spc="25" dirty="0">
                <a:solidFill>
                  <a:srgbClr val="FFFFFF"/>
                </a:solidFill>
                <a:latin typeface="Calibri"/>
                <a:cs typeface="Calibri"/>
              </a:rPr>
              <a:t> </a:t>
            </a:r>
            <a:r>
              <a:rPr sz="2400" spc="110" dirty="0">
                <a:solidFill>
                  <a:srgbClr val="FFFFFF"/>
                </a:solidFill>
                <a:latin typeface="Calibri"/>
                <a:cs typeface="Calibri"/>
              </a:rPr>
              <a:t>span</a:t>
            </a:r>
            <a:r>
              <a:rPr sz="2400" spc="15" dirty="0">
                <a:solidFill>
                  <a:srgbClr val="FFFFFF"/>
                </a:solidFill>
                <a:latin typeface="Calibri"/>
                <a:cs typeface="Calibri"/>
              </a:rPr>
              <a:t> </a:t>
            </a:r>
            <a:r>
              <a:rPr sz="2400" dirty="0">
                <a:solidFill>
                  <a:srgbClr val="FFFFFF"/>
                </a:solidFill>
                <a:latin typeface="Calibri"/>
                <a:cs typeface="Calibri"/>
              </a:rPr>
              <a:t>of</a:t>
            </a:r>
            <a:r>
              <a:rPr sz="2400" spc="25" dirty="0">
                <a:solidFill>
                  <a:srgbClr val="FFFFFF"/>
                </a:solidFill>
                <a:latin typeface="Calibri"/>
                <a:cs typeface="Calibri"/>
              </a:rPr>
              <a:t> </a:t>
            </a:r>
            <a:r>
              <a:rPr sz="2400" dirty="0">
                <a:solidFill>
                  <a:srgbClr val="FFFFFF"/>
                </a:solidFill>
                <a:latin typeface="Calibri"/>
                <a:cs typeface="Calibri"/>
              </a:rPr>
              <a:t>longer</a:t>
            </a:r>
            <a:r>
              <a:rPr sz="2400" spc="20" dirty="0">
                <a:solidFill>
                  <a:srgbClr val="FFFFFF"/>
                </a:solidFill>
                <a:latin typeface="Calibri"/>
                <a:cs typeface="Calibri"/>
              </a:rPr>
              <a:t> </a:t>
            </a:r>
            <a:r>
              <a:rPr sz="2400" dirty="0">
                <a:solidFill>
                  <a:srgbClr val="FFFFFF"/>
                </a:solidFill>
                <a:latin typeface="Calibri"/>
                <a:cs typeface="Calibri"/>
              </a:rPr>
              <a:t>than</a:t>
            </a:r>
            <a:r>
              <a:rPr sz="2400" spc="15" dirty="0">
                <a:solidFill>
                  <a:srgbClr val="FFFFFF"/>
                </a:solidFill>
                <a:latin typeface="Calibri"/>
                <a:cs typeface="Calibri"/>
              </a:rPr>
              <a:t> </a:t>
            </a:r>
            <a:r>
              <a:rPr sz="2400" spc="80" dirty="0">
                <a:solidFill>
                  <a:srgbClr val="FFFFFF"/>
                </a:solidFill>
                <a:latin typeface="Calibri"/>
                <a:cs typeface="Calibri"/>
              </a:rPr>
              <a:t>six</a:t>
            </a:r>
            <a:r>
              <a:rPr sz="2400" spc="10" dirty="0">
                <a:solidFill>
                  <a:srgbClr val="FFFFFF"/>
                </a:solidFill>
                <a:latin typeface="Calibri"/>
                <a:cs typeface="Calibri"/>
              </a:rPr>
              <a:t> </a:t>
            </a:r>
            <a:r>
              <a:rPr sz="2400" spc="40" dirty="0">
                <a:solidFill>
                  <a:srgbClr val="FFFFFF"/>
                </a:solidFill>
                <a:latin typeface="Calibri"/>
                <a:cs typeface="Calibri"/>
              </a:rPr>
              <a:t>years:</a:t>
            </a:r>
            <a:endParaRPr sz="2400" dirty="0">
              <a:latin typeface="Calibri"/>
              <a:cs typeface="Calibri"/>
            </a:endParaRPr>
          </a:p>
          <a:p>
            <a:pPr marL="1270000" lvl="1" indent="-342900">
              <a:lnSpc>
                <a:spcPct val="100000"/>
              </a:lnSpc>
              <a:buAutoNum type="arabicPeriod"/>
              <a:tabLst>
                <a:tab pos="1270000" algn="l"/>
              </a:tabLst>
            </a:pPr>
            <a:r>
              <a:rPr sz="2400" spc="50" dirty="0">
                <a:solidFill>
                  <a:srgbClr val="FFFFFF"/>
                </a:solidFill>
                <a:latin typeface="Calibri"/>
                <a:cs typeface="Calibri"/>
              </a:rPr>
              <a:t>TIFF</a:t>
            </a:r>
            <a:endParaRPr sz="2400" dirty="0">
              <a:latin typeface="Calibri"/>
              <a:cs typeface="Calibri"/>
            </a:endParaRPr>
          </a:p>
          <a:p>
            <a:pPr marL="1270000" lvl="1" indent="-342900">
              <a:lnSpc>
                <a:spcPct val="100000"/>
              </a:lnSpc>
              <a:buAutoNum type="arabicPeriod"/>
              <a:tabLst>
                <a:tab pos="1270000" algn="l"/>
              </a:tabLst>
            </a:pPr>
            <a:r>
              <a:rPr sz="2400" spc="100" dirty="0">
                <a:solidFill>
                  <a:srgbClr val="FFFFFF"/>
                </a:solidFill>
                <a:latin typeface="Calibri"/>
                <a:cs typeface="Calibri"/>
              </a:rPr>
              <a:t>PNK</a:t>
            </a:r>
            <a:endParaRPr sz="2400" dirty="0">
              <a:latin typeface="Calibri"/>
              <a:cs typeface="Calibri"/>
            </a:endParaRPr>
          </a:p>
          <a:p>
            <a:pPr marL="1270000" lvl="1" indent="-342900">
              <a:lnSpc>
                <a:spcPct val="100000"/>
              </a:lnSpc>
              <a:spcBef>
                <a:spcPts val="15"/>
              </a:spcBef>
              <a:buAutoNum type="arabicPeriod"/>
              <a:tabLst>
                <a:tab pos="1270000" algn="l"/>
              </a:tabLst>
            </a:pPr>
            <a:r>
              <a:rPr sz="2400" spc="-10" dirty="0">
                <a:solidFill>
                  <a:srgbClr val="FFFFFF"/>
                </a:solidFill>
                <a:latin typeface="Calibri"/>
                <a:cs typeface="Calibri"/>
              </a:rPr>
              <a:t>PDF/A</a:t>
            </a:r>
            <a:endParaRPr sz="24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0919864" y="5452549"/>
            <a:ext cx="1082027" cy="1082039"/>
          </a:xfrm>
          <a:prstGeom prst="rect">
            <a:avLst/>
          </a:prstGeom>
        </p:spPr>
      </p:pic>
      <p:grpSp>
        <p:nvGrpSpPr>
          <p:cNvPr id="3" name="object 3" descr="Decorative image of computer files."/>
          <p:cNvGrpSpPr/>
          <p:nvPr/>
        </p:nvGrpSpPr>
        <p:grpSpPr>
          <a:xfrm>
            <a:off x="7207775" y="931839"/>
            <a:ext cx="4433570" cy="4433570"/>
            <a:chOff x="7207775" y="931839"/>
            <a:chExt cx="4433570" cy="4433570"/>
          </a:xfrm>
        </p:grpSpPr>
        <p:pic>
          <p:nvPicPr>
            <p:cNvPr id="4" name="object 4"/>
            <p:cNvPicPr/>
            <p:nvPr/>
          </p:nvPicPr>
          <p:blipFill>
            <a:blip r:embed="rId3" cstate="print"/>
            <a:stretch>
              <a:fillRect/>
            </a:stretch>
          </p:blipFill>
          <p:spPr>
            <a:xfrm>
              <a:off x="10975847" y="4163567"/>
              <a:ext cx="541019" cy="320039"/>
            </a:xfrm>
            <a:prstGeom prst="rect">
              <a:avLst/>
            </a:prstGeom>
          </p:spPr>
        </p:pic>
        <p:pic>
          <p:nvPicPr>
            <p:cNvPr id="5" name="object 5"/>
            <p:cNvPicPr/>
            <p:nvPr/>
          </p:nvPicPr>
          <p:blipFill>
            <a:blip r:embed="rId4" cstate="print"/>
            <a:stretch>
              <a:fillRect/>
            </a:stretch>
          </p:blipFill>
          <p:spPr>
            <a:xfrm>
              <a:off x="10797539" y="4168139"/>
              <a:ext cx="355090" cy="621791"/>
            </a:xfrm>
            <a:prstGeom prst="rect">
              <a:avLst/>
            </a:prstGeom>
          </p:spPr>
        </p:pic>
        <p:pic>
          <p:nvPicPr>
            <p:cNvPr id="6" name="object 6"/>
            <p:cNvPicPr/>
            <p:nvPr/>
          </p:nvPicPr>
          <p:blipFill>
            <a:blip r:embed="rId5" cstate="print"/>
            <a:stretch>
              <a:fillRect/>
            </a:stretch>
          </p:blipFill>
          <p:spPr>
            <a:xfrm>
              <a:off x="10971276" y="4479035"/>
              <a:ext cx="545591" cy="312419"/>
            </a:xfrm>
            <a:prstGeom prst="rect">
              <a:avLst/>
            </a:prstGeom>
          </p:spPr>
        </p:pic>
        <p:pic>
          <p:nvPicPr>
            <p:cNvPr id="7" name="object 7"/>
            <p:cNvPicPr/>
            <p:nvPr/>
          </p:nvPicPr>
          <p:blipFill>
            <a:blip r:embed="rId6" cstate="print"/>
            <a:stretch>
              <a:fillRect/>
            </a:stretch>
          </p:blipFill>
          <p:spPr>
            <a:xfrm>
              <a:off x="7207775" y="931839"/>
              <a:ext cx="4433366" cy="4433354"/>
            </a:xfrm>
            <a:prstGeom prst="rect">
              <a:avLst/>
            </a:prstGeom>
          </p:spPr>
        </p:pic>
      </p:grpSp>
      <p:sp>
        <p:nvSpPr>
          <p:cNvPr id="8" name="object 8"/>
          <p:cNvSpPr txBox="1">
            <a:spLocks noGrp="1"/>
          </p:cNvSpPr>
          <p:nvPr>
            <p:ph type="title"/>
          </p:nvPr>
        </p:nvSpPr>
        <p:spPr>
          <a:xfrm>
            <a:off x="538162" y="420751"/>
            <a:ext cx="11115675" cy="627736"/>
          </a:xfrm>
          <a:prstGeom prst="rect">
            <a:avLst/>
          </a:prstGeom>
        </p:spPr>
        <p:txBody>
          <a:bodyPr vert="horz" wrap="square" lIns="0" tIns="12065" rIns="0" bIns="0" rtlCol="0">
            <a:spAutoFit/>
          </a:bodyPr>
          <a:lstStyle/>
          <a:p>
            <a:pPr marL="104139">
              <a:lnSpc>
                <a:spcPct val="100000"/>
              </a:lnSpc>
              <a:spcBef>
                <a:spcPts val="95"/>
              </a:spcBef>
            </a:pPr>
            <a:r>
              <a:rPr lang="en-US" spc="-90" dirty="0"/>
              <a:t>Scanning</a:t>
            </a:r>
            <a:r>
              <a:rPr spc="-85" dirty="0"/>
              <a:t> </a:t>
            </a:r>
            <a:r>
              <a:rPr spc="-10" dirty="0"/>
              <a:t>Records</a:t>
            </a:r>
          </a:p>
        </p:txBody>
      </p:sp>
      <p:sp>
        <p:nvSpPr>
          <p:cNvPr id="9" name="object 9"/>
          <p:cNvSpPr txBox="1"/>
          <p:nvPr/>
        </p:nvSpPr>
        <p:spPr>
          <a:xfrm>
            <a:off x="557303" y="1246309"/>
            <a:ext cx="6141720" cy="4206240"/>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spc="90" dirty="0">
                <a:solidFill>
                  <a:srgbClr val="FFFFFF"/>
                </a:solidFill>
                <a:latin typeface="Calibri"/>
                <a:cs typeface="Calibri"/>
              </a:rPr>
              <a:t>Set</a:t>
            </a:r>
            <a:r>
              <a:rPr sz="2400" spc="-35" dirty="0">
                <a:solidFill>
                  <a:srgbClr val="FFFFFF"/>
                </a:solidFill>
                <a:latin typeface="Calibri"/>
                <a:cs typeface="Calibri"/>
              </a:rPr>
              <a:t> </a:t>
            </a:r>
            <a:r>
              <a:rPr sz="2400" dirty="0">
                <a:solidFill>
                  <a:srgbClr val="FFFFFF"/>
                </a:solidFill>
                <a:latin typeface="Calibri"/>
                <a:cs typeface="Calibri"/>
              </a:rPr>
              <a:t>the</a:t>
            </a:r>
            <a:r>
              <a:rPr sz="2400" spc="-40" dirty="0">
                <a:solidFill>
                  <a:srgbClr val="FFFFFF"/>
                </a:solidFill>
                <a:latin typeface="Calibri"/>
                <a:cs typeface="Calibri"/>
              </a:rPr>
              <a:t> </a:t>
            </a:r>
            <a:r>
              <a:rPr sz="2400" spc="95" dirty="0">
                <a:solidFill>
                  <a:srgbClr val="FFFFFF"/>
                </a:solidFill>
                <a:latin typeface="Calibri"/>
                <a:cs typeface="Calibri"/>
              </a:rPr>
              <a:t>scanner</a:t>
            </a:r>
            <a:r>
              <a:rPr sz="2400" spc="-30" dirty="0">
                <a:solidFill>
                  <a:srgbClr val="FFFFFF"/>
                </a:solidFill>
                <a:latin typeface="Calibri"/>
                <a:cs typeface="Calibri"/>
              </a:rPr>
              <a:t> </a:t>
            </a:r>
            <a:r>
              <a:rPr sz="2400" spc="55" dirty="0">
                <a:solidFill>
                  <a:srgbClr val="FFFFFF"/>
                </a:solidFill>
                <a:latin typeface="Calibri"/>
                <a:cs typeface="Calibri"/>
              </a:rPr>
              <a:t>density</a:t>
            </a:r>
            <a:r>
              <a:rPr sz="2400" spc="-25" dirty="0">
                <a:solidFill>
                  <a:srgbClr val="FFFFFF"/>
                </a:solidFill>
                <a:latin typeface="Calibri"/>
                <a:cs typeface="Calibri"/>
              </a:rPr>
              <a:t> </a:t>
            </a:r>
            <a:r>
              <a:rPr sz="2400" dirty="0">
                <a:solidFill>
                  <a:srgbClr val="FFFFFF"/>
                </a:solidFill>
                <a:latin typeface="Calibri"/>
                <a:cs typeface="Calibri"/>
              </a:rPr>
              <a:t>to</a:t>
            </a:r>
            <a:r>
              <a:rPr sz="2400" spc="-35" dirty="0">
                <a:solidFill>
                  <a:srgbClr val="FFFFFF"/>
                </a:solidFill>
                <a:latin typeface="Calibri"/>
                <a:cs typeface="Calibri"/>
              </a:rPr>
              <a:t> </a:t>
            </a:r>
            <a:r>
              <a:rPr sz="2400" dirty="0">
                <a:solidFill>
                  <a:srgbClr val="FFFFFF"/>
                </a:solidFill>
                <a:latin typeface="Calibri"/>
                <a:cs typeface="Calibri"/>
              </a:rPr>
              <a:t>at</a:t>
            </a:r>
            <a:r>
              <a:rPr sz="2400" spc="-40" dirty="0">
                <a:solidFill>
                  <a:srgbClr val="FFFFFF"/>
                </a:solidFill>
                <a:latin typeface="Calibri"/>
                <a:cs typeface="Calibri"/>
              </a:rPr>
              <a:t> </a:t>
            </a:r>
            <a:r>
              <a:rPr sz="2400" spc="80" dirty="0">
                <a:solidFill>
                  <a:srgbClr val="FFFFFF"/>
                </a:solidFill>
                <a:latin typeface="Calibri"/>
                <a:cs typeface="Calibri"/>
              </a:rPr>
              <a:t>least</a:t>
            </a:r>
            <a:r>
              <a:rPr sz="2400" spc="-30" dirty="0">
                <a:solidFill>
                  <a:srgbClr val="FFFFFF"/>
                </a:solidFill>
                <a:latin typeface="Calibri"/>
                <a:cs typeface="Calibri"/>
              </a:rPr>
              <a:t> </a:t>
            </a:r>
            <a:r>
              <a:rPr sz="2400" spc="114" dirty="0">
                <a:solidFill>
                  <a:srgbClr val="FFFFFF"/>
                </a:solidFill>
                <a:latin typeface="Calibri"/>
                <a:cs typeface="Calibri"/>
              </a:rPr>
              <a:t>a</a:t>
            </a:r>
            <a:r>
              <a:rPr sz="2400" spc="-35" dirty="0">
                <a:solidFill>
                  <a:srgbClr val="FFFFFF"/>
                </a:solidFill>
                <a:latin typeface="Calibri"/>
                <a:cs typeface="Calibri"/>
              </a:rPr>
              <a:t> </a:t>
            </a:r>
            <a:r>
              <a:rPr sz="2400" spc="100" dirty="0">
                <a:solidFill>
                  <a:srgbClr val="FFFFFF"/>
                </a:solidFill>
                <a:latin typeface="Calibri"/>
                <a:cs typeface="Calibri"/>
              </a:rPr>
              <a:t>DPI</a:t>
            </a:r>
            <a:r>
              <a:rPr sz="2400" spc="-20" dirty="0">
                <a:solidFill>
                  <a:srgbClr val="FFFFFF"/>
                </a:solidFill>
                <a:latin typeface="Calibri"/>
                <a:cs typeface="Calibri"/>
              </a:rPr>
              <a:t> </a:t>
            </a:r>
            <a:r>
              <a:rPr sz="2400" spc="-25" dirty="0">
                <a:solidFill>
                  <a:srgbClr val="FFFFFF"/>
                </a:solidFill>
                <a:latin typeface="Calibri"/>
                <a:cs typeface="Calibri"/>
              </a:rPr>
              <a:t>of</a:t>
            </a:r>
            <a:endParaRPr sz="2400" dirty="0">
              <a:latin typeface="Calibri"/>
              <a:cs typeface="Calibri"/>
            </a:endParaRPr>
          </a:p>
          <a:p>
            <a:pPr marL="469900" marR="5080">
              <a:lnSpc>
                <a:spcPct val="100000"/>
              </a:lnSpc>
            </a:pPr>
            <a:r>
              <a:rPr sz="2400" spc="65" dirty="0">
                <a:solidFill>
                  <a:srgbClr val="FFFFFF"/>
                </a:solidFill>
                <a:latin typeface="Calibri"/>
                <a:cs typeface="Calibri"/>
              </a:rPr>
              <a:t>300.</a:t>
            </a:r>
            <a:r>
              <a:rPr sz="2400" spc="-5" dirty="0">
                <a:solidFill>
                  <a:srgbClr val="FFFFFF"/>
                </a:solidFill>
                <a:latin typeface="Calibri"/>
                <a:cs typeface="Calibri"/>
              </a:rPr>
              <a:t> </a:t>
            </a:r>
            <a:r>
              <a:rPr sz="2400" dirty="0">
                <a:solidFill>
                  <a:srgbClr val="FFFFFF"/>
                </a:solidFill>
                <a:latin typeface="Calibri"/>
                <a:cs typeface="Calibri"/>
              </a:rPr>
              <a:t>If</a:t>
            </a:r>
            <a:r>
              <a:rPr sz="2400" spc="-15" dirty="0">
                <a:solidFill>
                  <a:srgbClr val="FFFFFF"/>
                </a:solidFill>
                <a:latin typeface="Calibri"/>
                <a:cs typeface="Calibri"/>
              </a:rPr>
              <a:t> </a:t>
            </a:r>
            <a:r>
              <a:rPr sz="2400" dirty="0">
                <a:solidFill>
                  <a:srgbClr val="FFFFFF"/>
                </a:solidFill>
                <a:latin typeface="Calibri"/>
                <a:cs typeface="Calibri"/>
              </a:rPr>
              <a:t>the</a:t>
            </a:r>
            <a:r>
              <a:rPr sz="2400" spc="-25" dirty="0">
                <a:solidFill>
                  <a:srgbClr val="FFFFFF"/>
                </a:solidFill>
                <a:latin typeface="Calibri"/>
                <a:cs typeface="Calibri"/>
              </a:rPr>
              <a:t> </a:t>
            </a:r>
            <a:r>
              <a:rPr sz="2400" spc="75" dirty="0">
                <a:solidFill>
                  <a:srgbClr val="FFFFFF"/>
                </a:solidFill>
                <a:latin typeface="Calibri"/>
                <a:cs typeface="Calibri"/>
              </a:rPr>
              <a:t>document</a:t>
            </a:r>
            <a:r>
              <a:rPr sz="2400" spc="-10" dirty="0">
                <a:solidFill>
                  <a:srgbClr val="FFFFFF"/>
                </a:solidFill>
                <a:latin typeface="Calibri"/>
                <a:cs typeface="Calibri"/>
              </a:rPr>
              <a:t> </a:t>
            </a:r>
            <a:r>
              <a:rPr sz="2400" spc="130" dirty="0">
                <a:solidFill>
                  <a:srgbClr val="FFFFFF"/>
                </a:solidFill>
                <a:latin typeface="Calibri"/>
                <a:cs typeface="Calibri"/>
              </a:rPr>
              <a:t>has</a:t>
            </a:r>
            <a:r>
              <a:rPr sz="2400" spc="-15" dirty="0">
                <a:solidFill>
                  <a:srgbClr val="FFFFFF"/>
                </a:solidFill>
                <a:latin typeface="Calibri"/>
                <a:cs typeface="Calibri"/>
              </a:rPr>
              <a:t> </a:t>
            </a:r>
            <a:r>
              <a:rPr sz="2400" spc="114" dirty="0">
                <a:solidFill>
                  <a:srgbClr val="FFFFFF"/>
                </a:solidFill>
                <a:latin typeface="Calibri"/>
                <a:cs typeface="Calibri"/>
              </a:rPr>
              <a:t>a</a:t>
            </a:r>
            <a:r>
              <a:rPr sz="2400" spc="-20" dirty="0">
                <a:solidFill>
                  <a:srgbClr val="FFFFFF"/>
                </a:solidFill>
                <a:latin typeface="Calibri"/>
                <a:cs typeface="Calibri"/>
              </a:rPr>
              <a:t> </a:t>
            </a:r>
            <a:r>
              <a:rPr sz="2400" dirty="0">
                <a:solidFill>
                  <a:srgbClr val="FFFFFF"/>
                </a:solidFill>
                <a:latin typeface="Calibri"/>
                <a:cs typeface="Calibri"/>
              </a:rPr>
              <a:t>lot</a:t>
            </a:r>
            <a:r>
              <a:rPr sz="2400" spc="-10" dirty="0">
                <a:solidFill>
                  <a:srgbClr val="FFFFFF"/>
                </a:solidFill>
                <a:latin typeface="Calibri"/>
                <a:cs typeface="Calibri"/>
              </a:rPr>
              <a:t> </a:t>
            </a:r>
            <a:r>
              <a:rPr sz="2400" dirty="0">
                <a:solidFill>
                  <a:srgbClr val="FFFFFF"/>
                </a:solidFill>
                <a:latin typeface="Calibri"/>
                <a:cs typeface="Calibri"/>
              </a:rPr>
              <a:t>of</a:t>
            </a:r>
            <a:r>
              <a:rPr sz="2400" spc="-15" dirty="0">
                <a:solidFill>
                  <a:srgbClr val="FFFFFF"/>
                </a:solidFill>
                <a:latin typeface="Calibri"/>
                <a:cs typeface="Calibri"/>
              </a:rPr>
              <a:t> </a:t>
            </a:r>
            <a:r>
              <a:rPr sz="2400" dirty="0">
                <a:solidFill>
                  <a:srgbClr val="FFFFFF"/>
                </a:solidFill>
                <a:latin typeface="Calibri"/>
                <a:cs typeface="Calibri"/>
              </a:rPr>
              <a:t>fine</a:t>
            </a:r>
            <a:r>
              <a:rPr sz="2400" spc="-10" dirty="0">
                <a:solidFill>
                  <a:srgbClr val="FFFFFF"/>
                </a:solidFill>
                <a:latin typeface="Calibri"/>
                <a:cs typeface="Calibri"/>
              </a:rPr>
              <a:t> </a:t>
            </a:r>
            <a:r>
              <a:rPr sz="2400" spc="40" dirty="0">
                <a:solidFill>
                  <a:srgbClr val="FFFFFF"/>
                </a:solidFill>
                <a:latin typeface="Calibri"/>
                <a:cs typeface="Calibri"/>
              </a:rPr>
              <a:t>detail, </a:t>
            </a:r>
            <a:r>
              <a:rPr sz="2400" spc="80" dirty="0">
                <a:solidFill>
                  <a:srgbClr val="FFFFFF"/>
                </a:solidFill>
                <a:latin typeface="Calibri"/>
                <a:cs typeface="Calibri"/>
              </a:rPr>
              <a:t>consider</a:t>
            </a:r>
            <a:r>
              <a:rPr sz="2400" spc="65" dirty="0">
                <a:solidFill>
                  <a:srgbClr val="FFFFFF"/>
                </a:solidFill>
                <a:latin typeface="Calibri"/>
                <a:cs typeface="Calibri"/>
              </a:rPr>
              <a:t> </a:t>
            </a:r>
            <a:r>
              <a:rPr sz="2400" dirty="0">
                <a:solidFill>
                  <a:srgbClr val="FFFFFF"/>
                </a:solidFill>
                <a:latin typeface="Calibri"/>
                <a:cs typeface="Calibri"/>
              </a:rPr>
              <a:t>setting</a:t>
            </a:r>
            <a:r>
              <a:rPr sz="2400" spc="35" dirty="0">
                <a:solidFill>
                  <a:srgbClr val="FFFFFF"/>
                </a:solidFill>
                <a:latin typeface="Calibri"/>
                <a:cs typeface="Calibri"/>
              </a:rPr>
              <a:t> </a:t>
            </a:r>
            <a:r>
              <a:rPr sz="2400" dirty="0">
                <a:solidFill>
                  <a:srgbClr val="FFFFFF"/>
                </a:solidFill>
                <a:latin typeface="Calibri"/>
                <a:cs typeface="Calibri"/>
              </a:rPr>
              <a:t>the</a:t>
            </a:r>
            <a:r>
              <a:rPr sz="2400" spc="45" dirty="0">
                <a:solidFill>
                  <a:srgbClr val="FFFFFF"/>
                </a:solidFill>
                <a:latin typeface="Calibri"/>
                <a:cs typeface="Calibri"/>
              </a:rPr>
              <a:t> </a:t>
            </a:r>
            <a:r>
              <a:rPr sz="2400" spc="55" dirty="0">
                <a:solidFill>
                  <a:srgbClr val="FFFFFF"/>
                </a:solidFill>
                <a:latin typeface="Calibri"/>
                <a:cs typeface="Calibri"/>
              </a:rPr>
              <a:t>density</a:t>
            </a:r>
            <a:r>
              <a:rPr sz="2400" spc="60" dirty="0">
                <a:solidFill>
                  <a:srgbClr val="FFFFFF"/>
                </a:solidFill>
                <a:latin typeface="Calibri"/>
                <a:cs typeface="Calibri"/>
              </a:rPr>
              <a:t> </a:t>
            </a:r>
            <a:r>
              <a:rPr sz="2400" spc="-10" dirty="0">
                <a:solidFill>
                  <a:srgbClr val="FFFFFF"/>
                </a:solidFill>
                <a:latin typeface="Calibri"/>
                <a:cs typeface="Calibri"/>
              </a:rPr>
              <a:t>higher.</a:t>
            </a:r>
            <a:endParaRPr sz="2400" dirty="0">
              <a:latin typeface="Calibri"/>
              <a:cs typeface="Calibri"/>
            </a:endParaRPr>
          </a:p>
          <a:p>
            <a:pPr marL="469900" marR="911225" indent="-457200">
              <a:lnSpc>
                <a:spcPct val="100000"/>
              </a:lnSpc>
              <a:spcBef>
                <a:spcPts val="994"/>
              </a:spcBef>
              <a:buAutoNum type="arabicPeriod" startAt="2"/>
              <a:tabLst>
                <a:tab pos="469265" algn="l"/>
                <a:tab pos="469900" algn="l"/>
              </a:tabLst>
            </a:pPr>
            <a:r>
              <a:rPr sz="2400" spc="155" dirty="0">
                <a:solidFill>
                  <a:srgbClr val="FFFFFF"/>
                </a:solidFill>
                <a:latin typeface="Calibri"/>
                <a:cs typeface="Calibri"/>
              </a:rPr>
              <a:t>Scan</a:t>
            </a:r>
            <a:r>
              <a:rPr sz="2400" spc="-20" dirty="0">
                <a:solidFill>
                  <a:srgbClr val="FFFFFF"/>
                </a:solidFill>
                <a:latin typeface="Calibri"/>
                <a:cs typeface="Calibri"/>
              </a:rPr>
              <a:t> </a:t>
            </a:r>
            <a:r>
              <a:rPr sz="2400" dirty="0">
                <a:solidFill>
                  <a:srgbClr val="FFFFFF"/>
                </a:solidFill>
                <a:latin typeface="Calibri"/>
                <a:cs typeface="Calibri"/>
              </a:rPr>
              <a:t>the</a:t>
            </a:r>
            <a:r>
              <a:rPr sz="2400" spc="-30" dirty="0">
                <a:solidFill>
                  <a:srgbClr val="FFFFFF"/>
                </a:solidFill>
                <a:latin typeface="Calibri"/>
                <a:cs typeface="Calibri"/>
              </a:rPr>
              <a:t> </a:t>
            </a:r>
            <a:r>
              <a:rPr sz="2400" spc="75" dirty="0">
                <a:solidFill>
                  <a:srgbClr val="FFFFFF"/>
                </a:solidFill>
                <a:latin typeface="Calibri"/>
                <a:cs typeface="Calibri"/>
              </a:rPr>
              <a:t>document</a:t>
            </a:r>
            <a:r>
              <a:rPr sz="2400" spc="-25" dirty="0">
                <a:solidFill>
                  <a:srgbClr val="FFFFFF"/>
                </a:solidFill>
                <a:latin typeface="Calibri"/>
                <a:cs typeface="Calibri"/>
              </a:rPr>
              <a:t> </a:t>
            </a:r>
            <a:r>
              <a:rPr sz="2400" spc="160" dirty="0">
                <a:solidFill>
                  <a:srgbClr val="FFFFFF"/>
                </a:solidFill>
                <a:latin typeface="Calibri"/>
                <a:cs typeface="Calibri"/>
              </a:rPr>
              <a:t>as</a:t>
            </a:r>
            <a:r>
              <a:rPr sz="2400" spc="-25" dirty="0">
                <a:solidFill>
                  <a:srgbClr val="FFFFFF"/>
                </a:solidFill>
                <a:latin typeface="Calibri"/>
                <a:cs typeface="Calibri"/>
              </a:rPr>
              <a:t> </a:t>
            </a:r>
            <a:r>
              <a:rPr sz="2400" spc="70" dirty="0">
                <a:solidFill>
                  <a:srgbClr val="FFFFFF"/>
                </a:solidFill>
                <a:latin typeface="Calibri"/>
                <a:cs typeface="Calibri"/>
              </a:rPr>
              <a:t>accurately</a:t>
            </a:r>
            <a:r>
              <a:rPr sz="2400" spc="-30" dirty="0">
                <a:solidFill>
                  <a:srgbClr val="FFFFFF"/>
                </a:solidFill>
                <a:latin typeface="Calibri"/>
                <a:cs typeface="Calibri"/>
              </a:rPr>
              <a:t> </a:t>
            </a:r>
            <a:r>
              <a:rPr sz="2400" spc="135" dirty="0">
                <a:solidFill>
                  <a:srgbClr val="FFFFFF"/>
                </a:solidFill>
                <a:latin typeface="Calibri"/>
                <a:cs typeface="Calibri"/>
              </a:rPr>
              <a:t>as </a:t>
            </a:r>
            <a:r>
              <a:rPr sz="2400" spc="75" dirty="0">
                <a:solidFill>
                  <a:srgbClr val="FFFFFF"/>
                </a:solidFill>
                <a:latin typeface="Calibri"/>
                <a:cs typeface="Calibri"/>
              </a:rPr>
              <a:t>possible.</a:t>
            </a:r>
            <a:endParaRPr sz="2400" dirty="0">
              <a:latin typeface="Calibri"/>
              <a:cs typeface="Calibri"/>
            </a:endParaRPr>
          </a:p>
          <a:p>
            <a:pPr marL="927100" lvl="1" indent="-457200">
              <a:lnSpc>
                <a:spcPct val="100000"/>
              </a:lnSpc>
              <a:spcBef>
                <a:spcPts val="665"/>
              </a:spcBef>
              <a:buAutoNum type="arabicPeriod"/>
              <a:tabLst>
                <a:tab pos="926465" algn="l"/>
                <a:tab pos="927100" algn="l"/>
              </a:tabLst>
            </a:pPr>
            <a:r>
              <a:rPr sz="2000" spc="135" dirty="0">
                <a:solidFill>
                  <a:srgbClr val="FFFFFF"/>
                </a:solidFill>
                <a:latin typeface="Calibri"/>
                <a:cs typeface="Calibri"/>
              </a:rPr>
              <a:t>Scan</a:t>
            </a:r>
            <a:r>
              <a:rPr sz="2000" spc="-40" dirty="0">
                <a:solidFill>
                  <a:srgbClr val="FFFFFF"/>
                </a:solidFill>
                <a:latin typeface="Calibri"/>
                <a:cs typeface="Calibri"/>
              </a:rPr>
              <a:t> </a:t>
            </a:r>
            <a:r>
              <a:rPr sz="2000" dirty="0">
                <a:solidFill>
                  <a:srgbClr val="FFFFFF"/>
                </a:solidFill>
                <a:latin typeface="Calibri"/>
                <a:cs typeface="Calibri"/>
              </a:rPr>
              <a:t>in</a:t>
            </a:r>
            <a:r>
              <a:rPr sz="2000" spc="-25" dirty="0">
                <a:solidFill>
                  <a:srgbClr val="FFFFFF"/>
                </a:solidFill>
                <a:latin typeface="Calibri"/>
                <a:cs typeface="Calibri"/>
              </a:rPr>
              <a:t> </a:t>
            </a:r>
            <a:r>
              <a:rPr sz="2000" spc="60" dirty="0">
                <a:solidFill>
                  <a:srgbClr val="FFFFFF"/>
                </a:solidFill>
                <a:latin typeface="Calibri"/>
                <a:cs typeface="Calibri"/>
              </a:rPr>
              <a:t>color</a:t>
            </a:r>
            <a:r>
              <a:rPr sz="2000" spc="-20" dirty="0">
                <a:solidFill>
                  <a:srgbClr val="FFFFFF"/>
                </a:solidFill>
                <a:latin typeface="Calibri"/>
                <a:cs typeface="Calibri"/>
              </a:rPr>
              <a:t> </a:t>
            </a:r>
            <a:r>
              <a:rPr sz="2000" dirty="0">
                <a:solidFill>
                  <a:srgbClr val="FFFFFF"/>
                </a:solidFill>
                <a:latin typeface="Calibri"/>
                <a:cs typeface="Calibri"/>
              </a:rPr>
              <a:t>if</a:t>
            </a:r>
            <a:r>
              <a:rPr sz="2000" spc="-30" dirty="0">
                <a:solidFill>
                  <a:srgbClr val="FFFFFF"/>
                </a:solidFill>
                <a:latin typeface="Calibri"/>
                <a:cs typeface="Calibri"/>
              </a:rPr>
              <a:t> </a:t>
            </a:r>
            <a:r>
              <a:rPr sz="2000" spc="65" dirty="0">
                <a:solidFill>
                  <a:srgbClr val="FFFFFF"/>
                </a:solidFill>
                <a:latin typeface="Calibri"/>
                <a:cs typeface="Calibri"/>
              </a:rPr>
              <a:t>applicable</a:t>
            </a:r>
            <a:endParaRPr sz="2000" dirty="0">
              <a:latin typeface="Calibri"/>
              <a:cs typeface="Calibri"/>
            </a:endParaRPr>
          </a:p>
          <a:p>
            <a:pPr marL="927100" lvl="1" indent="-457200">
              <a:lnSpc>
                <a:spcPct val="100000"/>
              </a:lnSpc>
              <a:spcBef>
                <a:spcPts val="1535"/>
              </a:spcBef>
              <a:buAutoNum type="arabicPeriod"/>
              <a:tabLst>
                <a:tab pos="926465" algn="l"/>
                <a:tab pos="927100" algn="l"/>
              </a:tabLst>
            </a:pPr>
            <a:r>
              <a:rPr sz="2000" spc="135" dirty="0">
                <a:solidFill>
                  <a:srgbClr val="FFFFFF"/>
                </a:solidFill>
                <a:latin typeface="Calibri"/>
                <a:cs typeface="Calibri"/>
              </a:rPr>
              <a:t>Scan</a:t>
            </a:r>
            <a:r>
              <a:rPr sz="2000" spc="-45" dirty="0">
                <a:solidFill>
                  <a:srgbClr val="FFFFFF"/>
                </a:solidFill>
                <a:latin typeface="Calibri"/>
                <a:cs typeface="Calibri"/>
              </a:rPr>
              <a:t> </a:t>
            </a:r>
            <a:r>
              <a:rPr sz="2000" spc="55" dirty="0">
                <a:solidFill>
                  <a:srgbClr val="FFFFFF"/>
                </a:solidFill>
                <a:latin typeface="Calibri"/>
                <a:cs typeface="Calibri"/>
              </a:rPr>
              <a:t>double-</a:t>
            </a:r>
            <a:r>
              <a:rPr sz="2000" spc="75" dirty="0">
                <a:solidFill>
                  <a:srgbClr val="FFFFFF"/>
                </a:solidFill>
                <a:latin typeface="Calibri"/>
                <a:cs typeface="Calibri"/>
              </a:rPr>
              <a:t>sided</a:t>
            </a:r>
            <a:r>
              <a:rPr sz="2000" spc="-50" dirty="0">
                <a:solidFill>
                  <a:srgbClr val="FFFFFF"/>
                </a:solidFill>
                <a:latin typeface="Calibri"/>
                <a:cs typeface="Calibri"/>
              </a:rPr>
              <a:t> </a:t>
            </a:r>
            <a:r>
              <a:rPr sz="2000" dirty="0">
                <a:solidFill>
                  <a:srgbClr val="FFFFFF"/>
                </a:solidFill>
                <a:latin typeface="Calibri"/>
                <a:cs typeface="Calibri"/>
              </a:rPr>
              <a:t>if</a:t>
            </a:r>
            <a:r>
              <a:rPr sz="2000" spc="-45" dirty="0">
                <a:solidFill>
                  <a:srgbClr val="FFFFFF"/>
                </a:solidFill>
                <a:latin typeface="Calibri"/>
                <a:cs typeface="Calibri"/>
              </a:rPr>
              <a:t> </a:t>
            </a:r>
            <a:r>
              <a:rPr sz="2000" spc="55" dirty="0">
                <a:solidFill>
                  <a:srgbClr val="FFFFFF"/>
                </a:solidFill>
                <a:latin typeface="Calibri"/>
                <a:cs typeface="Calibri"/>
              </a:rPr>
              <a:t>applicable.</a:t>
            </a:r>
            <a:endParaRPr sz="2000" dirty="0">
              <a:latin typeface="Calibri"/>
              <a:cs typeface="Calibri"/>
            </a:endParaRPr>
          </a:p>
          <a:p>
            <a:pPr marL="469900" marR="175895" lvl="1" indent="-457200" algn="just">
              <a:lnSpc>
                <a:spcPct val="100000"/>
              </a:lnSpc>
              <a:spcBef>
                <a:spcPts val="1880"/>
              </a:spcBef>
              <a:buAutoNum type="arabicPeriod"/>
              <a:tabLst>
                <a:tab pos="469900" algn="l"/>
              </a:tabLst>
            </a:pPr>
            <a:r>
              <a:rPr sz="2400" spc="155" dirty="0">
                <a:solidFill>
                  <a:srgbClr val="FFFFFF"/>
                </a:solidFill>
                <a:latin typeface="Calibri"/>
                <a:cs typeface="Calibri"/>
              </a:rPr>
              <a:t>Scan</a:t>
            </a:r>
            <a:r>
              <a:rPr sz="2400" spc="-15" dirty="0">
                <a:solidFill>
                  <a:srgbClr val="FFFFFF"/>
                </a:solidFill>
                <a:latin typeface="Calibri"/>
                <a:cs typeface="Calibri"/>
              </a:rPr>
              <a:t> </a:t>
            </a:r>
            <a:r>
              <a:rPr sz="2400" dirty="0">
                <a:solidFill>
                  <a:srgbClr val="FFFFFF"/>
                </a:solidFill>
                <a:latin typeface="Calibri"/>
                <a:cs typeface="Calibri"/>
              </a:rPr>
              <a:t>with</a:t>
            </a:r>
            <a:r>
              <a:rPr sz="2400" spc="-35" dirty="0">
                <a:solidFill>
                  <a:srgbClr val="FFFFFF"/>
                </a:solidFill>
                <a:latin typeface="Calibri"/>
                <a:cs typeface="Calibri"/>
              </a:rPr>
              <a:t> </a:t>
            </a:r>
            <a:r>
              <a:rPr sz="2400" spc="100" dirty="0">
                <a:solidFill>
                  <a:srgbClr val="FFFFFF"/>
                </a:solidFill>
                <a:latin typeface="Calibri"/>
                <a:cs typeface="Calibri"/>
              </a:rPr>
              <a:t>AND</a:t>
            </a:r>
            <a:r>
              <a:rPr sz="2400" spc="-15" dirty="0">
                <a:solidFill>
                  <a:srgbClr val="FFFFFF"/>
                </a:solidFill>
                <a:latin typeface="Calibri"/>
                <a:cs typeface="Calibri"/>
              </a:rPr>
              <a:t> </a:t>
            </a:r>
            <a:r>
              <a:rPr sz="2400" dirty="0">
                <a:solidFill>
                  <a:srgbClr val="FFFFFF"/>
                </a:solidFill>
                <a:latin typeface="Calibri"/>
                <a:cs typeface="Calibri"/>
              </a:rPr>
              <a:t>without</a:t>
            </a:r>
            <a:r>
              <a:rPr sz="2400" spc="-40" dirty="0">
                <a:solidFill>
                  <a:srgbClr val="FFFFFF"/>
                </a:solidFill>
                <a:latin typeface="Calibri"/>
                <a:cs typeface="Calibri"/>
              </a:rPr>
              <a:t> </a:t>
            </a:r>
            <a:r>
              <a:rPr sz="2400" spc="80" dirty="0">
                <a:solidFill>
                  <a:srgbClr val="FFFFFF"/>
                </a:solidFill>
                <a:latin typeface="Calibri"/>
                <a:cs typeface="Calibri"/>
              </a:rPr>
              <a:t>sticky</a:t>
            </a:r>
            <a:r>
              <a:rPr sz="2400" spc="-30" dirty="0">
                <a:solidFill>
                  <a:srgbClr val="FFFFFF"/>
                </a:solidFill>
                <a:latin typeface="Calibri"/>
                <a:cs typeface="Calibri"/>
              </a:rPr>
              <a:t> </a:t>
            </a:r>
            <a:r>
              <a:rPr sz="2400" spc="60" dirty="0">
                <a:solidFill>
                  <a:srgbClr val="FFFFFF"/>
                </a:solidFill>
                <a:latin typeface="Calibri"/>
                <a:cs typeface="Calibri"/>
              </a:rPr>
              <a:t>notes</a:t>
            </a:r>
            <a:r>
              <a:rPr sz="2400" spc="-20" dirty="0">
                <a:solidFill>
                  <a:srgbClr val="FFFFFF"/>
                </a:solidFill>
                <a:latin typeface="Calibri"/>
                <a:cs typeface="Calibri"/>
              </a:rPr>
              <a:t> </a:t>
            </a:r>
            <a:r>
              <a:rPr sz="2400" dirty="0">
                <a:solidFill>
                  <a:srgbClr val="FFFFFF"/>
                </a:solidFill>
                <a:latin typeface="Calibri"/>
                <a:cs typeface="Calibri"/>
              </a:rPr>
              <a:t>if</a:t>
            </a:r>
            <a:r>
              <a:rPr sz="2400" spc="-25" dirty="0">
                <a:solidFill>
                  <a:srgbClr val="FFFFFF"/>
                </a:solidFill>
                <a:latin typeface="Calibri"/>
                <a:cs typeface="Calibri"/>
              </a:rPr>
              <a:t> </a:t>
            </a:r>
            <a:r>
              <a:rPr sz="2400" spc="-20" dirty="0">
                <a:solidFill>
                  <a:srgbClr val="FFFFFF"/>
                </a:solidFill>
                <a:latin typeface="Calibri"/>
                <a:cs typeface="Calibri"/>
              </a:rPr>
              <a:t>they </a:t>
            </a:r>
            <a:r>
              <a:rPr sz="2400" dirty="0">
                <a:solidFill>
                  <a:srgbClr val="FFFFFF"/>
                </a:solidFill>
                <a:latin typeface="Calibri"/>
                <a:cs typeface="Calibri"/>
              </a:rPr>
              <a:t>are</a:t>
            </a:r>
            <a:r>
              <a:rPr sz="2400" spc="55" dirty="0">
                <a:solidFill>
                  <a:srgbClr val="FFFFFF"/>
                </a:solidFill>
                <a:latin typeface="Calibri"/>
                <a:cs typeface="Calibri"/>
              </a:rPr>
              <a:t> </a:t>
            </a:r>
            <a:r>
              <a:rPr sz="2400" spc="100" dirty="0">
                <a:solidFill>
                  <a:srgbClr val="FFFFFF"/>
                </a:solidFill>
                <a:latin typeface="Calibri"/>
                <a:cs typeface="Calibri"/>
              </a:rPr>
              <a:t>crucial</a:t>
            </a:r>
            <a:r>
              <a:rPr sz="2400" spc="50" dirty="0">
                <a:solidFill>
                  <a:srgbClr val="FFFFFF"/>
                </a:solidFill>
                <a:latin typeface="Calibri"/>
                <a:cs typeface="Calibri"/>
              </a:rPr>
              <a:t> </a:t>
            </a:r>
            <a:r>
              <a:rPr sz="2400" dirty="0">
                <a:solidFill>
                  <a:srgbClr val="FFFFFF"/>
                </a:solidFill>
                <a:latin typeface="Calibri"/>
                <a:cs typeface="Calibri"/>
              </a:rPr>
              <a:t>to</a:t>
            </a:r>
            <a:r>
              <a:rPr sz="2400" spc="55" dirty="0">
                <a:solidFill>
                  <a:srgbClr val="FFFFFF"/>
                </a:solidFill>
                <a:latin typeface="Calibri"/>
                <a:cs typeface="Calibri"/>
              </a:rPr>
              <a:t> </a:t>
            </a:r>
            <a:r>
              <a:rPr sz="2400" dirty="0">
                <a:solidFill>
                  <a:srgbClr val="FFFFFF"/>
                </a:solidFill>
                <a:latin typeface="Calibri"/>
                <a:cs typeface="Calibri"/>
              </a:rPr>
              <a:t>the</a:t>
            </a:r>
            <a:r>
              <a:rPr sz="2400" spc="55" dirty="0">
                <a:solidFill>
                  <a:srgbClr val="FFFFFF"/>
                </a:solidFill>
                <a:latin typeface="Calibri"/>
                <a:cs typeface="Calibri"/>
              </a:rPr>
              <a:t> </a:t>
            </a:r>
            <a:r>
              <a:rPr sz="2400" dirty="0">
                <a:solidFill>
                  <a:srgbClr val="FFFFFF"/>
                </a:solidFill>
                <a:latin typeface="Calibri"/>
                <a:cs typeface="Calibri"/>
              </a:rPr>
              <a:t>paperwork.</a:t>
            </a:r>
            <a:r>
              <a:rPr sz="2400" spc="75" dirty="0">
                <a:solidFill>
                  <a:srgbClr val="FFFFFF"/>
                </a:solidFill>
                <a:latin typeface="Calibri"/>
                <a:cs typeface="Calibri"/>
              </a:rPr>
              <a:t> Ensure</a:t>
            </a:r>
            <a:r>
              <a:rPr sz="2400" spc="60" dirty="0">
                <a:solidFill>
                  <a:srgbClr val="FFFFFF"/>
                </a:solidFill>
                <a:latin typeface="Calibri"/>
                <a:cs typeface="Calibri"/>
              </a:rPr>
              <a:t> </a:t>
            </a:r>
            <a:r>
              <a:rPr sz="2400" spc="-10" dirty="0">
                <a:solidFill>
                  <a:srgbClr val="FFFFFF"/>
                </a:solidFill>
                <a:latin typeface="Calibri"/>
                <a:cs typeface="Calibri"/>
              </a:rPr>
              <a:t>there </a:t>
            </a:r>
            <a:r>
              <a:rPr sz="2400" dirty="0">
                <a:solidFill>
                  <a:srgbClr val="FFFFFF"/>
                </a:solidFill>
                <a:latin typeface="Calibri"/>
                <a:cs typeface="Calibri"/>
              </a:rPr>
              <a:t>are</a:t>
            </a:r>
            <a:r>
              <a:rPr sz="2400" spc="15" dirty="0">
                <a:solidFill>
                  <a:srgbClr val="FFFFFF"/>
                </a:solidFill>
                <a:latin typeface="Calibri"/>
                <a:cs typeface="Calibri"/>
              </a:rPr>
              <a:t> </a:t>
            </a:r>
            <a:r>
              <a:rPr sz="2400" dirty="0">
                <a:solidFill>
                  <a:srgbClr val="FFFFFF"/>
                </a:solidFill>
                <a:latin typeface="Calibri"/>
                <a:cs typeface="Calibri"/>
              </a:rPr>
              <a:t>no</a:t>
            </a:r>
            <a:r>
              <a:rPr sz="2400" spc="10" dirty="0">
                <a:solidFill>
                  <a:srgbClr val="FFFFFF"/>
                </a:solidFill>
                <a:latin typeface="Calibri"/>
                <a:cs typeface="Calibri"/>
              </a:rPr>
              <a:t> </a:t>
            </a:r>
            <a:r>
              <a:rPr sz="2400" spc="70" dirty="0">
                <a:solidFill>
                  <a:srgbClr val="FFFFFF"/>
                </a:solidFill>
                <a:latin typeface="Calibri"/>
                <a:cs typeface="Calibri"/>
              </a:rPr>
              <a:t>obstructions</a:t>
            </a:r>
            <a:r>
              <a:rPr sz="2400" spc="20" dirty="0">
                <a:solidFill>
                  <a:srgbClr val="FFFFFF"/>
                </a:solidFill>
                <a:latin typeface="Calibri"/>
                <a:cs typeface="Calibri"/>
              </a:rPr>
              <a:t> </a:t>
            </a:r>
            <a:r>
              <a:rPr sz="2400" dirty="0">
                <a:solidFill>
                  <a:srgbClr val="FFFFFF"/>
                </a:solidFill>
                <a:latin typeface="Calibri"/>
                <a:cs typeface="Calibri"/>
              </a:rPr>
              <a:t>in</a:t>
            </a:r>
            <a:r>
              <a:rPr sz="2400" spc="15" dirty="0">
                <a:solidFill>
                  <a:srgbClr val="FFFFFF"/>
                </a:solidFill>
                <a:latin typeface="Calibri"/>
                <a:cs typeface="Calibri"/>
              </a:rPr>
              <a:t> </a:t>
            </a:r>
            <a:r>
              <a:rPr sz="2400" dirty="0">
                <a:solidFill>
                  <a:srgbClr val="FFFFFF"/>
                </a:solidFill>
                <a:latin typeface="Calibri"/>
                <a:cs typeface="Calibri"/>
              </a:rPr>
              <a:t>your</a:t>
            </a:r>
            <a:r>
              <a:rPr sz="2400" spc="25" dirty="0">
                <a:solidFill>
                  <a:srgbClr val="FFFFFF"/>
                </a:solidFill>
                <a:latin typeface="Calibri"/>
                <a:cs typeface="Calibri"/>
              </a:rPr>
              <a:t> </a:t>
            </a:r>
            <a:r>
              <a:rPr sz="2400" spc="125" dirty="0">
                <a:solidFill>
                  <a:srgbClr val="FFFFFF"/>
                </a:solidFill>
                <a:latin typeface="Calibri"/>
                <a:cs typeface="Calibri"/>
              </a:rPr>
              <a:t>scan.</a:t>
            </a:r>
            <a:endParaRPr sz="24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495006" y="312375"/>
            <a:ext cx="3458845" cy="635000"/>
          </a:xfrm>
          <a:prstGeom prst="rect">
            <a:avLst/>
          </a:prstGeom>
        </p:spPr>
        <p:txBody>
          <a:bodyPr vert="horz" wrap="square" lIns="0" tIns="12065" rIns="0" bIns="0" rtlCol="0">
            <a:spAutoFit/>
          </a:bodyPr>
          <a:lstStyle/>
          <a:p>
            <a:pPr marL="12700">
              <a:lnSpc>
                <a:spcPct val="100000"/>
              </a:lnSpc>
              <a:spcBef>
                <a:spcPts val="95"/>
              </a:spcBef>
            </a:pPr>
            <a:r>
              <a:rPr spc="-80" dirty="0"/>
              <a:t>Quality</a:t>
            </a:r>
            <a:r>
              <a:rPr spc="-130" dirty="0"/>
              <a:t> </a:t>
            </a:r>
            <a:r>
              <a:rPr spc="-40" dirty="0"/>
              <a:t>Control</a:t>
            </a:r>
          </a:p>
        </p:txBody>
      </p:sp>
      <p:sp>
        <p:nvSpPr>
          <p:cNvPr id="5" name="object 5"/>
          <p:cNvSpPr txBox="1"/>
          <p:nvPr/>
        </p:nvSpPr>
        <p:spPr>
          <a:xfrm>
            <a:off x="1516979" y="1241083"/>
            <a:ext cx="7307580" cy="514604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FFFFFF"/>
                </a:solidFill>
                <a:latin typeface="Calibri"/>
                <a:cs typeface="Calibri"/>
              </a:rPr>
              <a:t>After</a:t>
            </a:r>
            <a:r>
              <a:rPr sz="2400" spc="5" dirty="0">
                <a:solidFill>
                  <a:srgbClr val="FFFFFF"/>
                </a:solidFill>
                <a:latin typeface="Calibri"/>
                <a:cs typeface="Calibri"/>
              </a:rPr>
              <a:t> </a:t>
            </a:r>
            <a:r>
              <a:rPr sz="2400" spc="90" dirty="0">
                <a:solidFill>
                  <a:srgbClr val="FFFFFF"/>
                </a:solidFill>
                <a:latin typeface="Calibri"/>
                <a:cs typeface="Calibri"/>
              </a:rPr>
              <a:t>scanning</a:t>
            </a:r>
            <a:r>
              <a:rPr sz="2400" spc="40"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spc="75" dirty="0">
                <a:solidFill>
                  <a:srgbClr val="FFFFFF"/>
                </a:solidFill>
                <a:latin typeface="Calibri"/>
                <a:cs typeface="Calibri"/>
              </a:rPr>
              <a:t>document,</a:t>
            </a:r>
            <a:r>
              <a:rPr sz="2400" spc="35" dirty="0">
                <a:solidFill>
                  <a:srgbClr val="FFFFFF"/>
                </a:solidFill>
                <a:latin typeface="Calibri"/>
                <a:cs typeface="Calibri"/>
              </a:rPr>
              <a:t> </a:t>
            </a:r>
            <a:r>
              <a:rPr sz="2400" spc="130" dirty="0">
                <a:solidFill>
                  <a:srgbClr val="FFFFFF"/>
                </a:solidFill>
                <a:latin typeface="Calibri"/>
                <a:cs typeface="Calibri"/>
              </a:rPr>
              <a:t>check</a:t>
            </a:r>
            <a:r>
              <a:rPr sz="2400" spc="20"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dirty="0">
                <a:solidFill>
                  <a:srgbClr val="FFFFFF"/>
                </a:solidFill>
                <a:latin typeface="Calibri"/>
                <a:cs typeface="Calibri"/>
              </a:rPr>
              <a:t>original</a:t>
            </a:r>
            <a:r>
              <a:rPr sz="2400" spc="20" dirty="0">
                <a:solidFill>
                  <a:srgbClr val="FFFFFF"/>
                </a:solidFill>
                <a:latin typeface="Calibri"/>
                <a:cs typeface="Calibri"/>
              </a:rPr>
              <a:t> </a:t>
            </a:r>
            <a:r>
              <a:rPr sz="2400" spc="55" dirty="0">
                <a:solidFill>
                  <a:srgbClr val="FFFFFF"/>
                </a:solidFill>
                <a:latin typeface="Calibri"/>
                <a:cs typeface="Calibri"/>
              </a:rPr>
              <a:t>against </a:t>
            </a:r>
            <a:r>
              <a:rPr sz="2400" dirty="0">
                <a:solidFill>
                  <a:srgbClr val="FFFFFF"/>
                </a:solidFill>
                <a:latin typeface="Calibri"/>
                <a:cs typeface="Calibri"/>
              </a:rPr>
              <a:t>the</a:t>
            </a:r>
            <a:r>
              <a:rPr sz="2400" spc="-35" dirty="0">
                <a:solidFill>
                  <a:srgbClr val="FFFFFF"/>
                </a:solidFill>
                <a:latin typeface="Calibri"/>
                <a:cs typeface="Calibri"/>
              </a:rPr>
              <a:t> </a:t>
            </a:r>
            <a:r>
              <a:rPr sz="2400" spc="150" dirty="0">
                <a:solidFill>
                  <a:srgbClr val="FFFFFF"/>
                </a:solidFill>
                <a:latin typeface="Calibri"/>
                <a:cs typeface="Calibri"/>
              </a:rPr>
              <a:t>scan</a:t>
            </a:r>
            <a:r>
              <a:rPr sz="2400" spc="-30" dirty="0">
                <a:solidFill>
                  <a:srgbClr val="FFFFFF"/>
                </a:solidFill>
                <a:latin typeface="Calibri"/>
                <a:cs typeface="Calibri"/>
              </a:rPr>
              <a:t> </a:t>
            </a:r>
            <a:r>
              <a:rPr sz="2400" spc="75" dirty="0">
                <a:solidFill>
                  <a:srgbClr val="FFFFFF"/>
                </a:solidFill>
                <a:latin typeface="Calibri"/>
                <a:cs typeface="Calibri"/>
              </a:rPr>
              <a:t>and</a:t>
            </a:r>
            <a:r>
              <a:rPr sz="2400" spc="-15" dirty="0">
                <a:solidFill>
                  <a:srgbClr val="FFFFFF"/>
                </a:solidFill>
                <a:latin typeface="Calibri"/>
                <a:cs typeface="Calibri"/>
              </a:rPr>
              <a:t> </a:t>
            </a:r>
            <a:r>
              <a:rPr sz="2400" spc="55" dirty="0">
                <a:solidFill>
                  <a:srgbClr val="FFFFFF"/>
                </a:solidFill>
                <a:latin typeface="Calibri"/>
                <a:cs typeface="Calibri"/>
              </a:rPr>
              <a:t>look</a:t>
            </a:r>
            <a:r>
              <a:rPr sz="2400" spc="-30" dirty="0">
                <a:solidFill>
                  <a:srgbClr val="FFFFFF"/>
                </a:solidFill>
                <a:latin typeface="Calibri"/>
                <a:cs typeface="Calibri"/>
              </a:rPr>
              <a:t> </a:t>
            </a:r>
            <a:r>
              <a:rPr sz="2400" dirty="0">
                <a:solidFill>
                  <a:srgbClr val="FFFFFF"/>
                </a:solidFill>
                <a:latin typeface="Calibri"/>
                <a:cs typeface="Calibri"/>
              </a:rPr>
              <a:t>for</a:t>
            </a:r>
            <a:r>
              <a:rPr sz="2400" spc="-10" dirty="0">
                <a:solidFill>
                  <a:srgbClr val="FFFFFF"/>
                </a:solidFill>
                <a:latin typeface="Calibri"/>
                <a:cs typeface="Calibri"/>
              </a:rPr>
              <a:t> </a:t>
            </a:r>
            <a:r>
              <a:rPr sz="2400" dirty="0">
                <a:solidFill>
                  <a:srgbClr val="FFFFFF"/>
                </a:solidFill>
                <a:latin typeface="Calibri"/>
                <a:cs typeface="Calibri"/>
              </a:rPr>
              <a:t>the</a:t>
            </a:r>
            <a:r>
              <a:rPr sz="2400" spc="-35" dirty="0">
                <a:solidFill>
                  <a:srgbClr val="FFFFFF"/>
                </a:solidFill>
                <a:latin typeface="Calibri"/>
                <a:cs typeface="Calibri"/>
              </a:rPr>
              <a:t> </a:t>
            </a:r>
            <a:r>
              <a:rPr sz="2400" spc="-10" dirty="0">
                <a:solidFill>
                  <a:srgbClr val="FFFFFF"/>
                </a:solidFill>
                <a:latin typeface="Calibri"/>
                <a:cs typeface="Calibri"/>
              </a:rPr>
              <a:t>following:</a:t>
            </a:r>
            <a:endParaRPr sz="2400" dirty="0">
              <a:latin typeface="Calibri"/>
              <a:cs typeface="Calibri"/>
            </a:endParaRPr>
          </a:p>
          <a:p>
            <a:pPr>
              <a:lnSpc>
                <a:spcPct val="100000"/>
              </a:lnSpc>
              <a:spcBef>
                <a:spcPts val="10"/>
              </a:spcBef>
            </a:pPr>
            <a:endParaRPr sz="2350" dirty="0">
              <a:latin typeface="Calibri"/>
              <a:cs typeface="Calibri"/>
            </a:endParaRPr>
          </a:p>
          <a:p>
            <a:pPr marL="355600" indent="-342900">
              <a:lnSpc>
                <a:spcPct val="100000"/>
              </a:lnSpc>
              <a:buAutoNum type="alphaLcPeriod"/>
              <a:tabLst>
                <a:tab pos="355600" algn="l"/>
              </a:tabLst>
            </a:pPr>
            <a:r>
              <a:rPr sz="2400" spc="45" dirty="0">
                <a:solidFill>
                  <a:srgbClr val="FFFFFF"/>
                </a:solidFill>
                <a:latin typeface="Calibri"/>
                <a:cs typeface="Calibri"/>
              </a:rPr>
              <a:t>Distortions</a:t>
            </a:r>
            <a:endParaRPr sz="2400" dirty="0">
              <a:latin typeface="Calibri"/>
              <a:cs typeface="Calibri"/>
            </a:endParaRPr>
          </a:p>
          <a:p>
            <a:pPr>
              <a:lnSpc>
                <a:spcPct val="100000"/>
              </a:lnSpc>
              <a:spcBef>
                <a:spcPts val="10"/>
              </a:spcBef>
              <a:buClr>
                <a:srgbClr val="FFFFFF"/>
              </a:buClr>
              <a:buFont typeface="Calibri"/>
              <a:buAutoNum type="alphaLcPeriod"/>
            </a:pPr>
            <a:endParaRPr sz="2350" dirty="0">
              <a:latin typeface="Calibri"/>
              <a:cs typeface="Calibri"/>
            </a:endParaRPr>
          </a:p>
          <a:p>
            <a:pPr marL="323215" indent="-311150">
              <a:lnSpc>
                <a:spcPct val="100000"/>
              </a:lnSpc>
              <a:buAutoNum type="alphaLcPeriod"/>
              <a:tabLst>
                <a:tab pos="323850" algn="l"/>
              </a:tabLst>
            </a:pPr>
            <a:r>
              <a:rPr sz="2400" spc="50" dirty="0">
                <a:solidFill>
                  <a:srgbClr val="FFFFFF"/>
                </a:solidFill>
                <a:latin typeface="Calibri"/>
                <a:cs typeface="Calibri"/>
              </a:rPr>
              <a:t>Missing</a:t>
            </a:r>
            <a:r>
              <a:rPr sz="2400" spc="-30" dirty="0">
                <a:solidFill>
                  <a:srgbClr val="FFFFFF"/>
                </a:solidFill>
                <a:latin typeface="Calibri"/>
                <a:cs typeface="Calibri"/>
              </a:rPr>
              <a:t> </a:t>
            </a:r>
            <a:r>
              <a:rPr sz="2400" spc="80" dirty="0">
                <a:solidFill>
                  <a:srgbClr val="FFFFFF"/>
                </a:solidFill>
                <a:latin typeface="Calibri"/>
                <a:cs typeface="Calibri"/>
              </a:rPr>
              <a:t>pages</a:t>
            </a:r>
            <a:endParaRPr sz="2400" dirty="0">
              <a:latin typeface="Calibri"/>
              <a:cs typeface="Calibri"/>
            </a:endParaRPr>
          </a:p>
          <a:p>
            <a:pPr>
              <a:lnSpc>
                <a:spcPct val="100000"/>
              </a:lnSpc>
              <a:spcBef>
                <a:spcPts val="10"/>
              </a:spcBef>
              <a:buClr>
                <a:srgbClr val="FFFFFF"/>
              </a:buClr>
              <a:buFont typeface="Calibri"/>
              <a:buAutoNum type="alphaLcPeriod"/>
            </a:pPr>
            <a:endParaRPr sz="2350" dirty="0">
              <a:latin typeface="Calibri"/>
              <a:cs typeface="Calibri"/>
            </a:endParaRPr>
          </a:p>
          <a:p>
            <a:pPr marL="312420" indent="-300355">
              <a:lnSpc>
                <a:spcPct val="100000"/>
              </a:lnSpc>
              <a:spcBef>
                <a:spcPts val="5"/>
              </a:spcBef>
              <a:buAutoNum type="alphaLcPeriod"/>
              <a:tabLst>
                <a:tab pos="313055" algn="l"/>
              </a:tabLst>
            </a:pPr>
            <a:r>
              <a:rPr sz="2400" spc="100" dirty="0">
                <a:solidFill>
                  <a:srgbClr val="FFFFFF"/>
                </a:solidFill>
                <a:latin typeface="Calibri"/>
                <a:cs typeface="Calibri"/>
              </a:rPr>
              <a:t>Obscured</a:t>
            </a:r>
            <a:r>
              <a:rPr sz="2400" spc="-20" dirty="0">
                <a:solidFill>
                  <a:srgbClr val="FFFFFF"/>
                </a:solidFill>
                <a:latin typeface="Calibri"/>
                <a:cs typeface="Calibri"/>
              </a:rPr>
              <a:t> text</a:t>
            </a:r>
            <a:endParaRPr sz="2400" dirty="0">
              <a:latin typeface="Calibri"/>
              <a:cs typeface="Calibri"/>
            </a:endParaRPr>
          </a:p>
          <a:p>
            <a:pPr>
              <a:lnSpc>
                <a:spcPct val="100000"/>
              </a:lnSpc>
              <a:spcBef>
                <a:spcPts val="10"/>
              </a:spcBef>
              <a:buClr>
                <a:srgbClr val="FFFFFF"/>
              </a:buClr>
              <a:buFont typeface="Calibri"/>
              <a:buAutoNum type="alphaLcPeriod"/>
            </a:pPr>
            <a:endParaRPr sz="2350" dirty="0">
              <a:latin typeface="Calibri"/>
              <a:cs typeface="Calibri"/>
            </a:endParaRPr>
          </a:p>
          <a:p>
            <a:pPr marL="332740" indent="-320040">
              <a:lnSpc>
                <a:spcPct val="100000"/>
              </a:lnSpc>
              <a:buAutoNum type="alphaLcPeriod"/>
              <a:tabLst>
                <a:tab pos="332740" algn="l"/>
              </a:tabLst>
            </a:pPr>
            <a:r>
              <a:rPr sz="2400" spc="50" dirty="0">
                <a:solidFill>
                  <a:srgbClr val="FFFFFF"/>
                </a:solidFill>
                <a:latin typeface="Calibri"/>
                <a:cs typeface="Calibri"/>
              </a:rPr>
              <a:t>Incorrect</a:t>
            </a:r>
            <a:r>
              <a:rPr sz="2400" spc="5" dirty="0">
                <a:solidFill>
                  <a:srgbClr val="FFFFFF"/>
                </a:solidFill>
                <a:latin typeface="Calibri"/>
                <a:cs typeface="Calibri"/>
              </a:rPr>
              <a:t> </a:t>
            </a:r>
            <a:r>
              <a:rPr sz="2400" spc="60" dirty="0">
                <a:solidFill>
                  <a:srgbClr val="FFFFFF"/>
                </a:solidFill>
                <a:latin typeface="Calibri"/>
                <a:cs typeface="Calibri"/>
              </a:rPr>
              <a:t>color</a:t>
            </a:r>
            <a:endParaRPr sz="2400" dirty="0">
              <a:latin typeface="Calibri"/>
              <a:cs typeface="Calibri"/>
            </a:endParaRPr>
          </a:p>
          <a:p>
            <a:pPr>
              <a:lnSpc>
                <a:spcPct val="100000"/>
              </a:lnSpc>
              <a:spcBef>
                <a:spcPts val="10"/>
              </a:spcBef>
              <a:buClr>
                <a:srgbClr val="FFFFFF"/>
              </a:buClr>
              <a:buFont typeface="Calibri"/>
              <a:buAutoNum type="alphaLcPeriod"/>
            </a:pPr>
            <a:endParaRPr sz="2350" dirty="0">
              <a:latin typeface="Calibri"/>
              <a:cs typeface="Calibri"/>
            </a:endParaRPr>
          </a:p>
          <a:p>
            <a:pPr marL="312420" indent="-300355">
              <a:lnSpc>
                <a:spcPct val="100000"/>
              </a:lnSpc>
              <a:buAutoNum type="alphaLcPeriod"/>
              <a:tabLst>
                <a:tab pos="313055" algn="l"/>
              </a:tabLst>
            </a:pPr>
            <a:r>
              <a:rPr sz="2400" spc="75" dirty="0">
                <a:solidFill>
                  <a:srgbClr val="FFFFFF"/>
                </a:solidFill>
                <a:latin typeface="Calibri"/>
                <a:cs typeface="Calibri"/>
              </a:rPr>
              <a:t>Slanted</a:t>
            </a:r>
            <a:r>
              <a:rPr sz="2400" spc="-20" dirty="0">
                <a:solidFill>
                  <a:srgbClr val="FFFFFF"/>
                </a:solidFill>
                <a:latin typeface="Calibri"/>
                <a:cs typeface="Calibri"/>
              </a:rPr>
              <a:t> </a:t>
            </a:r>
            <a:r>
              <a:rPr sz="2400" spc="80" dirty="0">
                <a:solidFill>
                  <a:srgbClr val="FFFFFF"/>
                </a:solidFill>
                <a:latin typeface="Calibri"/>
                <a:cs typeface="Calibri"/>
              </a:rPr>
              <a:t>pages</a:t>
            </a:r>
            <a:endParaRPr sz="2400" dirty="0">
              <a:latin typeface="Calibri"/>
              <a:cs typeface="Calibri"/>
            </a:endParaRPr>
          </a:p>
          <a:p>
            <a:pPr>
              <a:lnSpc>
                <a:spcPct val="100000"/>
              </a:lnSpc>
              <a:spcBef>
                <a:spcPts val="10"/>
              </a:spcBef>
              <a:buClr>
                <a:srgbClr val="FFFFFF"/>
              </a:buClr>
              <a:buFont typeface="Calibri"/>
              <a:buAutoNum type="alphaLcPeriod"/>
            </a:pPr>
            <a:endParaRPr sz="2350" dirty="0">
              <a:latin typeface="Calibri"/>
              <a:cs typeface="Calibri"/>
            </a:endParaRPr>
          </a:p>
          <a:p>
            <a:pPr marL="241300" indent="-229235">
              <a:lnSpc>
                <a:spcPct val="100000"/>
              </a:lnSpc>
              <a:buAutoNum type="alphaLcPeriod"/>
              <a:tabLst>
                <a:tab pos="241935" algn="l"/>
              </a:tabLst>
            </a:pPr>
            <a:r>
              <a:rPr sz="2400" spc="80" dirty="0">
                <a:solidFill>
                  <a:srgbClr val="FFFFFF"/>
                </a:solidFill>
                <a:latin typeface="Calibri"/>
                <a:cs typeface="Calibri"/>
              </a:rPr>
              <a:t>Speckling</a:t>
            </a:r>
            <a:endParaRPr sz="2400" dirty="0">
              <a:latin typeface="Calibri"/>
              <a:cs typeface="Calibri"/>
            </a:endParaRPr>
          </a:p>
        </p:txBody>
      </p:sp>
      <p:pic>
        <p:nvPicPr>
          <p:cNvPr id="7" name="object 7" descr="Decorative image of a paper text box with five colorful stars on it. 5 star quality control! "/>
          <p:cNvPicPr/>
          <p:nvPr/>
        </p:nvPicPr>
        <p:blipFill>
          <a:blip r:embed="rId2" cstate="print"/>
          <a:stretch>
            <a:fillRect/>
          </a:stretch>
        </p:blipFill>
        <p:spPr>
          <a:xfrm>
            <a:off x="7467600" y="3352800"/>
            <a:ext cx="4421129" cy="29503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2638" y="680544"/>
            <a:ext cx="7174865" cy="848360"/>
          </a:xfrm>
          <a:prstGeom prst="rect">
            <a:avLst/>
          </a:prstGeom>
        </p:spPr>
        <p:txBody>
          <a:bodyPr vert="horz" wrap="square" lIns="0" tIns="12700" rIns="0" bIns="0" rtlCol="0">
            <a:spAutoFit/>
          </a:bodyPr>
          <a:lstStyle/>
          <a:p>
            <a:pPr marL="12700">
              <a:lnSpc>
                <a:spcPct val="100000"/>
              </a:lnSpc>
              <a:spcBef>
                <a:spcPts val="100"/>
              </a:spcBef>
            </a:pPr>
            <a:r>
              <a:rPr sz="5400" spc="-110" dirty="0"/>
              <a:t>Digitizing</a:t>
            </a:r>
            <a:r>
              <a:rPr sz="5400" spc="-210" dirty="0"/>
              <a:t> </a:t>
            </a:r>
            <a:r>
              <a:rPr sz="5400" dirty="0"/>
              <a:t>Records</a:t>
            </a:r>
            <a:r>
              <a:rPr sz="5400" spc="-215" dirty="0"/>
              <a:t> </a:t>
            </a:r>
            <a:r>
              <a:rPr sz="5400" spc="-10" dirty="0"/>
              <a:t>cont.</a:t>
            </a:r>
            <a:endParaRPr sz="5400" dirty="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125" dirty="0"/>
              <a:t>Once</a:t>
            </a:r>
            <a:r>
              <a:rPr spc="50" dirty="0"/>
              <a:t> </a:t>
            </a:r>
            <a:r>
              <a:rPr dirty="0"/>
              <a:t>you</a:t>
            </a:r>
            <a:r>
              <a:rPr spc="45" dirty="0"/>
              <a:t> </a:t>
            </a:r>
            <a:r>
              <a:rPr dirty="0"/>
              <a:t>have</a:t>
            </a:r>
            <a:r>
              <a:rPr spc="50" dirty="0"/>
              <a:t> </a:t>
            </a:r>
            <a:r>
              <a:rPr dirty="0"/>
              <a:t>verified</a:t>
            </a:r>
            <a:r>
              <a:rPr spc="70" dirty="0"/>
              <a:t> </a:t>
            </a:r>
            <a:r>
              <a:rPr dirty="0"/>
              <a:t>the</a:t>
            </a:r>
            <a:r>
              <a:rPr spc="25" dirty="0"/>
              <a:t> </a:t>
            </a:r>
            <a:r>
              <a:rPr dirty="0"/>
              <a:t>digital</a:t>
            </a:r>
            <a:r>
              <a:rPr spc="40" dirty="0"/>
              <a:t> </a:t>
            </a:r>
            <a:r>
              <a:rPr dirty="0"/>
              <a:t>record</a:t>
            </a:r>
            <a:r>
              <a:rPr spc="55" dirty="0"/>
              <a:t> </a:t>
            </a:r>
            <a:r>
              <a:rPr spc="120" dirty="0"/>
              <a:t>is</a:t>
            </a:r>
            <a:r>
              <a:rPr spc="40" dirty="0"/>
              <a:t> </a:t>
            </a:r>
            <a:r>
              <a:rPr spc="114" dirty="0"/>
              <a:t>a</a:t>
            </a:r>
            <a:r>
              <a:rPr spc="25" dirty="0"/>
              <a:t> </a:t>
            </a:r>
            <a:r>
              <a:rPr dirty="0"/>
              <a:t>true</a:t>
            </a:r>
            <a:r>
              <a:rPr spc="20" dirty="0"/>
              <a:t> </a:t>
            </a:r>
            <a:r>
              <a:rPr spc="75" dirty="0"/>
              <a:t>and</a:t>
            </a:r>
            <a:r>
              <a:rPr spc="60" dirty="0"/>
              <a:t> </a:t>
            </a:r>
            <a:r>
              <a:rPr spc="80" dirty="0"/>
              <a:t>accurate</a:t>
            </a:r>
            <a:r>
              <a:rPr spc="40" dirty="0"/>
              <a:t> </a:t>
            </a:r>
            <a:r>
              <a:rPr spc="75" dirty="0"/>
              <a:t>copy…</a:t>
            </a:r>
          </a:p>
          <a:p>
            <a:pPr>
              <a:lnSpc>
                <a:spcPct val="100000"/>
              </a:lnSpc>
              <a:spcBef>
                <a:spcPts val="10"/>
              </a:spcBef>
            </a:pPr>
            <a:endParaRPr sz="2350" dirty="0"/>
          </a:p>
          <a:p>
            <a:pPr marL="355600" indent="-342900">
              <a:lnSpc>
                <a:spcPct val="100000"/>
              </a:lnSpc>
              <a:buFont typeface="Arial"/>
              <a:buChar char="•"/>
              <a:tabLst>
                <a:tab pos="354965" algn="l"/>
                <a:tab pos="355600" algn="l"/>
              </a:tabLst>
            </a:pPr>
            <a:r>
              <a:rPr spc="100" dirty="0"/>
              <a:t>Label</a:t>
            </a:r>
            <a:r>
              <a:rPr spc="90" dirty="0"/>
              <a:t> </a:t>
            </a:r>
            <a:r>
              <a:rPr spc="75" dirty="0"/>
              <a:t>and</a:t>
            </a:r>
            <a:r>
              <a:rPr spc="90" dirty="0"/>
              <a:t> </a:t>
            </a:r>
            <a:r>
              <a:rPr dirty="0"/>
              <a:t>file</a:t>
            </a:r>
            <a:r>
              <a:rPr spc="65" dirty="0"/>
              <a:t> </a:t>
            </a:r>
            <a:r>
              <a:rPr dirty="0"/>
              <a:t>the</a:t>
            </a:r>
            <a:r>
              <a:rPr spc="75" dirty="0"/>
              <a:t> </a:t>
            </a:r>
            <a:r>
              <a:rPr dirty="0"/>
              <a:t>digital</a:t>
            </a:r>
            <a:r>
              <a:rPr spc="70" dirty="0"/>
              <a:t> </a:t>
            </a:r>
            <a:r>
              <a:rPr dirty="0"/>
              <a:t>record</a:t>
            </a:r>
            <a:r>
              <a:rPr spc="90" dirty="0"/>
              <a:t> </a:t>
            </a:r>
            <a:r>
              <a:rPr spc="45" dirty="0"/>
              <a:t>accordingly.</a:t>
            </a:r>
          </a:p>
          <a:p>
            <a:pPr marL="812800" marR="346710" lvl="1" indent="-342900">
              <a:lnSpc>
                <a:spcPct val="100000"/>
              </a:lnSpc>
              <a:buFont typeface="Arial"/>
              <a:buChar char="•"/>
              <a:tabLst>
                <a:tab pos="812165" algn="l"/>
                <a:tab pos="812800" algn="l"/>
              </a:tabLst>
            </a:pPr>
            <a:r>
              <a:rPr sz="2400" dirty="0">
                <a:solidFill>
                  <a:srgbClr val="FFFFFF"/>
                </a:solidFill>
                <a:latin typeface="Calibri"/>
                <a:cs typeface="Calibri"/>
              </a:rPr>
              <a:t>Make</a:t>
            </a:r>
            <a:r>
              <a:rPr sz="2400" spc="20" dirty="0">
                <a:solidFill>
                  <a:srgbClr val="FFFFFF"/>
                </a:solidFill>
                <a:latin typeface="Calibri"/>
                <a:cs typeface="Calibri"/>
              </a:rPr>
              <a:t> </a:t>
            </a:r>
            <a:r>
              <a:rPr sz="2400" spc="114" dirty="0">
                <a:solidFill>
                  <a:srgbClr val="FFFFFF"/>
                </a:solidFill>
                <a:latin typeface="Calibri"/>
                <a:cs typeface="Calibri"/>
              </a:rPr>
              <a:t>a</a:t>
            </a:r>
            <a:r>
              <a:rPr sz="2400" spc="25" dirty="0">
                <a:solidFill>
                  <a:srgbClr val="FFFFFF"/>
                </a:solidFill>
                <a:latin typeface="Calibri"/>
                <a:cs typeface="Calibri"/>
              </a:rPr>
              <a:t> </a:t>
            </a:r>
            <a:r>
              <a:rPr sz="2400" dirty="0">
                <a:solidFill>
                  <a:srgbClr val="FFFFFF"/>
                </a:solidFill>
                <a:latin typeface="Calibri"/>
                <a:cs typeface="Calibri"/>
              </a:rPr>
              <a:t>note</a:t>
            </a:r>
            <a:r>
              <a:rPr sz="2400" spc="30" dirty="0">
                <a:solidFill>
                  <a:srgbClr val="FFFFFF"/>
                </a:solidFill>
                <a:latin typeface="Calibri"/>
                <a:cs typeface="Calibri"/>
              </a:rPr>
              <a:t> </a:t>
            </a:r>
            <a:r>
              <a:rPr sz="2400" dirty="0">
                <a:solidFill>
                  <a:srgbClr val="FFFFFF"/>
                </a:solidFill>
                <a:latin typeface="Calibri"/>
                <a:cs typeface="Calibri"/>
              </a:rPr>
              <a:t>of</a:t>
            </a:r>
            <a:r>
              <a:rPr sz="2400" spc="25"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dirty="0">
                <a:solidFill>
                  <a:srgbClr val="FFFFFF"/>
                </a:solidFill>
                <a:latin typeface="Calibri"/>
                <a:cs typeface="Calibri"/>
              </a:rPr>
              <a:t>original</a:t>
            </a:r>
            <a:r>
              <a:rPr sz="2400" spc="25" dirty="0">
                <a:solidFill>
                  <a:srgbClr val="FFFFFF"/>
                </a:solidFill>
                <a:latin typeface="Calibri"/>
                <a:cs typeface="Calibri"/>
              </a:rPr>
              <a:t> </a:t>
            </a:r>
            <a:r>
              <a:rPr sz="2400" spc="45" dirty="0">
                <a:solidFill>
                  <a:srgbClr val="FFFFFF"/>
                </a:solidFill>
                <a:latin typeface="Calibri"/>
                <a:cs typeface="Calibri"/>
              </a:rPr>
              <a:t>creation</a:t>
            </a:r>
            <a:r>
              <a:rPr sz="2400" spc="30" dirty="0">
                <a:solidFill>
                  <a:srgbClr val="FFFFFF"/>
                </a:solidFill>
                <a:latin typeface="Calibri"/>
                <a:cs typeface="Calibri"/>
              </a:rPr>
              <a:t> </a:t>
            </a:r>
            <a:r>
              <a:rPr sz="2400" dirty="0">
                <a:solidFill>
                  <a:srgbClr val="FFFFFF"/>
                </a:solidFill>
                <a:latin typeface="Calibri"/>
                <a:cs typeface="Calibri"/>
              </a:rPr>
              <a:t>date</a:t>
            </a:r>
            <a:r>
              <a:rPr sz="2400" spc="25" dirty="0">
                <a:solidFill>
                  <a:srgbClr val="FFFFFF"/>
                </a:solidFill>
                <a:latin typeface="Calibri"/>
                <a:cs typeface="Calibri"/>
              </a:rPr>
              <a:t> </a:t>
            </a:r>
            <a:r>
              <a:rPr sz="2400" spc="75" dirty="0">
                <a:solidFill>
                  <a:srgbClr val="FFFFFF"/>
                </a:solidFill>
                <a:latin typeface="Calibri"/>
                <a:cs typeface="Calibri"/>
              </a:rPr>
              <a:t>and</a:t>
            </a:r>
            <a:r>
              <a:rPr sz="2400" spc="40"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spc="60" dirty="0">
                <a:solidFill>
                  <a:srgbClr val="FFFFFF"/>
                </a:solidFill>
                <a:latin typeface="Calibri"/>
                <a:cs typeface="Calibri"/>
              </a:rPr>
              <a:t>destruction</a:t>
            </a:r>
            <a:r>
              <a:rPr sz="2400" spc="5" dirty="0">
                <a:solidFill>
                  <a:srgbClr val="FFFFFF"/>
                </a:solidFill>
                <a:latin typeface="Calibri"/>
                <a:cs typeface="Calibri"/>
              </a:rPr>
              <a:t> </a:t>
            </a:r>
            <a:r>
              <a:rPr sz="2400" spc="-10" dirty="0">
                <a:solidFill>
                  <a:srgbClr val="FFFFFF"/>
                </a:solidFill>
                <a:latin typeface="Calibri"/>
                <a:cs typeface="Calibri"/>
              </a:rPr>
              <a:t>date. </a:t>
            </a:r>
            <a:r>
              <a:rPr sz="2400" dirty="0">
                <a:solidFill>
                  <a:srgbClr val="FFFFFF"/>
                </a:solidFill>
                <a:latin typeface="Calibri"/>
                <a:cs typeface="Calibri"/>
              </a:rPr>
              <a:t>Either</a:t>
            </a:r>
            <a:r>
              <a:rPr sz="2400" spc="45" dirty="0">
                <a:solidFill>
                  <a:srgbClr val="FFFFFF"/>
                </a:solidFill>
                <a:latin typeface="Calibri"/>
                <a:cs typeface="Calibri"/>
              </a:rPr>
              <a:t> </a:t>
            </a:r>
            <a:r>
              <a:rPr sz="2400" dirty="0">
                <a:solidFill>
                  <a:srgbClr val="FFFFFF"/>
                </a:solidFill>
                <a:latin typeface="Calibri"/>
                <a:cs typeface="Calibri"/>
              </a:rPr>
              <a:t>in</a:t>
            </a:r>
            <a:r>
              <a:rPr sz="2400" spc="45" dirty="0">
                <a:solidFill>
                  <a:srgbClr val="FFFFFF"/>
                </a:solidFill>
                <a:latin typeface="Calibri"/>
                <a:cs typeface="Calibri"/>
              </a:rPr>
              <a:t> </a:t>
            </a:r>
            <a:r>
              <a:rPr sz="2400" dirty="0">
                <a:solidFill>
                  <a:srgbClr val="FFFFFF"/>
                </a:solidFill>
                <a:latin typeface="Calibri"/>
                <a:cs typeface="Calibri"/>
              </a:rPr>
              <a:t>your</a:t>
            </a:r>
            <a:r>
              <a:rPr sz="2400" spc="45" dirty="0">
                <a:solidFill>
                  <a:srgbClr val="FFFFFF"/>
                </a:solidFill>
                <a:latin typeface="Calibri"/>
                <a:cs typeface="Calibri"/>
              </a:rPr>
              <a:t> </a:t>
            </a:r>
            <a:r>
              <a:rPr sz="2400" dirty="0">
                <a:solidFill>
                  <a:srgbClr val="FFFFFF"/>
                </a:solidFill>
                <a:latin typeface="Calibri"/>
                <a:cs typeface="Calibri"/>
              </a:rPr>
              <a:t>titling</a:t>
            </a:r>
            <a:r>
              <a:rPr sz="2400" spc="35" dirty="0">
                <a:solidFill>
                  <a:srgbClr val="FFFFFF"/>
                </a:solidFill>
                <a:latin typeface="Calibri"/>
                <a:cs typeface="Calibri"/>
              </a:rPr>
              <a:t> </a:t>
            </a:r>
            <a:r>
              <a:rPr sz="2400" dirty="0">
                <a:solidFill>
                  <a:srgbClr val="FFFFFF"/>
                </a:solidFill>
                <a:latin typeface="Calibri"/>
                <a:cs typeface="Calibri"/>
              </a:rPr>
              <a:t>or</a:t>
            </a:r>
            <a:r>
              <a:rPr sz="2400" spc="30" dirty="0">
                <a:solidFill>
                  <a:srgbClr val="FFFFFF"/>
                </a:solidFill>
                <a:latin typeface="Calibri"/>
                <a:cs typeface="Calibri"/>
              </a:rPr>
              <a:t> </a:t>
            </a:r>
            <a:r>
              <a:rPr sz="2400" dirty="0">
                <a:solidFill>
                  <a:srgbClr val="FFFFFF"/>
                </a:solidFill>
                <a:latin typeface="Calibri"/>
                <a:cs typeface="Calibri"/>
              </a:rPr>
              <a:t>filing</a:t>
            </a:r>
            <a:r>
              <a:rPr sz="2400" spc="60" dirty="0">
                <a:solidFill>
                  <a:srgbClr val="FFFFFF"/>
                </a:solidFill>
                <a:latin typeface="Calibri"/>
                <a:cs typeface="Calibri"/>
              </a:rPr>
              <a:t> </a:t>
            </a:r>
            <a:r>
              <a:rPr sz="2400" spc="70" dirty="0">
                <a:solidFill>
                  <a:srgbClr val="FFFFFF"/>
                </a:solidFill>
                <a:latin typeface="Calibri"/>
                <a:cs typeface="Calibri"/>
              </a:rPr>
              <a:t>system.</a:t>
            </a:r>
            <a:endParaRPr sz="2400" dirty="0">
              <a:latin typeface="Calibri"/>
              <a:cs typeface="Calibri"/>
            </a:endParaRPr>
          </a:p>
          <a:p>
            <a:pPr marL="355600" indent="-342900">
              <a:lnSpc>
                <a:spcPct val="100000"/>
              </a:lnSpc>
              <a:buFont typeface="Arial"/>
              <a:buChar char="•"/>
              <a:tabLst>
                <a:tab pos="354965" algn="l"/>
                <a:tab pos="355600" algn="l"/>
              </a:tabLst>
            </a:pPr>
            <a:r>
              <a:rPr dirty="0"/>
              <a:t>When</a:t>
            </a:r>
            <a:r>
              <a:rPr spc="110" dirty="0"/>
              <a:t> </a:t>
            </a:r>
            <a:r>
              <a:rPr dirty="0"/>
              <a:t>filing,</a:t>
            </a:r>
            <a:r>
              <a:rPr spc="105" dirty="0"/>
              <a:t> </a:t>
            </a:r>
            <a:r>
              <a:rPr spc="114" dirty="0"/>
              <a:t>use</a:t>
            </a:r>
            <a:r>
              <a:rPr spc="100" dirty="0"/>
              <a:t> </a:t>
            </a:r>
            <a:r>
              <a:rPr dirty="0"/>
              <a:t>appropriate</a:t>
            </a:r>
            <a:r>
              <a:rPr spc="114" dirty="0"/>
              <a:t> </a:t>
            </a:r>
            <a:r>
              <a:rPr spc="65" dirty="0"/>
              <a:t>security</a:t>
            </a:r>
            <a:r>
              <a:rPr spc="80" dirty="0"/>
              <a:t> </a:t>
            </a:r>
            <a:r>
              <a:rPr spc="75" dirty="0"/>
              <a:t>measures.</a:t>
            </a:r>
          </a:p>
          <a:p>
            <a:pPr marL="812800" marR="91440" lvl="1" indent="-342900">
              <a:lnSpc>
                <a:spcPct val="100000"/>
              </a:lnSpc>
              <a:buClr>
                <a:srgbClr val="FFFFFF"/>
              </a:buClr>
              <a:buFont typeface="Arial"/>
              <a:buChar char="•"/>
              <a:tabLst>
                <a:tab pos="875030" algn="l"/>
                <a:tab pos="875665" algn="l"/>
              </a:tabLst>
            </a:pPr>
            <a:r>
              <a:rPr dirty="0"/>
              <a:t>	</a:t>
            </a:r>
            <a:r>
              <a:rPr sz="2400" dirty="0">
                <a:solidFill>
                  <a:srgbClr val="FFFFFF"/>
                </a:solidFill>
                <a:latin typeface="Calibri"/>
                <a:cs typeface="Calibri"/>
              </a:rPr>
              <a:t>If</a:t>
            </a:r>
            <a:r>
              <a:rPr sz="2400" spc="35" dirty="0">
                <a:solidFill>
                  <a:srgbClr val="FFFFFF"/>
                </a:solidFill>
                <a:latin typeface="Calibri"/>
                <a:cs typeface="Calibri"/>
              </a:rPr>
              <a:t> </a:t>
            </a:r>
            <a:r>
              <a:rPr sz="2400" dirty="0">
                <a:solidFill>
                  <a:srgbClr val="FFFFFF"/>
                </a:solidFill>
                <a:latin typeface="Calibri"/>
                <a:cs typeface="Calibri"/>
              </a:rPr>
              <a:t>the</a:t>
            </a:r>
            <a:r>
              <a:rPr sz="2400" spc="30" dirty="0">
                <a:solidFill>
                  <a:srgbClr val="FFFFFF"/>
                </a:solidFill>
                <a:latin typeface="Calibri"/>
                <a:cs typeface="Calibri"/>
              </a:rPr>
              <a:t> </a:t>
            </a:r>
            <a:r>
              <a:rPr sz="2400" spc="55" dirty="0">
                <a:solidFill>
                  <a:srgbClr val="FFFFFF"/>
                </a:solidFill>
                <a:latin typeface="Calibri"/>
                <a:cs typeface="Calibri"/>
              </a:rPr>
              <a:t>data</a:t>
            </a:r>
            <a:r>
              <a:rPr sz="2400" spc="35" dirty="0">
                <a:solidFill>
                  <a:srgbClr val="FFFFFF"/>
                </a:solidFill>
                <a:latin typeface="Calibri"/>
                <a:cs typeface="Calibri"/>
              </a:rPr>
              <a:t> </a:t>
            </a:r>
            <a:r>
              <a:rPr sz="2400" spc="120" dirty="0">
                <a:solidFill>
                  <a:srgbClr val="FFFFFF"/>
                </a:solidFill>
                <a:latin typeface="Calibri"/>
                <a:cs typeface="Calibri"/>
              </a:rPr>
              <a:t>is</a:t>
            </a:r>
            <a:r>
              <a:rPr sz="2400" spc="35" dirty="0">
                <a:solidFill>
                  <a:srgbClr val="FFFFFF"/>
                </a:solidFill>
                <a:latin typeface="Calibri"/>
                <a:cs typeface="Calibri"/>
              </a:rPr>
              <a:t> </a:t>
            </a:r>
            <a:r>
              <a:rPr sz="2400" spc="55" dirty="0">
                <a:solidFill>
                  <a:srgbClr val="FFFFFF"/>
                </a:solidFill>
                <a:latin typeface="Calibri"/>
                <a:cs typeface="Calibri"/>
              </a:rPr>
              <a:t>sensitive,</a:t>
            </a:r>
            <a:r>
              <a:rPr sz="2400" spc="35" dirty="0">
                <a:solidFill>
                  <a:srgbClr val="FFFFFF"/>
                </a:solidFill>
                <a:latin typeface="Calibri"/>
                <a:cs typeface="Calibri"/>
              </a:rPr>
              <a:t> </a:t>
            </a:r>
            <a:r>
              <a:rPr sz="2400" spc="75" dirty="0">
                <a:solidFill>
                  <a:srgbClr val="FFFFFF"/>
                </a:solidFill>
                <a:latin typeface="Calibri"/>
                <a:cs typeface="Calibri"/>
              </a:rPr>
              <a:t>set</a:t>
            </a:r>
            <a:r>
              <a:rPr sz="2400" spc="45" dirty="0">
                <a:solidFill>
                  <a:srgbClr val="FFFFFF"/>
                </a:solidFill>
                <a:latin typeface="Calibri"/>
                <a:cs typeface="Calibri"/>
              </a:rPr>
              <a:t> </a:t>
            </a:r>
            <a:r>
              <a:rPr sz="2400" dirty="0">
                <a:solidFill>
                  <a:srgbClr val="FFFFFF"/>
                </a:solidFill>
                <a:latin typeface="Calibri"/>
                <a:cs typeface="Calibri"/>
              </a:rPr>
              <a:t>restriction</a:t>
            </a:r>
            <a:r>
              <a:rPr sz="2400" spc="15" dirty="0">
                <a:solidFill>
                  <a:srgbClr val="FFFFFF"/>
                </a:solidFill>
                <a:latin typeface="Calibri"/>
                <a:cs typeface="Calibri"/>
              </a:rPr>
              <a:t> </a:t>
            </a:r>
            <a:r>
              <a:rPr sz="2400" dirty="0">
                <a:solidFill>
                  <a:srgbClr val="FFFFFF"/>
                </a:solidFill>
                <a:latin typeface="Calibri"/>
                <a:cs typeface="Calibri"/>
              </a:rPr>
              <a:t>on</a:t>
            </a:r>
            <a:r>
              <a:rPr sz="2400" spc="35" dirty="0">
                <a:solidFill>
                  <a:srgbClr val="FFFFFF"/>
                </a:solidFill>
                <a:latin typeface="Calibri"/>
                <a:cs typeface="Calibri"/>
              </a:rPr>
              <a:t> </a:t>
            </a:r>
            <a:r>
              <a:rPr sz="2400" dirty="0">
                <a:solidFill>
                  <a:srgbClr val="FFFFFF"/>
                </a:solidFill>
                <a:latin typeface="Calibri"/>
                <a:cs typeface="Calibri"/>
              </a:rPr>
              <a:t>who</a:t>
            </a:r>
            <a:r>
              <a:rPr sz="2400" spc="40" dirty="0">
                <a:solidFill>
                  <a:srgbClr val="FFFFFF"/>
                </a:solidFill>
                <a:latin typeface="Calibri"/>
                <a:cs typeface="Calibri"/>
              </a:rPr>
              <a:t> </a:t>
            </a:r>
            <a:r>
              <a:rPr sz="2400" spc="70" dirty="0">
                <a:solidFill>
                  <a:srgbClr val="FFFFFF"/>
                </a:solidFill>
                <a:latin typeface="Calibri"/>
                <a:cs typeface="Calibri"/>
              </a:rPr>
              <a:t>may</a:t>
            </a:r>
            <a:r>
              <a:rPr sz="2400" spc="30" dirty="0">
                <a:solidFill>
                  <a:srgbClr val="FFFFFF"/>
                </a:solidFill>
                <a:latin typeface="Calibri"/>
                <a:cs typeface="Calibri"/>
              </a:rPr>
              <a:t> </a:t>
            </a:r>
            <a:r>
              <a:rPr sz="2400" dirty="0">
                <a:solidFill>
                  <a:srgbClr val="FFFFFF"/>
                </a:solidFill>
                <a:latin typeface="Calibri"/>
                <a:cs typeface="Calibri"/>
              </a:rPr>
              <a:t>view</a:t>
            </a:r>
            <a:r>
              <a:rPr sz="2400" spc="35" dirty="0">
                <a:solidFill>
                  <a:srgbClr val="FFFFFF"/>
                </a:solidFill>
                <a:latin typeface="Calibri"/>
                <a:cs typeface="Calibri"/>
              </a:rPr>
              <a:t> </a:t>
            </a:r>
            <a:r>
              <a:rPr sz="2400" dirty="0">
                <a:solidFill>
                  <a:srgbClr val="FFFFFF"/>
                </a:solidFill>
                <a:latin typeface="Calibri"/>
                <a:cs typeface="Calibri"/>
              </a:rPr>
              <a:t>or</a:t>
            </a:r>
            <a:r>
              <a:rPr sz="2400" spc="40" dirty="0">
                <a:solidFill>
                  <a:srgbClr val="FFFFFF"/>
                </a:solidFill>
                <a:latin typeface="Calibri"/>
                <a:cs typeface="Calibri"/>
              </a:rPr>
              <a:t> </a:t>
            </a:r>
            <a:r>
              <a:rPr sz="2400" dirty="0">
                <a:solidFill>
                  <a:srgbClr val="FFFFFF"/>
                </a:solidFill>
                <a:latin typeface="Calibri"/>
                <a:cs typeface="Calibri"/>
              </a:rPr>
              <a:t>delete</a:t>
            </a:r>
            <a:r>
              <a:rPr sz="2400" spc="50" dirty="0">
                <a:solidFill>
                  <a:srgbClr val="FFFFFF"/>
                </a:solidFill>
                <a:latin typeface="Calibri"/>
                <a:cs typeface="Calibri"/>
              </a:rPr>
              <a:t> </a:t>
            </a:r>
            <a:r>
              <a:rPr sz="2400" spc="-25" dirty="0">
                <a:solidFill>
                  <a:srgbClr val="FFFFFF"/>
                </a:solidFill>
                <a:latin typeface="Calibri"/>
                <a:cs typeface="Calibri"/>
              </a:rPr>
              <a:t>the </a:t>
            </a:r>
            <a:r>
              <a:rPr sz="2400" spc="45" dirty="0">
                <a:solidFill>
                  <a:srgbClr val="FFFFFF"/>
                </a:solidFill>
                <a:latin typeface="Calibri"/>
                <a:cs typeface="Calibri"/>
              </a:rPr>
              <a:t>data.</a:t>
            </a:r>
            <a:endParaRPr sz="2400" dirty="0">
              <a:latin typeface="Calibri"/>
              <a:cs typeface="Calibri"/>
            </a:endParaRPr>
          </a:p>
          <a:p>
            <a:pPr marL="354965" marR="5080" indent="-342900">
              <a:lnSpc>
                <a:spcPct val="100000"/>
              </a:lnSpc>
              <a:buFont typeface="Arial"/>
              <a:buChar char="•"/>
              <a:tabLst>
                <a:tab pos="354965" algn="l"/>
                <a:tab pos="355600" algn="l"/>
              </a:tabLst>
            </a:pPr>
            <a:r>
              <a:rPr spc="95" dirty="0"/>
              <a:t>Establish</a:t>
            </a:r>
            <a:r>
              <a:rPr spc="20" dirty="0"/>
              <a:t> </a:t>
            </a:r>
            <a:r>
              <a:rPr spc="110" dirty="0"/>
              <a:t>back-</a:t>
            </a:r>
            <a:r>
              <a:rPr spc="75" dirty="0"/>
              <a:t>up</a:t>
            </a:r>
            <a:r>
              <a:rPr spc="15" dirty="0"/>
              <a:t> </a:t>
            </a:r>
            <a:r>
              <a:rPr spc="105" dirty="0"/>
              <a:t>copies</a:t>
            </a:r>
            <a:r>
              <a:rPr spc="20" dirty="0"/>
              <a:t> </a:t>
            </a:r>
            <a:r>
              <a:rPr spc="75" dirty="0"/>
              <a:t>and</a:t>
            </a:r>
            <a:r>
              <a:rPr spc="15" dirty="0"/>
              <a:t> </a:t>
            </a:r>
            <a:r>
              <a:rPr dirty="0"/>
              <a:t>institute</a:t>
            </a:r>
            <a:r>
              <a:rPr spc="-15" dirty="0"/>
              <a:t> </a:t>
            </a:r>
            <a:r>
              <a:rPr spc="75" dirty="0"/>
              <a:t>disaster</a:t>
            </a:r>
            <a:r>
              <a:rPr spc="15" dirty="0"/>
              <a:t> </a:t>
            </a:r>
            <a:r>
              <a:rPr spc="65" dirty="0"/>
              <a:t>preparedness</a:t>
            </a:r>
            <a:r>
              <a:rPr spc="40" dirty="0"/>
              <a:t> </a:t>
            </a:r>
            <a:r>
              <a:rPr spc="85" dirty="0"/>
              <a:t>measures </a:t>
            </a:r>
            <a:r>
              <a:rPr dirty="0"/>
              <a:t>if</a:t>
            </a:r>
            <a:r>
              <a:rPr spc="-50" dirty="0"/>
              <a:t> </a:t>
            </a:r>
            <a:r>
              <a:rPr spc="70" dirty="0"/>
              <a:t>necessary.</a:t>
            </a:r>
          </a:p>
          <a:p>
            <a:pPr marL="355600" indent="-342900">
              <a:lnSpc>
                <a:spcPct val="100000"/>
              </a:lnSpc>
              <a:buFont typeface="Arial"/>
              <a:buChar char="•"/>
              <a:tabLst>
                <a:tab pos="354965" algn="l"/>
                <a:tab pos="355600" algn="l"/>
              </a:tabLst>
            </a:pPr>
            <a:r>
              <a:rPr spc="75" dirty="0"/>
              <a:t>Receive</a:t>
            </a:r>
            <a:r>
              <a:rPr spc="100" dirty="0"/>
              <a:t> </a:t>
            </a:r>
            <a:r>
              <a:rPr dirty="0"/>
              <a:t>approval</a:t>
            </a:r>
            <a:r>
              <a:rPr spc="114" dirty="0"/>
              <a:t> </a:t>
            </a:r>
            <a:r>
              <a:rPr dirty="0"/>
              <a:t>from</a:t>
            </a:r>
            <a:r>
              <a:rPr spc="114" dirty="0"/>
              <a:t> </a:t>
            </a:r>
            <a:r>
              <a:rPr dirty="0"/>
              <a:t>your</a:t>
            </a:r>
            <a:r>
              <a:rPr spc="75" dirty="0"/>
              <a:t> </a:t>
            </a:r>
            <a:r>
              <a:rPr dirty="0"/>
              <a:t>department</a:t>
            </a:r>
            <a:r>
              <a:rPr spc="110" dirty="0"/>
              <a:t> </a:t>
            </a:r>
            <a:r>
              <a:rPr spc="75" dirty="0"/>
              <a:t>and</a:t>
            </a:r>
            <a:r>
              <a:rPr spc="110" dirty="0"/>
              <a:t> </a:t>
            </a:r>
            <a:r>
              <a:rPr dirty="0"/>
              <a:t>destroy</a:t>
            </a:r>
            <a:r>
              <a:rPr spc="80" dirty="0"/>
              <a:t> </a:t>
            </a:r>
            <a:r>
              <a:rPr dirty="0"/>
              <a:t>the</a:t>
            </a:r>
            <a:r>
              <a:rPr spc="80" dirty="0"/>
              <a:t> </a:t>
            </a:r>
            <a:r>
              <a:rPr spc="90" dirty="0"/>
              <a:t>physical</a:t>
            </a:r>
            <a:r>
              <a:rPr spc="105" dirty="0"/>
              <a:t> </a:t>
            </a:r>
            <a:r>
              <a:rPr spc="-10" dirty="0"/>
              <a:t>copy.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608B-F510-9ACF-86FE-4769CB5EC0B1}"/>
              </a:ext>
            </a:extLst>
          </p:cNvPr>
          <p:cNvSpPr>
            <a:spLocks noGrp="1"/>
          </p:cNvSpPr>
          <p:nvPr>
            <p:ph type="title"/>
          </p:nvPr>
        </p:nvSpPr>
        <p:spPr>
          <a:xfrm>
            <a:off x="538162" y="420751"/>
            <a:ext cx="11115675" cy="615553"/>
          </a:xfrm>
        </p:spPr>
        <p:txBody>
          <a:bodyPr/>
          <a:lstStyle/>
          <a:p>
            <a:r>
              <a:rPr lang="en-US" dirty="0"/>
              <a:t>Resources</a:t>
            </a:r>
          </a:p>
        </p:txBody>
      </p:sp>
      <p:sp>
        <p:nvSpPr>
          <p:cNvPr id="3" name="Text Placeholder 2">
            <a:extLst>
              <a:ext uri="{FF2B5EF4-FFF2-40B4-BE49-F238E27FC236}">
                <a16:creationId xmlns:a16="http://schemas.microsoft.com/office/drawing/2014/main" id="{7E1BF8FA-6150-D969-0DFA-131EF12FB1D0}"/>
              </a:ext>
            </a:extLst>
          </p:cNvPr>
          <p:cNvSpPr>
            <a:spLocks noGrp="1"/>
          </p:cNvSpPr>
          <p:nvPr>
            <p:ph type="body" idx="1"/>
          </p:nvPr>
        </p:nvSpPr>
        <p:spPr>
          <a:xfrm>
            <a:off x="990600" y="1219200"/>
            <a:ext cx="9752963" cy="4719241"/>
          </a:xfrm>
        </p:spPr>
        <p:txBody>
          <a:bodyPr/>
          <a:lstStyle/>
          <a:p>
            <a:pPr marL="12700" marR="5080">
              <a:lnSpc>
                <a:spcPct val="100000"/>
              </a:lnSpc>
              <a:spcBef>
                <a:spcPts val="1005"/>
              </a:spcBef>
            </a:pPr>
            <a:r>
              <a:rPr lang="en-US" sz="2400" u="sng" spc="55"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General</a:t>
            </a:r>
            <a:r>
              <a:rPr lang="en-US" sz="2400" u="sng" spc="60"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 State </a:t>
            </a:r>
            <a:r>
              <a:rPr lang="en-US" sz="2400" u="sng"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Government</a:t>
            </a:r>
            <a:r>
              <a:rPr lang="en-US" sz="2400" u="sng" spc="85"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 </a:t>
            </a:r>
            <a:r>
              <a:rPr lang="en-US" sz="2400" u="sng" spc="90"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Agencies</a:t>
            </a:r>
            <a:r>
              <a:rPr lang="en-US" sz="2400" u="sng" spc="60"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 </a:t>
            </a:r>
            <a:r>
              <a:rPr lang="en-US" sz="2400" u="sng" spc="-10"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Retention</a:t>
            </a:r>
            <a:r>
              <a:rPr lang="en-US" sz="2400" spc="-10" dirty="0">
                <a:latin typeface="Calibri"/>
                <a:cs typeface="Calibri"/>
              </a:rPr>
              <a:t> </a:t>
            </a:r>
            <a:r>
              <a:rPr lang="en-US" sz="2400" u="sng" spc="95" dirty="0">
                <a:uFill>
                  <a:solidFill>
                    <a:srgbClr val="0066FF"/>
                  </a:solidFill>
                </a:uFill>
                <a:latin typeface="Calibri"/>
                <a:cs typeface="Calibri"/>
                <a:hlinkClick r:id="rId2">
                  <a:extLst>
                    <a:ext uri="{A12FA001-AC4F-418D-AE19-62706E023703}">
                      <ahyp:hlinkClr xmlns:ahyp="http://schemas.microsoft.com/office/drawing/2018/hyperlinkcolor" val="tx"/>
                    </a:ext>
                  </a:extLst>
                </a:hlinkClick>
              </a:rPr>
              <a:t>Schedule</a:t>
            </a:r>
            <a:endParaRPr lang="en-US" sz="2400" dirty="0">
              <a:latin typeface="Calibri"/>
              <a:cs typeface="Calibri"/>
            </a:endParaRPr>
          </a:p>
          <a:p>
            <a:pPr marL="12700" marR="112395">
              <a:lnSpc>
                <a:spcPct val="100000"/>
              </a:lnSpc>
              <a:spcBef>
                <a:spcPts val="1000"/>
              </a:spcBef>
            </a:pPr>
            <a:r>
              <a:rPr lang="en-US" sz="2400" u="sng" spc="80"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Community</a:t>
            </a:r>
            <a:r>
              <a:rPr lang="en-US" sz="2400" u="sng" spc="-50"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 </a:t>
            </a:r>
            <a:r>
              <a:rPr lang="en-US" sz="2400" u="sng" spc="75"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and</a:t>
            </a:r>
            <a:r>
              <a:rPr lang="en-US" sz="2400" u="sng" spc="-20"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 </a:t>
            </a:r>
            <a:r>
              <a:rPr lang="en-US" sz="2400" u="sng" spc="65"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Technical</a:t>
            </a:r>
            <a:r>
              <a:rPr lang="en-US" sz="2400" u="sng" spc="-25"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 </a:t>
            </a:r>
            <a:r>
              <a:rPr lang="en-US" sz="2400" u="sng" spc="110"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Colleges</a:t>
            </a:r>
            <a:r>
              <a:rPr lang="en-US" sz="2400" u="sng" spc="-30"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 </a:t>
            </a:r>
            <a:r>
              <a:rPr lang="en-US" sz="2400" u="sng" spc="-10"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Retention</a:t>
            </a:r>
            <a:r>
              <a:rPr lang="en-US" sz="2400" spc="-10" dirty="0">
                <a:latin typeface="Calibri"/>
                <a:cs typeface="Calibri"/>
              </a:rPr>
              <a:t> </a:t>
            </a:r>
            <a:r>
              <a:rPr lang="en-US" sz="2400" u="sng" spc="95" dirty="0">
                <a:uFill>
                  <a:solidFill>
                    <a:srgbClr val="0066FF"/>
                  </a:solidFill>
                </a:uFill>
                <a:latin typeface="Calibri"/>
                <a:cs typeface="Calibri"/>
                <a:hlinkClick r:id="rId3">
                  <a:extLst>
                    <a:ext uri="{A12FA001-AC4F-418D-AE19-62706E023703}">
                      <ahyp:hlinkClr xmlns:ahyp="http://schemas.microsoft.com/office/drawing/2018/hyperlinkcolor" val="tx"/>
                    </a:ext>
                  </a:extLst>
                </a:hlinkClick>
              </a:rPr>
              <a:t>Schedule</a:t>
            </a:r>
            <a:endParaRPr lang="en-US" sz="2400" u="sng" spc="95" dirty="0">
              <a:uFill>
                <a:solidFill>
                  <a:srgbClr val="0066FF"/>
                </a:solidFill>
              </a:uFill>
              <a:latin typeface="Calibri"/>
              <a:cs typeface="Calibri"/>
            </a:endParaRPr>
          </a:p>
          <a:p>
            <a:pPr marL="12700" marR="112395">
              <a:lnSpc>
                <a:spcPct val="100000"/>
              </a:lnSpc>
              <a:spcBef>
                <a:spcPts val="1000"/>
              </a:spcBef>
            </a:pPr>
            <a:r>
              <a:rPr lang="en-US" dirty="0">
                <a:hlinkClick r:id="rId4">
                  <a:extLst>
                    <a:ext uri="{A12FA001-AC4F-418D-AE19-62706E023703}">
                      <ahyp:hlinkClr xmlns:ahyp="http://schemas.microsoft.com/office/drawing/2018/hyperlinkcolor" val="tx"/>
                    </a:ext>
                  </a:extLst>
                </a:hlinkClick>
              </a:rPr>
              <a:t>Transitory Records Cheat Sheet</a:t>
            </a:r>
            <a:endParaRPr lang="en-US" dirty="0"/>
          </a:p>
          <a:p>
            <a:pPr marL="12700" marR="112395">
              <a:lnSpc>
                <a:spcPct val="100000"/>
              </a:lnSpc>
              <a:spcBef>
                <a:spcPts val="1000"/>
              </a:spcBef>
            </a:pPr>
            <a:r>
              <a:rPr lang="en-US" dirty="0">
                <a:hlinkClick r:id="rId5">
                  <a:extLst>
                    <a:ext uri="{A12FA001-AC4F-418D-AE19-62706E023703}">
                      <ahyp:hlinkClr xmlns:ahyp="http://schemas.microsoft.com/office/drawing/2018/hyperlinkcolor" val="tx"/>
                    </a:ext>
                  </a:extLst>
                </a:hlinkClick>
              </a:rPr>
              <a:t>Sample Destruction Log</a:t>
            </a:r>
            <a:endParaRPr lang="en-US" dirty="0"/>
          </a:p>
          <a:p>
            <a:pPr marL="12700" marR="112395">
              <a:lnSpc>
                <a:spcPct val="100000"/>
              </a:lnSpc>
              <a:spcBef>
                <a:spcPts val="1000"/>
              </a:spcBef>
            </a:pPr>
            <a:r>
              <a:rPr lang="en-US" dirty="0">
                <a:hlinkClick r:id="rId6">
                  <a:extLst>
                    <a:ext uri="{A12FA001-AC4F-418D-AE19-62706E023703}">
                      <ahyp:hlinkClr xmlns:ahyp="http://schemas.microsoft.com/office/drawing/2018/hyperlinkcolor" val="tx"/>
                    </a:ext>
                  </a:extLst>
                </a:hlinkClick>
              </a:rPr>
              <a:t>Washington State Archives Resource Page</a:t>
            </a:r>
            <a:endParaRPr lang="en-US" dirty="0"/>
          </a:p>
          <a:p>
            <a:pPr marL="12700" marR="112395">
              <a:lnSpc>
                <a:spcPct val="100000"/>
              </a:lnSpc>
              <a:spcBef>
                <a:spcPts val="1000"/>
              </a:spcBef>
            </a:pPr>
            <a:r>
              <a:rPr lang="en-US" dirty="0">
                <a:hlinkClick r:id="rId7">
                  <a:extLst>
                    <a:ext uri="{A12FA001-AC4F-418D-AE19-62706E023703}">
                      <ahyp:hlinkClr xmlns:ahyp="http://schemas.microsoft.com/office/drawing/2018/hyperlinkcolor" val="tx"/>
                    </a:ext>
                  </a:extLst>
                </a:hlinkClick>
              </a:rPr>
              <a:t>Washington Archival Guidance</a:t>
            </a:r>
            <a:endParaRPr lang="en-US" dirty="0"/>
          </a:p>
          <a:p>
            <a:pPr marL="12700" marR="112395">
              <a:lnSpc>
                <a:spcPct val="100000"/>
              </a:lnSpc>
              <a:spcBef>
                <a:spcPts val="1000"/>
              </a:spcBef>
            </a:pPr>
            <a:r>
              <a:rPr lang="en-US" dirty="0">
                <a:hlinkClick r:id="rId8">
                  <a:extLst>
                    <a:ext uri="{A12FA001-AC4F-418D-AE19-62706E023703}">
                      <ahyp:hlinkClr xmlns:ahyp="http://schemas.microsoft.com/office/drawing/2018/hyperlinkcolor" val="tx"/>
                    </a:ext>
                  </a:extLst>
                </a:hlinkClick>
              </a:rPr>
              <a:t>Public Records Act</a:t>
            </a:r>
            <a:endParaRPr lang="en-US" dirty="0"/>
          </a:p>
          <a:p>
            <a:pPr marL="12700" marR="112395">
              <a:lnSpc>
                <a:spcPct val="100000"/>
              </a:lnSpc>
              <a:spcBef>
                <a:spcPts val="1000"/>
              </a:spcBef>
            </a:pPr>
            <a:r>
              <a:rPr lang="en-US" dirty="0">
                <a:hlinkClick r:id="rId9">
                  <a:extLst>
                    <a:ext uri="{A12FA001-AC4F-418D-AE19-62706E023703}">
                      <ahyp:hlinkClr xmlns:ahyp="http://schemas.microsoft.com/office/drawing/2018/hyperlinkcolor" val="tx"/>
                    </a:ext>
                  </a:extLst>
                </a:hlinkClick>
              </a:rPr>
              <a:t>WAC 292-110-010</a:t>
            </a:r>
            <a:endParaRPr lang="en-US" dirty="0"/>
          </a:p>
          <a:p>
            <a:pPr marL="12700" marR="112395">
              <a:lnSpc>
                <a:spcPct val="100000"/>
              </a:lnSpc>
              <a:spcBef>
                <a:spcPts val="1000"/>
              </a:spcBef>
            </a:pPr>
            <a:endParaRPr lang="en-US" sz="2400" dirty="0">
              <a:solidFill>
                <a:schemeClr val="bg1">
                  <a:lumMod val="95000"/>
                </a:schemeClr>
              </a:solidFill>
              <a:latin typeface="Calibri"/>
              <a:cs typeface="Calibri"/>
            </a:endParaRPr>
          </a:p>
          <a:p>
            <a:endParaRPr lang="en-US" dirty="0"/>
          </a:p>
        </p:txBody>
      </p:sp>
    </p:spTree>
    <p:extLst>
      <p:ext uri="{BB962C8B-B14F-4D97-AF65-F5344CB8AC3E}">
        <p14:creationId xmlns:p14="http://schemas.microsoft.com/office/powerpoint/2010/main" val="2023380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4384551" y="5551405"/>
            <a:ext cx="1083563" cy="1083563"/>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554736" y="5320283"/>
            <a:ext cx="841375" cy="843280"/>
            <a:chOff x="554736" y="5320283"/>
            <a:chExt cx="841375" cy="843280"/>
          </a:xfrm>
        </p:grpSpPr>
        <p:pic>
          <p:nvPicPr>
            <p:cNvPr id="4" name="object 4"/>
            <p:cNvPicPr/>
            <p:nvPr/>
          </p:nvPicPr>
          <p:blipFill>
            <a:blip r:embed="rId3" cstate="print"/>
            <a:stretch>
              <a:fillRect/>
            </a:stretch>
          </p:blipFill>
          <p:spPr>
            <a:xfrm>
              <a:off x="649223" y="5583935"/>
              <a:ext cx="566927" cy="566927"/>
            </a:xfrm>
            <a:prstGeom prst="rect">
              <a:avLst/>
            </a:prstGeom>
          </p:spPr>
        </p:pic>
        <p:sp>
          <p:nvSpPr>
            <p:cNvPr id="5" name="object 5"/>
            <p:cNvSpPr/>
            <p:nvPr/>
          </p:nvSpPr>
          <p:spPr>
            <a:xfrm>
              <a:off x="650544" y="5584835"/>
              <a:ext cx="427355" cy="427355"/>
            </a:xfrm>
            <a:custGeom>
              <a:avLst/>
              <a:gdLst/>
              <a:ahLst/>
              <a:cxnLst/>
              <a:rect l="l" t="t" r="r" b="b"/>
              <a:pathLst>
                <a:path w="427355" h="427354">
                  <a:moveTo>
                    <a:pt x="343027" y="0"/>
                  </a:moveTo>
                  <a:lnTo>
                    <a:pt x="302765" y="4812"/>
                  </a:lnTo>
                  <a:lnTo>
                    <a:pt x="258416" y="19596"/>
                  </a:lnTo>
                  <a:lnTo>
                    <a:pt x="211699" y="43776"/>
                  </a:lnTo>
                  <a:lnTo>
                    <a:pt x="164332" y="76779"/>
                  </a:lnTo>
                  <a:lnTo>
                    <a:pt x="118032" y="118032"/>
                  </a:lnTo>
                  <a:lnTo>
                    <a:pt x="76779" y="164332"/>
                  </a:lnTo>
                  <a:lnTo>
                    <a:pt x="43776" y="211699"/>
                  </a:lnTo>
                  <a:lnTo>
                    <a:pt x="19596" y="258416"/>
                  </a:lnTo>
                  <a:lnTo>
                    <a:pt x="4812" y="302765"/>
                  </a:lnTo>
                  <a:lnTo>
                    <a:pt x="0" y="343027"/>
                  </a:lnTo>
                  <a:lnTo>
                    <a:pt x="5731" y="377484"/>
                  </a:lnTo>
                  <a:lnTo>
                    <a:pt x="22579" y="404417"/>
                  </a:lnTo>
                  <a:lnTo>
                    <a:pt x="49508" y="421261"/>
                  </a:lnTo>
                  <a:lnTo>
                    <a:pt x="83961" y="426989"/>
                  </a:lnTo>
                  <a:lnTo>
                    <a:pt x="124221" y="422174"/>
                  </a:lnTo>
                  <a:lnTo>
                    <a:pt x="168569" y="407389"/>
                  </a:lnTo>
                  <a:lnTo>
                    <a:pt x="215285" y="383208"/>
                  </a:lnTo>
                  <a:lnTo>
                    <a:pt x="262653" y="350205"/>
                  </a:lnTo>
                  <a:lnTo>
                    <a:pt x="308952" y="308952"/>
                  </a:lnTo>
                  <a:lnTo>
                    <a:pt x="350205" y="262653"/>
                  </a:lnTo>
                  <a:lnTo>
                    <a:pt x="383208" y="215285"/>
                  </a:lnTo>
                  <a:lnTo>
                    <a:pt x="407389" y="168569"/>
                  </a:lnTo>
                  <a:lnTo>
                    <a:pt x="422174" y="124221"/>
                  </a:lnTo>
                  <a:lnTo>
                    <a:pt x="426989" y="83961"/>
                  </a:lnTo>
                  <a:lnTo>
                    <a:pt x="421261" y="49508"/>
                  </a:lnTo>
                  <a:lnTo>
                    <a:pt x="404417" y="22579"/>
                  </a:lnTo>
                  <a:lnTo>
                    <a:pt x="377484" y="5731"/>
                  </a:lnTo>
                  <a:lnTo>
                    <a:pt x="343027" y="0"/>
                  </a:lnTo>
                  <a:close/>
                </a:path>
              </a:pathLst>
            </a:custGeom>
            <a:solidFill>
              <a:srgbClr val="2C2849"/>
            </a:solidFill>
          </p:spPr>
          <p:txBody>
            <a:bodyPr wrap="square" lIns="0" tIns="0" rIns="0" bIns="0" rtlCol="0"/>
            <a:lstStyle/>
            <a:p>
              <a:endParaRPr dirty="0"/>
            </a:p>
          </p:txBody>
        </p:sp>
        <p:pic>
          <p:nvPicPr>
            <p:cNvPr id="6" name="object 6"/>
            <p:cNvPicPr/>
            <p:nvPr/>
          </p:nvPicPr>
          <p:blipFill>
            <a:blip r:embed="rId4" cstate="print"/>
            <a:stretch>
              <a:fillRect/>
            </a:stretch>
          </p:blipFill>
          <p:spPr>
            <a:xfrm>
              <a:off x="554736" y="5367527"/>
              <a:ext cx="794003" cy="795527"/>
            </a:xfrm>
            <a:prstGeom prst="rect">
              <a:avLst/>
            </a:prstGeom>
          </p:spPr>
        </p:pic>
        <p:pic>
          <p:nvPicPr>
            <p:cNvPr id="7" name="object 7"/>
            <p:cNvPicPr/>
            <p:nvPr/>
          </p:nvPicPr>
          <p:blipFill>
            <a:blip r:embed="rId5" cstate="print"/>
            <a:stretch>
              <a:fillRect/>
            </a:stretch>
          </p:blipFill>
          <p:spPr>
            <a:xfrm>
              <a:off x="1181989" y="5858539"/>
              <a:ext cx="166737" cy="166737"/>
            </a:xfrm>
            <a:prstGeom prst="rect">
              <a:avLst/>
            </a:prstGeom>
          </p:spPr>
        </p:pic>
        <p:pic>
          <p:nvPicPr>
            <p:cNvPr id="8" name="object 8"/>
            <p:cNvPicPr/>
            <p:nvPr/>
          </p:nvPicPr>
          <p:blipFill>
            <a:blip r:embed="rId5" cstate="print"/>
            <a:stretch>
              <a:fillRect/>
            </a:stretch>
          </p:blipFill>
          <p:spPr>
            <a:xfrm>
              <a:off x="691476" y="5368027"/>
              <a:ext cx="166737" cy="166737"/>
            </a:xfrm>
            <a:prstGeom prst="rect">
              <a:avLst/>
            </a:prstGeom>
          </p:spPr>
        </p:pic>
        <p:pic>
          <p:nvPicPr>
            <p:cNvPr id="9" name="object 9"/>
            <p:cNvPicPr/>
            <p:nvPr/>
          </p:nvPicPr>
          <p:blipFill>
            <a:blip r:embed="rId6" cstate="print"/>
            <a:stretch>
              <a:fillRect/>
            </a:stretch>
          </p:blipFill>
          <p:spPr>
            <a:xfrm>
              <a:off x="566927" y="5320283"/>
              <a:ext cx="829055" cy="829055"/>
            </a:xfrm>
            <a:prstGeom prst="rect">
              <a:avLst/>
            </a:prstGeom>
          </p:spPr>
        </p:pic>
      </p:grpSp>
      <p:sp>
        <p:nvSpPr>
          <p:cNvPr id="10" name="object 10"/>
          <p:cNvSpPr txBox="1">
            <a:spLocks noGrp="1"/>
          </p:cNvSpPr>
          <p:nvPr>
            <p:ph type="title"/>
          </p:nvPr>
        </p:nvSpPr>
        <p:spPr>
          <a:xfrm>
            <a:off x="536835" y="2504389"/>
            <a:ext cx="3323590" cy="848360"/>
          </a:xfrm>
          <a:prstGeom prst="rect">
            <a:avLst/>
          </a:prstGeom>
        </p:spPr>
        <p:txBody>
          <a:bodyPr vert="horz" wrap="square" lIns="0" tIns="12700" rIns="0" bIns="0" rtlCol="0">
            <a:spAutoFit/>
          </a:bodyPr>
          <a:lstStyle/>
          <a:p>
            <a:pPr marL="12700">
              <a:lnSpc>
                <a:spcPct val="100000"/>
              </a:lnSpc>
              <a:spcBef>
                <a:spcPts val="100"/>
              </a:spcBef>
            </a:pPr>
            <a:r>
              <a:rPr sz="5400" dirty="0"/>
              <a:t>Thank</a:t>
            </a:r>
            <a:r>
              <a:rPr sz="5400" spc="-225" dirty="0"/>
              <a:t> </a:t>
            </a:r>
            <a:r>
              <a:rPr sz="5400" spc="-355" dirty="0"/>
              <a:t>you!</a:t>
            </a:r>
            <a:endParaRPr sz="5400" dirty="0"/>
          </a:p>
        </p:txBody>
      </p:sp>
      <p:sp>
        <p:nvSpPr>
          <p:cNvPr id="11" name="object 11"/>
          <p:cNvSpPr txBox="1"/>
          <p:nvPr/>
        </p:nvSpPr>
        <p:spPr>
          <a:xfrm>
            <a:off x="536836" y="3601177"/>
            <a:ext cx="4542155" cy="1701800"/>
          </a:xfrm>
          <a:prstGeom prst="rect">
            <a:avLst/>
          </a:prstGeom>
        </p:spPr>
        <p:txBody>
          <a:bodyPr vert="horz" wrap="square" lIns="0" tIns="42545" rIns="0" bIns="0" rtlCol="0">
            <a:spAutoFit/>
          </a:bodyPr>
          <a:lstStyle/>
          <a:p>
            <a:pPr marL="12700">
              <a:lnSpc>
                <a:spcPct val="100000"/>
              </a:lnSpc>
              <a:spcBef>
                <a:spcPts val="335"/>
              </a:spcBef>
            </a:pPr>
            <a:r>
              <a:rPr sz="2000" spc="85" dirty="0">
                <a:solidFill>
                  <a:srgbClr val="FFFFFF"/>
                </a:solidFill>
                <a:latin typeface="Calibri"/>
                <a:cs typeface="Calibri"/>
              </a:rPr>
              <a:t>Hannah</a:t>
            </a:r>
            <a:r>
              <a:rPr sz="2000" spc="-65" dirty="0">
                <a:solidFill>
                  <a:srgbClr val="FFFFFF"/>
                </a:solidFill>
                <a:latin typeface="Calibri"/>
                <a:cs typeface="Calibri"/>
              </a:rPr>
              <a:t> </a:t>
            </a:r>
            <a:r>
              <a:rPr sz="2000" spc="80" dirty="0">
                <a:solidFill>
                  <a:srgbClr val="FFFFFF"/>
                </a:solidFill>
                <a:latin typeface="Calibri"/>
                <a:cs typeface="Calibri"/>
              </a:rPr>
              <a:t>Shea</a:t>
            </a:r>
            <a:endParaRPr sz="2000" dirty="0">
              <a:latin typeface="Calibri"/>
              <a:cs typeface="Calibri"/>
            </a:endParaRPr>
          </a:p>
          <a:p>
            <a:pPr marL="12700" marR="5080">
              <a:lnSpc>
                <a:spcPct val="110000"/>
              </a:lnSpc>
            </a:pPr>
            <a:r>
              <a:rPr sz="2000" spc="75" dirty="0">
                <a:solidFill>
                  <a:srgbClr val="FFFFFF"/>
                </a:solidFill>
                <a:latin typeface="Calibri"/>
                <a:cs typeface="Calibri"/>
              </a:rPr>
              <a:t>Public</a:t>
            </a:r>
            <a:r>
              <a:rPr sz="2000" spc="-40" dirty="0">
                <a:solidFill>
                  <a:srgbClr val="FFFFFF"/>
                </a:solidFill>
                <a:latin typeface="Calibri"/>
                <a:cs typeface="Calibri"/>
              </a:rPr>
              <a:t> </a:t>
            </a:r>
            <a:r>
              <a:rPr sz="2000" spc="85" dirty="0">
                <a:solidFill>
                  <a:schemeClr val="bg1">
                    <a:lumMod val="95000"/>
                  </a:schemeClr>
                </a:solidFill>
                <a:latin typeface="Calibri"/>
                <a:cs typeface="Calibri"/>
              </a:rPr>
              <a:t>Records</a:t>
            </a:r>
            <a:r>
              <a:rPr sz="2000" spc="-35" dirty="0">
                <a:solidFill>
                  <a:schemeClr val="bg1">
                    <a:lumMod val="95000"/>
                  </a:schemeClr>
                </a:solidFill>
                <a:latin typeface="Calibri"/>
                <a:cs typeface="Calibri"/>
              </a:rPr>
              <a:t> </a:t>
            </a:r>
            <a:r>
              <a:rPr sz="2000" spc="65" dirty="0">
                <a:solidFill>
                  <a:schemeClr val="bg1">
                    <a:lumMod val="95000"/>
                  </a:schemeClr>
                </a:solidFill>
                <a:latin typeface="Calibri"/>
                <a:cs typeface="Calibri"/>
              </a:rPr>
              <a:t>and</a:t>
            </a:r>
            <a:r>
              <a:rPr sz="2000" spc="-35" dirty="0">
                <a:solidFill>
                  <a:schemeClr val="bg1">
                    <a:lumMod val="95000"/>
                  </a:schemeClr>
                </a:solidFill>
                <a:latin typeface="Calibri"/>
                <a:cs typeface="Calibri"/>
              </a:rPr>
              <a:t> </a:t>
            </a:r>
            <a:r>
              <a:rPr sz="2000" spc="95" dirty="0">
                <a:solidFill>
                  <a:schemeClr val="bg1">
                    <a:lumMod val="95000"/>
                  </a:schemeClr>
                </a:solidFill>
                <a:latin typeface="Calibri"/>
                <a:cs typeface="Calibri"/>
              </a:rPr>
              <a:t>Compliance</a:t>
            </a:r>
            <a:r>
              <a:rPr sz="2000" spc="-65" dirty="0">
                <a:solidFill>
                  <a:schemeClr val="bg1">
                    <a:lumMod val="95000"/>
                  </a:schemeClr>
                </a:solidFill>
                <a:latin typeface="Calibri"/>
                <a:cs typeface="Calibri"/>
              </a:rPr>
              <a:t> </a:t>
            </a:r>
            <a:r>
              <a:rPr sz="2000" spc="-10" dirty="0">
                <a:solidFill>
                  <a:schemeClr val="bg1">
                    <a:lumMod val="95000"/>
                  </a:schemeClr>
                </a:solidFill>
                <a:latin typeface="Calibri"/>
                <a:cs typeface="Calibri"/>
              </a:rPr>
              <a:t>Manager </a:t>
            </a:r>
            <a:r>
              <a:rPr sz="2000" spc="50" dirty="0">
                <a:solidFill>
                  <a:schemeClr val="bg1">
                    <a:lumMod val="95000"/>
                  </a:schemeClr>
                </a:solidFill>
                <a:latin typeface="Calibri"/>
                <a:cs typeface="Calibri"/>
              </a:rPr>
              <a:t>206-</a:t>
            </a:r>
            <a:r>
              <a:rPr sz="2000" dirty="0">
                <a:solidFill>
                  <a:schemeClr val="bg1">
                    <a:lumMod val="95000"/>
                  </a:schemeClr>
                </a:solidFill>
                <a:latin typeface="Calibri"/>
                <a:cs typeface="Calibri"/>
              </a:rPr>
              <a:t>934-</a:t>
            </a:r>
            <a:r>
              <a:rPr sz="2000" spc="-20" dirty="0">
                <a:solidFill>
                  <a:schemeClr val="bg1">
                    <a:lumMod val="95000"/>
                  </a:schemeClr>
                </a:solidFill>
                <a:latin typeface="Calibri"/>
                <a:cs typeface="Calibri"/>
              </a:rPr>
              <a:t>4436</a:t>
            </a:r>
            <a:endParaRPr sz="2000" dirty="0">
              <a:solidFill>
                <a:schemeClr val="bg1">
                  <a:lumMod val="95000"/>
                </a:schemeClr>
              </a:solidFill>
              <a:latin typeface="Calibri"/>
              <a:cs typeface="Calibri"/>
            </a:endParaRPr>
          </a:p>
          <a:p>
            <a:pPr marL="12700" marR="581025">
              <a:lnSpc>
                <a:spcPts val="2640"/>
              </a:lnSpc>
              <a:spcBef>
                <a:spcPts val="105"/>
              </a:spcBef>
            </a:pPr>
            <a:r>
              <a:rPr sz="2000" u="sng" spc="60" dirty="0">
                <a:solidFill>
                  <a:schemeClr val="bg1">
                    <a:lumMod val="95000"/>
                  </a:schemeClr>
                </a:solidFill>
                <a:uFill>
                  <a:solidFill>
                    <a:srgbClr val="FFFFFF"/>
                  </a:solidFill>
                </a:uFill>
                <a:latin typeface="Calibri"/>
                <a:cs typeface="Calibri"/>
                <a:hlinkClick r:id="rId7">
                  <a:extLst>
                    <a:ext uri="{A12FA001-AC4F-418D-AE19-62706E023703}">
                      <ahyp:hlinkClr xmlns:ahyp="http://schemas.microsoft.com/office/drawing/2018/hyperlinkcolor" val="tx"/>
                    </a:ext>
                  </a:extLst>
                </a:hlinkClick>
              </a:rPr>
              <a:t>Hannah.Shea@SeattleColleges.edu</a:t>
            </a:r>
            <a:r>
              <a:rPr sz="2000" spc="60" dirty="0">
                <a:solidFill>
                  <a:schemeClr val="bg1">
                    <a:lumMod val="95000"/>
                  </a:schemeClr>
                </a:solidFill>
                <a:latin typeface="Calibri"/>
                <a:cs typeface="Calibri"/>
              </a:rPr>
              <a:t> </a:t>
            </a:r>
            <a:r>
              <a:rPr sz="2000" u="sng" spc="60" dirty="0">
                <a:solidFill>
                  <a:schemeClr val="bg1">
                    <a:lumMod val="95000"/>
                  </a:schemeClr>
                </a:solidFill>
                <a:uFill>
                  <a:solidFill>
                    <a:srgbClr val="FFFFFF"/>
                  </a:solidFill>
                </a:uFill>
                <a:latin typeface="Calibri"/>
                <a:cs typeface="Calibri"/>
                <a:hlinkClick r:id="rId8">
                  <a:extLst>
                    <a:ext uri="{A12FA001-AC4F-418D-AE19-62706E023703}">
                      <ahyp:hlinkClr xmlns:ahyp="http://schemas.microsoft.com/office/drawing/2018/hyperlinkcolor" val="tx"/>
                    </a:ext>
                  </a:extLst>
                </a:hlinkClick>
              </a:rPr>
              <a:t>PRecords@SeattleColleges.edu</a:t>
            </a:r>
            <a:endParaRPr sz="2000" dirty="0">
              <a:solidFill>
                <a:schemeClr val="bg1">
                  <a:lumMod val="95000"/>
                </a:schemeClr>
              </a:solidFill>
              <a:latin typeface="Calibri"/>
              <a:cs typeface="Calibri"/>
            </a:endParaRPr>
          </a:p>
        </p:txBody>
      </p:sp>
      <p:pic>
        <p:nvPicPr>
          <p:cNvPr id="12" name="object 12" descr="An image similar to the cover image. Small circles connected by tons of tiny lines. The image is sharper than the opening image. "/>
          <p:cNvPicPr/>
          <p:nvPr/>
        </p:nvPicPr>
        <p:blipFill>
          <a:blip r:embed="rId9" cstate="print"/>
          <a:stretch>
            <a:fillRect/>
          </a:stretch>
        </p:blipFill>
        <p:spPr>
          <a:xfrm>
            <a:off x="5926137" y="549275"/>
            <a:ext cx="5654674" cy="57840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B6A18-3C9F-5241-31E6-EEC41D0B36D4}"/>
              </a:ext>
            </a:extLst>
          </p:cNvPr>
          <p:cNvSpPr>
            <a:spLocks noGrp="1"/>
          </p:cNvSpPr>
          <p:nvPr>
            <p:ph type="title"/>
          </p:nvPr>
        </p:nvSpPr>
        <p:spPr>
          <a:xfrm>
            <a:off x="538162" y="-615553"/>
            <a:ext cx="11115675" cy="615553"/>
          </a:xfrm>
        </p:spPr>
        <p:txBody>
          <a:bodyPr wrap="square" lIns="0" tIns="0" rIns="0" bIns="0" anchor="b">
            <a:spAutoFit/>
          </a:bodyPr>
          <a:lstStyle/>
          <a:p>
            <a:r>
              <a:rPr lang="en-US" dirty="0"/>
              <a:t>Three Elements of  a Public Record</a:t>
            </a:r>
          </a:p>
        </p:txBody>
      </p:sp>
      <p:pic>
        <p:nvPicPr>
          <p:cNvPr id="5" name="Graphic 4" descr="Paint outline">
            <a:extLst>
              <a:ext uri="{FF2B5EF4-FFF2-40B4-BE49-F238E27FC236}">
                <a16:creationId xmlns:a16="http://schemas.microsoft.com/office/drawing/2014/main" id="{FE3E3277-A7E6-9A2B-9F35-12029FF2B1E0}"/>
              </a:ext>
              <a:ext uri="{C183D7F6-B498-43B3-948B-1728B52AA6E4}">
                <adec:decorative xmlns:adec="http://schemas.microsoft.com/office/drawing/2017/decorative" val="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996" y="379653"/>
            <a:ext cx="4251285" cy="4983017"/>
          </a:xfrm>
          <a:prstGeom prst="rect">
            <a:avLst/>
          </a:prstGeom>
        </p:spPr>
      </p:pic>
      <p:sp>
        <p:nvSpPr>
          <p:cNvPr id="10" name="TextBox 9">
            <a:extLst>
              <a:ext uri="{FF2B5EF4-FFF2-40B4-BE49-F238E27FC236}">
                <a16:creationId xmlns:a16="http://schemas.microsoft.com/office/drawing/2014/main" id="{F7997419-A27D-368A-74EC-E4379CE4378B}"/>
              </a:ext>
              <a:ext uri="{C183D7F6-B498-43B3-948B-1728B52AA6E4}">
                <adec:decorative xmlns:adec="http://schemas.microsoft.com/office/drawing/2017/decorative" val="0"/>
              </a:ext>
            </a:extLst>
          </p:cNvPr>
          <p:cNvSpPr txBox="1"/>
          <p:nvPr/>
        </p:nvSpPr>
        <p:spPr>
          <a:xfrm>
            <a:off x="1026814" y="3352800"/>
            <a:ext cx="2133600" cy="769441"/>
          </a:xfrm>
          <a:prstGeom prst="rect">
            <a:avLst/>
          </a:prstGeom>
          <a:noFill/>
        </p:spPr>
        <p:txBody>
          <a:bodyPr wrap="square" rtlCol="0">
            <a:spAutoFit/>
          </a:bodyPr>
          <a:lstStyle/>
          <a:p>
            <a:r>
              <a:rPr lang="en-US" sz="4400" dirty="0">
                <a:solidFill>
                  <a:schemeClr val="bg1"/>
                </a:solidFill>
                <a:latin typeface="+mn-lt"/>
              </a:rPr>
              <a:t>Writing</a:t>
            </a:r>
          </a:p>
        </p:txBody>
      </p:sp>
      <p:pic>
        <p:nvPicPr>
          <p:cNvPr id="17" name="Graphic 16" descr="Add with solid fill">
            <a:extLst>
              <a:ext uri="{FF2B5EF4-FFF2-40B4-BE49-F238E27FC236}">
                <a16:creationId xmlns:a16="http://schemas.microsoft.com/office/drawing/2014/main" id="{2BBAD14A-1BA0-7811-81C9-7FB7A74E1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9772" y="3280320"/>
            <a:ext cx="914400" cy="914400"/>
          </a:xfrm>
          <a:prstGeom prst="rect">
            <a:avLst/>
          </a:prstGeom>
        </p:spPr>
      </p:pic>
      <p:pic>
        <p:nvPicPr>
          <p:cNvPr id="12" name="Graphic 11" descr="Paint outline">
            <a:extLst>
              <a:ext uri="{FF2B5EF4-FFF2-40B4-BE49-F238E27FC236}">
                <a16:creationId xmlns:a16="http://schemas.microsoft.com/office/drawing/2014/main" id="{CCABFBC3-500E-A01E-575A-8F7BC21669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6600" y="394741"/>
            <a:ext cx="4251285" cy="4983017"/>
          </a:xfrm>
          <a:prstGeom prst="rect">
            <a:avLst/>
          </a:prstGeom>
        </p:spPr>
      </p:pic>
      <p:sp>
        <p:nvSpPr>
          <p:cNvPr id="14" name="TextBox 13">
            <a:extLst>
              <a:ext uri="{FF2B5EF4-FFF2-40B4-BE49-F238E27FC236}">
                <a16:creationId xmlns:a16="http://schemas.microsoft.com/office/drawing/2014/main" id="{56B6D8B1-74DB-F88F-5755-F67DC25CADE7}"/>
              </a:ext>
            </a:extLst>
          </p:cNvPr>
          <p:cNvSpPr txBox="1"/>
          <p:nvPr/>
        </p:nvSpPr>
        <p:spPr>
          <a:xfrm>
            <a:off x="4724400" y="2971800"/>
            <a:ext cx="1905000" cy="1631216"/>
          </a:xfrm>
          <a:prstGeom prst="rect">
            <a:avLst/>
          </a:prstGeom>
          <a:noFill/>
        </p:spPr>
        <p:txBody>
          <a:bodyPr wrap="square" rtlCol="0">
            <a:spAutoFit/>
          </a:bodyPr>
          <a:lstStyle/>
          <a:p>
            <a:r>
              <a:rPr lang="en-US" sz="2000" dirty="0">
                <a:solidFill>
                  <a:schemeClr val="bg1"/>
                </a:solidFill>
              </a:rPr>
              <a:t>Relating to the conduct of government or proprietary function</a:t>
            </a:r>
          </a:p>
        </p:txBody>
      </p:sp>
      <p:pic>
        <p:nvPicPr>
          <p:cNvPr id="18" name="Graphic 17" descr="Add with solid fill">
            <a:extLst>
              <a:ext uri="{FF2B5EF4-FFF2-40B4-BE49-F238E27FC236}">
                <a16:creationId xmlns:a16="http://schemas.microsoft.com/office/drawing/2014/main" id="{D053424A-C13B-174F-956F-6C03D53D22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3287" y="3429000"/>
            <a:ext cx="914400" cy="914400"/>
          </a:xfrm>
          <a:prstGeom prst="rect">
            <a:avLst/>
          </a:prstGeom>
        </p:spPr>
      </p:pic>
      <p:pic>
        <p:nvPicPr>
          <p:cNvPr id="13" name="Graphic 12" descr="Paint outline">
            <a:extLst>
              <a:ext uri="{FF2B5EF4-FFF2-40B4-BE49-F238E27FC236}">
                <a16:creationId xmlns:a16="http://schemas.microsoft.com/office/drawing/2014/main" id="{F0CA6013-4E1E-9515-C1CA-F6F856785F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50115" y="409829"/>
            <a:ext cx="4251285" cy="4983017"/>
          </a:xfrm>
          <a:prstGeom prst="rect">
            <a:avLst/>
          </a:prstGeom>
        </p:spPr>
      </p:pic>
      <p:sp>
        <p:nvSpPr>
          <p:cNvPr id="15" name="TextBox 14">
            <a:extLst>
              <a:ext uri="{FF2B5EF4-FFF2-40B4-BE49-F238E27FC236}">
                <a16:creationId xmlns:a16="http://schemas.microsoft.com/office/drawing/2014/main" id="{19D7A1FB-BD3A-8A5A-A70B-FCC7BADAEFB6}"/>
              </a:ext>
            </a:extLst>
          </p:cNvPr>
          <p:cNvSpPr txBox="1"/>
          <p:nvPr/>
        </p:nvSpPr>
        <p:spPr>
          <a:xfrm>
            <a:off x="8488342" y="3002578"/>
            <a:ext cx="1752600" cy="1569660"/>
          </a:xfrm>
          <a:prstGeom prst="rect">
            <a:avLst/>
          </a:prstGeom>
          <a:noFill/>
        </p:spPr>
        <p:txBody>
          <a:bodyPr wrap="square" rtlCol="0">
            <a:spAutoFit/>
          </a:bodyPr>
          <a:lstStyle/>
          <a:p>
            <a:r>
              <a:rPr lang="en-US" sz="2400" dirty="0">
                <a:solidFill>
                  <a:schemeClr val="bg1"/>
                </a:solidFill>
              </a:rPr>
              <a:t>Prepared, Owned, Used, or Retained</a:t>
            </a:r>
          </a:p>
        </p:txBody>
      </p:sp>
      <p:sp>
        <p:nvSpPr>
          <p:cNvPr id="19" name="TextBox 18">
            <a:extLst>
              <a:ext uri="{FF2B5EF4-FFF2-40B4-BE49-F238E27FC236}">
                <a16:creationId xmlns:a16="http://schemas.microsoft.com/office/drawing/2014/main" id="{1865B4D0-6532-DFFB-D69F-E65D8864FDFB}"/>
              </a:ext>
            </a:extLst>
          </p:cNvPr>
          <p:cNvSpPr txBox="1"/>
          <p:nvPr/>
        </p:nvSpPr>
        <p:spPr>
          <a:xfrm>
            <a:off x="3353915" y="5349631"/>
            <a:ext cx="5181600" cy="830997"/>
          </a:xfrm>
          <a:prstGeom prst="rect">
            <a:avLst/>
          </a:prstGeom>
          <a:noFill/>
        </p:spPr>
        <p:txBody>
          <a:bodyPr wrap="square" rtlCol="0">
            <a:spAutoFit/>
          </a:bodyPr>
          <a:lstStyle/>
          <a:p>
            <a:r>
              <a:rPr lang="en-US" sz="4800" dirty="0">
                <a:solidFill>
                  <a:schemeClr val="bg1"/>
                </a:solidFill>
              </a:rPr>
              <a:t>= Public Record!</a:t>
            </a:r>
          </a:p>
        </p:txBody>
      </p:sp>
    </p:spTree>
    <p:extLst>
      <p:ext uri="{BB962C8B-B14F-4D97-AF65-F5344CB8AC3E}">
        <p14:creationId xmlns:p14="http://schemas.microsoft.com/office/powerpoint/2010/main" val="269634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34DD-207B-553D-8612-2274BE1B88BE}"/>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23788C0B-8788-18D0-DD7D-2DEF98B243F4}"/>
              </a:ext>
            </a:extLst>
          </p:cNvPr>
          <p:cNvSpPr txBox="1">
            <a:spLocks noGrp="1"/>
          </p:cNvSpPr>
          <p:nvPr>
            <p:ph type="title"/>
          </p:nvPr>
        </p:nvSpPr>
        <p:spPr>
          <a:xfrm>
            <a:off x="538162" y="420751"/>
            <a:ext cx="11115675" cy="756919"/>
          </a:xfrm>
        </p:spPr>
        <p:txBody>
          <a:bodyPr vert="horz" wrap="square" lIns="0" tIns="0" rIns="0" bIns="0" rtlCol="0">
            <a:normAutofit/>
          </a:bodyPr>
          <a:lstStyle/>
          <a:p>
            <a:pPr marL="12700">
              <a:spcBef>
                <a:spcPts val="100"/>
              </a:spcBef>
            </a:pPr>
            <a:r>
              <a:rPr lang="en-US" b="0" i="0" spc="-110">
                <a:latin typeface="Palatino Linotype"/>
                <a:ea typeface="+mj-ea"/>
                <a:cs typeface="Palatino Linotype"/>
              </a:rPr>
              <a:t>Common Public Records	</a:t>
            </a:r>
            <a:endParaRPr lang="en-US" b="0" i="0">
              <a:latin typeface="Palatino Linotype"/>
              <a:ea typeface="+mj-ea"/>
              <a:cs typeface="Palatino Linotype"/>
            </a:endParaRPr>
          </a:p>
        </p:txBody>
      </p:sp>
      <p:pic>
        <p:nvPicPr>
          <p:cNvPr id="13" name="object 13" descr="Wall covered in sticky notes evoking a feeling of chaos and overwhelming volumes of paperwork. &#10;">
            <a:extLst>
              <a:ext uri="{FF2B5EF4-FFF2-40B4-BE49-F238E27FC236}">
                <a16:creationId xmlns:a16="http://schemas.microsoft.com/office/drawing/2014/main" id="{E16A305B-19B9-CFD7-90E2-C179B69D38B0}"/>
              </a:ext>
            </a:extLst>
          </p:cNvPr>
          <p:cNvPicPr/>
          <p:nvPr/>
        </p:nvPicPr>
        <p:blipFill>
          <a:blip r:embed="rId2" cstate="print">
            <a:extLst>
              <a:ext uri="{28A0092B-C50C-407E-A947-70E740481C1C}">
                <a14:useLocalDpi xmlns:a14="http://schemas.microsoft.com/office/drawing/2010/main" val="0"/>
              </a:ext>
            </a:extLst>
          </a:blip>
          <a:stretch/>
        </p:blipFill>
        <p:spPr>
          <a:xfrm>
            <a:off x="381000" y="2036742"/>
            <a:ext cx="5303520" cy="4366819"/>
          </a:xfrm>
          <a:prstGeom prst="rect">
            <a:avLst/>
          </a:prstGeom>
          <a:noFill/>
        </p:spPr>
      </p:pic>
      <p:sp>
        <p:nvSpPr>
          <p:cNvPr id="12" name="object 12">
            <a:extLst>
              <a:ext uri="{FF2B5EF4-FFF2-40B4-BE49-F238E27FC236}">
                <a16:creationId xmlns:a16="http://schemas.microsoft.com/office/drawing/2014/main" id="{816B7562-C53A-C40F-2673-78DD508D883C}"/>
              </a:ext>
            </a:extLst>
          </p:cNvPr>
          <p:cNvSpPr txBox="1"/>
          <p:nvPr/>
        </p:nvSpPr>
        <p:spPr>
          <a:xfrm>
            <a:off x="6507482" y="1577340"/>
            <a:ext cx="2255520" cy="4526280"/>
          </a:xfrm>
          <a:prstGeom prst="rect">
            <a:avLst/>
          </a:prstGeom>
        </p:spPr>
        <p:txBody>
          <a:bodyPr vert="horz" wrap="square" lIns="0" tIns="0" rIns="0" bIns="0" rtlCol="0">
            <a:normAutofit/>
          </a:bodyPr>
          <a:lstStyle/>
          <a:p>
            <a:pPr marL="285750" indent="-285750">
              <a:buChar char="•"/>
            </a:pPr>
            <a:r>
              <a:rPr lang="en-US" sz="2400" dirty="0">
                <a:solidFill>
                  <a:schemeClr val="bg1">
                    <a:lumMod val="95000"/>
                  </a:schemeClr>
                </a:solidFill>
                <a:latin typeface="+mn-lt"/>
                <a:cs typeface="Arial"/>
              </a:rPr>
              <a:t>Syllabi </a:t>
            </a:r>
          </a:p>
          <a:p>
            <a:pPr marL="285750" indent="-285750">
              <a:buChar char="•"/>
            </a:pPr>
            <a:r>
              <a:rPr lang="en-US" sz="2400" dirty="0">
                <a:solidFill>
                  <a:schemeClr val="bg1">
                    <a:lumMod val="95000"/>
                  </a:schemeClr>
                </a:solidFill>
                <a:latin typeface="+mn-lt"/>
                <a:cs typeface="Arial"/>
              </a:rPr>
              <a:t>Emails </a:t>
            </a:r>
          </a:p>
          <a:p>
            <a:pPr marL="285750" indent="-285750">
              <a:buChar char="•"/>
            </a:pPr>
            <a:r>
              <a:rPr lang="en-US" sz="2400" dirty="0">
                <a:solidFill>
                  <a:schemeClr val="bg1">
                    <a:lumMod val="95000"/>
                  </a:schemeClr>
                </a:solidFill>
                <a:latin typeface="+mn-lt"/>
                <a:cs typeface="Arial"/>
              </a:rPr>
              <a:t>Teams Messages</a:t>
            </a:r>
          </a:p>
          <a:p>
            <a:pPr marL="285750" indent="-285750">
              <a:buChar char="•"/>
            </a:pPr>
            <a:r>
              <a:rPr lang="en-US" sz="2400" dirty="0">
                <a:solidFill>
                  <a:schemeClr val="bg1">
                    <a:lumMod val="95000"/>
                  </a:schemeClr>
                </a:solidFill>
                <a:latin typeface="+mn-lt"/>
                <a:cs typeface="Arial"/>
              </a:rPr>
              <a:t>Voicemails</a:t>
            </a:r>
          </a:p>
          <a:p>
            <a:pPr marL="285750" indent="-285750">
              <a:buChar char="•"/>
            </a:pPr>
            <a:r>
              <a:rPr lang="en-US" sz="2400" dirty="0">
                <a:solidFill>
                  <a:schemeClr val="bg1">
                    <a:lumMod val="95000"/>
                  </a:schemeClr>
                </a:solidFill>
                <a:latin typeface="+mn-lt"/>
                <a:cs typeface="Arial"/>
              </a:rPr>
              <a:t>Recordings </a:t>
            </a:r>
          </a:p>
          <a:p>
            <a:pPr marL="285750" indent="-285750">
              <a:buChar char="•"/>
            </a:pPr>
            <a:r>
              <a:rPr lang="en-US" sz="2400" dirty="0">
                <a:solidFill>
                  <a:schemeClr val="bg1">
                    <a:lumMod val="95000"/>
                  </a:schemeClr>
                </a:solidFill>
                <a:latin typeface="+mn-lt"/>
                <a:cs typeface="Arial"/>
              </a:rPr>
              <a:t>Personnel Records</a:t>
            </a:r>
          </a:p>
          <a:p>
            <a:pPr marL="285750" indent="-285750">
              <a:buChar char="•"/>
            </a:pPr>
            <a:r>
              <a:rPr lang="en-US" sz="2400" dirty="0">
                <a:solidFill>
                  <a:schemeClr val="bg1">
                    <a:lumMod val="95000"/>
                  </a:schemeClr>
                </a:solidFill>
                <a:latin typeface="+mn-lt"/>
                <a:cs typeface="Arial"/>
              </a:rPr>
              <a:t>Contracts</a:t>
            </a:r>
          </a:p>
          <a:p>
            <a:pPr marL="285750" indent="-285750">
              <a:buChar char="•"/>
            </a:pPr>
            <a:r>
              <a:rPr lang="en-US" sz="2400" dirty="0">
                <a:solidFill>
                  <a:schemeClr val="bg1">
                    <a:lumMod val="95000"/>
                  </a:schemeClr>
                </a:solidFill>
                <a:latin typeface="+mn-lt"/>
                <a:cs typeface="Arial"/>
              </a:rPr>
              <a:t>Loose Paper</a:t>
            </a:r>
          </a:p>
        </p:txBody>
      </p:sp>
      <p:sp>
        <p:nvSpPr>
          <p:cNvPr id="15" name="object 12">
            <a:extLst>
              <a:ext uri="{FF2B5EF4-FFF2-40B4-BE49-F238E27FC236}">
                <a16:creationId xmlns:a16="http://schemas.microsoft.com/office/drawing/2014/main" id="{11819CB0-CD61-F37E-970C-16C499444FEC}"/>
              </a:ext>
            </a:extLst>
          </p:cNvPr>
          <p:cNvSpPr txBox="1"/>
          <p:nvPr/>
        </p:nvSpPr>
        <p:spPr>
          <a:xfrm>
            <a:off x="9128760" y="1577340"/>
            <a:ext cx="2255520" cy="4526280"/>
          </a:xfrm>
          <a:prstGeom prst="rect">
            <a:avLst/>
          </a:prstGeom>
        </p:spPr>
        <p:txBody>
          <a:bodyPr vert="horz" wrap="square" lIns="0" tIns="0" rIns="0" bIns="0" rtlCol="0">
            <a:normAutofit/>
          </a:bodyPr>
          <a:lstStyle/>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Evaluations</a:t>
            </a:r>
            <a:endParaRPr lang="en-US" sz="2400" dirty="0">
              <a:latin typeface="+mn-lt"/>
              <a:cs typeface="Arial"/>
            </a:endParaRP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Complaints</a:t>
            </a: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Investigations</a:t>
            </a: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Policies</a:t>
            </a: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Budgets </a:t>
            </a: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Word Documents</a:t>
            </a: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PowerPoints</a:t>
            </a:r>
          </a:p>
          <a:p>
            <a:pPr marL="285750" indent="-285750">
              <a:lnSpc>
                <a:spcPts val="2000"/>
              </a:lnSpc>
              <a:spcBef>
                <a:spcPts val="1200"/>
              </a:spcBef>
              <a:spcAft>
                <a:spcPts val="200"/>
              </a:spcAft>
              <a:buFont typeface="Arial,Sans-Serif"/>
              <a:buChar char="•"/>
            </a:pPr>
            <a:r>
              <a:rPr lang="en-US" sz="2400" dirty="0">
                <a:solidFill>
                  <a:srgbClr val="FFFFFF"/>
                </a:solidFill>
                <a:latin typeface="+mn-lt"/>
                <a:cs typeface="Arial"/>
              </a:rPr>
              <a:t>Sticky Notes</a:t>
            </a:r>
          </a:p>
          <a:p>
            <a:pPr marL="285750" indent="-285750">
              <a:buChar char="•"/>
            </a:pPr>
            <a:endParaRPr lang="en-US" sz="2400" dirty="0">
              <a:latin typeface="Arial"/>
              <a:cs typeface="Arial"/>
            </a:endParaRPr>
          </a:p>
        </p:txBody>
      </p:sp>
    </p:spTree>
    <p:extLst>
      <p:ext uri="{BB962C8B-B14F-4D97-AF65-F5344CB8AC3E}">
        <p14:creationId xmlns:p14="http://schemas.microsoft.com/office/powerpoint/2010/main" val="183887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EBDA2-A595-38E0-1473-09D795219C40}"/>
              </a:ext>
            </a:extLst>
          </p:cNvPr>
          <p:cNvSpPr>
            <a:spLocks noGrp="1"/>
          </p:cNvSpPr>
          <p:nvPr>
            <p:ph type="ctrTitle"/>
          </p:nvPr>
        </p:nvSpPr>
        <p:spPr>
          <a:xfrm>
            <a:off x="838200" y="1066800"/>
            <a:ext cx="10363200" cy="615553"/>
          </a:xfrm>
        </p:spPr>
        <p:txBody>
          <a:bodyPr/>
          <a:lstStyle/>
          <a:p>
            <a:pPr algn="ctr"/>
            <a:r>
              <a:rPr lang="en-US" dirty="0"/>
              <a:t>Exemptions</a:t>
            </a:r>
          </a:p>
        </p:txBody>
      </p:sp>
      <p:sp>
        <p:nvSpPr>
          <p:cNvPr id="6" name="Text Placeholder 5">
            <a:extLst>
              <a:ext uri="{FF2B5EF4-FFF2-40B4-BE49-F238E27FC236}">
                <a16:creationId xmlns:a16="http://schemas.microsoft.com/office/drawing/2014/main" id="{8FB52189-7804-A4FB-AD63-48F550593A7C}"/>
              </a:ext>
            </a:extLst>
          </p:cNvPr>
          <p:cNvSpPr>
            <a:spLocks noGrp="1"/>
          </p:cNvSpPr>
          <p:nvPr>
            <p:ph type="subTitle" idx="4"/>
          </p:nvPr>
        </p:nvSpPr>
        <p:spPr>
          <a:xfrm>
            <a:off x="1066800" y="2209800"/>
            <a:ext cx="9906000" cy="1846659"/>
          </a:xfrm>
        </p:spPr>
        <p:txBody>
          <a:bodyPr/>
          <a:lstStyle/>
          <a:p>
            <a:r>
              <a:rPr lang="en-US" dirty="0"/>
              <a:t>Just because a record is public, does not mean all the information contained in the document is. The state and federal legislator acknowledges there are some documents and information that are not of legitimate interest to the public or may compromise the security of an employee or agency. Exemptions are to be applied narrowly in the interest of broad disclosure!	</a:t>
            </a:r>
          </a:p>
        </p:txBody>
      </p:sp>
      <p:pic>
        <p:nvPicPr>
          <p:cNvPr id="8" name="Picture 7" descr="Screenshot of a message with the text: Hello, There was an issue with the last emails so I am resending. The text is then interrupted by a black box over one of the words with a red 4a over the box. The text continues: resume to everyone. ">
            <a:extLst>
              <a:ext uri="{FF2B5EF4-FFF2-40B4-BE49-F238E27FC236}">
                <a16:creationId xmlns:a16="http://schemas.microsoft.com/office/drawing/2014/main" id="{1512E3FD-2EC1-BDF2-6CAD-8FD12B8A6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52" y="4419600"/>
            <a:ext cx="9047095" cy="1090973"/>
          </a:xfrm>
          <a:prstGeom prst="rect">
            <a:avLst/>
          </a:prstGeom>
        </p:spPr>
      </p:pic>
    </p:spTree>
    <p:extLst>
      <p:ext uri="{BB962C8B-B14F-4D97-AF65-F5344CB8AC3E}">
        <p14:creationId xmlns:p14="http://schemas.microsoft.com/office/powerpoint/2010/main" val="165868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5A2F6-D2BB-5DF6-C608-82912AAAC341}"/>
              </a:ext>
            </a:extLst>
          </p:cNvPr>
          <p:cNvSpPr>
            <a:spLocks noGrp="1"/>
          </p:cNvSpPr>
          <p:nvPr>
            <p:ph type="body" idx="1"/>
          </p:nvPr>
        </p:nvSpPr>
        <p:spPr>
          <a:xfrm>
            <a:off x="559427" y="1905000"/>
            <a:ext cx="4569462" cy="4279409"/>
          </a:xfrm>
        </p:spPr>
        <p:txBody>
          <a:bodyPr/>
          <a:lstStyle/>
          <a:p>
            <a:endParaRPr lang="en-US" dirty="0"/>
          </a:p>
        </p:txBody>
      </p:sp>
      <p:pic>
        <p:nvPicPr>
          <p:cNvPr id="5" name="Picture 4" descr="A screenshot of an excel spreadsheet with 4 columns: code, applicable law, explanation, and simple breakdown. The log serves as an example exemption log. ">
            <a:extLst>
              <a:ext uri="{FF2B5EF4-FFF2-40B4-BE49-F238E27FC236}">
                <a16:creationId xmlns:a16="http://schemas.microsoft.com/office/drawing/2014/main" id="{2563288E-566E-7F98-809D-9F3C35183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3" y="324675"/>
            <a:ext cx="11642733" cy="6208649"/>
          </a:xfrm>
          <a:prstGeom prst="rect">
            <a:avLst/>
          </a:prstGeom>
        </p:spPr>
      </p:pic>
      <p:sp>
        <p:nvSpPr>
          <p:cNvPr id="4" name="Title 3">
            <a:extLst>
              <a:ext uri="{FF2B5EF4-FFF2-40B4-BE49-F238E27FC236}">
                <a16:creationId xmlns:a16="http://schemas.microsoft.com/office/drawing/2014/main" id="{89A34C1A-699D-EA11-49E9-5E03D4ADE5AD}"/>
              </a:ext>
            </a:extLst>
          </p:cNvPr>
          <p:cNvSpPr>
            <a:spLocks noGrp="1"/>
          </p:cNvSpPr>
          <p:nvPr>
            <p:ph type="title"/>
          </p:nvPr>
        </p:nvSpPr>
        <p:spPr>
          <a:xfrm>
            <a:off x="538162" y="-615553"/>
            <a:ext cx="11115675" cy="615553"/>
          </a:xfrm>
        </p:spPr>
        <p:txBody>
          <a:bodyPr wrap="square" lIns="0" tIns="0" rIns="0" bIns="0" anchor="b">
            <a:spAutoFit/>
          </a:bodyPr>
          <a:lstStyle/>
          <a:p>
            <a:r>
              <a:rPr lang="en-US" dirty="0"/>
              <a:t>Example Image of an Exemption Log</a:t>
            </a:r>
          </a:p>
        </p:txBody>
      </p:sp>
    </p:spTree>
    <p:extLst>
      <p:ext uri="{BB962C8B-B14F-4D97-AF65-F5344CB8AC3E}">
        <p14:creationId xmlns:p14="http://schemas.microsoft.com/office/powerpoint/2010/main" val="266286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5F70-8AB1-6436-AD7F-4C357D6ED5CC}"/>
              </a:ext>
            </a:extLst>
          </p:cNvPr>
          <p:cNvSpPr>
            <a:spLocks noGrp="1"/>
          </p:cNvSpPr>
          <p:nvPr>
            <p:ph type="title"/>
          </p:nvPr>
        </p:nvSpPr>
        <p:spPr>
          <a:xfrm>
            <a:off x="538162" y="420751"/>
            <a:ext cx="11115675" cy="615553"/>
          </a:xfrm>
        </p:spPr>
        <p:txBody>
          <a:bodyPr/>
          <a:lstStyle/>
          <a:p>
            <a:r>
              <a:rPr lang="en-US" dirty="0"/>
              <a:t>Common Exemptions</a:t>
            </a:r>
          </a:p>
        </p:txBody>
      </p:sp>
      <p:sp>
        <p:nvSpPr>
          <p:cNvPr id="3" name="Text Placeholder 2">
            <a:extLst>
              <a:ext uri="{FF2B5EF4-FFF2-40B4-BE49-F238E27FC236}">
                <a16:creationId xmlns:a16="http://schemas.microsoft.com/office/drawing/2014/main" id="{60A512CD-7C42-A528-3BEF-02783C119900}"/>
              </a:ext>
            </a:extLst>
          </p:cNvPr>
          <p:cNvSpPr>
            <a:spLocks noGrp="1"/>
          </p:cNvSpPr>
          <p:nvPr>
            <p:ph type="body" idx="1"/>
          </p:nvPr>
        </p:nvSpPr>
        <p:spPr>
          <a:xfrm>
            <a:off x="538162" y="1447800"/>
            <a:ext cx="10205401" cy="4801314"/>
          </a:xfrm>
        </p:spPr>
        <p:txBody>
          <a:bodyPr/>
          <a:lstStyle/>
          <a:p>
            <a:pPr marL="342900" indent="-342900">
              <a:buFont typeface="Arial" panose="020B0604020202020204" pitchFamily="34" charset="0"/>
              <a:buChar char="•"/>
            </a:pPr>
            <a:r>
              <a:rPr lang="en-US" b="1" dirty="0"/>
              <a:t>Employee Personal Information (RCW 42.56.250(1)(d))</a:t>
            </a:r>
            <a:r>
              <a:rPr lang="en-US" dirty="0"/>
              <a:t>: personal cell phone numbers, SSNs, personal emails, home addresses maintained for employment purposes. </a:t>
            </a:r>
          </a:p>
          <a:p>
            <a:pPr marL="342900" indent="-342900">
              <a:buFont typeface="Arial" panose="020B0604020202020204" pitchFamily="34" charset="0"/>
              <a:buChar char="•"/>
            </a:pPr>
            <a:r>
              <a:rPr lang="en-US" b="1" dirty="0"/>
              <a:t>Investigative Records </a:t>
            </a:r>
            <a:r>
              <a:rPr lang="en-US" dirty="0"/>
              <a:t>(</a:t>
            </a:r>
            <a:r>
              <a:rPr lang="en-US" b="1" dirty="0"/>
              <a:t>RCW 42.56.250(1)(f))</a:t>
            </a:r>
            <a:r>
              <a:rPr lang="en-US" dirty="0"/>
              <a:t>: Investigative records are exempt while the events are ongoing, but disclosable upon conclusion. Victims and witnesses are redacted in when the case involves violations or policy or law. </a:t>
            </a:r>
          </a:p>
          <a:p>
            <a:pPr marL="342900" indent="-342900">
              <a:buFont typeface="Arial" panose="020B0604020202020204" pitchFamily="34" charset="0"/>
              <a:buChar char="•"/>
            </a:pPr>
            <a:r>
              <a:rPr lang="en-US" b="1" dirty="0"/>
              <a:t>Financial Information ((RCW 42.56.230(5)): </a:t>
            </a:r>
            <a:r>
              <a:rPr lang="en-US" dirty="0"/>
              <a:t>information where release may compromise account, Credit card numbers, account numbers, check numbers </a:t>
            </a:r>
          </a:p>
          <a:p>
            <a:pPr marL="342900" indent="-342900">
              <a:buFont typeface="Arial" panose="020B0604020202020204" pitchFamily="34" charset="0"/>
              <a:buChar char="•"/>
            </a:pPr>
            <a:r>
              <a:rPr lang="en-US" b="1" dirty="0"/>
              <a:t>Student Educational Records (FERPA) </a:t>
            </a:r>
            <a:r>
              <a:rPr lang="en-US" dirty="0"/>
              <a:t>– Assignments, homework, class schedule, email communication </a:t>
            </a:r>
          </a:p>
          <a:p>
            <a:pPr marL="342900" indent="-342900">
              <a:buFont typeface="Arial" panose="020B0604020202020204" pitchFamily="34" charset="0"/>
              <a:buChar char="•"/>
            </a:pPr>
            <a:r>
              <a:rPr lang="en-US" b="1" dirty="0"/>
              <a:t>Whistleblower Protection (RCW 42.40.070) </a:t>
            </a:r>
            <a:r>
              <a:rPr lang="en-US" dirty="0"/>
              <a:t>– Identifying information for a person who brings a whistleblower investigation forward.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8429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F8B61-FFB3-7DDE-8369-C3801C7898AE}"/>
              </a:ext>
            </a:extLst>
          </p:cNvPr>
          <p:cNvSpPr>
            <a:spLocks noGrp="1"/>
          </p:cNvSpPr>
          <p:nvPr>
            <p:ph type="ctrTitle"/>
          </p:nvPr>
        </p:nvSpPr>
        <p:spPr>
          <a:xfrm>
            <a:off x="838200" y="609600"/>
            <a:ext cx="10363200" cy="1440180"/>
          </a:xfrm>
        </p:spPr>
        <p:txBody>
          <a:bodyPr wrap="square">
            <a:normAutofit/>
          </a:bodyPr>
          <a:lstStyle/>
          <a:p>
            <a:pPr algn="ctr"/>
            <a:r>
              <a:rPr lang="en-US" dirty="0"/>
              <a:t>Communication is not private unless it is privileged! </a:t>
            </a:r>
          </a:p>
        </p:txBody>
      </p:sp>
      <p:sp>
        <p:nvSpPr>
          <p:cNvPr id="11" name="Subtitle 2">
            <a:extLst>
              <a:ext uri="{FF2B5EF4-FFF2-40B4-BE49-F238E27FC236}">
                <a16:creationId xmlns:a16="http://schemas.microsoft.com/office/drawing/2014/main" id="{ED1241F9-8778-B925-D953-6245BA3A7DFA}"/>
              </a:ext>
            </a:extLst>
          </p:cNvPr>
          <p:cNvSpPr>
            <a:spLocks noGrp="1"/>
          </p:cNvSpPr>
          <p:nvPr>
            <p:ph type="subTitle" idx="4"/>
          </p:nvPr>
        </p:nvSpPr>
        <p:spPr>
          <a:xfrm>
            <a:off x="863082" y="2590800"/>
            <a:ext cx="10363200" cy="738664"/>
          </a:xfrm>
        </p:spPr>
        <p:txBody>
          <a:bodyPr/>
          <a:lstStyle/>
          <a:p>
            <a:r>
              <a:rPr lang="en-US" dirty="0"/>
              <a:t>Emails, Voicemails, Chats, and letters are all public record with very few exceptions. </a:t>
            </a:r>
          </a:p>
        </p:txBody>
      </p:sp>
      <p:sp>
        <p:nvSpPr>
          <p:cNvPr id="7" name="TextBox 6">
            <a:extLst>
              <a:ext uri="{FF2B5EF4-FFF2-40B4-BE49-F238E27FC236}">
                <a16:creationId xmlns:a16="http://schemas.microsoft.com/office/drawing/2014/main" id="{882F7165-7100-53B9-5B48-9F6ECAE4BDD6}"/>
              </a:ext>
            </a:extLst>
          </p:cNvPr>
          <p:cNvSpPr txBox="1"/>
          <p:nvPr/>
        </p:nvSpPr>
        <p:spPr>
          <a:xfrm>
            <a:off x="1463644" y="4038600"/>
            <a:ext cx="9661556" cy="1477328"/>
          </a:xfrm>
          <a:prstGeom prst="rect">
            <a:avLst/>
          </a:prstGeom>
          <a:noFill/>
        </p:spPr>
        <p:txBody>
          <a:bodyPr wrap="square" rtlCol="0">
            <a:spAutoFit/>
          </a:bodyPr>
          <a:lstStyle/>
          <a:p>
            <a:r>
              <a:rPr lang="en-US" dirty="0">
                <a:solidFill>
                  <a:schemeClr val="bg1">
                    <a:lumMod val="95000"/>
                  </a:schemeClr>
                </a:solidFill>
              </a:rPr>
              <a:t>Exceptions: </a:t>
            </a:r>
          </a:p>
          <a:p>
            <a:pPr marL="285750" indent="-285750">
              <a:buFont typeface="Arial" panose="020B0604020202020204" pitchFamily="34" charset="0"/>
              <a:buChar char="•"/>
            </a:pPr>
            <a:r>
              <a:rPr lang="en-US" dirty="0">
                <a:solidFill>
                  <a:schemeClr val="bg1">
                    <a:lumMod val="95000"/>
                  </a:schemeClr>
                </a:solidFill>
              </a:rPr>
              <a:t>Communications between attorneys and clients seeking legal advice. </a:t>
            </a:r>
          </a:p>
          <a:p>
            <a:pPr marL="285750" indent="-285750">
              <a:buFont typeface="Arial" panose="020B0604020202020204" pitchFamily="34" charset="0"/>
              <a:buChar char="•"/>
            </a:pPr>
            <a:r>
              <a:rPr lang="en-US" dirty="0">
                <a:solidFill>
                  <a:schemeClr val="bg1">
                    <a:lumMod val="95000"/>
                  </a:schemeClr>
                </a:solidFill>
              </a:rPr>
              <a:t>Communications between patients and healthcare professionals</a:t>
            </a:r>
          </a:p>
          <a:p>
            <a:pPr marL="285750" indent="-285750">
              <a:buFont typeface="Arial" panose="020B0604020202020204" pitchFamily="34" charset="0"/>
              <a:buChar char="•"/>
            </a:pPr>
            <a:r>
              <a:rPr lang="en-US" dirty="0">
                <a:solidFill>
                  <a:schemeClr val="bg1">
                    <a:lumMod val="95000"/>
                  </a:schemeClr>
                </a:solidFill>
              </a:rPr>
              <a:t>Communication of persons seeking advice under an informal process to ascertain rights concerning a possible unfair practice under </a:t>
            </a:r>
            <a:r>
              <a:rPr lang="en-US" dirty="0">
                <a:solidFill>
                  <a:schemeClr val="bg1">
                    <a:lumMod val="95000"/>
                  </a:schemeClr>
                </a:solidFill>
                <a:hlinkClick r:id="rId2">
                  <a:extLst>
                    <a:ext uri="{A12FA001-AC4F-418D-AE19-62706E023703}">
                      <ahyp:hlinkClr xmlns:ahyp="http://schemas.microsoft.com/office/drawing/2018/hyperlinkcolor" val="tx"/>
                    </a:ext>
                  </a:extLst>
                </a:hlinkClick>
              </a:rPr>
              <a:t>RCW 49.60</a:t>
            </a:r>
            <a:endParaRPr lang="en-US" dirty="0">
              <a:solidFill>
                <a:schemeClr val="bg1">
                  <a:lumMod val="95000"/>
                </a:schemeClr>
              </a:solidFill>
            </a:endParaRPr>
          </a:p>
        </p:txBody>
      </p:sp>
    </p:spTree>
    <p:extLst>
      <p:ext uri="{BB962C8B-B14F-4D97-AF65-F5344CB8AC3E}">
        <p14:creationId xmlns:p14="http://schemas.microsoft.com/office/powerpoint/2010/main" val="2834899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985fd5-e3af-4ccd-af37-585c0fff74bf">
      <Terms xmlns="http://schemas.microsoft.com/office/infopath/2007/PartnerControls"/>
    </lcf76f155ced4ddcb4097134ff3c332f>
    <TaxCatchAll xmlns="70ded0ba-bf23-4e23-8831-1ed2653ea7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64D88BAAC8F54C874F4CEB141E7EA9" ma:contentTypeVersion="14" ma:contentTypeDescription="Create a new document." ma:contentTypeScope="" ma:versionID="dac27eff1bc985452fae4f113b716fe3">
  <xsd:schema xmlns:xsd="http://www.w3.org/2001/XMLSchema" xmlns:xs="http://www.w3.org/2001/XMLSchema" xmlns:p="http://schemas.microsoft.com/office/2006/metadata/properties" xmlns:ns2="90985fd5-e3af-4ccd-af37-585c0fff74bf" xmlns:ns3="70ded0ba-bf23-4e23-8831-1ed2653ea739" targetNamespace="http://schemas.microsoft.com/office/2006/metadata/properties" ma:root="true" ma:fieldsID="2f9e4ca1c0661133436c259698de4081" ns2:_="" ns3:_="">
    <xsd:import namespace="90985fd5-e3af-4ccd-af37-585c0fff74bf"/>
    <xsd:import namespace="70ded0ba-bf23-4e23-8831-1ed2653ea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85fd5-e3af-4ccd-af37-585c0fff7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a3c4c1-ed0a-45fd-8b6d-b2ade1e15b0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ed0ba-bf23-4e23-8831-1ed2653ea7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5de5b3d-694c-4e34-83a9-3835e9d35e35}" ma:internalName="TaxCatchAll" ma:showField="CatchAllData" ma:web="70ded0ba-bf23-4e23-8831-1ed2653ea73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F1D44-C8EA-49AF-B918-81F64AD463C5}">
  <ds:schemaRefs>
    <ds:schemaRef ds:uri="http://purl.org/dc/term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70ded0ba-bf23-4e23-8831-1ed2653ea739"/>
    <ds:schemaRef ds:uri="http://schemas.microsoft.com/office/2006/metadata/properties"/>
    <ds:schemaRef ds:uri="http://schemas.microsoft.com/office/infopath/2007/PartnerControls"/>
    <ds:schemaRef ds:uri="90985fd5-e3af-4ccd-af37-585c0fff74bf"/>
  </ds:schemaRefs>
</ds:datastoreItem>
</file>

<file path=customXml/itemProps2.xml><?xml version="1.0" encoding="utf-8"?>
<ds:datastoreItem xmlns:ds="http://schemas.openxmlformats.org/officeDocument/2006/customXml" ds:itemID="{DDB7F117-47DB-48EC-9AE6-C260F0A3A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85fd5-e3af-4ccd-af37-585c0fff74bf"/>
    <ds:schemaRef ds:uri="70ded0ba-bf23-4e23-8831-1ed2653ea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CFECAD-FBCE-4B0F-9F07-8C2B8ED392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TotalTime>
  <Words>1808</Words>
  <Application>Microsoft Office PowerPoint</Application>
  <PresentationFormat>Widescreen</PresentationFormat>
  <Paragraphs>209</Paragraphs>
  <Slides>35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Arial,Sans-Serif</vt:lpstr>
      <vt:lpstr>Calibri</vt:lpstr>
      <vt:lpstr>Gill Sans MT</vt:lpstr>
      <vt:lpstr>Palatino Linotype</vt:lpstr>
      <vt:lpstr>Office Theme</vt:lpstr>
      <vt:lpstr>Public Records Introduction and File Maintenance Best Practices</vt:lpstr>
      <vt:lpstr>Public Records Act (RCW 42.56)</vt:lpstr>
      <vt:lpstr>What are public records? </vt:lpstr>
      <vt:lpstr>Three Elements of  a Public Record</vt:lpstr>
      <vt:lpstr>Common Public Records </vt:lpstr>
      <vt:lpstr>Exemptions</vt:lpstr>
      <vt:lpstr>Example Image of an Exemption Log</vt:lpstr>
      <vt:lpstr>Common Exemptions</vt:lpstr>
      <vt:lpstr>Communication is not private unless it is privileged! </vt:lpstr>
      <vt:lpstr>Use of state resources for personal use</vt:lpstr>
      <vt:lpstr>Use of personal devices</vt:lpstr>
      <vt:lpstr>If you choose to use your personal device or account for the conduct of work</vt:lpstr>
      <vt:lpstr>Remember: As a state employee, any documents produced in the course of your work may be subject to public disclosure. </vt:lpstr>
      <vt:lpstr>Lifecycle of a Public Records Request</vt:lpstr>
      <vt:lpstr>File Maintenance Best Practices</vt:lpstr>
      <vt:lpstr>Retention</vt:lpstr>
      <vt:lpstr>Example Screenshot of Retention Schedule Table of Contents </vt:lpstr>
      <vt:lpstr>Example Image of Retention Schedule Category</vt:lpstr>
      <vt:lpstr>Example Image of Retention Cheat Sheet</vt:lpstr>
      <vt:lpstr>Transitory Records</vt:lpstr>
      <vt:lpstr>Why should we delete records?</vt:lpstr>
      <vt:lpstr>Records eligible for destruction</vt:lpstr>
      <vt:lpstr>Destruction</vt:lpstr>
      <vt:lpstr>Example Image of Destruction Log used by Seattle Colleges</vt:lpstr>
      <vt:lpstr>Records eligible for Archival </vt:lpstr>
      <vt:lpstr>Records not eligible for destruction or archival</vt:lpstr>
      <vt:lpstr>Maintaining Records</vt:lpstr>
      <vt:lpstr>Digitizing Records</vt:lpstr>
      <vt:lpstr>Why would I digitize records?</vt:lpstr>
      <vt:lpstr>Considerations for Digitizing Records.</vt:lpstr>
      <vt:lpstr>Scanning Records</vt:lpstr>
      <vt:lpstr>Quality Control</vt:lpstr>
      <vt:lpstr>Digitizing Records cont.</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Shea, Hannah</dc:creator>
  <cp:lastModifiedBy>Shea, Hannah</cp:lastModifiedBy>
  <cp:revision>5</cp:revision>
  <dcterms:created xsi:type="dcterms:W3CDTF">2024-11-07T17:51:30Z</dcterms:created>
  <dcterms:modified xsi:type="dcterms:W3CDTF">2025-02-06T17:44:02Z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0x0101009F64D88BAAC8F54C874F4CEB141E7EA9</vt:lpwstr>
  </property>
  <property fmtid="{D5CDD505-2E9C-101B-9397-08002B2CF9AE}" pid="3" name="Created">
    <vt:filetime>2024-09-24T00:00:00Z</vt:filetime>
  </property>
  <property fmtid="{D5CDD505-2E9C-101B-9397-08002B2CF9AE}" pid="4" name="Creator">
    <vt:lpwstr>Acrobat PDFMaker 22 for PowerPoint</vt:lpwstr>
  </property>
  <property fmtid="{D5CDD505-2E9C-101B-9397-08002B2CF9AE}" pid="5" name="LastSaved">
    <vt:filetime>2024-11-07T00:00:00Z</vt:filetime>
  </property>
  <property fmtid="{D5CDD505-2E9C-101B-9397-08002B2CF9AE}" pid="6" name="Producer">
    <vt:lpwstr>Adobe PDF Library 22.1.174</vt:lpwstr>
  </property>
</Properties>
</file>