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8" r:id="rId14"/>
    <p:sldId id="273" r:id="rId15"/>
    <p:sldId id="271" r:id="rId16"/>
    <p:sldId id="274" r:id="rId17"/>
    <p:sldId id="269" r:id="rId18"/>
    <p:sldId id="270" r:id="rId19"/>
    <p:sldId id="27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6" autoAdjust="0"/>
    <p:restoredTop sz="94660"/>
  </p:normalViewPr>
  <p:slideViewPr>
    <p:cSldViewPr snapToGrid="0">
      <p:cViewPr varScale="1">
        <p:scale>
          <a:sx n="96" d="100"/>
          <a:sy n="96" d="100"/>
        </p:scale>
        <p:origin x="91" y="1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CC8A9D-2385-47F0-902B-44855DAA8732}" type="doc">
      <dgm:prSet loTypeId="urn:microsoft.com/office/officeart/2005/8/layout/process2" loCatId="process" qsTypeId="urn:microsoft.com/office/officeart/2005/8/quickstyle/simple1" qsCatId="simple" csTypeId="urn:microsoft.com/office/officeart/2005/8/colors/colorful1" csCatId="colorful" phldr="1"/>
      <dgm:spPr/>
      <dgm:t>
        <a:bodyPr/>
        <a:lstStyle/>
        <a:p>
          <a:endParaRPr lang="en-US"/>
        </a:p>
      </dgm:t>
    </dgm:pt>
    <dgm:pt modelId="{83021E04-5489-4907-818F-454BD9A745CD}">
      <dgm:prSet custT="1"/>
      <dgm:spPr/>
      <dgm:t>
        <a:bodyPr/>
        <a:lstStyle/>
        <a:p>
          <a:r>
            <a:rPr lang="en-US" sz="1000" dirty="0"/>
            <a:t>Double check your combo codes for accuracy</a:t>
          </a:r>
        </a:p>
      </dgm:t>
    </dgm:pt>
    <dgm:pt modelId="{B27A1192-1BDD-46C0-8D5A-52B22AD8F90F}" type="parTrans" cxnId="{878C7F20-6827-454D-98EF-845D0C973901}">
      <dgm:prSet/>
      <dgm:spPr/>
      <dgm:t>
        <a:bodyPr/>
        <a:lstStyle/>
        <a:p>
          <a:endParaRPr lang="en-US"/>
        </a:p>
      </dgm:t>
    </dgm:pt>
    <dgm:pt modelId="{54E305BF-2EFD-4764-9CD2-3D7C7C058394}" type="sibTrans" cxnId="{878C7F20-6827-454D-98EF-845D0C973901}">
      <dgm:prSet/>
      <dgm:spPr/>
      <dgm:t>
        <a:bodyPr/>
        <a:lstStyle/>
        <a:p>
          <a:endParaRPr lang="en-US"/>
        </a:p>
      </dgm:t>
    </dgm:pt>
    <dgm:pt modelId="{31ADF173-C100-46A5-8ECE-4D14D32E0CE4}">
      <dgm:prSet custT="1"/>
      <dgm:spPr/>
      <dgm:t>
        <a:bodyPr/>
        <a:lstStyle/>
        <a:p>
          <a:r>
            <a:rPr lang="en-US" sz="1000" dirty="0"/>
            <a:t>Try not to correct anything in either your PAY journal or AP vouchers</a:t>
          </a:r>
        </a:p>
      </dgm:t>
    </dgm:pt>
    <dgm:pt modelId="{E5299FAE-2B5E-4120-BA5C-FE4FBAAB770C}" type="parTrans" cxnId="{1B545805-34DA-41E0-8DDD-6EF8AE26F338}">
      <dgm:prSet/>
      <dgm:spPr/>
      <dgm:t>
        <a:bodyPr/>
        <a:lstStyle/>
        <a:p>
          <a:endParaRPr lang="en-US"/>
        </a:p>
      </dgm:t>
    </dgm:pt>
    <dgm:pt modelId="{37EBE3B0-8940-45EF-97CA-0AE4FAC52AC1}" type="sibTrans" cxnId="{1B545805-34DA-41E0-8DDD-6EF8AE26F338}">
      <dgm:prSet/>
      <dgm:spPr/>
      <dgm:t>
        <a:bodyPr/>
        <a:lstStyle/>
        <a:p>
          <a:endParaRPr lang="en-US"/>
        </a:p>
      </dgm:t>
    </dgm:pt>
    <dgm:pt modelId="{C33D40E5-2CBD-4B51-AA6C-4272E3FAE78C}">
      <dgm:prSet custT="1"/>
      <dgm:spPr/>
      <dgm:t>
        <a:bodyPr/>
        <a:lstStyle/>
        <a:p>
          <a:r>
            <a:rPr lang="en-US" sz="1000" dirty="0"/>
            <a:t>If you do have to correct something, be sure to change both the PAY journal and AP vouchers the same</a:t>
          </a:r>
        </a:p>
      </dgm:t>
    </dgm:pt>
    <dgm:pt modelId="{A75FDB39-9E88-4210-A570-533BE7E14C80}" type="parTrans" cxnId="{74A4089C-866B-46CA-B4A7-E056C4E4BF59}">
      <dgm:prSet/>
      <dgm:spPr/>
      <dgm:t>
        <a:bodyPr/>
        <a:lstStyle/>
        <a:p>
          <a:endParaRPr lang="en-US"/>
        </a:p>
      </dgm:t>
    </dgm:pt>
    <dgm:pt modelId="{33CFBF90-3A68-462C-97E1-94D2BBFF6106}" type="sibTrans" cxnId="{74A4089C-866B-46CA-B4A7-E056C4E4BF59}">
      <dgm:prSet/>
      <dgm:spPr/>
      <dgm:t>
        <a:bodyPr/>
        <a:lstStyle/>
        <a:p>
          <a:endParaRPr lang="en-US"/>
        </a:p>
      </dgm:t>
    </dgm:pt>
    <dgm:pt modelId="{9C5BDA1B-9BDD-425D-950D-8F59B698E806}">
      <dgm:prSet custT="1"/>
      <dgm:spPr/>
      <dgm:t>
        <a:bodyPr/>
        <a:lstStyle/>
        <a:p>
          <a:r>
            <a:rPr lang="en-US" sz="1000"/>
            <a:t>Note: if you modify a state fund, you will be messing up your VPA</a:t>
          </a:r>
        </a:p>
      </dgm:t>
    </dgm:pt>
    <dgm:pt modelId="{BF0223E8-800B-4FA0-9D5C-99D0DED286BC}" type="parTrans" cxnId="{55632424-6A67-4E22-A4D2-741BDF988F7D}">
      <dgm:prSet/>
      <dgm:spPr/>
      <dgm:t>
        <a:bodyPr/>
        <a:lstStyle/>
        <a:p>
          <a:endParaRPr lang="en-US"/>
        </a:p>
      </dgm:t>
    </dgm:pt>
    <dgm:pt modelId="{49B1BB25-76C9-46A3-99DB-3DA3096006E5}" type="sibTrans" cxnId="{55632424-6A67-4E22-A4D2-741BDF988F7D}">
      <dgm:prSet/>
      <dgm:spPr/>
      <dgm:t>
        <a:bodyPr/>
        <a:lstStyle/>
        <a:p>
          <a:endParaRPr lang="en-US"/>
        </a:p>
      </dgm:t>
    </dgm:pt>
    <dgm:pt modelId="{D9292091-AB0B-4551-822F-E965E78ADD21}">
      <dgm:prSet custT="1"/>
      <dgm:spPr/>
      <dgm:t>
        <a:bodyPr/>
        <a:lstStyle/>
        <a:p>
          <a:r>
            <a:rPr lang="en-US" sz="1000" dirty="0"/>
            <a:t>Adjustments to AP vouchers are expensed</a:t>
          </a:r>
        </a:p>
      </dgm:t>
    </dgm:pt>
    <dgm:pt modelId="{F6555DB5-C247-4F40-AF4D-31C0AFF6BCE0}" type="parTrans" cxnId="{3843ADEE-7C11-4931-9DF4-19653B4166C8}">
      <dgm:prSet/>
      <dgm:spPr/>
      <dgm:t>
        <a:bodyPr/>
        <a:lstStyle/>
        <a:p>
          <a:endParaRPr lang="en-US"/>
        </a:p>
      </dgm:t>
    </dgm:pt>
    <dgm:pt modelId="{39F94C7B-C5BC-48A9-A50C-B5EBC609DBD8}" type="sibTrans" cxnId="{3843ADEE-7C11-4931-9DF4-19653B4166C8}">
      <dgm:prSet/>
      <dgm:spPr/>
      <dgm:t>
        <a:bodyPr/>
        <a:lstStyle/>
        <a:p>
          <a:endParaRPr lang="en-US"/>
        </a:p>
      </dgm:t>
    </dgm:pt>
    <dgm:pt modelId="{4F4D04FF-152F-47D9-888C-CE704DCFE733}">
      <dgm:prSet/>
      <dgm:spPr/>
      <dgm:t>
        <a:bodyPr/>
        <a:lstStyle/>
        <a:p>
          <a:r>
            <a:rPr lang="en-US" dirty="0"/>
            <a:t>Payments received from suppliers are posted to Liability accounts with adjustments to interest/fees to recognize gain/loss to investments</a:t>
          </a:r>
        </a:p>
      </dgm:t>
    </dgm:pt>
    <dgm:pt modelId="{51451CF9-63BE-4F6B-83EB-68782273C30F}" type="parTrans" cxnId="{17113DA1-17FF-40AB-8CED-25D7EC49770E}">
      <dgm:prSet/>
      <dgm:spPr/>
      <dgm:t>
        <a:bodyPr/>
        <a:lstStyle/>
        <a:p>
          <a:endParaRPr lang="en-US"/>
        </a:p>
      </dgm:t>
    </dgm:pt>
    <dgm:pt modelId="{BBBE1443-1E8D-43B9-BD79-F25B6B02BF69}" type="sibTrans" cxnId="{17113DA1-17FF-40AB-8CED-25D7EC49770E}">
      <dgm:prSet/>
      <dgm:spPr/>
      <dgm:t>
        <a:bodyPr/>
        <a:lstStyle/>
        <a:p>
          <a:endParaRPr lang="en-US"/>
        </a:p>
      </dgm:t>
    </dgm:pt>
    <dgm:pt modelId="{98314FB8-BD9C-4546-B7EC-E7DE10B0C656}">
      <dgm:prSet/>
      <dgm:spPr/>
      <dgm:t>
        <a:bodyPr/>
        <a:lstStyle/>
        <a:p>
          <a:r>
            <a:rPr lang="en-US" dirty="0"/>
            <a:t>Manual payments should not be expensed – should hit account 2011015</a:t>
          </a:r>
        </a:p>
      </dgm:t>
    </dgm:pt>
    <dgm:pt modelId="{F6B2C7AD-C1BD-4632-8950-0E258C8C2DF4}" type="parTrans" cxnId="{0E4BF669-A2A3-4070-8A85-E14C4EC4540A}">
      <dgm:prSet/>
      <dgm:spPr/>
      <dgm:t>
        <a:bodyPr/>
        <a:lstStyle/>
        <a:p>
          <a:endParaRPr lang="en-US"/>
        </a:p>
      </dgm:t>
    </dgm:pt>
    <dgm:pt modelId="{7FEDFE3B-999B-47D7-869B-D096327603F8}" type="sibTrans" cxnId="{0E4BF669-A2A3-4070-8A85-E14C4EC4540A}">
      <dgm:prSet/>
      <dgm:spPr/>
      <dgm:t>
        <a:bodyPr/>
        <a:lstStyle/>
        <a:p>
          <a:endParaRPr lang="en-US"/>
        </a:p>
      </dgm:t>
    </dgm:pt>
    <dgm:pt modelId="{73E0C436-7A28-472F-A4F8-101B8B731270}">
      <dgm:prSet/>
      <dgm:spPr/>
      <dgm:t>
        <a:bodyPr/>
        <a:lstStyle/>
        <a:p>
          <a:r>
            <a:rPr lang="en-US" dirty="0"/>
            <a:t>Make sure all AP vouchers are built from HCM – If a deduction doesn’t have a corresponding vendor attached, no voucher will be built</a:t>
          </a:r>
        </a:p>
      </dgm:t>
    </dgm:pt>
    <dgm:pt modelId="{654D8799-F092-412E-B855-2DE7CDE03C46}" type="parTrans" cxnId="{B52A615E-9A46-4780-9533-486AAEB0F81C}">
      <dgm:prSet/>
      <dgm:spPr/>
      <dgm:t>
        <a:bodyPr/>
        <a:lstStyle/>
        <a:p>
          <a:endParaRPr lang="en-US"/>
        </a:p>
      </dgm:t>
    </dgm:pt>
    <dgm:pt modelId="{5FCF27D0-B814-400F-9279-6C0BDECF23C6}" type="sibTrans" cxnId="{B52A615E-9A46-4780-9533-486AAEB0F81C}">
      <dgm:prSet/>
      <dgm:spPr/>
      <dgm:t>
        <a:bodyPr/>
        <a:lstStyle/>
        <a:p>
          <a:endParaRPr lang="en-US"/>
        </a:p>
      </dgm:t>
    </dgm:pt>
    <dgm:pt modelId="{9E3145D3-DB9D-4B3E-8E04-AAB752EF2BEC}" type="pres">
      <dgm:prSet presAssocID="{20CC8A9D-2385-47F0-902B-44855DAA8732}" presName="linearFlow" presStyleCnt="0">
        <dgm:presLayoutVars>
          <dgm:resizeHandles val="exact"/>
        </dgm:presLayoutVars>
      </dgm:prSet>
      <dgm:spPr/>
    </dgm:pt>
    <dgm:pt modelId="{575AB7D4-C191-4352-A864-FD8AC8800759}" type="pres">
      <dgm:prSet presAssocID="{83021E04-5489-4907-818F-454BD9A745CD}" presName="node" presStyleLbl="node1" presStyleIdx="0" presStyleCnt="7" custScaleX="228507" custScaleY="99989">
        <dgm:presLayoutVars>
          <dgm:bulletEnabled val="1"/>
        </dgm:presLayoutVars>
      </dgm:prSet>
      <dgm:spPr/>
    </dgm:pt>
    <dgm:pt modelId="{2B97AA60-203F-49D8-9078-EB39E947147F}" type="pres">
      <dgm:prSet presAssocID="{54E305BF-2EFD-4764-9CD2-3D7C7C058394}" presName="sibTrans" presStyleLbl="sibTrans2D1" presStyleIdx="0" presStyleCnt="6"/>
      <dgm:spPr/>
    </dgm:pt>
    <dgm:pt modelId="{E75959C4-E557-418F-9FA2-B0833746974C}" type="pres">
      <dgm:prSet presAssocID="{54E305BF-2EFD-4764-9CD2-3D7C7C058394}" presName="connectorText" presStyleLbl="sibTrans2D1" presStyleIdx="0" presStyleCnt="6"/>
      <dgm:spPr/>
    </dgm:pt>
    <dgm:pt modelId="{E0819094-6642-4D2E-90B7-5518BB60CBCC}" type="pres">
      <dgm:prSet presAssocID="{31ADF173-C100-46A5-8ECE-4D14D32E0CE4}" presName="node" presStyleLbl="node1" presStyleIdx="1" presStyleCnt="7" custScaleX="228969">
        <dgm:presLayoutVars>
          <dgm:bulletEnabled val="1"/>
        </dgm:presLayoutVars>
      </dgm:prSet>
      <dgm:spPr/>
    </dgm:pt>
    <dgm:pt modelId="{981F1860-8804-47BE-A530-A4129464079E}" type="pres">
      <dgm:prSet presAssocID="{37EBE3B0-8940-45EF-97CA-0AE4FAC52AC1}" presName="sibTrans" presStyleLbl="sibTrans2D1" presStyleIdx="1" presStyleCnt="6"/>
      <dgm:spPr/>
    </dgm:pt>
    <dgm:pt modelId="{CA4D74EA-55B3-43D5-A1A4-53BAC2D93B70}" type="pres">
      <dgm:prSet presAssocID="{37EBE3B0-8940-45EF-97CA-0AE4FAC52AC1}" presName="connectorText" presStyleLbl="sibTrans2D1" presStyleIdx="1" presStyleCnt="6"/>
      <dgm:spPr/>
    </dgm:pt>
    <dgm:pt modelId="{AB4D20E3-8500-498B-87BE-C925BFBAC433}" type="pres">
      <dgm:prSet presAssocID="{C33D40E5-2CBD-4B51-AA6C-4272E3FAE78C}" presName="node" presStyleLbl="node1" presStyleIdx="2" presStyleCnt="7" custScaleX="228317">
        <dgm:presLayoutVars>
          <dgm:bulletEnabled val="1"/>
        </dgm:presLayoutVars>
      </dgm:prSet>
      <dgm:spPr/>
    </dgm:pt>
    <dgm:pt modelId="{AC4254C8-45E6-49AD-9EBC-77833915EF6A}" type="pres">
      <dgm:prSet presAssocID="{33CFBF90-3A68-462C-97E1-94D2BBFF6106}" presName="sibTrans" presStyleLbl="sibTrans2D1" presStyleIdx="2" presStyleCnt="6"/>
      <dgm:spPr/>
    </dgm:pt>
    <dgm:pt modelId="{EEBC71C0-4319-42B6-9735-8A4ADD770C0F}" type="pres">
      <dgm:prSet presAssocID="{33CFBF90-3A68-462C-97E1-94D2BBFF6106}" presName="connectorText" presStyleLbl="sibTrans2D1" presStyleIdx="2" presStyleCnt="6"/>
      <dgm:spPr/>
    </dgm:pt>
    <dgm:pt modelId="{C0F07BF9-915E-4015-9A72-F843113BF90E}" type="pres">
      <dgm:prSet presAssocID="{D9292091-AB0B-4551-822F-E965E78ADD21}" presName="node" presStyleLbl="node1" presStyleIdx="3" presStyleCnt="7" custScaleX="228101">
        <dgm:presLayoutVars>
          <dgm:bulletEnabled val="1"/>
        </dgm:presLayoutVars>
      </dgm:prSet>
      <dgm:spPr/>
    </dgm:pt>
    <dgm:pt modelId="{389DC011-EB9A-4658-A039-000901930513}" type="pres">
      <dgm:prSet presAssocID="{39F94C7B-C5BC-48A9-A50C-B5EBC609DBD8}" presName="sibTrans" presStyleLbl="sibTrans2D1" presStyleIdx="3" presStyleCnt="6"/>
      <dgm:spPr/>
    </dgm:pt>
    <dgm:pt modelId="{7F26A97E-C934-4326-861E-9B38915BC390}" type="pres">
      <dgm:prSet presAssocID="{39F94C7B-C5BC-48A9-A50C-B5EBC609DBD8}" presName="connectorText" presStyleLbl="sibTrans2D1" presStyleIdx="3" presStyleCnt="6"/>
      <dgm:spPr/>
    </dgm:pt>
    <dgm:pt modelId="{55B0B5BE-A494-4BB6-B9AC-6756F2D1769E}" type="pres">
      <dgm:prSet presAssocID="{4F4D04FF-152F-47D9-888C-CE704DCFE733}" presName="node" presStyleLbl="node1" presStyleIdx="4" presStyleCnt="7" custScaleX="226815">
        <dgm:presLayoutVars>
          <dgm:bulletEnabled val="1"/>
        </dgm:presLayoutVars>
      </dgm:prSet>
      <dgm:spPr/>
    </dgm:pt>
    <dgm:pt modelId="{0841BFF5-668F-4967-A0FA-42FEEEBDECAE}" type="pres">
      <dgm:prSet presAssocID="{BBBE1443-1E8D-43B9-BD79-F25B6B02BF69}" presName="sibTrans" presStyleLbl="sibTrans2D1" presStyleIdx="4" presStyleCnt="6"/>
      <dgm:spPr/>
    </dgm:pt>
    <dgm:pt modelId="{4A0625A2-873A-4734-A4DB-7A09070882C4}" type="pres">
      <dgm:prSet presAssocID="{BBBE1443-1E8D-43B9-BD79-F25B6B02BF69}" presName="connectorText" presStyleLbl="sibTrans2D1" presStyleIdx="4" presStyleCnt="6"/>
      <dgm:spPr/>
    </dgm:pt>
    <dgm:pt modelId="{E43D9F83-1E82-4D6B-A82F-537EA1C1DC71}" type="pres">
      <dgm:prSet presAssocID="{98314FB8-BD9C-4546-B7EC-E7DE10B0C656}" presName="node" presStyleLbl="node1" presStyleIdx="5" presStyleCnt="7" custScaleX="224822">
        <dgm:presLayoutVars>
          <dgm:bulletEnabled val="1"/>
        </dgm:presLayoutVars>
      </dgm:prSet>
      <dgm:spPr/>
    </dgm:pt>
    <dgm:pt modelId="{0F05B5F4-A201-4530-8A37-3FE99C9C28A3}" type="pres">
      <dgm:prSet presAssocID="{7FEDFE3B-999B-47D7-869B-D096327603F8}" presName="sibTrans" presStyleLbl="sibTrans2D1" presStyleIdx="5" presStyleCnt="6"/>
      <dgm:spPr/>
    </dgm:pt>
    <dgm:pt modelId="{A2476CCD-47B7-4881-8A58-A2C4F77B0510}" type="pres">
      <dgm:prSet presAssocID="{7FEDFE3B-999B-47D7-869B-D096327603F8}" presName="connectorText" presStyleLbl="sibTrans2D1" presStyleIdx="5" presStyleCnt="6"/>
      <dgm:spPr/>
    </dgm:pt>
    <dgm:pt modelId="{1957CA1E-BFDD-4FD9-94BA-D80C49E0EACD}" type="pres">
      <dgm:prSet presAssocID="{73E0C436-7A28-472F-A4F8-101B8B731270}" presName="node" presStyleLbl="node1" presStyleIdx="6" presStyleCnt="7" custScaleX="221336">
        <dgm:presLayoutVars>
          <dgm:bulletEnabled val="1"/>
        </dgm:presLayoutVars>
      </dgm:prSet>
      <dgm:spPr/>
    </dgm:pt>
  </dgm:ptLst>
  <dgm:cxnLst>
    <dgm:cxn modelId="{A7D00202-223A-413D-B836-A095B89C0D2B}" type="presOf" srcId="{31ADF173-C100-46A5-8ECE-4D14D32E0CE4}" destId="{E0819094-6642-4D2E-90B7-5518BB60CBCC}" srcOrd="0" destOrd="0" presId="urn:microsoft.com/office/officeart/2005/8/layout/process2"/>
    <dgm:cxn modelId="{1B545805-34DA-41E0-8DDD-6EF8AE26F338}" srcId="{20CC8A9D-2385-47F0-902B-44855DAA8732}" destId="{31ADF173-C100-46A5-8ECE-4D14D32E0CE4}" srcOrd="1" destOrd="0" parTransId="{E5299FAE-2B5E-4120-BA5C-FE4FBAAB770C}" sibTransId="{37EBE3B0-8940-45EF-97CA-0AE4FAC52AC1}"/>
    <dgm:cxn modelId="{C3BC7D09-4896-4D65-B1C0-C0D8BDD48C5B}" type="presOf" srcId="{20CC8A9D-2385-47F0-902B-44855DAA8732}" destId="{9E3145D3-DB9D-4B3E-8E04-AAB752EF2BEC}" srcOrd="0" destOrd="0" presId="urn:microsoft.com/office/officeart/2005/8/layout/process2"/>
    <dgm:cxn modelId="{B0C0D70F-34D2-4215-9948-B9BB91CE0176}" type="presOf" srcId="{BBBE1443-1E8D-43B9-BD79-F25B6B02BF69}" destId="{4A0625A2-873A-4734-A4DB-7A09070882C4}" srcOrd="1" destOrd="0" presId="urn:microsoft.com/office/officeart/2005/8/layout/process2"/>
    <dgm:cxn modelId="{878C7F20-6827-454D-98EF-845D0C973901}" srcId="{20CC8A9D-2385-47F0-902B-44855DAA8732}" destId="{83021E04-5489-4907-818F-454BD9A745CD}" srcOrd="0" destOrd="0" parTransId="{B27A1192-1BDD-46C0-8D5A-52B22AD8F90F}" sibTransId="{54E305BF-2EFD-4764-9CD2-3D7C7C058394}"/>
    <dgm:cxn modelId="{55632424-6A67-4E22-A4D2-741BDF988F7D}" srcId="{C33D40E5-2CBD-4B51-AA6C-4272E3FAE78C}" destId="{9C5BDA1B-9BDD-425D-950D-8F59B698E806}" srcOrd="0" destOrd="0" parTransId="{BF0223E8-800B-4FA0-9D5C-99D0DED286BC}" sibTransId="{49B1BB25-76C9-46A3-99DB-3DA3096006E5}"/>
    <dgm:cxn modelId="{ABD7A533-5D5F-4239-B749-AC39CA2675F3}" type="presOf" srcId="{54E305BF-2EFD-4764-9CD2-3D7C7C058394}" destId="{E75959C4-E557-418F-9FA2-B0833746974C}" srcOrd="1" destOrd="0" presId="urn:microsoft.com/office/officeart/2005/8/layout/process2"/>
    <dgm:cxn modelId="{BC5FA33C-BBC4-48F8-B6C4-CBA47D9DF71D}" type="presOf" srcId="{BBBE1443-1E8D-43B9-BD79-F25B6B02BF69}" destId="{0841BFF5-668F-4967-A0FA-42FEEEBDECAE}" srcOrd="0" destOrd="0" presId="urn:microsoft.com/office/officeart/2005/8/layout/process2"/>
    <dgm:cxn modelId="{B52A615E-9A46-4780-9533-486AAEB0F81C}" srcId="{20CC8A9D-2385-47F0-902B-44855DAA8732}" destId="{73E0C436-7A28-472F-A4F8-101B8B731270}" srcOrd="6" destOrd="0" parTransId="{654D8799-F092-412E-B855-2DE7CDE03C46}" sibTransId="{5FCF27D0-B814-400F-9279-6C0BDECF23C6}"/>
    <dgm:cxn modelId="{94206066-31CA-466A-933E-4C8E10833C69}" type="presOf" srcId="{98314FB8-BD9C-4546-B7EC-E7DE10B0C656}" destId="{E43D9F83-1E82-4D6B-A82F-537EA1C1DC71}" srcOrd="0" destOrd="0" presId="urn:microsoft.com/office/officeart/2005/8/layout/process2"/>
    <dgm:cxn modelId="{B877CF49-8F46-4129-9FEA-5EF3421FFB21}" type="presOf" srcId="{7FEDFE3B-999B-47D7-869B-D096327603F8}" destId="{0F05B5F4-A201-4530-8A37-3FE99C9C28A3}" srcOrd="0" destOrd="0" presId="urn:microsoft.com/office/officeart/2005/8/layout/process2"/>
    <dgm:cxn modelId="{0E4BF669-A2A3-4070-8A85-E14C4EC4540A}" srcId="{20CC8A9D-2385-47F0-902B-44855DAA8732}" destId="{98314FB8-BD9C-4546-B7EC-E7DE10B0C656}" srcOrd="5" destOrd="0" parTransId="{F6B2C7AD-C1BD-4632-8950-0E258C8C2DF4}" sibTransId="{7FEDFE3B-999B-47D7-869B-D096327603F8}"/>
    <dgm:cxn modelId="{6D39326D-73F7-4F75-B14B-0D7F93F8D965}" type="presOf" srcId="{37EBE3B0-8940-45EF-97CA-0AE4FAC52AC1}" destId="{981F1860-8804-47BE-A530-A4129464079E}" srcOrd="0" destOrd="0" presId="urn:microsoft.com/office/officeart/2005/8/layout/process2"/>
    <dgm:cxn modelId="{35ABDB50-1182-4D2B-9395-DBC8979D2E6F}" type="presOf" srcId="{39F94C7B-C5BC-48A9-A50C-B5EBC609DBD8}" destId="{389DC011-EB9A-4658-A039-000901930513}" srcOrd="0" destOrd="0" presId="urn:microsoft.com/office/officeart/2005/8/layout/process2"/>
    <dgm:cxn modelId="{37E2AA51-283A-4FB6-9283-DBE2102EE8A8}" type="presOf" srcId="{7FEDFE3B-999B-47D7-869B-D096327603F8}" destId="{A2476CCD-47B7-4881-8A58-A2C4F77B0510}" srcOrd="1" destOrd="0" presId="urn:microsoft.com/office/officeart/2005/8/layout/process2"/>
    <dgm:cxn modelId="{C2C20352-60A2-4432-B742-C1EB88A4890C}" type="presOf" srcId="{39F94C7B-C5BC-48A9-A50C-B5EBC609DBD8}" destId="{7F26A97E-C934-4326-861E-9B38915BC390}" srcOrd="1" destOrd="0" presId="urn:microsoft.com/office/officeart/2005/8/layout/process2"/>
    <dgm:cxn modelId="{4BC0FA73-D6E4-44EA-B643-70A01BC3B757}" type="presOf" srcId="{D9292091-AB0B-4551-822F-E965E78ADD21}" destId="{C0F07BF9-915E-4015-9A72-F843113BF90E}" srcOrd="0" destOrd="0" presId="urn:microsoft.com/office/officeart/2005/8/layout/process2"/>
    <dgm:cxn modelId="{A27B947C-2B63-4AC9-B89D-BEC1A3423649}" type="presOf" srcId="{33CFBF90-3A68-462C-97E1-94D2BBFF6106}" destId="{EEBC71C0-4319-42B6-9735-8A4ADD770C0F}" srcOrd="1" destOrd="0" presId="urn:microsoft.com/office/officeart/2005/8/layout/process2"/>
    <dgm:cxn modelId="{4EADB289-8B5C-4703-A749-35879A3A0E89}" type="presOf" srcId="{37EBE3B0-8940-45EF-97CA-0AE4FAC52AC1}" destId="{CA4D74EA-55B3-43D5-A1A4-53BAC2D93B70}" srcOrd="1" destOrd="0" presId="urn:microsoft.com/office/officeart/2005/8/layout/process2"/>
    <dgm:cxn modelId="{2E3FFE92-3FB5-4D7E-B5A3-10109BBC63E6}" type="presOf" srcId="{9C5BDA1B-9BDD-425D-950D-8F59B698E806}" destId="{AB4D20E3-8500-498B-87BE-C925BFBAC433}" srcOrd="0" destOrd="1" presId="urn:microsoft.com/office/officeart/2005/8/layout/process2"/>
    <dgm:cxn modelId="{74A4089C-866B-46CA-B4A7-E056C4E4BF59}" srcId="{20CC8A9D-2385-47F0-902B-44855DAA8732}" destId="{C33D40E5-2CBD-4B51-AA6C-4272E3FAE78C}" srcOrd="2" destOrd="0" parTransId="{A75FDB39-9E88-4210-A570-533BE7E14C80}" sibTransId="{33CFBF90-3A68-462C-97E1-94D2BBFF6106}"/>
    <dgm:cxn modelId="{17113DA1-17FF-40AB-8CED-25D7EC49770E}" srcId="{20CC8A9D-2385-47F0-902B-44855DAA8732}" destId="{4F4D04FF-152F-47D9-888C-CE704DCFE733}" srcOrd="4" destOrd="0" parTransId="{51451CF9-63BE-4F6B-83EB-68782273C30F}" sibTransId="{BBBE1443-1E8D-43B9-BD79-F25B6B02BF69}"/>
    <dgm:cxn modelId="{30A292B4-B1D4-4758-85A5-BB3806D5ACC4}" type="presOf" srcId="{83021E04-5489-4907-818F-454BD9A745CD}" destId="{575AB7D4-C191-4352-A864-FD8AC8800759}" srcOrd="0" destOrd="0" presId="urn:microsoft.com/office/officeart/2005/8/layout/process2"/>
    <dgm:cxn modelId="{FCDB42DC-D39B-48FC-9776-60780BC4B76C}" type="presOf" srcId="{54E305BF-2EFD-4764-9CD2-3D7C7C058394}" destId="{2B97AA60-203F-49D8-9078-EB39E947147F}" srcOrd="0" destOrd="0" presId="urn:microsoft.com/office/officeart/2005/8/layout/process2"/>
    <dgm:cxn modelId="{E6D77EE4-0B42-4916-ACBE-56B8A6BBA6E5}" type="presOf" srcId="{4F4D04FF-152F-47D9-888C-CE704DCFE733}" destId="{55B0B5BE-A494-4BB6-B9AC-6756F2D1769E}" srcOrd="0" destOrd="0" presId="urn:microsoft.com/office/officeart/2005/8/layout/process2"/>
    <dgm:cxn modelId="{C08F5EEB-8240-44E4-8455-5CF19C478F1D}" type="presOf" srcId="{33CFBF90-3A68-462C-97E1-94D2BBFF6106}" destId="{AC4254C8-45E6-49AD-9EBC-77833915EF6A}" srcOrd="0" destOrd="0" presId="urn:microsoft.com/office/officeart/2005/8/layout/process2"/>
    <dgm:cxn modelId="{3843ADEE-7C11-4931-9DF4-19653B4166C8}" srcId="{20CC8A9D-2385-47F0-902B-44855DAA8732}" destId="{D9292091-AB0B-4551-822F-E965E78ADD21}" srcOrd="3" destOrd="0" parTransId="{F6555DB5-C247-4F40-AF4D-31C0AFF6BCE0}" sibTransId="{39F94C7B-C5BC-48A9-A50C-B5EBC609DBD8}"/>
    <dgm:cxn modelId="{BB9E2BF9-88AC-4C4D-8170-867EF7E5933A}" type="presOf" srcId="{C33D40E5-2CBD-4B51-AA6C-4272E3FAE78C}" destId="{AB4D20E3-8500-498B-87BE-C925BFBAC433}" srcOrd="0" destOrd="0" presId="urn:microsoft.com/office/officeart/2005/8/layout/process2"/>
    <dgm:cxn modelId="{DDCB4CFB-4D03-4D7A-AA93-0DB1C4C30C85}" type="presOf" srcId="{73E0C436-7A28-472F-A4F8-101B8B731270}" destId="{1957CA1E-BFDD-4FD9-94BA-D80C49E0EACD}" srcOrd="0" destOrd="0" presId="urn:microsoft.com/office/officeart/2005/8/layout/process2"/>
    <dgm:cxn modelId="{696438FE-C311-4645-894B-7C415B945217}" type="presParOf" srcId="{9E3145D3-DB9D-4B3E-8E04-AAB752EF2BEC}" destId="{575AB7D4-C191-4352-A864-FD8AC8800759}" srcOrd="0" destOrd="0" presId="urn:microsoft.com/office/officeart/2005/8/layout/process2"/>
    <dgm:cxn modelId="{F1E67533-AACB-4C56-88E0-79B0F5DE6FAD}" type="presParOf" srcId="{9E3145D3-DB9D-4B3E-8E04-AAB752EF2BEC}" destId="{2B97AA60-203F-49D8-9078-EB39E947147F}" srcOrd="1" destOrd="0" presId="urn:microsoft.com/office/officeart/2005/8/layout/process2"/>
    <dgm:cxn modelId="{C004F4E4-C444-4446-B19B-B053EF849A52}" type="presParOf" srcId="{2B97AA60-203F-49D8-9078-EB39E947147F}" destId="{E75959C4-E557-418F-9FA2-B0833746974C}" srcOrd="0" destOrd="0" presId="urn:microsoft.com/office/officeart/2005/8/layout/process2"/>
    <dgm:cxn modelId="{9FA76241-CDB9-482C-9590-51C1D992E0E4}" type="presParOf" srcId="{9E3145D3-DB9D-4B3E-8E04-AAB752EF2BEC}" destId="{E0819094-6642-4D2E-90B7-5518BB60CBCC}" srcOrd="2" destOrd="0" presId="urn:microsoft.com/office/officeart/2005/8/layout/process2"/>
    <dgm:cxn modelId="{DCA30A7D-B380-41FC-BA22-48B4DF6CFEC3}" type="presParOf" srcId="{9E3145D3-DB9D-4B3E-8E04-AAB752EF2BEC}" destId="{981F1860-8804-47BE-A530-A4129464079E}" srcOrd="3" destOrd="0" presId="urn:microsoft.com/office/officeart/2005/8/layout/process2"/>
    <dgm:cxn modelId="{A0488B49-4CF6-4419-93C4-9F1D9A0F63CF}" type="presParOf" srcId="{981F1860-8804-47BE-A530-A4129464079E}" destId="{CA4D74EA-55B3-43D5-A1A4-53BAC2D93B70}" srcOrd="0" destOrd="0" presId="urn:microsoft.com/office/officeart/2005/8/layout/process2"/>
    <dgm:cxn modelId="{7C78050E-06F4-46A1-A19F-8829AB55D4E9}" type="presParOf" srcId="{9E3145D3-DB9D-4B3E-8E04-AAB752EF2BEC}" destId="{AB4D20E3-8500-498B-87BE-C925BFBAC433}" srcOrd="4" destOrd="0" presId="urn:microsoft.com/office/officeart/2005/8/layout/process2"/>
    <dgm:cxn modelId="{9B643874-94CA-46F3-B30F-2C622CDC6AB3}" type="presParOf" srcId="{9E3145D3-DB9D-4B3E-8E04-AAB752EF2BEC}" destId="{AC4254C8-45E6-49AD-9EBC-77833915EF6A}" srcOrd="5" destOrd="0" presId="urn:microsoft.com/office/officeart/2005/8/layout/process2"/>
    <dgm:cxn modelId="{CA423AB0-69C2-4CD2-8D02-45EF8E51E0D9}" type="presParOf" srcId="{AC4254C8-45E6-49AD-9EBC-77833915EF6A}" destId="{EEBC71C0-4319-42B6-9735-8A4ADD770C0F}" srcOrd="0" destOrd="0" presId="urn:microsoft.com/office/officeart/2005/8/layout/process2"/>
    <dgm:cxn modelId="{F441D75E-BACC-4A69-88F2-46DF466C8697}" type="presParOf" srcId="{9E3145D3-DB9D-4B3E-8E04-AAB752EF2BEC}" destId="{C0F07BF9-915E-4015-9A72-F843113BF90E}" srcOrd="6" destOrd="0" presId="urn:microsoft.com/office/officeart/2005/8/layout/process2"/>
    <dgm:cxn modelId="{6F84B1AC-9A84-401D-B42E-9F4AA01C8843}" type="presParOf" srcId="{9E3145D3-DB9D-4B3E-8E04-AAB752EF2BEC}" destId="{389DC011-EB9A-4658-A039-000901930513}" srcOrd="7" destOrd="0" presId="urn:microsoft.com/office/officeart/2005/8/layout/process2"/>
    <dgm:cxn modelId="{40297849-72AA-4378-840A-995F78E44B38}" type="presParOf" srcId="{389DC011-EB9A-4658-A039-000901930513}" destId="{7F26A97E-C934-4326-861E-9B38915BC390}" srcOrd="0" destOrd="0" presId="urn:microsoft.com/office/officeart/2005/8/layout/process2"/>
    <dgm:cxn modelId="{B76693E8-6C29-4ACF-8E2D-7DC89E95C72B}" type="presParOf" srcId="{9E3145D3-DB9D-4B3E-8E04-AAB752EF2BEC}" destId="{55B0B5BE-A494-4BB6-B9AC-6756F2D1769E}" srcOrd="8" destOrd="0" presId="urn:microsoft.com/office/officeart/2005/8/layout/process2"/>
    <dgm:cxn modelId="{9DBE4B7A-175C-4D87-AC54-0F3427264365}" type="presParOf" srcId="{9E3145D3-DB9D-4B3E-8E04-AAB752EF2BEC}" destId="{0841BFF5-668F-4967-A0FA-42FEEEBDECAE}" srcOrd="9" destOrd="0" presId="urn:microsoft.com/office/officeart/2005/8/layout/process2"/>
    <dgm:cxn modelId="{B8AF6786-7F76-4F67-8DD9-0549AA1B171E}" type="presParOf" srcId="{0841BFF5-668F-4967-A0FA-42FEEEBDECAE}" destId="{4A0625A2-873A-4734-A4DB-7A09070882C4}" srcOrd="0" destOrd="0" presId="urn:microsoft.com/office/officeart/2005/8/layout/process2"/>
    <dgm:cxn modelId="{78D7D042-4786-4A0C-B96F-6209EE715CD7}" type="presParOf" srcId="{9E3145D3-DB9D-4B3E-8E04-AAB752EF2BEC}" destId="{E43D9F83-1E82-4D6B-A82F-537EA1C1DC71}" srcOrd="10" destOrd="0" presId="urn:microsoft.com/office/officeart/2005/8/layout/process2"/>
    <dgm:cxn modelId="{BE0D7D95-48B1-4E46-986B-50A7C56ECE76}" type="presParOf" srcId="{9E3145D3-DB9D-4B3E-8E04-AAB752EF2BEC}" destId="{0F05B5F4-A201-4530-8A37-3FE99C9C28A3}" srcOrd="11" destOrd="0" presId="urn:microsoft.com/office/officeart/2005/8/layout/process2"/>
    <dgm:cxn modelId="{DD3CE3E4-410C-4B94-BF02-94789C62E8C0}" type="presParOf" srcId="{0F05B5F4-A201-4530-8A37-3FE99C9C28A3}" destId="{A2476CCD-47B7-4881-8A58-A2C4F77B0510}" srcOrd="0" destOrd="0" presId="urn:microsoft.com/office/officeart/2005/8/layout/process2"/>
    <dgm:cxn modelId="{D9B137AF-42FA-40C4-B595-5A2972C0935B}" type="presParOf" srcId="{9E3145D3-DB9D-4B3E-8E04-AAB752EF2BEC}" destId="{1957CA1E-BFDD-4FD9-94BA-D80C49E0EACD}" srcOrd="1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5AB7D4-C191-4352-A864-FD8AC8800759}">
      <dsp:nvSpPr>
        <dsp:cNvPr id="0" name=""/>
        <dsp:cNvSpPr/>
      </dsp:nvSpPr>
      <dsp:spPr>
        <a:xfrm>
          <a:off x="418597" y="3388"/>
          <a:ext cx="5023894" cy="54958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t>Double check your combo codes for accuracy</a:t>
          </a:r>
        </a:p>
      </dsp:txBody>
      <dsp:txXfrm>
        <a:off x="434694" y="19485"/>
        <a:ext cx="4991700" cy="517388"/>
      </dsp:txXfrm>
    </dsp:sp>
    <dsp:sp modelId="{2B97AA60-203F-49D8-9078-EB39E947147F}">
      <dsp:nvSpPr>
        <dsp:cNvPr id="0" name=""/>
        <dsp:cNvSpPr/>
      </dsp:nvSpPr>
      <dsp:spPr>
        <a:xfrm rot="5400000">
          <a:off x="2827486" y="566712"/>
          <a:ext cx="206116" cy="24733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2856343" y="587324"/>
        <a:ext cx="148403" cy="144281"/>
      </dsp:txXfrm>
    </dsp:sp>
    <dsp:sp modelId="{E0819094-6642-4D2E-90B7-5518BB60CBCC}">
      <dsp:nvSpPr>
        <dsp:cNvPr id="0" name=""/>
        <dsp:cNvSpPr/>
      </dsp:nvSpPr>
      <dsp:spPr>
        <a:xfrm>
          <a:off x="413519" y="827793"/>
          <a:ext cx="5034051" cy="5496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t>Try not to correct anything in either your PAY journal or AP vouchers</a:t>
          </a:r>
        </a:p>
      </dsp:txBody>
      <dsp:txXfrm>
        <a:off x="429617" y="843891"/>
        <a:ext cx="5001855" cy="517447"/>
      </dsp:txXfrm>
    </dsp:sp>
    <dsp:sp modelId="{981F1860-8804-47BE-A530-A4129464079E}">
      <dsp:nvSpPr>
        <dsp:cNvPr id="0" name=""/>
        <dsp:cNvSpPr/>
      </dsp:nvSpPr>
      <dsp:spPr>
        <a:xfrm rot="5400000">
          <a:off x="2827486" y="1391177"/>
          <a:ext cx="206116" cy="247339"/>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2856343" y="1411789"/>
        <a:ext cx="148403" cy="144281"/>
      </dsp:txXfrm>
    </dsp:sp>
    <dsp:sp modelId="{AB4D20E3-8500-498B-87BE-C925BFBAC433}">
      <dsp:nvSpPr>
        <dsp:cNvPr id="0" name=""/>
        <dsp:cNvSpPr/>
      </dsp:nvSpPr>
      <dsp:spPr>
        <a:xfrm>
          <a:off x="420686" y="1652258"/>
          <a:ext cx="5019716" cy="54964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t>If you do have to correct something, be sure to change both the PAY journal and AP vouchers the same</a:t>
          </a:r>
        </a:p>
        <a:p>
          <a:pPr marL="57150" lvl="1" indent="-57150" algn="l" defTabSz="444500">
            <a:lnSpc>
              <a:spcPct val="90000"/>
            </a:lnSpc>
            <a:spcBef>
              <a:spcPct val="0"/>
            </a:spcBef>
            <a:spcAft>
              <a:spcPct val="15000"/>
            </a:spcAft>
            <a:buChar char="•"/>
          </a:pPr>
          <a:r>
            <a:rPr lang="en-US" sz="1000" kern="1200"/>
            <a:t>Note: if you modify a state fund, you will be messing up your VPA</a:t>
          </a:r>
        </a:p>
      </dsp:txBody>
      <dsp:txXfrm>
        <a:off x="436784" y="1668356"/>
        <a:ext cx="4987520" cy="517447"/>
      </dsp:txXfrm>
    </dsp:sp>
    <dsp:sp modelId="{AC4254C8-45E6-49AD-9EBC-77833915EF6A}">
      <dsp:nvSpPr>
        <dsp:cNvPr id="0" name=""/>
        <dsp:cNvSpPr/>
      </dsp:nvSpPr>
      <dsp:spPr>
        <a:xfrm rot="5400000">
          <a:off x="2827486" y="2215642"/>
          <a:ext cx="206116" cy="247339"/>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2856343" y="2236254"/>
        <a:ext cx="148403" cy="144281"/>
      </dsp:txXfrm>
    </dsp:sp>
    <dsp:sp modelId="{C0F07BF9-915E-4015-9A72-F843113BF90E}">
      <dsp:nvSpPr>
        <dsp:cNvPr id="0" name=""/>
        <dsp:cNvSpPr/>
      </dsp:nvSpPr>
      <dsp:spPr>
        <a:xfrm>
          <a:off x="423060" y="2476723"/>
          <a:ext cx="5014968" cy="549643"/>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en-US" sz="1000" kern="1200" dirty="0"/>
            <a:t>Adjustments to AP vouchers are expensed</a:t>
          </a:r>
        </a:p>
      </dsp:txBody>
      <dsp:txXfrm>
        <a:off x="439158" y="2492821"/>
        <a:ext cx="4982772" cy="517447"/>
      </dsp:txXfrm>
    </dsp:sp>
    <dsp:sp modelId="{389DC011-EB9A-4658-A039-000901930513}">
      <dsp:nvSpPr>
        <dsp:cNvPr id="0" name=""/>
        <dsp:cNvSpPr/>
      </dsp:nvSpPr>
      <dsp:spPr>
        <a:xfrm rot="5400000">
          <a:off x="2827486" y="3040107"/>
          <a:ext cx="206116" cy="247339"/>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2856343" y="3060719"/>
        <a:ext cx="148403" cy="144281"/>
      </dsp:txXfrm>
    </dsp:sp>
    <dsp:sp modelId="{55B0B5BE-A494-4BB6-B9AC-6756F2D1769E}">
      <dsp:nvSpPr>
        <dsp:cNvPr id="0" name=""/>
        <dsp:cNvSpPr/>
      </dsp:nvSpPr>
      <dsp:spPr>
        <a:xfrm>
          <a:off x="437197" y="3301188"/>
          <a:ext cx="4986694" cy="549643"/>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None/>
          </a:pPr>
          <a:r>
            <a:rPr lang="en-US" sz="800" kern="1200" dirty="0"/>
            <a:t>Payments received from suppliers are posted to Liability accounts with adjustments to interest/fees to recognize gain/loss to investments</a:t>
          </a:r>
        </a:p>
      </dsp:txBody>
      <dsp:txXfrm>
        <a:off x="453295" y="3317286"/>
        <a:ext cx="4954498" cy="517447"/>
      </dsp:txXfrm>
    </dsp:sp>
    <dsp:sp modelId="{0841BFF5-668F-4967-A0FA-42FEEEBDECAE}">
      <dsp:nvSpPr>
        <dsp:cNvPr id="0" name=""/>
        <dsp:cNvSpPr/>
      </dsp:nvSpPr>
      <dsp:spPr>
        <a:xfrm rot="5400000">
          <a:off x="2827486" y="3864572"/>
          <a:ext cx="206116" cy="247339"/>
        </a:xfrm>
        <a:prstGeom prst="righ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2856343" y="3885184"/>
        <a:ext cx="148403" cy="144281"/>
      </dsp:txXfrm>
    </dsp:sp>
    <dsp:sp modelId="{E43D9F83-1E82-4D6B-A82F-537EA1C1DC71}">
      <dsp:nvSpPr>
        <dsp:cNvPr id="0" name=""/>
        <dsp:cNvSpPr/>
      </dsp:nvSpPr>
      <dsp:spPr>
        <a:xfrm>
          <a:off x="459106" y="4125653"/>
          <a:ext cx="4942876" cy="549643"/>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None/>
          </a:pPr>
          <a:r>
            <a:rPr lang="en-US" sz="800" kern="1200" dirty="0"/>
            <a:t>Manual payments should not be expensed – should hit account 2011015</a:t>
          </a:r>
        </a:p>
      </dsp:txBody>
      <dsp:txXfrm>
        <a:off x="475204" y="4141751"/>
        <a:ext cx="4910680" cy="517447"/>
      </dsp:txXfrm>
    </dsp:sp>
    <dsp:sp modelId="{0F05B5F4-A201-4530-8A37-3FE99C9C28A3}">
      <dsp:nvSpPr>
        <dsp:cNvPr id="0" name=""/>
        <dsp:cNvSpPr/>
      </dsp:nvSpPr>
      <dsp:spPr>
        <a:xfrm rot="5400000">
          <a:off x="2827486" y="4689037"/>
          <a:ext cx="206116" cy="247339"/>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2856343" y="4709649"/>
        <a:ext cx="148403" cy="144281"/>
      </dsp:txXfrm>
    </dsp:sp>
    <dsp:sp modelId="{1957CA1E-BFDD-4FD9-94BA-D80C49E0EACD}">
      <dsp:nvSpPr>
        <dsp:cNvPr id="0" name=""/>
        <dsp:cNvSpPr/>
      </dsp:nvSpPr>
      <dsp:spPr>
        <a:xfrm>
          <a:off x="497427" y="4950118"/>
          <a:ext cx="4866234" cy="549643"/>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l" defTabSz="355600">
            <a:lnSpc>
              <a:spcPct val="90000"/>
            </a:lnSpc>
            <a:spcBef>
              <a:spcPct val="0"/>
            </a:spcBef>
            <a:spcAft>
              <a:spcPct val="35000"/>
            </a:spcAft>
            <a:buNone/>
          </a:pPr>
          <a:r>
            <a:rPr lang="en-US" sz="800" kern="1200" dirty="0"/>
            <a:t>Make sure all AP vouchers are built from HCM – If a deduction doesn’t have a corresponding vendor attached, no voucher will be built</a:t>
          </a:r>
        </a:p>
      </dsp:txBody>
      <dsp:txXfrm>
        <a:off x="513525" y="4966216"/>
        <a:ext cx="4834038" cy="517447"/>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7449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1436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3710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8508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782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4378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60622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394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3223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8229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10/8/2026</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9310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10/8/2026</a:t>
            </a:fld>
            <a:endParaRPr lang="en-US" dirty="0"/>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3257734792"/>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7278C5-34E8-4293-BE47-73B18483A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a:extLst>
              <a:ext uri="{FF2B5EF4-FFF2-40B4-BE49-F238E27FC236}">
                <a16:creationId xmlns:a16="http://schemas.microsoft.com/office/drawing/2014/main" id="{9A3F5928-D955-456A-97B5-AA390B8CE9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nivers"/>
              <a:ea typeface="+mn-ea"/>
              <a:cs typeface="+mn-cs"/>
            </a:endParaRPr>
          </a:p>
        </p:txBody>
      </p:sp>
      <p:pic>
        <p:nvPicPr>
          <p:cNvPr id="4" name="Picture 3" descr="Graph on document with pen">
            <a:extLst>
              <a:ext uri="{FF2B5EF4-FFF2-40B4-BE49-F238E27FC236}">
                <a16:creationId xmlns:a16="http://schemas.microsoft.com/office/drawing/2014/main" id="{8B984179-53FD-C552-F598-9B42E9CCA6A3}"/>
              </a:ext>
            </a:extLst>
          </p:cNvPr>
          <p:cNvPicPr>
            <a:picLocks noChangeAspect="1"/>
          </p:cNvPicPr>
          <p:nvPr/>
        </p:nvPicPr>
        <p:blipFill rotWithShape="1">
          <a:blip r:embed="rId2">
            <a:duotone>
              <a:schemeClr val="accent1">
                <a:shade val="45000"/>
                <a:satMod val="135000"/>
              </a:schemeClr>
              <a:prstClr val="white"/>
            </a:duotone>
            <a:alphaModFix amt="35000"/>
          </a:blip>
          <a:srcRect t="1510" b="14220"/>
          <a:stretch/>
        </p:blipFill>
        <p:spPr>
          <a:xfrm>
            <a:off x="20" y="-8877"/>
            <a:ext cx="12191980" cy="6858000"/>
          </a:xfrm>
          <a:prstGeom prst="rect">
            <a:avLst/>
          </a:prstGeom>
        </p:spPr>
      </p:pic>
      <p:sp>
        <p:nvSpPr>
          <p:cNvPr id="2" name="Title 1">
            <a:extLst>
              <a:ext uri="{FF2B5EF4-FFF2-40B4-BE49-F238E27FC236}">
                <a16:creationId xmlns:a16="http://schemas.microsoft.com/office/drawing/2014/main" id="{085404AE-D6D0-29FA-2135-88468566BB1F}"/>
              </a:ext>
            </a:extLst>
          </p:cNvPr>
          <p:cNvSpPr>
            <a:spLocks noGrp="1"/>
          </p:cNvSpPr>
          <p:nvPr>
            <p:ph type="ctrTitle"/>
          </p:nvPr>
        </p:nvSpPr>
        <p:spPr>
          <a:xfrm>
            <a:off x="1256275" y="2271449"/>
            <a:ext cx="9679449" cy="2847058"/>
          </a:xfrm>
        </p:spPr>
        <p:txBody>
          <a:bodyPr anchor="b">
            <a:normAutofit/>
          </a:bodyPr>
          <a:lstStyle/>
          <a:p>
            <a:r>
              <a:rPr lang="en-US" sz="6100" dirty="0">
                <a:solidFill>
                  <a:srgbClr val="FFFFFF"/>
                </a:solidFill>
              </a:rPr>
              <a:t>Payroll Reconciliation from the Finance Side</a:t>
            </a:r>
          </a:p>
        </p:txBody>
      </p:sp>
      <p:sp>
        <p:nvSpPr>
          <p:cNvPr id="3" name="Subtitle 2">
            <a:extLst>
              <a:ext uri="{FF2B5EF4-FFF2-40B4-BE49-F238E27FC236}">
                <a16:creationId xmlns:a16="http://schemas.microsoft.com/office/drawing/2014/main" id="{F3BE72F1-891C-BE4D-5AB7-4062BF1108F2}"/>
              </a:ext>
            </a:extLst>
          </p:cNvPr>
          <p:cNvSpPr>
            <a:spLocks noGrp="1"/>
          </p:cNvSpPr>
          <p:nvPr>
            <p:ph type="subTitle" idx="1"/>
          </p:nvPr>
        </p:nvSpPr>
        <p:spPr>
          <a:xfrm>
            <a:off x="1256275" y="5098254"/>
            <a:ext cx="9679449" cy="750259"/>
          </a:xfrm>
        </p:spPr>
        <p:txBody>
          <a:bodyPr anchor="ctr">
            <a:normAutofit/>
          </a:bodyPr>
          <a:lstStyle/>
          <a:p>
            <a:r>
              <a:rPr lang="en-US" sz="2000" dirty="0">
                <a:solidFill>
                  <a:srgbClr val="FFFFFF"/>
                </a:solidFill>
              </a:rPr>
              <a:t>Presented by:  SBCTC System Accounting staff</a:t>
            </a:r>
          </a:p>
        </p:txBody>
      </p:sp>
      <p:cxnSp>
        <p:nvCxnSpPr>
          <p:cNvPr id="13" name="Straight Connector 1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78" y="806470"/>
            <a:ext cx="8453437" cy="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15"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954" y="2875093"/>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rgbClr val="FFFFFF"/>
          </a:solidFill>
          <a:ln w="603"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17"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3734" y="31043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19"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414" y="361953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rgbClr val="FFFFFF"/>
          </a:solidFill>
          <a:ln w="61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Tree>
    <p:extLst>
      <p:ext uri="{BB962C8B-B14F-4D97-AF65-F5344CB8AC3E}">
        <p14:creationId xmlns:p14="http://schemas.microsoft.com/office/powerpoint/2010/main" val="4069972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804D98-1F92-4092-F583-4DB3DB363018}"/>
              </a:ext>
            </a:extLst>
          </p:cNvPr>
          <p:cNvSpPr>
            <a:spLocks noGrp="1"/>
          </p:cNvSpPr>
          <p:nvPr>
            <p:ph type="title"/>
          </p:nvPr>
        </p:nvSpPr>
        <p:spPr>
          <a:xfrm>
            <a:off x="1188069" y="381935"/>
            <a:ext cx="4008583" cy="5974414"/>
          </a:xfrm>
        </p:spPr>
        <p:txBody>
          <a:bodyPr anchor="ctr">
            <a:normAutofit fontScale="90000"/>
          </a:bodyPr>
          <a:lstStyle/>
          <a:p>
            <a:r>
              <a:rPr lang="en-US" sz="7200" dirty="0">
                <a:solidFill>
                  <a:schemeClr val="bg1"/>
                </a:solidFill>
              </a:rPr>
              <a:t>How does the data get into the General Ledger?</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bg1"/>
          </a:solidFill>
          <a:ln w="776" cap="flat">
            <a:noFill/>
            <a:prstDash val="solid"/>
            <a:miter/>
          </a:ln>
        </p:spPr>
        <p:txBody>
          <a:bodyPr rtlCol="0" anchor="ctr"/>
          <a:lstStyle/>
          <a:p>
            <a:endParaRPr lang="en-US"/>
          </a:p>
        </p:txBody>
      </p:sp>
      <p:sp>
        <p:nvSpPr>
          <p:cNvPr id="14"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bg1"/>
          </a:solidFill>
          <a:ln w="516"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bg1"/>
          </a:solidFill>
          <a:ln w="751"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4726AF3B-2309-B0D1-3BF6-BCC7B05DBF27}"/>
              </a:ext>
            </a:extLst>
          </p:cNvPr>
          <p:cNvSpPr/>
          <p:nvPr/>
        </p:nvSpPr>
        <p:spPr>
          <a:xfrm>
            <a:off x="6412091" y="837004"/>
            <a:ext cx="1383876" cy="217957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AFDD32FF-03F2-0627-DD36-5ACAE4FBEEB2}"/>
              </a:ext>
            </a:extLst>
          </p:cNvPr>
          <p:cNvSpPr txBox="1"/>
          <p:nvPr/>
        </p:nvSpPr>
        <p:spPr>
          <a:xfrm>
            <a:off x="6504589" y="1292297"/>
            <a:ext cx="1291378" cy="1200329"/>
          </a:xfrm>
          <a:prstGeom prst="rect">
            <a:avLst/>
          </a:prstGeom>
          <a:noFill/>
        </p:spPr>
        <p:txBody>
          <a:bodyPr wrap="square" rtlCol="0">
            <a:spAutoFit/>
          </a:bodyPr>
          <a:lstStyle/>
          <a:p>
            <a:r>
              <a:rPr lang="en-US" dirty="0"/>
              <a:t>Payroll is entered / processed in HCM</a:t>
            </a:r>
          </a:p>
        </p:txBody>
      </p:sp>
      <p:sp>
        <p:nvSpPr>
          <p:cNvPr id="11" name="Arrow: Right 10">
            <a:extLst>
              <a:ext uri="{FF2B5EF4-FFF2-40B4-BE49-F238E27FC236}">
                <a16:creationId xmlns:a16="http://schemas.microsoft.com/office/drawing/2014/main" id="{6CE6FD06-06FD-8D12-10C5-B11A78ACD87C}"/>
              </a:ext>
            </a:extLst>
          </p:cNvPr>
          <p:cNvSpPr/>
          <p:nvPr/>
        </p:nvSpPr>
        <p:spPr>
          <a:xfrm>
            <a:off x="8069238" y="1212940"/>
            <a:ext cx="991586" cy="2631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D6DF00F8-C70D-AAC8-8021-178B0E7407E0}"/>
              </a:ext>
            </a:extLst>
          </p:cNvPr>
          <p:cNvPicPr>
            <a:picLocks noChangeAspect="1"/>
          </p:cNvPicPr>
          <p:nvPr/>
        </p:nvPicPr>
        <p:blipFill>
          <a:blip r:embed="rId2"/>
          <a:stretch>
            <a:fillRect/>
          </a:stretch>
        </p:blipFill>
        <p:spPr>
          <a:xfrm>
            <a:off x="9403232" y="814538"/>
            <a:ext cx="1950567" cy="1011087"/>
          </a:xfrm>
          <a:prstGeom prst="rect">
            <a:avLst/>
          </a:prstGeom>
        </p:spPr>
      </p:pic>
      <p:sp>
        <p:nvSpPr>
          <p:cNvPr id="24" name="TextBox 23">
            <a:extLst>
              <a:ext uri="{FF2B5EF4-FFF2-40B4-BE49-F238E27FC236}">
                <a16:creationId xmlns:a16="http://schemas.microsoft.com/office/drawing/2014/main" id="{9E382A96-FB8C-1B3C-53EB-D22C27DEBFFE}"/>
              </a:ext>
            </a:extLst>
          </p:cNvPr>
          <p:cNvSpPr txBox="1"/>
          <p:nvPr/>
        </p:nvSpPr>
        <p:spPr>
          <a:xfrm>
            <a:off x="9446962" y="893218"/>
            <a:ext cx="1818069" cy="923330"/>
          </a:xfrm>
          <a:prstGeom prst="rect">
            <a:avLst/>
          </a:prstGeom>
          <a:noFill/>
        </p:spPr>
        <p:txBody>
          <a:bodyPr wrap="square" rtlCol="0">
            <a:spAutoFit/>
          </a:bodyPr>
          <a:lstStyle/>
          <a:p>
            <a:r>
              <a:rPr lang="en-US" dirty="0"/>
              <a:t>Finance receives PAY journal</a:t>
            </a:r>
          </a:p>
        </p:txBody>
      </p:sp>
      <p:sp>
        <p:nvSpPr>
          <p:cNvPr id="26" name="Arrow: Right 25">
            <a:extLst>
              <a:ext uri="{FF2B5EF4-FFF2-40B4-BE49-F238E27FC236}">
                <a16:creationId xmlns:a16="http://schemas.microsoft.com/office/drawing/2014/main" id="{FB246166-081E-7922-DF59-C61819382661}"/>
              </a:ext>
            </a:extLst>
          </p:cNvPr>
          <p:cNvSpPr/>
          <p:nvPr/>
        </p:nvSpPr>
        <p:spPr>
          <a:xfrm>
            <a:off x="8084703" y="2412276"/>
            <a:ext cx="991586" cy="2631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40C406BE-AD4D-2B6F-AB27-A0511ACB9B55}"/>
              </a:ext>
            </a:extLst>
          </p:cNvPr>
          <p:cNvPicPr>
            <a:picLocks noChangeAspect="1"/>
          </p:cNvPicPr>
          <p:nvPr/>
        </p:nvPicPr>
        <p:blipFill>
          <a:blip r:embed="rId2"/>
          <a:stretch>
            <a:fillRect/>
          </a:stretch>
        </p:blipFill>
        <p:spPr>
          <a:xfrm>
            <a:off x="9410518" y="2038297"/>
            <a:ext cx="1950567" cy="1011087"/>
          </a:xfrm>
          <a:prstGeom prst="rect">
            <a:avLst/>
          </a:prstGeom>
        </p:spPr>
      </p:pic>
      <p:sp>
        <p:nvSpPr>
          <p:cNvPr id="28" name="TextBox 27">
            <a:extLst>
              <a:ext uri="{FF2B5EF4-FFF2-40B4-BE49-F238E27FC236}">
                <a16:creationId xmlns:a16="http://schemas.microsoft.com/office/drawing/2014/main" id="{A495EB80-6837-0292-F033-C5ECECA73C48}"/>
              </a:ext>
            </a:extLst>
          </p:cNvPr>
          <p:cNvSpPr txBox="1"/>
          <p:nvPr/>
        </p:nvSpPr>
        <p:spPr>
          <a:xfrm>
            <a:off x="9476766" y="2093247"/>
            <a:ext cx="1818069" cy="923330"/>
          </a:xfrm>
          <a:prstGeom prst="rect">
            <a:avLst/>
          </a:prstGeom>
          <a:noFill/>
        </p:spPr>
        <p:txBody>
          <a:bodyPr wrap="square" rtlCol="0">
            <a:spAutoFit/>
          </a:bodyPr>
          <a:lstStyle/>
          <a:p>
            <a:r>
              <a:rPr lang="en-US" dirty="0"/>
              <a:t>Finance receives AP Vouchers</a:t>
            </a:r>
          </a:p>
        </p:txBody>
      </p:sp>
      <p:pic>
        <p:nvPicPr>
          <p:cNvPr id="29" name="Picture 28">
            <a:extLst>
              <a:ext uri="{FF2B5EF4-FFF2-40B4-BE49-F238E27FC236}">
                <a16:creationId xmlns:a16="http://schemas.microsoft.com/office/drawing/2014/main" id="{494777BD-3C39-313A-513F-1BAA90D0DD6D}"/>
              </a:ext>
            </a:extLst>
          </p:cNvPr>
          <p:cNvPicPr>
            <a:picLocks noChangeAspect="1"/>
          </p:cNvPicPr>
          <p:nvPr/>
        </p:nvPicPr>
        <p:blipFill>
          <a:blip r:embed="rId2"/>
          <a:stretch>
            <a:fillRect/>
          </a:stretch>
        </p:blipFill>
        <p:spPr>
          <a:xfrm>
            <a:off x="9476766" y="4119169"/>
            <a:ext cx="1950567" cy="1011087"/>
          </a:xfrm>
          <a:prstGeom prst="rect">
            <a:avLst/>
          </a:prstGeom>
        </p:spPr>
      </p:pic>
      <p:sp>
        <p:nvSpPr>
          <p:cNvPr id="30" name="TextBox 29">
            <a:extLst>
              <a:ext uri="{FF2B5EF4-FFF2-40B4-BE49-F238E27FC236}">
                <a16:creationId xmlns:a16="http://schemas.microsoft.com/office/drawing/2014/main" id="{9D4738A8-56FE-1A7A-239A-5C73B2268A1F}"/>
              </a:ext>
            </a:extLst>
          </p:cNvPr>
          <p:cNvSpPr txBox="1"/>
          <p:nvPr/>
        </p:nvSpPr>
        <p:spPr>
          <a:xfrm>
            <a:off x="9543016" y="4208292"/>
            <a:ext cx="1818069" cy="923330"/>
          </a:xfrm>
          <a:prstGeom prst="rect">
            <a:avLst/>
          </a:prstGeom>
          <a:noFill/>
        </p:spPr>
        <p:txBody>
          <a:bodyPr wrap="square" rtlCol="0">
            <a:spAutoFit/>
          </a:bodyPr>
          <a:lstStyle/>
          <a:p>
            <a:r>
              <a:rPr lang="en-US" dirty="0"/>
              <a:t>Net Pay voucher is created</a:t>
            </a:r>
          </a:p>
        </p:txBody>
      </p:sp>
      <p:sp>
        <p:nvSpPr>
          <p:cNvPr id="31" name="Rectangle: Rounded Corners 30">
            <a:extLst>
              <a:ext uri="{FF2B5EF4-FFF2-40B4-BE49-F238E27FC236}">
                <a16:creationId xmlns:a16="http://schemas.microsoft.com/office/drawing/2014/main" id="{CC8BE469-5E9E-067C-B50C-8E2D98F0A005}"/>
              </a:ext>
            </a:extLst>
          </p:cNvPr>
          <p:cNvSpPr/>
          <p:nvPr/>
        </p:nvSpPr>
        <p:spPr>
          <a:xfrm>
            <a:off x="6458340" y="3665589"/>
            <a:ext cx="1383876" cy="217957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0E150B5B-BDA5-7CD9-9B3E-DBB82F37B07E}"/>
              </a:ext>
            </a:extLst>
          </p:cNvPr>
          <p:cNvSpPr txBox="1"/>
          <p:nvPr/>
        </p:nvSpPr>
        <p:spPr>
          <a:xfrm>
            <a:off x="6504589" y="4069793"/>
            <a:ext cx="1291378" cy="1200329"/>
          </a:xfrm>
          <a:prstGeom prst="rect">
            <a:avLst/>
          </a:prstGeom>
          <a:noFill/>
        </p:spPr>
        <p:txBody>
          <a:bodyPr wrap="square" rtlCol="0">
            <a:spAutoFit/>
          </a:bodyPr>
          <a:lstStyle/>
          <a:p>
            <a:r>
              <a:rPr lang="en-US" dirty="0"/>
              <a:t>Voucher entered/</a:t>
            </a:r>
          </a:p>
          <a:p>
            <a:r>
              <a:rPr lang="en-US" dirty="0"/>
              <a:t>processed in FIN</a:t>
            </a:r>
          </a:p>
        </p:txBody>
      </p:sp>
      <p:sp>
        <p:nvSpPr>
          <p:cNvPr id="33" name="Arrow: Right 32">
            <a:extLst>
              <a:ext uri="{FF2B5EF4-FFF2-40B4-BE49-F238E27FC236}">
                <a16:creationId xmlns:a16="http://schemas.microsoft.com/office/drawing/2014/main" id="{713D5B94-E21D-5C02-9D63-9E4C2EE57EFB}"/>
              </a:ext>
            </a:extLst>
          </p:cNvPr>
          <p:cNvSpPr/>
          <p:nvPr/>
        </p:nvSpPr>
        <p:spPr>
          <a:xfrm>
            <a:off x="8130573" y="4538391"/>
            <a:ext cx="991586" cy="2631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3635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6D6423-63CE-F584-D950-F730231D4D81}"/>
              </a:ext>
            </a:extLst>
          </p:cNvPr>
          <p:cNvSpPr>
            <a:spLocks noGrp="1"/>
          </p:cNvSpPr>
          <p:nvPr>
            <p:ph idx="1"/>
          </p:nvPr>
        </p:nvSpPr>
        <p:spPr>
          <a:xfrm>
            <a:off x="952107" y="1362173"/>
            <a:ext cx="10515600" cy="4351338"/>
          </a:xfrm>
        </p:spPr>
        <p:txBody>
          <a:bodyPr/>
          <a:lstStyle/>
          <a:p>
            <a:pPr marL="0" indent="0">
              <a:buNone/>
            </a:pPr>
            <a:r>
              <a:rPr lang="en-US" dirty="0"/>
              <a:t>The PAY journal will:</a:t>
            </a:r>
          </a:p>
          <a:p>
            <a:pPr marL="0" indent="0">
              <a:buNone/>
            </a:pPr>
            <a:endParaRPr lang="en-US" dirty="0"/>
          </a:p>
          <a:p>
            <a:pPr marL="0" indent="0">
              <a:buNone/>
            </a:pPr>
            <a:r>
              <a:rPr lang="en-US" dirty="0"/>
              <a:t>Debit				Credit</a:t>
            </a:r>
          </a:p>
          <a:p>
            <a:pPr marL="0" indent="0">
              <a:buNone/>
            </a:pPr>
            <a:r>
              <a:rPr lang="en-US" sz="1800" dirty="0"/>
              <a:t>Salary Expense			Liability Payable</a:t>
            </a:r>
          </a:p>
          <a:p>
            <a:pPr marL="0" indent="0">
              <a:buNone/>
            </a:pPr>
            <a:r>
              <a:rPr lang="en-US" sz="1800" dirty="0"/>
              <a:t>(5000003 – 5000190)		(2011004 – 2011710)</a:t>
            </a:r>
          </a:p>
          <a:p>
            <a:pPr marL="0" indent="0">
              <a:buNone/>
            </a:pPr>
            <a:r>
              <a:rPr lang="en-US" sz="1800" dirty="0"/>
              <a:t>Benefit Expense</a:t>
            </a:r>
          </a:p>
          <a:p>
            <a:pPr marL="0" indent="0">
              <a:buNone/>
            </a:pPr>
            <a:r>
              <a:rPr lang="en-US" sz="1800" dirty="0"/>
              <a:t>(5010003 – 5010160)</a:t>
            </a:r>
          </a:p>
        </p:txBody>
      </p:sp>
      <p:cxnSp>
        <p:nvCxnSpPr>
          <p:cNvPr id="5" name="Straight Connector 4">
            <a:extLst>
              <a:ext uri="{FF2B5EF4-FFF2-40B4-BE49-F238E27FC236}">
                <a16:creationId xmlns:a16="http://schemas.microsoft.com/office/drawing/2014/main" id="{51753490-B0BC-DAF9-7545-02DDA9B5AEA2}"/>
              </a:ext>
            </a:extLst>
          </p:cNvPr>
          <p:cNvCxnSpPr/>
          <p:nvPr/>
        </p:nvCxnSpPr>
        <p:spPr>
          <a:xfrm>
            <a:off x="952107" y="2875171"/>
            <a:ext cx="8314441" cy="0"/>
          </a:xfrm>
          <a:prstGeom prst="line">
            <a:avLst/>
          </a:prstGeom>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5C1B309E-6C80-6F03-97D9-215A4055880F}"/>
              </a:ext>
            </a:extLst>
          </p:cNvPr>
          <p:cNvCxnSpPr/>
          <p:nvPr/>
        </p:nvCxnSpPr>
        <p:spPr>
          <a:xfrm>
            <a:off x="4531694" y="2452352"/>
            <a:ext cx="0" cy="261122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66940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EAF86F2B-A1F8-ED3F-2C4A-2950BE140AE2}"/>
              </a:ext>
            </a:extLst>
          </p:cNvPr>
          <p:cNvSpPr txBox="1">
            <a:spLocks/>
          </p:cNvSpPr>
          <p:nvPr/>
        </p:nvSpPr>
        <p:spPr>
          <a:xfrm>
            <a:off x="838200" y="1390453"/>
            <a:ext cx="10558806" cy="47652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The AP Journals (includes Net Pay) will:</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	 	Debit				Credit</a:t>
            </a:r>
          </a:p>
          <a:p>
            <a:pPr marL="0" indent="0">
              <a:buFont typeface="Arial" panose="020B0604020202020204" pitchFamily="34" charset="0"/>
              <a:buNone/>
            </a:pPr>
            <a:r>
              <a:rPr lang="en-US" sz="2000" dirty="0"/>
              <a:t>	</a:t>
            </a:r>
            <a:r>
              <a:rPr lang="en-US" dirty="0"/>
              <a:t> 	</a:t>
            </a:r>
            <a:r>
              <a:rPr lang="en-US" sz="2000" dirty="0"/>
              <a:t>Liability Payable		Liability Payable</a:t>
            </a:r>
          </a:p>
          <a:p>
            <a:pPr marL="0" indent="0">
              <a:spcBef>
                <a:spcPts val="0"/>
              </a:spcBef>
              <a:buNone/>
            </a:pPr>
            <a:r>
              <a:rPr lang="en-US" dirty="0"/>
              <a:t>		</a:t>
            </a:r>
            <a:r>
              <a:rPr lang="en-US" sz="2000" dirty="0"/>
              <a:t>(2011004 – 2011710)		(2000010)</a:t>
            </a:r>
          </a:p>
          <a:p>
            <a:pPr marL="0" indent="0">
              <a:buFont typeface="Arial" panose="020B0604020202020204" pitchFamily="34" charset="0"/>
              <a:buNone/>
            </a:pPr>
            <a:r>
              <a:rPr lang="en-US" dirty="0"/>
              <a:t>	</a:t>
            </a:r>
          </a:p>
          <a:p>
            <a:pPr marL="0" indent="0">
              <a:buFont typeface="Arial" panose="020B0604020202020204" pitchFamily="34" charset="0"/>
              <a:buNone/>
            </a:pPr>
            <a:r>
              <a:rPr lang="en-US" dirty="0"/>
              <a:t>		Debit				Credit</a:t>
            </a:r>
          </a:p>
          <a:p>
            <a:pPr marL="0" indent="0">
              <a:buFont typeface="Arial" panose="020B0604020202020204" pitchFamily="34" charset="0"/>
              <a:buNone/>
            </a:pPr>
            <a:r>
              <a:rPr lang="en-US" dirty="0"/>
              <a:t>		</a:t>
            </a:r>
            <a:r>
              <a:rPr lang="en-US" sz="2000" dirty="0"/>
              <a:t>Liability Payable		Cash</a:t>
            </a:r>
          </a:p>
          <a:p>
            <a:pPr marL="0" indent="0">
              <a:spcBef>
                <a:spcPts val="0"/>
              </a:spcBef>
              <a:buFont typeface="Arial" panose="020B0604020202020204" pitchFamily="34" charset="0"/>
              <a:buNone/>
            </a:pPr>
            <a:r>
              <a:rPr lang="en-US" dirty="0"/>
              <a:t>		</a:t>
            </a:r>
            <a:r>
              <a:rPr lang="en-US" sz="2000" dirty="0"/>
              <a:t>(2000010)			(1000070)</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cxnSp>
        <p:nvCxnSpPr>
          <p:cNvPr id="3" name="Straight Connector 2">
            <a:extLst>
              <a:ext uri="{FF2B5EF4-FFF2-40B4-BE49-F238E27FC236}">
                <a16:creationId xmlns:a16="http://schemas.microsoft.com/office/drawing/2014/main" id="{DFB6B5AC-6DF9-42DC-F3AA-3FA5147DFB99}"/>
              </a:ext>
            </a:extLst>
          </p:cNvPr>
          <p:cNvCxnSpPr/>
          <p:nvPr/>
        </p:nvCxnSpPr>
        <p:spPr>
          <a:xfrm>
            <a:off x="2780902" y="2875171"/>
            <a:ext cx="8314441" cy="0"/>
          </a:xfrm>
          <a:prstGeom prst="line">
            <a:avLst/>
          </a:prstGeom>
        </p:spPr>
        <p:style>
          <a:lnRef idx="1">
            <a:schemeClr val="dk1"/>
          </a:lnRef>
          <a:fillRef idx="0">
            <a:schemeClr val="dk1"/>
          </a:fillRef>
          <a:effectRef idx="0">
            <a:schemeClr val="dk1"/>
          </a:effectRef>
          <a:fontRef idx="minor">
            <a:schemeClr val="tx1"/>
          </a:fontRef>
        </p:style>
      </p:cxnSp>
      <p:sp>
        <p:nvSpPr>
          <p:cNvPr id="4" name="Rectangle: Rounded Corners 3">
            <a:extLst>
              <a:ext uri="{FF2B5EF4-FFF2-40B4-BE49-F238E27FC236}">
                <a16:creationId xmlns:a16="http://schemas.microsoft.com/office/drawing/2014/main" id="{603463F4-FE71-00D2-0575-FF00C3B26C3E}"/>
              </a:ext>
            </a:extLst>
          </p:cNvPr>
          <p:cNvSpPr/>
          <p:nvPr/>
        </p:nvSpPr>
        <p:spPr>
          <a:xfrm>
            <a:off x="857839" y="2413262"/>
            <a:ext cx="1272619" cy="1498861"/>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D1621620-BE79-21F6-5AA5-266AB8191B59}"/>
              </a:ext>
            </a:extLst>
          </p:cNvPr>
          <p:cNvSpPr/>
          <p:nvPr/>
        </p:nvSpPr>
        <p:spPr>
          <a:xfrm>
            <a:off x="857839" y="4385036"/>
            <a:ext cx="1272619" cy="1498861"/>
          </a:xfrm>
          <a:prstGeom prst="round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3721C64-32DD-837B-868E-0C1F36E5EAFA}"/>
              </a:ext>
            </a:extLst>
          </p:cNvPr>
          <p:cNvSpPr txBox="1"/>
          <p:nvPr/>
        </p:nvSpPr>
        <p:spPr>
          <a:xfrm>
            <a:off x="857839" y="2654860"/>
            <a:ext cx="1272620" cy="1015663"/>
          </a:xfrm>
          <a:prstGeom prst="rect">
            <a:avLst/>
          </a:prstGeom>
          <a:noFill/>
        </p:spPr>
        <p:txBody>
          <a:bodyPr wrap="square" rtlCol="0">
            <a:spAutoFit/>
          </a:bodyPr>
          <a:lstStyle/>
          <a:p>
            <a:r>
              <a:rPr lang="en-US" sz="2000" dirty="0"/>
              <a:t>When Voucher is Built</a:t>
            </a:r>
          </a:p>
        </p:txBody>
      </p:sp>
      <p:sp>
        <p:nvSpPr>
          <p:cNvPr id="7" name="TextBox 6">
            <a:extLst>
              <a:ext uri="{FF2B5EF4-FFF2-40B4-BE49-F238E27FC236}">
                <a16:creationId xmlns:a16="http://schemas.microsoft.com/office/drawing/2014/main" id="{48B658D1-4A8A-96DE-A7C5-969EE65DFCC2}"/>
              </a:ext>
            </a:extLst>
          </p:cNvPr>
          <p:cNvSpPr txBox="1"/>
          <p:nvPr/>
        </p:nvSpPr>
        <p:spPr>
          <a:xfrm>
            <a:off x="877477" y="4626634"/>
            <a:ext cx="1272620" cy="1015663"/>
          </a:xfrm>
          <a:prstGeom prst="rect">
            <a:avLst/>
          </a:prstGeom>
          <a:noFill/>
        </p:spPr>
        <p:txBody>
          <a:bodyPr wrap="square" rtlCol="0">
            <a:spAutoFit/>
          </a:bodyPr>
          <a:lstStyle/>
          <a:p>
            <a:r>
              <a:rPr lang="en-US" sz="2000" dirty="0"/>
              <a:t>When Voucher is Paid</a:t>
            </a:r>
          </a:p>
        </p:txBody>
      </p:sp>
      <p:cxnSp>
        <p:nvCxnSpPr>
          <p:cNvPr id="8" name="Straight Connector 7">
            <a:extLst>
              <a:ext uri="{FF2B5EF4-FFF2-40B4-BE49-F238E27FC236}">
                <a16:creationId xmlns:a16="http://schemas.microsoft.com/office/drawing/2014/main" id="{F0C12081-A9BA-CD99-DA6F-9F8D1A8EC720}"/>
              </a:ext>
            </a:extLst>
          </p:cNvPr>
          <p:cNvCxnSpPr/>
          <p:nvPr/>
        </p:nvCxnSpPr>
        <p:spPr>
          <a:xfrm>
            <a:off x="2750992" y="4811263"/>
            <a:ext cx="8314441" cy="0"/>
          </a:xfrm>
          <a:prstGeom prst="line">
            <a:avLst/>
          </a:prstGeom>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4AE4677B-DDFD-8198-CCB8-A70078E6F3DD}"/>
              </a:ext>
            </a:extLst>
          </p:cNvPr>
          <p:cNvCxnSpPr>
            <a:cxnSpLocks/>
          </p:cNvCxnSpPr>
          <p:nvPr/>
        </p:nvCxnSpPr>
        <p:spPr>
          <a:xfrm>
            <a:off x="6309351" y="2413262"/>
            <a:ext cx="0" cy="3470635"/>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46529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D23750EE-F7AD-E80E-646A-5382AEDC72D8}"/>
              </a:ext>
            </a:extLst>
          </p:cNvPr>
          <p:cNvSpPr>
            <a:spLocks noGrp="1"/>
          </p:cNvSpPr>
          <p:nvPr>
            <p:ph type="title"/>
          </p:nvPr>
        </p:nvSpPr>
        <p:spPr>
          <a:xfrm>
            <a:off x="1245072" y="1289765"/>
            <a:ext cx="3651101" cy="4270963"/>
          </a:xfrm>
        </p:spPr>
        <p:txBody>
          <a:bodyPr vert="horz" lIns="91440" tIns="45720" rIns="91440" bIns="45720" rtlCol="0" anchor="ctr">
            <a:normAutofit/>
          </a:bodyPr>
          <a:lstStyle/>
          <a:p>
            <a:pPr algn="ctr"/>
            <a:r>
              <a:rPr lang="en-US" sz="7200" kern="1200">
                <a:solidFill>
                  <a:schemeClr val="bg1"/>
                </a:solidFill>
                <a:latin typeface="+mj-lt"/>
                <a:ea typeface="+mj-ea"/>
                <a:cs typeface="+mj-cs"/>
              </a:rPr>
              <a:t>So what goes wrong?</a:t>
            </a:r>
          </a:p>
        </p:txBody>
      </p:sp>
      <p:sp>
        <p:nvSpPr>
          <p:cNvPr id="1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1A71E4F6-4FD3-6F98-5A6B-E2E0E652CE57}"/>
              </a:ext>
            </a:extLst>
          </p:cNvPr>
          <p:cNvSpPr txBox="1"/>
          <p:nvPr/>
        </p:nvSpPr>
        <p:spPr>
          <a:xfrm>
            <a:off x="6397039" y="381935"/>
            <a:ext cx="4685916" cy="5974415"/>
          </a:xfrm>
          <a:prstGeom prst="rect">
            <a:avLst/>
          </a:prstGeom>
        </p:spPr>
        <p:txBody>
          <a:bodyPr vert="horz" lIns="91440" tIns="45720" rIns="91440" bIns="45720" rtlCol="0" anchor="ctr">
            <a:normAutofit/>
          </a:bodyPr>
          <a:lstStyle/>
          <a:p>
            <a:pPr marL="285750" indent="-228600">
              <a:lnSpc>
                <a:spcPct val="90000"/>
              </a:lnSpc>
              <a:spcAft>
                <a:spcPts val="600"/>
              </a:spcAft>
              <a:buFont typeface="Arial" panose="020B0604020202020204" pitchFamily="34" charset="0"/>
              <a:buChar char="•"/>
            </a:pPr>
            <a:r>
              <a:rPr lang="en-US" dirty="0"/>
              <a:t>Manual payments</a:t>
            </a:r>
          </a:p>
          <a:p>
            <a:pPr marL="285750" indent="-228600">
              <a:lnSpc>
                <a:spcPct val="90000"/>
              </a:lnSpc>
              <a:spcAft>
                <a:spcPts val="600"/>
              </a:spcAft>
              <a:buFont typeface="Arial" panose="020B0604020202020204" pitchFamily="34" charset="0"/>
              <a:buChar char="•"/>
            </a:pPr>
            <a:r>
              <a:rPr lang="en-US" dirty="0"/>
              <a:t>Payment cancellations</a:t>
            </a:r>
          </a:p>
          <a:p>
            <a:pPr marL="285750" indent="-228600">
              <a:lnSpc>
                <a:spcPct val="90000"/>
              </a:lnSpc>
              <a:spcAft>
                <a:spcPts val="600"/>
              </a:spcAft>
              <a:buFont typeface="Arial" panose="020B0604020202020204" pitchFamily="34" charset="0"/>
              <a:buChar char="•"/>
            </a:pPr>
            <a:r>
              <a:rPr lang="en-US" dirty="0"/>
              <a:t>Errors in the PAY or AP Vouchers that require intervention</a:t>
            </a:r>
          </a:p>
          <a:p>
            <a:pPr marL="285750" indent="-228600">
              <a:lnSpc>
                <a:spcPct val="90000"/>
              </a:lnSpc>
              <a:spcAft>
                <a:spcPts val="600"/>
              </a:spcAft>
              <a:buFont typeface="Arial" panose="020B0604020202020204" pitchFamily="34" charset="0"/>
              <a:buChar char="•"/>
            </a:pPr>
            <a:r>
              <a:rPr lang="en-US" dirty="0"/>
              <a:t>Incorrect Combo Codes</a:t>
            </a:r>
          </a:p>
          <a:p>
            <a:pPr marL="285750" indent="-228600">
              <a:lnSpc>
                <a:spcPct val="90000"/>
              </a:lnSpc>
              <a:spcAft>
                <a:spcPts val="600"/>
              </a:spcAft>
              <a:buFont typeface="Arial" panose="020B0604020202020204" pitchFamily="34" charset="0"/>
              <a:buChar char="•"/>
            </a:pPr>
            <a:r>
              <a:rPr lang="en-US" dirty="0"/>
              <a:t>Debit values where “statement of fact” must be submitted to vendor (such as TIAA)</a:t>
            </a:r>
          </a:p>
          <a:p>
            <a:pPr marL="285750" indent="-228600">
              <a:lnSpc>
                <a:spcPct val="90000"/>
              </a:lnSpc>
              <a:spcAft>
                <a:spcPts val="600"/>
              </a:spcAft>
              <a:buFont typeface="Arial" panose="020B0604020202020204" pitchFamily="34" charset="0"/>
              <a:buChar char="•"/>
            </a:pPr>
            <a:r>
              <a:rPr lang="en-US" dirty="0"/>
              <a:t>Items sent to Payroll Suspense account (5010170)</a:t>
            </a:r>
          </a:p>
          <a:p>
            <a:pPr marL="285750" indent="-228600">
              <a:lnSpc>
                <a:spcPct val="90000"/>
              </a:lnSpc>
              <a:spcAft>
                <a:spcPts val="600"/>
              </a:spcAft>
              <a:buFont typeface="Arial" panose="020B0604020202020204" pitchFamily="34" charset="0"/>
              <a:buChar char="•"/>
            </a:pPr>
            <a:r>
              <a:rPr lang="en-US" dirty="0"/>
              <a:t>Timing</a:t>
            </a:r>
          </a:p>
          <a:p>
            <a:pPr marL="285750" indent="-228600">
              <a:lnSpc>
                <a:spcPct val="90000"/>
              </a:lnSpc>
              <a:spcAft>
                <a:spcPts val="600"/>
              </a:spcAft>
              <a:buFont typeface="Arial" panose="020B0604020202020204" pitchFamily="34" charset="0"/>
              <a:buChar char="•"/>
            </a:pPr>
            <a:endParaRPr lang="en-US" dirty="0"/>
          </a:p>
        </p:txBody>
      </p:sp>
      <p:sp>
        <p:nvSpPr>
          <p:cNvPr id="18"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20" name="Straight Connector 1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3524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35DE21AD-82F3-2B7D-0BD9-5F409D8195B9}"/>
              </a:ext>
            </a:extLst>
          </p:cNvPr>
          <p:cNvSpPr>
            <a:spLocks noGrp="1"/>
          </p:cNvSpPr>
          <p:nvPr>
            <p:ph type="title"/>
          </p:nvPr>
        </p:nvSpPr>
        <p:spPr>
          <a:xfrm>
            <a:off x="1256522" y="591829"/>
            <a:ext cx="3939688" cy="5583126"/>
          </a:xfrm>
        </p:spPr>
        <p:txBody>
          <a:bodyPr vert="horz" lIns="91440" tIns="45720" rIns="91440" bIns="45720" rtlCol="0" anchor="ctr">
            <a:normAutofit/>
          </a:bodyPr>
          <a:lstStyle/>
          <a:p>
            <a:r>
              <a:rPr lang="en-US" sz="6700" kern="1200">
                <a:solidFill>
                  <a:schemeClr val="tx1"/>
                </a:solidFill>
                <a:latin typeface="+mj-lt"/>
                <a:ea typeface="+mj-ea"/>
                <a:cs typeface="+mj-cs"/>
              </a:rPr>
              <a:t>Ways to mitigate potential issues:</a:t>
            </a:r>
          </a:p>
        </p:txBody>
      </p:sp>
      <p:cxnSp>
        <p:nvCxnSpPr>
          <p:cNvPr id="13" name="Straight Connector 12">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5" name="Graphic 12">
            <a:extLst>
              <a:ext uri="{FF2B5EF4-FFF2-40B4-BE49-F238E27FC236}">
                <a16:creationId xmlns:a16="http://schemas.microsoft.com/office/drawing/2014/main" id="{58BDB0EE-D238-415B-9ED8-62AA6AB2A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3111" y="591829"/>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4"/>
          </a:solidFill>
          <a:ln w="603" cap="flat">
            <a:noFill/>
            <a:prstDash val="solid"/>
            <a:miter/>
          </a:ln>
        </p:spPr>
        <p:txBody>
          <a:bodyPr rtlCol="0" anchor="ctr"/>
          <a:lstStyle/>
          <a:p>
            <a:endParaRPr lang="en-US"/>
          </a:p>
        </p:txBody>
      </p:sp>
      <p:sp>
        <p:nvSpPr>
          <p:cNvPr id="17" name="Graphic 11">
            <a:extLst>
              <a:ext uri="{FF2B5EF4-FFF2-40B4-BE49-F238E27FC236}">
                <a16:creationId xmlns:a16="http://schemas.microsoft.com/office/drawing/2014/main" id="{C5B55FC3-961D-4325-82F1-DE92B0D04E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791891" y="821124"/>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4"/>
          </a:solidFill>
          <a:ln w="422" cap="flat">
            <a:noFill/>
            <a:prstDash val="solid"/>
            <a:miter/>
          </a:ln>
        </p:spPr>
        <p:txBody>
          <a:bodyPr rtlCol="0" anchor="ctr"/>
          <a:lstStyle/>
          <a:p>
            <a:endParaRPr lang="en-US"/>
          </a:p>
        </p:txBody>
      </p:sp>
      <p:sp>
        <p:nvSpPr>
          <p:cNvPr id="19" name="Graphic 13">
            <a:extLst>
              <a:ext uri="{FF2B5EF4-FFF2-40B4-BE49-F238E27FC236}">
                <a16:creationId xmlns:a16="http://schemas.microsoft.com/office/drawing/2014/main" id="{4C8AB332-D09E-4F28-943C-DABDD4716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17571" y="1336268"/>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4"/>
          </a:solidFill>
          <a:ln w="610" cap="flat">
            <a:noFill/>
            <a:prstDash val="solid"/>
            <a:miter/>
          </a:ln>
        </p:spPr>
        <p:txBody>
          <a:bodyPr rtlCol="0" anchor="ctr"/>
          <a:lstStyle/>
          <a:p>
            <a:endParaRPr lang="en-US"/>
          </a:p>
        </p:txBody>
      </p:sp>
      <p:graphicFrame>
        <p:nvGraphicFramePr>
          <p:cNvPr id="5" name="TextBox 2">
            <a:extLst>
              <a:ext uri="{FF2B5EF4-FFF2-40B4-BE49-F238E27FC236}">
                <a16:creationId xmlns:a16="http://schemas.microsoft.com/office/drawing/2014/main" id="{FBD83829-4E3D-4BA5-045C-CEEABCC1BD84}"/>
              </a:ext>
            </a:extLst>
          </p:cNvPr>
          <p:cNvGraphicFramePr/>
          <p:nvPr>
            <p:extLst>
              <p:ext uri="{D42A27DB-BD31-4B8C-83A1-F6EECF244321}">
                <p14:modId xmlns:p14="http://schemas.microsoft.com/office/powerpoint/2010/main" val="496284458"/>
              </p:ext>
            </p:extLst>
          </p:nvPr>
        </p:nvGraphicFramePr>
        <p:xfrm>
          <a:off x="5492710" y="671805"/>
          <a:ext cx="5861090" cy="5503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5058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94F1D0-0661-8788-7828-E263E89F8FAB}"/>
              </a:ext>
            </a:extLst>
          </p:cNvPr>
          <p:cNvSpPr>
            <a:spLocks noGrp="1"/>
          </p:cNvSpPr>
          <p:nvPr>
            <p:ph type="title"/>
          </p:nvPr>
        </p:nvSpPr>
        <p:spPr>
          <a:xfrm>
            <a:off x="1188069" y="381935"/>
            <a:ext cx="4008583" cy="5974414"/>
          </a:xfrm>
        </p:spPr>
        <p:txBody>
          <a:bodyPr vert="horz" lIns="91440" tIns="45720" rIns="91440" bIns="45720" rtlCol="0" anchor="ctr">
            <a:normAutofit/>
          </a:bodyPr>
          <a:lstStyle/>
          <a:p>
            <a:r>
              <a:rPr lang="en-US" sz="7200" kern="1200">
                <a:solidFill>
                  <a:schemeClr val="bg1"/>
                </a:solidFill>
                <a:latin typeface="+mj-lt"/>
                <a:ea typeface="+mj-ea"/>
                <a:cs typeface="+mj-cs"/>
              </a:rPr>
              <a:t>How do I know I don’t balance?</a:t>
            </a:r>
          </a:p>
        </p:txBody>
      </p:sp>
      <p:sp>
        <p:nvSpPr>
          <p:cNvPr id="1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bg1"/>
          </a:solidFill>
          <a:ln w="776" cap="flat">
            <a:noFill/>
            <a:prstDash val="solid"/>
            <a:miter/>
          </a:ln>
        </p:spPr>
        <p:txBody>
          <a:bodyPr rtlCol="0" anchor="ctr"/>
          <a:lstStyle/>
          <a:p>
            <a:endParaRPr lang="en-US"/>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bg1"/>
          </a:solidFill>
          <a:ln w="516" cap="flat">
            <a:noFill/>
            <a:prstDash val="solid"/>
            <a:miter/>
          </a:ln>
        </p:spPr>
        <p:txBody>
          <a:bodyPr rtlCol="0" anchor="ctr"/>
          <a:lstStyle/>
          <a:p>
            <a:endParaRPr lang="en-US"/>
          </a:p>
        </p:txBody>
      </p:sp>
      <p:sp>
        <p:nvSpPr>
          <p:cNvPr id="18"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bg1"/>
          </a:solidFill>
          <a:ln w="751" cap="flat">
            <a:noFill/>
            <a:prstDash val="solid"/>
            <a:miter/>
          </a:ln>
        </p:spPr>
        <p:txBody>
          <a:bodyPr rtlCol="0" anchor="ctr"/>
          <a:lstStyle/>
          <a:p>
            <a:endParaRPr lang="en-US"/>
          </a:p>
        </p:txBody>
      </p:sp>
      <p:sp>
        <p:nvSpPr>
          <p:cNvPr id="3" name="TextBox 2">
            <a:extLst>
              <a:ext uri="{FF2B5EF4-FFF2-40B4-BE49-F238E27FC236}">
                <a16:creationId xmlns:a16="http://schemas.microsoft.com/office/drawing/2014/main" id="{BFF72299-8FE9-5F81-1C72-FF5AA60C71B3}"/>
              </a:ext>
            </a:extLst>
          </p:cNvPr>
          <p:cNvSpPr txBox="1"/>
          <p:nvPr/>
        </p:nvSpPr>
        <p:spPr>
          <a:xfrm>
            <a:off x="6096000" y="381935"/>
            <a:ext cx="4986955" cy="5974415"/>
          </a:xfrm>
          <a:prstGeom prst="rect">
            <a:avLst/>
          </a:prstGeom>
        </p:spPr>
        <p:txBody>
          <a:bodyPr vert="horz" lIns="91440" tIns="45720" rIns="91440" bIns="45720" rtlCol="0" anchor="ctr">
            <a:normAutofit lnSpcReduction="10000"/>
          </a:bodyPr>
          <a:lstStyle/>
          <a:p>
            <a:pPr marL="285750" indent="-285750">
              <a:lnSpc>
                <a:spcPct val="90000"/>
              </a:lnSpc>
              <a:spcAft>
                <a:spcPts val="600"/>
              </a:spcAft>
              <a:buFont typeface="Arial" panose="020B0604020202020204" pitchFamily="34" charset="0"/>
              <a:buChar char="•"/>
            </a:pPr>
            <a:endParaRPr lang="en-US" sz="1700" dirty="0"/>
          </a:p>
          <a:p>
            <a:pPr marL="285750" indent="-285750">
              <a:lnSpc>
                <a:spcPct val="90000"/>
              </a:lnSpc>
              <a:spcAft>
                <a:spcPts val="600"/>
              </a:spcAft>
              <a:buFont typeface="Arial" panose="020B0604020202020204" pitchFamily="34" charset="0"/>
              <a:buChar char="•"/>
            </a:pPr>
            <a:endParaRPr lang="en-US" sz="1700" dirty="0"/>
          </a:p>
          <a:p>
            <a:pPr marL="285750" indent="-285750">
              <a:lnSpc>
                <a:spcPct val="90000"/>
              </a:lnSpc>
              <a:spcAft>
                <a:spcPts val="600"/>
              </a:spcAft>
              <a:buFont typeface="Arial" panose="020B0604020202020204" pitchFamily="34" charset="0"/>
              <a:buChar char="•"/>
            </a:pPr>
            <a:r>
              <a:rPr lang="en-US" sz="1700" dirty="0"/>
              <a:t>Timing is everything. Make sure you don’t pull these reports until your PAY journal has been posted and your AP vouchers (including your Net Pay) have been built.</a:t>
            </a:r>
          </a:p>
          <a:p>
            <a:pPr indent="-228600">
              <a:lnSpc>
                <a:spcPct val="90000"/>
              </a:lnSpc>
              <a:spcAft>
                <a:spcPts val="600"/>
              </a:spcAft>
              <a:buFont typeface="Arial" panose="020B0604020202020204" pitchFamily="34" charset="0"/>
              <a:buChar char="•"/>
            </a:pPr>
            <a:endParaRPr lang="en-US" sz="1700" dirty="0"/>
          </a:p>
          <a:p>
            <a:pPr marL="285750" indent="-228600">
              <a:lnSpc>
                <a:spcPct val="90000"/>
              </a:lnSpc>
              <a:spcAft>
                <a:spcPts val="600"/>
              </a:spcAft>
              <a:buFont typeface="Arial" panose="020B0604020202020204" pitchFamily="34" charset="0"/>
              <a:buChar char="•"/>
            </a:pPr>
            <a:r>
              <a:rPr lang="en-US" sz="1700" dirty="0"/>
              <a:t>Pull a GL report from FIN – suggest query: QFS_GL_ACCOUNT_ANALYSIS</a:t>
            </a:r>
          </a:p>
          <a:p>
            <a:pPr marL="742950" lvl="1" indent="-228600">
              <a:lnSpc>
                <a:spcPct val="90000"/>
              </a:lnSpc>
              <a:spcAft>
                <a:spcPts val="600"/>
              </a:spcAft>
              <a:buFont typeface="Arial" panose="020B0604020202020204" pitchFamily="34" charset="0"/>
              <a:buChar char="•"/>
            </a:pPr>
            <a:r>
              <a:rPr lang="en-US" sz="1700" dirty="0"/>
              <a:t>Start with all of FY23. However, once you get these balances, you will only need to review by month.</a:t>
            </a:r>
          </a:p>
          <a:p>
            <a:pPr marL="742950" lvl="1" indent="-228600">
              <a:lnSpc>
                <a:spcPct val="90000"/>
              </a:lnSpc>
              <a:spcAft>
                <a:spcPts val="600"/>
              </a:spcAft>
              <a:buFont typeface="Arial" panose="020B0604020202020204" pitchFamily="34" charset="0"/>
              <a:buChar char="•"/>
            </a:pPr>
            <a:r>
              <a:rPr lang="en-US" sz="1700" dirty="0"/>
              <a:t>Pivot the query. You want to look at only the Liability accounts associated with the deductions (2011004 – 2011710) and Expense suspense account (5010170)</a:t>
            </a:r>
          </a:p>
          <a:p>
            <a:pPr marL="514350" lvl="1">
              <a:lnSpc>
                <a:spcPct val="90000"/>
              </a:lnSpc>
              <a:spcAft>
                <a:spcPts val="600"/>
              </a:spcAft>
            </a:pPr>
            <a:endParaRPr lang="en-US" sz="1700" dirty="0"/>
          </a:p>
          <a:p>
            <a:pPr marL="285750" indent="-228600">
              <a:lnSpc>
                <a:spcPct val="90000"/>
              </a:lnSpc>
              <a:spcAft>
                <a:spcPts val="600"/>
              </a:spcAft>
              <a:buFont typeface="Arial" panose="020B0604020202020204" pitchFamily="34" charset="0"/>
              <a:buChar char="•"/>
            </a:pPr>
            <a:r>
              <a:rPr lang="en-US" sz="1700" dirty="0"/>
              <a:t>Start with looking by date rather than string. This will get you to overall variances by the payroll period. Once that is clear, then look at by string to be sure that the strings are clearing out as expected.</a:t>
            </a:r>
          </a:p>
          <a:p>
            <a:pPr marL="285750" indent="-228600">
              <a:lnSpc>
                <a:spcPct val="90000"/>
              </a:lnSpc>
              <a:spcAft>
                <a:spcPts val="600"/>
              </a:spcAft>
              <a:buFont typeface="Arial" panose="020B0604020202020204" pitchFamily="34" charset="0"/>
              <a:buChar char="•"/>
            </a:pPr>
            <a:endParaRPr lang="en-US" sz="1700" dirty="0"/>
          </a:p>
          <a:p>
            <a:pPr marL="285750" indent="-228600">
              <a:lnSpc>
                <a:spcPct val="90000"/>
              </a:lnSpc>
              <a:spcAft>
                <a:spcPts val="600"/>
              </a:spcAft>
              <a:buFont typeface="Arial" panose="020B0604020202020204" pitchFamily="34" charset="0"/>
              <a:buChar char="•"/>
            </a:pPr>
            <a:endParaRPr lang="en-US" sz="1700" dirty="0"/>
          </a:p>
          <a:p>
            <a:pPr indent="-228600">
              <a:lnSpc>
                <a:spcPct val="90000"/>
              </a:lnSpc>
              <a:spcAft>
                <a:spcPts val="600"/>
              </a:spcAft>
              <a:buFont typeface="Arial" panose="020B0604020202020204" pitchFamily="34" charset="0"/>
              <a:buChar char="•"/>
            </a:pPr>
            <a:endParaRPr lang="en-US" sz="1700" dirty="0"/>
          </a:p>
        </p:txBody>
      </p:sp>
      <p:cxnSp>
        <p:nvCxnSpPr>
          <p:cNvPr id="20" name="Straight Connector 19">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8762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CBE2D5-ABD5-16DA-7467-C7FFA5C464B2}"/>
              </a:ext>
            </a:extLst>
          </p:cNvPr>
          <p:cNvPicPr>
            <a:picLocks noChangeAspect="1"/>
          </p:cNvPicPr>
          <p:nvPr/>
        </p:nvPicPr>
        <p:blipFill>
          <a:blip r:embed="rId2"/>
          <a:stretch>
            <a:fillRect/>
          </a:stretch>
        </p:blipFill>
        <p:spPr>
          <a:xfrm>
            <a:off x="1122109" y="436250"/>
            <a:ext cx="3791145" cy="3321221"/>
          </a:xfrm>
          <a:prstGeom prst="rect">
            <a:avLst/>
          </a:prstGeom>
        </p:spPr>
      </p:pic>
      <p:sp>
        <p:nvSpPr>
          <p:cNvPr id="4" name="Rectangle 3">
            <a:extLst>
              <a:ext uri="{FF2B5EF4-FFF2-40B4-BE49-F238E27FC236}">
                <a16:creationId xmlns:a16="http://schemas.microsoft.com/office/drawing/2014/main" id="{5B40BC66-8952-EA78-C0BD-1F8F1839ABAC}"/>
              </a:ext>
            </a:extLst>
          </p:cNvPr>
          <p:cNvSpPr/>
          <p:nvPr/>
        </p:nvSpPr>
        <p:spPr>
          <a:xfrm>
            <a:off x="1070720" y="417036"/>
            <a:ext cx="3842535" cy="3359650"/>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ED5D857-95E5-7B20-AFE2-F086C3C734A2}"/>
              </a:ext>
            </a:extLst>
          </p:cNvPr>
          <p:cNvPicPr>
            <a:picLocks noChangeAspect="1"/>
          </p:cNvPicPr>
          <p:nvPr/>
        </p:nvPicPr>
        <p:blipFill>
          <a:blip r:embed="rId3"/>
          <a:stretch>
            <a:fillRect/>
          </a:stretch>
        </p:blipFill>
        <p:spPr>
          <a:xfrm>
            <a:off x="5780050" y="2669538"/>
            <a:ext cx="2181225" cy="3067050"/>
          </a:xfrm>
          <a:prstGeom prst="rect">
            <a:avLst/>
          </a:prstGeom>
        </p:spPr>
      </p:pic>
      <p:pic>
        <p:nvPicPr>
          <p:cNvPr id="7" name="Picture 6">
            <a:extLst>
              <a:ext uri="{FF2B5EF4-FFF2-40B4-BE49-F238E27FC236}">
                <a16:creationId xmlns:a16="http://schemas.microsoft.com/office/drawing/2014/main" id="{CA7D0A92-F2E2-6330-997A-3975962FBB03}"/>
              </a:ext>
            </a:extLst>
          </p:cNvPr>
          <p:cNvPicPr>
            <a:picLocks noChangeAspect="1"/>
          </p:cNvPicPr>
          <p:nvPr/>
        </p:nvPicPr>
        <p:blipFill>
          <a:blip r:embed="rId4"/>
          <a:stretch>
            <a:fillRect/>
          </a:stretch>
        </p:blipFill>
        <p:spPr>
          <a:xfrm>
            <a:off x="8622587" y="2669538"/>
            <a:ext cx="2806918" cy="1346596"/>
          </a:xfrm>
          <a:prstGeom prst="rect">
            <a:avLst/>
          </a:prstGeom>
        </p:spPr>
      </p:pic>
      <p:sp>
        <p:nvSpPr>
          <p:cNvPr id="12" name="TextBox 11">
            <a:extLst>
              <a:ext uri="{FF2B5EF4-FFF2-40B4-BE49-F238E27FC236}">
                <a16:creationId xmlns:a16="http://schemas.microsoft.com/office/drawing/2014/main" id="{739E23D4-184D-AFCF-2AF8-4C41E839E617}"/>
              </a:ext>
            </a:extLst>
          </p:cNvPr>
          <p:cNvSpPr txBox="1"/>
          <p:nvPr/>
        </p:nvSpPr>
        <p:spPr>
          <a:xfrm>
            <a:off x="5780050" y="1859622"/>
            <a:ext cx="4031770" cy="369332"/>
          </a:xfrm>
          <a:prstGeom prst="rect">
            <a:avLst/>
          </a:prstGeom>
          <a:noFill/>
        </p:spPr>
        <p:txBody>
          <a:bodyPr wrap="square" rtlCol="0">
            <a:spAutoFit/>
          </a:bodyPr>
          <a:lstStyle/>
          <a:p>
            <a:r>
              <a:rPr lang="en-US" dirty="0"/>
              <a:t>Query results &amp; Pivot setup</a:t>
            </a:r>
          </a:p>
        </p:txBody>
      </p:sp>
      <p:sp>
        <p:nvSpPr>
          <p:cNvPr id="13" name="Rectangle 12">
            <a:extLst>
              <a:ext uri="{FF2B5EF4-FFF2-40B4-BE49-F238E27FC236}">
                <a16:creationId xmlns:a16="http://schemas.microsoft.com/office/drawing/2014/main" id="{52568C9C-6A69-DBC9-5EE9-E2B9CB5F841A}"/>
              </a:ext>
            </a:extLst>
          </p:cNvPr>
          <p:cNvSpPr/>
          <p:nvPr/>
        </p:nvSpPr>
        <p:spPr>
          <a:xfrm>
            <a:off x="5780049" y="2669538"/>
            <a:ext cx="2181225" cy="3067050"/>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B2D653-A63F-E4DA-C644-07AE3ADDEDD1}"/>
              </a:ext>
            </a:extLst>
          </p:cNvPr>
          <p:cNvSpPr/>
          <p:nvPr/>
        </p:nvSpPr>
        <p:spPr>
          <a:xfrm>
            <a:off x="8622586" y="2669538"/>
            <a:ext cx="2806918" cy="1449975"/>
          </a:xfrm>
          <a:prstGeom prst="rect">
            <a:avLst/>
          </a:prstGeom>
          <a:no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73460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gnifying glass and question mark">
            <a:extLst>
              <a:ext uri="{FF2B5EF4-FFF2-40B4-BE49-F238E27FC236}">
                <a16:creationId xmlns:a16="http://schemas.microsoft.com/office/drawing/2014/main" id="{34A835C9-CD53-02A6-FB24-AA0CD1F3D39D}"/>
              </a:ext>
            </a:extLst>
          </p:cNvPr>
          <p:cNvPicPr>
            <a:picLocks noChangeAspect="1"/>
          </p:cNvPicPr>
          <p:nvPr/>
        </p:nvPicPr>
        <p:blipFill rotWithShape="1">
          <a:blip r:embed="rId2"/>
          <a:srcRect/>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2FB166D-90E0-7297-0E33-8EA2DB5F15A0}"/>
              </a:ext>
            </a:extLst>
          </p:cNvPr>
          <p:cNvSpPr>
            <a:spLocks noGrp="1"/>
          </p:cNvSpPr>
          <p:nvPr>
            <p:ph type="title"/>
          </p:nvPr>
        </p:nvSpPr>
        <p:spPr>
          <a:xfrm>
            <a:off x="477981" y="1122362"/>
            <a:ext cx="4023360" cy="2802219"/>
          </a:xfrm>
        </p:spPr>
        <p:txBody>
          <a:bodyPr vert="horz" lIns="91440" tIns="45720" rIns="91440" bIns="45720" rtlCol="0" anchor="b">
            <a:normAutofit/>
          </a:bodyPr>
          <a:lstStyle/>
          <a:p>
            <a:r>
              <a:rPr lang="en-US" sz="4600" b="1" i="0" kern="1200" cap="all" baseline="0">
                <a:solidFill>
                  <a:schemeClr val="tx1"/>
                </a:solidFill>
                <a:latin typeface="+mj-lt"/>
                <a:ea typeface="+mj-ea"/>
                <a:cs typeface="+mj-cs"/>
              </a:rPr>
              <a:t>How do I research / fix my issues?</a:t>
            </a:r>
          </a:p>
        </p:txBody>
      </p:sp>
    </p:spTree>
    <p:extLst>
      <p:ext uri="{BB962C8B-B14F-4D97-AF65-F5344CB8AC3E}">
        <p14:creationId xmlns:p14="http://schemas.microsoft.com/office/powerpoint/2010/main" val="339666121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600E5-CA63-2E07-3F1C-DED213ED7655}"/>
              </a:ext>
            </a:extLst>
          </p:cNvPr>
          <p:cNvSpPr>
            <a:spLocks noGrp="1"/>
          </p:cNvSpPr>
          <p:nvPr>
            <p:ph type="title"/>
          </p:nvPr>
        </p:nvSpPr>
        <p:spPr/>
        <p:txBody>
          <a:bodyPr>
            <a:normAutofit/>
          </a:bodyPr>
          <a:lstStyle/>
          <a:p>
            <a:r>
              <a:rPr lang="en-US"/>
              <a:t>Review each account, first by Balance, </a:t>
            </a:r>
            <a:endParaRPr lang="en-US" dirty="0"/>
          </a:p>
        </p:txBody>
      </p:sp>
      <p:pic>
        <p:nvPicPr>
          <p:cNvPr id="6" name="Picture 5">
            <a:extLst>
              <a:ext uri="{FF2B5EF4-FFF2-40B4-BE49-F238E27FC236}">
                <a16:creationId xmlns:a16="http://schemas.microsoft.com/office/drawing/2014/main" id="{1DF63600-3135-7113-2067-8E43C558D03C}"/>
              </a:ext>
            </a:extLst>
          </p:cNvPr>
          <p:cNvPicPr>
            <a:picLocks noChangeAspect="1"/>
          </p:cNvPicPr>
          <p:nvPr/>
        </p:nvPicPr>
        <p:blipFill>
          <a:blip r:embed="rId2"/>
          <a:stretch>
            <a:fillRect/>
          </a:stretch>
        </p:blipFill>
        <p:spPr>
          <a:xfrm>
            <a:off x="962076" y="1871900"/>
            <a:ext cx="2171812" cy="1162110"/>
          </a:xfrm>
          <a:prstGeom prst="rect">
            <a:avLst/>
          </a:prstGeom>
        </p:spPr>
      </p:pic>
      <p:pic>
        <p:nvPicPr>
          <p:cNvPr id="8" name="Picture 7">
            <a:extLst>
              <a:ext uri="{FF2B5EF4-FFF2-40B4-BE49-F238E27FC236}">
                <a16:creationId xmlns:a16="http://schemas.microsoft.com/office/drawing/2014/main" id="{99F32371-DBE0-76EF-A89A-7D6CFF997B53}"/>
              </a:ext>
            </a:extLst>
          </p:cNvPr>
          <p:cNvPicPr>
            <a:picLocks noChangeAspect="1"/>
          </p:cNvPicPr>
          <p:nvPr/>
        </p:nvPicPr>
        <p:blipFill>
          <a:blip r:embed="rId3"/>
          <a:stretch>
            <a:fillRect/>
          </a:stretch>
        </p:blipFill>
        <p:spPr>
          <a:xfrm>
            <a:off x="3706466" y="1871901"/>
            <a:ext cx="2171812" cy="1642320"/>
          </a:xfrm>
          <a:prstGeom prst="rect">
            <a:avLst/>
          </a:prstGeom>
        </p:spPr>
      </p:pic>
    </p:spTree>
    <p:extLst>
      <p:ext uri="{BB962C8B-B14F-4D97-AF65-F5344CB8AC3E}">
        <p14:creationId xmlns:p14="http://schemas.microsoft.com/office/powerpoint/2010/main" val="833390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039B9-A497-A6BE-51ED-ABB200F4DC53}"/>
              </a:ext>
            </a:extLst>
          </p:cNvPr>
          <p:cNvSpPr>
            <a:spLocks noGrp="1"/>
          </p:cNvSpPr>
          <p:nvPr>
            <p:ph type="title"/>
          </p:nvPr>
        </p:nvSpPr>
        <p:spPr/>
        <p:txBody>
          <a:bodyPr/>
          <a:lstStyle/>
          <a:p>
            <a:r>
              <a:rPr lang="en-US" dirty="0"/>
              <a:t>Then by string…</a:t>
            </a:r>
          </a:p>
        </p:txBody>
      </p:sp>
      <p:pic>
        <p:nvPicPr>
          <p:cNvPr id="3" name="Picture 2">
            <a:extLst>
              <a:ext uri="{FF2B5EF4-FFF2-40B4-BE49-F238E27FC236}">
                <a16:creationId xmlns:a16="http://schemas.microsoft.com/office/drawing/2014/main" id="{63F98A1C-800A-7EFC-C733-3570A964CAC9}"/>
              </a:ext>
            </a:extLst>
          </p:cNvPr>
          <p:cNvPicPr>
            <a:picLocks noChangeAspect="1"/>
          </p:cNvPicPr>
          <p:nvPr/>
        </p:nvPicPr>
        <p:blipFill>
          <a:blip r:embed="rId2"/>
          <a:stretch>
            <a:fillRect/>
          </a:stretch>
        </p:blipFill>
        <p:spPr>
          <a:xfrm>
            <a:off x="982038" y="2367332"/>
            <a:ext cx="9404833" cy="1568531"/>
          </a:xfrm>
          <a:prstGeom prst="rect">
            <a:avLst/>
          </a:prstGeom>
        </p:spPr>
      </p:pic>
      <p:pic>
        <p:nvPicPr>
          <p:cNvPr id="5" name="Picture 4">
            <a:extLst>
              <a:ext uri="{FF2B5EF4-FFF2-40B4-BE49-F238E27FC236}">
                <a16:creationId xmlns:a16="http://schemas.microsoft.com/office/drawing/2014/main" id="{726ED6E9-D854-0C27-E70A-97D856A7B181}"/>
              </a:ext>
            </a:extLst>
          </p:cNvPr>
          <p:cNvPicPr>
            <a:picLocks noChangeAspect="1"/>
          </p:cNvPicPr>
          <p:nvPr/>
        </p:nvPicPr>
        <p:blipFill>
          <a:blip r:embed="rId3"/>
          <a:stretch>
            <a:fillRect/>
          </a:stretch>
        </p:blipFill>
        <p:spPr>
          <a:xfrm>
            <a:off x="3042389" y="4067295"/>
            <a:ext cx="3168813" cy="2298818"/>
          </a:xfrm>
          <a:prstGeom prst="rect">
            <a:avLst/>
          </a:prstGeom>
        </p:spPr>
      </p:pic>
    </p:spTree>
    <p:extLst>
      <p:ext uri="{BB962C8B-B14F-4D97-AF65-F5344CB8AC3E}">
        <p14:creationId xmlns:p14="http://schemas.microsoft.com/office/powerpoint/2010/main" val="384932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421E0C-F798-1938-E6AB-9BB3E9B93809}"/>
              </a:ext>
            </a:extLst>
          </p:cNvPr>
          <p:cNvSpPr>
            <a:spLocks noGrp="1"/>
          </p:cNvSpPr>
          <p:nvPr>
            <p:ph type="title"/>
          </p:nvPr>
        </p:nvSpPr>
        <p:spPr>
          <a:xfrm>
            <a:off x="6412091" y="501651"/>
            <a:ext cx="4395340" cy="1716255"/>
          </a:xfrm>
        </p:spPr>
        <p:txBody>
          <a:bodyPr vert="horz" lIns="91440" tIns="45720" rIns="91440" bIns="45720" rtlCol="0" anchor="b">
            <a:normAutofit/>
          </a:bodyPr>
          <a:lstStyle/>
          <a:p>
            <a:r>
              <a:rPr lang="en-US" sz="5400" kern="1200">
                <a:solidFill>
                  <a:schemeClr val="tx1"/>
                </a:solidFill>
                <a:latin typeface="+mj-lt"/>
                <a:ea typeface="+mj-ea"/>
                <a:cs typeface="+mj-cs"/>
              </a:rPr>
              <a:t>Researching issues…</a:t>
            </a:r>
          </a:p>
        </p:txBody>
      </p:sp>
      <p:sp>
        <p:nvSpPr>
          <p:cNvPr id="14" name="Rectangle 13">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EA7753B-8EBD-7A78-A601-4879000F46E9}"/>
              </a:ext>
            </a:extLst>
          </p:cNvPr>
          <p:cNvPicPr>
            <a:picLocks noChangeAspect="1"/>
          </p:cNvPicPr>
          <p:nvPr/>
        </p:nvPicPr>
        <p:blipFill>
          <a:blip r:embed="rId2"/>
          <a:stretch>
            <a:fillRect/>
          </a:stretch>
        </p:blipFill>
        <p:spPr>
          <a:xfrm>
            <a:off x="279143" y="1377236"/>
            <a:ext cx="5221625" cy="4103528"/>
          </a:xfrm>
          <a:prstGeom prst="rect">
            <a:avLst/>
          </a:prstGeom>
        </p:spPr>
      </p:pic>
      <p:sp>
        <p:nvSpPr>
          <p:cNvPr id="5" name="TextBox 4">
            <a:extLst>
              <a:ext uri="{FF2B5EF4-FFF2-40B4-BE49-F238E27FC236}">
                <a16:creationId xmlns:a16="http://schemas.microsoft.com/office/drawing/2014/main" id="{4A4ECE61-1275-F5D4-63F2-EBDC8E2D4E05}"/>
              </a:ext>
            </a:extLst>
          </p:cNvPr>
          <p:cNvSpPr txBox="1"/>
          <p:nvPr/>
        </p:nvSpPr>
        <p:spPr>
          <a:xfrm>
            <a:off x="6392583" y="2645922"/>
            <a:ext cx="4434721" cy="3710427"/>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1500" dirty="0"/>
              <a:t>Review the originating documents. </a:t>
            </a:r>
          </a:p>
          <a:p>
            <a:pPr marL="742950" lvl="1" indent="-228600">
              <a:lnSpc>
                <a:spcPct val="90000"/>
              </a:lnSpc>
              <a:spcAft>
                <a:spcPts val="600"/>
              </a:spcAft>
              <a:buFont typeface="Arial" panose="020B0604020202020204" pitchFamily="34" charset="0"/>
              <a:buChar char="•"/>
            </a:pPr>
            <a:r>
              <a:rPr lang="en-US" sz="1500" dirty="0"/>
              <a:t>The $1.00 variance came from the 6/30 payroll (It is dated 7/1 because it was outstanding at year-end, and we are only looking at FY23 (which would have a balance forward for the balance remaining in FY22)</a:t>
            </a:r>
          </a:p>
          <a:p>
            <a:pPr marL="285750" indent="-228600">
              <a:lnSpc>
                <a:spcPct val="90000"/>
              </a:lnSpc>
              <a:spcAft>
                <a:spcPts val="600"/>
              </a:spcAft>
              <a:buFont typeface="Arial" panose="020B0604020202020204" pitchFamily="34" charset="0"/>
              <a:buChar char="•"/>
            </a:pPr>
            <a:r>
              <a:rPr lang="en-US" sz="1500" dirty="0"/>
              <a:t>Compare to the voucher. </a:t>
            </a:r>
          </a:p>
          <a:p>
            <a:pPr marL="742950" lvl="1" indent="-228600">
              <a:lnSpc>
                <a:spcPct val="90000"/>
              </a:lnSpc>
              <a:spcAft>
                <a:spcPts val="600"/>
              </a:spcAft>
              <a:buFont typeface="Arial" panose="020B0604020202020204" pitchFamily="34" charset="0"/>
              <a:buChar char="•"/>
            </a:pPr>
            <a:r>
              <a:rPr lang="en-US" sz="1500" dirty="0"/>
              <a:t>More than likely, an adjustment was requested by the HR department to the AP department. This adjustment was coded to the liability account rather than an expense account.</a:t>
            </a:r>
          </a:p>
        </p:txBody>
      </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7367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D1B787A8-0D67-4B7E-9B48-86BD906AB6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8F9CBE3F-79A8-4F8F-88D9-DAD03D0D2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97098A-3CEB-64A2-DB7B-A6D5E2813683}"/>
              </a:ext>
            </a:extLst>
          </p:cNvPr>
          <p:cNvSpPr>
            <a:spLocks noGrp="1"/>
          </p:cNvSpPr>
          <p:nvPr>
            <p:ph type="title"/>
          </p:nvPr>
        </p:nvSpPr>
        <p:spPr>
          <a:xfrm>
            <a:off x="1522030" y="1209220"/>
            <a:ext cx="9147940" cy="2337238"/>
          </a:xfrm>
        </p:spPr>
        <p:txBody>
          <a:bodyPr vert="horz" lIns="91440" tIns="45720" rIns="91440" bIns="45720" rtlCol="0" anchor="b">
            <a:normAutofit/>
          </a:bodyPr>
          <a:lstStyle/>
          <a:p>
            <a:pPr algn="ctr"/>
            <a:r>
              <a:rPr lang="en-US" sz="2900" b="1" i="0" kern="1200" cap="all" baseline="0" dirty="0">
                <a:solidFill>
                  <a:schemeClr val="bg1"/>
                </a:solidFill>
                <a:latin typeface="+mj-lt"/>
                <a:ea typeface="+mj-ea"/>
                <a:cs typeface="+mj-cs"/>
              </a:rPr>
              <a:t>how does Reversed payments and manual payments effect my Net Pay voucher and GL Accounts?</a:t>
            </a:r>
          </a:p>
        </p:txBody>
      </p:sp>
      <p:sp>
        <p:nvSpPr>
          <p:cNvPr id="11" name="Graphic 22">
            <a:extLst>
              <a:ext uri="{FF2B5EF4-FFF2-40B4-BE49-F238E27FC236}">
                <a16:creationId xmlns:a16="http://schemas.microsoft.com/office/drawing/2014/main" id="{508BEF50-7B1E-49A4-BC19-5F4F1D755E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1869" y="2383077"/>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a:p>
        </p:txBody>
      </p:sp>
      <p:sp>
        <p:nvSpPr>
          <p:cNvPr id="13"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24364" y="2265467"/>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5"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24834" y="253720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a:p>
        </p:txBody>
      </p:sp>
      <p:sp>
        <p:nvSpPr>
          <p:cNvPr id="17" name="Graphic 21">
            <a:extLst>
              <a:ext uri="{FF2B5EF4-FFF2-40B4-BE49-F238E27FC236}">
                <a16:creationId xmlns:a16="http://schemas.microsoft.com/office/drawing/2014/main" id="{C39ADB8F-D187-49D7-BDCF-C1B6DC727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053" y="2832967"/>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a:p>
        </p:txBody>
      </p:sp>
      <p:sp>
        <p:nvSpPr>
          <p:cNvPr id="19"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772266" y="280398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21" name="Graphic 23">
            <a:extLst>
              <a:ext uri="{FF2B5EF4-FFF2-40B4-BE49-F238E27FC236}">
                <a16:creationId xmlns:a16="http://schemas.microsoft.com/office/drawing/2014/main" id="{3FBAD350-5664-4811-A208-657FB882D3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3405" y="3242499"/>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a:p>
        </p:txBody>
      </p:sp>
      <p:cxnSp>
        <p:nvCxnSpPr>
          <p:cNvPr id="23"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831729"/>
            <a:ext cx="12188952" cy="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3244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DF621-5960-119C-24EB-5B2A446F019D}"/>
              </a:ext>
            </a:extLst>
          </p:cNvPr>
          <p:cNvSpPr>
            <a:spLocks noGrp="1"/>
          </p:cNvSpPr>
          <p:nvPr>
            <p:ph type="title"/>
          </p:nvPr>
        </p:nvSpPr>
        <p:spPr/>
        <p:txBody>
          <a:bodyPr/>
          <a:lstStyle/>
          <a:p>
            <a:r>
              <a:rPr lang="en-US" dirty="0"/>
              <a:t>Reversed Payments</a:t>
            </a:r>
          </a:p>
        </p:txBody>
      </p:sp>
      <p:sp>
        <p:nvSpPr>
          <p:cNvPr id="3" name="Content Placeholder 2">
            <a:extLst>
              <a:ext uri="{FF2B5EF4-FFF2-40B4-BE49-F238E27FC236}">
                <a16:creationId xmlns:a16="http://schemas.microsoft.com/office/drawing/2014/main" id="{B88C6CFA-382F-15B6-1E5B-6FEBDE48A500}"/>
              </a:ext>
            </a:extLst>
          </p:cNvPr>
          <p:cNvSpPr>
            <a:spLocks noGrp="1"/>
          </p:cNvSpPr>
          <p:nvPr>
            <p:ph idx="1"/>
          </p:nvPr>
        </p:nvSpPr>
        <p:spPr/>
        <p:txBody>
          <a:bodyPr>
            <a:normAutofit/>
          </a:bodyPr>
          <a:lstStyle/>
          <a:p>
            <a:pPr marL="285750" indent="-285750">
              <a:buFont typeface="Arial" panose="020B0604020202020204" pitchFamily="34" charset="0"/>
              <a:buChar char="•"/>
            </a:pPr>
            <a:r>
              <a:rPr lang="en-US" sz="2000" dirty="0"/>
              <a:t>If the employee doesn’t receive the funds, but we sent them (either by paper check or ACH), Central Payroll:</a:t>
            </a:r>
          </a:p>
          <a:p>
            <a:pPr marL="742950" lvl="1" indent="-285750"/>
            <a:r>
              <a:rPr lang="en-US" sz="1600" dirty="0"/>
              <a:t>1) If payment was made via ACH, the funds are requested back from the bank. </a:t>
            </a:r>
          </a:p>
          <a:p>
            <a:pPr marL="1200150" lvl="2" indent="-285750"/>
            <a:r>
              <a:rPr lang="en-US" sz="1200" dirty="0"/>
              <a:t>If the funds are not returned, and the error was made by the college, the college will issue a new manual check to the employee and not enter the check into Payroll. This new manual check should be expensed (not put to 2011015). </a:t>
            </a:r>
          </a:p>
          <a:p>
            <a:pPr marL="1200150" lvl="2" indent="-285750"/>
            <a:r>
              <a:rPr lang="en-US" sz="1200" dirty="0"/>
              <a:t>If the funds are returned, then a Reversal can be entered in Payroll and the manual check would be posted to 2011015, not an expense. </a:t>
            </a:r>
          </a:p>
          <a:p>
            <a:pPr marL="742950" lvl="1" indent="-285750"/>
            <a:r>
              <a:rPr lang="en-US" sz="1600" dirty="0"/>
              <a:t>2) If payment was made via check, then Central Payroll will cancel the payment at the bank and the college creates a Negative Manual Check in Payroll to reverse the payment. The college can either enter the earnings again on the next payroll or pay by manual payment. In this case the manual payment would need to be added back to the next payroll in order to keep the W-2 accurate.</a:t>
            </a:r>
          </a:p>
          <a:p>
            <a:endParaRPr lang="en-US" dirty="0"/>
          </a:p>
        </p:txBody>
      </p:sp>
      <p:graphicFrame>
        <p:nvGraphicFramePr>
          <p:cNvPr id="4" name="Table 3">
            <a:extLst>
              <a:ext uri="{FF2B5EF4-FFF2-40B4-BE49-F238E27FC236}">
                <a16:creationId xmlns:a16="http://schemas.microsoft.com/office/drawing/2014/main" id="{46BC447E-8F83-0E55-B0F5-C6EC90CAD901}"/>
              </a:ext>
            </a:extLst>
          </p:cNvPr>
          <p:cNvGraphicFramePr>
            <a:graphicFrameLocks noGrp="1"/>
          </p:cNvGraphicFramePr>
          <p:nvPr>
            <p:extLst>
              <p:ext uri="{D42A27DB-BD31-4B8C-83A1-F6EECF244321}">
                <p14:modId xmlns:p14="http://schemas.microsoft.com/office/powerpoint/2010/main" val="217910959"/>
              </p:ext>
            </p:extLst>
          </p:nvPr>
        </p:nvGraphicFramePr>
        <p:xfrm>
          <a:off x="838199" y="4713429"/>
          <a:ext cx="10515601" cy="520243"/>
        </p:xfrm>
        <a:graphic>
          <a:graphicData uri="http://schemas.openxmlformats.org/drawingml/2006/table">
            <a:tbl>
              <a:tblPr>
                <a:tableStyleId>{5C22544A-7EE6-4342-B048-85BDC9FD1C3A}</a:tableStyleId>
              </a:tblPr>
              <a:tblGrid>
                <a:gridCol w="842971">
                  <a:extLst>
                    <a:ext uri="{9D8B030D-6E8A-4147-A177-3AD203B41FA5}">
                      <a16:colId xmlns:a16="http://schemas.microsoft.com/office/drawing/2014/main" val="1056800853"/>
                    </a:ext>
                  </a:extLst>
                </a:gridCol>
                <a:gridCol w="1119859">
                  <a:extLst>
                    <a:ext uri="{9D8B030D-6E8A-4147-A177-3AD203B41FA5}">
                      <a16:colId xmlns:a16="http://schemas.microsoft.com/office/drawing/2014/main" val="3327677195"/>
                    </a:ext>
                  </a:extLst>
                </a:gridCol>
                <a:gridCol w="418409">
                  <a:extLst>
                    <a:ext uri="{9D8B030D-6E8A-4147-A177-3AD203B41FA5}">
                      <a16:colId xmlns:a16="http://schemas.microsoft.com/office/drawing/2014/main" val="4010539320"/>
                    </a:ext>
                  </a:extLst>
                </a:gridCol>
                <a:gridCol w="621460">
                  <a:extLst>
                    <a:ext uri="{9D8B030D-6E8A-4147-A177-3AD203B41FA5}">
                      <a16:colId xmlns:a16="http://schemas.microsoft.com/office/drawing/2014/main" val="3954084327"/>
                    </a:ext>
                  </a:extLst>
                </a:gridCol>
                <a:gridCol w="406103">
                  <a:extLst>
                    <a:ext uri="{9D8B030D-6E8A-4147-A177-3AD203B41FA5}">
                      <a16:colId xmlns:a16="http://schemas.microsoft.com/office/drawing/2014/main" val="1457448707"/>
                    </a:ext>
                  </a:extLst>
                </a:gridCol>
                <a:gridCol w="418409">
                  <a:extLst>
                    <a:ext uri="{9D8B030D-6E8A-4147-A177-3AD203B41FA5}">
                      <a16:colId xmlns:a16="http://schemas.microsoft.com/office/drawing/2014/main" val="2387979548"/>
                    </a:ext>
                  </a:extLst>
                </a:gridCol>
                <a:gridCol w="750675">
                  <a:extLst>
                    <a:ext uri="{9D8B030D-6E8A-4147-A177-3AD203B41FA5}">
                      <a16:colId xmlns:a16="http://schemas.microsoft.com/office/drawing/2014/main" val="2481934702"/>
                    </a:ext>
                  </a:extLst>
                </a:gridCol>
                <a:gridCol w="639919">
                  <a:extLst>
                    <a:ext uri="{9D8B030D-6E8A-4147-A177-3AD203B41FA5}">
                      <a16:colId xmlns:a16="http://schemas.microsoft.com/office/drawing/2014/main" val="2400214751"/>
                    </a:ext>
                  </a:extLst>
                </a:gridCol>
                <a:gridCol w="603001">
                  <a:extLst>
                    <a:ext uri="{9D8B030D-6E8A-4147-A177-3AD203B41FA5}">
                      <a16:colId xmlns:a16="http://schemas.microsoft.com/office/drawing/2014/main" val="3349538304"/>
                    </a:ext>
                  </a:extLst>
                </a:gridCol>
                <a:gridCol w="1396747">
                  <a:extLst>
                    <a:ext uri="{9D8B030D-6E8A-4147-A177-3AD203B41FA5}">
                      <a16:colId xmlns:a16="http://schemas.microsoft.com/office/drawing/2014/main" val="3132018383"/>
                    </a:ext>
                  </a:extLst>
                </a:gridCol>
                <a:gridCol w="486093">
                  <a:extLst>
                    <a:ext uri="{9D8B030D-6E8A-4147-A177-3AD203B41FA5}">
                      <a16:colId xmlns:a16="http://schemas.microsoft.com/office/drawing/2014/main" val="1299890098"/>
                    </a:ext>
                  </a:extLst>
                </a:gridCol>
                <a:gridCol w="646073">
                  <a:extLst>
                    <a:ext uri="{9D8B030D-6E8A-4147-A177-3AD203B41FA5}">
                      <a16:colId xmlns:a16="http://schemas.microsoft.com/office/drawing/2014/main" val="2810084295"/>
                    </a:ext>
                  </a:extLst>
                </a:gridCol>
                <a:gridCol w="682991">
                  <a:extLst>
                    <a:ext uri="{9D8B030D-6E8A-4147-A177-3AD203B41FA5}">
                      <a16:colId xmlns:a16="http://schemas.microsoft.com/office/drawing/2014/main" val="3429555617"/>
                    </a:ext>
                  </a:extLst>
                </a:gridCol>
                <a:gridCol w="178439">
                  <a:extLst>
                    <a:ext uri="{9D8B030D-6E8A-4147-A177-3AD203B41FA5}">
                      <a16:colId xmlns:a16="http://schemas.microsoft.com/office/drawing/2014/main" val="1291894334"/>
                    </a:ext>
                  </a:extLst>
                </a:gridCol>
                <a:gridCol w="652226">
                  <a:extLst>
                    <a:ext uri="{9D8B030D-6E8A-4147-A177-3AD203B41FA5}">
                      <a16:colId xmlns:a16="http://schemas.microsoft.com/office/drawing/2014/main" val="3712832357"/>
                    </a:ext>
                  </a:extLst>
                </a:gridCol>
                <a:gridCol w="652226">
                  <a:extLst>
                    <a:ext uri="{9D8B030D-6E8A-4147-A177-3AD203B41FA5}">
                      <a16:colId xmlns:a16="http://schemas.microsoft.com/office/drawing/2014/main" val="231498936"/>
                    </a:ext>
                  </a:extLst>
                </a:gridCol>
              </a:tblGrid>
              <a:tr h="189207">
                <a:tc>
                  <a:txBody>
                    <a:bodyPr/>
                    <a:lstStyle/>
                    <a:p>
                      <a:pPr algn="ctr" fontAlgn="b"/>
                      <a:r>
                        <a:rPr lang="en-US" sz="500" u="none" strike="noStrike">
                          <a:effectLst/>
                        </a:rPr>
                        <a:t>Company</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l" fontAlgn="b"/>
                      <a:r>
                        <a:rPr lang="en-US" sz="500" u="none" strike="noStrike" dirty="0">
                          <a:effectLst/>
                        </a:rPr>
                        <a:t>Company Name</a:t>
                      </a:r>
                      <a:endParaRPr lang="en-US" sz="500" b="1" i="0" u="none" strike="noStrike" dirty="0">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Pay End Date</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dirty="0">
                          <a:effectLst/>
                        </a:rPr>
                        <a:t>Pay Schedule</a:t>
                      </a:r>
                      <a:endParaRPr lang="en-US" sz="500" b="1" i="0" u="none" strike="noStrike" dirty="0">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Form ID</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Paycheck Number</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Chk Option</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Paycheck Status</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Empl ID</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l" fontAlgn="b"/>
                      <a:r>
                        <a:rPr lang="en-US" sz="500" u="none" strike="noStrike">
                          <a:effectLst/>
                        </a:rPr>
                        <a:t>Name</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Net pay </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Pay Check Issue Date</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Cancellation </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Void </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Cancelled Total </a:t>
                      </a:r>
                      <a:endParaRPr lang="en-US" sz="500" b="1"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Paid Total </a:t>
                      </a:r>
                      <a:endParaRPr lang="en-US" sz="500" b="1" i="0" u="none" strike="noStrike">
                        <a:solidFill>
                          <a:srgbClr val="000000"/>
                        </a:solidFill>
                        <a:effectLst/>
                        <a:latin typeface="Calibri" panose="020F0502020204030204" pitchFamily="34" charset="0"/>
                      </a:endParaRPr>
                    </a:p>
                  </a:txBody>
                  <a:tcPr marL="3077" marR="3077" marT="3077" marB="0" anchor="b"/>
                </a:tc>
                <a:extLst>
                  <a:ext uri="{0D108BD9-81ED-4DB2-BD59-A6C34878D82A}">
                    <a16:rowId xmlns:a16="http://schemas.microsoft.com/office/drawing/2014/main" val="3546024967"/>
                  </a:ext>
                </a:extLst>
              </a:tr>
              <a:tr h="165518">
                <a:tc>
                  <a:txBody>
                    <a:bodyPr/>
                    <a:lstStyle/>
                    <a:p>
                      <a:pPr algn="ctr" fontAlgn="b"/>
                      <a:r>
                        <a:rPr lang="en-US" sz="500" u="none" strike="noStrike">
                          <a:effectLst/>
                        </a:rPr>
                        <a:t>220</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l" fontAlgn="b"/>
                      <a:r>
                        <a:rPr lang="en-US" sz="500" u="none" strike="noStrike" dirty="0">
                          <a:effectLst/>
                        </a:rPr>
                        <a:t>Tacoma Community College</a:t>
                      </a:r>
                      <a:endParaRPr lang="en-US" sz="500" b="0" i="0" u="none" strike="noStrike" dirty="0">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2023-01-31</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01B</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dirty="0">
                          <a:effectLst/>
                        </a:rPr>
                        <a:t>1550</a:t>
                      </a:r>
                      <a:endParaRPr lang="en-US" sz="500" b="0" i="0" u="none" strike="noStrike" dirty="0">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Manual Check</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dirty="0">
                          <a:effectLst/>
                        </a:rPr>
                        <a:t>Confirmed</a:t>
                      </a:r>
                      <a:endParaRPr lang="en-US" sz="500" b="0" i="0" u="none" strike="noStrike" dirty="0">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101034586</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l" fontAlgn="b"/>
                      <a:r>
                        <a:rPr lang="en-US" sz="500" u="none" strike="noStrike">
                          <a:effectLst/>
                        </a:rPr>
                        <a:t>Mears,Gina M</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(302.77)</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2023-01-10</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N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N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(302.77)</a:t>
                      </a:r>
                      <a:endParaRPr lang="en-US" sz="500" b="0" i="0" u="none" strike="noStrike">
                        <a:solidFill>
                          <a:srgbClr val="000000"/>
                        </a:solidFill>
                        <a:effectLst/>
                        <a:latin typeface="Calibri" panose="020F0502020204030204" pitchFamily="34" charset="0"/>
                      </a:endParaRPr>
                    </a:p>
                  </a:txBody>
                  <a:tcPr marL="3077" marR="3077" marT="3077" marB="0" anchor="b"/>
                </a:tc>
                <a:extLst>
                  <a:ext uri="{0D108BD9-81ED-4DB2-BD59-A6C34878D82A}">
                    <a16:rowId xmlns:a16="http://schemas.microsoft.com/office/drawing/2014/main" val="1962468076"/>
                  </a:ext>
                </a:extLst>
              </a:tr>
              <a:tr h="165518">
                <a:tc>
                  <a:txBody>
                    <a:bodyPr/>
                    <a:lstStyle/>
                    <a:p>
                      <a:pPr algn="ctr" fontAlgn="b"/>
                      <a:r>
                        <a:rPr lang="en-US" sz="500" u="none" strike="noStrike">
                          <a:effectLst/>
                        </a:rPr>
                        <a:t>220</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l" fontAlgn="b"/>
                      <a:r>
                        <a:rPr lang="en-US" sz="500" u="none" strike="noStrike">
                          <a:effectLst/>
                        </a:rPr>
                        <a:t>Tacoma Community College</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2023-01-31</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01B</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ADVICE</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1178853</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Advice</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Confirmed</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101034586</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l" fontAlgn="b"/>
                      <a:r>
                        <a:rPr lang="en-US" sz="500" u="none" strike="noStrike">
                          <a:effectLst/>
                        </a:rPr>
                        <a:t>Mears,Gina M</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1,527.68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2023-02-10</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N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N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a:effectLst/>
                        </a:rPr>
                        <a:t>                                        -   </a:t>
                      </a:r>
                      <a:endParaRPr lang="en-US" sz="500" b="0" i="0" u="none" strike="noStrike">
                        <a:solidFill>
                          <a:srgbClr val="000000"/>
                        </a:solidFill>
                        <a:effectLst/>
                        <a:latin typeface="Calibri" panose="020F0502020204030204" pitchFamily="34" charset="0"/>
                      </a:endParaRPr>
                    </a:p>
                  </a:txBody>
                  <a:tcPr marL="3077" marR="3077" marT="3077" marB="0" anchor="b"/>
                </a:tc>
                <a:tc>
                  <a:txBody>
                    <a:bodyPr/>
                    <a:lstStyle/>
                    <a:p>
                      <a:pPr algn="ctr" fontAlgn="b"/>
                      <a:r>
                        <a:rPr lang="en-US" sz="500" u="none" strike="noStrike" dirty="0">
                          <a:effectLst/>
                        </a:rPr>
                        <a:t>                           1,527.68 </a:t>
                      </a:r>
                      <a:endParaRPr lang="en-US" sz="500" b="0" i="0" u="none" strike="noStrike" dirty="0">
                        <a:solidFill>
                          <a:srgbClr val="000000"/>
                        </a:solidFill>
                        <a:effectLst/>
                        <a:latin typeface="Calibri" panose="020F0502020204030204" pitchFamily="34" charset="0"/>
                      </a:endParaRPr>
                    </a:p>
                  </a:txBody>
                  <a:tcPr marL="3077" marR="3077" marT="3077" marB="0" anchor="b"/>
                </a:tc>
                <a:extLst>
                  <a:ext uri="{0D108BD9-81ED-4DB2-BD59-A6C34878D82A}">
                    <a16:rowId xmlns:a16="http://schemas.microsoft.com/office/drawing/2014/main" val="399229864"/>
                  </a:ext>
                </a:extLst>
              </a:tr>
            </a:tbl>
          </a:graphicData>
        </a:graphic>
      </p:graphicFrame>
      <p:pic>
        <p:nvPicPr>
          <p:cNvPr id="5" name="Picture 4">
            <a:extLst>
              <a:ext uri="{FF2B5EF4-FFF2-40B4-BE49-F238E27FC236}">
                <a16:creationId xmlns:a16="http://schemas.microsoft.com/office/drawing/2014/main" id="{5CD1A428-7F27-4F8E-357E-69442E5890E7}"/>
              </a:ext>
            </a:extLst>
          </p:cNvPr>
          <p:cNvPicPr>
            <a:picLocks noChangeAspect="1"/>
          </p:cNvPicPr>
          <p:nvPr/>
        </p:nvPicPr>
        <p:blipFill>
          <a:blip r:embed="rId2"/>
          <a:stretch>
            <a:fillRect/>
          </a:stretch>
        </p:blipFill>
        <p:spPr>
          <a:xfrm>
            <a:off x="825550" y="5361388"/>
            <a:ext cx="10540898" cy="1012024"/>
          </a:xfrm>
          <a:prstGeom prst="rect">
            <a:avLst/>
          </a:prstGeom>
        </p:spPr>
      </p:pic>
    </p:spTree>
    <p:extLst>
      <p:ext uri="{BB962C8B-B14F-4D97-AF65-F5344CB8AC3E}">
        <p14:creationId xmlns:p14="http://schemas.microsoft.com/office/powerpoint/2010/main" val="1420274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7E8D09-288A-F05A-4B1A-F6B3A6A631AD}"/>
              </a:ext>
            </a:extLst>
          </p:cNvPr>
          <p:cNvSpPr txBox="1"/>
          <p:nvPr/>
        </p:nvSpPr>
        <p:spPr>
          <a:xfrm>
            <a:off x="1062237" y="355904"/>
            <a:ext cx="10764733" cy="5909310"/>
          </a:xfrm>
          <a:prstGeom prst="rect">
            <a:avLst/>
          </a:prstGeom>
          <a:noFill/>
        </p:spPr>
        <p:txBody>
          <a:bodyPr wrap="square" rtlCol="0">
            <a:spAutoFit/>
          </a:bodyPr>
          <a:lstStyle/>
          <a:p>
            <a:r>
              <a:rPr lang="en-US" dirty="0"/>
              <a:t>How does this tie to your Net Pay voucher?</a:t>
            </a:r>
          </a:p>
          <a:p>
            <a:endParaRPr lang="en-US" dirty="0"/>
          </a:p>
          <a:p>
            <a:endParaRPr lang="en-US" dirty="0"/>
          </a:p>
          <a:p>
            <a:r>
              <a:rPr lang="en-US" dirty="0"/>
              <a:t>CTC_HR_ACCTG_LINE_PAY_PERIOD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$160.00 is an off-cycle Check (Manual) check. This is excluded from the pull for your Net Pay. The manual payment, done in AP, should have been coded to this GL Account (2011025).</a:t>
            </a:r>
          </a:p>
          <a:p>
            <a:endParaRPr lang="en-US" dirty="0"/>
          </a:p>
          <a:p>
            <a:r>
              <a:rPr lang="en-US" dirty="0"/>
              <a:t>The $4,006.33 is a payment reversal and is not excluded from the pull for your Net Pay.</a:t>
            </a:r>
          </a:p>
        </p:txBody>
      </p:sp>
      <p:pic>
        <p:nvPicPr>
          <p:cNvPr id="5" name="Picture 4">
            <a:extLst>
              <a:ext uri="{FF2B5EF4-FFF2-40B4-BE49-F238E27FC236}">
                <a16:creationId xmlns:a16="http://schemas.microsoft.com/office/drawing/2014/main" id="{13AB1F27-99E1-16AB-71BB-6BDFF9B0D02E}"/>
              </a:ext>
            </a:extLst>
          </p:cNvPr>
          <p:cNvPicPr>
            <a:picLocks noChangeAspect="1"/>
          </p:cNvPicPr>
          <p:nvPr/>
        </p:nvPicPr>
        <p:blipFill>
          <a:blip r:embed="rId2"/>
          <a:stretch>
            <a:fillRect/>
          </a:stretch>
        </p:blipFill>
        <p:spPr>
          <a:xfrm>
            <a:off x="1136708" y="1569538"/>
            <a:ext cx="3962400" cy="1543050"/>
          </a:xfrm>
          <a:prstGeom prst="rect">
            <a:avLst/>
          </a:prstGeom>
        </p:spPr>
      </p:pic>
      <p:pic>
        <p:nvPicPr>
          <p:cNvPr id="7" name="Picture 6">
            <a:extLst>
              <a:ext uri="{FF2B5EF4-FFF2-40B4-BE49-F238E27FC236}">
                <a16:creationId xmlns:a16="http://schemas.microsoft.com/office/drawing/2014/main" id="{9E3E4CBF-0E52-BDC2-473C-FD2348E4D35F}"/>
              </a:ext>
            </a:extLst>
          </p:cNvPr>
          <p:cNvPicPr>
            <a:picLocks noChangeAspect="1"/>
          </p:cNvPicPr>
          <p:nvPr/>
        </p:nvPicPr>
        <p:blipFill>
          <a:blip r:embed="rId3"/>
          <a:stretch>
            <a:fillRect/>
          </a:stretch>
        </p:blipFill>
        <p:spPr>
          <a:xfrm>
            <a:off x="6196878" y="1569538"/>
            <a:ext cx="3137061" cy="2844946"/>
          </a:xfrm>
          <a:prstGeom prst="rect">
            <a:avLst/>
          </a:prstGeom>
        </p:spPr>
      </p:pic>
      <p:pic>
        <p:nvPicPr>
          <p:cNvPr id="8" name="Picture 7">
            <a:extLst>
              <a:ext uri="{FF2B5EF4-FFF2-40B4-BE49-F238E27FC236}">
                <a16:creationId xmlns:a16="http://schemas.microsoft.com/office/drawing/2014/main" id="{072E8E06-19A2-FF8D-910C-9C2FE9CC10C2}"/>
              </a:ext>
            </a:extLst>
          </p:cNvPr>
          <p:cNvPicPr>
            <a:picLocks noChangeAspect="1"/>
          </p:cNvPicPr>
          <p:nvPr/>
        </p:nvPicPr>
        <p:blipFill>
          <a:blip r:embed="rId4"/>
          <a:stretch>
            <a:fillRect/>
          </a:stretch>
        </p:blipFill>
        <p:spPr>
          <a:xfrm>
            <a:off x="1136708" y="3247194"/>
            <a:ext cx="4229100" cy="1571625"/>
          </a:xfrm>
          <a:prstGeom prst="rect">
            <a:avLst/>
          </a:prstGeom>
        </p:spPr>
      </p:pic>
    </p:spTree>
    <p:extLst>
      <p:ext uri="{BB962C8B-B14F-4D97-AF65-F5344CB8AC3E}">
        <p14:creationId xmlns:p14="http://schemas.microsoft.com/office/powerpoint/2010/main" val="199665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9528" y="554152"/>
            <a:ext cx="5742189" cy="5742189"/>
          </a:xfrm>
          <a:prstGeom prst="ellipse">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 name="Title 1">
            <a:extLst>
              <a:ext uri="{FF2B5EF4-FFF2-40B4-BE49-F238E27FC236}">
                <a16:creationId xmlns:a16="http://schemas.microsoft.com/office/drawing/2014/main" id="{11BBBE84-3E07-9225-B8AC-26A569ADFE54}"/>
              </a:ext>
            </a:extLst>
          </p:cNvPr>
          <p:cNvSpPr>
            <a:spLocks noGrp="1"/>
          </p:cNvSpPr>
          <p:nvPr>
            <p:ph type="title"/>
          </p:nvPr>
        </p:nvSpPr>
        <p:spPr>
          <a:xfrm>
            <a:off x="1245072" y="1289765"/>
            <a:ext cx="3651101" cy="4270963"/>
          </a:xfrm>
        </p:spPr>
        <p:txBody>
          <a:bodyPr anchor="ctr">
            <a:normAutofit/>
          </a:bodyPr>
          <a:lstStyle/>
          <a:p>
            <a:pPr algn="ctr"/>
            <a:r>
              <a:rPr lang="en-US" sz="4000">
                <a:solidFill>
                  <a:schemeClr val="bg1"/>
                </a:solidFill>
              </a:rPr>
              <a:t>Why does my PAY journal have entries for other operating units?</a:t>
            </a:r>
          </a:p>
        </p:txBody>
      </p:sp>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493" y="374394"/>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109" y="1084507"/>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sp>
        <p:nvSpPr>
          <p:cNvPr id="3" name="Content Placeholder 2">
            <a:extLst>
              <a:ext uri="{FF2B5EF4-FFF2-40B4-BE49-F238E27FC236}">
                <a16:creationId xmlns:a16="http://schemas.microsoft.com/office/drawing/2014/main" id="{940B484F-0DAA-BF05-CCCC-ED9557BAE5BE}"/>
              </a:ext>
            </a:extLst>
          </p:cNvPr>
          <p:cNvSpPr>
            <a:spLocks noGrp="1"/>
          </p:cNvSpPr>
          <p:nvPr>
            <p:ph idx="1"/>
          </p:nvPr>
        </p:nvSpPr>
        <p:spPr>
          <a:xfrm>
            <a:off x="6397039" y="381935"/>
            <a:ext cx="4685916" cy="5974415"/>
          </a:xfrm>
        </p:spPr>
        <p:txBody>
          <a:bodyPr anchor="ctr">
            <a:normAutofit/>
          </a:bodyPr>
          <a:lstStyle/>
          <a:p>
            <a:r>
              <a:rPr lang="en-US" sz="1500" dirty="0"/>
              <a:t>Please don’t delete these lines!</a:t>
            </a:r>
          </a:p>
          <a:p>
            <a:r>
              <a:rPr lang="en-US" sz="1500" dirty="0"/>
              <a:t>This happens when your Payroll department process payments to employees that have been terminated from your business unit. If your Payroll department does not follow the correct process, this results in you seeing incorrect detail. </a:t>
            </a:r>
            <a:r>
              <a:rPr lang="en-US" sz="1500" u="sng" dirty="0"/>
              <a:t>These expenses/liabilities are still yours</a:t>
            </a:r>
            <a:r>
              <a:rPr lang="en-US" sz="1500" dirty="0"/>
              <a:t>. However, you will need to update your journal and the corresponding AP vouchers with the correct codes. </a:t>
            </a:r>
          </a:p>
          <a:p>
            <a:r>
              <a:rPr lang="en-US" sz="1500" dirty="0"/>
              <a:t>Issue:  If the error or correction has a state fund, this will mess up your VPA. Suggest that you make the string </a:t>
            </a:r>
            <a:r>
              <a:rPr lang="en-US" sz="1500" dirty="0" err="1"/>
              <a:t>postable</a:t>
            </a:r>
            <a:r>
              <a:rPr lang="en-US" sz="1500" dirty="0"/>
              <a:t> without changing the state fund, then correct in a second journal so the changes to VPA will be picked up in your monthly report. Otherwise, you are going to have to manually adjust the monthly VPA report.</a:t>
            </a:r>
          </a:p>
          <a:p>
            <a:r>
              <a:rPr lang="en-US" sz="1500" dirty="0"/>
              <a:t>To figure out who the employee is, run the HCM query: HR Accounting Line by Pay Period, filter on the operating unit that is not yours. Then, go back to payroll and ask for their correct </a:t>
            </a:r>
            <a:r>
              <a:rPr lang="en-US" sz="1500" dirty="0" err="1"/>
              <a:t>chartfields</a:t>
            </a:r>
            <a:r>
              <a:rPr lang="en-US" sz="1500" dirty="0"/>
              <a:t>. They will need to get that by looking in combo code in the employee’s file.</a:t>
            </a:r>
          </a:p>
        </p:txBody>
      </p:sp>
      <p:sp>
        <p:nvSpPr>
          <p:cNvPr id="1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6547" y="5751820"/>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153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4E804-BF01-72A8-231F-1AD920DC4F6E}"/>
              </a:ext>
            </a:extLst>
          </p:cNvPr>
          <p:cNvSpPr>
            <a:spLocks noGrp="1"/>
          </p:cNvSpPr>
          <p:nvPr>
            <p:ph type="title"/>
          </p:nvPr>
        </p:nvSpPr>
        <p:spPr/>
        <p:txBody>
          <a:bodyPr/>
          <a:lstStyle/>
          <a:p>
            <a:r>
              <a:rPr lang="en-US" dirty="0"/>
              <a:t>Why do amounts end up in the Payroll Suspense account?</a:t>
            </a:r>
          </a:p>
        </p:txBody>
      </p:sp>
      <p:pic>
        <p:nvPicPr>
          <p:cNvPr id="4" name="Picture 3">
            <a:extLst>
              <a:ext uri="{FF2B5EF4-FFF2-40B4-BE49-F238E27FC236}">
                <a16:creationId xmlns:a16="http://schemas.microsoft.com/office/drawing/2014/main" id="{20482ED3-41EF-C001-E936-0642876422DF}"/>
              </a:ext>
            </a:extLst>
          </p:cNvPr>
          <p:cNvPicPr>
            <a:picLocks noChangeAspect="1"/>
          </p:cNvPicPr>
          <p:nvPr/>
        </p:nvPicPr>
        <p:blipFill>
          <a:blip r:embed="rId2"/>
          <a:stretch>
            <a:fillRect/>
          </a:stretch>
        </p:blipFill>
        <p:spPr>
          <a:xfrm>
            <a:off x="838200" y="1945788"/>
            <a:ext cx="9766802" cy="1606633"/>
          </a:xfrm>
          <a:prstGeom prst="rect">
            <a:avLst/>
          </a:prstGeom>
        </p:spPr>
      </p:pic>
      <p:pic>
        <p:nvPicPr>
          <p:cNvPr id="6" name="Picture 5">
            <a:extLst>
              <a:ext uri="{FF2B5EF4-FFF2-40B4-BE49-F238E27FC236}">
                <a16:creationId xmlns:a16="http://schemas.microsoft.com/office/drawing/2014/main" id="{F2258F39-D1E3-F9A4-757F-C77931136553}"/>
              </a:ext>
            </a:extLst>
          </p:cNvPr>
          <p:cNvPicPr>
            <a:picLocks noChangeAspect="1"/>
          </p:cNvPicPr>
          <p:nvPr/>
        </p:nvPicPr>
        <p:blipFill>
          <a:blip r:embed="rId3"/>
          <a:stretch>
            <a:fillRect/>
          </a:stretch>
        </p:blipFill>
        <p:spPr>
          <a:xfrm>
            <a:off x="838200" y="4219548"/>
            <a:ext cx="10592656" cy="461171"/>
          </a:xfrm>
          <a:prstGeom prst="rect">
            <a:avLst/>
          </a:prstGeom>
        </p:spPr>
      </p:pic>
      <p:sp>
        <p:nvSpPr>
          <p:cNvPr id="3" name="TextBox 2">
            <a:extLst>
              <a:ext uri="{FF2B5EF4-FFF2-40B4-BE49-F238E27FC236}">
                <a16:creationId xmlns:a16="http://schemas.microsoft.com/office/drawing/2014/main" id="{25559347-2718-9600-1F7E-95502FE38FCB}"/>
              </a:ext>
            </a:extLst>
          </p:cNvPr>
          <p:cNvSpPr txBox="1"/>
          <p:nvPr/>
        </p:nvSpPr>
        <p:spPr>
          <a:xfrm>
            <a:off x="838200" y="4892467"/>
            <a:ext cx="10592656" cy="923330"/>
          </a:xfrm>
          <a:prstGeom prst="rect">
            <a:avLst/>
          </a:prstGeom>
          <a:noFill/>
        </p:spPr>
        <p:txBody>
          <a:bodyPr wrap="square" rtlCol="0">
            <a:spAutoFit/>
          </a:bodyPr>
          <a:lstStyle/>
          <a:p>
            <a:r>
              <a:rPr lang="en-US" dirty="0"/>
              <a:t>Anytime an employee is paid without a valid combo code (which, by the way, is not a requirement in the HCM pillar to have in order to pay an employee), the system will assign this suspense account and string.</a:t>
            </a:r>
          </a:p>
        </p:txBody>
      </p:sp>
    </p:spTree>
    <p:extLst>
      <p:ext uri="{BB962C8B-B14F-4D97-AF65-F5344CB8AC3E}">
        <p14:creationId xmlns:p14="http://schemas.microsoft.com/office/powerpoint/2010/main" val="2614780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A172E-E828-557D-3714-3E61A6524D4E}"/>
              </a:ext>
            </a:extLst>
          </p:cNvPr>
          <p:cNvSpPr>
            <a:spLocks noGrp="1"/>
          </p:cNvSpPr>
          <p:nvPr>
            <p:ph type="title"/>
          </p:nvPr>
        </p:nvSpPr>
        <p:spPr/>
        <p:txBody>
          <a:bodyPr/>
          <a:lstStyle/>
          <a:p>
            <a:r>
              <a:rPr lang="en-US" dirty="0"/>
              <a:t>How do I clean these up?</a:t>
            </a:r>
          </a:p>
        </p:txBody>
      </p:sp>
      <p:sp>
        <p:nvSpPr>
          <p:cNvPr id="3" name="TextBox 2">
            <a:extLst>
              <a:ext uri="{FF2B5EF4-FFF2-40B4-BE49-F238E27FC236}">
                <a16:creationId xmlns:a16="http://schemas.microsoft.com/office/drawing/2014/main" id="{E0BF63C7-6708-AF62-BA33-D9A7F8094465}"/>
              </a:ext>
            </a:extLst>
          </p:cNvPr>
          <p:cNvSpPr txBox="1"/>
          <p:nvPr/>
        </p:nvSpPr>
        <p:spPr>
          <a:xfrm>
            <a:off x="850790" y="1868557"/>
            <a:ext cx="10535478"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This account is a “benefit” expense and needs to be reclassed to the appropriate salary account. There should be associated Staff Month value in the Stat field.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adjusting journal must use the Source Type of “PTR” to be collected at year-end for reconciliation of reports being sent to SAO from the HCM pillar.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Make sure to go back to the employee’s job record and add a valid combo code.</a:t>
            </a:r>
          </a:p>
          <a:p>
            <a:endParaRPr lang="en-US" dirty="0"/>
          </a:p>
        </p:txBody>
      </p:sp>
    </p:spTree>
    <p:extLst>
      <p:ext uri="{BB962C8B-B14F-4D97-AF65-F5344CB8AC3E}">
        <p14:creationId xmlns:p14="http://schemas.microsoft.com/office/powerpoint/2010/main" val="3196180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gnifying glass and question mark">
            <a:extLst>
              <a:ext uri="{FF2B5EF4-FFF2-40B4-BE49-F238E27FC236}">
                <a16:creationId xmlns:a16="http://schemas.microsoft.com/office/drawing/2014/main" id="{34A835C9-CD53-02A6-FB24-AA0CD1F3D39D}"/>
              </a:ext>
            </a:extLst>
          </p:cNvPr>
          <p:cNvPicPr>
            <a:picLocks noChangeAspect="1"/>
          </p:cNvPicPr>
          <p:nvPr/>
        </p:nvPicPr>
        <p:blipFill rotWithShape="1">
          <a:blip r:embed="rId2"/>
          <a:src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C2FB166D-90E0-7297-0E33-8EA2DB5F15A0}"/>
              </a:ext>
            </a:extLst>
          </p:cNvPr>
          <p:cNvSpPr>
            <a:spLocks noGrp="1"/>
          </p:cNvSpPr>
          <p:nvPr>
            <p:ph type="title"/>
          </p:nvPr>
        </p:nvSpPr>
        <p:spPr>
          <a:xfrm>
            <a:off x="396796" y="3711738"/>
            <a:ext cx="4023360" cy="2802219"/>
          </a:xfrm>
        </p:spPr>
        <p:txBody>
          <a:bodyPr vert="horz" lIns="91440" tIns="45720" rIns="91440" bIns="45720" rtlCol="0" anchor="b">
            <a:normAutofit/>
          </a:bodyPr>
          <a:lstStyle/>
          <a:p>
            <a:r>
              <a:rPr lang="en-US" sz="2400" b="1" i="0" kern="1200" cap="all" baseline="0" dirty="0">
                <a:solidFill>
                  <a:schemeClr val="tx1"/>
                </a:solidFill>
                <a:latin typeface="+mj-lt"/>
                <a:ea typeface="+mj-ea"/>
                <a:cs typeface="+mj-cs"/>
              </a:rPr>
              <a:t>If you need assistance, please create a ticket for the accounting department</a:t>
            </a:r>
          </a:p>
        </p:txBody>
      </p:sp>
    </p:spTree>
    <p:extLst>
      <p:ext uri="{BB962C8B-B14F-4D97-AF65-F5344CB8AC3E}">
        <p14:creationId xmlns:p14="http://schemas.microsoft.com/office/powerpoint/2010/main" val="4015831886"/>
      </p:ext>
    </p:extLst>
  </p:cSld>
  <p:clrMapOvr>
    <a:masterClrMapping/>
  </p:clrMapOvr>
</p:sld>
</file>

<file path=ppt/theme/theme1.xml><?xml version="1.0" encoding="utf-8"?>
<a:theme xmlns:a="http://schemas.openxmlformats.org/drawingml/2006/main" name="GradientVTI">
  <a:themeElements>
    <a:clrScheme name="Office">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otalTime>3356</TotalTime>
  <Words>1350</Words>
  <Application>Microsoft Office PowerPoint</Application>
  <PresentationFormat>Widescreen</PresentationFormat>
  <Paragraphs>153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Univers</vt:lpstr>
      <vt:lpstr>GradientVTI</vt:lpstr>
      <vt:lpstr>Payroll Reconciliation from the Finance Side</vt:lpstr>
      <vt:lpstr>How does the data get into the General Ledger?</vt:lpstr>
      <vt:lpstr>PowerPoint Presentation</vt:lpstr>
      <vt:lpstr>PowerPoint Presentation</vt:lpstr>
      <vt:lpstr>So what goes wrong?</vt:lpstr>
      <vt:lpstr>Ways to mitigate potential issues:</vt:lpstr>
      <vt:lpstr>How do I know I don’t balance?</vt:lpstr>
      <vt:lpstr>PowerPoint Presentation</vt:lpstr>
      <vt:lpstr>How do I research / fix my issues?</vt:lpstr>
      <vt:lpstr>Review each account, first by Balance, </vt:lpstr>
      <vt:lpstr>Then by string…</vt:lpstr>
      <vt:lpstr>Researching issues…</vt:lpstr>
      <vt:lpstr>how does Reversed payments and manual payments effect my Net Pay voucher and GL Accounts?</vt:lpstr>
      <vt:lpstr>Reversed Payments</vt:lpstr>
      <vt:lpstr>PowerPoint Presentation</vt:lpstr>
      <vt:lpstr>Why does my PAY journal have entries for other operating units?</vt:lpstr>
      <vt:lpstr>Why do amounts end up in the Payroll Suspense account?</vt:lpstr>
      <vt:lpstr>How do I clean these up?</vt:lpstr>
      <vt:lpstr>If you need assistance, please create a ticket for the accounting department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Payroll Reconciliation from the Finance Side</dc:title>
  <dc:creator>Teri Sexton</dc:creator>
  <cp:lastModifiedBy>Teri Sexton</cp:lastModifiedBy>
  <cp:revision>7</cp:revision>
  <dcterms:created xsi:type="dcterms:W3CDTF">2023-04-19T18:26:05Z</dcterms:created>
  <dcterms:modified xsi:type="dcterms:W3CDTF">2026-10-08T22:52:26Z</dcterms:modified>
</cp:coreProperties>
</file>