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9" r:id="rId5"/>
  </p:sldMasterIdLst>
  <p:notesMasterIdLst>
    <p:notesMasterId r:id="rId32"/>
  </p:notesMasterIdLst>
  <p:handoutMasterIdLst>
    <p:handoutMasterId r:id="rId33"/>
  </p:handoutMasterIdLst>
  <p:sldIdLst>
    <p:sldId id="259" r:id="rId6"/>
    <p:sldId id="302" r:id="rId7"/>
    <p:sldId id="303" r:id="rId8"/>
    <p:sldId id="304" r:id="rId9"/>
    <p:sldId id="305" r:id="rId10"/>
    <p:sldId id="293" r:id="rId11"/>
    <p:sldId id="306" r:id="rId12"/>
    <p:sldId id="301" r:id="rId13"/>
    <p:sldId id="299" r:id="rId14"/>
    <p:sldId id="307" r:id="rId15"/>
    <p:sldId id="294" r:id="rId16"/>
    <p:sldId id="308" r:id="rId17"/>
    <p:sldId id="296" r:id="rId18"/>
    <p:sldId id="309" r:id="rId19"/>
    <p:sldId id="295" r:id="rId20"/>
    <p:sldId id="297" r:id="rId21"/>
    <p:sldId id="310" r:id="rId22"/>
    <p:sldId id="311" r:id="rId23"/>
    <p:sldId id="320" r:id="rId24"/>
    <p:sldId id="312" r:id="rId25"/>
    <p:sldId id="313" r:id="rId26"/>
    <p:sldId id="314" r:id="rId27"/>
    <p:sldId id="315" r:id="rId28"/>
    <p:sldId id="323" r:id="rId29"/>
    <p:sldId id="325" r:id="rId30"/>
    <p:sldId id="286" r:id="rId31"/>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 Boesenberg" initials="JB" lastIdx="1" clrIdx="0">
    <p:extLst>
      <p:ext uri="{19B8F6BF-5375-455C-9EA6-DF929625EA0E}">
        <p15:presenceInfo xmlns:p15="http://schemas.microsoft.com/office/powerpoint/2012/main" userId="S-1-5-21-2162954678-3364338229-3037977907-108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7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31" autoAdjust="0"/>
    <p:restoredTop sz="94660"/>
  </p:normalViewPr>
  <p:slideViewPr>
    <p:cSldViewPr snapToGrid="0">
      <p:cViewPr varScale="1">
        <p:scale>
          <a:sx n="74" d="100"/>
          <a:sy n="74" d="100"/>
        </p:scale>
        <p:origin x="1080" y="56"/>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69" d="100"/>
          <a:sy n="69" d="100"/>
        </p:scale>
        <p:origin x="3264"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7DA7D8E9-3331-4291-9F17-3FF41B935400}" type="datetimeFigureOut">
              <a:rPr lang="en-US" smtClean="0"/>
              <a:t>1/24/2024</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4D60C177-458E-4ECB-97EC-7EDCBA19DAB6}" type="slidenum">
              <a:rPr lang="en-US" smtClean="0"/>
              <a:t>‹#›</a:t>
            </a:fld>
            <a:endParaRPr lang="en-US"/>
          </a:p>
        </p:txBody>
      </p:sp>
    </p:spTree>
    <p:extLst>
      <p:ext uri="{BB962C8B-B14F-4D97-AF65-F5344CB8AC3E}">
        <p14:creationId xmlns:p14="http://schemas.microsoft.com/office/powerpoint/2010/main" val="26099317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A6DBB64-96D6-42B0-8680-D8E44BBF474E}" type="datetimeFigureOut">
              <a:rPr lang="en-US" smtClean="0"/>
              <a:t>1/24/2024</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7384A02-D147-49A8-A06D-A5C08FF69055}" type="slidenum">
              <a:rPr lang="en-US" smtClean="0"/>
              <a:t>‹#›</a:t>
            </a:fld>
            <a:endParaRPr lang="en-US"/>
          </a:p>
        </p:txBody>
      </p:sp>
    </p:spTree>
    <p:extLst>
      <p:ext uri="{BB962C8B-B14F-4D97-AF65-F5344CB8AC3E}">
        <p14:creationId xmlns:p14="http://schemas.microsoft.com/office/powerpoint/2010/main" val="153469464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Cover Triangle Pattern"/>
          <p:cNvPicPr>
            <a:picLocks noChangeAspect="1"/>
          </p:cNvPicPr>
          <p:nvPr userDrawn="1"/>
        </p:nvPicPr>
        <p:blipFill rotWithShape="1">
          <a:blip r:embed="rId2" cstate="print">
            <a:extLst>
              <a:ext uri="{28A0092B-C50C-407E-A947-70E740481C1C}">
                <a14:useLocalDpi xmlns:a14="http://schemas.microsoft.com/office/drawing/2010/main" val="0"/>
              </a:ext>
            </a:extLst>
          </a:blip>
          <a:srcRect t="12978"/>
          <a:stretch/>
        </p:blipFill>
        <p:spPr>
          <a:xfrm>
            <a:off x="2317813" y="0"/>
            <a:ext cx="6829477" cy="3749964"/>
          </a:xfrm>
          <a:prstGeom prst="rect">
            <a:avLst/>
          </a:prstGeom>
        </p:spPr>
      </p:pic>
      <p:sp>
        <p:nvSpPr>
          <p:cNvPr id="13" name="Title 1"/>
          <p:cNvSpPr>
            <a:spLocks noGrp="1"/>
          </p:cNvSpPr>
          <p:nvPr>
            <p:ph type="title" hasCustomPrompt="1"/>
          </p:nvPr>
        </p:nvSpPr>
        <p:spPr>
          <a:xfrm>
            <a:off x="369888" y="3863685"/>
            <a:ext cx="8336975" cy="999259"/>
          </a:xfrm>
          <a:prstGeom prst="rect">
            <a:avLst/>
          </a:prstGeom>
        </p:spPr>
        <p:txBody>
          <a:bodyPr/>
          <a:lstStyle>
            <a:lvl1pPr>
              <a:defRPr sz="4800" cap="all" baseline="0">
                <a:solidFill>
                  <a:srgbClr val="003764"/>
                </a:solidFill>
              </a:defRPr>
            </a:lvl1pPr>
          </a:lstStyle>
          <a:p>
            <a:r>
              <a:rPr lang="en-US" dirty="0"/>
              <a:t>Title slide</a:t>
            </a:r>
          </a:p>
        </p:txBody>
      </p:sp>
      <p:sp>
        <p:nvSpPr>
          <p:cNvPr id="10" name="Subtitle 2"/>
          <p:cNvSpPr>
            <a:spLocks noGrp="1"/>
          </p:cNvSpPr>
          <p:nvPr>
            <p:ph type="subTitle" idx="1" hasCustomPrompt="1"/>
          </p:nvPr>
        </p:nvSpPr>
        <p:spPr>
          <a:xfrm>
            <a:off x="370608" y="4976665"/>
            <a:ext cx="8388928" cy="679016"/>
          </a:xfrm>
          <a:prstGeom prst="rect">
            <a:avLst/>
          </a:prstGeom>
        </p:spPr>
        <p:txBody>
          <a:bodyPr/>
          <a:lstStyle>
            <a:lvl1pPr marL="0" indent="0" algn="l">
              <a:buNone/>
              <a:defRPr sz="3500" b="0" i="0" baseline="0">
                <a:solidFill>
                  <a:srgbClr val="003764"/>
                </a:solidFill>
                <a:latin typeface="+mj-lt"/>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Subheading</a:t>
            </a:r>
          </a:p>
        </p:txBody>
      </p:sp>
      <p:sp>
        <p:nvSpPr>
          <p:cNvPr id="19" name="Text Placeholder 18"/>
          <p:cNvSpPr>
            <a:spLocks noGrp="1"/>
          </p:cNvSpPr>
          <p:nvPr>
            <p:ph type="body" sz="quarter" idx="10" hasCustomPrompt="1"/>
          </p:nvPr>
        </p:nvSpPr>
        <p:spPr>
          <a:xfrm>
            <a:off x="369888" y="5769402"/>
            <a:ext cx="4614862" cy="758825"/>
          </a:xfrm>
          <a:prstGeom prst="rect">
            <a:avLst/>
          </a:prstGeom>
        </p:spPr>
        <p:txBody>
          <a:bodyPr/>
          <a:lstStyle>
            <a:lvl1pPr marL="0" indent="0">
              <a:buNone/>
              <a:defRPr sz="2000" baseline="0">
                <a:solidFill>
                  <a:srgbClr val="003764"/>
                </a:solidFill>
              </a:defRPr>
            </a:lvl1pPr>
          </a:lstStyle>
          <a:p>
            <a:pPr lvl="0"/>
            <a:r>
              <a:rPr lang="en-US" dirty="0"/>
              <a:t>Presenter(s)</a:t>
            </a:r>
            <a:br>
              <a:rPr lang="en-US" dirty="0"/>
            </a:br>
            <a:r>
              <a:rPr lang="en-US" dirty="0"/>
              <a:t>Month Day, Year</a:t>
            </a:r>
          </a:p>
        </p:txBody>
      </p:sp>
    </p:spTree>
    <p:extLst>
      <p:ext uri="{BB962C8B-B14F-4D97-AF65-F5344CB8AC3E}">
        <p14:creationId xmlns:p14="http://schemas.microsoft.com/office/powerpoint/2010/main" val="2854638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13" name="Picture 12"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2" name="Picture 11"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2" name="Title 1"/>
          <p:cNvSpPr>
            <a:spLocks noGrp="1"/>
          </p:cNvSpPr>
          <p:nvPr>
            <p:ph type="title"/>
          </p:nvPr>
        </p:nvSpPr>
        <p:spPr>
          <a:xfrm>
            <a:off x="623888" y="1709745"/>
            <a:ext cx="7886700" cy="2852737"/>
          </a:xfrm>
          <a:prstGeom prst="rect">
            <a:avLst/>
          </a:prstGeom>
        </p:spPr>
        <p:txBody>
          <a:bodyPr anchor="b"/>
          <a:lstStyle>
            <a:lvl1pPr>
              <a:defRPr sz="3500" cap="all" baseline="0">
                <a:solidFill>
                  <a:srgbClr val="003764"/>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70"/>
            <a:ext cx="7886700" cy="1500187"/>
          </a:xfrm>
          <a:prstGeom prst="rect">
            <a:avLst/>
          </a:prstGeom>
        </p:spPr>
        <p:txBody>
          <a:bodyPr/>
          <a:lstStyle>
            <a:lvl1pPr marL="0" indent="0">
              <a:buNone/>
              <a:defRPr sz="1800">
                <a:solidFill>
                  <a:srgbClr val="003764"/>
                </a:solidFill>
              </a:defRPr>
            </a:lvl1pPr>
            <a:lvl2pPr marL="342884" indent="0">
              <a:buNone/>
              <a:defRPr sz="1500">
                <a:solidFill>
                  <a:schemeClr val="tx1">
                    <a:tint val="75000"/>
                  </a:schemeClr>
                </a:solidFill>
              </a:defRPr>
            </a:lvl2pPr>
            <a:lvl3pPr marL="685766" indent="0">
              <a:buNone/>
              <a:defRPr sz="1350">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5"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4" indent="0">
              <a:buNone/>
              <a:defRPr sz="1200">
                <a:solidFill>
                  <a:schemeClr val="tx1">
                    <a:tint val="75000"/>
                  </a:schemeClr>
                </a:solidFill>
              </a:defRPr>
            </a:lvl9pPr>
          </a:lstStyle>
          <a:p>
            <a:pPr lvl="0"/>
            <a:r>
              <a:rPr lang="en-US"/>
              <a:t>Edit Master text styles</a:t>
            </a:r>
          </a:p>
        </p:txBody>
      </p:sp>
      <p:sp>
        <p:nvSpPr>
          <p:cNvPr id="15" name="Rectangle 14"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endParaRPr lang="en-US"/>
          </a:p>
        </p:txBody>
      </p:sp>
      <p:sp>
        <p:nvSpPr>
          <p:cNvPr id="11"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4"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spTree>
    <p:extLst>
      <p:ext uri="{BB962C8B-B14F-4D97-AF65-F5344CB8AC3E}">
        <p14:creationId xmlns:p14="http://schemas.microsoft.com/office/powerpoint/2010/main" val="1682628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15" name="Rectangle 14"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endParaRPr lang="en-US"/>
          </a:p>
        </p:txBody>
      </p:sp>
      <p:sp>
        <p:nvSpPr>
          <p:cNvPr id="11"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4"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sp>
        <p:nvSpPr>
          <p:cNvPr id="6" name="Title 1"/>
          <p:cNvSpPr>
            <a:spLocks noGrp="1"/>
          </p:cNvSpPr>
          <p:nvPr>
            <p:ph type="title"/>
          </p:nvPr>
        </p:nvSpPr>
        <p:spPr>
          <a:xfrm>
            <a:off x="519540" y="294198"/>
            <a:ext cx="8302337" cy="786457"/>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7" name="Content Placeholder 2"/>
          <p:cNvSpPr>
            <a:spLocks noGrp="1"/>
          </p:cNvSpPr>
          <p:nvPr>
            <p:ph idx="1"/>
          </p:nvPr>
        </p:nvSpPr>
        <p:spPr>
          <a:xfrm>
            <a:off x="519540" y="1174172"/>
            <a:ext cx="8336975" cy="4966856"/>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745842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inal Slide">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2" name="Title 1"/>
          <p:cNvSpPr>
            <a:spLocks noGrp="1"/>
          </p:cNvSpPr>
          <p:nvPr>
            <p:ph type="title" hasCustomPrompt="1"/>
          </p:nvPr>
        </p:nvSpPr>
        <p:spPr>
          <a:xfrm>
            <a:off x="628650" y="1476958"/>
            <a:ext cx="7886700" cy="611619"/>
          </a:xfrm>
          <a:prstGeom prst="rect">
            <a:avLst/>
          </a:prstGeom>
        </p:spPr>
        <p:txBody>
          <a:bodyPr/>
          <a:lstStyle>
            <a:lvl1pPr>
              <a:defRPr sz="3500" cap="all" baseline="0">
                <a:solidFill>
                  <a:srgbClr val="003764"/>
                </a:solidFill>
              </a:defRPr>
            </a:lvl1pPr>
          </a:lstStyle>
          <a:p>
            <a:r>
              <a:rPr lang="en-US" dirty="0"/>
              <a:t>Final Slide</a:t>
            </a:r>
          </a:p>
        </p:txBody>
      </p:sp>
      <p:sp>
        <p:nvSpPr>
          <p:cNvPr id="7" name="Text Placeholder 6"/>
          <p:cNvSpPr>
            <a:spLocks noGrp="1"/>
          </p:cNvSpPr>
          <p:nvPr>
            <p:ph type="body" sz="quarter" idx="10" hasCustomPrompt="1"/>
          </p:nvPr>
        </p:nvSpPr>
        <p:spPr>
          <a:xfrm>
            <a:off x="628650" y="2265367"/>
            <a:ext cx="7886700" cy="3428855"/>
          </a:xfrm>
          <a:prstGeom prst="rect">
            <a:avLst/>
          </a:prstGeom>
        </p:spPr>
        <p:txBody>
          <a:bodyPr/>
          <a:lstStyle>
            <a:lvl1pPr marL="457200" marR="0" indent="-457200" algn="l" defTabSz="685766" rtl="0" eaLnBrk="1" fontAlgn="auto" latinLnBrk="0" hangingPunct="1">
              <a:lnSpc>
                <a:spcPct val="90000"/>
              </a:lnSpc>
              <a:spcBef>
                <a:spcPts val="750"/>
              </a:spcBef>
              <a:spcAft>
                <a:spcPts val="0"/>
              </a:spcAft>
              <a:buClrTx/>
              <a:buSzTx/>
              <a:buFont typeface="Arial" panose="020B0604020202020204" pitchFamily="34" charset="0"/>
              <a:buChar char="•"/>
              <a:tabLst/>
              <a:defRPr baseline="0">
                <a:solidFill>
                  <a:srgbClr val="003764"/>
                </a:solidFill>
              </a:defRPr>
            </a:lvl1pPr>
            <a:lvl2pPr marL="342884" indent="0">
              <a:buNone/>
              <a:defRPr>
                <a:solidFill>
                  <a:srgbClr val="003764"/>
                </a:solidFill>
              </a:defRPr>
            </a:lvl2pPr>
          </a:lstStyle>
          <a:p>
            <a:pPr marL="0" marR="0" lvl="0" indent="0" algn="l" defTabSz="685766"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Always use a Final Slide in order to include the Creative Commons footer language in the presentation.</a:t>
            </a:r>
            <a:br>
              <a:rPr lang="en-US" dirty="0"/>
            </a:br>
            <a:r>
              <a:rPr lang="en-US" dirty="0"/>
              <a:t>Ideas for the slide: Contact information; “Thank you;” “Questions?”</a:t>
            </a:r>
          </a:p>
        </p:txBody>
      </p:sp>
      <p:pic>
        <p:nvPicPr>
          <p:cNvPr id="14" name="Picture 13" descr="CC. Creative Commons license, attribution alone">
            <a:extLst>
              <a:ext uri="{FF2B5EF4-FFF2-40B4-BE49-F238E27FC236}">
                <a16:creationId xmlns:a16="http://schemas.microsoft.com/office/drawing/2014/main" id="{55C0BD8F-0D00-4252-96EA-53CD70683007}"/>
              </a:ext>
            </a:extLst>
          </p:cNvPr>
          <p:cNvPicPr>
            <a:picLocks noChangeAspect="1"/>
          </p:cNvPicPr>
          <p:nvPr userDrawn="1"/>
        </p:nvPicPr>
        <p:blipFill>
          <a:blip r:embed="rId4"/>
          <a:stretch>
            <a:fillRect/>
          </a:stretch>
        </p:blipFill>
        <p:spPr>
          <a:xfrm>
            <a:off x="628650" y="6399147"/>
            <a:ext cx="835224" cy="298730"/>
          </a:xfrm>
          <a:prstGeom prst="rect">
            <a:avLst/>
          </a:prstGeom>
        </p:spPr>
      </p:pic>
      <p:sp>
        <p:nvSpPr>
          <p:cNvPr id="10" name="TextBox 9">
            <a:extLst>
              <a:ext uri="{FF2B5EF4-FFF2-40B4-BE49-F238E27FC236}">
                <a16:creationId xmlns:a16="http://schemas.microsoft.com/office/drawing/2014/main" id="{AD9A014E-7345-4161-B6F8-70E7EA234759}"/>
              </a:ext>
            </a:extLst>
          </p:cNvPr>
          <p:cNvSpPr txBox="1"/>
          <p:nvPr userDrawn="1"/>
        </p:nvSpPr>
        <p:spPr>
          <a:xfrm>
            <a:off x="1454322" y="6445499"/>
            <a:ext cx="3784962" cy="207749"/>
          </a:xfrm>
          <a:prstGeom prst="rect">
            <a:avLst/>
          </a:prstGeom>
          <a:noFill/>
        </p:spPr>
        <p:txBody>
          <a:bodyPr wrap="square" rtlCol="0">
            <a:spAutoFit/>
          </a:bodyPr>
          <a:lstStyle/>
          <a:p>
            <a:r>
              <a:rPr lang="en-US" sz="750" i="1" dirty="0">
                <a:solidFill>
                  <a:schemeClr val="bg1">
                    <a:lumMod val="50000"/>
                  </a:schemeClr>
                </a:solidFill>
              </a:rPr>
              <a:t>Note: All material licensed under Creative Commons Attribution 4.0 International License.</a:t>
            </a:r>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3808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1" name="Picture 10"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2" name="Picture 11"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4" name="Title 1"/>
          <p:cNvSpPr>
            <a:spLocks noGrp="1"/>
          </p:cNvSpPr>
          <p:nvPr>
            <p:ph type="title"/>
          </p:nvPr>
        </p:nvSpPr>
        <p:spPr>
          <a:xfrm>
            <a:off x="536860" y="1549936"/>
            <a:ext cx="8336975" cy="797070"/>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15" name="Content Placeholder 2"/>
          <p:cNvSpPr>
            <a:spLocks noGrp="1"/>
          </p:cNvSpPr>
          <p:nvPr>
            <p:ph idx="1"/>
          </p:nvPr>
        </p:nvSpPr>
        <p:spPr>
          <a:xfrm>
            <a:off x="536860" y="2415155"/>
            <a:ext cx="8336975" cy="3757046"/>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endParaRPr lang="en-US"/>
          </a:p>
        </p:txBody>
      </p:sp>
      <p:sp>
        <p:nvSpPr>
          <p:cNvPr id="16"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7" name="Slide Number Placeholder 5"/>
          <p:cNvSpPr>
            <a:spLocks noGrp="1"/>
          </p:cNvSpPr>
          <p:nvPr>
            <p:ph type="sldNum" sz="quarter" idx="12"/>
          </p:nvPr>
        </p:nvSpPr>
        <p:spPr>
          <a:xfrm>
            <a:off x="8406245" y="6483926"/>
            <a:ext cx="467590" cy="237549"/>
          </a:xfrm>
          <a:prstGeom prst="rect">
            <a:avLst/>
          </a:prstGeom>
        </p:spPr>
        <p:txBody>
          <a:bodyPr/>
          <a:lstStyle>
            <a:lvl1pPr algn="r">
              <a:defRPr sz="1100"/>
            </a:lvl1pPr>
          </a:lstStyle>
          <a:p>
            <a:fld id="{DEE5BC03-7CE3-4FE3-BC0A-0ACCA8AC1F24}" type="slidenum">
              <a:rPr lang="en-US" smtClean="0"/>
              <a:pPr/>
              <a:t>‹#›</a:t>
            </a:fld>
            <a:endParaRPr lang="en-US" dirty="0"/>
          </a:p>
        </p:txBody>
      </p:sp>
    </p:spTree>
    <p:extLst>
      <p:ext uri="{BB962C8B-B14F-4D97-AF65-F5344CB8AC3E}">
        <p14:creationId xmlns:p14="http://schemas.microsoft.com/office/powerpoint/2010/main" val="2801780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3" name="Picture 12"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4" name="Title 1"/>
          <p:cNvSpPr>
            <a:spLocks noGrp="1"/>
          </p:cNvSpPr>
          <p:nvPr>
            <p:ph type="title"/>
          </p:nvPr>
        </p:nvSpPr>
        <p:spPr>
          <a:xfrm>
            <a:off x="582468" y="1709744"/>
            <a:ext cx="8270588" cy="2852737"/>
          </a:xfrm>
          <a:prstGeom prst="rect">
            <a:avLst/>
          </a:prstGeom>
        </p:spPr>
        <p:txBody>
          <a:bodyPr anchor="b"/>
          <a:lstStyle>
            <a:lvl1pPr>
              <a:defRPr sz="4800" cap="all" baseline="0">
                <a:solidFill>
                  <a:srgbClr val="003764"/>
                </a:solidFill>
              </a:defRPr>
            </a:lvl1pPr>
          </a:lstStyle>
          <a:p>
            <a:r>
              <a:rPr lang="en-US"/>
              <a:t>Click to edit Master title style</a:t>
            </a:r>
            <a:endParaRPr lang="en-US" dirty="0"/>
          </a:p>
        </p:txBody>
      </p:sp>
      <p:sp>
        <p:nvSpPr>
          <p:cNvPr id="15" name="Text Placeholder 2"/>
          <p:cNvSpPr>
            <a:spLocks noGrp="1"/>
          </p:cNvSpPr>
          <p:nvPr>
            <p:ph type="body" idx="1"/>
          </p:nvPr>
        </p:nvSpPr>
        <p:spPr>
          <a:xfrm>
            <a:off x="582468" y="4589469"/>
            <a:ext cx="8270588" cy="1500187"/>
          </a:xfrm>
          <a:prstGeom prst="rect">
            <a:avLst/>
          </a:prstGeom>
        </p:spPr>
        <p:txBody>
          <a:bodyPr/>
          <a:lstStyle>
            <a:lvl1pPr marL="0" indent="0">
              <a:buNone/>
              <a:defRPr sz="2400">
                <a:solidFill>
                  <a:srgbClr val="003764"/>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a:t>Edit Master text styles</a:t>
            </a:r>
          </a:p>
        </p:txBody>
      </p:sp>
      <p:sp>
        <p:nvSpPr>
          <p:cNvPr id="12" name="Rectangle 11"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endParaRPr lang="en-US"/>
          </a:p>
        </p:txBody>
      </p:sp>
      <p:sp>
        <p:nvSpPr>
          <p:cNvPr id="16"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7"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spTree>
    <p:extLst>
      <p:ext uri="{BB962C8B-B14F-4D97-AF65-F5344CB8AC3E}">
        <p14:creationId xmlns:p14="http://schemas.microsoft.com/office/powerpoint/2010/main" val="2273949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4" name="Picture 13"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2" name="Picture 11"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5" name="Title 1"/>
          <p:cNvSpPr>
            <a:spLocks noGrp="1"/>
          </p:cNvSpPr>
          <p:nvPr>
            <p:ph type="title"/>
          </p:nvPr>
        </p:nvSpPr>
        <p:spPr>
          <a:xfrm>
            <a:off x="422561" y="1462241"/>
            <a:ext cx="8534403" cy="719850"/>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16" name="Content Placeholder 2"/>
          <p:cNvSpPr>
            <a:spLocks noGrp="1"/>
          </p:cNvSpPr>
          <p:nvPr>
            <p:ph sz="half" idx="1"/>
          </p:nvPr>
        </p:nvSpPr>
        <p:spPr>
          <a:xfrm>
            <a:off x="422561" y="2400300"/>
            <a:ext cx="4014357" cy="3969327"/>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3"/>
          <p:cNvSpPr>
            <a:spLocks noGrp="1"/>
          </p:cNvSpPr>
          <p:nvPr>
            <p:ph sz="half" idx="2"/>
          </p:nvPr>
        </p:nvSpPr>
        <p:spPr>
          <a:xfrm>
            <a:off x="4759271" y="2400304"/>
            <a:ext cx="4197693" cy="3969323"/>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endParaRPr lang="en-US"/>
          </a:p>
        </p:txBody>
      </p:sp>
      <p:sp>
        <p:nvSpPr>
          <p:cNvPr id="18"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9"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spTree>
    <p:extLst>
      <p:ext uri="{BB962C8B-B14F-4D97-AF65-F5344CB8AC3E}">
        <p14:creationId xmlns:p14="http://schemas.microsoft.com/office/powerpoint/2010/main" val="4227185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5" name="Picture 14"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3" name="Picture 12"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4063"/>
            <a:ext cx="4067706" cy="1481791"/>
          </a:xfrm>
          <a:prstGeom prst="rect">
            <a:avLst/>
          </a:prstGeom>
        </p:spPr>
      </p:pic>
      <p:sp>
        <p:nvSpPr>
          <p:cNvPr id="16" name="Title 1"/>
          <p:cNvSpPr>
            <a:spLocks noGrp="1"/>
          </p:cNvSpPr>
          <p:nvPr>
            <p:ph type="title"/>
          </p:nvPr>
        </p:nvSpPr>
        <p:spPr>
          <a:xfrm>
            <a:off x="507276" y="1485854"/>
            <a:ext cx="8335388" cy="736311"/>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17" name="Text Placeholder 2"/>
          <p:cNvSpPr>
            <a:spLocks noGrp="1"/>
          </p:cNvSpPr>
          <p:nvPr>
            <p:ph type="body" idx="1"/>
          </p:nvPr>
        </p:nvSpPr>
        <p:spPr>
          <a:xfrm>
            <a:off x="507278" y="2385434"/>
            <a:ext cx="4002378" cy="524893"/>
          </a:xfrm>
          <a:prstGeom prst="rect">
            <a:avLst/>
          </a:prstGeom>
        </p:spPr>
        <p:txBody>
          <a:bodyPr anchor="b"/>
          <a:lstStyle>
            <a:lvl1pPr marL="0" indent="0">
              <a:buNone/>
              <a:defRPr sz="2400" b="1">
                <a:solidFill>
                  <a:srgbClr val="003764"/>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sp>
        <p:nvSpPr>
          <p:cNvPr id="18" name="Content Placeholder 3"/>
          <p:cNvSpPr>
            <a:spLocks noGrp="1"/>
          </p:cNvSpPr>
          <p:nvPr>
            <p:ph sz="half" idx="2"/>
          </p:nvPr>
        </p:nvSpPr>
        <p:spPr>
          <a:xfrm>
            <a:off x="507278" y="3003840"/>
            <a:ext cx="4002378" cy="3313833"/>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4"/>
          <p:cNvSpPr>
            <a:spLocks noGrp="1"/>
          </p:cNvSpPr>
          <p:nvPr>
            <p:ph type="body" sz="quarter" idx="3"/>
          </p:nvPr>
        </p:nvSpPr>
        <p:spPr>
          <a:xfrm>
            <a:off x="4790207" y="2385430"/>
            <a:ext cx="4052457" cy="524894"/>
          </a:xfrm>
          <a:prstGeom prst="rect">
            <a:avLst/>
          </a:prstGeom>
        </p:spPr>
        <p:txBody>
          <a:bodyPr anchor="b"/>
          <a:lstStyle>
            <a:lvl1pPr marL="0" indent="0">
              <a:buNone/>
              <a:defRPr sz="2400" b="1">
                <a:solidFill>
                  <a:srgbClr val="003764"/>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sp>
        <p:nvSpPr>
          <p:cNvPr id="20" name="Content Placeholder 5"/>
          <p:cNvSpPr>
            <a:spLocks noGrp="1"/>
          </p:cNvSpPr>
          <p:nvPr>
            <p:ph sz="quarter" idx="4"/>
          </p:nvPr>
        </p:nvSpPr>
        <p:spPr>
          <a:xfrm>
            <a:off x="4790207" y="3003840"/>
            <a:ext cx="4052457" cy="3313833"/>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Rectangle 13"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endParaRPr lang="en-US"/>
          </a:p>
        </p:txBody>
      </p:sp>
      <p:sp>
        <p:nvSpPr>
          <p:cNvPr id="22"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23"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spTree>
    <p:extLst>
      <p:ext uri="{BB962C8B-B14F-4D97-AF65-F5344CB8AC3E}">
        <p14:creationId xmlns:p14="http://schemas.microsoft.com/office/powerpoint/2010/main" val="1974360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9" name="Picture 8"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3" name="Title 1"/>
          <p:cNvSpPr>
            <a:spLocks noGrp="1"/>
          </p:cNvSpPr>
          <p:nvPr>
            <p:ph type="title"/>
          </p:nvPr>
        </p:nvSpPr>
        <p:spPr>
          <a:xfrm>
            <a:off x="540327" y="1457982"/>
            <a:ext cx="8302337" cy="786457"/>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11" name="Rectangle 10"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endParaRPr lang="en-US"/>
          </a:p>
        </p:txBody>
      </p:sp>
      <p:sp>
        <p:nvSpPr>
          <p:cNvPr id="14"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5"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spTree>
    <p:extLst>
      <p:ext uri="{BB962C8B-B14F-4D97-AF65-F5344CB8AC3E}">
        <p14:creationId xmlns:p14="http://schemas.microsoft.com/office/powerpoint/2010/main" val="122518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9" name="Picture 8"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0" name="Picture 9"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8" name="Rectangle 7"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endParaRPr lang="en-US"/>
          </a:p>
        </p:txBody>
      </p:sp>
      <p:sp>
        <p:nvSpPr>
          <p:cNvPr id="12"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3"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spTree>
    <p:extLst>
      <p:ext uri="{BB962C8B-B14F-4D97-AF65-F5344CB8AC3E}">
        <p14:creationId xmlns:p14="http://schemas.microsoft.com/office/powerpoint/2010/main" val="1926409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4" name="Title 1"/>
          <p:cNvSpPr>
            <a:spLocks noGrp="1"/>
          </p:cNvSpPr>
          <p:nvPr>
            <p:ph type="title"/>
          </p:nvPr>
        </p:nvSpPr>
        <p:spPr>
          <a:xfrm>
            <a:off x="486494" y="1385541"/>
            <a:ext cx="3160715" cy="1409614"/>
          </a:xfrm>
          <a:prstGeom prst="rect">
            <a:avLst/>
          </a:prstGeom>
        </p:spPr>
        <p:txBody>
          <a:bodyPr anchor="b"/>
          <a:lstStyle>
            <a:lvl1pPr>
              <a:defRPr sz="3500" cap="all" baseline="0">
                <a:solidFill>
                  <a:srgbClr val="003764"/>
                </a:solidFill>
              </a:defRPr>
            </a:lvl1pPr>
          </a:lstStyle>
          <a:p>
            <a:r>
              <a:rPr lang="en-US"/>
              <a:t>Click to edit Master title style</a:t>
            </a:r>
            <a:endParaRPr lang="en-US" dirty="0"/>
          </a:p>
        </p:txBody>
      </p:sp>
      <p:sp>
        <p:nvSpPr>
          <p:cNvPr id="16" name="Text Placeholder 3"/>
          <p:cNvSpPr>
            <a:spLocks noGrp="1"/>
          </p:cNvSpPr>
          <p:nvPr>
            <p:ph type="body" sz="half" idx="2"/>
          </p:nvPr>
        </p:nvSpPr>
        <p:spPr>
          <a:xfrm>
            <a:off x="486494" y="2888673"/>
            <a:ext cx="3160715" cy="3492378"/>
          </a:xfrm>
          <a:prstGeom prst="rect">
            <a:avLst/>
          </a:prstGeom>
        </p:spPr>
        <p:txBody>
          <a:bodyPr/>
          <a:lstStyle>
            <a:lvl1pPr marL="0" indent="0">
              <a:buNone/>
              <a:defRPr sz="1600">
                <a:solidFill>
                  <a:srgbClr val="003764"/>
                </a:solidFill>
              </a:defRPr>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Edit Master text styles</a:t>
            </a:r>
          </a:p>
        </p:txBody>
      </p:sp>
      <p:sp>
        <p:nvSpPr>
          <p:cNvPr id="15" name="Content Placeholder 2"/>
          <p:cNvSpPr>
            <a:spLocks noGrp="1"/>
          </p:cNvSpPr>
          <p:nvPr>
            <p:ph idx="1"/>
          </p:nvPr>
        </p:nvSpPr>
        <p:spPr>
          <a:xfrm>
            <a:off x="3863540" y="1569027"/>
            <a:ext cx="5041469" cy="4812024"/>
          </a:xfrm>
          <a:prstGeom prst="rect">
            <a:avLst/>
          </a:prstGeom>
        </p:spPr>
        <p:txBody>
          <a:bodyPr/>
          <a:lstStyle>
            <a:lvl1pPr>
              <a:defRPr sz="3200">
                <a:solidFill>
                  <a:srgbClr val="003764"/>
                </a:solidFill>
              </a:defRPr>
            </a:lvl1pPr>
            <a:lvl2pPr>
              <a:defRPr sz="2800">
                <a:solidFill>
                  <a:srgbClr val="003764"/>
                </a:solidFill>
              </a:defRPr>
            </a:lvl2pPr>
            <a:lvl3pPr>
              <a:defRPr sz="2400">
                <a:solidFill>
                  <a:srgbClr val="003764"/>
                </a:solidFill>
              </a:defRPr>
            </a:lvl3pPr>
            <a:lvl4pPr>
              <a:defRPr sz="2000">
                <a:solidFill>
                  <a:srgbClr val="003764"/>
                </a:solidFill>
              </a:defRPr>
            </a:lvl4pPr>
            <a:lvl5pPr>
              <a:defRPr sz="2000">
                <a:solidFill>
                  <a:srgbClr val="003764"/>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endParaRPr lang="en-US"/>
          </a:p>
        </p:txBody>
      </p:sp>
      <p:sp>
        <p:nvSpPr>
          <p:cNvPr id="18"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9"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spTree>
    <p:extLst>
      <p:ext uri="{BB962C8B-B14F-4D97-AF65-F5344CB8AC3E}">
        <p14:creationId xmlns:p14="http://schemas.microsoft.com/office/powerpoint/2010/main" val="2245539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4" name="Title 1"/>
          <p:cNvSpPr>
            <a:spLocks noGrp="1"/>
          </p:cNvSpPr>
          <p:nvPr>
            <p:ph type="title"/>
          </p:nvPr>
        </p:nvSpPr>
        <p:spPr>
          <a:xfrm>
            <a:off x="403370" y="1385541"/>
            <a:ext cx="3358139" cy="1409614"/>
          </a:xfrm>
          <a:prstGeom prst="rect">
            <a:avLst/>
          </a:prstGeom>
        </p:spPr>
        <p:txBody>
          <a:bodyPr anchor="b"/>
          <a:lstStyle>
            <a:lvl1pPr>
              <a:defRPr sz="3500" cap="all" baseline="0">
                <a:solidFill>
                  <a:srgbClr val="003764"/>
                </a:solidFill>
              </a:defRPr>
            </a:lvl1pPr>
          </a:lstStyle>
          <a:p>
            <a:r>
              <a:rPr lang="en-US"/>
              <a:t>Click to edit Master title style</a:t>
            </a:r>
            <a:endParaRPr lang="en-US" dirty="0"/>
          </a:p>
        </p:txBody>
      </p:sp>
      <p:sp>
        <p:nvSpPr>
          <p:cNvPr id="16" name="Text Placeholder 3"/>
          <p:cNvSpPr>
            <a:spLocks noGrp="1"/>
          </p:cNvSpPr>
          <p:nvPr>
            <p:ph type="body" sz="half" idx="2"/>
          </p:nvPr>
        </p:nvSpPr>
        <p:spPr>
          <a:xfrm>
            <a:off x="403370" y="2888673"/>
            <a:ext cx="3358139" cy="3542831"/>
          </a:xfrm>
          <a:prstGeom prst="rect">
            <a:avLst/>
          </a:prstGeom>
        </p:spPr>
        <p:txBody>
          <a:bodyPr/>
          <a:lstStyle>
            <a:lvl1pPr marL="0" indent="0">
              <a:buNone/>
              <a:defRPr sz="1600">
                <a:solidFill>
                  <a:srgbClr val="003764"/>
                </a:solidFill>
              </a:defRPr>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Edit Master text styles</a:t>
            </a:r>
          </a:p>
        </p:txBody>
      </p:sp>
      <p:sp>
        <p:nvSpPr>
          <p:cNvPr id="15" name="Content Placeholder 2"/>
          <p:cNvSpPr>
            <a:spLocks noGrp="1"/>
          </p:cNvSpPr>
          <p:nvPr>
            <p:ph idx="1"/>
          </p:nvPr>
        </p:nvSpPr>
        <p:spPr>
          <a:xfrm>
            <a:off x="4024047" y="1569026"/>
            <a:ext cx="4839398" cy="4862477"/>
          </a:xfrm>
          <a:prstGeom prst="rect">
            <a:avLst/>
          </a:prstGeom>
        </p:spPr>
        <p:txBody>
          <a:bodyPr/>
          <a:lstStyle>
            <a:lvl1pPr>
              <a:defRPr sz="3200">
                <a:solidFill>
                  <a:srgbClr val="003764"/>
                </a:solidFill>
              </a:defRPr>
            </a:lvl1pPr>
            <a:lvl2pPr>
              <a:defRPr sz="2800">
                <a:solidFill>
                  <a:srgbClr val="003764"/>
                </a:solidFill>
              </a:defRPr>
            </a:lvl2pPr>
            <a:lvl3pPr>
              <a:defRPr sz="2400">
                <a:solidFill>
                  <a:srgbClr val="003764"/>
                </a:solidFill>
              </a:defRPr>
            </a:lvl3pPr>
            <a:lvl4pPr>
              <a:defRPr sz="2000">
                <a:solidFill>
                  <a:srgbClr val="003764"/>
                </a:solidFill>
              </a:defRPr>
            </a:lvl4pPr>
            <a:lvl5pPr>
              <a:defRPr sz="2000">
                <a:solidFill>
                  <a:srgbClr val="003764"/>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endParaRPr lang="en-US"/>
          </a:p>
        </p:txBody>
      </p:sp>
      <p:sp>
        <p:nvSpPr>
          <p:cNvPr id="18"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9"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spTree>
    <p:extLst>
      <p:ext uri="{BB962C8B-B14F-4D97-AF65-F5344CB8AC3E}">
        <p14:creationId xmlns:p14="http://schemas.microsoft.com/office/powerpoint/2010/main" val="3798742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233675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51" r:id="rId10"/>
    <p:sldLayoutId id="2147483672" r:id="rId11"/>
    <p:sldLayoutId id="2147483671"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sbctc.edu/resources/documents/colleges-staff/my-employment/sbrp-supplemental-benefit-calculation-part-one.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s://www.sbctc.edu/resources/documents/colleges-staff/my-employment/sbrp-supplemental-benefit-calculation-part-one.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s://www.sbctc.edu/resources/documents/colleges-staff/my-employment/sbrp-supplemental-benefit-calculation-part-two.pdf"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sbctc.edu/" TargetMode="External"/><Relationship Id="rId2" Type="http://schemas.openxmlformats.org/officeDocument/2006/relationships/hyperlink" Target="https://www.sbctc.edu/colleges-staff/my-employment/state-board-supplemental-retirement-plan.aspx" TargetMode="External"/><Relationship Id="rId1" Type="http://schemas.openxmlformats.org/officeDocument/2006/relationships/slideLayout" Target="../slideLayouts/slideLayout2.xml"/><Relationship Id="rId6" Type="http://schemas.openxmlformats.org/officeDocument/2006/relationships/hyperlink" Target="https://www.sbctc.edu/colleges-staff/my-employment/benefits-forms-plan-documents.aspx" TargetMode="External"/><Relationship Id="rId5" Type="http://schemas.openxmlformats.org/officeDocument/2006/relationships/hyperlink" Target="https://www.sbctc.edu/colleges-staff/my-employment/retirement.aspx" TargetMode="External"/><Relationship Id="rId4" Type="http://schemas.openxmlformats.org/officeDocument/2006/relationships/hyperlink" Target="https://www.sbctc.edu/colleges-staff/my-employment/default.aspx"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mailto:pkelly@sbctc.edu" TargetMode="External"/><Relationship Id="rId2" Type="http://schemas.openxmlformats.org/officeDocument/2006/relationships/hyperlink" Target="mailto:jhuss@sbctc.edu"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sbctc.edu/resources/documents/colleges-staff/my-employment/overview-and-steps-sbrp-supplemental-benefit-calculation.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US" sz="2800" dirty="0"/>
              <a:t>Calculation Overview and Steps</a:t>
            </a:r>
          </a:p>
        </p:txBody>
      </p:sp>
      <p:sp>
        <p:nvSpPr>
          <p:cNvPr id="4" name="Title 3"/>
          <p:cNvSpPr>
            <a:spLocks noGrp="1"/>
          </p:cNvSpPr>
          <p:nvPr>
            <p:ph type="title"/>
          </p:nvPr>
        </p:nvSpPr>
        <p:spPr>
          <a:xfrm>
            <a:off x="369888" y="4143023"/>
            <a:ext cx="8336975" cy="719922"/>
          </a:xfrm>
        </p:spPr>
        <p:txBody>
          <a:bodyPr/>
          <a:lstStyle/>
          <a:p>
            <a:r>
              <a:rPr lang="en-US" sz="3200" dirty="0"/>
              <a:t>SBRP Supplemental Retirement Benefit</a:t>
            </a:r>
          </a:p>
        </p:txBody>
      </p:sp>
      <p:sp>
        <p:nvSpPr>
          <p:cNvPr id="6" name="Text Placeholder 5"/>
          <p:cNvSpPr>
            <a:spLocks noGrp="1"/>
          </p:cNvSpPr>
          <p:nvPr>
            <p:ph type="body" sz="quarter" idx="10"/>
          </p:nvPr>
        </p:nvSpPr>
        <p:spPr>
          <a:xfrm>
            <a:off x="369888" y="5769401"/>
            <a:ext cx="4614862" cy="758825"/>
          </a:xfrm>
        </p:spPr>
        <p:txBody>
          <a:bodyPr/>
          <a:lstStyle/>
          <a:p>
            <a:r>
              <a:rPr lang="en-US" dirty="0"/>
              <a:t>Pam Kelly &amp; Julie Huss </a:t>
            </a:r>
          </a:p>
          <a:p>
            <a:r>
              <a:rPr lang="en-US" dirty="0"/>
              <a:t>February 2024</a:t>
            </a:r>
          </a:p>
        </p:txBody>
      </p:sp>
    </p:spTree>
    <p:extLst>
      <p:ext uri="{BB962C8B-B14F-4D97-AF65-F5344CB8AC3E}">
        <p14:creationId xmlns:p14="http://schemas.microsoft.com/office/powerpoint/2010/main" val="3283783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5C2C0-B318-4093-B9A8-14716904662D}"/>
              </a:ext>
            </a:extLst>
          </p:cNvPr>
          <p:cNvSpPr>
            <a:spLocks noGrp="1"/>
          </p:cNvSpPr>
          <p:nvPr>
            <p:ph type="title"/>
          </p:nvPr>
        </p:nvSpPr>
        <p:spPr/>
        <p:txBody>
          <a:bodyPr/>
          <a:lstStyle/>
          <a:p>
            <a:r>
              <a:rPr lang="en-US" dirty="0">
                <a:hlinkClick r:id="rId2"/>
              </a:rPr>
              <a:t>Notice of Intent to Retire</a:t>
            </a:r>
            <a:endParaRPr lang="en-US" dirty="0"/>
          </a:p>
        </p:txBody>
      </p:sp>
      <p:sp>
        <p:nvSpPr>
          <p:cNvPr id="3" name="Content Placeholder 2">
            <a:extLst>
              <a:ext uri="{FF2B5EF4-FFF2-40B4-BE49-F238E27FC236}">
                <a16:creationId xmlns:a16="http://schemas.microsoft.com/office/drawing/2014/main" id="{04849A8D-96CA-41EE-97C5-A6EA2150376C}"/>
              </a:ext>
            </a:extLst>
          </p:cNvPr>
          <p:cNvSpPr>
            <a:spLocks noGrp="1"/>
          </p:cNvSpPr>
          <p:nvPr>
            <p:ph idx="1"/>
          </p:nvPr>
        </p:nvSpPr>
        <p:spPr/>
        <p:txBody>
          <a:bodyPr/>
          <a:lstStyle/>
          <a:p>
            <a:r>
              <a:rPr lang="en-US" dirty="0"/>
              <a:t>This form begins the request for calculation.</a:t>
            </a:r>
          </a:p>
          <a:p>
            <a:r>
              <a:rPr lang="en-US" dirty="0"/>
              <a:t>Requires the retiree’s signature.</a:t>
            </a:r>
          </a:p>
          <a:p>
            <a:r>
              <a:rPr lang="en-US" dirty="0"/>
              <a:t>College must review for accuracy.</a:t>
            </a:r>
          </a:p>
          <a:p>
            <a:endParaRPr lang="en-US" dirty="0"/>
          </a:p>
        </p:txBody>
      </p:sp>
      <p:sp>
        <p:nvSpPr>
          <p:cNvPr id="4" name="Slide Number Placeholder 3">
            <a:extLst>
              <a:ext uri="{FF2B5EF4-FFF2-40B4-BE49-F238E27FC236}">
                <a16:creationId xmlns:a16="http://schemas.microsoft.com/office/drawing/2014/main" id="{AF6B530F-C4C8-493D-B0D8-5BC2316AD8E1}"/>
              </a:ext>
            </a:extLst>
          </p:cNvPr>
          <p:cNvSpPr>
            <a:spLocks noGrp="1"/>
          </p:cNvSpPr>
          <p:nvPr>
            <p:ph type="sldNum" sz="quarter" idx="12"/>
          </p:nvPr>
        </p:nvSpPr>
        <p:spPr/>
        <p:txBody>
          <a:bodyPr/>
          <a:lstStyle/>
          <a:p>
            <a:fld id="{DEE5BC03-7CE3-4FE3-BC0A-0ACCA8AC1F24}" type="slidenum">
              <a:rPr lang="en-US" smtClean="0"/>
              <a:pPr/>
              <a:t>10</a:t>
            </a:fld>
            <a:endParaRPr lang="en-US" dirty="0"/>
          </a:p>
        </p:txBody>
      </p:sp>
    </p:spTree>
    <p:extLst>
      <p:ext uri="{BB962C8B-B14F-4D97-AF65-F5344CB8AC3E}">
        <p14:creationId xmlns:p14="http://schemas.microsoft.com/office/powerpoint/2010/main" val="25220952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46548FE-5151-4DA6-8410-AD70362200B2}"/>
              </a:ext>
            </a:extLst>
          </p:cNvPr>
          <p:cNvSpPr>
            <a:spLocks noGrp="1"/>
          </p:cNvSpPr>
          <p:nvPr>
            <p:ph type="sldNum" sz="quarter" idx="12"/>
          </p:nvPr>
        </p:nvSpPr>
        <p:spPr/>
        <p:txBody>
          <a:bodyPr/>
          <a:lstStyle/>
          <a:p>
            <a:fld id="{DEE5BC03-7CE3-4FE3-BC0A-0ACCA8AC1F24}" type="slidenum">
              <a:rPr lang="en-US" smtClean="0"/>
              <a:pPr/>
              <a:t>11</a:t>
            </a:fld>
            <a:endParaRPr lang="en-US" dirty="0"/>
          </a:p>
        </p:txBody>
      </p:sp>
      <p:pic>
        <p:nvPicPr>
          <p:cNvPr id="6" name="Picture 5">
            <a:extLst>
              <a:ext uri="{FF2B5EF4-FFF2-40B4-BE49-F238E27FC236}">
                <a16:creationId xmlns:a16="http://schemas.microsoft.com/office/drawing/2014/main" id="{11050ED0-A338-4DF5-AC4C-D1268286658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9018" y="998290"/>
            <a:ext cx="5486400" cy="5859710"/>
          </a:xfrm>
          <a:prstGeom prst="rect">
            <a:avLst/>
          </a:prstGeom>
        </p:spPr>
      </p:pic>
    </p:spTree>
    <p:extLst>
      <p:ext uri="{BB962C8B-B14F-4D97-AF65-F5344CB8AC3E}">
        <p14:creationId xmlns:p14="http://schemas.microsoft.com/office/powerpoint/2010/main" val="17818522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A347B-67E7-4B45-89D4-F0D2D80EAABC}"/>
              </a:ext>
            </a:extLst>
          </p:cNvPr>
          <p:cNvSpPr>
            <a:spLocks noGrp="1"/>
          </p:cNvSpPr>
          <p:nvPr>
            <p:ph type="title"/>
          </p:nvPr>
        </p:nvSpPr>
        <p:spPr>
          <a:xfrm>
            <a:off x="604007" y="1333850"/>
            <a:ext cx="8269828" cy="1013156"/>
          </a:xfrm>
        </p:spPr>
        <p:txBody>
          <a:bodyPr/>
          <a:lstStyle/>
          <a:p>
            <a:r>
              <a:rPr lang="en-US" sz="3600" dirty="0">
                <a:hlinkClick r:id="rId2"/>
              </a:rPr>
              <a:t>benefit Payment Option/beneficiary Designation</a:t>
            </a:r>
            <a:endParaRPr lang="en-US" dirty="0"/>
          </a:p>
        </p:txBody>
      </p:sp>
      <p:sp>
        <p:nvSpPr>
          <p:cNvPr id="3" name="Content Placeholder 2">
            <a:extLst>
              <a:ext uri="{FF2B5EF4-FFF2-40B4-BE49-F238E27FC236}">
                <a16:creationId xmlns:a16="http://schemas.microsoft.com/office/drawing/2014/main" id="{BD382625-B448-4F92-8320-68C6BAD048A0}"/>
              </a:ext>
            </a:extLst>
          </p:cNvPr>
          <p:cNvSpPr>
            <a:spLocks noGrp="1"/>
          </p:cNvSpPr>
          <p:nvPr>
            <p:ph idx="1"/>
          </p:nvPr>
        </p:nvSpPr>
        <p:spPr/>
        <p:txBody>
          <a:bodyPr/>
          <a:lstStyle/>
          <a:p>
            <a:r>
              <a:rPr lang="en-US" dirty="0"/>
              <a:t>This form is required to complete calculation.</a:t>
            </a:r>
          </a:p>
          <a:p>
            <a:r>
              <a:rPr lang="en-US" dirty="0"/>
              <a:t>Requires the retiree, spouse (if applicable) and witness signature(s).</a:t>
            </a:r>
          </a:p>
          <a:p>
            <a:endParaRPr lang="en-US" dirty="0"/>
          </a:p>
        </p:txBody>
      </p:sp>
      <p:sp>
        <p:nvSpPr>
          <p:cNvPr id="4" name="Slide Number Placeholder 3">
            <a:extLst>
              <a:ext uri="{FF2B5EF4-FFF2-40B4-BE49-F238E27FC236}">
                <a16:creationId xmlns:a16="http://schemas.microsoft.com/office/drawing/2014/main" id="{A8C4B0AB-D2F9-49DC-96FF-3ECE33143D57}"/>
              </a:ext>
            </a:extLst>
          </p:cNvPr>
          <p:cNvSpPr>
            <a:spLocks noGrp="1"/>
          </p:cNvSpPr>
          <p:nvPr>
            <p:ph type="sldNum" sz="quarter" idx="12"/>
          </p:nvPr>
        </p:nvSpPr>
        <p:spPr/>
        <p:txBody>
          <a:bodyPr/>
          <a:lstStyle/>
          <a:p>
            <a:fld id="{DEE5BC03-7CE3-4FE3-BC0A-0ACCA8AC1F24}" type="slidenum">
              <a:rPr lang="en-US" smtClean="0"/>
              <a:pPr/>
              <a:t>12</a:t>
            </a:fld>
            <a:endParaRPr lang="en-US" dirty="0"/>
          </a:p>
        </p:txBody>
      </p:sp>
    </p:spTree>
    <p:extLst>
      <p:ext uri="{BB962C8B-B14F-4D97-AF65-F5344CB8AC3E}">
        <p14:creationId xmlns:p14="http://schemas.microsoft.com/office/powerpoint/2010/main" val="32376642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D431930-F0CE-4EB9-BE27-122B45C48789}"/>
              </a:ext>
            </a:extLst>
          </p:cNvPr>
          <p:cNvSpPr>
            <a:spLocks noGrp="1"/>
          </p:cNvSpPr>
          <p:nvPr>
            <p:ph type="sldNum" sz="quarter" idx="12"/>
          </p:nvPr>
        </p:nvSpPr>
        <p:spPr/>
        <p:txBody>
          <a:bodyPr/>
          <a:lstStyle/>
          <a:p>
            <a:fld id="{DEE5BC03-7CE3-4FE3-BC0A-0ACCA8AC1F24}" type="slidenum">
              <a:rPr lang="en-US" smtClean="0"/>
              <a:pPr/>
              <a:t>13</a:t>
            </a:fld>
            <a:endParaRPr lang="en-US" dirty="0"/>
          </a:p>
        </p:txBody>
      </p:sp>
      <p:pic>
        <p:nvPicPr>
          <p:cNvPr id="4" name="Picture 3">
            <a:extLst>
              <a:ext uri="{FF2B5EF4-FFF2-40B4-BE49-F238E27FC236}">
                <a16:creationId xmlns:a16="http://schemas.microsoft.com/office/drawing/2014/main" id="{054A2052-8271-4C57-A0FC-B41D8D1B883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44242" y="1006678"/>
            <a:ext cx="5370710" cy="5851321"/>
          </a:xfrm>
          <a:prstGeom prst="rect">
            <a:avLst/>
          </a:prstGeom>
        </p:spPr>
      </p:pic>
    </p:spTree>
    <p:extLst>
      <p:ext uri="{BB962C8B-B14F-4D97-AF65-F5344CB8AC3E}">
        <p14:creationId xmlns:p14="http://schemas.microsoft.com/office/powerpoint/2010/main" val="9127850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5BFF1-6F0A-46DE-AC21-96E807952EB6}"/>
              </a:ext>
            </a:extLst>
          </p:cNvPr>
          <p:cNvSpPr>
            <a:spLocks noGrp="1"/>
          </p:cNvSpPr>
          <p:nvPr>
            <p:ph type="title"/>
          </p:nvPr>
        </p:nvSpPr>
        <p:spPr>
          <a:xfrm>
            <a:off x="536860" y="1350628"/>
            <a:ext cx="8336975" cy="996378"/>
          </a:xfrm>
        </p:spPr>
        <p:txBody>
          <a:bodyPr/>
          <a:lstStyle/>
          <a:p>
            <a:r>
              <a:rPr lang="en-US" sz="3600" dirty="0">
                <a:hlinkClick r:id="rId2"/>
              </a:rPr>
              <a:t>Calculation worksheet</a:t>
            </a:r>
            <a:r>
              <a:rPr lang="en-US" sz="3600" dirty="0"/>
              <a:t> &amp; Instructions</a:t>
            </a:r>
            <a:endParaRPr lang="en-US" dirty="0"/>
          </a:p>
        </p:txBody>
      </p:sp>
      <p:sp>
        <p:nvSpPr>
          <p:cNvPr id="3" name="Content Placeholder 2">
            <a:extLst>
              <a:ext uri="{FF2B5EF4-FFF2-40B4-BE49-F238E27FC236}">
                <a16:creationId xmlns:a16="http://schemas.microsoft.com/office/drawing/2014/main" id="{8EA7871E-533B-4396-9A8C-D7DE6912F871}"/>
              </a:ext>
            </a:extLst>
          </p:cNvPr>
          <p:cNvSpPr>
            <a:spLocks noGrp="1"/>
          </p:cNvSpPr>
          <p:nvPr>
            <p:ph idx="1"/>
          </p:nvPr>
        </p:nvSpPr>
        <p:spPr/>
        <p:txBody>
          <a:bodyPr/>
          <a:lstStyle/>
          <a:p>
            <a:r>
              <a:rPr lang="en-US" dirty="0"/>
              <a:t>Fill in the information for the most recent (25) years of eligible service.</a:t>
            </a:r>
          </a:p>
          <a:p>
            <a:r>
              <a:rPr lang="en-US" dirty="0"/>
              <a:t>Using your own worksheet? Colleges have the option to use their locally developed worksheet.  It must include all requested information and be reviewed and approved by SBCTC prior to its use.</a:t>
            </a:r>
          </a:p>
          <a:p>
            <a:endParaRPr lang="en-US" dirty="0"/>
          </a:p>
        </p:txBody>
      </p:sp>
      <p:sp>
        <p:nvSpPr>
          <p:cNvPr id="4" name="Slide Number Placeholder 3">
            <a:extLst>
              <a:ext uri="{FF2B5EF4-FFF2-40B4-BE49-F238E27FC236}">
                <a16:creationId xmlns:a16="http://schemas.microsoft.com/office/drawing/2014/main" id="{16B4172C-79A6-4DE0-A811-A5A670964EA5}"/>
              </a:ext>
            </a:extLst>
          </p:cNvPr>
          <p:cNvSpPr>
            <a:spLocks noGrp="1"/>
          </p:cNvSpPr>
          <p:nvPr>
            <p:ph type="sldNum" sz="quarter" idx="12"/>
          </p:nvPr>
        </p:nvSpPr>
        <p:spPr/>
        <p:txBody>
          <a:bodyPr/>
          <a:lstStyle/>
          <a:p>
            <a:fld id="{DEE5BC03-7CE3-4FE3-BC0A-0ACCA8AC1F24}" type="slidenum">
              <a:rPr lang="en-US" smtClean="0"/>
              <a:pPr/>
              <a:t>14</a:t>
            </a:fld>
            <a:endParaRPr lang="en-US" dirty="0"/>
          </a:p>
        </p:txBody>
      </p:sp>
    </p:spTree>
    <p:extLst>
      <p:ext uri="{BB962C8B-B14F-4D97-AF65-F5344CB8AC3E}">
        <p14:creationId xmlns:p14="http://schemas.microsoft.com/office/powerpoint/2010/main" val="42284125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3B403CF-E360-4A2A-83C7-08753D9C7656}"/>
              </a:ext>
            </a:extLst>
          </p:cNvPr>
          <p:cNvSpPr>
            <a:spLocks noGrp="1"/>
          </p:cNvSpPr>
          <p:nvPr>
            <p:ph type="sldNum" sz="quarter" idx="12"/>
          </p:nvPr>
        </p:nvSpPr>
        <p:spPr/>
        <p:txBody>
          <a:bodyPr/>
          <a:lstStyle/>
          <a:p>
            <a:fld id="{DEE5BC03-7CE3-4FE3-BC0A-0ACCA8AC1F24}" type="slidenum">
              <a:rPr lang="en-US" smtClean="0"/>
              <a:pPr/>
              <a:t>15</a:t>
            </a:fld>
            <a:endParaRPr lang="en-US" dirty="0"/>
          </a:p>
        </p:txBody>
      </p:sp>
      <p:pic>
        <p:nvPicPr>
          <p:cNvPr id="4" name="Picture 3">
            <a:extLst>
              <a:ext uri="{FF2B5EF4-FFF2-40B4-BE49-F238E27FC236}">
                <a16:creationId xmlns:a16="http://schemas.microsoft.com/office/drawing/2014/main" id="{CB6FF93D-30AE-46A3-8103-5C9C702B7C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53966" y="970753"/>
            <a:ext cx="5293453" cy="5887247"/>
          </a:xfrm>
          <a:prstGeom prst="rect">
            <a:avLst/>
          </a:prstGeom>
        </p:spPr>
      </p:pic>
    </p:spTree>
    <p:extLst>
      <p:ext uri="{BB962C8B-B14F-4D97-AF65-F5344CB8AC3E}">
        <p14:creationId xmlns:p14="http://schemas.microsoft.com/office/powerpoint/2010/main" val="42220327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5EDB109-AB63-4F62-9B7C-3DDCE15A5548}"/>
              </a:ext>
            </a:extLst>
          </p:cNvPr>
          <p:cNvSpPr>
            <a:spLocks noGrp="1"/>
          </p:cNvSpPr>
          <p:nvPr>
            <p:ph type="sldNum" sz="quarter" idx="12"/>
          </p:nvPr>
        </p:nvSpPr>
        <p:spPr/>
        <p:txBody>
          <a:bodyPr/>
          <a:lstStyle/>
          <a:p>
            <a:fld id="{DEE5BC03-7CE3-4FE3-BC0A-0ACCA8AC1F24}" type="slidenum">
              <a:rPr lang="en-US" smtClean="0"/>
              <a:pPr/>
              <a:t>16</a:t>
            </a:fld>
            <a:endParaRPr lang="en-US" dirty="0"/>
          </a:p>
        </p:txBody>
      </p:sp>
      <p:pic>
        <p:nvPicPr>
          <p:cNvPr id="4" name="Picture 3">
            <a:extLst>
              <a:ext uri="{FF2B5EF4-FFF2-40B4-BE49-F238E27FC236}">
                <a16:creationId xmlns:a16="http://schemas.microsoft.com/office/drawing/2014/main" id="{CDD8D14C-2CB8-49CC-9880-C1E1DBBA96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1571" y="964733"/>
            <a:ext cx="5696123" cy="5756742"/>
          </a:xfrm>
          <a:prstGeom prst="rect">
            <a:avLst/>
          </a:prstGeom>
        </p:spPr>
      </p:pic>
    </p:spTree>
    <p:extLst>
      <p:ext uri="{BB962C8B-B14F-4D97-AF65-F5344CB8AC3E}">
        <p14:creationId xmlns:p14="http://schemas.microsoft.com/office/powerpoint/2010/main" val="14625690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4F94B-234C-4F94-8C50-4BA60B4AD6D9}"/>
              </a:ext>
            </a:extLst>
          </p:cNvPr>
          <p:cNvSpPr>
            <a:spLocks noGrp="1"/>
          </p:cNvSpPr>
          <p:nvPr>
            <p:ph type="title"/>
          </p:nvPr>
        </p:nvSpPr>
        <p:spPr/>
        <p:txBody>
          <a:bodyPr/>
          <a:lstStyle/>
          <a:p>
            <a:r>
              <a:rPr lang="en-US" dirty="0"/>
              <a:t>Column 1 – fiscal year</a:t>
            </a:r>
          </a:p>
        </p:txBody>
      </p:sp>
      <p:sp>
        <p:nvSpPr>
          <p:cNvPr id="3" name="Content Placeholder 2">
            <a:extLst>
              <a:ext uri="{FF2B5EF4-FFF2-40B4-BE49-F238E27FC236}">
                <a16:creationId xmlns:a16="http://schemas.microsoft.com/office/drawing/2014/main" id="{51A7AD31-5AA1-45C6-8C87-51C72E6782D5}"/>
              </a:ext>
            </a:extLst>
          </p:cNvPr>
          <p:cNvSpPr>
            <a:spLocks noGrp="1"/>
          </p:cNvSpPr>
          <p:nvPr>
            <p:ph idx="1"/>
          </p:nvPr>
        </p:nvSpPr>
        <p:spPr/>
        <p:txBody>
          <a:bodyPr/>
          <a:lstStyle/>
          <a:p>
            <a:r>
              <a:rPr lang="en-US" dirty="0"/>
              <a:t>Enter the fiscal years (7/1 through 6/30) during which the employee had earnings and made contributions to SBRP/TIAA.</a:t>
            </a:r>
          </a:p>
          <a:p>
            <a:r>
              <a:rPr lang="en-US" dirty="0"/>
              <a:t>Technical Colleges:</a:t>
            </a:r>
          </a:p>
          <a:p>
            <a:pPr lvl="2"/>
            <a:r>
              <a:rPr lang="en-US" dirty="0"/>
              <a:t>This benefit is based on years of service at WA public higher education institutions/agencies only.</a:t>
            </a:r>
          </a:p>
          <a:p>
            <a:pPr lvl="3"/>
            <a:r>
              <a:rPr lang="en-US" dirty="0"/>
              <a:t>Years of service prior to 9/1/1991 (and pension benefits based on such service) should not be included in the calculation. (Prior to 9/1/1991, technical colleges were elements of the public school system.) </a:t>
            </a:r>
          </a:p>
          <a:p>
            <a:endParaRPr lang="en-US" dirty="0"/>
          </a:p>
        </p:txBody>
      </p:sp>
      <p:sp>
        <p:nvSpPr>
          <p:cNvPr id="4" name="Slide Number Placeholder 3">
            <a:extLst>
              <a:ext uri="{FF2B5EF4-FFF2-40B4-BE49-F238E27FC236}">
                <a16:creationId xmlns:a16="http://schemas.microsoft.com/office/drawing/2014/main" id="{5422BB22-4D46-42F4-A6CB-A09A2EFDB204}"/>
              </a:ext>
            </a:extLst>
          </p:cNvPr>
          <p:cNvSpPr>
            <a:spLocks noGrp="1"/>
          </p:cNvSpPr>
          <p:nvPr>
            <p:ph type="sldNum" sz="quarter" idx="12"/>
          </p:nvPr>
        </p:nvSpPr>
        <p:spPr/>
        <p:txBody>
          <a:bodyPr/>
          <a:lstStyle/>
          <a:p>
            <a:fld id="{DEE5BC03-7CE3-4FE3-BC0A-0ACCA8AC1F24}" type="slidenum">
              <a:rPr lang="en-US" smtClean="0"/>
              <a:pPr/>
              <a:t>17</a:t>
            </a:fld>
            <a:endParaRPr lang="en-US" dirty="0"/>
          </a:p>
        </p:txBody>
      </p:sp>
    </p:spTree>
    <p:extLst>
      <p:ext uri="{BB962C8B-B14F-4D97-AF65-F5344CB8AC3E}">
        <p14:creationId xmlns:p14="http://schemas.microsoft.com/office/powerpoint/2010/main" val="32426584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F4D6D-E26F-43E1-8DB0-2087635E08B3}"/>
              </a:ext>
            </a:extLst>
          </p:cNvPr>
          <p:cNvSpPr>
            <a:spLocks noGrp="1"/>
          </p:cNvSpPr>
          <p:nvPr>
            <p:ph type="title"/>
          </p:nvPr>
        </p:nvSpPr>
        <p:spPr/>
        <p:txBody>
          <a:bodyPr/>
          <a:lstStyle/>
          <a:p>
            <a:r>
              <a:rPr lang="en-US" dirty="0"/>
              <a:t>Column 2 – Months of Service</a:t>
            </a:r>
          </a:p>
        </p:txBody>
      </p:sp>
      <p:sp>
        <p:nvSpPr>
          <p:cNvPr id="3" name="Content Placeholder 2">
            <a:extLst>
              <a:ext uri="{FF2B5EF4-FFF2-40B4-BE49-F238E27FC236}">
                <a16:creationId xmlns:a16="http://schemas.microsoft.com/office/drawing/2014/main" id="{70497D1E-E37A-43C9-964E-100E996CC512}"/>
              </a:ext>
            </a:extLst>
          </p:cNvPr>
          <p:cNvSpPr>
            <a:spLocks noGrp="1"/>
          </p:cNvSpPr>
          <p:nvPr>
            <p:ph idx="1"/>
          </p:nvPr>
        </p:nvSpPr>
        <p:spPr/>
        <p:txBody>
          <a:bodyPr/>
          <a:lstStyle/>
          <a:p>
            <a:r>
              <a:rPr lang="en-US" dirty="0"/>
              <a:t>The number of months of service during which salary was earned and SBRP contributions were deducted and matched.   </a:t>
            </a:r>
          </a:p>
          <a:p>
            <a:pPr lvl="2"/>
            <a:r>
              <a:rPr lang="en-US" dirty="0"/>
              <a:t>May not be the same as seniority as defined in your faculty CBA.</a:t>
            </a:r>
          </a:p>
          <a:p>
            <a:endParaRPr lang="en-US" dirty="0"/>
          </a:p>
        </p:txBody>
      </p:sp>
      <p:sp>
        <p:nvSpPr>
          <p:cNvPr id="4" name="Slide Number Placeholder 3">
            <a:extLst>
              <a:ext uri="{FF2B5EF4-FFF2-40B4-BE49-F238E27FC236}">
                <a16:creationId xmlns:a16="http://schemas.microsoft.com/office/drawing/2014/main" id="{1446472D-3E8E-468C-8BB4-28CDE3A7AE82}"/>
              </a:ext>
            </a:extLst>
          </p:cNvPr>
          <p:cNvSpPr>
            <a:spLocks noGrp="1"/>
          </p:cNvSpPr>
          <p:nvPr>
            <p:ph type="sldNum" sz="quarter" idx="12"/>
          </p:nvPr>
        </p:nvSpPr>
        <p:spPr/>
        <p:txBody>
          <a:bodyPr/>
          <a:lstStyle/>
          <a:p>
            <a:fld id="{DEE5BC03-7CE3-4FE3-BC0A-0ACCA8AC1F24}" type="slidenum">
              <a:rPr lang="en-US" smtClean="0"/>
              <a:pPr/>
              <a:t>18</a:t>
            </a:fld>
            <a:endParaRPr lang="en-US" dirty="0"/>
          </a:p>
        </p:txBody>
      </p:sp>
    </p:spTree>
    <p:extLst>
      <p:ext uri="{BB962C8B-B14F-4D97-AF65-F5344CB8AC3E}">
        <p14:creationId xmlns:p14="http://schemas.microsoft.com/office/powerpoint/2010/main" val="34463210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156BC-BA10-48C4-B7DB-218B4B094BDC}"/>
              </a:ext>
            </a:extLst>
          </p:cNvPr>
          <p:cNvSpPr>
            <a:spLocks noGrp="1"/>
          </p:cNvSpPr>
          <p:nvPr>
            <p:ph type="title"/>
          </p:nvPr>
        </p:nvSpPr>
        <p:spPr/>
        <p:txBody>
          <a:bodyPr/>
          <a:lstStyle/>
          <a:p>
            <a:r>
              <a:rPr lang="en-US" dirty="0"/>
              <a:t>Column 3 – Appointment Year</a:t>
            </a:r>
          </a:p>
        </p:txBody>
      </p:sp>
      <p:sp>
        <p:nvSpPr>
          <p:cNvPr id="3" name="Content Placeholder 2">
            <a:extLst>
              <a:ext uri="{FF2B5EF4-FFF2-40B4-BE49-F238E27FC236}">
                <a16:creationId xmlns:a16="http://schemas.microsoft.com/office/drawing/2014/main" id="{DD7286E0-0C0F-40B4-9CBD-A15A6C160110}"/>
              </a:ext>
            </a:extLst>
          </p:cNvPr>
          <p:cNvSpPr>
            <a:spLocks noGrp="1"/>
          </p:cNvSpPr>
          <p:nvPr>
            <p:ph idx="1"/>
          </p:nvPr>
        </p:nvSpPr>
        <p:spPr/>
        <p:txBody>
          <a:bodyPr/>
          <a:lstStyle/>
          <a:p>
            <a:r>
              <a:rPr lang="en-US" dirty="0"/>
              <a:t>Enter the basic appointment period for each fiscal year.</a:t>
            </a:r>
          </a:p>
          <a:p>
            <a:r>
              <a:rPr lang="en-US" dirty="0"/>
              <a:t>Examples:</a:t>
            </a:r>
          </a:p>
          <a:p>
            <a:pPr lvl="2"/>
            <a:r>
              <a:rPr lang="en-US" dirty="0"/>
              <a:t>#1 – Enter “9” for a faculty member with an academic year appointment. If leave of absence, without pay for one quarter during that year, you would still enter “9” but the enter for Column #2 would be “6.”</a:t>
            </a:r>
          </a:p>
          <a:p>
            <a:pPr lvl="2"/>
            <a:r>
              <a:rPr lang="en-US" dirty="0"/>
              <a:t>#2 – Enter “12” for administrators with a contract appointment for the fiscal year (beginning July 1), but enter “11” for an administrator with an appointment for 240 days of service, etc. </a:t>
            </a:r>
          </a:p>
          <a:p>
            <a:endParaRPr lang="en-US" dirty="0"/>
          </a:p>
        </p:txBody>
      </p:sp>
      <p:sp>
        <p:nvSpPr>
          <p:cNvPr id="4" name="Slide Number Placeholder 3">
            <a:extLst>
              <a:ext uri="{FF2B5EF4-FFF2-40B4-BE49-F238E27FC236}">
                <a16:creationId xmlns:a16="http://schemas.microsoft.com/office/drawing/2014/main" id="{00412B9C-4037-4641-8D88-D6BF59A75B69}"/>
              </a:ext>
            </a:extLst>
          </p:cNvPr>
          <p:cNvSpPr>
            <a:spLocks noGrp="1"/>
          </p:cNvSpPr>
          <p:nvPr>
            <p:ph type="sldNum" sz="quarter" idx="12"/>
          </p:nvPr>
        </p:nvSpPr>
        <p:spPr/>
        <p:txBody>
          <a:bodyPr/>
          <a:lstStyle/>
          <a:p>
            <a:fld id="{DEE5BC03-7CE3-4FE3-BC0A-0ACCA8AC1F24}" type="slidenum">
              <a:rPr lang="en-US" smtClean="0"/>
              <a:pPr/>
              <a:t>19</a:t>
            </a:fld>
            <a:endParaRPr lang="en-US" dirty="0"/>
          </a:p>
        </p:txBody>
      </p:sp>
    </p:spTree>
    <p:extLst>
      <p:ext uri="{BB962C8B-B14F-4D97-AF65-F5344CB8AC3E}">
        <p14:creationId xmlns:p14="http://schemas.microsoft.com/office/powerpoint/2010/main" val="330985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C2EF2-E135-4780-B484-0FF06C500AA7}"/>
              </a:ext>
            </a:extLst>
          </p:cNvPr>
          <p:cNvSpPr>
            <a:spLocks noGrp="1"/>
          </p:cNvSpPr>
          <p:nvPr>
            <p:ph type="title"/>
          </p:nvPr>
        </p:nvSpPr>
        <p:spPr/>
        <p:txBody>
          <a:bodyPr/>
          <a:lstStyle/>
          <a:p>
            <a:r>
              <a:rPr lang="en-US" dirty="0"/>
              <a:t>What is a Supplemental Benefit?</a:t>
            </a:r>
          </a:p>
        </p:txBody>
      </p:sp>
      <p:sp>
        <p:nvSpPr>
          <p:cNvPr id="3" name="Content Placeholder 2">
            <a:extLst>
              <a:ext uri="{FF2B5EF4-FFF2-40B4-BE49-F238E27FC236}">
                <a16:creationId xmlns:a16="http://schemas.microsoft.com/office/drawing/2014/main" id="{07405822-E8A9-4399-80B9-4265C347A5EC}"/>
              </a:ext>
            </a:extLst>
          </p:cNvPr>
          <p:cNvSpPr>
            <a:spLocks noGrp="1"/>
          </p:cNvSpPr>
          <p:nvPr>
            <p:ph idx="1"/>
          </p:nvPr>
        </p:nvSpPr>
        <p:spPr/>
        <p:txBody>
          <a:bodyPr/>
          <a:lstStyle/>
          <a:p>
            <a:r>
              <a:rPr lang="en-US" dirty="0"/>
              <a:t>A defined benefit, formula-driven, lifetime income benefit. </a:t>
            </a:r>
          </a:p>
          <a:p>
            <a:r>
              <a:rPr lang="en-US" dirty="0"/>
              <a:t>Separately, but in connection with the SBRP, this benefit provides a “safety net” for eligible SBRP participants - assuring a minimum benefit from their state employment.</a:t>
            </a:r>
          </a:p>
          <a:p>
            <a:r>
              <a:rPr lang="en-US" dirty="0"/>
              <a:t>This benefit is managed and funded by the SBCTC.</a:t>
            </a:r>
          </a:p>
          <a:p>
            <a:endParaRPr lang="en-US" dirty="0"/>
          </a:p>
        </p:txBody>
      </p:sp>
      <p:sp>
        <p:nvSpPr>
          <p:cNvPr id="4" name="Slide Number Placeholder 3">
            <a:extLst>
              <a:ext uri="{FF2B5EF4-FFF2-40B4-BE49-F238E27FC236}">
                <a16:creationId xmlns:a16="http://schemas.microsoft.com/office/drawing/2014/main" id="{3362A858-9733-4997-8BCD-DD87C1AE37C3}"/>
              </a:ext>
            </a:extLst>
          </p:cNvPr>
          <p:cNvSpPr>
            <a:spLocks noGrp="1"/>
          </p:cNvSpPr>
          <p:nvPr>
            <p:ph type="sldNum" sz="quarter" idx="12"/>
          </p:nvPr>
        </p:nvSpPr>
        <p:spPr/>
        <p:txBody>
          <a:bodyPr/>
          <a:lstStyle/>
          <a:p>
            <a:fld id="{DEE5BC03-7CE3-4FE3-BC0A-0ACCA8AC1F24}" type="slidenum">
              <a:rPr lang="en-US" smtClean="0"/>
              <a:pPr/>
              <a:t>2</a:t>
            </a:fld>
            <a:endParaRPr lang="en-US" dirty="0"/>
          </a:p>
        </p:txBody>
      </p:sp>
    </p:spTree>
    <p:extLst>
      <p:ext uri="{BB962C8B-B14F-4D97-AF65-F5344CB8AC3E}">
        <p14:creationId xmlns:p14="http://schemas.microsoft.com/office/powerpoint/2010/main" val="12516152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3F0F4-437F-4B1B-83C1-DCCEFA978FA9}"/>
              </a:ext>
            </a:extLst>
          </p:cNvPr>
          <p:cNvSpPr>
            <a:spLocks noGrp="1"/>
          </p:cNvSpPr>
          <p:nvPr>
            <p:ph type="title"/>
          </p:nvPr>
        </p:nvSpPr>
        <p:spPr/>
        <p:txBody>
          <a:bodyPr/>
          <a:lstStyle/>
          <a:p>
            <a:r>
              <a:rPr lang="en-US" dirty="0"/>
              <a:t>Column 4 – Service Credit</a:t>
            </a:r>
          </a:p>
        </p:txBody>
      </p:sp>
      <p:sp>
        <p:nvSpPr>
          <p:cNvPr id="3" name="Content Placeholder 2">
            <a:extLst>
              <a:ext uri="{FF2B5EF4-FFF2-40B4-BE49-F238E27FC236}">
                <a16:creationId xmlns:a16="http://schemas.microsoft.com/office/drawing/2014/main" id="{DC9DFE85-D097-4477-A845-09BE6708FB5E}"/>
              </a:ext>
            </a:extLst>
          </p:cNvPr>
          <p:cNvSpPr>
            <a:spLocks noGrp="1"/>
          </p:cNvSpPr>
          <p:nvPr>
            <p:ph idx="1"/>
          </p:nvPr>
        </p:nvSpPr>
        <p:spPr>
          <a:xfrm>
            <a:off x="595618" y="2415154"/>
            <a:ext cx="8278217" cy="4068771"/>
          </a:xfrm>
        </p:spPr>
        <p:txBody>
          <a:bodyPr/>
          <a:lstStyle/>
          <a:p>
            <a:r>
              <a:rPr lang="en-US" dirty="0"/>
              <a:t>Service credit for each fiscal year cannot exceed 1.0.  Service credit is only provided for time in which contributions were made.</a:t>
            </a:r>
          </a:p>
          <a:p>
            <a:r>
              <a:rPr lang="en-US" dirty="0"/>
              <a:t>For part-time faculty, calculate FTEs based on RCW 28B.50.489 (your definition of full time and in-class teaching hours). For example:</a:t>
            </a:r>
          </a:p>
          <a:p>
            <a:pPr lvl="2"/>
            <a:r>
              <a:rPr lang="en-US" sz="1800" dirty="0"/>
              <a:t>If full-time faculty teaching load is 45 credits and the faculty member teaches 20 credits, the FTE would be .44.</a:t>
            </a:r>
          </a:p>
          <a:p>
            <a:pPr lvl="2"/>
            <a:r>
              <a:rPr lang="en-US" sz="1800" dirty="0"/>
              <a:t>A FT Faculty member on sabbatical </a:t>
            </a:r>
            <a:r>
              <a:rPr lang="en-US" sz="1800" b="1" dirty="0"/>
              <a:t>with pay </a:t>
            </a:r>
            <a:r>
              <a:rPr lang="en-US" sz="1800" dirty="0"/>
              <a:t>for one quarter (if contributions were made) would receive 1.0 FTE year of service credit. If contributions were </a:t>
            </a:r>
            <a:r>
              <a:rPr lang="en-US" sz="1800" b="1" dirty="0"/>
              <a:t>not</a:t>
            </a:r>
            <a:r>
              <a:rPr lang="en-US" sz="1800" dirty="0"/>
              <a:t> made, or they were on leave without pay for that quarter, the correct entry would be .66 FTE year of service credit.</a:t>
            </a:r>
          </a:p>
          <a:p>
            <a:endParaRPr lang="en-US" dirty="0"/>
          </a:p>
        </p:txBody>
      </p:sp>
      <p:sp>
        <p:nvSpPr>
          <p:cNvPr id="4" name="Slide Number Placeholder 3">
            <a:extLst>
              <a:ext uri="{FF2B5EF4-FFF2-40B4-BE49-F238E27FC236}">
                <a16:creationId xmlns:a16="http://schemas.microsoft.com/office/drawing/2014/main" id="{0F031FD6-802B-42E9-8594-5B9D4025F976}"/>
              </a:ext>
            </a:extLst>
          </p:cNvPr>
          <p:cNvSpPr>
            <a:spLocks noGrp="1"/>
          </p:cNvSpPr>
          <p:nvPr>
            <p:ph type="sldNum" sz="quarter" idx="12"/>
          </p:nvPr>
        </p:nvSpPr>
        <p:spPr/>
        <p:txBody>
          <a:bodyPr/>
          <a:lstStyle/>
          <a:p>
            <a:fld id="{DEE5BC03-7CE3-4FE3-BC0A-0ACCA8AC1F24}" type="slidenum">
              <a:rPr lang="en-US" smtClean="0"/>
              <a:pPr/>
              <a:t>20</a:t>
            </a:fld>
            <a:endParaRPr lang="en-US" dirty="0"/>
          </a:p>
        </p:txBody>
      </p:sp>
    </p:spTree>
    <p:extLst>
      <p:ext uri="{BB962C8B-B14F-4D97-AF65-F5344CB8AC3E}">
        <p14:creationId xmlns:p14="http://schemas.microsoft.com/office/powerpoint/2010/main" val="18173764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E1736-6D73-4B18-ABA6-BDBD985133FC}"/>
              </a:ext>
            </a:extLst>
          </p:cNvPr>
          <p:cNvSpPr>
            <a:spLocks noGrp="1"/>
          </p:cNvSpPr>
          <p:nvPr>
            <p:ph type="title"/>
          </p:nvPr>
        </p:nvSpPr>
        <p:spPr/>
        <p:txBody>
          <a:bodyPr/>
          <a:lstStyle/>
          <a:p>
            <a:r>
              <a:rPr lang="en-US" dirty="0"/>
              <a:t>Column 5 – Total Income</a:t>
            </a:r>
          </a:p>
        </p:txBody>
      </p:sp>
      <p:sp>
        <p:nvSpPr>
          <p:cNvPr id="3" name="Content Placeholder 2">
            <a:extLst>
              <a:ext uri="{FF2B5EF4-FFF2-40B4-BE49-F238E27FC236}">
                <a16:creationId xmlns:a16="http://schemas.microsoft.com/office/drawing/2014/main" id="{DD008F5F-5687-4B68-8449-D48A3FF6935F}"/>
              </a:ext>
            </a:extLst>
          </p:cNvPr>
          <p:cNvSpPr>
            <a:spLocks noGrp="1"/>
          </p:cNvSpPr>
          <p:nvPr>
            <p:ph idx="1"/>
          </p:nvPr>
        </p:nvSpPr>
        <p:spPr/>
        <p:txBody>
          <a:bodyPr/>
          <a:lstStyle/>
          <a:p>
            <a:r>
              <a:rPr lang="en-US" dirty="0"/>
              <a:t>Enter total income from which contributions were deducted/matched during the FY.</a:t>
            </a:r>
          </a:p>
          <a:p>
            <a:r>
              <a:rPr lang="en-US" dirty="0"/>
              <a:t>In the final year – payment </a:t>
            </a:r>
            <a:r>
              <a:rPr lang="en-US" b="1" dirty="0"/>
              <a:t>cannot </a:t>
            </a:r>
            <a:r>
              <a:rPr lang="en-US" dirty="0"/>
              <a:t>exceed 30 days for accrued and unused vacation leave.</a:t>
            </a:r>
          </a:p>
          <a:p>
            <a:r>
              <a:rPr lang="en-US" dirty="0"/>
              <a:t>Do not include compensation for unused sick leave, early retirement incentives, settlements, or income from which contributions were not deducted.</a:t>
            </a:r>
          </a:p>
          <a:p>
            <a:endParaRPr lang="en-US" dirty="0"/>
          </a:p>
        </p:txBody>
      </p:sp>
      <p:sp>
        <p:nvSpPr>
          <p:cNvPr id="4" name="Slide Number Placeholder 3">
            <a:extLst>
              <a:ext uri="{FF2B5EF4-FFF2-40B4-BE49-F238E27FC236}">
                <a16:creationId xmlns:a16="http://schemas.microsoft.com/office/drawing/2014/main" id="{3438D8CC-AFA5-4965-9160-F217291BAD85}"/>
              </a:ext>
            </a:extLst>
          </p:cNvPr>
          <p:cNvSpPr>
            <a:spLocks noGrp="1"/>
          </p:cNvSpPr>
          <p:nvPr>
            <p:ph type="sldNum" sz="quarter" idx="12"/>
          </p:nvPr>
        </p:nvSpPr>
        <p:spPr/>
        <p:txBody>
          <a:bodyPr/>
          <a:lstStyle/>
          <a:p>
            <a:fld id="{DEE5BC03-7CE3-4FE3-BC0A-0ACCA8AC1F24}" type="slidenum">
              <a:rPr lang="en-US" smtClean="0"/>
              <a:pPr/>
              <a:t>21</a:t>
            </a:fld>
            <a:endParaRPr lang="en-US" dirty="0"/>
          </a:p>
        </p:txBody>
      </p:sp>
    </p:spTree>
    <p:extLst>
      <p:ext uri="{BB962C8B-B14F-4D97-AF65-F5344CB8AC3E}">
        <p14:creationId xmlns:p14="http://schemas.microsoft.com/office/powerpoint/2010/main" val="10526696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8D3CB-4BFA-4FEE-BF90-D2C88A6C7554}"/>
              </a:ext>
            </a:extLst>
          </p:cNvPr>
          <p:cNvSpPr>
            <a:spLocks noGrp="1"/>
          </p:cNvSpPr>
          <p:nvPr>
            <p:ph type="title"/>
          </p:nvPr>
        </p:nvSpPr>
        <p:spPr/>
        <p:txBody>
          <a:bodyPr/>
          <a:lstStyle/>
          <a:p>
            <a:r>
              <a:rPr lang="en-US" dirty="0"/>
              <a:t>Send Forms to</a:t>
            </a:r>
          </a:p>
        </p:txBody>
      </p:sp>
      <p:sp>
        <p:nvSpPr>
          <p:cNvPr id="3" name="Content Placeholder 2">
            <a:extLst>
              <a:ext uri="{FF2B5EF4-FFF2-40B4-BE49-F238E27FC236}">
                <a16:creationId xmlns:a16="http://schemas.microsoft.com/office/drawing/2014/main" id="{F0487DE1-3B52-4B56-B4CE-27A4E0EB18E7}"/>
              </a:ext>
            </a:extLst>
          </p:cNvPr>
          <p:cNvSpPr>
            <a:spLocks noGrp="1"/>
          </p:cNvSpPr>
          <p:nvPr>
            <p:ph idx="1"/>
          </p:nvPr>
        </p:nvSpPr>
        <p:spPr/>
        <p:txBody>
          <a:bodyPr/>
          <a:lstStyle/>
          <a:p>
            <a:r>
              <a:rPr lang="en-US" dirty="0"/>
              <a:t>Send all forms (and if applicable, the DRS’ </a:t>
            </a:r>
            <a:r>
              <a:rPr lang="en-US" i="1" dirty="0"/>
              <a:t>single life income option </a:t>
            </a:r>
            <a:r>
              <a:rPr lang="en-US" dirty="0"/>
              <a:t>document) to – PO Box 42495, Olympia WA 98504-2495</a:t>
            </a:r>
          </a:p>
          <a:p>
            <a:pPr lvl="2"/>
            <a:r>
              <a:rPr lang="en-US" dirty="0"/>
              <a:t>Attn: Pam Kelly</a:t>
            </a:r>
          </a:p>
          <a:p>
            <a:r>
              <a:rPr lang="en-US" dirty="0"/>
              <a:t>Forms with sensitive information should be mailed.</a:t>
            </a:r>
          </a:p>
          <a:p>
            <a:r>
              <a:rPr lang="en-US" dirty="0"/>
              <a:t>If e-mailing, cover the SSN and mail originals.</a:t>
            </a:r>
          </a:p>
          <a:p>
            <a:r>
              <a:rPr lang="en-US" dirty="0"/>
              <a:t>Calculation worksheet can be e-mailed.</a:t>
            </a:r>
          </a:p>
          <a:p>
            <a:endParaRPr lang="en-US" dirty="0"/>
          </a:p>
        </p:txBody>
      </p:sp>
      <p:sp>
        <p:nvSpPr>
          <p:cNvPr id="4" name="Slide Number Placeholder 3">
            <a:extLst>
              <a:ext uri="{FF2B5EF4-FFF2-40B4-BE49-F238E27FC236}">
                <a16:creationId xmlns:a16="http://schemas.microsoft.com/office/drawing/2014/main" id="{AE893454-241D-4535-BDF8-4826689088DA}"/>
              </a:ext>
            </a:extLst>
          </p:cNvPr>
          <p:cNvSpPr>
            <a:spLocks noGrp="1"/>
          </p:cNvSpPr>
          <p:nvPr>
            <p:ph type="sldNum" sz="quarter" idx="12"/>
          </p:nvPr>
        </p:nvSpPr>
        <p:spPr/>
        <p:txBody>
          <a:bodyPr/>
          <a:lstStyle/>
          <a:p>
            <a:fld id="{DEE5BC03-7CE3-4FE3-BC0A-0ACCA8AC1F24}" type="slidenum">
              <a:rPr lang="en-US" smtClean="0"/>
              <a:pPr/>
              <a:t>22</a:t>
            </a:fld>
            <a:endParaRPr lang="en-US" dirty="0"/>
          </a:p>
        </p:txBody>
      </p:sp>
    </p:spTree>
    <p:extLst>
      <p:ext uri="{BB962C8B-B14F-4D97-AF65-F5344CB8AC3E}">
        <p14:creationId xmlns:p14="http://schemas.microsoft.com/office/powerpoint/2010/main" val="32634024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BA766-3051-4E04-8313-851C8EF84A54}"/>
              </a:ext>
            </a:extLst>
          </p:cNvPr>
          <p:cNvSpPr>
            <a:spLocks noGrp="1"/>
          </p:cNvSpPr>
          <p:nvPr>
            <p:ph type="title"/>
          </p:nvPr>
        </p:nvSpPr>
        <p:spPr/>
        <p:txBody>
          <a:bodyPr/>
          <a:lstStyle/>
          <a:p>
            <a:r>
              <a:rPr lang="en-US" dirty="0"/>
              <a:t>What happens next?</a:t>
            </a:r>
          </a:p>
        </p:txBody>
      </p:sp>
      <p:sp>
        <p:nvSpPr>
          <p:cNvPr id="3" name="Content Placeholder 2">
            <a:extLst>
              <a:ext uri="{FF2B5EF4-FFF2-40B4-BE49-F238E27FC236}">
                <a16:creationId xmlns:a16="http://schemas.microsoft.com/office/drawing/2014/main" id="{33C84192-A8FB-43D6-92CB-F31DFDC645D7}"/>
              </a:ext>
            </a:extLst>
          </p:cNvPr>
          <p:cNvSpPr>
            <a:spLocks noGrp="1"/>
          </p:cNvSpPr>
          <p:nvPr>
            <p:ph idx="1"/>
          </p:nvPr>
        </p:nvSpPr>
        <p:spPr/>
        <p:txBody>
          <a:bodyPr/>
          <a:lstStyle/>
          <a:p>
            <a:r>
              <a:rPr lang="en-US" dirty="0"/>
              <a:t>Benefit offset calculation requested from TIAA.</a:t>
            </a:r>
          </a:p>
          <a:p>
            <a:pPr lvl="2"/>
            <a:r>
              <a:rPr lang="en-US" dirty="0"/>
              <a:t>TIAA is working through the backlog, shifting to SBCTC.</a:t>
            </a:r>
          </a:p>
          <a:p>
            <a:r>
              <a:rPr lang="en-US" dirty="0"/>
              <a:t>Calculation worksheets sent to other colleges.</a:t>
            </a:r>
          </a:p>
          <a:p>
            <a:r>
              <a:rPr lang="en-US" dirty="0"/>
              <a:t>Information gathered, as needed.</a:t>
            </a:r>
          </a:p>
          <a:p>
            <a:r>
              <a:rPr lang="en-US" dirty="0"/>
              <a:t>SBRP supplemental calculation is completed.</a:t>
            </a:r>
          </a:p>
          <a:p>
            <a:r>
              <a:rPr lang="en-US" dirty="0"/>
              <a:t>Letter or e-mail of decision is sent.</a:t>
            </a:r>
          </a:p>
          <a:p>
            <a:endParaRPr lang="en-US" dirty="0"/>
          </a:p>
        </p:txBody>
      </p:sp>
      <p:sp>
        <p:nvSpPr>
          <p:cNvPr id="4" name="Slide Number Placeholder 3">
            <a:extLst>
              <a:ext uri="{FF2B5EF4-FFF2-40B4-BE49-F238E27FC236}">
                <a16:creationId xmlns:a16="http://schemas.microsoft.com/office/drawing/2014/main" id="{0B607531-FEEE-45CC-B383-83A26435F6AD}"/>
              </a:ext>
            </a:extLst>
          </p:cNvPr>
          <p:cNvSpPr>
            <a:spLocks noGrp="1"/>
          </p:cNvSpPr>
          <p:nvPr>
            <p:ph type="sldNum" sz="quarter" idx="12"/>
          </p:nvPr>
        </p:nvSpPr>
        <p:spPr/>
        <p:txBody>
          <a:bodyPr/>
          <a:lstStyle/>
          <a:p>
            <a:fld id="{DEE5BC03-7CE3-4FE3-BC0A-0ACCA8AC1F24}" type="slidenum">
              <a:rPr lang="en-US" smtClean="0"/>
              <a:pPr/>
              <a:t>23</a:t>
            </a:fld>
            <a:endParaRPr lang="en-US" dirty="0"/>
          </a:p>
        </p:txBody>
      </p:sp>
    </p:spTree>
    <p:extLst>
      <p:ext uri="{BB962C8B-B14F-4D97-AF65-F5344CB8AC3E}">
        <p14:creationId xmlns:p14="http://schemas.microsoft.com/office/powerpoint/2010/main" val="11861736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1AA53-3B35-4295-9A29-24868EA29DE0}"/>
              </a:ext>
            </a:extLst>
          </p:cNvPr>
          <p:cNvSpPr>
            <a:spLocks noGrp="1"/>
          </p:cNvSpPr>
          <p:nvPr>
            <p:ph type="title"/>
          </p:nvPr>
        </p:nvSpPr>
        <p:spPr/>
        <p:txBody>
          <a:bodyPr/>
          <a:lstStyle/>
          <a:p>
            <a:r>
              <a:rPr lang="en-US" dirty="0"/>
              <a:t>More info…</a:t>
            </a:r>
          </a:p>
        </p:txBody>
      </p:sp>
      <p:sp>
        <p:nvSpPr>
          <p:cNvPr id="3" name="Content Placeholder 2">
            <a:extLst>
              <a:ext uri="{FF2B5EF4-FFF2-40B4-BE49-F238E27FC236}">
                <a16:creationId xmlns:a16="http://schemas.microsoft.com/office/drawing/2014/main" id="{81252922-296F-467F-A968-2EC42EE44EE4}"/>
              </a:ext>
            </a:extLst>
          </p:cNvPr>
          <p:cNvSpPr>
            <a:spLocks noGrp="1"/>
          </p:cNvSpPr>
          <p:nvPr>
            <p:ph idx="1"/>
          </p:nvPr>
        </p:nvSpPr>
        <p:spPr/>
        <p:txBody>
          <a:bodyPr/>
          <a:lstStyle/>
          <a:p>
            <a:r>
              <a:rPr lang="en-US" dirty="0">
                <a:hlinkClick r:id="rId2"/>
              </a:rPr>
              <a:t>State Board Supplemental Retirement Plan webpage</a:t>
            </a:r>
            <a:endParaRPr lang="en-US" dirty="0"/>
          </a:p>
          <a:p>
            <a:pPr lvl="2"/>
            <a:r>
              <a:rPr lang="en-US" dirty="0"/>
              <a:t>Navigation: </a:t>
            </a:r>
            <a:r>
              <a:rPr lang="en-US" dirty="0">
                <a:hlinkClick r:id="rId3"/>
              </a:rPr>
              <a:t>https://www.sbctc.edu/</a:t>
            </a:r>
            <a:r>
              <a:rPr lang="en-US" dirty="0"/>
              <a:t> </a:t>
            </a:r>
            <a:r>
              <a:rPr lang="en-US" dirty="0">
                <a:sym typeface="Symbol" panose="05050102010706020507" pitchFamily="18" charset="2"/>
              </a:rPr>
              <a:t> </a:t>
            </a:r>
            <a:r>
              <a:rPr lang="en-US" dirty="0">
                <a:sym typeface="Symbol" panose="05050102010706020507" pitchFamily="18" charset="2"/>
                <a:hlinkClick r:id="rId2"/>
              </a:rPr>
              <a:t>For Colleges &amp; SBCTC Staff</a:t>
            </a:r>
            <a:r>
              <a:rPr lang="en-US" dirty="0">
                <a:sym typeface="Symbol" panose="05050102010706020507" pitchFamily="18" charset="2"/>
              </a:rPr>
              <a:t>  </a:t>
            </a:r>
            <a:r>
              <a:rPr lang="en-US" dirty="0">
                <a:sym typeface="Symbol" panose="05050102010706020507" pitchFamily="18" charset="2"/>
                <a:hlinkClick r:id="rId4"/>
              </a:rPr>
              <a:t>My Employment </a:t>
            </a:r>
            <a:r>
              <a:rPr lang="en-US" dirty="0">
                <a:sym typeface="Symbol" panose="05050102010706020507" pitchFamily="18" charset="2"/>
              </a:rPr>
              <a:t> </a:t>
            </a:r>
            <a:r>
              <a:rPr lang="en-US" dirty="0">
                <a:sym typeface="Symbol" panose="05050102010706020507" pitchFamily="18" charset="2"/>
                <a:hlinkClick r:id="rId5"/>
              </a:rPr>
              <a:t>Retirement plans and planning tools </a:t>
            </a:r>
            <a:r>
              <a:rPr lang="en-US" dirty="0">
                <a:sym typeface="Symbol" panose="05050102010706020507" pitchFamily="18" charset="2"/>
              </a:rPr>
              <a:t> </a:t>
            </a:r>
            <a:r>
              <a:rPr lang="en-US" dirty="0">
                <a:sym typeface="Symbol" panose="05050102010706020507" pitchFamily="18" charset="2"/>
                <a:hlinkClick r:id="rId2"/>
              </a:rPr>
              <a:t>SBRP Supplemental Retirement Benefit</a:t>
            </a:r>
            <a:endParaRPr lang="en-US" dirty="0"/>
          </a:p>
          <a:p>
            <a:r>
              <a:rPr lang="en-US" dirty="0">
                <a:hlinkClick r:id="rId6"/>
              </a:rPr>
              <a:t>Benefit forms and plan documents</a:t>
            </a:r>
            <a:endParaRPr lang="en-US" dirty="0"/>
          </a:p>
          <a:p>
            <a:pPr lvl="2"/>
            <a:r>
              <a:rPr lang="en-US" dirty="0"/>
              <a:t>Navigation: </a:t>
            </a:r>
            <a:r>
              <a:rPr lang="en-US" dirty="0">
                <a:hlinkClick r:id="rId3"/>
              </a:rPr>
              <a:t>https://www.sbctc.edu/</a:t>
            </a:r>
            <a:r>
              <a:rPr lang="en-US" dirty="0"/>
              <a:t> </a:t>
            </a:r>
            <a:r>
              <a:rPr lang="en-US" dirty="0">
                <a:sym typeface="Symbol" panose="05050102010706020507" pitchFamily="18" charset="2"/>
              </a:rPr>
              <a:t> </a:t>
            </a:r>
            <a:r>
              <a:rPr lang="en-US" dirty="0">
                <a:sym typeface="Symbol" panose="05050102010706020507" pitchFamily="18" charset="2"/>
                <a:hlinkClick r:id="rId2"/>
              </a:rPr>
              <a:t>For Colleges &amp; SBCTC Staff</a:t>
            </a:r>
            <a:r>
              <a:rPr lang="en-US" dirty="0">
                <a:sym typeface="Symbol" panose="05050102010706020507" pitchFamily="18" charset="2"/>
              </a:rPr>
              <a:t>  </a:t>
            </a:r>
            <a:r>
              <a:rPr lang="en-US" dirty="0">
                <a:sym typeface="Symbol" panose="05050102010706020507" pitchFamily="18" charset="2"/>
                <a:hlinkClick r:id="rId4"/>
              </a:rPr>
              <a:t>My Employment </a:t>
            </a:r>
            <a:r>
              <a:rPr lang="en-US" dirty="0">
                <a:sym typeface="Symbol" panose="05050102010706020507" pitchFamily="18" charset="2"/>
              </a:rPr>
              <a:t> </a:t>
            </a:r>
            <a:r>
              <a:rPr lang="en-US" dirty="0">
                <a:sym typeface="Symbol" panose="05050102010706020507" pitchFamily="18" charset="2"/>
                <a:hlinkClick r:id="rId6"/>
              </a:rPr>
              <a:t>Benefit forms and plan documents</a:t>
            </a:r>
            <a:endParaRPr lang="en-US" dirty="0"/>
          </a:p>
          <a:p>
            <a:endParaRPr lang="en-US" dirty="0"/>
          </a:p>
        </p:txBody>
      </p:sp>
      <p:sp>
        <p:nvSpPr>
          <p:cNvPr id="4" name="Slide Number Placeholder 3">
            <a:extLst>
              <a:ext uri="{FF2B5EF4-FFF2-40B4-BE49-F238E27FC236}">
                <a16:creationId xmlns:a16="http://schemas.microsoft.com/office/drawing/2014/main" id="{95BB8D37-7F62-48CB-9C19-640A59F00700}"/>
              </a:ext>
            </a:extLst>
          </p:cNvPr>
          <p:cNvSpPr>
            <a:spLocks noGrp="1"/>
          </p:cNvSpPr>
          <p:nvPr>
            <p:ph type="sldNum" sz="quarter" idx="12"/>
          </p:nvPr>
        </p:nvSpPr>
        <p:spPr/>
        <p:txBody>
          <a:bodyPr/>
          <a:lstStyle/>
          <a:p>
            <a:fld id="{DEE5BC03-7CE3-4FE3-BC0A-0ACCA8AC1F24}" type="slidenum">
              <a:rPr lang="en-US" smtClean="0"/>
              <a:pPr/>
              <a:t>24</a:t>
            </a:fld>
            <a:endParaRPr lang="en-US" dirty="0"/>
          </a:p>
        </p:txBody>
      </p:sp>
    </p:spTree>
    <p:extLst>
      <p:ext uri="{BB962C8B-B14F-4D97-AF65-F5344CB8AC3E}">
        <p14:creationId xmlns:p14="http://schemas.microsoft.com/office/powerpoint/2010/main" val="20582180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2090A-B627-49BE-A756-F5C28D6A1E5A}"/>
              </a:ext>
            </a:extLst>
          </p:cNvPr>
          <p:cNvSpPr>
            <a:spLocks noGrp="1"/>
          </p:cNvSpPr>
          <p:nvPr>
            <p:ph type="title"/>
          </p:nvPr>
        </p:nvSpPr>
        <p:spPr/>
        <p:txBody>
          <a:bodyPr/>
          <a:lstStyle/>
          <a:p>
            <a:r>
              <a:rPr lang="en-US" dirty="0"/>
              <a:t>SBRP/SBSRP Contact INFO</a:t>
            </a:r>
          </a:p>
        </p:txBody>
      </p:sp>
      <p:sp>
        <p:nvSpPr>
          <p:cNvPr id="3" name="Content Placeholder 2">
            <a:extLst>
              <a:ext uri="{FF2B5EF4-FFF2-40B4-BE49-F238E27FC236}">
                <a16:creationId xmlns:a16="http://schemas.microsoft.com/office/drawing/2014/main" id="{E848BFA5-6831-4DC7-AF5D-C1E2EC34A771}"/>
              </a:ext>
            </a:extLst>
          </p:cNvPr>
          <p:cNvSpPr>
            <a:spLocks noGrp="1"/>
          </p:cNvSpPr>
          <p:nvPr>
            <p:ph idx="1"/>
          </p:nvPr>
        </p:nvSpPr>
        <p:spPr>
          <a:xfrm>
            <a:off x="536860" y="2964429"/>
            <a:ext cx="8053467" cy="3067255"/>
          </a:xfrm>
        </p:spPr>
        <p:txBody>
          <a:bodyPr/>
          <a:lstStyle/>
          <a:p>
            <a:r>
              <a:rPr lang="en-US" dirty="0"/>
              <a:t>Julie Huss, SBRP Administrator, </a:t>
            </a:r>
            <a:r>
              <a:rPr lang="en-US" dirty="0">
                <a:hlinkClick r:id="rId2"/>
              </a:rPr>
              <a:t>jhuss@sbctc.edu</a:t>
            </a:r>
            <a:r>
              <a:rPr lang="en-US" dirty="0"/>
              <a:t> 360-704-4303</a:t>
            </a:r>
          </a:p>
          <a:p>
            <a:r>
              <a:rPr lang="en-US" dirty="0"/>
              <a:t>Pamela Kelly, HR Consultant, </a:t>
            </a:r>
            <a:r>
              <a:rPr lang="en-US" dirty="0">
                <a:hlinkClick r:id="rId3"/>
              </a:rPr>
              <a:t>pkelly@sbctc.edu</a:t>
            </a:r>
            <a:r>
              <a:rPr lang="en-US" dirty="0"/>
              <a:t> 360-704-4301</a:t>
            </a:r>
          </a:p>
          <a:p>
            <a:endParaRPr lang="en-US" dirty="0"/>
          </a:p>
        </p:txBody>
      </p:sp>
      <p:sp>
        <p:nvSpPr>
          <p:cNvPr id="4" name="Slide Number Placeholder 3">
            <a:extLst>
              <a:ext uri="{FF2B5EF4-FFF2-40B4-BE49-F238E27FC236}">
                <a16:creationId xmlns:a16="http://schemas.microsoft.com/office/drawing/2014/main" id="{0514C235-500B-437D-97F0-5E719AA910EA}"/>
              </a:ext>
            </a:extLst>
          </p:cNvPr>
          <p:cNvSpPr>
            <a:spLocks noGrp="1"/>
          </p:cNvSpPr>
          <p:nvPr>
            <p:ph type="sldNum" sz="quarter" idx="12"/>
          </p:nvPr>
        </p:nvSpPr>
        <p:spPr/>
        <p:txBody>
          <a:bodyPr/>
          <a:lstStyle/>
          <a:p>
            <a:fld id="{DEE5BC03-7CE3-4FE3-BC0A-0ACCA8AC1F24}" type="slidenum">
              <a:rPr lang="en-US" smtClean="0"/>
              <a:pPr/>
              <a:t>25</a:t>
            </a:fld>
            <a:endParaRPr lang="en-US" dirty="0"/>
          </a:p>
        </p:txBody>
      </p:sp>
    </p:spTree>
    <p:extLst>
      <p:ext uri="{BB962C8B-B14F-4D97-AF65-F5344CB8AC3E}">
        <p14:creationId xmlns:p14="http://schemas.microsoft.com/office/powerpoint/2010/main" val="30553926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pic>
        <p:nvPicPr>
          <p:cNvPr id="5" name="Picture 4" descr="4 Common Interview &lt;strong&gt;Questions&lt;/strong&gt; (and 4 Perfect Answers)"/>
          <p:cNvPicPr>
            <a:picLocks noChangeAspect="1"/>
          </p:cNvPicPr>
          <p:nvPr/>
        </p:nvPicPr>
        <p:blipFill rotWithShape="1">
          <a:blip r:embed="rId2">
            <a:clrChange>
              <a:clrFrom>
                <a:srgbClr val="FCFCFC"/>
              </a:clrFrom>
              <a:clrTo>
                <a:srgbClr val="FCFCFC">
                  <a:alpha val="0"/>
                </a:srgbClr>
              </a:clrTo>
            </a:clrChange>
            <a:extLst>
              <a:ext uri="{28A0092B-C50C-407E-A947-70E740481C1C}">
                <a14:useLocalDpi xmlns:a14="http://schemas.microsoft.com/office/drawing/2010/main" val="0"/>
              </a:ext>
            </a:extLst>
          </a:blip>
          <a:srcRect l="15551" r="16341"/>
          <a:stretch/>
        </p:blipFill>
        <p:spPr>
          <a:xfrm>
            <a:off x="1399823" y="1743082"/>
            <a:ext cx="6344355" cy="4558164"/>
          </a:xfrm>
          <a:prstGeom prst="rect">
            <a:avLst/>
          </a:prstGeom>
        </p:spPr>
      </p:pic>
    </p:spTree>
    <p:extLst>
      <p:ext uri="{BB962C8B-B14F-4D97-AF65-F5344CB8AC3E}">
        <p14:creationId xmlns:p14="http://schemas.microsoft.com/office/powerpoint/2010/main" val="3926164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E5477-8400-460D-B0DE-459D4C70D4DB}"/>
              </a:ext>
            </a:extLst>
          </p:cNvPr>
          <p:cNvSpPr>
            <a:spLocks noGrp="1"/>
          </p:cNvSpPr>
          <p:nvPr>
            <p:ph type="title"/>
          </p:nvPr>
        </p:nvSpPr>
        <p:spPr>
          <a:xfrm>
            <a:off x="595618" y="1417739"/>
            <a:ext cx="8278217" cy="1107347"/>
          </a:xfrm>
        </p:spPr>
        <p:txBody>
          <a:bodyPr/>
          <a:lstStyle/>
          <a:p>
            <a:r>
              <a:rPr lang="en-US" dirty="0"/>
              <a:t>Eligibility Requirements – 				Determined by District</a:t>
            </a:r>
          </a:p>
        </p:txBody>
      </p:sp>
      <p:sp>
        <p:nvSpPr>
          <p:cNvPr id="3" name="Content Placeholder 2">
            <a:extLst>
              <a:ext uri="{FF2B5EF4-FFF2-40B4-BE49-F238E27FC236}">
                <a16:creationId xmlns:a16="http://schemas.microsoft.com/office/drawing/2014/main" id="{04C6412E-776D-419C-9A42-EF5798A38E1B}"/>
              </a:ext>
            </a:extLst>
          </p:cNvPr>
          <p:cNvSpPr>
            <a:spLocks noGrp="1"/>
          </p:cNvSpPr>
          <p:nvPr>
            <p:ph idx="1"/>
          </p:nvPr>
        </p:nvSpPr>
        <p:spPr>
          <a:xfrm>
            <a:off x="536860" y="2525085"/>
            <a:ext cx="8336975" cy="3647115"/>
          </a:xfrm>
        </p:spPr>
        <p:txBody>
          <a:bodyPr/>
          <a:lstStyle/>
          <a:p>
            <a:r>
              <a:rPr lang="en-US" dirty="0"/>
              <a:t>Participation prior  to July 1, 2011</a:t>
            </a:r>
          </a:p>
          <a:p>
            <a:r>
              <a:rPr lang="en-US" dirty="0"/>
              <a:t>At least age 62:</a:t>
            </a:r>
          </a:p>
          <a:p>
            <a:pPr marL="1485900" lvl="2" indent="-342900"/>
            <a:r>
              <a:rPr lang="en-US" dirty="0"/>
              <a:t>	Full benefit = age 65 or older. </a:t>
            </a:r>
          </a:p>
          <a:p>
            <a:pPr marL="1485900" lvl="2" indent="-342900"/>
            <a:r>
              <a:rPr lang="en-US" dirty="0"/>
              <a:t>	Reduced benefit = at least age 62.</a:t>
            </a:r>
          </a:p>
          <a:p>
            <a:r>
              <a:rPr lang="en-US" dirty="0"/>
              <a:t>At least 10 continuous YOS in the plan.</a:t>
            </a:r>
          </a:p>
          <a:p>
            <a:r>
              <a:rPr lang="en-US" dirty="0"/>
              <a:t>Disability retirement = must meet special SBRP disability retirement provisions at any age. </a:t>
            </a:r>
          </a:p>
          <a:p>
            <a:endParaRPr lang="en-US" dirty="0"/>
          </a:p>
        </p:txBody>
      </p:sp>
      <p:sp>
        <p:nvSpPr>
          <p:cNvPr id="4" name="Slide Number Placeholder 3">
            <a:extLst>
              <a:ext uri="{FF2B5EF4-FFF2-40B4-BE49-F238E27FC236}">
                <a16:creationId xmlns:a16="http://schemas.microsoft.com/office/drawing/2014/main" id="{5D703263-4A00-4939-95BD-34C6CB7CF726}"/>
              </a:ext>
            </a:extLst>
          </p:cNvPr>
          <p:cNvSpPr>
            <a:spLocks noGrp="1"/>
          </p:cNvSpPr>
          <p:nvPr>
            <p:ph type="sldNum" sz="quarter" idx="12"/>
          </p:nvPr>
        </p:nvSpPr>
        <p:spPr/>
        <p:txBody>
          <a:bodyPr/>
          <a:lstStyle/>
          <a:p>
            <a:fld id="{DEE5BC03-7CE3-4FE3-BC0A-0ACCA8AC1F24}" type="slidenum">
              <a:rPr lang="en-US" smtClean="0"/>
              <a:pPr/>
              <a:t>3</a:t>
            </a:fld>
            <a:endParaRPr lang="en-US" dirty="0"/>
          </a:p>
        </p:txBody>
      </p:sp>
    </p:spTree>
    <p:extLst>
      <p:ext uri="{BB962C8B-B14F-4D97-AF65-F5344CB8AC3E}">
        <p14:creationId xmlns:p14="http://schemas.microsoft.com/office/powerpoint/2010/main" val="542737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202C4-AD4E-475D-B4A7-DC12E9AABEA5}"/>
              </a:ext>
            </a:extLst>
          </p:cNvPr>
          <p:cNvSpPr>
            <a:spLocks noGrp="1"/>
          </p:cNvSpPr>
          <p:nvPr>
            <p:ph type="title"/>
          </p:nvPr>
        </p:nvSpPr>
        <p:spPr>
          <a:xfrm>
            <a:off x="637563" y="1342239"/>
            <a:ext cx="8236272" cy="1004767"/>
          </a:xfrm>
        </p:spPr>
        <p:txBody>
          <a:bodyPr/>
          <a:lstStyle/>
          <a:p>
            <a:r>
              <a:rPr lang="en-US" dirty="0"/>
              <a:t>The calculation – Completed by SBCTC</a:t>
            </a:r>
          </a:p>
        </p:txBody>
      </p:sp>
      <p:sp>
        <p:nvSpPr>
          <p:cNvPr id="3" name="Content Placeholder 2">
            <a:extLst>
              <a:ext uri="{FF2B5EF4-FFF2-40B4-BE49-F238E27FC236}">
                <a16:creationId xmlns:a16="http://schemas.microsoft.com/office/drawing/2014/main" id="{0D525185-4A50-4AE5-89E1-103D69C07F4D}"/>
              </a:ext>
            </a:extLst>
          </p:cNvPr>
          <p:cNvSpPr>
            <a:spLocks noGrp="1"/>
          </p:cNvSpPr>
          <p:nvPr>
            <p:ph idx="1"/>
          </p:nvPr>
        </p:nvSpPr>
        <p:spPr>
          <a:xfrm>
            <a:off x="536860" y="2550253"/>
            <a:ext cx="8336975" cy="3621948"/>
          </a:xfrm>
        </p:spPr>
        <p:txBody>
          <a:bodyPr/>
          <a:lstStyle/>
          <a:p>
            <a:r>
              <a:rPr lang="en-US" dirty="0"/>
              <a:t>Is complex and performed once for a qualifying retiree, based on retirement effective date.</a:t>
            </a:r>
          </a:p>
          <a:p>
            <a:r>
              <a:rPr lang="en-US" dirty="0"/>
              <a:t>Requires assistance from a professional actuary.</a:t>
            </a:r>
          </a:p>
          <a:p>
            <a:r>
              <a:rPr lang="en-US" dirty="0"/>
              <a:t>SBCTC cannot provide projected calculations.</a:t>
            </a:r>
          </a:p>
          <a:p>
            <a:r>
              <a:rPr lang="en-US" dirty="0"/>
              <a:t>SBRP (TIAA) account balances (as well as hardship withdrawals and division of assets due to a divorce) have no effect on the calculation.</a:t>
            </a:r>
          </a:p>
          <a:p>
            <a:endParaRPr lang="en-US" dirty="0"/>
          </a:p>
        </p:txBody>
      </p:sp>
      <p:sp>
        <p:nvSpPr>
          <p:cNvPr id="4" name="Slide Number Placeholder 3">
            <a:extLst>
              <a:ext uri="{FF2B5EF4-FFF2-40B4-BE49-F238E27FC236}">
                <a16:creationId xmlns:a16="http://schemas.microsoft.com/office/drawing/2014/main" id="{AE59BF36-85D6-4D90-B74B-5ECAA273AD46}"/>
              </a:ext>
            </a:extLst>
          </p:cNvPr>
          <p:cNvSpPr>
            <a:spLocks noGrp="1"/>
          </p:cNvSpPr>
          <p:nvPr>
            <p:ph type="sldNum" sz="quarter" idx="12"/>
          </p:nvPr>
        </p:nvSpPr>
        <p:spPr/>
        <p:txBody>
          <a:bodyPr/>
          <a:lstStyle/>
          <a:p>
            <a:fld id="{DEE5BC03-7CE3-4FE3-BC0A-0ACCA8AC1F24}" type="slidenum">
              <a:rPr lang="en-US" smtClean="0"/>
              <a:pPr/>
              <a:t>4</a:t>
            </a:fld>
            <a:endParaRPr lang="en-US" dirty="0"/>
          </a:p>
        </p:txBody>
      </p:sp>
    </p:spTree>
    <p:extLst>
      <p:ext uri="{BB962C8B-B14F-4D97-AF65-F5344CB8AC3E}">
        <p14:creationId xmlns:p14="http://schemas.microsoft.com/office/powerpoint/2010/main" val="23951843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C723D-957C-442A-A79E-A3692066A42D}"/>
              </a:ext>
            </a:extLst>
          </p:cNvPr>
          <p:cNvSpPr>
            <a:spLocks noGrp="1"/>
          </p:cNvSpPr>
          <p:nvPr>
            <p:ph type="title"/>
          </p:nvPr>
        </p:nvSpPr>
        <p:spPr/>
        <p:txBody>
          <a:bodyPr/>
          <a:lstStyle/>
          <a:p>
            <a:r>
              <a:rPr lang="en-US" dirty="0"/>
              <a:t>What is the calculation based on?</a:t>
            </a:r>
          </a:p>
        </p:txBody>
      </p:sp>
      <p:sp>
        <p:nvSpPr>
          <p:cNvPr id="3" name="Content Placeholder 2">
            <a:extLst>
              <a:ext uri="{FF2B5EF4-FFF2-40B4-BE49-F238E27FC236}">
                <a16:creationId xmlns:a16="http://schemas.microsoft.com/office/drawing/2014/main" id="{4CF6C3F0-65EE-4331-9CC1-C9E84E18A27B}"/>
              </a:ext>
            </a:extLst>
          </p:cNvPr>
          <p:cNvSpPr>
            <a:spLocks noGrp="1"/>
          </p:cNvSpPr>
          <p:nvPr>
            <p:ph idx="1"/>
          </p:nvPr>
        </p:nvSpPr>
        <p:spPr>
          <a:xfrm>
            <a:off x="536860" y="2238986"/>
            <a:ext cx="8336975" cy="3952089"/>
          </a:xfrm>
        </p:spPr>
        <p:txBody>
          <a:bodyPr/>
          <a:lstStyle/>
          <a:p>
            <a:r>
              <a:rPr lang="en-US" dirty="0"/>
              <a:t>Age at retirement.</a:t>
            </a:r>
          </a:p>
          <a:p>
            <a:r>
              <a:rPr lang="en-US" dirty="0"/>
              <a:t>Years of continuous service up to 25.</a:t>
            </a:r>
          </a:p>
          <a:p>
            <a:r>
              <a:rPr lang="en-US" dirty="0"/>
              <a:t>The calculation and comparison of the “goal income” and “assumed retirement income.”</a:t>
            </a:r>
          </a:p>
          <a:p>
            <a:pPr marL="0" indent="0">
              <a:buNone/>
            </a:pPr>
            <a:endParaRPr lang="en-US" dirty="0"/>
          </a:p>
          <a:p>
            <a:pPr marL="0" indent="0">
              <a:buNone/>
            </a:pPr>
            <a:r>
              <a:rPr lang="en-US" dirty="0"/>
              <a:t>The calculation also considers:</a:t>
            </a:r>
          </a:p>
          <a:p>
            <a:pPr lvl="1"/>
            <a:r>
              <a:rPr lang="en-US" dirty="0"/>
              <a:t>The age of the beneficiary (up to 5 years difference).</a:t>
            </a:r>
          </a:p>
          <a:p>
            <a:pPr lvl="1"/>
            <a:r>
              <a:rPr lang="en-US" dirty="0"/>
              <a:t>Benefit from another WA State Retirement Plan (TRS, PERS, SERS), if any.</a:t>
            </a:r>
          </a:p>
          <a:p>
            <a:endParaRPr lang="en-US" dirty="0"/>
          </a:p>
        </p:txBody>
      </p:sp>
      <p:sp>
        <p:nvSpPr>
          <p:cNvPr id="4" name="Slide Number Placeholder 3">
            <a:extLst>
              <a:ext uri="{FF2B5EF4-FFF2-40B4-BE49-F238E27FC236}">
                <a16:creationId xmlns:a16="http://schemas.microsoft.com/office/drawing/2014/main" id="{FE62AA6E-528B-4524-8A4F-DADEDB711088}"/>
              </a:ext>
            </a:extLst>
          </p:cNvPr>
          <p:cNvSpPr>
            <a:spLocks noGrp="1"/>
          </p:cNvSpPr>
          <p:nvPr>
            <p:ph type="sldNum" sz="quarter" idx="12"/>
          </p:nvPr>
        </p:nvSpPr>
        <p:spPr/>
        <p:txBody>
          <a:bodyPr/>
          <a:lstStyle/>
          <a:p>
            <a:fld id="{DEE5BC03-7CE3-4FE3-BC0A-0ACCA8AC1F24}" type="slidenum">
              <a:rPr lang="en-US" smtClean="0"/>
              <a:pPr/>
              <a:t>5</a:t>
            </a:fld>
            <a:endParaRPr lang="en-US" dirty="0"/>
          </a:p>
        </p:txBody>
      </p:sp>
    </p:spTree>
    <p:extLst>
      <p:ext uri="{BB962C8B-B14F-4D97-AF65-F5344CB8AC3E}">
        <p14:creationId xmlns:p14="http://schemas.microsoft.com/office/powerpoint/2010/main" val="31227937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2B5E7-0F5F-443E-8A2F-DECE833964DC}"/>
              </a:ext>
            </a:extLst>
          </p:cNvPr>
          <p:cNvSpPr>
            <a:spLocks noGrp="1"/>
          </p:cNvSpPr>
          <p:nvPr>
            <p:ph type="title"/>
          </p:nvPr>
        </p:nvSpPr>
        <p:spPr/>
        <p:txBody>
          <a:bodyPr/>
          <a:lstStyle/>
          <a:p>
            <a:r>
              <a:rPr lang="en-US" dirty="0"/>
              <a:t>Calculation Components</a:t>
            </a:r>
          </a:p>
        </p:txBody>
      </p:sp>
      <p:sp>
        <p:nvSpPr>
          <p:cNvPr id="3" name="Content Placeholder 2">
            <a:extLst>
              <a:ext uri="{FF2B5EF4-FFF2-40B4-BE49-F238E27FC236}">
                <a16:creationId xmlns:a16="http://schemas.microsoft.com/office/drawing/2014/main" id="{7BCEEC21-B45E-4970-863A-5EF58C0B14F1}"/>
              </a:ext>
            </a:extLst>
          </p:cNvPr>
          <p:cNvSpPr>
            <a:spLocks noGrp="1"/>
          </p:cNvSpPr>
          <p:nvPr>
            <p:ph idx="1"/>
          </p:nvPr>
        </p:nvSpPr>
        <p:spPr/>
        <p:txBody>
          <a:bodyPr/>
          <a:lstStyle/>
          <a:p>
            <a:r>
              <a:rPr lang="en-US" dirty="0"/>
              <a:t>Goal Income includes:</a:t>
            </a:r>
          </a:p>
          <a:p>
            <a:pPr lvl="1"/>
            <a:r>
              <a:rPr lang="en-US" dirty="0"/>
              <a:t>Years of service (up to 25), </a:t>
            </a:r>
          </a:p>
          <a:p>
            <a:pPr lvl="1"/>
            <a:r>
              <a:rPr lang="en-US" dirty="0"/>
              <a:t>Salary (two highest fiscal years/averaged by month), </a:t>
            </a:r>
          </a:p>
          <a:p>
            <a:pPr lvl="1"/>
            <a:r>
              <a:rPr lang="en-US" dirty="0"/>
              <a:t>Service factor  - 2% per YOS, unless contributed less than 10% at age 50 (prior to 1/98, this was optional)</a:t>
            </a:r>
          </a:p>
          <a:p>
            <a:r>
              <a:rPr lang="en-US" dirty="0"/>
              <a:t>Assumed Retirement Income calculated by TIAA actuaries based upon actual contributions invested in TIAA Traditional and CREF Stock.</a:t>
            </a:r>
          </a:p>
        </p:txBody>
      </p:sp>
      <p:sp>
        <p:nvSpPr>
          <p:cNvPr id="4" name="Slide Number Placeholder 3">
            <a:extLst>
              <a:ext uri="{FF2B5EF4-FFF2-40B4-BE49-F238E27FC236}">
                <a16:creationId xmlns:a16="http://schemas.microsoft.com/office/drawing/2014/main" id="{658EE91D-3BCD-4A92-AB21-A679E4D4AA97}"/>
              </a:ext>
            </a:extLst>
          </p:cNvPr>
          <p:cNvSpPr>
            <a:spLocks noGrp="1"/>
          </p:cNvSpPr>
          <p:nvPr>
            <p:ph type="sldNum" sz="quarter" idx="12"/>
          </p:nvPr>
        </p:nvSpPr>
        <p:spPr/>
        <p:txBody>
          <a:bodyPr/>
          <a:lstStyle/>
          <a:p>
            <a:fld id="{DEE5BC03-7CE3-4FE3-BC0A-0ACCA8AC1F24}" type="slidenum">
              <a:rPr lang="en-US" smtClean="0"/>
              <a:pPr/>
              <a:t>6</a:t>
            </a:fld>
            <a:endParaRPr lang="en-US" dirty="0"/>
          </a:p>
        </p:txBody>
      </p:sp>
    </p:spTree>
    <p:extLst>
      <p:ext uri="{BB962C8B-B14F-4D97-AF65-F5344CB8AC3E}">
        <p14:creationId xmlns:p14="http://schemas.microsoft.com/office/powerpoint/2010/main" val="3691644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5C6E8-6BB5-4F5A-BDD0-1138C3C15FAC}"/>
              </a:ext>
            </a:extLst>
          </p:cNvPr>
          <p:cNvSpPr>
            <a:spLocks noGrp="1"/>
          </p:cNvSpPr>
          <p:nvPr>
            <p:ph type="title"/>
          </p:nvPr>
        </p:nvSpPr>
        <p:spPr/>
        <p:txBody>
          <a:bodyPr/>
          <a:lstStyle/>
          <a:p>
            <a:r>
              <a:rPr lang="en-US" dirty="0">
                <a:hlinkClick r:id="rId2"/>
              </a:rPr>
              <a:t>Overview and Steps</a:t>
            </a:r>
            <a:endParaRPr lang="en-US" dirty="0"/>
          </a:p>
        </p:txBody>
      </p:sp>
      <p:sp>
        <p:nvSpPr>
          <p:cNvPr id="3" name="Content Placeholder 2">
            <a:extLst>
              <a:ext uri="{FF2B5EF4-FFF2-40B4-BE49-F238E27FC236}">
                <a16:creationId xmlns:a16="http://schemas.microsoft.com/office/drawing/2014/main" id="{A9843476-1D02-4853-88C8-BD90DB4F6A8B}"/>
              </a:ext>
            </a:extLst>
          </p:cNvPr>
          <p:cNvSpPr>
            <a:spLocks noGrp="1"/>
          </p:cNvSpPr>
          <p:nvPr>
            <p:ph idx="1"/>
          </p:nvPr>
        </p:nvSpPr>
        <p:spPr/>
        <p:txBody>
          <a:bodyPr/>
          <a:lstStyle/>
          <a:p>
            <a:pPr marL="0" indent="0">
              <a:buNone/>
            </a:pPr>
            <a:r>
              <a:rPr lang="en-US" dirty="0"/>
              <a:t>Part one:</a:t>
            </a:r>
          </a:p>
          <a:p>
            <a:r>
              <a:rPr lang="en-US" dirty="0"/>
              <a:t>District Eligibility Review</a:t>
            </a:r>
          </a:p>
          <a:p>
            <a:r>
              <a:rPr lang="en-US" dirty="0"/>
              <a:t>Notice of Intent to Retire</a:t>
            </a:r>
          </a:p>
          <a:p>
            <a:r>
              <a:rPr lang="en-US" dirty="0"/>
              <a:t>Benefit Options Selection and Beneficiary Designation</a:t>
            </a:r>
          </a:p>
          <a:p>
            <a:pPr marL="0" indent="0">
              <a:buNone/>
            </a:pPr>
            <a:r>
              <a:rPr lang="en-US" dirty="0"/>
              <a:t>Part two:</a:t>
            </a:r>
          </a:p>
          <a:p>
            <a:r>
              <a:rPr lang="en-US" dirty="0"/>
              <a:t>Calculation Worksheet &amp; Instructions</a:t>
            </a:r>
          </a:p>
          <a:p>
            <a:endParaRPr lang="en-US" dirty="0"/>
          </a:p>
        </p:txBody>
      </p:sp>
      <p:sp>
        <p:nvSpPr>
          <p:cNvPr id="4" name="Slide Number Placeholder 3">
            <a:extLst>
              <a:ext uri="{FF2B5EF4-FFF2-40B4-BE49-F238E27FC236}">
                <a16:creationId xmlns:a16="http://schemas.microsoft.com/office/drawing/2014/main" id="{52E106B4-2F43-4500-9CF2-4F749A3F7EFC}"/>
              </a:ext>
            </a:extLst>
          </p:cNvPr>
          <p:cNvSpPr>
            <a:spLocks noGrp="1"/>
          </p:cNvSpPr>
          <p:nvPr>
            <p:ph type="sldNum" sz="quarter" idx="12"/>
          </p:nvPr>
        </p:nvSpPr>
        <p:spPr/>
        <p:txBody>
          <a:bodyPr/>
          <a:lstStyle/>
          <a:p>
            <a:fld id="{DEE5BC03-7CE3-4FE3-BC0A-0ACCA8AC1F24}" type="slidenum">
              <a:rPr lang="en-US" smtClean="0"/>
              <a:pPr/>
              <a:t>7</a:t>
            </a:fld>
            <a:endParaRPr lang="en-US" dirty="0"/>
          </a:p>
        </p:txBody>
      </p:sp>
    </p:spTree>
    <p:extLst>
      <p:ext uri="{BB962C8B-B14F-4D97-AF65-F5344CB8AC3E}">
        <p14:creationId xmlns:p14="http://schemas.microsoft.com/office/powerpoint/2010/main" val="3570682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781BF-D5E2-43ED-B63F-9B3C83CE2CC0}"/>
              </a:ext>
            </a:extLst>
          </p:cNvPr>
          <p:cNvSpPr>
            <a:spLocks noGrp="1"/>
          </p:cNvSpPr>
          <p:nvPr>
            <p:ph type="title"/>
          </p:nvPr>
        </p:nvSpPr>
        <p:spPr/>
        <p:txBody>
          <a:bodyPr/>
          <a:lstStyle/>
          <a:p>
            <a:r>
              <a:rPr lang="en-US" dirty="0"/>
              <a:t>District Eligibility Review</a:t>
            </a:r>
          </a:p>
        </p:txBody>
      </p:sp>
      <p:sp>
        <p:nvSpPr>
          <p:cNvPr id="3" name="Content Placeholder 2">
            <a:extLst>
              <a:ext uri="{FF2B5EF4-FFF2-40B4-BE49-F238E27FC236}">
                <a16:creationId xmlns:a16="http://schemas.microsoft.com/office/drawing/2014/main" id="{63C21D15-AAC7-48D9-9FA0-BCA906198F86}"/>
              </a:ext>
            </a:extLst>
          </p:cNvPr>
          <p:cNvSpPr>
            <a:spLocks noGrp="1"/>
          </p:cNvSpPr>
          <p:nvPr>
            <p:ph idx="1"/>
          </p:nvPr>
        </p:nvSpPr>
        <p:spPr/>
        <p:txBody>
          <a:bodyPr/>
          <a:lstStyle/>
          <a:p>
            <a:r>
              <a:rPr lang="en-US" dirty="0"/>
              <a:t>Form should be completed for each employee who retires.</a:t>
            </a:r>
          </a:p>
          <a:p>
            <a:pPr lvl="1"/>
            <a:r>
              <a:rPr lang="en-US" dirty="0"/>
              <a:t>Becomes the record of review and local determination on eligibility for a supplemental calculation.</a:t>
            </a:r>
          </a:p>
          <a:p>
            <a:pPr lvl="1"/>
            <a:r>
              <a:rPr lang="en-US" dirty="0"/>
              <a:t>Completed forms should be retained on a similar schedule as payroll information.</a:t>
            </a:r>
          </a:p>
        </p:txBody>
      </p:sp>
      <p:sp>
        <p:nvSpPr>
          <p:cNvPr id="4" name="Slide Number Placeholder 3">
            <a:extLst>
              <a:ext uri="{FF2B5EF4-FFF2-40B4-BE49-F238E27FC236}">
                <a16:creationId xmlns:a16="http://schemas.microsoft.com/office/drawing/2014/main" id="{CB9A5D3C-B858-432A-B41D-C011A0BEDE97}"/>
              </a:ext>
            </a:extLst>
          </p:cNvPr>
          <p:cNvSpPr>
            <a:spLocks noGrp="1"/>
          </p:cNvSpPr>
          <p:nvPr>
            <p:ph type="sldNum" sz="quarter" idx="12"/>
          </p:nvPr>
        </p:nvSpPr>
        <p:spPr/>
        <p:txBody>
          <a:bodyPr/>
          <a:lstStyle/>
          <a:p>
            <a:fld id="{DEE5BC03-7CE3-4FE3-BC0A-0ACCA8AC1F24}" type="slidenum">
              <a:rPr lang="en-US" smtClean="0"/>
              <a:pPr/>
              <a:t>8</a:t>
            </a:fld>
            <a:endParaRPr lang="en-US" dirty="0"/>
          </a:p>
        </p:txBody>
      </p:sp>
    </p:spTree>
    <p:extLst>
      <p:ext uri="{BB962C8B-B14F-4D97-AF65-F5344CB8AC3E}">
        <p14:creationId xmlns:p14="http://schemas.microsoft.com/office/powerpoint/2010/main" val="24083243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BFB9F7-38DC-43DB-853D-C4204BC7CCB5}"/>
              </a:ext>
            </a:extLst>
          </p:cNvPr>
          <p:cNvSpPr>
            <a:spLocks noGrp="1"/>
          </p:cNvSpPr>
          <p:nvPr>
            <p:ph type="sldNum" sz="quarter" idx="12"/>
          </p:nvPr>
        </p:nvSpPr>
        <p:spPr/>
        <p:txBody>
          <a:bodyPr/>
          <a:lstStyle/>
          <a:p>
            <a:fld id="{DEE5BC03-7CE3-4FE3-BC0A-0ACCA8AC1F24}" type="slidenum">
              <a:rPr lang="en-US" smtClean="0"/>
              <a:pPr/>
              <a:t>9</a:t>
            </a:fld>
            <a:endParaRPr lang="en-US" dirty="0"/>
          </a:p>
        </p:txBody>
      </p:sp>
      <p:pic>
        <p:nvPicPr>
          <p:cNvPr id="3" name="Picture 2">
            <a:extLst>
              <a:ext uri="{FF2B5EF4-FFF2-40B4-BE49-F238E27FC236}">
                <a16:creationId xmlns:a16="http://schemas.microsoft.com/office/drawing/2014/main" id="{C3BE3FDA-B2BE-4555-AC9E-247E675362D8}"/>
              </a:ext>
            </a:extLst>
          </p:cNvPr>
          <p:cNvPicPr>
            <a:picLocks noChangeAspect="1"/>
          </p:cNvPicPr>
          <p:nvPr/>
        </p:nvPicPr>
        <p:blipFill>
          <a:blip r:embed="rId2"/>
          <a:stretch>
            <a:fillRect/>
          </a:stretch>
        </p:blipFill>
        <p:spPr>
          <a:xfrm>
            <a:off x="1803633" y="1064360"/>
            <a:ext cx="4773006" cy="5465492"/>
          </a:xfrm>
          <a:prstGeom prst="rect">
            <a:avLst/>
          </a:prstGeom>
        </p:spPr>
      </p:pic>
    </p:spTree>
    <p:extLst>
      <p:ext uri="{BB962C8B-B14F-4D97-AF65-F5344CB8AC3E}">
        <p14:creationId xmlns:p14="http://schemas.microsoft.com/office/powerpoint/2010/main" val="3516161141"/>
      </p:ext>
    </p:extLst>
  </p:cSld>
  <p:clrMapOvr>
    <a:masterClrMapping/>
  </p:clrMapOvr>
</p:sld>
</file>

<file path=ppt/theme/theme1.xml><?xml version="1.0" encoding="utf-8"?>
<a:theme xmlns:a="http://schemas.openxmlformats.org/drawingml/2006/main" name="Office Theme">
  <a:themeElements>
    <a:clrScheme name="SBCTC">
      <a:dk1>
        <a:srgbClr val="003764"/>
      </a:dk1>
      <a:lt1>
        <a:sysClr val="window" lastClr="FFFFFF"/>
      </a:lt1>
      <a:dk2>
        <a:srgbClr val="0071CE"/>
      </a:dk2>
      <a:lt2>
        <a:srgbClr val="C3C6C8"/>
      </a:lt2>
      <a:accent1>
        <a:srgbClr val="F4CD00"/>
      </a:accent1>
      <a:accent2>
        <a:srgbClr val="65CBC9"/>
      </a:accent2>
      <a:accent3>
        <a:srgbClr val="FFB547"/>
      </a:accent3>
      <a:accent4>
        <a:srgbClr val="00C18B"/>
      </a:accent4>
      <a:accent5>
        <a:srgbClr val="3D6489"/>
      </a:accent5>
      <a:accent6>
        <a:srgbClr val="2A70B8"/>
      </a:accent6>
      <a:hlink>
        <a:srgbClr val="0563C1"/>
      </a:hlink>
      <a:folHlink>
        <a:srgbClr val="954F72"/>
      </a:folHlink>
    </a:clrScheme>
    <a:fontScheme name="SBCTC">
      <a:majorFont>
        <a:latin typeface="Franklin Gothic Medium"/>
        <a:ea typeface=""/>
        <a:cs typeface=""/>
      </a:majorFont>
      <a:minorFont>
        <a:latin typeface="Franklin Gothic Book"/>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BRP Supplemental Retirement Benefit Overview - cs" id="{89C9C66D-94F0-4A67-ACD3-065DE5604446}" vid="{5697B819-1CAD-4CB1-AD9B-31A7EEE373A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301EAAAF5A9A14C98C32A8D7B77B290" ma:contentTypeVersion="4" ma:contentTypeDescription="Create a new document." ma:contentTypeScope="" ma:versionID="e364fc523c39ff84877964d62bb0c69e">
  <xsd:schema xmlns:xsd="http://www.w3.org/2001/XMLSchema" xmlns:xs="http://www.w3.org/2001/XMLSchema" xmlns:p="http://schemas.microsoft.com/office/2006/metadata/properties" xmlns:ns1="http://schemas.microsoft.com/sharepoint/v3" xmlns:ns2="686bc730-dfb5-4557-ac43-64e2aeb71117" xmlns:ns3="dbb9891f-5342-44b3-9004-2472729e727f" xmlns:ns4="http://schemas.microsoft.com/sharepoint/v4" targetNamespace="http://schemas.microsoft.com/office/2006/metadata/properties" ma:root="true" ma:fieldsID="b59568911a8627c463a330b5927c98aa" ns1:_="" ns2:_="" ns3:_="" ns4:_="">
    <xsd:import namespace="http://schemas.microsoft.com/sharepoint/v3"/>
    <xsd:import namespace="686bc730-dfb5-4557-ac43-64e2aeb71117"/>
    <xsd:import namespace="dbb9891f-5342-44b3-9004-2472729e727f"/>
    <xsd:import namespace="http://schemas.microsoft.com/sharepoint/v4"/>
    <xsd:element name="properties">
      <xsd:complexType>
        <xsd:sequence>
          <xsd:element name="documentManagement">
            <xsd:complexType>
              <xsd:all>
                <xsd:element ref="ns2:Menu_x0020_Group" minOccurs="0"/>
                <xsd:element ref="ns2:Category" minOccurs="0"/>
                <xsd:element ref="ns2:Content_x0020_Owner" minOccurs="0"/>
                <xsd:element ref="ns1:PublishingStartDate" minOccurs="0"/>
                <xsd:element ref="ns1:PublishingExpirationDate" minOccurs="0"/>
                <xsd:element ref="ns3:_dlc_DocId" minOccurs="0"/>
                <xsd:element ref="ns3:_dlc_DocIdUrl" minOccurs="0"/>
                <xsd:element ref="ns3:_dlc_DocIdPersistId" minOccurs="0"/>
                <xsd:element ref="ns4: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 ma:internalName="PublishingStartDate">
      <xsd:simpleType>
        <xsd:restriction base="dms:Unknown"/>
      </xsd:simpleType>
    </xsd:element>
    <xsd:element name="PublishingExpirationDate" ma:index="12"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86bc730-dfb5-4557-ac43-64e2aeb71117" elementFormDefault="qualified">
    <xsd:import namespace="http://schemas.microsoft.com/office/2006/documentManagement/types"/>
    <xsd:import namespace="http://schemas.microsoft.com/office/infopath/2007/PartnerControls"/>
    <xsd:element name="Menu_x0020_Group" ma:index="2" nillable="true" ma:displayName="Menu Group" ma:default="Publications &amp; Printing" ma:format="Dropdown" ma:internalName="Menu_x0020_Group" ma:readOnly="false">
      <xsd:simpleType>
        <xsd:restriction base="dms:Choice">
          <xsd:enumeration value="Publications &amp; Printing"/>
        </xsd:restriction>
      </xsd:simpleType>
    </xsd:element>
    <xsd:element name="Category" ma:index="3" nillable="true" ma:displayName="Category" ma:format="Dropdown" ma:internalName="Category">
      <xsd:simpleType>
        <xsd:restriction base="dms:Choice">
          <xsd:enumeration value="Agency Issue Briefs"/>
          <xsd:enumeration value="Business Cards"/>
          <xsd:enumeration value="Name Badges"/>
          <xsd:enumeration value="Logos"/>
          <xsd:enumeration value="SBCTC Templates"/>
          <xsd:enumeration value="Style Guide"/>
        </xsd:restriction>
      </xsd:simpleType>
    </xsd:element>
    <xsd:element name="Content_x0020_Owner" ma:index="10" nillable="true" ma:displayName="Content Owner" ma:list="UserInfo" ma:SharePointGroup="0" ma:internalName="Content_x0020_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bb9891f-5342-44b3-9004-2472729e727f" elementFormDefault="qualified">
    <xsd:import namespace="http://schemas.microsoft.com/office/2006/documentManagement/types"/>
    <xsd:import namespace="http://schemas.microsoft.com/office/infopath/2007/PartnerControls"/>
    <xsd:element name="_dlc_DocId" ma:index="13" nillable="true" ma:displayName="Document ID Value" ma:description="The value of the document ID assigned to this item." ma:internalName="_dlc_DocId" ma:readOnly="true">
      <xsd:simpleType>
        <xsd:restriction base="dms:Text"/>
      </xsd:simpleType>
    </xsd:element>
    <xsd:element name="_dlc_DocIdUrl" ma:index="14"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5"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6"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ma:readOnly="tru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Content_x0020_Owner xmlns="686bc730-dfb5-4557-ac43-64e2aeb71117">
      <UserInfo>
        <DisplayName>Katie Rose</DisplayName>
        <AccountId>178</AccountId>
        <AccountType/>
      </UserInfo>
    </Content_x0020_Owner>
    <IconOverlay xmlns="http://schemas.microsoft.com/sharepoint/v4" xsi:nil="true"/>
    <Menu_x0020_Group xmlns="686bc730-dfb5-4557-ac43-64e2aeb71117">Publications &amp; Printing</Menu_x0020_Group>
    <PublishingExpirationDate xmlns="http://schemas.microsoft.com/sharepoint/v3" xsi:nil="true"/>
    <PublishingStartDate xmlns="http://schemas.microsoft.com/sharepoint/v3" xsi:nil="true"/>
    <Category xmlns="686bc730-dfb5-4557-ac43-64e2aeb71117">SBCTC Templates</Category>
    <_dlc_DocId xmlns="dbb9891f-5342-44b3-9004-2472729e727f">Z7X6SQ3F62JH-64-59</_dlc_DocId>
    <_dlc_DocIdUrl xmlns="dbb9891f-5342-44b3-9004-2472729e727f">
      <Url>https://portal.sbctc.edu/sites/Intranet/publications/_layouts/15/DocIdRedir.aspx?ID=Z7X6SQ3F62JH-64-59</Url>
      <Description>Z7X6SQ3F62JH-64-59</Description>
    </_dlc_DocIdUrl>
  </documentManagement>
</p:properties>
</file>

<file path=customXml/itemProps1.xml><?xml version="1.0" encoding="utf-8"?>
<ds:datastoreItem xmlns:ds="http://schemas.openxmlformats.org/officeDocument/2006/customXml" ds:itemID="{35CDBFA2-EFB7-4EFF-A2A1-4EAA57B9B5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86bc730-dfb5-4557-ac43-64e2aeb71117"/>
    <ds:schemaRef ds:uri="dbb9891f-5342-44b3-9004-2472729e727f"/>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6810EEE-2498-42F8-BCE7-10DBD273D86B}">
  <ds:schemaRefs>
    <ds:schemaRef ds:uri="http://schemas.microsoft.com/sharepoint/events"/>
  </ds:schemaRefs>
</ds:datastoreItem>
</file>

<file path=customXml/itemProps3.xml><?xml version="1.0" encoding="utf-8"?>
<ds:datastoreItem xmlns:ds="http://schemas.openxmlformats.org/officeDocument/2006/customXml" ds:itemID="{D4685446-D1CF-4A8A-8C3E-69B41BBB593E}">
  <ds:schemaRefs>
    <ds:schemaRef ds:uri="http://schemas.microsoft.com/sharepoint/v3/contenttype/forms"/>
  </ds:schemaRefs>
</ds:datastoreItem>
</file>

<file path=customXml/itemProps4.xml><?xml version="1.0" encoding="utf-8"?>
<ds:datastoreItem xmlns:ds="http://schemas.openxmlformats.org/officeDocument/2006/customXml" ds:itemID="{8FEF8DD3-C83D-45EF-A600-4E245153E441}">
  <ds:schemaRefs>
    <ds:schemaRef ds:uri="http://schemas.microsoft.com/office/infopath/2007/PartnerControls"/>
    <ds:schemaRef ds:uri="http://schemas.microsoft.com/office/2006/documentManagement/types"/>
    <ds:schemaRef ds:uri="http://schemas.microsoft.com/sharepoint/v3"/>
    <ds:schemaRef ds:uri="http://purl.org/dc/terms/"/>
    <ds:schemaRef ds:uri="686bc730-dfb5-4557-ac43-64e2aeb71117"/>
    <ds:schemaRef ds:uri="http://purl.org/dc/dcmitype/"/>
    <ds:schemaRef ds:uri="http://schemas.microsoft.com/sharepoint/v4"/>
    <ds:schemaRef ds:uri="dbb9891f-5342-44b3-9004-2472729e727f"/>
    <ds:schemaRef ds:uri="http://purl.org/dc/elements/1.1/"/>
    <ds:schemaRef ds:uri="http://schemas.microsoft.com/office/2006/metadata/propertie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SBRP Supplemental Retirement Benefit Overview - cs</Template>
  <TotalTime>13985</TotalTime>
  <Words>1169</Words>
  <Application>Microsoft Office PowerPoint</Application>
  <PresentationFormat>On-screen Show (4:3)</PresentationFormat>
  <Paragraphs>123</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Franklin Gothic Book</vt:lpstr>
      <vt:lpstr>Franklin Gothic Medium</vt:lpstr>
      <vt:lpstr>Office Theme</vt:lpstr>
      <vt:lpstr>SBRP Supplemental Retirement Benefit</vt:lpstr>
      <vt:lpstr>What is a Supplemental Benefit?</vt:lpstr>
      <vt:lpstr>Eligibility Requirements –     Determined by District</vt:lpstr>
      <vt:lpstr>The calculation – Completed by SBCTC</vt:lpstr>
      <vt:lpstr>What is the calculation based on?</vt:lpstr>
      <vt:lpstr>Calculation Components</vt:lpstr>
      <vt:lpstr>Overview and Steps</vt:lpstr>
      <vt:lpstr>District Eligibility Review</vt:lpstr>
      <vt:lpstr>PowerPoint Presentation</vt:lpstr>
      <vt:lpstr>Notice of Intent to Retire</vt:lpstr>
      <vt:lpstr>PowerPoint Presentation</vt:lpstr>
      <vt:lpstr>benefit Payment Option/beneficiary Designation</vt:lpstr>
      <vt:lpstr>PowerPoint Presentation</vt:lpstr>
      <vt:lpstr>Calculation worksheet &amp; Instructions</vt:lpstr>
      <vt:lpstr>PowerPoint Presentation</vt:lpstr>
      <vt:lpstr>PowerPoint Presentation</vt:lpstr>
      <vt:lpstr>Column 1 – fiscal year</vt:lpstr>
      <vt:lpstr>Column 2 – Months of Service</vt:lpstr>
      <vt:lpstr>Column 3 – Appointment Year</vt:lpstr>
      <vt:lpstr>Column 4 – Service Credit</vt:lpstr>
      <vt:lpstr>Column 5 – Total Income</vt:lpstr>
      <vt:lpstr>Send Forms to</vt:lpstr>
      <vt:lpstr>What happens next?</vt:lpstr>
      <vt:lpstr>More info…</vt:lpstr>
      <vt:lpstr>SBRP/SBSRP Contact INFO</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SBRP Supplemental Retirement Benefit</dc:title>
  <dc:creator>Christine Salvador</dc:creator>
  <cp:lastModifiedBy>Julie Huss</cp:lastModifiedBy>
  <cp:revision>45</cp:revision>
  <cp:lastPrinted>2018-10-10T16:12:34Z</cp:lastPrinted>
  <dcterms:created xsi:type="dcterms:W3CDTF">2018-05-08T18:02:30Z</dcterms:created>
  <dcterms:modified xsi:type="dcterms:W3CDTF">2024-01-24T20:28:17Z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0x0101007301EAAAF5A9A14C98C32A8D7B77B290</vt:lpwstr>
  </property>
  <property fmtid="{D5CDD505-2E9C-101B-9397-08002B2CF9AE}" pid="3" name="_dlc_DocIdItemGuid">
    <vt:lpwstr>a9d83ce9-8285-427a-8bb7-9284af74e6eb</vt:lpwstr>
  </property>
</Properties>
</file>