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69" r:id="rId3"/>
    <p:sldId id="270" r:id="rId4"/>
    <p:sldId id="271" r:id="rId5"/>
    <p:sldId id="273" r:id="rId6"/>
    <p:sldId id="309" r:id="rId7"/>
    <p:sldId id="274" r:id="rId8"/>
    <p:sldId id="275" r:id="rId9"/>
    <p:sldId id="331" r:id="rId10"/>
    <p:sldId id="280" r:id="rId11"/>
    <p:sldId id="281" r:id="rId12"/>
    <p:sldId id="421" r:id="rId13"/>
    <p:sldId id="290" r:id="rId14"/>
    <p:sldId id="293" r:id="rId15"/>
    <p:sldId id="295" r:id="rId16"/>
    <p:sldId id="298" r:id="rId17"/>
    <p:sldId id="299" r:id="rId18"/>
    <p:sldId id="301" r:id="rId19"/>
    <p:sldId id="302" r:id="rId20"/>
    <p:sldId id="4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E18508-7E1C-43F8-6E7F-2A16F3461ABB}" name="Julie Schramm" initials="JS" userId="S::Julie_Schramm@ajg.com::f9583b22-c502-482e-a38e-fdfe5ffbb8dc" providerId="AD"/>
  <p188:author id="{CBA43981-C761-5372-184C-C27D89CB3F89}" name="Brian Riehs" initials="BR" userId="S::Brian_Riehs@ajg.com::7680df3f-96f5-462c-ad96-30311bba3880" providerId="AD"/>
  <p188:author id="{1BDA59BA-B200-AEEA-4296-7A9C53DC1185}" name="Kristen Dickman" initials="KD" userId="S::Kristen_Dickman@ajg.com::6fe4606f-a83c-41e3-98f4-7992ed7d55f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en Dickman" initials="KD" lastIdx="6" clrIdx="0">
    <p:extLst>
      <p:ext uri="{19B8F6BF-5375-455C-9EA6-DF929625EA0E}">
        <p15:presenceInfo xmlns:p15="http://schemas.microsoft.com/office/powerpoint/2012/main" userId="S-1-5-21-1063017186-617417581-1783442191-61389" providerId="AD"/>
      </p:ext>
    </p:extLst>
  </p:cmAuthor>
  <p:cmAuthor id="2" name="Julie Schramm" initials="JS" lastIdx="2" clrIdx="1">
    <p:extLst>
      <p:ext uri="{19B8F6BF-5375-455C-9EA6-DF929625EA0E}">
        <p15:presenceInfo xmlns:p15="http://schemas.microsoft.com/office/powerpoint/2012/main" userId="S-1-5-21-1063017186-617417581-1783442191-177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57F"/>
    <a:srgbClr val="308862"/>
    <a:srgbClr val="D8EACC"/>
    <a:srgbClr val="FFFFFF"/>
    <a:srgbClr val="56BC8E"/>
    <a:srgbClr val="8CEA89"/>
    <a:srgbClr val="525252"/>
    <a:srgbClr val="F0B323"/>
    <a:srgbClr val="D09810"/>
    <a:srgbClr val="004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4" autoAdjust="0"/>
    <p:restoredTop sz="90334" autoAdjust="0"/>
  </p:normalViewPr>
  <p:slideViewPr>
    <p:cSldViewPr snapToGrid="0">
      <p:cViewPr varScale="1">
        <p:scale>
          <a:sx n="106" d="100"/>
          <a:sy n="106" d="100"/>
        </p:scale>
        <p:origin x="672" y="96"/>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80DC8-EBFB-443E-9BF9-F218CA2B97A7}" type="datetimeFigureOut">
              <a:rPr lang="en-US" smtClean="0"/>
              <a:t>5/7/2026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5FE17-2941-4DAA-B6CF-8B10095B1545}" type="slidenum">
              <a:rPr lang="en-US" smtClean="0"/>
              <a:t>‹#›</a:t>
            </a:fld>
            <a:endParaRPr lang="en-US" dirty="0"/>
          </a:p>
        </p:txBody>
      </p:sp>
    </p:spTree>
    <p:extLst>
      <p:ext uri="{BB962C8B-B14F-4D97-AF65-F5344CB8AC3E}">
        <p14:creationId xmlns:p14="http://schemas.microsoft.com/office/powerpoint/2010/main" val="284203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joining this presentation intended to assist you with the administration of the VEBA plan.  We hope that regardless of your level of experience with VEBA you are able to take away something that will help make your life a little easier.  Whether you could use a quick refresher on different options enrolling new employees or haven’t used our secure messaging feature within your employer portal, we hope there is something for you to learn today.</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AA5FE17-2941-4DAA-B6CF-8B10095B1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914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contribution report tells us how much to deposit in each participant’s account. You have a few options here: you can upload a contribution spreadsheet, copy a previous report, or build a new report from your participant roster. Employees must be enrolled before you send a contribution report or</a:t>
            </a:r>
            <a:r>
              <a:rPr lang="en-US" baseline="0" dirty="0"/>
              <a:t> funds for them</a:t>
            </a:r>
            <a:r>
              <a:rPr lang="en-US" dirty="0"/>
              <a:t>. And of course, mistakes happen from time to time, so if you ever discover an error, just contact customer care and we can get it fixed. </a:t>
            </a:r>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CC2206-8294-4E3C-8AE8-69C1912A21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829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upload a contribution report, we’ll need: your employer ID # (this is the # we have assigned to you), division code, PT acct # or SSN, first and last name and contribution amount. Regarding division codes, take a moment to ask yourself if you know what those two codes are and when to use those codes. We’ll cover division codes</a:t>
            </a:r>
            <a:r>
              <a:rPr lang="en-US" baseline="0" dirty="0"/>
              <a:t> on the next slide.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CC2206-8294-4E3C-8AE8-69C1912A21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808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6B7D8-B3A5-B5DB-67A4-3247B607F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6B5C4-7479-34BE-04A9-A6D5C9F1B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95338B-2BDC-C527-7B2A-6BF4FD6797B4}"/>
              </a:ext>
            </a:extLst>
          </p:cNvPr>
          <p:cNvSpPr>
            <a:spLocks noGrp="1"/>
          </p:cNvSpPr>
          <p:nvPr>
            <p:ph type="body" idx="1"/>
          </p:nvPr>
        </p:nvSpPr>
        <p:spPr/>
        <p:txBody>
          <a:bodyPr/>
          <a:lstStyle/>
          <a:p>
            <a:r>
              <a:rPr lang="en-US" dirty="0"/>
              <a:t>It is very important to accurately report status changes to us so we can update the participant’s account accordingly. It</a:t>
            </a:r>
            <a:r>
              <a:rPr lang="en-US" baseline="0" dirty="0"/>
              <a:t>’s especially important to let us know when a participant separates from service so they don’t run into issues with their Medicare benefits. </a:t>
            </a:r>
            <a:endParaRPr lang="en-US" dirty="0"/>
          </a:p>
          <a:p>
            <a:endParaRPr lang="en-US" dirty="0"/>
          </a:p>
          <a:p>
            <a:r>
              <a:rPr lang="en-US" dirty="0"/>
              <a:t>Other instances when you might need to do a status update are:</a:t>
            </a:r>
          </a:p>
          <a:p>
            <a:r>
              <a:rPr lang="en-US" dirty="0"/>
              <a:t>-If the employee is  no longer eligible for an ongoing contribution due to a reduction of hours</a:t>
            </a:r>
          </a:p>
          <a:p>
            <a:r>
              <a:rPr lang="en-US" dirty="0"/>
              <a:t>-If an employee is rehired. </a:t>
            </a:r>
          </a:p>
          <a:p>
            <a:r>
              <a:rPr lang="en-US" dirty="0"/>
              <a:t>-And lastly, hopefully you won’t have to encounter this, but if person passes away you can report that too</a:t>
            </a:r>
          </a:p>
          <a:p>
            <a:endParaRPr lang="en-US" dirty="0"/>
          </a:p>
        </p:txBody>
      </p:sp>
      <p:sp>
        <p:nvSpPr>
          <p:cNvPr id="4" name="Slide Number Placeholder 3">
            <a:extLst>
              <a:ext uri="{FF2B5EF4-FFF2-40B4-BE49-F238E27FC236}">
                <a16:creationId xmlns:a16="http://schemas.microsoft.com/office/drawing/2014/main" id="{BB40050C-9435-8998-8FE7-A56DB424CA79}"/>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AA5FE17-2941-4DAA-B6CF-8B10095B1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041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newer feature that is available is you can upload a status change file if you have a number of separation dates to enter. The Excel file you use to enroll employees has two pages to use for status changes. After choosing the “upload enrollment/status change file” button, select the file and upload it using the buttons indicated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option to process a status change online is to </a:t>
            </a:r>
            <a:r>
              <a:rPr lang="en-US" baseline="0" dirty="0"/>
              <a:t>click </a:t>
            </a:r>
            <a:r>
              <a:rPr lang="en-US" dirty="0"/>
              <a:t>“process a participant status change” button. Then you can search for a specific employee and enter their status</a:t>
            </a:r>
            <a:r>
              <a:rPr lang="en-US" baseline="0" dirty="0"/>
              <a:t> change details. </a:t>
            </a: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68F3B07-D731-4970-98BC-4857CF8D19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299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participant roster you are able to process</a:t>
            </a:r>
            <a:r>
              <a:rPr lang="en-US" baseline="0" dirty="0"/>
              <a:t> a status change, update participant information, and view contribution history. Use the search filter or enter other identifying information and then select the View hyperlink once you find the participant you’re looking for. If you click the Edit button, you can update the person’s contact information. Or you can report separation information by clicking the Participant Status Change button. You can also review their past contributions by selecting the Contribution History tab. </a:t>
            </a: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F562870-6F0A-4E31-B80F-66CC5ADD67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846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processing a status change here are some tips about when COBRA might apply</a:t>
            </a:r>
          </a:p>
          <a:p>
            <a:r>
              <a:rPr lang="en-US" dirty="0"/>
              <a:t>-is an employee no longer going to be able to receive a contribution they would have otherwise been entitled -</a:t>
            </a:r>
            <a:r>
              <a:rPr lang="en-US" baseline="0" dirty="0"/>
              <a:t> </a:t>
            </a:r>
            <a:r>
              <a:rPr lang="en-US" dirty="0"/>
              <a:t>example- the district is making an ongoing monthly contribution</a:t>
            </a:r>
          </a:p>
          <a:p>
            <a:r>
              <a:rPr lang="en-US" dirty="0"/>
              <a:t>-once you have reported the event to us we will send out the COBRA paperwork</a:t>
            </a:r>
          </a:p>
          <a:p>
            <a:r>
              <a:rPr lang="en-US" dirty="0"/>
              <a:t>Participants can access their accounts with out completing the COBRA paperwork, the COBRA paperwork would allow them to continue to make contributions to the plan </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A47E45F-ED0A-5742-85B6-2652AC5414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20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employers like to use the participant roster to help ensure that all separation dates have been captured. You can run a report, add any filters to it that you’d like, and look for any missing</a:t>
            </a:r>
            <a:r>
              <a:rPr lang="en-US" baseline="0" dirty="0"/>
              <a:t> separation dates. </a:t>
            </a:r>
            <a:endParaRPr lang="en-US" dirty="0"/>
          </a:p>
          <a:p>
            <a:endParaRPr lang="en-US" dirty="0"/>
          </a:p>
          <a:p>
            <a:r>
              <a:rPr lang="en-US" dirty="0"/>
              <a:t>Again, if you find people who should be separated, you can either update that in the portal or send a list to the customer care team,</a:t>
            </a:r>
            <a:r>
              <a:rPr lang="en-US" baseline="0" dirty="0"/>
              <a:t> which can be done safely through our secure messaging.</a:t>
            </a: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CC2206-8294-4E3C-8AE8-69C1912A21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529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times when your employees may need to or want to limit their VEBA account.</a:t>
            </a:r>
            <a:r>
              <a:rPr lang="en-US" baseline="0" dirty="0"/>
              <a:t> If employees are working past 65 or their spouse goes on Medicare, they may want to limit their account to protect their balance from Medicare’s coordination rules. Or if the employee has an HSA in addition to their VEBA, they’ll need to limit VEBA in order to make or receive contributions into their HSA. If something on screen applies to one of your employees, please provide them with the Limited HRA Coverage Election form and let them know our customer care center is available by phone and secure message to answer questions about their situation.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AA5FE17-2941-4DAA-B6CF-8B10095B1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284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resources</a:t>
            </a:r>
            <a:r>
              <a:rPr lang="en-US" baseline="0" dirty="0"/>
              <a:t> page is a buffet of helpful tools and information. You can get blank Excel templates to build enrollment files and contribution reports, there are educational documents, participant and employer forms, and copies of recent newsletters. If you haven’t visited this section of the portal in a while, we recommend taking a look through the available items.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AA5FE17-2941-4DAA-B6CF-8B10095B1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318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a:t>
            </a:r>
            <a:r>
              <a:rPr lang="en-US" baseline="0" dirty="0"/>
              <a:t> a few reminders- be sure to always enroll employees before sending in contributions and please notify us when employees separate from service. You can always contact customer care if you discover any mistakes.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C2206-8294-4E3C-8AE8-69C1912A21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37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Today’s agenda</a:t>
            </a:r>
            <a:r>
              <a:rPr lang="en-US" baseline="0" dirty="0"/>
              <a:t> includes a quick review of what an HRA is, the key features of the plan, and then some time focused on tips and best practices when using your employer portal.</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62870-6F0A-4E31-B80F-66CC5ADD67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970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A5FE17-2941-4DAA-B6CF-8B10095B1545}" type="slidenum">
              <a:rPr lang="en-US" smtClean="0"/>
              <a:t>20</a:t>
            </a:fld>
            <a:endParaRPr lang="en-US" dirty="0"/>
          </a:p>
        </p:txBody>
      </p:sp>
    </p:spTree>
    <p:extLst>
      <p:ext uri="{BB962C8B-B14F-4D97-AF65-F5344CB8AC3E}">
        <p14:creationId xmlns:p14="http://schemas.microsoft.com/office/powerpoint/2010/main" val="267600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So what is the VEBA Plan? VEBA is a health reimbursement arrangement. It is an account-based group health plan that is funded by you, the employer, with tax free dollars for your employees to use for reimbursement or payment of qualified</a:t>
            </a:r>
            <a:r>
              <a:rPr lang="en-US" baseline="0" dirty="0"/>
              <a:t> medical, dental, and vision expenses.</a:t>
            </a:r>
          </a:p>
          <a:p>
            <a:pPr eaLnBrk="1" hangingPunct="1">
              <a:spcBef>
                <a:spcPct val="0"/>
              </a:spcBef>
            </a:pPr>
            <a:endParaRPr lang="en-US" baseline="0" dirty="0"/>
          </a:p>
          <a:p>
            <a:pPr eaLnBrk="1" hangingPunct="1">
              <a:spcBef>
                <a:spcPct val="0"/>
              </a:spcBef>
            </a:pPr>
            <a:r>
              <a:rPr lang="en-US" baseline="0" dirty="0"/>
              <a:t>Eligibility and funding are decided at the group level, the IRS doesn’t permit individuals to make personal elections in participation or funding amounts. Eligibility criteria and funding vary from employer to employer, and can even vary group to group within one employer. We’ll get into more detail on this in a few slides. </a:t>
            </a:r>
            <a:endParaRPr lang="en-US" dirty="0"/>
          </a:p>
          <a:p>
            <a:pPr eaLnBrk="1" hangingPunct="1">
              <a:spcBef>
                <a:spcPct val="0"/>
              </a:spcBef>
            </a:pPr>
            <a:endParaRPr lang="en-US" dirty="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A15087-52DE-4844-9139-F3D63E774E5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39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8950"/>
            <a:ext cx="5607050" cy="3660775"/>
          </a:xfrm>
        </p:spPr>
        <p:txBody>
          <a:bodyPr/>
          <a:lstStyle/>
          <a:p>
            <a:pPr>
              <a:spcBef>
                <a:spcPct val="0"/>
              </a:spcBef>
            </a:pPr>
            <a:r>
              <a:rPr lang="en-US" dirty="0"/>
              <a:t>Now that you know more about what an HRA is and what it can be used on lets review a few VEBA plan features</a:t>
            </a:r>
          </a:p>
          <a:p>
            <a:pPr marL="228600" indent="-228600">
              <a:spcBef>
                <a:spcPct val="0"/>
              </a:spcBef>
              <a:buAutoNum type="arabicParenR"/>
            </a:pPr>
            <a:r>
              <a:rPr lang="en-US" dirty="0"/>
              <a:t>There is no tax paid on the contributions- for employees that is roughly a 30% savings as they don’t pay </a:t>
            </a:r>
            <a:r>
              <a:rPr lang="en-US" u="none" dirty="0"/>
              <a:t>federal income tax or</a:t>
            </a:r>
            <a:r>
              <a:rPr lang="en-US" dirty="0"/>
              <a:t> FICA and the district saves FICA (7.65%)</a:t>
            </a:r>
          </a:p>
          <a:p>
            <a:pPr marL="228600" indent="-228600">
              <a:spcBef>
                <a:spcPct val="0"/>
              </a:spcBef>
              <a:buAutoNum type="arabicParenR"/>
            </a:pPr>
            <a:r>
              <a:rPr lang="en-US" dirty="0"/>
              <a:t>Employees can start to use their HRA once they become claims eligible. For most employers that is when the first contribution is applied to the employees account</a:t>
            </a:r>
          </a:p>
          <a:p>
            <a:pPr marL="228600" indent="-228600">
              <a:spcBef>
                <a:spcPct val="0"/>
              </a:spcBef>
              <a:buAutoNum type="arabicParenR"/>
            </a:pPr>
            <a:r>
              <a:rPr lang="en-US" dirty="0"/>
              <a:t>Employees can choose how they want to invest their funds. Employees will automatically be enrolled in the default investment, our conservative pre-mixed portfolio. Employees can make</a:t>
            </a:r>
            <a:r>
              <a:rPr lang="en-US" baseline="0" dirty="0"/>
              <a:t> changes to their investment allocation once per calendar month and can choose from among 4 pre-mixed portfolios and 6 individual asset classes. </a:t>
            </a:r>
            <a:endParaRPr lang="en-US" dirty="0"/>
          </a:p>
          <a:p>
            <a:pPr marL="228600" indent="-228600">
              <a:spcBef>
                <a:spcPct val="0"/>
              </a:spcBef>
              <a:buAutoNum type="arabicParenR"/>
            </a:pPr>
            <a:r>
              <a:rPr lang="en-US" dirty="0"/>
              <a:t>Employees do not need to be covered under a HDHP because VEBA is NOT a Health</a:t>
            </a:r>
            <a:r>
              <a:rPr lang="en-US" baseline="0" dirty="0"/>
              <a:t> Savings Account. Employees can have any type of health plan and have a VEBA account along side that plan. </a:t>
            </a:r>
          </a:p>
          <a:p>
            <a:pPr marL="228600" indent="-228600">
              <a:spcBef>
                <a:spcPct val="0"/>
              </a:spcBef>
              <a:buAutoNum type="arabicParenR"/>
            </a:pPr>
            <a:r>
              <a:rPr lang="en-US" dirty="0"/>
              <a:t>HRA account balances carry over year over year.</a:t>
            </a:r>
            <a:r>
              <a:rPr lang="en-US" baseline="0" dirty="0"/>
              <a:t> Unlike </a:t>
            </a:r>
            <a:r>
              <a:rPr lang="en-US" dirty="0"/>
              <a:t>the Flexible Spending Account,</a:t>
            </a:r>
            <a:r>
              <a:rPr lang="en-US" baseline="0" dirty="0"/>
              <a:t> there is no</a:t>
            </a:r>
            <a:r>
              <a:rPr lang="en-US" dirty="0"/>
              <a:t> use-it-or lose it provision. Employees can have both an FSA</a:t>
            </a:r>
            <a:r>
              <a:rPr lang="en-US" baseline="0" dirty="0"/>
              <a:t> and HRA, but they should</a:t>
            </a:r>
            <a:r>
              <a:rPr lang="en-US" dirty="0"/>
              <a:t> use their FSA funds before their HRA funds since FSA</a:t>
            </a:r>
            <a:r>
              <a:rPr lang="en-US" baseline="0" dirty="0"/>
              <a:t> dollars are time sensitive</a:t>
            </a:r>
            <a:r>
              <a:rPr lang="en-US" dirty="0"/>
              <a:t>. </a:t>
            </a:r>
          </a:p>
          <a:p>
            <a:pPr marL="228600" indent="-228600">
              <a:spcBef>
                <a:spcPct val="0"/>
              </a:spcBef>
              <a:buAutoNum type="arabicParenR"/>
            </a:pPr>
            <a:r>
              <a:rPr lang="en-US" dirty="0"/>
              <a:t>While</a:t>
            </a:r>
            <a:r>
              <a:rPr lang="en-US" baseline="0" dirty="0"/>
              <a:t> we hope no</a:t>
            </a:r>
            <a:r>
              <a:rPr lang="en-US" dirty="0"/>
              <a:t> one passes away with funds still in their HRA, should it happen the HRA can transfer to the spouse, children or other beneficiaries. The ability to designate a beneficiary is unique to the VEBA plan.</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C2206-8294-4E3C-8AE8-69C1912A21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36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Whenever</a:t>
            </a:r>
            <a:r>
              <a:rPr lang="en-US" baseline="0" dirty="0"/>
              <a:t> your groups are considering a funding change or adding funds, or if you’re adding new groups, it’s important to speak with your client consultant so we can review the proposed information for compliance. The IRS has two main rules we all need to work within when creating and reviewing funding. First, there is no individual choice – meaning individual employees cannot choose whether or not they’re going to participate and cannot choose what amount is contributed. The group makes the decision and all eligible employees within the group participate at the same level. The second rule is that eligibility criteria and funding cannot favor your top 25% most highly compensated employees. For non-represented groups, it is especially important to avoid percent-of-pay contributions as they could be deemed discriminatory.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AA5FE17-2941-4DAA-B6CF-8B10095B1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04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Paid Family Medical Leave is a premium assessment on wages and the PFML premium may apply to the VEBA contribution. At this time the Employment Security Department has provided direction that leave cash-outs to VEBA are subject to the PFML premium while direct employer contributions are not. We have not received specific guidance on the WA Cares Act premium but</a:t>
            </a:r>
            <a:r>
              <a:rPr lang="en-US" baseline="0" dirty="0"/>
              <a:t> it is likely the same definition of Gross Wages will be applied. </a:t>
            </a:r>
            <a:r>
              <a:rPr lang="en-US" dirty="0"/>
              <a:t>Of course if you have any questions regarding a contribution your district is making it is best to contact the Employment Security Department directly.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47E45F-ED0A-5742-85B6-2652AC5414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90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claims-eligible, employees can use their accounts to be reimbursed for their qualified out-of-pocket medical, dental, and vision expenses. That includes their deductibles, copays, prescriptions, orthodontia regardless of age, and even their retiree premiums. That includes premiums through PEBB, Medicare, and Medicare supplement plans.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AA5FE17-2941-4DAA-B6CF-8B10095B1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how to enroll employees. </a:t>
            </a:r>
          </a:p>
          <a:p>
            <a:endParaRPr lang="en-US" dirty="0"/>
          </a:p>
          <a:p>
            <a:r>
              <a:rPr lang="en-US" dirty="0"/>
              <a:t>The best way to enroll employees is through the online employer portal. With enrollment through the portal, there’s no longer any need to have employees complete an enrollment form. </a:t>
            </a:r>
          </a:p>
          <a:p>
            <a:endParaRPr lang="en-US" dirty="0"/>
          </a:p>
          <a:p>
            <a:r>
              <a:rPr lang="en-US" dirty="0"/>
              <a:t>You can either upload</a:t>
            </a:r>
            <a:r>
              <a:rPr lang="en-US" baseline="0" dirty="0"/>
              <a:t> enrollment spreadsheets or manually enter enrollment data. Be sure to enroll employees before making contributions. You can always check your roster to see if an employee is already enrolled. </a:t>
            </a:r>
            <a:endParaRPr lang="en-US" dirty="0"/>
          </a:p>
          <a:p>
            <a:endParaRPr lang="en-US" dirty="0"/>
          </a:p>
          <a:p>
            <a:r>
              <a:rPr lang="en-US" dirty="0"/>
              <a:t>To help ensure a spreadsheet can upload, please don’t make any adjustments to the tabs or the pre-set formatting. </a:t>
            </a:r>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CC2206-8294-4E3C-8AE8-69C1912A21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03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your</a:t>
            </a:r>
            <a:r>
              <a:rPr lang="en-US" baseline="0" dirty="0"/>
              <a:t> employer portal</a:t>
            </a:r>
            <a:r>
              <a:rPr lang="en-US" dirty="0"/>
              <a:t>,</a:t>
            </a:r>
            <a:r>
              <a:rPr lang="en-US" baseline="0" dirty="0"/>
              <a:t> go to the Participants tab. </a:t>
            </a:r>
            <a:r>
              <a:rPr lang="en-US" dirty="0"/>
              <a:t>You can upload the completed enrollment file we just reviewed by clicking the Upload Enrollment/Status Change button</a:t>
            </a:r>
            <a:r>
              <a:rPr lang="en-US" baseline="0" dirty="0"/>
              <a:t>. Or</a:t>
            </a:r>
            <a:r>
              <a:rPr lang="en-US" dirty="0"/>
              <a:t> you can manually key in employee</a:t>
            </a:r>
            <a:r>
              <a:rPr lang="en-US" baseline="0" dirty="0"/>
              <a:t> data</a:t>
            </a:r>
            <a:r>
              <a:rPr lang="en-US" dirty="0"/>
              <a:t> by selecting the Enter Participant Information button. The</a:t>
            </a:r>
            <a:r>
              <a:rPr lang="en-US" baseline="0" dirty="0"/>
              <a:t> required items are indicated with an asterisk. </a:t>
            </a:r>
            <a:r>
              <a:rPr lang="en-US" dirty="0"/>
              <a:t>This is a nice option if you are enrolling just a few people. </a:t>
            </a:r>
            <a:r>
              <a:rPr lang="en-US" baseline="0" dirty="0"/>
              <a:t> </a:t>
            </a:r>
            <a:endParaRPr lang="en-US" dirty="0"/>
          </a:p>
          <a:p>
            <a:endParaRPr lang="en-US" dirty="0"/>
          </a:p>
          <a:p>
            <a:r>
              <a:rPr lang="en-US" dirty="0"/>
              <a:t>Now that you know how to enroll employees, let’s talk about submitting contribution reports. </a:t>
            </a:r>
          </a:p>
          <a:p>
            <a:endParaRPr lang="en-US" dirty="0"/>
          </a:p>
        </p:txBody>
      </p:sp>
      <p:sp>
        <p:nvSpPr>
          <p:cNvPr id="4" name="Slide Number Placeholder 3"/>
          <p:cNvSpPr>
            <a:spLocks noGrp="1"/>
          </p:cNvSpPr>
          <p:nvPr>
            <p:ph type="sldNum" sz="quarter" idx="10"/>
          </p:nvPr>
        </p:nvSpPr>
        <p:spPr/>
        <p:txBody>
          <a:bodyPr/>
          <a:lstStyle/>
          <a:p>
            <a:fld id="{768F3B07-D731-4970-98BC-4857CF8D1957}" type="slidenum">
              <a:rPr lang="en-US" smtClean="0"/>
              <a:t>9</a:t>
            </a:fld>
            <a:endParaRPr lang="en-US" dirty="0"/>
          </a:p>
        </p:txBody>
      </p:sp>
    </p:spTree>
    <p:extLst>
      <p:ext uri="{BB962C8B-B14F-4D97-AF65-F5344CB8AC3E}">
        <p14:creationId xmlns:p14="http://schemas.microsoft.com/office/powerpoint/2010/main" val="373898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865F20-C6B7-6AC7-BD93-858796518C6E}"/>
              </a:ext>
            </a:extLst>
          </p:cNvPr>
          <p:cNvSpPr/>
          <p:nvPr userDrawn="1"/>
        </p:nvSpPr>
        <p:spPr>
          <a:xfrm>
            <a:off x="0" y="0"/>
            <a:ext cx="182880" cy="6858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Subtitle 2"/>
          <p:cNvSpPr>
            <a:spLocks noGrp="1"/>
          </p:cNvSpPr>
          <p:nvPr>
            <p:ph type="subTitle" idx="1"/>
          </p:nvPr>
        </p:nvSpPr>
        <p:spPr>
          <a:xfrm>
            <a:off x="750627" y="5429586"/>
            <a:ext cx="11406117" cy="894302"/>
          </a:xfrm>
        </p:spPr>
        <p:txBody>
          <a:bodyPr/>
          <a:lstStyle>
            <a:lvl1pPr marL="0" indent="0" algn="l">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182880" y="6456830"/>
            <a:ext cx="3458808" cy="365125"/>
          </a:xfrm>
        </p:spPr>
        <p:txBody>
          <a:bodyPr/>
          <a:lstStyle/>
          <a:p>
            <a:fld id="{92B5C833-9027-4BC6-BCF7-76D474F329BC}"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grpSp>
        <p:nvGrpSpPr>
          <p:cNvPr id="7" name="Group 6"/>
          <p:cNvGrpSpPr/>
          <p:nvPr userDrawn="1"/>
        </p:nvGrpSpPr>
        <p:grpSpPr>
          <a:xfrm>
            <a:off x="12259946" y="0"/>
            <a:ext cx="182880" cy="3062468"/>
            <a:chOff x="12268823" y="0"/>
            <a:chExt cx="182880" cy="3062468"/>
          </a:xfrm>
        </p:grpSpPr>
        <p:sp>
          <p:nvSpPr>
            <p:cNvPr id="8" name="Rectangle 7"/>
            <p:cNvSpPr/>
            <p:nvPr userDrawn="1"/>
          </p:nvSpPr>
          <p:spPr>
            <a:xfrm>
              <a:off x="12268823" y="785340"/>
              <a:ext cx="182880" cy="182880"/>
            </a:xfrm>
            <a:prstGeom prst="rect">
              <a:avLst/>
            </a:prstGeom>
            <a:solidFill>
              <a:srgbClr val="8A941E"/>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9" name="Rectangle 8"/>
            <p:cNvSpPr/>
            <p:nvPr userDrawn="1"/>
          </p:nvSpPr>
          <p:spPr>
            <a:xfrm>
              <a:off x="12268823" y="1047120"/>
              <a:ext cx="182880" cy="182880"/>
            </a:xfrm>
            <a:prstGeom prst="rect">
              <a:avLst/>
            </a:prstGeom>
            <a:solidFill>
              <a:srgbClr val="C6AA76"/>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Rectangle 9"/>
            <p:cNvSpPr/>
            <p:nvPr userDrawn="1"/>
          </p:nvSpPr>
          <p:spPr>
            <a:xfrm>
              <a:off x="12268823" y="523560"/>
              <a:ext cx="182880" cy="182880"/>
            </a:xfrm>
            <a:prstGeom prst="rect">
              <a:avLst/>
            </a:prstGeom>
            <a:solidFill>
              <a:srgbClr val="F0B323"/>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1" name="Rectangle 10"/>
            <p:cNvSpPr/>
            <p:nvPr userDrawn="1"/>
          </p:nvSpPr>
          <p:spPr>
            <a:xfrm>
              <a:off x="12268823" y="261780"/>
              <a:ext cx="182880" cy="182880"/>
            </a:xfrm>
            <a:prstGeom prst="rect">
              <a:avLst/>
            </a:prstGeom>
            <a:solidFill>
              <a:srgbClr val="6FACDE"/>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Rectangle 11"/>
            <p:cNvSpPr/>
            <p:nvPr userDrawn="1"/>
          </p:nvSpPr>
          <p:spPr>
            <a:xfrm>
              <a:off x="12268823" y="0"/>
              <a:ext cx="182880" cy="182880"/>
            </a:xfrm>
            <a:prstGeom prst="rect">
              <a:avLst/>
            </a:prstGeom>
            <a:solidFill>
              <a:srgbClr val="20386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3" name="Rectangle 12"/>
            <p:cNvSpPr/>
            <p:nvPr userDrawn="1"/>
          </p:nvSpPr>
          <p:spPr>
            <a:xfrm>
              <a:off x="12268823" y="2617808"/>
              <a:ext cx="182880" cy="182880"/>
            </a:xfrm>
            <a:prstGeom prst="rect">
              <a:avLst/>
            </a:prstGeom>
            <a:solidFill>
              <a:srgbClr val="0075BC"/>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13"/>
            <p:cNvSpPr/>
            <p:nvPr userDrawn="1"/>
          </p:nvSpPr>
          <p:spPr>
            <a:xfrm>
              <a:off x="12268823" y="1832460"/>
              <a:ext cx="182880" cy="182880"/>
            </a:xfrm>
            <a:prstGeom prst="rect">
              <a:avLst/>
            </a:prstGeom>
            <a:solidFill>
              <a:srgbClr val="00AEE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Rectangle 14"/>
            <p:cNvSpPr/>
            <p:nvPr userDrawn="1"/>
          </p:nvSpPr>
          <p:spPr>
            <a:xfrm>
              <a:off x="12268823" y="2094240"/>
              <a:ext cx="182880" cy="182880"/>
            </a:xfrm>
            <a:prstGeom prst="rect">
              <a:avLst/>
            </a:prstGeom>
            <a:solidFill>
              <a:srgbClr val="79DC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Rectangle 15"/>
            <p:cNvSpPr/>
            <p:nvPr userDrawn="1"/>
          </p:nvSpPr>
          <p:spPr>
            <a:xfrm>
              <a:off x="12268823" y="1570680"/>
              <a:ext cx="182880" cy="182880"/>
            </a:xfrm>
            <a:prstGeom prst="rect">
              <a:avLst/>
            </a:prstGeom>
            <a:solidFill>
              <a:srgbClr val="A8ACAC"/>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7" name="Rectangle 16"/>
            <p:cNvSpPr/>
            <p:nvPr userDrawn="1"/>
          </p:nvSpPr>
          <p:spPr>
            <a:xfrm>
              <a:off x="12268823" y="1308900"/>
              <a:ext cx="182880" cy="182880"/>
            </a:xfrm>
            <a:prstGeom prst="rect">
              <a:avLst/>
            </a:prstGeom>
            <a:solidFill>
              <a:srgbClr val="50545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8" name="Rectangle 17"/>
            <p:cNvSpPr/>
            <p:nvPr userDrawn="1"/>
          </p:nvSpPr>
          <p:spPr>
            <a:xfrm>
              <a:off x="12268823" y="2879588"/>
              <a:ext cx="182880" cy="182880"/>
            </a:xfrm>
            <a:prstGeom prst="rect">
              <a:avLst/>
            </a:prstGeom>
            <a:solidFill>
              <a:srgbClr val="C1D83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Rectangle 18"/>
            <p:cNvSpPr/>
            <p:nvPr userDrawn="1"/>
          </p:nvSpPr>
          <p:spPr>
            <a:xfrm>
              <a:off x="12268823" y="2356024"/>
              <a:ext cx="182880" cy="182880"/>
            </a:xfrm>
            <a:prstGeom prst="rect">
              <a:avLst/>
            </a:prstGeom>
            <a:solidFill>
              <a:srgbClr val="F7941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grpSp>
      <p:sp>
        <p:nvSpPr>
          <p:cNvPr id="2" name="Title 1"/>
          <p:cNvSpPr>
            <a:spLocks noGrp="1"/>
          </p:cNvSpPr>
          <p:nvPr>
            <p:ph type="ctrTitle"/>
          </p:nvPr>
        </p:nvSpPr>
        <p:spPr>
          <a:xfrm>
            <a:off x="750627" y="3470157"/>
            <a:ext cx="11406117" cy="1923384"/>
          </a:xfrm>
        </p:spPr>
        <p:txBody>
          <a:bodyPr anchor="b" anchorCtr="0">
            <a:noAutofit/>
          </a:bodyPr>
          <a:lstStyle>
            <a:lvl1pPr algn="l">
              <a:defRPr sz="54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21642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865F20-C6B7-6AC7-BD93-858796518C6E}"/>
              </a:ext>
            </a:extLst>
          </p:cNvPr>
          <p:cNvSpPr/>
          <p:nvPr userDrawn="1"/>
        </p:nvSpPr>
        <p:spPr>
          <a:xfrm rot="5400000">
            <a:off x="6004560" y="-6004560"/>
            <a:ext cx="182880" cy="12192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10"/>
          </p:nvPr>
        </p:nvSpPr>
        <p:spPr>
          <a:xfrm>
            <a:off x="1295400" y="6456830"/>
            <a:ext cx="2346288" cy="365125"/>
          </a:xfrm>
        </p:spPr>
        <p:txBody>
          <a:bodyPr/>
          <a:lstStyle/>
          <a:p>
            <a:fld id="{AA023DCA-BD75-4090-875D-9981A2C14E0D}"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 name="Title 2"/>
          <p:cNvSpPr>
            <a:spLocks noGrp="1"/>
          </p:cNvSpPr>
          <p:nvPr>
            <p:ph type="title"/>
          </p:nvPr>
        </p:nvSpPr>
        <p:spPr>
          <a:xfrm>
            <a:off x="476655" y="365126"/>
            <a:ext cx="10877145" cy="963146"/>
          </a:xfrm>
        </p:spPr>
        <p:txBody>
          <a:bodyPr/>
          <a:lstStyle/>
          <a:p>
            <a:r>
              <a:rPr lang="en-US"/>
              <a:t>Click to edit Master title style</a:t>
            </a:r>
          </a:p>
        </p:txBody>
      </p:sp>
    </p:spTree>
    <p:extLst>
      <p:ext uri="{BB962C8B-B14F-4D97-AF65-F5344CB8AC3E}">
        <p14:creationId xmlns:p14="http://schemas.microsoft.com/office/powerpoint/2010/main" val="413773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Title wPhoto right half">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gradFill flip="none" rotWithShape="1">
            <a:gsLst>
              <a:gs pos="0">
                <a:schemeClr val="bg1"/>
              </a:gs>
              <a:gs pos="41000">
                <a:schemeClr val="bg1">
                  <a:alpha val="96000"/>
                </a:schemeClr>
              </a:gs>
              <a:gs pos="71000">
                <a:schemeClr val="bg1">
                  <a:alpha val="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865F20-C6B7-6AC7-BD93-858796518C6E}"/>
              </a:ext>
            </a:extLst>
          </p:cNvPr>
          <p:cNvSpPr/>
          <p:nvPr userDrawn="1"/>
        </p:nvSpPr>
        <p:spPr>
          <a:xfrm>
            <a:off x="0" y="0"/>
            <a:ext cx="182880" cy="6858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10"/>
          </p:nvPr>
        </p:nvSpPr>
        <p:spPr>
          <a:xfrm>
            <a:off x="1295400" y="6456830"/>
            <a:ext cx="2346288" cy="365125"/>
          </a:xfrm>
        </p:spPr>
        <p:txBody>
          <a:bodyPr/>
          <a:lstStyle/>
          <a:p>
            <a:fld id="{AA023DCA-BD75-4090-875D-9981A2C14E0D}"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 name="Title 2"/>
          <p:cNvSpPr>
            <a:spLocks noGrp="1"/>
          </p:cNvSpPr>
          <p:nvPr>
            <p:ph type="title"/>
          </p:nvPr>
        </p:nvSpPr>
        <p:spPr>
          <a:xfrm>
            <a:off x="476655" y="365126"/>
            <a:ext cx="10877145" cy="850832"/>
          </a:xfrm>
        </p:spPr>
        <p:txBody>
          <a:bodyPr/>
          <a:lstStyle/>
          <a:p>
            <a:r>
              <a:rPr lang="en-US" dirty="0"/>
              <a:t>Click to edit Master title style</a:t>
            </a:r>
          </a:p>
        </p:txBody>
      </p:sp>
    </p:spTree>
    <p:extLst>
      <p:ext uri="{BB962C8B-B14F-4D97-AF65-F5344CB8AC3E}">
        <p14:creationId xmlns:p14="http://schemas.microsoft.com/office/powerpoint/2010/main" val="3600024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Title ">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865F20-C6B7-6AC7-BD93-858796518C6E}"/>
              </a:ext>
            </a:extLst>
          </p:cNvPr>
          <p:cNvSpPr/>
          <p:nvPr userDrawn="1"/>
        </p:nvSpPr>
        <p:spPr>
          <a:xfrm>
            <a:off x="0" y="0"/>
            <a:ext cx="182880" cy="6858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10"/>
          </p:nvPr>
        </p:nvSpPr>
        <p:spPr>
          <a:xfrm>
            <a:off x="1295400" y="6456830"/>
            <a:ext cx="2346288" cy="365125"/>
          </a:xfrm>
        </p:spPr>
        <p:txBody>
          <a:bodyPr/>
          <a:lstStyle/>
          <a:p>
            <a:fld id="{AA023DCA-BD75-4090-875D-9981A2C14E0D}"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 name="Title 2"/>
          <p:cNvSpPr>
            <a:spLocks noGrp="1"/>
          </p:cNvSpPr>
          <p:nvPr>
            <p:ph type="title"/>
          </p:nvPr>
        </p:nvSpPr>
        <p:spPr>
          <a:xfrm>
            <a:off x="476655" y="365126"/>
            <a:ext cx="10877145" cy="850832"/>
          </a:xfrm>
        </p:spPr>
        <p:txBody>
          <a:bodyPr/>
          <a:lstStyle/>
          <a:p>
            <a:r>
              <a:rPr lang="en-US" dirty="0"/>
              <a:t>Click to edit Master title style</a:t>
            </a:r>
          </a:p>
        </p:txBody>
      </p:sp>
    </p:spTree>
    <p:extLst>
      <p:ext uri="{BB962C8B-B14F-4D97-AF65-F5344CB8AC3E}">
        <p14:creationId xmlns:p14="http://schemas.microsoft.com/office/powerpoint/2010/main" val="1295258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wPhoto righ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gradFill flip="none" rotWithShape="1">
            <a:gsLst>
              <a:gs pos="0">
                <a:schemeClr val="bg1">
                  <a:alpha val="98000"/>
                </a:schemeClr>
              </a:gs>
              <a:gs pos="47000">
                <a:srgbClr val="FFFFFF">
                  <a:alpha val="98000"/>
                </a:srgbClr>
              </a:gs>
              <a:gs pos="67000">
                <a:schemeClr val="bg1">
                  <a:alpha val="81000"/>
                </a:schemeClr>
              </a:gs>
              <a:gs pos="85000">
                <a:schemeClr val="bg1">
                  <a:alpha val="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1295400" y="6456830"/>
            <a:ext cx="2346288" cy="365125"/>
          </a:xfrm>
        </p:spPr>
        <p:txBody>
          <a:bodyPr/>
          <a:lstStyle/>
          <a:p>
            <a:fld id="{AA023DCA-BD75-4090-875D-9981A2C14E0D}"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 name="Title 2"/>
          <p:cNvSpPr>
            <a:spLocks noGrp="1"/>
          </p:cNvSpPr>
          <p:nvPr>
            <p:ph type="title"/>
          </p:nvPr>
        </p:nvSpPr>
        <p:spPr>
          <a:xfrm>
            <a:off x="476655" y="365126"/>
            <a:ext cx="10877145" cy="850832"/>
          </a:xfrm>
        </p:spPr>
        <p:txBody>
          <a:bodyPr/>
          <a:lstStyle/>
          <a:p>
            <a:r>
              <a:rPr lang="en-US" dirty="0"/>
              <a:t>Click to edit Master title style</a:t>
            </a:r>
          </a:p>
        </p:txBody>
      </p:sp>
      <p:sp>
        <p:nvSpPr>
          <p:cNvPr id="9" name="Rectangle 8">
            <a:extLst>
              <a:ext uri="{FF2B5EF4-FFF2-40B4-BE49-F238E27FC236}">
                <a16:creationId xmlns:a16="http://schemas.microsoft.com/office/drawing/2014/main" id="{8D865F20-C6B7-6AC7-BD93-858796518C6E}"/>
              </a:ext>
            </a:extLst>
          </p:cNvPr>
          <p:cNvSpPr/>
          <p:nvPr userDrawn="1"/>
        </p:nvSpPr>
        <p:spPr>
          <a:xfrm>
            <a:off x="0" y="0"/>
            <a:ext cx="182880" cy="6858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712082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gradFill flip="none" rotWithShape="1">
            <a:gsLst>
              <a:gs pos="0">
                <a:schemeClr val="bg1">
                  <a:alpha val="98000"/>
                </a:schemeClr>
              </a:gs>
              <a:gs pos="47000">
                <a:srgbClr val="FFFFFF">
                  <a:alpha val="98000"/>
                </a:srgbClr>
              </a:gs>
              <a:gs pos="67000">
                <a:schemeClr val="bg1">
                  <a:alpha val="81000"/>
                </a:schemeClr>
              </a:gs>
              <a:gs pos="85000">
                <a:schemeClr val="bg1">
                  <a:alpha val="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D865F20-C6B7-6AC7-BD93-858796518C6E}"/>
              </a:ext>
            </a:extLst>
          </p:cNvPr>
          <p:cNvSpPr/>
          <p:nvPr userDrawn="1"/>
        </p:nvSpPr>
        <p:spPr>
          <a:xfrm rot="5400000">
            <a:off x="6050280" y="716280"/>
            <a:ext cx="91440" cy="12192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10"/>
          </p:nvPr>
        </p:nvSpPr>
        <p:spPr>
          <a:xfrm>
            <a:off x="1295400" y="6456830"/>
            <a:ext cx="2346288" cy="365125"/>
          </a:xfrm>
        </p:spPr>
        <p:txBody>
          <a:bodyPr/>
          <a:lstStyle/>
          <a:p>
            <a:fld id="{AA023DCA-BD75-4090-875D-9981A2C14E0D}"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 name="Title 2"/>
          <p:cNvSpPr>
            <a:spLocks noGrp="1"/>
          </p:cNvSpPr>
          <p:nvPr>
            <p:ph type="title"/>
          </p:nvPr>
        </p:nvSpPr>
        <p:spPr>
          <a:xfrm>
            <a:off x="476655" y="365126"/>
            <a:ext cx="10877145" cy="963146"/>
          </a:xfrm>
        </p:spPr>
        <p:txBody>
          <a:bodyPr/>
          <a:lstStyle/>
          <a:p>
            <a:r>
              <a:rPr lang="en-US"/>
              <a:t>Click to edit Master title style</a:t>
            </a:r>
          </a:p>
        </p:txBody>
      </p:sp>
    </p:spTree>
    <p:extLst>
      <p:ext uri="{BB962C8B-B14F-4D97-AF65-F5344CB8AC3E}">
        <p14:creationId xmlns:p14="http://schemas.microsoft.com/office/powerpoint/2010/main" val="1335506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Rsidephoto">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91440"/>
            <a:ext cx="12192000" cy="6766560"/>
          </a:xfrm>
          <a:prstGeom prst="rect">
            <a:avLst/>
          </a:prstGeom>
          <a:gradFill flip="none" rotWithShape="1">
            <a:gsLst>
              <a:gs pos="0">
                <a:schemeClr val="bg1">
                  <a:alpha val="98000"/>
                </a:schemeClr>
              </a:gs>
              <a:gs pos="47000">
                <a:srgbClr val="FFFFFF">
                  <a:alpha val="98000"/>
                </a:srgbClr>
              </a:gs>
              <a:gs pos="67000">
                <a:schemeClr val="bg1">
                  <a:alpha val="81000"/>
                </a:schemeClr>
              </a:gs>
              <a:gs pos="85000">
                <a:schemeClr val="bg1">
                  <a:alpha val="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D865F20-C6B7-6AC7-BD93-858796518C6E}"/>
              </a:ext>
            </a:extLst>
          </p:cNvPr>
          <p:cNvSpPr/>
          <p:nvPr userDrawn="1"/>
        </p:nvSpPr>
        <p:spPr>
          <a:xfrm rot="5400000">
            <a:off x="6050280" y="-6050280"/>
            <a:ext cx="91440" cy="12192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10"/>
          </p:nvPr>
        </p:nvSpPr>
        <p:spPr>
          <a:xfrm>
            <a:off x="1295400" y="6456830"/>
            <a:ext cx="2346288" cy="365125"/>
          </a:xfrm>
        </p:spPr>
        <p:txBody>
          <a:bodyPr/>
          <a:lstStyle/>
          <a:p>
            <a:fld id="{AA023DCA-BD75-4090-875D-9981A2C14E0D}"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 name="Title 2"/>
          <p:cNvSpPr>
            <a:spLocks noGrp="1"/>
          </p:cNvSpPr>
          <p:nvPr>
            <p:ph type="title"/>
          </p:nvPr>
        </p:nvSpPr>
        <p:spPr>
          <a:xfrm>
            <a:off x="476655" y="365126"/>
            <a:ext cx="10877145" cy="963146"/>
          </a:xfrm>
        </p:spPr>
        <p:txBody>
          <a:bodyPr/>
          <a:lstStyle/>
          <a:p>
            <a:r>
              <a:rPr lang="en-US" dirty="0"/>
              <a:t>Click to edit Master title style</a:t>
            </a:r>
          </a:p>
        </p:txBody>
      </p:sp>
    </p:spTree>
    <p:extLst>
      <p:ext uri="{BB962C8B-B14F-4D97-AF65-F5344CB8AC3E}">
        <p14:creationId xmlns:p14="http://schemas.microsoft.com/office/powerpoint/2010/main" val="183430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1AD1434-0699-2323-B515-5F62E7608D48}"/>
              </a:ext>
            </a:extLst>
          </p:cNvPr>
          <p:cNvSpPr/>
          <p:nvPr userDrawn="1"/>
        </p:nvSpPr>
        <p:spPr>
          <a:xfrm>
            <a:off x="8991600" y="-2380"/>
            <a:ext cx="3200400" cy="6857999"/>
          </a:xfrm>
          <a:prstGeom prst="rect">
            <a:avLst/>
          </a:prstGeom>
          <a:solidFill>
            <a:srgbClr val="C1D8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endParaRPr lang="en-US" sz="5500" kern="1200" dirty="0"/>
          </a:p>
        </p:txBody>
      </p:sp>
      <p:sp>
        <p:nvSpPr>
          <p:cNvPr id="7" name="Picture Placeholder 6">
            <a:extLst>
              <a:ext uri="{FF2B5EF4-FFF2-40B4-BE49-F238E27FC236}">
                <a16:creationId xmlns:a16="http://schemas.microsoft.com/office/drawing/2014/main" id="{5E3C9482-C69F-7FEF-6D22-EB113238A907}"/>
              </a:ext>
            </a:extLst>
          </p:cNvPr>
          <p:cNvSpPr>
            <a:spLocks noGrp="1"/>
          </p:cNvSpPr>
          <p:nvPr>
            <p:ph type="pic" sz="quarter" idx="14"/>
          </p:nvPr>
        </p:nvSpPr>
        <p:spPr>
          <a:xfrm>
            <a:off x="8991600" y="0"/>
            <a:ext cx="3200400" cy="6858000"/>
          </a:xfrm>
          <a:noFill/>
        </p:spPr>
        <p:txBody>
          <a:bodyPr>
            <a:normAutofit/>
          </a:bodyPr>
          <a:lstStyle>
            <a:lvl1pPr marL="0" indent="0">
              <a:buNone/>
              <a:defRPr sz="1000"/>
            </a:lvl1pPr>
          </a:lstStyle>
          <a:p>
            <a:r>
              <a:rPr lang="en-US" dirty="0"/>
              <a:t>Click icon to add picture</a:t>
            </a:r>
          </a:p>
        </p:txBody>
      </p:sp>
      <p:sp>
        <p:nvSpPr>
          <p:cNvPr id="12" name="Rectangle 11">
            <a:extLst>
              <a:ext uri="{FF2B5EF4-FFF2-40B4-BE49-F238E27FC236}">
                <a16:creationId xmlns:a16="http://schemas.microsoft.com/office/drawing/2014/main" id="{57423554-54D6-AC7D-0193-F69F8CDD55B9}"/>
              </a:ext>
            </a:extLst>
          </p:cNvPr>
          <p:cNvSpPr/>
          <p:nvPr userDrawn="1"/>
        </p:nvSpPr>
        <p:spPr>
          <a:xfrm>
            <a:off x="8534400" y="-2380"/>
            <a:ext cx="457200" cy="6857999"/>
          </a:xfrm>
          <a:prstGeom prst="rect">
            <a:avLst/>
          </a:prstGeom>
          <a:solidFill>
            <a:srgbClr val="C1D8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endParaRPr lang="en-US" sz="5500" kern="1200" dirty="0"/>
          </a:p>
        </p:txBody>
      </p:sp>
      <p:sp>
        <p:nvSpPr>
          <p:cNvPr id="4" name="Date Placeholder 3"/>
          <p:cNvSpPr>
            <a:spLocks noGrp="1"/>
          </p:cNvSpPr>
          <p:nvPr>
            <p:ph type="dt" sz="half" idx="10"/>
          </p:nvPr>
        </p:nvSpPr>
        <p:spPr>
          <a:xfrm>
            <a:off x="1338942" y="6456830"/>
            <a:ext cx="2302745" cy="365125"/>
          </a:xfrm>
        </p:spPr>
        <p:txBody>
          <a:bodyPr/>
          <a:lstStyle/>
          <a:p>
            <a:fld id="{AA023DCA-BD75-4090-875D-9981A2C14E0D}"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idx="1"/>
          </p:nvPr>
        </p:nvSpPr>
        <p:spPr>
          <a:xfrm>
            <a:off x="437734" y="1825624"/>
            <a:ext cx="8096666" cy="4175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37734" y="365126"/>
            <a:ext cx="10916066" cy="811922"/>
          </a:xfrm>
        </p:spPr>
        <p:txBody>
          <a:bodyPr/>
          <a:lstStyle/>
          <a:p>
            <a:r>
              <a:rPr lang="en-US" dirty="0"/>
              <a:t>Click to edit Master title style</a:t>
            </a:r>
          </a:p>
        </p:txBody>
      </p:sp>
    </p:spTree>
    <p:extLst>
      <p:ext uri="{BB962C8B-B14F-4D97-AF65-F5344CB8AC3E}">
        <p14:creationId xmlns:p14="http://schemas.microsoft.com/office/powerpoint/2010/main" val="3557143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306286" y="6456830"/>
            <a:ext cx="2335402" cy="365125"/>
          </a:xfrm>
        </p:spPr>
        <p:txBody>
          <a:bodyPr/>
          <a:lstStyle/>
          <a:p>
            <a:fld id="{AA023DCA-BD75-4090-875D-9981A2C14E0D}"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 name="Title 2"/>
          <p:cNvSpPr>
            <a:spLocks noGrp="1"/>
          </p:cNvSpPr>
          <p:nvPr>
            <p:ph type="title"/>
          </p:nvPr>
        </p:nvSpPr>
        <p:spPr>
          <a:xfrm>
            <a:off x="437733" y="365125"/>
            <a:ext cx="10916067" cy="763284"/>
          </a:xfrm>
        </p:spPr>
        <p:txBody>
          <a:bodyPr/>
          <a:lstStyle/>
          <a:p>
            <a:r>
              <a:rPr lang="en-US" dirty="0"/>
              <a:t>Click to edit Master title style</a:t>
            </a:r>
          </a:p>
        </p:txBody>
      </p:sp>
      <p:sp>
        <p:nvSpPr>
          <p:cNvPr id="10" name="Rectangle 9">
            <a:extLst>
              <a:ext uri="{FF2B5EF4-FFF2-40B4-BE49-F238E27FC236}">
                <a16:creationId xmlns:a16="http://schemas.microsoft.com/office/drawing/2014/main" id="{91AD1434-0699-2323-B515-5F62E7608D48}"/>
              </a:ext>
            </a:extLst>
          </p:cNvPr>
          <p:cNvSpPr/>
          <p:nvPr userDrawn="1"/>
        </p:nvSpPr>
        <p:spPr>
          <a:xfrm>
            <a:off x="8991600" y="-2380"/>
            <a:ext cx="3200400" cy="6857999"/>
          </a:xfrm>
          <a:prstGeom prst="rect">
            <a:avLst/>
          </a:prstGeom>
          <a:solidFill>
            <a:srgbClr val="C1D8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endParaRPr lang="en-US" sz="5500" kern="1200" dirty="0"/>
          </a:p>
        </p:txBody>
      </p:sp>
      <p:sp>
        <p:nvSpPr>
          <p:cNvPr id="11" name="Picture Placeholder 6">
            <a:extLst>
              <a:ext uri="{FF2B5EF4-FFF2-40B4-BE49-F238E27FC236}">
                <a16:creationId xmlns:a16="http://schemas.microsoft.com/office/drawing/2014/main" id="{5E3C9482-C69F-7FEF-6D22-EB113238A907}"/>
              </a:ext>
            </a:extLst>
          </p:cNvPr>
          <p:cNvSpPr>
            <a:spLocks noGrp="1"/>
          </p:cNvSpPr>
          <p:nvPr>
            <p:ph type="pic" sz="quarter" idx="14"/>
          </p:nvPr>
        </p:nvSpPr>
        <p:spPr>
          <a:xfrm>
            <a:off x="8991600" y="0"/>
            <a:ext cx="3200400" cy="6858000"/>
          </a:xfrm>
          <a:noFill/>
        </p:spPr>
        <p:txBody>
          <a:bodyPr>
            <a:normAutofit/>
          </a:bodyPr>
          <a:lstStyle>
            <a:lvl1pPr marL="0" indent="0">
              <a:buNone/>
              <a:defRPr sz="1000"/>
            </a:lvl1pPr>
          </a:lstStyle>
          <a:p>
            <a:r>
              <a:rPr lang="en-US" dirty="0"/>
              <a:t>Click icon to add picture</a:t>
            </a:r>
          </a:p>
        </p:txBody>
      </p:sp>
      <p:sp>
        <p:nvSpPr>
          <p:cNvPr id="13" name="Rectangle 12">
            <a:extLst>
              <a:ext uri="{FF2B5EF4-FFF2-40B4-BE49-F238E27FC236}">
                <a16:creationId xmlns:a16="http://schemas.microsoft.com/office/drawing/2014/main" id="{57423554-54D6-AC7D-0193-F69F8CDD55B9}"/>
              </a:ext>
            </a:extLst>
          </p:cNvPr>
          <p:cNvSpPr/>
          <p:nvPr userDrawn="1"/>
        </p:nvSpPr>
        <p:spPr>
          <a:xfrm>
            <a:off x="8534400" y="-2380"/>
            <a:ext cx="457200" cy="6857999"/>
          </a:xfrm>
          <a:prstGeom prst="rect">
            <a:avLst/>
          </a:prstGeom>
          <a:solidFill>
            <a:srgbClr val="C1D8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endParaRPr lang="en-US" sz="5500" kern="1200" dirty="0"/>
          </a:p>
        </p:txBody>
      </p:sp>
    </p:spTree>
    <p:extLst>
      <p:ext uri="{BB962C8B-B14F-4D97-AF65-F5344CB8AC3E}">
        <p14:creationId xmlns:p14="http://schemas.microsoft.com/office/powerpoint/2010/main" val="2115478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1" y="0"/>
            <a:ext cx="12192000" cy="6858000"/>
          </a:xfrm>
          <a:prstGeom prst="rect">
            <a:avLst/>
          </a:prstGeom>
          <a:gradFill flip="none" rotWithShape="1">
            <a:gsLst>
              <a:gs pos="0">
                <a:schemeClr val="bg1"/>
              </a:gs>
              <a:gs pos="41000">
                <a:schemeClr val="bg1">
                  <a:alpha val="96000"/>
                </a:schemeClr>
              </a:gs>
              <a:gs pos="71000">
                <a:schemeClr val="bg1">
                  <a:alpha val="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15351" y="2190543"/>
            <a:ext cx="9757975" cy="1637880"/>
          </a:xfrm>
          <a:noFill/>
        </p:spPr>
        <p:txBody>
          <a:bodyPr anchor="b">
            <a:normAutofit/>
          </a:bodyPr>
          <a:lstStyle>
            <a:lvl1pPr algn="l">
              <a:defRPr sz="6000">
                <a:solidFill>
                  <a:schemeClr val="tx1">
                    <a:lumMod val="65000"/>
                    <a:lumOff val="35000"/>
                  </a:schemeClr>
                </a:solidFill>
              </a:defRPr>
            </a:lvl1pPr>
          </a:lstStyle>
          <a:p>
            <a:r>
              <a:rPr lang="en-US" dirty="0"/>
              <a:t>Section Header</a:t>
            </a:r>
          </a:p>
        </p:txBody>
      </p:sp>
      <p:sp>
        <p:nvSpPr>
          <p:cNvPr id="3" name="Subtitle 2"/>
          <p:cNvSpPr>
            <a:spLocks noGrp="1"/>
          </p:cNvSpPr>
          <p:nvPr>
            <p:ph type="subTitle" idx="1"/>
          </p:nvPr>
        </p:nvSpPr>
        <p:spPr>
          <a:xfrm>
            <a:off x="1415351" y="3951027"/>
            <a:ext cx="9757975" cy="929379"/>
          </a:xfrm>
          <a:noFill/>
        </p:spPr>
        <p:txBody>
          <a:bodyPr>
            <a:normAutofit/>
          </a:bodyPr>
          <a:lstStyle>
            <a:lvl1pPr marL="0" indent="0" algn="l">
              <a:buNone/>
              <a:defRPr sz="20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1306286" y="6456830"/>
            <a:ext cx="2335402" cy="365125"/>
          </a:xfrm>
        </p:spPr>
        <p:txBody>
          <a:bodyPr/>
          <a:lstStyle/>
          <a:p>
            <a:fld id="{92B5C833-9027-4BC6-BCF7-76D474F329BC}"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grpSp>
        <p:nvGrpSpPr>
          <p:cNvPr id="7" name="Group 6"/>
          <p:cNvGrpSpPr/>
          <p:nvPr userDrawn="1"/>
        </p:nvGrpSpPr>
        <p:grpSpPr>
          <a:xfrm>
            <a:off x="12259946" y="0"/>
            <a:ext cx="182880" cy="3062468"/>
            <a:chOff x="12268823" y="0"/>
            <a:chExt cx="182880" cy="3062468"/>
          </a:xfrm>
        </p:grpSpPr>
        <p:sp>
          <p:nvSpPr>
            <p:cNvPr id="8" name="Rectangle 7"/>
            <p:cNvSpPr/>
            <p:nvPr userDrawn="1"/>
          </p:nvSpPr>
          <p:spPr>
            <a:xfrm>
              <a:off x="12268823" y="785340"/>
              <a:ext cx="182880" cy="182880"/>
            </a:xfrm>
            <a:prstGeom prst="rect">
              <a:avLst/>
            </a:prstGeom>
            <a:solidFill>
              <a:srgbClr val="8A941E"/>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9" name="Rectangle 8"/>
            <p:cNvSpPr/>
            <p:nvPr userDrawn="1"/>
          </p:nvSpPr>
          <p:spPr>
            <a:xfrm>
              <a:off x="12268823" y="1047120"/>
              <a:ext cx="182880" cy="182880"/>
            </a:xfrm>
            <a:prstGeom prst="rect">
              <a:avLst/>
            </a:prstGeom>
            <a:solidFill>
              <a:srgbClr val="C6AA76"/>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Rectangle 9"/>
            <p:cNvSpPr/>
            <p:nvPr userDrawn="1"/>
          </p:nvSpPr>
          <p:spPr>
            <a:xfrm>
              <a:off x="12268823" y="523560"/>
              <a:ext cx="182880" cy="182880"/>
            </a:xfrm>
            <a:prstGeom prst="rect">
              <a:avLst/>
            </a:prstGeom>
            <a:solidFill>
              <a:srgbClr val="F0B323"/>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1" name="Rectangle 10"/>
            <p:cNvSpPr/>
            <p:nvPr userDrawn="1"/>
          </p:nvSpPr>
          <p:spPr>
            <a:xfrm>
              <a:off x="12268823" y="261780"/>
              <a:ext cx="182880" cy="182880"/>
            </a:xfrm>
            <a:prstGeom prst="rect">
              <a:avLst/>
            </a:prstGeom>
            <a:solidFill>
              <a:srgbClr val="6FACDE"/>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Rectangle 11"/>
            <p:cNvSpPr/>
            <p:nvPr userDrawn="1"/>
          </p:nvSpPr>
          <p:spPr>
            <a:xfrm>
              <a:off x="12268823" y="0"/>
              <a:ext cx="182880" cy="182880"/>
            </a:xfrm>
            <a:prstGeom prst="rect">
              <a:avLst/>
            </a:prstGeom>
            <a:solidFill>
              <a:srgbClr val="20386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3" name="Rectangle 12"/>
            <p:cNvSpPr/>
            <p:nvPr userDrawn="1"/>
          </p:nvSpPr>
          <p:spPr>
            <a:xfrm>
              <a:off x="12268823" y="2617808"/>
              <a:ext cx="182880" cy="182880"/>
            </a:xfrm>
            <a:prstGeom prst="rect">
              <a:avLst/>
            </a:prstGeom>
            <a:solidFill>
              <a:srgbClr val="0075BC"/>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13"/>
            <p:cNvSpPr/>
            <p:nvPr userDrawn="1"/>
          </p:nvSpPr>
          <p:spPr>
            <a:xfrm>
              <a:off x="12268823" y="1832460"/>
              <a:ext cx="182880" cy="182880"/>
            </a:xfrm>
            <a:prstGeom prst="rect">
              <a:avLst/>
            </a:prstGeom>
            <a:solidFill>
              <a:srgbClr val="00AEE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Rectangle 14"/>
            <p:cNvSpPr/>
            <p:nvPr userDrawn="1"/>
          </p:nvSpPr>
          <p:spPr>
            <a:xfrm>
              <a:off x="12268823" y="2094240"/>
              <a:ext cx="182880" cy="182880"/>
            </a:xfrm>
            <a:prstGeom prst="rect">
              <a:avLst/>
            </a:prstGeom>
            <a:solidFill>
              <a:srgbClr val="79DC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Rectangle 15"/>
            <p:cNvSpPr/>
            <p:nvPr userDrawn="1"/>
          </p:nvSpPr>
          <p:spPr>
            <a:xfrm>
              <a:off x="12268823" y="1570680"/>
              <a:ext cx="182880" cy="182880"/>
            </a:xfrm>
            <a:prstGeom prst="rect">
              <a:avLst/>
            </a:prstGeom>
            <a:solidFill>
              <a:srgbClr val="A8ACAC"/>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7" name="Rectangle 16"/>
            <p:cNvSpPr/>
            <p:nvPr userDrawn="1"/>
          </p:nvSpPr>
          <p:spPr>
            <a:xfrm>
              <a:off x="12268823" y="1308900"/>
              <a:ext cx="182880" cy="182880"/>
            </a:xfrm>
            <a:prstGeom prst="rect">
              <a:avLst/>
            </a:prstGeom>
            <a:solidFill>
              <a:srgbClr val="50545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8" name="Rectangle 17"/>
            <p:cNvSpPr/>
            <p:nvPr userDrawn="1"/>
          </p:nvSpPr>
          <p:spPr>
            <a:xfrm>
              <a:off x="12268823" y="2879588"/>
              <a:ext cx="182880" cy="182880"/>
            </a:xfrm>
            <a:prstGeom prst="rect">
              <a:avLst/>
            </a:prstGeom>
            <a:solidFill>
              <a:srgbClr val="C1D83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Rectangle 18"/>
            <p:cNvSpPr/>
            <p:nvPr userDrawn="1"/>
          </p:nvSpPr>
          <p:spPr>
            <a:xfrm>
              <a:off x="12268823" y="2356024"/>
              <a:ext cx="182880" cy="182880"/>
            </a:xfrm>
            <a:prstGeom prst="rect">
              <a:avLst/>
            </a:prstGeom>
            <a:solidFill>
              <a:srgbClr val="F7941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grpSp>
      <p:sp>
        <p:nvSpPr>
          <p:cNvPr id="22" name="Rectangle 21">
            <a:extLst>
              <a:ext uri="{FF2B5EF4-FFF2-40B4-BE49-F238E27FC236}">
                <a16:creationId xmlns:a16="http://schemas.microsoft.com/office/drawing/2014/main" id="{8D865F20-C6B7-6AC7-BD93-858796518C6E}"/>
              </a:ext>
            </a:extLst>
          </p:cNvPr>
          <p:cNvSpPr/>
          <p:nvPr userDrawn="1"/>
        </p:nvSpPr>
        <p:spPr>
          <a:xfrm>
            <a:off x="986068" y="1920240"/>
            <a:ext cx="365760" cy="301752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83567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65F20-C6B7-6AC7-BD93-858796518C6E}"/>
              </a:ext>
            </a:extLst>
          </p:cNvPr>
          <p:cNvSpPr/>
          <p:nvPr userDrawn="1"/>
        </p:nvSpPr>
        <p:spPr>
          <a:xfrm rot="5400000">
            <a:off x="6004560" y="670560"/>
            <a:ext cx="182880" cy="12192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1029618" y="1709738"/>
            <a:ext cx="10143709" cy="2852737"/>
          </a:xfrm>
        </p:spPr>
        <p:txBody>
          <a:bodyPr anchor="b"/>
          <a:lstStyle>
            <a:lvl1pPr algn="ctr">
              <a:defRPr sz="5400">
                <a:solidFill>
                  <a:schemeClr val="tx1">
                    <a:lumMod val="65000"/>
                    <a:lumOff val="35000"/>
                  </a:schemeClr>
                </a:solidFill>
              </a:defRPr>
            </a:lvl1pPr>
          </a:lstStyle>
          <a:p>
            <a:r>
              <a:rPr lang="en-US" dirty="0"/>
              <a:t>Section Header</a:t>
            </a:r>
          </a:p>
        </p:txBody>
      </p:sp>
      <p:sp>
        <p:nvSpPr>
          <p:cNvPr id="3" name="Text Placeholder 2"/>
          <p:cNvSpPr>
            <a:spLocks noGrp="1"/>
          </p:cNvSpPr>
          <p:nvPr>
            <p:ph type="body" idx="1"/>
          </p:nvPr>
        </p:nvSpPr>
        <p:spPr>
          <a:xfrm>
            <a:off x="1029618" y="4589463"/>
            <a:ext cx="10143709" cy="1500187"/>
          </a:xfrm>
        </p:spPr>
        <p:txBody>
          <a:bodyPr>
            <a:normAutofit/>
          </a:bodyPr>
          <a:lstStyle>
            <a:lvl1pPr marL="0" indent="0" algn="ctr">
              <a:buNone/>
              <a:defRPr sz="2000">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1317170" y="6353467"/>
            <a:ext cx="2324517" cy="365125"/>
          </a:xfrm>
        </p:spPr>
        <p:txBody>
          <a:bodyPr/>
          <a:lstStyle/>
          <a:p>
            <a:fld id="{E0020D22-6750-4EEC-8A06-709FF4205AB4}" type="datetime1">
              <a:rPr lang="en-US" smtClean="0"/>
              <a:t>5/7/2026</a:t>
            </a:fld>
            <a:endParaRPr lang="en-US" dirty="0"/>
          </a:p>
        </p:txBody>
      </p:sp>
      <p:sp>
        <p:nvSpPr>
          <p:cNvPr id="5" name="Footer Placeholder 4"/>
          <p:cNvSpPr>
            <a:spLocks noGrp="1"/>
          </p:cNvSpPr>
          <p:nvPr>
            <p:ph type="ftr" sz="quarter" idx="11"/>
          </p:nvPr>
        </p:nvSpPr>
        <p:spPr>
          <a:xfrm>
            <a:off x="4098888" y="6353467"/>
            <a:ext cx="4114800" cy="365125"/>
          </a:xfrm>
        </p:spPr>
        <p:txBody>
          <a:bodyPr/>
          <a:lstStyle/>
          <a:p>
            <a:endParaRPr lang="en-US" dirty="0"/>
          </a:p>
        </p:txBody>
      </p:sp>
    </p:spTree>
    <p:extLst>
      <p:ext uri="{BB962C8B-B14F-4D97-AF65-F5344CB8AC3E}">
        <p14:creationId xmlns:p14="http://schemas.microsoft.com/office/powerpoint/2010/main" val="345799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hotoRquarter">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gradFill flip="none" rotWithShape="1">
            <a:gsLst>
              <a:gs pos="0">
                <a:schemeClr val="bg1">
                  <a:alpha val="98000"/>
                </a:schemeClr>
              </a:gs>
              <a:gs pos="47000">
                <a:srgbClr val="FFFFFF">
                  <a:alpha val="98000"/>
                </a:srgbClr>
              </a:gs>
              <a:gs pos="67000">
                <a:schemeClr val="bg1">
                  <a:alpha val="81000"/>
                </a:schemeClr>
              </a:gs>
              <a:gs pos="85000">
                <a:schemeClr val="bg1">
                  <a:alpha val="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 y="0"/>
            <a:ext cx="12192000" cy="6858000"/>
          </a:xfrm>
          <a:prstGeom prst="rect">
            <a:avLst/>
          </a:prstGeom>
          <a:gradFill flip="none" rotWithShape="1">
            <a:gsLst>
              <a:gs pos="0">
                <a:schemeClr val="bg1"/>
              </a:gs>
              <a:gs pos="41000">
                <a:schemeClr val="bg1">
                  <a:alpha val="96000"/>
                </a:schemeClr>
              </a:gs>
              <a:gs pos="71000">
                <a:schemeClr val="bg1">
                  <a:alpha val="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238539" y="6456830"/>
            <a:ext cx="3403149" cy="365125"/>
          </a:xfrm>
        </p:spPr>
        <p:txBody>
          <a:bodyPr/>
          <a:lstStyle/>
          <a:p>
            <a:fld id="{92B5C833-9027-4BC6-BCF7-76D474F329BC}"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grpSp>
        <p:nvGrpSpPr>
          <p:cNvPr id="7" name="Group 6"/>
          <p:cNvGrpSpPr/>
          <p:nvPr userDrawn="1"/>
        </p:nvGrpSpPr>
        <p:grpSpPr>
          <a:xfrm>
            <a:off x="12259946" y="0"/>
            <a:ext cx="182880" cy="3062468"/>
            <a:chOff x="12268823" y="0"/>
            <a:chExt cx="182880" cy="3062468"/>
          </a:xfrm>
        </p:grpSpPr>
        <p:sp>
          <p:nvSpPr>
            <p:cNvPr id="8" name="Rectangle 7"/>
            <p:cNvSpPr/>
            <p:nvPr userDrawn="1"/>
          </p:nvSpPr>
          <p:spPr>
            <a:xfrm>
              <a:off x="12268823" y="785340"/>
              <a:ext cx="182880" cy="182880"/>
            </a:xfrm>
            <a:prstGeom prst="rect">
              <a:avLst/>
            </a:prstGeom>
            <a:solidFill>
              <a:srgbClr val="8A941E"/>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9" name="Rectangle 8"/>
            <p:cNvSpPr/>
            <p:nvPr userDrawn="1"/>
          </p:nvSpPr>
          <p:spPr>
            <a:xfrm>
              <a:off x="12268823" y="1047120"/>
              <a:ext cx="182880" cy="182880"/>
            </a:xfrm>
            <a:prstGeom prst="rect">
              <a:avLst/>
            </a:prstGeom>
            <a:solidFill>
              <a:srgbClr val="C6AA76"/>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Rectangle 9"/>
            <p:cNvSpPr/>
            <p:nvPr userDrawn="1"/>
          </p:nvSpPr>
          <p:spPr>
            <a:xfrm>
              <a:off x="12268823" y="523560"/>
              <a:ext cx="182880" cy="182880"/>
            </a:xfrm>
            <a:prstGeom prst="rect">
              <a:avLst/>
            </a:prstGeom>
            <a:solidFill>
              <a:srgbClr val="F0B323"/>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1" name="Rectangle 10"/>
            <p:cNvSpPr/>
            <p:nvPr userDrawn="1"/>
          </p:nvSpPr>
          <p:spPr>
            <a:xfrm>
              <a:off x="12268823" y="261780"/>
              <a:ext cx="182880" cy="182880"/>
            </a:xfrm>
            <a:prstGeom prst="rect">
              <a:avLst/>
            </a:prstGeom>
            <a:solidFill>
              <a:srgbClr val="6FACDE"/>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Rectangle 11"/>
            <p:cNvSpPr/>
            <p:nvPr userDrawn="1"/>
          </p:nvSpPr>
          <p:spPr>
            <a:xfrm>
              <a:off x="12268823" y="0"/>
              <a:ext cx="182880" cy="182880"/>
            </a:xfrm>
            <a:prstGeom prst="rect">
              <a:avLst/>
            </a:prstGeom>
            <a:solidFill>
              <a:srgbClr val="20386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3" name="Rectangle 12"/>
            <p:cNvSpPr/>
            <p:nvPr userDrawn="1"/>
          </p:nvSpPr>
          <p:spPr>
            <a:xfrm>
              <a:off x="12268823" y="2617808"/>
              <a:ext cx="182880" cy="182880"/>
            </a:xfrm>
            <a:prstGeom prst="rect">
              <a:avLst/>
            </a:prstGeom>
            <a:solidFill>
              <a:srgbClr val="0075BC"/>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13"/>
            <p:cNvSpPr/>
            <p:nvPr userDrawn="1"/>
          </p:nvSpPr>
          <p:spPr>
            <a:xfrm>
              <a:off x="12268823" y="1832460"/>
              <a:ext cx="182880" cy="182880"/>
            </a:xfrm>
            <a:prstGeom prst="rect">
              <a:avLst/>
            </a:prstGeom>
            <a:solidFill>
              <a:srgbClr val="00AEE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Rectangle 14"/>
            <p:cNvSpPr/>
            <p:nvPr userDrawn="1"/>
          </p:nvSpPr>
          <p:spPr>
            <a:xfrm>
              <a:off x="12268823" y="2094240"/>
              <a:ext cx="182880" cy="182880"/>
            </a:xfrm>
            <a:prstGeom prst="rect">
              <a:avLst/>
            </a:prstGeom>
            <a:solidFill>
              <a:srgbClr val="79DC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Rectangle 15"/>
            <p:cNvSpPr/>
            <p:nvPr userDrawn="1"/>
          </p:nvSpPr>
          <p:spPr>
            <a:xfrm>
              <a:off x="12268823" y="1570680"/>
              <a:ext cx="182880" cy="182880"/>
            </a:xfrm>
            <a:prstGeom prst="rect">
              <a:avLst/>
            </a:prstGeom>
            <a:solidFill>
              <a:srgbClr val="A8ACAC"/>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7" name="Rectangle 16"/>
            <p:cNvSpPr/>
            <p:nvPr userDrawn="1"/>
          </p:nvSpPr>
          <p:spPr>
            <a:xfrm>
              <a:off x="12268823" y="1308900"/>
              <a:ext cx="182880" cy="182880"/>
            </a:xfrm>
            <a:prstGeom prst="rect">
              <a:avLst/>
            </a:prstGeom>
            <a:solidFill>
              <a:srgbClr val="50545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8" name="Rectangle 17"/>
            <p:cNvSpPr/>
            <p:nvPr userDrawn="1"/>
          </p:nvSpPr>
          <p:spPr>
            <a:xfrm>
              <a:off x="12268823" y="2879588"/>
              <a:ext cx="182880" cy="182880"/>
            </a:xfrm>
            <a:prstGeom prst="rect">
              <a:avLst/>
            </a:prstGeom>
            <a:solidFill>
              <a:srgbClr val="C1D83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Rectangle 18"/>
            <p:cNvSpPr/>
            <p:nvPr userDrawn="1"/>
          </p:nvSpPr>
          <p:spPr>
            <a:xfrm>
              <a:off x="12268823" y="2356024"/>
              <a:ext cx="182880" cy="182880"/>
            </a:xfrm>
            <a:prstGeom prst="rect">
              <a:avLst/>
            </a:prstGeom>
            <a:solidFill>
              <a:srgbClr val="F7941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8D865F20-C6B7-6AC7-BD93-858796518C6E}"/>
              </a:ext>
            </a:extLst>
          </p:cNvPr>
          <p:cNvSpPr/>
          <p:nvPr userDrawn="1"/>
        </p:nvSpPr>
        <p:spPr>
          <a:xfrm>
            <a:off x="0" y="0"/>
            <a:ext cx="182880" cy="6858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Subtitle 2"/>
          <p:cNvSpPr>
            <a:spLocks noGrp="1"/>
          </p:cNvSpPr>
          <p:nvPr>
            <p:ph type="subTitle" idx="1"/>
          </p:nvPr>
        </p:nvSpPr>
        <p:spPr>
          <a:xfrm>
            <a:off x="750627" y="5429586"/>
            <a:ext cx="11441373" cy="894302"/>
          </a:xfrm>
        </p:spPr>
        <p:txBody>
          <a:bodyPr/>
          <a:lstStyle>
            <a:lvl1pPr marL="0" indent="0" algn="l">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750627" y="3470156"/>
            <a:ext cx="11441373" cy="1959429"/>
          </a:xfrm>
        </p:spPr>
        <p:txBody>
          <a:bodyPr anchor="b" anchorCtr="0">
            <a:noAutofit/>
          </a:bodyPr>
          <a:lstStyle>
            <a:lvl1pPr algn="l">
              <a:defRPr sz="54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07105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95400" y="6456830"/>
            <a:ext cx="2346288" cy="365125"/>
          </a:xfrm>
        </p:spPr>
        <p:txBody>
          <a:bodyPr/>
          <a:lstStyle/>
          <a:p>
            <a:fld id="{AA023DCA-BD75-4090-875D-9981A2C14E0D}"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Content Placeholder 5">
            <a:extLst>
              <a:ext uri="{FF2B5EF4-FFF2-40B4-BE49-F238E27FC236}">
                <a16:creationId xmlns:a16="http://schemas.microsoft.com/office/drawing/2014/main" id="{38DF6E42-D0B3-D067-7048-628AD70748F6}"/>
              </a:ext>
            </a:extLst>
          </p:cNvPr>
          <p:cNvSpPr>
            <a:spLocks noGrp="1"/>
          </p:cNvSpPr>
          <p:nvPr>
            <p:ph sz="quarter" idx="12"/>
          </p:nvPr>
        </p:nvSpPr>
        <p:spPr>
          <a:xfrm>
            <a:off x="718074" y="1538288"/>
            <a:ext cx="8507413" cy="4708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554477" y="365126"/>
            <a:ext cx="10799323" cy="963146"/>
          </a:xfrm>
        </p:spPr>
        <p:txBody>
          <a:bodyPr/>
          <a:lstStyle/>
          <a:p>
            <a:r>
              <a:rPr lang="en-US" dirty="0"/>
              <a:t>Click to edit Master title style</a:t>
            </a:r>
          </a:p>
        </p:txBody>
      </p:sp>
      <p:sp>
        <p:nvSpPr>
          <p:cNvPr id="24" name="Rectangle 23">
            <a:extLst>
              <a:ext uri="{FF2B5EF4-FFF2-40B4-BE49-F238E27FC236}">
                <a16:creationId xmlns:a16="http://schemas.microsoft.com/office/drawing/2014/main" id="{148373CB-5C14-7735-DEE1-C494F0D6B807}"/>
              </a:ext>
            </a:extLst>
          </p:cNvPr>
          <p:cNvSpPr/>
          <p:nvPr userDrawn="1"/>
        </p:nvSpPr>
        <p:spPr>
          <a:xfrm>
            <a:off x="0" y="-2381"/>
            <a:ext cx="12192000" cy="274320"/>
          </a:xfrm>
          <a:prstGeom prst="rect">
            <a:avLst/>
          </a:prstGeom>
          <a:solidFill>
            <a:srgbClr val="C1D8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163" tIns="157163" rIns="157163" bIns="157163" numCol="1" spcCol="1270" anchor="ctr" anchorCtr="0">
            <a:noAutofit/>
          </a:bodyPr>
          <a:lstStyle/>
          <a:p>
            <a:pPr marL="0" lvl="0" indent="0" algn="ctr" defTabSz="1833563">
              <a:lnSpc>
                <a:spcPct val="90000"/>
              </a:lnSpc>
              <a:spcBef>
                <a:spcPct val="0"/>
              </a:spcBef>
              <a:spcAft>
                <a:spcPct val="35000"/>
              </a:spcAft>
              <a:buNone/>
            </a:pPr>
            <a:endParaRPr lang="en-US" sz="4125" kern="1200" dirty="0"/>
          </a:p>
        </p:txBody>
      </p:sp>
    </p:spTree>
    <p:extLst>
      <p:ext uri="{BB962C8B-B14F-4D97-AF65-F5344CB8AC3E}">
        <p14:creationId xmlns:p14="http://schemas.microsoft.com/office/powerpoint/2010/main" val="2492561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userDrawn="1">
            <p:ph type="dt" sz="half" idx="10"/>
          </p:nvPr>
        </p:nvSpPr>
        <p:spPr>
          <a:xfrm>
            <a:off x="1306286" y="6456830"/>
            <a:ext cx="2335402" cy="365125"/>
          </a:xfrm>
        </p:spPr>
        <p:txBody>
          <a:bodyPr/>
          <a:lstStyle/>
          <a:p>
            <a:fld id="{AA023DCA-BD75-4090-875D-9981A2C14E0D}" type="datetime1">
              <a:rPr lang="en-US" smtClean="0"/>
              <a:t>5/7/2026</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3" name="Title 2"/>
          <p:cNvSpPr>
            <a:spLocks noGrp="1"/>
          </p:cNvSpPr>
          <p:nvPr>
            <p:ph type="title"/>
          </p:nvPr>
        </p:nvSpPr>
        <p:spPr>
          <a:xfrm>
            <a:off x="496111" y="365125"/>
            <a:ext cx="10857689" cy="880015"/>
          </a:xfrm>
        </p:spPr>
        <p:txBody>
          <a:bodyPr/>
          <a:lstStyle/>
          <a:p>
            <a:r>
              <a:rPr lang="en-US"/>
              <a:t>Click to edit Master title style</a:t>
            </a:r>
          </a:p>
        </p:txBody>
      </p:sp>
      <p:sp>
        <p:nvSpPr>
          <p:cNvPr id="14" name="Rectangle 13">
            <a:extLst>
              <a:ext uri="{FF2B5EF4-FFF2-40B4-BE49-F238E27FC236}">
                <a16:creationId xmlns:a16="http://schemas.microsoft.com/office/drawing/2014/main" id="{148373CB-5C14-7735-DEE1-C494F0D6B807}"/>
              </a:ext>
            </a:extLst>
          </p:cNvPr>
          <p:cNvSpPr/>
          <p:nvPr userDrawn="1"/>
        </p:nvSpPr>
        <p:spPr>
          <a:xfrm>
            <a:off x="0" y="-2381"/>
            <a:ext cx="12192000" cy="274320"/>
          </a:xfrm>
          <a:prstGeom prst="rect">
            <a:avLst/>
          </a:prstGeom>
          <a:solidFill>
            <a:srgbClr val="C1D8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163" tIns="157163" rIns="157163" bIns="157163" numCol="1" spcCol="1270" anchor="ctr" anchorCtr="0">
            <a:noAutofit/>
          </a:bodyPr>
          <a:lstStyle/>
          <a:p>
            <a:pPr marL="0" lvl="0" indent="0" algn="ctr" defTabSz="1833563">
              <a:lnSpc>
                <a:spcPct val="90000"/>
              </a:lnSpc>
              <a:spcBef>
                <a:spcPct val="0"/>
              </a:spcBef>
              <a:spcAft>
                <a:spcPct val="35000"/>
              </a:spcAft>
              <a:buNone/>
            </a:pPr>
            <a:endParaRPr lang="en-US" sz="4125" kern="1200" dirty="0"/>
          </a:p>
        </p:txBody>
      </p:sp>
    </p:spTree>
    <p:extLst>
      <p:ext uri="{BB962C8B-B14F-4D97-AF65-F5344CB8AC3E}">
        <p14:creationId xmlns:p14="http://schemas.microsoft.com/office/powerpoint/2010/main" val="1273190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48373CB-5C14-7735-DEE1-C494F0D6B807}"/>
              </a:ext>
            </a:extLst>
          </p:cNvPr>
          <p:cNvSpPr/>
          <p:nvPr userDrawn="1"/>
        </p:nvSpPr>
        <p:spPr>
          <a:xfrm>
            <a:off x="0" y="-2381"/>
            <a:ext cx="12192000" cy="274320"/>
          </a:xfrm>
          <a:prstGeom prst="rect">
            <a:avLst/>
          </a:prstGeom>
          <a:solidFill>
            <a:srgbClr val="C1D8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163" tIns="157163" rIns="157163" bIns="157163" numCol="1" spcCol="1270" anchor="ctr" anchorCtr="0">
            <a:noAutofit/>
          </a:bodyPr>
          <a:lstStyle/>
          <a:p>
            <a:pPr marL="0" lvl="0" indent="0" algn="ctr" defTabSz="1833563">
              <a:lnSpc>
                <a:spcPct val="90000"/>
              </a:lnSpc>
              <a:spcBef>
                <a:spcPct val="0"/>
              </a:spcBef>
              <a:spcAft>
                <a:spcPct val="35000"/>
              </a:spcAft>
              <a:buNone/>
            </a:pPr>
            <a:endParaRPr lang="en-US" sz="4125" kern="1200" dirty="0"/>
          </a:p>
        </p:txBody>
      </p:sp>
      <p:sp>
        <p:nvSpPr>
          <p:cNvPr id="3" name="Content Placeholder 2"/>
          <p:cNvSpPr>
            <a:spLocks noGrp="1"/>
          </p:cNvSpPr>
          <p:nvPr>
            <p:ph sz="half" idx="1"/>
          </p:nvPr>
        </p:nvSpPr>
        <p:spPr>
          <a:xfrm>
            <a:off x="791545" y="1825625"/>
            <a:ext cx="5105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554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95400" y="6456830"/>
            <a:ext cx="2346288" cy="365125"/>
          </a:xfrm>
        </p:spPr>
        <p:txBody>
          <a:bodyPr/>
          <a:lstStyle/>
          <a:p>
            <a:fld id="{2088D1F5-ECCA-4A25-90D7-DE2A6EF3B411}" type="datetime1">
              <a:rPr lang="en-US" smtClean="0"/>
              <a:t>5/7/2026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a:xfrm>
            <a:off x="573933" y="365125"/>
            <a:ext cx="10779868" cy="821649"/>
          </a:xfrm>
        </p:spPr>
        <p:txBody>
          <a:bodyPr/>
          <a:lstStyle/>
          <a:p>
            <a:r>
              <a:rPr lang="en-US"/>
              <a:t>Click to edit Master title style</a:t>
            </a:r>
          </a:p>
        </p:txBody>
      </p:sp>
    </p:spTree>
    <p:extLst>
      <p:ext uri="{BB962C8B-B14F-4D97-AF65-F5344CB8AC3E}">
        <p14:creationId xmlns:p14="http://schemas.microsoft.com/office/powerpoint/2010/main" val="1835198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328056" y="6456830"/>
            <a:ext cx="2313631" cy="365125"/>
          </a:xfrm>
        </p:spPr>
        <p:txBody>
          <a:bodyPr/>
          <a:lstStyle/>
          <a:p>
            <a:fld id="{AA023DCA-BD75-4090-875D-9981A2C14E0D}"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486383" y="365125"/>
            <a:ext cx="10867417" cy="714645"/>
          </a:xfrm>
        </p:spPr>
        <p:txBody>
          <a:bodyPr/>
          <a:lstStyle/>
          <a:p>
            <a:r>
              <a:rPr lang="en-US"/>
              <a:t>Click to edit Master title style</a:t>
            </a:r>
          </a:p>
        </p:txBody>
      </p:sp>
    </p:spTree>
    <p:extLst>
      <p:ext uri="{BB962C8B-B14F-4D97-AF65-F5344CB8AC3E}">
        <p14:creationId xmlns:p14="http://schemas.microsoft.com/office/powerpoint/2010/main" val="274958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Title Slide photoRhalf">
    <p:spTree>
      <p:nvGrpSpPr>
        <p:cNvPr id="1" name=""/>
        <p:cNvGrpSpPr/>
        <p:nvPr/>
      </p:nvGrpSpPr>
      <p:grpSpPr>
        <a:xfrm>
          <a:off x="0" y="0"/>
          <a:ext cx="0" cy="0"/>
          <a:chOff x="0" y="0"/>
          <a:chExt cx="0" cy="0"/>
        </a:xfrm>
      </p:grpSpPr>
      <p:sp>
        <p:nvSpPr>
          <p:cNvPr id="27" name="Rectangle 26"/>
          <p:cNvSpPr/>
          <p:nvPr userDrawn="1"/>
        </p:nvSpPr>
        <p:spPr>
          <a:xfrm>
            <a:off x="1" y="0"/>
            <a:ext cx="12192000" cy="6858000"/>
          </a:xfrm>
          <a:prstGeom prst="rect">
            <a:avLst/>
          </a:prstGeom>
          <a:gradFill flip="none" rotWithShape="1">
            <a:gsLst>
              <a:gs pos="0">
                <a:schemeClr val="bg1"/>
              </a:gs>
              <a:gs pos="41000">
                <a:schemeClr val="bg1">
                  <a:alpha val="96000"/>
                </a:schemeClr>
              </a:gs>
              <a:gs pos="71000">
                <a:schemeClr val="bg1">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238539" y="6456830"/>
            <a:ext cx="3403149" cy="365125"/>
          </a:xfrm>
        </p:spPr>
        <p:txBody>
          <a:bodyPr/>
          <a:lstStyle/>
          <a:p>
            <a:fld id="{92B5C833-9027-4BC6-BCF7-76D474F329BC}"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grpSp>
        <p:nvGrpSpPr>
          <p:cNvPr id="7" name="Group 6"/>
          <p:cNvGrpSpPr/>
          <p:nvPr userDrawn="1"/>
        </p:nvGrpSpPr>
        <p:grpSpPr>
          <a:xfrm>
            <a:off x="12259946" y="0"/>
            <a:ext cx="182880" cy="3062468"/>
            <a:chOff x="12268823" y="0"/>
            <a:chExt cx="182880" cy="3062468"/>
          </a:xfrm>
        </p:grpSpPr>
        <p:sp>
          <p:nvSpPr>
            <p:cNvPr id="8" name="Rectangle 7"/>
            <p:cNvSpPr/>
            <p:nvPr userDrawn="1"/>
          </p:nvSpPr>
          <p:spPr>
            <a:xfrm>
              <a:off x="12268823" y="785340"/>
              <a:ext cx="182880" cy="182880"/>
            </a:xfrm>
            <a:prstGeom prst="rect">
              <a:avLst/>
            </a:prstGeom>
            <a:solidFill>
              <a:srgbClr val="8A941E"/>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9" name="Rectangle 8"/>
            <p:cNvSpPr/>
            <p:nvPr userDrawn="1"/>
          </p:nvSpPr>
          <p:spPr>
            <a:xfrm>
              <a:off x="12268823" y="1047120"/>
              <a:ext cx="182880" cy="182880"/>
            </a:xfrm>
            <a:prstGeom prst="rect">
              <a:avLst/>
            </a:prstGeom>
            <a:solidFill>
              <a:srgbClr val="C6AA76"/>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Rectangle 9"/>
            <p:cNvSpPr/>
            <p:nvPr userDrawn="1"/>
          </p:nvSpPr>
          <p:spPr>
            <a:xfrm>
              <a:off x="12268823" y="523560"/>
              <a:ext cx="182880" cy="182880"/>
            </a:xfrm>
            <a:prstGeom prst="rect">
              <a:avLst/>
            </a:prstGeom>
            <a:solidFill>
              <a:srgbClr val="F0B323"/>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1" name="Rectangle 10"/>
            <p:cNvSpPr/>
            <p:nvPr userDrawn="1"/>
          </p:nvSpPr>
          <p:spPr>
            <a:xfrm>
              <a:off x="12268823" y="261780"/>
              <a:ext cx="182880" cy="182880"/>
            </a:xfrm>
            <a:prstGeom prst="rect">
              <a:avLst/>
            </a:prstGeom>
            <a:solidFill>
              <a:srgbClr val="6FACDE"/>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Rectangle 11"/>
            <p:cNvSpPr/>
            <p:nvPr userDrawn="1"/>
          </p:nvSpPr>
          <p:spPr>
            <a:xfrm>
              <a:off x="12268823" y="0"/>
              <a:ext cx="182880" cy="182880"/>
            </a:xfrm>
            <a:prstGeom prst="rect">
              <a:avLst/>
            </a:prstGeom>
            <a:solidFill>
              <a:srgbClr val="20386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3" name="Rectangle 12"/>
            <p:cNvSpPr/>
            <p:nvPr userDrawn="1"/>
          </p:nvSpPr>
          <p:spPr>
            <a:xfrm>
              <a:off x="12268823" y="2617808"/>
              <a:ext cx="182880" cy="182880"/>
            </a:xfrm>
            <a:prstGeom prst="rect">
              <a:avLst/>
            </a:prstGeom>
            <a:solidFill>
              <a:srgbClr val="0075BC"/>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13"/>
            <p:cNvSpPr/>
            <p:nvPr userDrawn="1"/>
          </p:nvSpPr>
          <p:spPr>
            <a:xfrm>
              <a:off x="12268823" y="1832460"/>
              <a:ext cx="182880" cy="182880"/>
            </a:xfrm>
            <a:prstGeom prst="rect">
              <a:avLst/>
            </a:prstGeom>
            <a:solidFill>
              <a:srgbClr val="00AEE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Rectangle 14"/>
            <p:cNvSpPr/>
            <p:nvPr userDrawn="1"/>
          </p:nvSpPr>
          <p:spPr>
            <a:xfrm>
              <a:off x="12268823" y="2094240"/>
              <a:ext cx="182880" cy="182880"/>
            </a:xfrm>
            <a:prstGeom prst="rect">
              <a:avLst/>
            </a:prstGeom>
            <a:solidFill>
              <a:srgbClr val="79DC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Rectangle 15"/>
            <p:cNvSpPr/>
            <p:nvPr userDrawn="1"/>
          </p:nvSpPr>
          <p:spPr>
            <a:xfrm>
              <a:off x="12268823" y="1570680"/>
              <a:ext cx="182880" cy="182880"/>
            </a:xfrm>
            <a:prstGeom prst="rect">
              <a:avLst/>
            </a:prstGeom>
            <a:solidFill>
              <a:srgbClr val="A8ACAC"/>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7" name="Rectangle 16"/>
            <p:cNvSpPr/>
            <p:nvPr userDrawn="1"/>
          </p:nvSpPr>
          <p:spPr>
            <a:xfrm>
              <a:off x="12268823" y="1308900"/>
              <a:ext cx="182880" cy="182880"/>
            </a:xfrm>
            <a:prstGeom prst="rect">
              <a:avLst/>
            </a:prstGeom>
            <a:solidFill>
              <a:srgbClr val="50545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8" name="Rectangle 17"/>
            <p:cNvSpPr/>
            <p:nvPr userDrawn="1"/>
          </p:nvSpPr>
          <p:spPr>
            <a:xfrm>
              <a:off x="12268823" y="2879588"/>
              <a:ext cx="182880" cy="182880"/>
            </a:xfrm>
            <a:prstGeom prst="rect">
              <a:avLst/>
            </a:prstGeom>
            <a:solidFill>
              <a:srgbClr val="C1D83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Rectangle 18"/>
            <p:cNvSpPr/>
            <p:nvPr userDrawn="1"/>
          </p:nvSpPr>
          <p:spPr>
            <a:xfrm>
              <a:off x="12268823" y="2356024"/>
              <a:ext cx="182880" cy="182880"/>
            </a:xfrm>
            <a:prstGeom prst="rect">
              <a:avLst/>
            </a:prstGeom>
            <a:solidFill>
              <a:srgbClr val="F7941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grpSp>
      <p:sp>
        <p:nvSpPr>
          <p:cNvPr id="21" name="Rectangle 20">
            <a:extLst>
              <a:ext uri="{FF2B5EF4-FFF2-40B4-BE49-F238E27FC236}">
                <a16:creationId xmlns:a16="http://schemas.microsoft.com/office/drawing/2014/main" id="{8D865F20-C6B7-6AC7-BD93-858796518C6E}"/>
              </a:ext>
            </a:extLst>
          </p:cNvPr>
          <p:cNvSpPr/>
          <p:nvPr userDrawn="1"/>
        </p:nvSpPr>
        <p:spPr>
          <a:xfrm>
            <a:off x="0" y="0"/>
            <a:ext cx="182880" cy="6858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Subtitle 2"/>
          <p:cNvSpPr>
            <a:spLocks noGrp="1"/>
          </p:cNvSpPr>
          <p:nvPr>
            <p:ph type="subTitle" idx="1"/>
          </p:nvPr>
        </p:nvSpPr>
        <p:spPr>
          <a:xfrm>
            <a:off x="750627" y="5429586"/>
            <a:ext cx="11441373" cy="894302"/>
          </a:xfrm>
        </p:spPr>
        <p:txBody>
          <a:bodyPr/>
          <a:lstStyle>
            <a:lvl1pPr marL="0" indent="0" algn="l">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750627" y="3470156"/>
            <a:ext cx="11441373" cy="1959429"/>
          </a:xfrm>
        </p:spPr>
        <p:txBody>
          <a:bodyPr anchor="b" anchorCtr="0">
            <a:noAutofit/>
          </a:bodyPr>
          <a:lstStyle>
            <a:lvl1pPr algn="l">
              <a:defRPr sz="54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33887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gradFill flip="none" rotWithShape="1">
            <a:gsLst>
              <a:gs pos="0">
                <a:schemeClr val="bg1">
                  <a:alpha val="98000"/>
                </a:schemeClr>
              </a:gs>
              <a:gs pos="47000">
                <a:srgbClr val="FFFFFF">
                  <a:alpha val="98000"/>
                </a:srgbClr>
              </a:gs>
              <a:gs pos="67000">
                <a:schemeClr val="bg1">
                  <a:alpha val="81000"/>
                </a:schemeClr>
              </a:gs>
              <a:gs pos="85000">
                <a:schemeClr val="bg1">
                  <a:alpha val="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238538" y="6456830"/>
            <a:ext cx="3403149" cy="365125"/>
          </a:xfrm>
        </p:spPr>
        <p:txBody>
          <a:bodyPr/>
          <a:lstStyle/>
          <a:p>
            <a:fld id="{92B5C833-9027-4BC6-BCF7-76D474F329BC}"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grpSp>
        <p:nvGrpSpPr>
          <p:cNvPr id="7" name="Group 6"/>
          <p:cNvGrpSpPr/>
          <p:nvPr userDrawn="1"/>
        </p:nvGrpSpPr>
        <p:grpSpPr>
          <a:xfrm>
            <a:off x="12259946" y="0"/>
            <a:ext cx="182880" cy="3062468"/>
            <a:chOff x="12268823" y="0"/>
            <a:chExt cx="182880" cy="3062468"/>
          </a:xfrm>
        </p:grpSpPr>
        <p:sp>
          <p:nvSpPr>
            <p:cNvPr id="8" name="Rectangle 7"/>
            <p:cNvSpPr/>
            <p:nvPr userDrawn="1"/>
          </p:nvSpPr>
          <p:spPr>
            <a:xfrm>
              <a:off x="12268823" y="785340"/>
              <a:ext cx="182880" cy="182880"/>
            </a:xfrm>
            <a:prstGeom prst="rect">
              <a:avLst/>
            </a:prstGeom>
            <a:solidFill>
              <a:srgbClr val="8A941E"/>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9" name="Rectangle 8"/>
            <p:cNvSpPr/>
            <p:nvPr userDrawn="1"/>
          </p:nvSpPr>
          <p:spPr>
            <a:xfrm>
              <a:off x="12268823" y="1047120"/>
              <a:ext cx="182880" cy="182880"/>
            </a:xfrm>
            <a:prstGeom prst="rect">
              <a:avLst/>
            </a:prstGeom>
            <a:solidFill>
              <a:srgbClr val="C6AA76"/>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Rectangle 9"/>
            <p:cNvSpPr/>
            <p:nvPr userDrawn="1"/>
          </p:nvSpPr>
          <p:spPr>
            <a:xfrm>
              <a:off x="12268823" y="523560"/>
              <a:ext cx="182880" cy="182880"/>
            </a:xfrm>
            <a:prstGeom prst="rect">
              <a:avLst/>
            </a:prstGeom>
            <a:solidFill>
              <a:srgbClr val="F0B323"/>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1" name="Rectangle 10"/>
            <p:cNvSpPr/>
            <p:nvPr userDrawn="1"/>
          </p:nvSpPr>
          <p:spPr>
            <a:xfrm>
              <a:off x="12268823" y="261780"/>
              <a:ext cx="182880" cy="182880"/>
            </a:xfrm>
            <a:prstGeom prst="rect">
              <a:avLst/>
            </a:prstGeom>
            <a:solidFill>
              <a:srgbClr val="6FACDE"/>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Rectangle 11"/>
            <p:cNvSpPr/>
            <p:nvPr userDrawn="1"/>
          </p:nvSpPr>
          <p:spPr>
            <a:xfrm>
              <a:off x="12268823" y="0"/>
              <a:ext cx="182880" cy="182880"/>
            </a:xfrm>
            <a:prstGeom prst="rect">
              <a:avLst/>
            </a:prstGeom>
            <a:solidFill>
              <a:srgbClr val="20386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3" name="Rectangle 12"/>
            <p:cNvSpPr/>
            <p:nvPr userDrawn="1"/>
          </p:nvSpPr>
          <p:spPr>
            <a:xfrm>
              <a:off x="12268823" y="2617808"/>
              <a:ext cx="182880" cy="182880"/>
            </a:xfrm>
            <a:prstGeom prst="rect">
              <a:avLst/>
            </a:prstGeom>
            <a:solidFill>
              <a:srgbClr val="0075BC"/>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13"/>
            <p:cNvSpPr/>
            <p:nvPr userDrawn="1"/>
          </p:nvSpPr>
          <p:spPr>
            <a:xfrm>
              <a:off x="12268823" y="1832460"/>
              <a:ext cx="182880" cy="182880"/>
            </a:xfrm>
            <a:prstGeom prst="rect">
              <a:avLst/>
            </a:prstGeom>
            <a:solidFill>
              <a:srgbClr val="00AEE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Rectangle 14"/>
            <p:cNvSpPr/>
            <p:nvPr userDrawn="1"/>
          </p:nvSpPr>
          <p:spPr>
            <a:xfrm>
              <a:off x="12268823" y="2094240"/>
              <a:ext cx="182880" cy="182880"/>
            </a:xfrm>
            <a:prstGeom prst="rect">
              <a:avLst/>
            </a:prstGeom>
            <a:solidFill>
              <a:srgbClr val="79DC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Rectangle 15"/>
            <p:cNvSpPr/>
            <p:nvPr userDrawn="1"/>
          </p:nvSpPr>
          <p:spPr>
            <a:xfrm>
              <a:off x="12268823" y="1570680"/>
              <a:ext cx="182880" cy="182880"/>
            </a:xfrm>
            <a:prstGeom prst="rect">
              <a:avLst/>
            </a:prstGeom>
            <a:solidFill>
              <a:srgbClr val="A8ACAC"/>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7" name="Rectangle 16"/>
            <p:cNvSpPr/>
            <p:nvPr userDrawn="1"/>
          </p:nvSpPr>
          <p:spPr>
            <a:xfrm>
              <a:off x="12268823" y="1308900"/>
              <a:ext cx="182880" cy="182880"/>
            </a:xfrm>
            <a:prstGeom prst="rect">
              <a:avLst/>
            </a:prstGeom>
            <a:solidFill>
              <a:srgbClr val="50545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8" name="Rectangle 17"/>
            <p:cNvSpPr/>
            <p:nvPr userDrawn="1"/>
          </p:nvSpPr>
          <p:spPr>
            <a:xfrm>
              <a:off x="12268823" y="2879588"/>
              <a:ext cx="182880" cy="182880"/>
            </a:xfrm>
            <a:prstGeom prst="rect">
              <a:avLst/>
            </a:prstGeom>
            <a:solidFill>
              <a:srgbClr val="C1D83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Rectangle 18"/>
            <p:cNvSpPr/>
            <p:nvPr userDrawn="1"/>
          </p:nvSpPr>
          <p:spPr>
            <a:xfrm>
              <a:off x="12268823" y="2356024"/>
              <a:ext cx="182880" cy="182880"/>
            </a:xfrm>
            <a:prstGeom prst="rect">
              <a:avLst/>
            </a:prstGeom>
            <a:solidFill>
              <a:srgbClr val="F7941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grpSp>
      <p:grpSp>
        <p:nvGrpSpPr>
          <p:cNvPr id="22" name="Group 21"/>
          <p:cNvGrpSpPr/>
          <p:nvPr userDrawn="1"/>
        </p:nvGrpSpPr>
        <p:grpSpPr>
          <a:xfrm>
            <a:off x="38100" y="28575"/>
            <a:ext cx="7067550" cy="4030658"/>
            <a:chOff x="38100" y="28575"/>
            <a:chExt cx="7067550" cy="4030658"/>
          </a:xfrm>
        </p:grpSpPr>
        <p:pic>
          <p:nvPicPr>
            <p:cNvPr id="23" name="Picture 22"/>
            <p:cNvPicPr>
              <a:picLocks noChangeAspect="1"/>
            </p:cNvPicPr>
            <p:nvPr userDrawn="1"/>
          </p:nvPicPr>
          <p:blipFill rotWithShape="1">
            <a:blip r:embed="rId2"/>
            <a:srcRect l="9719" t="47734"/>
            <a:stretch/>
          </p:blipFill>
          <p:spPr>
            <a:xfrm>
              <a:off x="38100" y="28575"/>
              <a:ext cx="7067550" cy="4030658"/>
            </a:xfrm>
            <a:prstGeom prst="rect">
              <a:avLst/>
            </a:prstGeom>
          </p:spPr>
        </p:pic>
        <p:sp>
          <p:nvSpPr>
            <p:cNvPr id="24" name="Oval 23"/>
            <p:cNvSpPr/>
            <p:nvPr userDrawn="1"/>
          </p:nvSpPr>
          <p:spPr>
            <a:xfrm>
              <a:off x="4844529" y="3429000"/>
              <a:ext cx="495300" cy="400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8D865F20-C6B7-6AC7-BD93-858796518C6E}"/>
              </a:ext>
            </a:extLst>
          </p:cNvPr>
          <p:cNvSpPr/>
          <p:nvPr userDrawn="1"/>
        </p:nvSpPr>
        <p:spPr>
          <a:xfrm>
            <a:off x="0" y="0"/>
            <a:ext cx="182880" cy="6858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Subtitle 2"/>
          <p:cNvSpPr>
            <a:spLocks noGrp="1"/>
          </p:cNvSpPr>
          <p:nvPr>
            <p:ph type="subTitle" idx="1"/>
          </p:nvPr>
        </p:nvSpPr>
        <p:spPr>
          <a:xfrm>
            <a:off x="750627" y="5429586"/>
            <a:ext cx="11406117" cy="894302"/>
          </a:xfrm>
        </p:spPr>
        <p:txBody>
          <a:bodyPr/>
          <a:lstStyle>
            <a:lvl1pPr marL="0" indent="0" algn="l">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750627" y="3470157"/>
            <a:ext cx="11406117" cy="1923384"/>
          </a:xfrm>
        </p:spPr>
        <p:txBody>
          <a:bodyPr anchor="b" anchorCtr="0">
            <a:noAutofit/>
          </a:bodyPr>
          <a:lstStyle>
            <a:lvl1pPr algn="l">
              <a:defRPr sz="480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71791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865F20-C6B7-6AC7-BD93-858796518C6E}"/>
              </a:ext>
            </a:extLst>
          </p:cNvPr>
          <p:cNvSpPr/>
          <p:nvPr userDrawn="1"/>
        </p:nvSpPr>
        <p:spPr>
          <a:xfrm rot="5400000">
            <a:off x="6050280" y="716280"/>
            <a:ext cx="91440" cy="12192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771099" y="4055533"/>
            <a:ext cx="10672549" cy="1052504"/>
          </a:xfrm>
        </p:spPr>
        <p:txBody>
          <a:bodyPr anchor="b" anchorCtr="0">
            <a:noAutofit/>
          </a:bodyPr>
          <a:lstStyle>
            <a:lvl1pPr algn="ctr">
              <a:defRPr sz="4400">
                <a:solidFill>
                  <a:schemeClr val="tx1">
                    <a:lumMod val="65000"/>
                    <a:lumOff val="35000"/>
                  </a:schemeClr>
                </a:solidFill>
              </a:defRPr>
            </a:lvl1pPr>
          </a:lstStyle>
          <a:p>
            <a:r>
              <a:rPr lang="en-US" dirty="0"/>
              <a:t>Click to edit Master title style</a:t>
            </a:r>
          </a:p>
        </p:txBody>
      </p:sp>
      <p:sp>
        <p:nvSpPr>
          <p:cNvPr id="3" name="Subtitle 2"/>
          <p:cNvSpPr>
            <a:spLocks noGrp="1"/>
          </p:cNvSpPr>
          <p:nvPr>
            <p:ph type="subTitle" idx="1"/>
          </p:nvPr>
        </p:nvSpPr>
        <p:spPr>
          <a:xfrm>
            <a:off x="771099" y="5151283"/>
            <a:ext cx="10672549" cy="1172605"/>
          </a:xfrm>
        </p:spPr>
        <p:txBody>
          <a:bodyPr/>
          <a:lstStyle>
            <a:lvl1pPr marL="0" indent="0" algn="ctr">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111967" y="6456830"/>
            <a:ext cx="3529721" cy="365125"/>
          </a:xfrm>
        </p:spPr>
        <p:txBody>
          <a:bodyPr/>
          <a:lstStyle/>
          <a:p>
            <a:fld id="{92B5C833-9027-4BC6-BCF7-76D474F329BC}"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grpSp>
        <p:nvGrpSpPr>
          <p:cNvPr id="7" name="Group 6"/>
          <p:cNvGrpSpPr/>
          <p:nvPr userDrawn="1"/>
        </p:nvGrpSpPr>
        <p:grpSpPr>
          <a:xfrm>
            <a:off x="12259946" y="0"/>
            <a:ext cx="182880" cy="3062468"/>
            <a:chOff x="12268823" y="0"/>
            <a:chExt cx="182880" cy="3062468"/>
          </a:xfrm>
        </p:grpSpPr>
        <p:sp>
          <p:nvSpPr>
            <p:cNvPr id="8" name="Rectangle 7"/>
            <p:cNvSpPr/>
            <p:nvPr userDrawn="1"/>
          </p:nvSpPr>
          <p:spPr>
            <a:xfrm>
              <a:off x="12268823" y="785340"/>
              <a:ext cx="182880" cy="182880"/>
            </a:xfrm>
            <a:prstGeom prst="rect">
              <a:avLst/>
            </a:prstGeom>
            <a:solidFill>
              <a:srgbClr val="8A941E"/>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9" name="Rectangle 8"/>
            <p:cNvSpPr/>
            <p:nvPr userDrawn="1"/>
          </p:nvSpPr>
          <p:spPr>
            <a:xfrm>
              <a:off x="12268823" y="1047120"/>
              <a:ext cx="182880" cy="182880"/>
            </a:xfrm>
            <a:prstGeom prst="rect">
              <a:avLst/>
            </a:prstGeom>
            <a:solidFill>
              <a:srgbClr val="C6AA76"/>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Rectangle 9"/>
            <p:cNvSpPr/>
            <p:nvPr userDrawn="1"/>
          </p:nvSpPr>
          <p:spPr>
            <a:xfrm>
              <a:off x="12268823" y="523560"/>
              <a:ext cx="182880" cy="182880"/>
            </a:xfrm>
            <a:prstGeom prst="rect">
              <a:avLst/>
            </a:prstGeom>
            <a:solidFill>
              <a:srgbClr val="F0B323"/>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1" name="Rectangle 10"/>
            <p:cNvSpPr/>
            <p:nvPr userDrawn="1"/>
          </p:nvSpPr>
          <p:spPr>
            <a:xfrm>
              <a:off x="12268823" y="261780"/>
              <a:ext cx="182880" cy="182880"/>
            </a:xfrm>
            <a:prstGeom prst="rect">
              <a:avLst/>
            </a:prstGeom>
            <a:solidFill>
              <a:srgbClr val="6FACDE"/>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Rectangle 11"/>
            <p:cNvSpPr/>
            <p:nvPr userDrawn="1"/>
          </p:nvSpPr>
          <p:spPr>
            <a:xfrm>
              <a:off x="12268823" y="0"/>
              <a:ext cx="182880" cy="182880"/>
            </a:xfrm>
            <a:prstGeom prst="rect">
              <a:avLst/>
            </a:prstGeom>
            <a:solidFill>
              <a:srgbClr val="20386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3" name="Rectangle 12"/>
            <p:cNvSpPr/>
            <p:nvPr userDrawn="1"/>
          </p:nvSpPr>
          <p:spPr>
            <a:xfrm>
              <a:off x="12268823" y="2617808"/>
              <a:ext cx="182880" cy="182880"/>
            </a:xfrm>
            <a:prstGeom prst="rect">
              <a:avLst/>
            </a:prstGeom>
            <a:solidFill>
              <a:srgbClr val="0075BC"/>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13"/>
            <p:cNvSpPr/>
            <p:nvPr userDrawn="1"/>
          </p:nvSpPr>
          <p:spPr>
            <a:xfrm>
              <a:off x="12268823" y="1832460"/>
              <a:ext cx="182880" cy="182880"/>
            </a:xfrm>
            <a:prstGeom prst="rect">
              <a:avLst/>
            </a:prstGeom>
            <a:solidFill>
              <a:srgbClr val="00AEE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Rectangle 14"/>
            <p:cNvSpPr/>
            <p:nvPr userDrawn="1"/>
          </p:nvSpPr>
          <p:spPr>
            <a:xfrm>
              <a:off x="12268823" y="2094240"/>
              <a:ext cx="182880" cy="182880"/>
            </a:xfrm>
            <a:prstGeom prst="rect">
              <a:avLst/>
            </a:prstGeom>
            <a:solidFill>
              <a:srgbClr val="79DC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Rectangle 15"/>
            <p:cNvSpPr/>
            <p:nvPr userDrawn="1"/>
          </p:nvSpPr>
          <p:spPr>
            <a:xfrm>
              <a:off x="12268823" y="1570680"/>
              <a:ext cx="182880" cy="182880"/>
            </a:xfrm>
            <a:prstGeom prst="rect">
              <a:avLst/>
            </a:prstGeom>
            <a:solidFill>
              <a:srgbClr val="A8ACAC"/>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7" name="Rectangle 16"/>
            <p:cNvSpPr/>
            <p:nvPr userDrawn="1"/>
          </p:nvSpPr>
          <p:spPr>
            <a:xfrm>
              <a:off x="12268823" y="1308900"/>
              <a:ext cx="182880" cy="182880"/>
            </a:xfrm>
            <a:prstGeom prst="rect">
              <a:avLst/>
            </a:prstGeom>
            <a:solidFill>
              <a:srgbClr val="50545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8" name="Rectangle 17"/>
            <p:cNvSpPr/>
            <p:nvPr userDrawn="1"/>
          </p:nvSpPr>
          <p:spPr>
            <a:xfrm>
              <a:off x="12268823" y="2879588"/>
              <a:ext cx="182880" cy="182880"/>
            </a:xfrm>
            <a:prstGeom prst="rect">
              <a:avLst/>
            </a:prstGeom>
            <a:solidFill>
              <a:srgbClr val="C1D83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Rectangle 18"/>
            <p:cNvSpPr/>
            <p:nvPr userDrawn="1"/>
          </p:nvSpPr>
          <p:spPr>
            <a:xfrm>
              <a:off x="12268823" y="2356024"/>
              <a:ext cx="182880" cy="182880"/>
            </a:xfrm>
            <a:prstGeom prst="rect">
              <a:avLst/>
            </a:prstGeom>
            <a:solidFill>
              <a:srgbClr val="F7941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grpSp>
      <p:grpSp>
        <p:nvGrpSpPr>
          <p:cNvPr id="22" name="Group 21"/>
          <p:cNvGrpSpPr/>
          <p:nvPr userDrawn="1"/>
        </p:nvGrpSpPr>
        <p:grpSpPr>
          <a:xfrm>
            <a:off x="2614883" y="19049"/>
            <a:ext cx="6962235" cy="3451107"/>
            <a:chOff x="1090883" y="19049"/>
            <a:chExt cx="6962235" cy="3451107"/>
          </a:xfrm>
        </p:grpSpPr>
        <p:pic>
          <p:nvPicPr>
            <p:cNvPr id="23" name="Picture 22"/>
            <p:cNvPicPr>
              <a:picLocks noChangeAspect="1"/>
            </p:cNvPicPr>
            <p:nvPr userDrawn="1"/>
          </p:nvPicPr>
          <p:blipFill rotWithShape="1">
            <a:blip r:embed="rId2"/>
            <a:srcRect t="49682"/>
            <a:stretch/>
          </p:blipFill>
          <p:spPr>
            <a:xfrm>
              <a:off x="1090883" y="19049"/>
              <a:ext cx="6962235" cy="3451107"/>
            </a:xfrm>
            <a:prstGeom prst="rect">
              <a:avLst/>
            </a:prstGeom>
          </p:spPr>
        </p:pic>
        <p:sp>
          <p:nvSpPr>
            <p:cNvPr id="24" name="Oval 23"/>
            <p:cNvSpPr/>
            <p:nvPr userDrawn="1"/>
          </p:nvSpPr>
          <p:spPr>
            <a:xfrm>
              <a:off x="6076950" y="2828925"/>
              <a:ext cx="495300" cy="400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9570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3" name="Rectangle 22"/>
          <p:cNvSpPr/>
          <p:nvPr userDrawn="1"/>
        </p:nvSpPr>
        <p:spPr>
          <a:xfrm>
            <a:off x="0" y="0"/>
            <a:ext cx="12192000" cy="6858000"/>
          </a:xfrm>
          <a:prstGeom prst="rect">
            <a:avLst/>
          </a:prstGeom>
          <a:gradFill flip="none" rotWithShape="1">
            <a:gsLst>
              <a:gs pos="0">
                <a:schemeClr val="bg1">
                  <a:alpha val="98000"/>
                </a:schemeClr>
              </a:gs>
              <a:gs pos="47000">
                <a:srgbClr val="FFFFFF">
                  <a:alpha val="98000"/>
                </a:srgbClr>
              </a:gs>
              <a:gs pos="67000">
                <a:schemeClr val="bg1">
                  <a:alpha val="81000"/>
                </a:schemeClr>
              </a:gs>
              <a:gs pos="85000">
                <a:schemeClr val="bg1">
                  <a:alpha val="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D865F20-C6B7-6AC7-BD93-858796518C6E}"/>
              </a:ext>
            </a:extLst>
          </p:cNvPr>
          <p:cNvSpPr/>
          <p:nvPr userDrawn="1"/>
        </p:nvSpPr>
        <p:spPr>
          <a:xfrm rot="5400000">
            <a:off x="6050280" y="716280"/>
            <a:ext cx="91440" cy="12192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771099" y="4055533"/>
            <a:ext cx="10672549" cy="1052504"/>
          </a:xfrm>
        </p:spPr>
        <p:txBody>
          <a:bodyPr anchor="b" anchorCtr="0">
            <a:noAutofit/>
          </a:bodyPr>
          <a:lstStyle>
            <a:lvl1pPr algn="ctr">
              <a:defRPr sz="4400">
                <a:solidFill>
                  <a:schemeClr val="tx1">
                    <a:lumMod val="65000"/>
                    <a:lumOff val="35000"/>
                  </a:schemeClr>
                </a:solidFill>
              </a:defRPr>
            </a:lvl1pPr>
          </a:lstStyle>
          <a:p>
            <a:r>
              <a:rPr lang="en-US" dirty="0"/>
              <a:t>Click to edit Master title style</a:t>
            </a:r>
          </a:p>
        </p:txBody>
      </p:sp>
      <p:sp>
        <p:nvSpPr>
          <p:cNvPr id="3" name="Subtitle 2"/>
          <p:cNvSpPr>
            <a:spLocks noGrp="1"/>
          </p:cNvSpPr>
          <p:nvPr>
            <p:ph type="subTitle" idx="1"/>
          </p:nvPr>
        </p:nvSpPr>
        <p:spPr>
          <a:xfrm>
            <a:off x="771099" y="5151283"/>
            <a:ext cx="10672549" cy="1172605"/>
          </a:xfrm>
        </p:spPr>
        <p:txBody>
          <a:bodyPr/>
          <a:lstStyle>
            <a:lvl1pPr marL="0" indent="0" algn="ctr">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111967" y="6456830"/>
            <a:ext cx="3529721" cy="365125"/>
          </a:xfrm>
        </p:spPr>
        <p:txBody>
          <a:bodyPr/>
          <a:lstStyle/>
          <a:p>
            <a:fld id="{92B5C833-9027-4BC6-BCF7-76D474F329BC}"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grpSp>
        <p:nvGrpSpPr>
          <p:cNvPr id="7" name="Group 6"/>
          <p:cNvGrpSpPr/>
          <p:nvPr userDrawn="1"/>
        </p:nvGrpSpPr>
        <p:grpSpPr>
          <a:xfrm>
            <a:off x="12259946" y="0"/>
            <a:ext cx="182880" cy="3062468"/>
            <a:chOff x="12268823" y="0"/>
            <a:chExt cx="182880" cy="3062468"/>
          </a:xfrm>
        </p:grpSpPr>
        <p:sp>
          <p:nvSpPr>
            <p:cNvPr id="8" name="Rectangle 7"/>
            <p:cNvSpPr/>
            <p:nvPr userDrawn="1"/>
          </p:nvSpPr>
          <p:spPr>
            <a:xfrm>
              <a:off x="12268823" y="785340"/>
              <a:ext cx="182880" cy="182880"/>
            </a:xfrm>
            <a:prstGeom prst="rect">
              <a:avLst/>
            </a:prstGeom>
            <a:solidFill>
              <a:srgbClr val="8A941E"/>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9" name="Rectangle 8"/>
            <p:cNvSpPr/>
            <p:nvPr userDrawn="1"/>
          </p:nvSpPr>
          <p:spPr>
            <a:xfrm>
              <a:off x="12268823" y="1047120"/>
              <a:ext cx="182880" cy="182880"/>
            </a:xfrm>
            <a:prstGeom prst="rect">
              <a:avLst/>
            </a:prstGeom>
            <a:solidFill>
              <a:srgbClr val="C6AA76"/>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Rectangle 9"/>
            <p:cNvSpPr/>
            <p:nvPr userDrawn="1"/>
          </p:nvSpPr>
          <p:spPr>
            <a:xfrm>
              <a:off x="12268823" y="523560"/>
              <a:ext cx="182880" cy="182880"/>
            </a:xfrm>
            <a:prstGeom prst="rect">
              <a:avLst/>
            </a:prstGeom>
            <a:solidFill>
              <a:srgbClr val="F0B323"/>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1" name="Rectangle 10"/>
            <p:cNvSpPr/>
            <p:nvPr userDrawn="1"/>
          </p:nvSpPr>
          <p:spPr>
            <a:xfrm>
              <a:off x="12268823" y="261780"/>
              <a:ext cx="182880" cy="182880"/>
            </a:xfrm>
            <a:prstGeom prst="rect">
              <a:avLst/>
            </a:prstGeom>
            <a:solidFill>
              <a:srgbClr val="6FACDE"/>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Rectangle 11"/>
            <p:cNvSpPr/>
            <p:nvPr userDrawn="1"/>
          </p:nvSpPr>
          <p:spPr>
            <a:xfrm>
              <a:off x="12268823" y="0"/>
              <a:ext cx="182880" cy="182880"/>
            </a:xfrm>
            <a:prstGeom prst="rect">
              <a:avLst/>
            </a:prstGeom>
            <a:solidFill>
              <a:srgbClr val="20386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3" name="Rectangle 12"/>
            <p:cNvSpPr/>
            <p:nvPr userDrawn="1"/>
          </p:nvSpPr>
          <p:spPr>
            <a:xfrm>
              <a:off x="12268823" y="2617808"/>
              <a:ext cx="182880" cy="182880"/>
            </a:xfrm>
            <a:prstGeom prst="rect">
              <a:avLst/>
            </a:prstGeom>
            <a:solidFill>
              <a:srgbClr val="0075BC"/>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13"/>
            <p:cNvSpPr/>
            <p:nvPr userDrawn="1"/>
          </p:nvSpPr>
          <p:spPr>
            <a:xfrm>
              <a:off x="12268823" y="1832460"/>
              <a:ext cx="182880" cy="182880"/>
            </a:xfrm>
            <a:prstGeom prst="rect">
              <a:avLst/>
            </a:prstGeom>
            <a:solidFill>
              <a:srgbClr val="00AEE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Rectangle 14"/>
            <p:cNvSpPr/>
            <p:nvPr userDrawn="1"/>
          </p:nvSpPr>
          <p:spPr>
            <a:xfrm>
              <a:off x="12268823" y="2094240"/>
              <a:ext cx="182880" cy="182880"/>
            </a:xfrm>
            <a:prstGeom prst="rect">
              <a:avLst/>
            </a:prstGeom>
            <a:solidFill>
              <a:srgbClr val="79DC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6" name="Rectangle 15"/>
            <p:cNvSpPr/>
            <p:nvPr userDrawn="1"/>
          </p:nvSpPr>
          <p:spPr>
            <a:xfrm>
              <a:off x="12268823" y="1570680"/>
              <a:ext cx="182880" cy="182880"/>
            </a:xfrm>
            <a:prstGeom prst="rect">
              <a:avLst/>
            </a:prstGeom>
            <a:solidFill>
              <a:srgbClr val="A8ACAC"/>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7" name="Rectangle 16"/>
            <p:cNvSpPr/>
            <p:nvPr userDrawn="1"/>
          </p:nvSpPr>
          <p:spPr>
            <a:xfrm>
              <a:off x="12268823" y="1308900"/>
              <a:ext cx="182880" cy="182880"/>
            </a:xfrm>
            <a:prstGeom prst="rect">
              <a:avLst/>
            </a:prstGeom>
            <a:solidFill>
              <a:srgbClr val="50545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8" name="Rectangle 17"/>
            <p:cNvSpPr/>
            <p:nvPr userDrawn="1"/>
          </p:nvSpPr>
          <p:spPr>
            <a:xfrm>
              <a:off x="12268823" y="2879588"/>
              <a:ext cx="182880" cy="182880"/>
            </a:xfrm>
            <a:prstGeom prst="rect">
              <a:avLst/>
            </a:prstGeom>
            <a:solidFill>
              <a:srgbClr val="C1D83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Rectangle 18"/>
            <p:cNvSpPr/>
            <p:nvPr userDrawn="1"/>
          </p:nvSpPr>
          <p:spPr>
            <a:xfrm>
              <a:off x="12268823" y="2356024"/>
              <a:ext cx="182880" cy="182880"/>
            </a:xfrm>
            <a:prstGeom prst="rect">
              <a:avLst/>
            </a:prstGeom>
            <a:solidFill>
              <a:srgbClr val="F7941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47239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gradFill flip="none" rotWithShape="1">
            <a:gsLst>
              <a:gs pos="0">
                <a:schemeClr val="bg1">
                  <a:alpha val="98000"/>
                </a:schemeClr>
              </a:gs>
              <a:gs pos="47000">
                <a:srgbClr val="FFFFFF">
                  <a:alpha val="98000"/>
                </a:srgbClr>
              </a:gs>
              <a:gs pos="67000">
                <a:schemeClr val="bg1">
                  <a:alpha val="81000"/>
                </a:schemeClr>
              </a:gs>
              <a:gs pos="85000">
                <a:schemeClr val="bg1">
                  <a:alpha val="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D865F20-C6B7-6AC7-BD93-858796518C6E}"/>
              </a:ext>
            </a:extLst>
          </p:cNvPr>
          <p:cNvSpPr/>
          <p:nvPr userDrawn="1"/>
        </p:nvSpPr>
        <p:spPr>
          <a:xfrm>
            <a:off x="0" y="0"/>
            <a:ext cx="182880" cy="6858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10"/>
          </p:nvPr>
        </p:nvSpPr>
        <p:spPr>
          <a:xfrm>
            <a:off x="1295400" y="6456830"/>
            <a:ext cx="2346288" cy="365125"/>
          </a:xfrm>
        </p:spPr>
        <p:txBody>
          <a:bodyPr/>
          <a:lstStyle/>
          <a:p>
            <a:fld id="{AA023DCA-BD75-4090-875D-9981A2C14E0D}"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 name="Title 2"/>
          <p:cNvSpPr>
            <a:spLocks noGrp="1"/>
          </p:cNvSpPr>
          <p:nvPr>
            <p:ph type="title"/>
          </p:nvPr>
        </p:nvSpPr>
        <p:spPr>
          <a:xfrm>
            <a:off x="476655" y="365126"/>
            <a:ext cx="10877145" cy="850832"/>
          </a:xfrm>
        </p:spPr>
        <p:txBody>
          <a:bodyPr/>
          <a:lstStyle/>
          <a:p>
            <a:r>
              <a:rPr lang="en-US" dirty="0"/>
              <a:t>Click to edit Master title style</a:t>
            </a:r>
          </a:p>
        </p:txBody>
      </p:sp>
      <p:sp>
        <p:nvSpPr>
          <p:cNvPr id="6" name="Content Placeholder 5"/>
          <p:cNvSpPr>
            <a:spLocks noGrp="1"/>
          </p:cNvSpPr>
          <p:nvPr>
            <p:ph sz="quarter" idx="12"/>
          </p:nvPr>
        </p:nvSpPr>
        <p:spPr>
          <a:xfrm>
            <a:off x="476250" y="1466850"/>
            <a:ext cx="10442575" cy="4545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5793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65F20-C6B7-6AC7-BD93-858796518C6E}"/>
              </a:ext>
            </a:extLst>
          </p:cNvPr>
          <p:cNvSpPr/>
          <p:nvPr userDrawn="1"/>
        </p:nvSpPr>
        <p:spPr>
          <a:xfrm rot="5400000">
            <a:off x="6050280" y="716280"/>
            <a:ext cx="91440" cy="12192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10"/>
          </p:nvPr>
        </p:nvSpPr>
        <p:spPr>
          <a:xfrm>
            <a:off x="1295400" y="6456830"/>
            <a:ext cx="2346288" cy="365125"/>
          </a:xfrm>
        </p:spPr>
        <p:txBody>
          <a:bodyPr/>
          <a:lstStyle/>
          <a:p>
            <a:fld id="{AA023DCA-BD75-4090-875D-9981A2C14E0D}"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Content Placeholder 5">
            <a:extLst>
              <a:ext uri="{FF2B5EF4-FFF2-40B4-BE49-F238E27FC236}">
                <a16:creationId xmlns:a16="http://schemas.microsoft.com/office/drawing/2014/main" id="{38DF6E42-D0B3-D067-7048-628AD70748F6}"/>
              </a:ext>
            </a:extLst>
          </p:cNvPr>
          <p:cNvSpPr>
            <a:spLocks noGrp="1"/>
          </p:cNvSpPr>
          <p:nvPr>
            <p:ph sz="quarter" idx="12"/>
          </p:nvPr>
        </p:nvSpPr>
        <p:spPr>
          <a:xfrm>
            <a:off x="718074" y="1538288"/>
            <a:ext cx="8507413" cy="4708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476655" y="365126"/>
            <a:ext cx="10877145" cy="963146"/>
          </a:xfrm>
        </p:spPr>
        <p:txBody>
          <a:bodyPr/>
          <a:lstStyle/>
          <a:p>
            <a:r>
              <a:rPr lang="en-US"/>
              <a:t>Click to edit Master title style</a:t>
            </a:r>
          </a:p>
        </p:txBody>
      </p:sp>
    </p:spTree>
    <p:extLst>
      <p:ext uri="{BB962C8B-B14F-4D97-AF65-F5344CB8AC3E}">
        <p14:creationId xmlns:p14="http://schemas.microsoft.com/office/powerpoint/2010/main" val="230114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65F20-C6B7-6AC7-BD93-858796518C6E}"/>
              </a:ext>
            </a:extLst>
          </p:cNvPr>
          <p:cNvSpPr/>
          <p:nvPr userDrawn="1"/>
        </p:nvSpPr>
        <p:spPr>
          <a:xfrm rot="5400000">
            <a:off x="6050280" y="-6050280"/>
            <a:ext cx="91440" cy="12192000"/>
          </a:xfrm>
          <a:prstGeom prst="rect">
            <a:avLst/>
          </a:prstGeom>
          <a:gradFill flip="none" rotWithShape="1">
            <a:gsLst>
              <a:gs pos="0">
                <a:srgbClr val="0070C0"/>
              </a:gs>
              <a:gs pos="34000">
                <a:srgbClr val="00B0F0"/>
              </a:gs>
              <a:gs pos="70000">
                <a:srgbClr val="B1C826"/>
              </a:gs>
              <a:gs pos="100000">
                <a:srgbClr val="B1C82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10"/>
          </p:nvPr>
        </p:nvSpPr>
        <p:spPr>
          <a:xfrm>
            <a:off x="1295400" y="6456830"/>
            <a:ext cx="2346288" cy="365125"/>
          </a:xfrm>
        </p:spPr>
        <p:txBody>
          <a:bodyPr/>
          <a:lstStyle/>
          <a:p>
            <a:fld id="{AA023DCA-BD75-4090-875D-9981A2C14E0D}" type="datetime1">
              <a:rPr lang="en-US" smtClean="0"/>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Content Placeholder 5">
            <a:extLst>
              <a:ext uri="{FF2B5EF4-FFF2-40B4-BE49-F238E27FC236}">
                <a16:creationId xmlns:a16="http://schemas.microsoft.com/office/drawing/2014/main" id="{38DF6E42-D0B3-D067-7048-628AD70748F6}"/>
              </a:ext>
            </a:extLst>
          </p:cNvPr>
          <p:cNvSpPr>
            <a:spLocks noGrp="1"/>
          </p:cNvSpPr>
          <p:nvPr>
            <p:ph sz="quarter" idx="12"/>
          </p:nvPr>
        </p:nvSpPr>
        <p:spPr>
          <a:xfrm>
            <a:off x="718074" y="1538288"/>
            <a:ext cx="8507413" cy="4708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476655" y="365126"/>
            <a:ext cx="10877145" cy="963146"/>
          </a:xfrm>
        </p:spPr>
        <p:txBody>
          <a:bodyPr/>
          <a:lstStyle/>
          <a:p>
            <a:r>
              <a:rPr lang="en-US"/>
              <a:t>Click to edit Master title style</a:t>
            </a:r>
          </a:p>
        </p:txBody>
      </p:sp>
    </p:spTree>
    <p:extLst>
      <p:ext uri="{BB962C8B-B14F-4D97-AF65-F5344CB8AC3E}">
        <p14:creationId xmlns:p14="http://schemas.microsoft.com/office/powerpoint/2010/main" val="3628308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98488" y="645683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23F4F-50DA-4931-B781-A5EFC58252CE}" type="datetime1">
              <a:rPr lang="en-US" smtClean="0"/>
              <a:t>5/7/2026</a:t>
            </a:fld>
            <a:endParaRPr lang="en-US" dirty="0"/>
          </a:p>
        </p:txBody>
      </p:sp>
      <p:sp>
        <p:nvSpPr>
          <p:cNvPr id="5" name="Footer Placeholder 4"/>
          <p:cNvSpPr>
            <a:spLocks noGrp="1"/>
          </p:cNvSpPr>
          <p:nvPr>
            <p:ph type="ftr" sz="quarter" idx="3"/>
          </p:nvPr>
        </p:nvSpPr>
        <p:spPr>
          <a:xfrm>
            <a:off x="4098888" y="645683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grpSp>
        <p:nvGrpSpPr>
          <p:cNvPr id="7" name="Group 6"/>
          <p:cNvGrpSpPr/>
          <p:nvPr userDrawn="1"/>
        </p:nvGrpSpPr>
        <p:grpSpPr>
          <a:xfrm>
            <a:off x="12259946" y="1832460"/>
            <a:ext cx="182880" cy="1230008"/>
            <a:chOff x="12268823" y="1832460"/>
            <a:chExt cx="182880" cy="1230008"/>
          </a:xfrm>
        </p:grpSpPr>
        <p:sp>
          <p:nvSpPr>
            <p:cNvPr id="13" name="Rectangle 12"/>
            <p:cNvSpPr/>
            <p:nvPr userDrawn="1"/>
          </p:nvSpPr>
          <p:spPr>
            <a:xfrm>
              <a:off x="12268823" y="2617808"/>
              <a:ext cx="182880" cy="182880"/>
            </a:xfrm>
            <a:prstGeom prst="rect">
              <a:avLst/>
            </a:prstGeom>
            <a:solidFill>
              <a:srgbClr val="0075BC"/>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13"/>
            <p:cNvSpPr/>
            <p:nvPr userDrawn="1"/>
          </p:nvSpPr>
          <p:spPr>
            <a:xfrm>
              <a:off x="12268823" y="1832460"/>
              <a:ext cx="182880" cy="182880"/>
            </a:xfrm>
            <a:prstGeom prst="rect">
              <a:avLst/>
            </a:prstGeom>
            <a:solidFill>
              <a:srgbClr val="00AEE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Rectangle 14"/>
            <p:cNvSpPr/>
            <p:nvPr userDrawn="1"/>
          </p:nvSpPr>
          <p:spPr>
            <a:xfrm>
              <a:off x="12268823" y="2094240"/>
              <a:ext cx="182880" cy="182880"/>
            </a:xfrm>
            <a:prstGeom prst="rect">
              <a:avLst/>
            </a:prstGeom>
            <a:solidFill>
              <a:srgbClr val="79DC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8" name="Rectangle 17"/>
            <p:cNvSpPr/>
            <p:nvPr userDrawn="1"/>
          </p:nvSpPr>
          <p:spPr>
            <a:xfrm>
              <a:off x="12268823" y="2879588"/>
              <a:ext cx="182880" cy="182880"/>
            </a:xfrm>
            <a:prstGeom prst="rect">
              <a:avLst/>
            </a:prstGeom>
            <a:solidFill>
              <a:srgbClr val="C1D83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Rectangle 18"/>
            <p:cNvSpPr/>
            <p:nvPr userDrawn="1"/>
          </p:nvSpPr>
          <p:spPr>
            <a:xfrm>
              <a:off x="12268823" y="2356024"/>
              <a:ext cx="182880" cy="182880"/>
            </a:xfrm>
            <a:prstGeom prst="rect">
              <a:avLst/>
            </a:prstGeom>
            <a:solidFill>
              <a:srgbClr val="F7941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grpSp>
      <p:grpSp>
        <p:nvGrpSpPr>
          <p:cNvPr id="20" name="Group 19"/>
          <p:cNvGrpSpPr/>
          <p:nvPr userDrawn="1"/>
        </p:nvGrpSpPr>
        <p:grpSpPr>
          <a:xfrm>
            <a:off x="12259946" y="3544367"/>
            <a:ext cx="182880" cy="3118365"/>
            <a:chOff x="9201645" y="0"/>
            <a:chExt cx="137160" cy="2338774"/>
          </a:xfrm>
        </p:grpSpPr>
        <p:sp>
          <p:nvSpPr>
            <p:cNvPr id="21" name="Rectangle 20"/>
            <p:cNvSpPr/>
            <p:nvPr userDrawn="1"/>
          </p:nvSpPr>
          <p:spPr>
            <a:xfrm>
              <a:off x="9201645" y="301298"/>
              <a:ext cx="137160" cy="137160"/>
            </a:xfrm>
            <a:prstGeom prst="rect">
              <a:avLst/>
            </a:prstGeom>
            <a:solidFill>
              <a:srgbClr val="8A941E"/>
            </a:solidFill>
            <a:ln w="10795"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2" name="Rectangle 21"/>
            <p:cNvSpPr/>
            <p:nvPr userDrawn="1"/>
          </p:nvSpPr>
          <p:spPr>
            <a:xfrm>
              <a:off x="9201645" y="903894"/>
              <a:ext cx="137160" cy="137160"/>
            </a:xfrm>
            <a:prstGeom prst="rect">
              <a:avLst/>
            </a:prstGeom>
            <a:solidFill>
              <a:srgbClr val="C6AA76"/>
            </a:solidFill>
            <a:ln w="10795"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3" name="Rectangle 22"/>
            <p:cNvSpPr/>
            <p:nvPr userDrawn="1"/>
          </p:nvSpPr>
          <p:spPr>
            <a:xfrm>
              <a:off x="9201645" y="753245"/>
              <a:ext cx="137160" cy="137160"/>
            </a:xfrm>
            <a:prstGeom prst="rect">
              <a:avLst/>
            </a:prstGeom>
            <a:solidFill>
              <a:srgbClr val="F0B323"/>
            </a:solidFill>
            <a:ln w="10795"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4" name="Rectangle 23"/>
            <p:cNvSpPr/>
            <p:nvPr userDrawn="1"/>
          </p:nvSpPr>
          <p:spPr>
            <a:xfrm>
              <a:off x="9201645" y="150649"/>
              <a:ext cx="137160" cy="137160"/>
            </a:xfrm>
            <a:prstGeom prst="rect">
              <a:avLst/>
            </a:prstGeom>
            <a:solidFill>
              <a:srgbClr val="6FACDE"/>
            </a:solidFill>
            <a:ln w="10795"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5" name="Rectangle 24"/>
            <p:cNvSpPr/>
            <p:nvPr userDrawn="1"/>
          </p:nvSpPr>
          <p:spPr>
            <a:xfrm>
              <a:off x="9201645" y="0"/>
              <a:ext cx="137160" cy="137160"/>
            </a:xfrm>
            <a:prstGeom prst="rect">
              <a:avLst/>
            </a:prstGeom>
            <a:solidFill>
              <a:srgbClr val="203864"/>
            </a:solidFill>
            <a:ln w="10795"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6" name="Rectangle 25"/>
            <p:cNvSpPr/>
            <p:nvPr userDrawn="1"/>
          </p:nvSpPr>
          <p:spPr>
            <a:xfrm>
              <a:off x="9201645" y="1749670"/>
              <a:ext cx="137160" cy="137160"/>
            </a:xfrm>
            <a:prstGeom prst="rect">
              <a:avLst/>
            </a:prstGeom>
            <a:solidFill>
              <a:srgbClr val="BB692E"/>
            </a:solidFill>
            <a:ln w="10795"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7" name="Rectangle 26"/>
            <p:cNvSpPr/>
            <p:nvPr userDrawn="1"/>
          </p:nvSpPr>
          <p:spPr>
            <a:xfrm>
              <a:off x="9201645" y="451947"/>
              <a:ext cx="137160" cy="137160"/>
            </a:xfrm>
            <a:prstGeom prst="rect">
              <a:avLst/>
            </a:prstGeom>
            <a:solidFill>
              <a:srgbClr val="E07E3C"/>
            </a:solidFill>
            <a:ln w="10795"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8" name="Rectangle 27"/>
            <p:cNvSpPr/>
            <p:nvPr userDrawn="1"/>
          </p:nvSpPr>
          <p:spPr>
            <a:xfrm>
              <a:off x="9201645" y="1448372"/>
              <a:ext cx="137160" cy="137160"/>
            </a:xfrm>
            <a:prstGeom prst="rect">
              <a:avLst/>
            </a:prstGeom>
            <a:solidFill>
              <a:srgbClr val="5E91BA"/>
            </a:solidFill>
            <a:ln w="10795"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9" name="Rectangle 28"/>
            <p:cNvSpPr/>
            <p:nvPr userDrawn="1"/>
          </p:nvSpPr>
          <p:spPr>
            <a:xfrm>
              <a:off x="9201645" y="1054543"/>
              <a:ext cx="137160" cy="137160"/>
            </a:xfrm>
            <a:prstGeom prst="rect">
              <a:avLst/>
            </a:prstGeom>
            <a:solidFill>
              <a:srgbClr val="A8ACAC"/>
            </a:solidFill>
            <a:ln w="10795"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30" name="Rectangle 29"/>
            <p:cNvSpPr/>
            <p:nvPr userDrawn="1"/>
          </p:nvSpPr>
          <p:spPr>
            <a:xfrm>
              <a:off x="9201645" y="1205192"/>
              <a:ext cx="137160" cy="137160"/>
            </a:xfrm>
            <a:prstGeom prst="rect">
              <a:avLst/>
            </a:prstGeom>
            <a:solidFill>
              <a:srgbClr val="505454"/>
            </a:solidFill>
            <a:ln w="10795"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31" name="Rectangle 30"/>
            <p:cNvSpPr/>
            <p:nvPr userDrawn="1"/>
          </p:nvSpPr>
          <p:spPr>
            <a:xfrm>
              <a:off x="9201645" y="1900319"/>
              <a:ext cx="137160" cy="137160"/>
            </a:xfrm>
            <a:prstGeom prst="rect">
              <a:avLst/>
            </a:prstGeom>
            <a:solidFill>
              <a:srgbClr val="00619E"/>
            </a:solidFill>
            <a:ln w="10795"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32" name="Rectangle 31"/>
            <p:cNvSpPr/>
            <p:nvPr userDrawn="1"/>
          </p:nvSpPr>
          <p:spPr>
            <a:xfrm>
              <a:off x="9201645" y="1599021"/>
              <a:ext cx="137160" cy="137160"/>
            </a:xfrm>
            <a:prstGeom prst="rect">
              <a:avLst/>
            </a:prstGeom>
            <a:solidFill>
              <a:srgbClr val="757F16"/>
            </a:solidFill>
            <a:ln w="10795"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33" name="Rectangle 32"/>
            <p:cNvSpPr/>
            <p:nvPr userDrawn="1"/>
          </p:nvSpPr>
          <p:spPr>
            <a:xfrm>
              <a:off x="9201645" y="2050968"/>
              <a:ext cx="137160" cy="137160"/>
            </a:xfrm>
            <a:prstGeom prst="rect">
              <a:avLst/>
            </a:prstGeom>
            <a:solidFill>
              <a:srgbClr val="D09810"/>
            </a:solidFill>
            <a:ln w="10795"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34" name="Rectangle 33"/>
            <p:cNvSpPr/>
            <p:nvPr userDrawn="1"/>
          </p:nvSpPr>
          <p:spPr>
            <a:xfrm>
              <a:off x="9201645" y="2201614"/>
              <a:ext cx="137160" cy="137160"/>
            </a:xfrm>
            <a:prstGeom prst="rect">
              <a:avLst/>
            </a:prstGeom>
            <a:solidFill>
              <a:srgbClr val="AA8F64"/>
            </a:solidFill>
            <a:ln w="10795"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35" name="Rectangle 34"/>
            <p:cNvSpPr/>
            <p:nvPr userDrawn="1"/>
          </p:nvSpPr>
          <p:spPr>
            <a:xfrm>
              <a:off x="9201645" y="602596"/>
              <a:ext cx="137160" cy="137160"/>
            </a:xfrm>
            <a:prstGeom prst="rect">
              <a:avLst/>
            </a:prstGeom>
            <a:solidFill>
              <a:srgbClr val="0075BC"/>
            </a:solidFill>
            <a:ln w="10795"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954634961"/>
      </p:ext>
    </p:extLst>
  </p:cSld>
  <p:clrMap bg1="lt1" tx1="dk1" bg2="lt2" tx2="dk2" accent1="accent1" accent2="accent2" accent3="accent3" accent4="accent4" accent5="accent5" accent6="accent6" hlink="hlink" folHlink="folHlink"/>
  <p:sldLayoutIdLst>
    <p:sldLayoutId id="2147483718" r:id="rId1"/>
    <p:sldLayoutId id="2147483649" r:id="rId2"/>
    <p:sldLayoutId id="2147483710" r:id="rId3"/>
    <p:sldLayoutId id="2147483709" r:id="rId4"/>
    <p:sldLayoutId id="2147483702" r:id="rId5"/>
    <p:sldLayoutId id="2147483698" r:id="rId6"/>
    <p:sldLayoutId id="2147483700" r:id="rId7"/>
    <p:sldLayoutId id="2147483717" r:id="rId8"/>
    <p:sldLayoutId id="2147483704" r:id="rId9"/>
    <p:sldLayoutId id="2147483714" r:id="rId10"/>
    <p:sldLayoutId id="2147483705" r:id="rId11"/>
    <p:sldLayoutId id="2147483743" r:id="rId12"/>
    <p:sldLayoutId id="2147483708" r:id="rId13"/>
    <p:sldLayoutId id="2147483706" r:id="rId14"/>
    <p:sldLayoutId id="2147483707" r:id="rId15"/>
    <p:sldLayoutId id="2147483696" r:id="rId16"/>
    <p:sldLayoutId id="2147483697" r:id="rId17"/>
    <p:sldLayoutId id="2147483679" r:id="rId18"/>
    <p:sldLayoutId id="2147483670" r:id="rId19"/>
    <p:sldLayoutId id="2147483699" r:id="rId20"/>
    <p:sldLayoutId id="2147483694" r:id="rId21"/>
    <p:sldLayoutId id="2147483664" r:id="rId22"/>
    <p:sldLayoutId id="2147483683" r:id="rId23"/>
  </p:sldLayoutIdLst>
  <p:hf hdr="0" ftr="0" dt="0"/>
  <p:txStyles>
    <p:title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lnSpc>
          <a:spcPct val="90000"/>
        </a:lnSpc>
        <a:spcBef>
          <a:spcPts val="1000"/>
        </a:spcBef>
        <a:buClr>
          <a:srgbClr val="0070C0"/>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31520" indent="-365760" algn="l" defTabSz="914400" rtl="0" eaLnBrk="1" latinLnBrk="0" hangingPunct="1">
        <a:lnSpc>
          <a:spcPct val="90000"/>
        </a:lnSpc>
        <a:spcBef>
          <a:spcPts val="500"/>
        </a:spcBef>
        <a:buClr>
          <a:srgbClr val="0070C0"/>
        </a:buClr>
        <a:buFont typeface="Trebuchet MS" panose="020B0603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0C0"/>
        </a:buClr>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0C0"/>
        </a:buClr>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jpg"/><Relationship Id="rId7"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84824" y="0"/>
            <a:ext cx="12007175" cy="6858000"/>
          </a:xfrm>
          <a:prstGeom prst="rect">
            <a:avLst/>
          </a:prstGeom>
          <a:gradFill flip="none" rotWithShape="1">
            <a:gsLst>
              <a:gs pos="37000">
                <a:srgbClr val="FFFFFF">
                  <a:alpha val="14000"/>
                </a:srgbClr>
              </a:gs>
              <a:gs pos="68000">
                <a:srgbClr val="FFFFFF">
                  <a:alpha val="90000"/>
                </a:srgbClr>
              </a:gs>
              <a:gs pos="100000">
                <a:schemeClr val="bg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Arial" panose="020B0604020202020204"/>
            </a:endParaRPr>
          </a:p>
        </p:txBody>
      </p:sp>
      <p:sp>
        <p:nvSpPr>
          <p:cNvPr id="7" name="Title 6"/>
          <p:cNvSpPr>
            <a:spLocks noGrp="1"/>
          </p:cNvSpPr>
          <p:nvPr>
            <p:ph type="ctrTitle"/>
          </p:nvPr>
        </p:nvSpPr>
        <p:spPr>
          <a:xfrm>
            <a:off x="750627" y="3470156"/>
            <a:ext cx="11406117" cy="2697179"/>
          </a:xfrm>
        </p:spPr>
        <p:txBody>
          <a:bodyPr/>
          <a:lstStyle/>
          <a:p>
            <a:r>
              <a:rPr lang="en-US" sz="5867" dirty="0">
                <a:solidFill>
                  <a:schemeClr val="tx2"/>
                </a:solidFill>
                <a:latin typeface="Aptos Black" panose="020B0004020202020204" pitchFamily="34" charset="0"/>
              </a:rPr>
              <a:t>Administering VEBA Plan</a:t>
            </a:r>
          </a:p>
        </p:txBody>
      </p:sp>
      <p:pic>
        <p:nvPicPr>
          <p:cNvPr id="3" name="Picture 2" descr="A blue text on a black background&#10;&#10;Description automatically generated">
            <a:extLst>
              <a:ext uri="{FF2B5EF4-FFF2-40B4-BE49-F238E27FC236}">
                <a16:creationId xmlns:a16="http://schemas.microsoft.com/office/drawing/2014/main" id="{ADBE0A96-4B77-7E5A-5D0D-FD704CAC81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963" y="548641"/>
            <a:ext cx="3149641" cy="139639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4817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6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 Reports</a:t>
            </a:r>
          </a:p>
        </p:txBody>
      </p:sp>
      <p:grpSp>
        <p:nvGrpSpPr>
          <p:cNvPr id="3" name="Group 2">
            <a:extLst>
              <a:ext uri="{FF2B5EF4-FFF2-40B4-BE49-F238E27FC236}">
                <a16:creationId xmlns:a16="http://schemas.microsoft.com/office/drawing/2014/main" id="{85649C33-F248-5A81-F282-E97C12BB8660}"/>
              </a:ext>
            </a:extLst>
          </p:cNvPr>
          <p:cNvGrpSpPr/>
          <p:nvPr/>
        </p:nvGrpSpPr>
        <p:grpSpPr>
          <a:xfrm>
            <a:off x="2" y="1190471"/>
            <a:ext cx="7500744" cy="4758154"/>
            <a:chOff x="127784" y="911968"/>
            <a:chExt cx="5841312" cy="3705481"/>
          </a:xfrm>
        </p:grpSpPr>
        <p:pic>
          <p:nvPicPr>
            <p:cNvPr id="4" name="Picture 3">
              <a:extLst>
                <a:ext uri="{FF2B5EF4-FFF2-40B4-BE49-F238E27FC236}">
                  <a16:creationId xmlns:a16="http://schemas.microsoft.com/office/drawing/2014/main" id="{AC86B303-1A9E-CFB9-916A-F4EB13184801}"/>
                </a:ext>
              </a:extLst>
            </p:cNvPr>
            <p:cNvPicPr>
              <a:picLocks noChangeAspect="1"/>
            </p:cNvPicPr>
            <p:nvPr/>
          </p:nvPicPr>
          <p:blipFill>
            <a:blip r:embed="rId4" cstate="print">
              <a:extLst>
                <a:ext uri="{28A0092B-C50C-407E-A947-70E740481C1C}">
                  <a14:useLocalDpi xmlns:a14="http://schemas.microsoft.com/office/drawing/2010/main" val="0"/>
                </a:ext>
              </a:extLst>
            </a:blip>
            <a:srcRect l="32750" t="17073" r="33303"/>
            <a:stretch/>
          </p:blipFill>
          <p:spPr>
            <a:xfrm>
              <a:off x="127784" y="911968"/>
              <a:ext cx="5841312" cy="3705481"/>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C328F6B3-FB3A-683F-E521-26D862473CC1}"/>
                </a:ext>
              </a:extLst>
            </p:cNvPr>
            <p:cNvSpPr/>
            <p:nvPr/>
          </p:nvSpPr>
          <p:spPr>
            <a:xfrm>
              <a:off x="956930" y="1339702"/>
              <a:ext cx="4199861" cy="2674089"/>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a:solidFill>
                  <a:prstClr val="black"/>
                </a:solidFill>
                <a:latin typeface="Arial" panose="020B0604020202020204"/>
              </a:endParaRPr>
            </a:p>
          </p:txBody>
        </p:sp>
      </p:grpSp>
      <p:sp>
        <p:nvSpPr>
          <p:cNvPr id="5" name="Freeform 4"/>
          <p:cNvSpPr/>
          <p:nvPr/>
        </p:nvSpPr>
        <p:spPr>
          <a:xfrm>
            <a:off x="1481591" y="2190841"/>
            <a:ext cx="4614409" cy="3146084"/>
          </a:xfrm>
          <a:custGeom>
            <a:avLst/>
            <a:gdLst>
              <a:gd name="connsiteX0" fmla="*/ 0 w 3514312"/>
              <a:gd name="connsiteY0" fmla="*/ 0 h 2697063"/>
              <a:gd name="connsiteX1" fmla="*/ 3514312 w 3514312"/>
              <a:gd name="connsiteY1" fmla="*/ 0 h 2697063"/>
              <a:gd name="connsiteX2" fmla="*/ 3514312 w 3514312"/>
              <a:gd name="connsiteY2" fmla="*/ 2697063 h 2697063"/>
              <a:gd name="connsiteX3" fmla="*/ 0 w 3514312"/>
              <a:gd name="connsiteY3" fmla="*/ 2697063 h 2697063"/>
              <a:gd name="connsiteX4" fmla="*/ 0 w 3514312"/>
              <a:gd name="connsiteY4" fmla="*/ 0 h 2697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312" h="2697063">
                <a:moveTo>
                  <a:pt x="1" y="2697063"/>
                </a:moveTo>
                <a:lnTo>
                  <a:pt x="1" y="0"/>
                </a:lnTo>
                <a:lnTo>
                  <a:pt x="3514311" y="0"/>
                </a:lnTo>
                <a:lnTo>
                  <a:pt x="3514311" y="2697063"/>
                </a:lnTo>
                <a:lnTo>
                  <a:pt x="1" y="2697063"/>
                </a:lnTo>
                <a:close/>
              </a:path>
            </a:pathLst>
          </a:custGeom>
          <a:noFill/>
          <a:ln>
            <a:noFill/>
          </a:ln>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defTabSz="888978">
              <a:lnSpc>
                <a:spcPct val="90000"/>
              </a:lnSpc>
              <a:spcBef>
                <a:spcPct val="0"/>
              </a:spcBef>
            </a:pPr>
            <a:r>
              <a:rPr lang="en-US" sz="2800" b="1" dirty="0">
                <a:solidFill>
                  <a:srgbClr val="203864"/>
                </a:solidFill>
                <a:latin typeface="Arial" panose="020B0604020202020204"/>
              </a:rPr>
              <a:t>From your online portal, </a:t>
            </a:r>
          </a:p>
          <a:p>
            <a:pPr defTabSz="888978">
              <a:lnSpc>
                <a:spcPct val="90000"/>
              </a:lnSpc>
              <a:spcBef>
                <a:spcPct val="0"/>
              </a:spcBef>
              <a:spcAft>
                <a:spcPts val="1600"/>
              </a:spcAft>
            </a:pPr>
            <a:r>
              <a:rPr lang="en-US" sz="2800" b="1" dirty="0">
                <a:solidFill>
                  <a:srgbClr val="203864"/>
                </a:solidFill>
                <a:latin typeface="Arial" panose="020B0604020202020204"/>
              </a:rPr>
              <a:t>you can securely:</a:t>
            </a:r>
          </a:p>
          <a:p>
            <a:pPr marL="243834" lvl="1" indent="-243834" defTabSz="711182">
              <a:lnSpc>
                <a:spcPct val="90000"/>
              </a:lnSpc>
              <a:spcBef>
                <a:spcPts val="1600"/>
              </a:spcBef>
              <a:buFontTx/>
              <a:buChar char="••"/>
            </a:pPr>
            <a:r>
              <a:rPr lang="en-US" sz="2000" dirty="0">
                <a:solidFill>
                  <a:prstClr val="black">
                    <a:lumMod val="75000"/>
                    <a:lumOff val="25000"/>
                  </a:prstClr>
                </a:solidFill>
                <a:latin typeface="Arial" panose="020B0604020202020204"/>
              </a:rPr>
              <a:t>Upload Contribution Spreadsheets;</a:t>
            </a:r>
          </a:p>
          <a:p>
            <a:pPr marL="243834" lvl="1" indent="-243834" defTabSz="711182">
              <a:lnSpc>
                <a:spcPct val="90000"/>
              </a:lnSpc>
              <a:spcBef>
                <a:spcPts val="1600"/>
              </a:spcBef>
              <a:buFontTx/>
              <a:buChar char="••"/>
            </a:pPr>
            <a:r>
              <a:rPr lang="en-US" sz="2000" dirty="0">
                <a:solidFill>
                  <a:prstClr val="black">
                    <a:lumMod val="75000"/>
                    <a:lumOff val="25000"/>
                  </a:prstClr>
                </a:solidFill>
                <a:latin typeface="Arial" panose="020B0604020202020204"/>
              </a:rPr>
              <a:t>Copy and update previous reports; or</a:t>
            </a:r>
          </a:p>
          <a:p>
            <a:pPr marL="243834" lvl="1" indent="-243834" defTabSz="711182">
              <a:lnSpc>
                <a:spcPct val="90000"/>
              </a:lnSpc>
              <a:spcBef>
                <a:spcPts val="1600"/>
              </a:spcBef>
              <a:buFontTx/>
              <a:buChar char="••"/>
            </a:pPr>
            <a:r>
              <a:rPr lang="en-US" sz="2000" dirty="0">
                <a:solidFill>
                  <a:prstClr val="black">
                    <a:lumMod val="75000"/>
                    <a:lumOff val="25000"/>
                  </a:prstClr>
                </a:solidFill>
                <a:latin typeface="Arial" panose="020B0604020202020204"/>
              </a:rPr>
              <a:t>Build new reports from your Participant Roster</a:t>
            </a:r>
          </a:p>
        </p:txBody>
      </p:sp>
      <p:sp>
        <p:nvSpPr>
          <p:cNvPr id="13" name="Freeform 5">
            <a:extLst>
              <a:ext uri="{FF2B5EF4-FFF2-40B4-BE49-F238E27FC236}">
                <a16:creationId xmlns:a16="http://schemas.microsoft.com/office/drawing/2014/main" id="{EFB7D5EA-9EBF-D2CC-A151-96D0BB5451EF}"/>
              </a:ext>
            </a:extLst>
          </p:cNvPr>
          <p:cNvSpPr/>
          <p:nvPr/>
        </p:nvSpPr>
        <p:spPr>
          <a:xfrm rot="5400000">
            <a:off x="8792060" y="1777291"/>
            <a:ext cx="1973451" cy="3769963"/>
          </a:xfrm>
          <a:prstGeom prst="bracketPair">
            <a:avLst>
              <a:gd name="adj" fmla="val 0"/>
            </a:avLst>
          </a:prstGeom>
          <a:solidFill>
            <a:schemeClr val="bg1"/>
          </a:solidFill>
          <a:ln w="50800" cap="flat">
            <a:solidFill>
              <a:schemeClr val="accent6"/>
            </a:solidFill>
            <a:round/>
          </a:ln>
          <a:effectLst/>
        </p:spPr>
        <p:style>
          <a:lnRef idx="3">
            <a:schemeClr val="accent6"/>
          </a:lnRef>
          <a:fillRef idx="0">
            <a:schemeClr val="accent6"/>
          </a:fillRef>
          <a:effectRef idx="2">
            <a:schemeClr val="accent6"/>
          </a:effectRef>
          <a:fontRef idx="minor">
            <a:schemeClr val="tx1"/>
          </a:fontRef>
        </p:style>
        <p:txBody>
          <a:bodyPr spcFirstLastPara="0" vert="vert270" wrap="square" lIns="121920" tIns="274321" rIns="121920" bIns="274320" numCol="1" spcCol="1270" anchor="ctr" anchorCtr="0">
            <a:noAutofit/>
          </a:bodyPr>
          <a:lstStyle/>
          <a:p>
            <a:pPr algn="ctr" defTabSz="888978">
              <a:lnSpc>
                <a:spcPts val="2933"/>
              </a:lnSpc>
              <a:spcBef>
                <a:spcPct val="0"/>
              </a:spcBef>
            </a:pPr>
            <a:r>
              <a:rPr lang="en-US" sz="2400" dirty="0">
                <a:solidFill>
                  <a:prstClr val="black"/>
                </a:solidFill>
                <a:latin typeface="Arial" panose="020B0604020202020204"/>
              </a:rPr>
              <a:t>All eligible employees should be enrolled</a:t>
            </a:r>
          </a:p>
          <a:p>
            <a:pPr algn="ctr" defTabSz="888978">
              <a:lnSpc>
                <a:spcPts val="2933"/>
              </a:lnSpc>
              <a:spcBef>
                <a:spcPct val="0"/>
              </a:spcBef>
            </a:pPr>
            <a:r>
              <a:rPr lang="en-US" sz="2400" b="1" u="sng" dirty="0">
                <a:solidFill>
                  <a:prstClr val="black"/>
                </a:solidFill>
                <a:latin typeface="Arial" panose="020B0604020202020204"/>
              </a:rPr>
              <a:t>before</a:t>
            </a:r>
          </a:p>
          <a:p>
            <a:pPr algn="ctr" defTabSz="888978">
              <a:lnSpc>
                <a:spcPts val="2933"/>
              </a:lnSpc>
              <a:spcBef>
                <a:spcPct val="0"/>
              </a:spcBef>
            </a:pPr>
            <a:r>
              <a:rPr lang="en-US" sz="2400" dirty="0">
                <a:solidFill>
                  <a:prstClr val="black"/>
                </a:solidFill>
                <a:latin typeface="Arial" panose="020B0604020202020204"/>
              </a:rPr>
              <a:t>receiving a contribution</a:t>
            </a:r>
          </a:p>
        </p:txBody>
      </p:sp>
    </p:spTree>
    <p:extLst>
      <p:ext uri="{BB962C8B-B14F-4D97-AF65-F5344CB8AC3E}">
        <p14:creationId xmlns:p14="http://schemas.microsoft.com/office/powerpoint/2010/main" val="254187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l="17000" t="-19000" r="-43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Contribution Data</a:t>
            </a:r>
          </a:p>
        </p:txBody>
      </p:sp>
      <p:sp>
        <p:nvSpPr>
          <p:cNvPr id="9" name="Text Placeholder 1"/>
          <p:cNvSpPr txBox="1">
            <a:spLocks/>
          </p:cNvSpPr>
          <p:nvPr/>
        </p:nvSpPr>
        <p:spPr>
          <a:xfrm>
            <a:off x="901783" y="1727149"/>
            <a:ext cx="7772400" cy="411480"/>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rgbClr val="0075BC"/>
              </a:buClr>
              <a:buFont typeface="Arial" panose="020B0604020202020204" pitchFamily="34" charset="0"/>
              <a:buNone/>
              <a:defRPr sz="1000" kern="1200">
                <a:solidFill>
                  <a:schemeClr val="tx1">
                    <a:lumMod val="75000"/>
                    <a:lumOff val="25000"/>
                  </a:schemeClr>
                </a:solidFill>
                <a:latin typeface="+mn-lt"/>
                <a:ea typeface="+mn-ea"/>
                <a:cs typeface="+mn-cs"/>
              </a:defRPr>
            </a:lvl1pPr>
            <a:lvl2pPr marL="731520" indent="-365760" algn="l" defTabSz="914400" rtl="0" eaLnBrk="1" latinLnBrk="0" hangingPunct="1">
              <a:lnSpc>
                <a:spcPct val="90000"/>
              </a:lnSpc>
              <a:spcBef>
                <a:spcPts val="500"/>
              </a:spcBef>
              <a:buClr>
                <a:srgbClr val="0075BC"/>
              </a:buClr>
              <a:buFont typeface="Trebuchet MS" panose="020B0603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5BC"/>
              </a:buClr>
              <a:buFont typeface="Courier New" panose="02070309020205020404" pitchFamily="49" charset="0"/>
              <a:buChar char="o"/>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5BC"/>
              </a:buClr>
              <a:buFont typeface="Courier New" panose="02070309020205020404" pitchFamily="49" charset="0"/>
              <a:buChar char="o"/>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5BC"/>
              </a:buClr>
              <a:buFont typeface="Courier New" panose="02070309020205020404" pitchFamily="49" charset="0"/>
              <a:buChar char="o"/>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b="1" dirty="0">
                <a:solidFill>
                  <a:srgbClr val="0075BC"/>
                </a:solidFill>
                <a:latin typeface="Arial" panose="020B0604020202020204"/>
              </a:rPr>
              <a:t>Required information:</a:t>
            </a:r>
          </a:p>
        </p:txBody>
      </p:sp>
      <p:sp>
        <p:nvSpPr>
          <p:cNvPr id="10" name="Content Placeholder 2"/>
          <p:cNvSpPr txBox="1">
            <a:spLocks/>
          </p:cNvSpPr>
          <p:nvPr/>
        </p:nvSpPr>
        <p:spPr>
          <a:xfrm>
            <a:off x="901784" y="2302493"/>
            <a:ext cx="7419257" cy="2606675"/>
          </a:xfrm>
          <a:prstGeom prst="rect">
            <a:avLst/>
          </a:prstGeom>
          <a:noFill/>
        </p:spPr>
        <p:txBody>
          <a:bodyPr vert="horz" lIns="182880" tIns="182880" rIns="182880" bIns="45720" rtlCol="0">
            <a:noAutofit/>
          </a:bodyPr>
          <a:lstStyle>
            <a:lvl1pPr marL="228600" indent="-228600" algn="l" defTabSz="914400" rtl="0" eaLnBrk="1" latinLnBrk="0" hangingPunct="1">
              <a:lnSpc>
                <a:spcPct val="90000"/>
              </a:lnSpc>
              <a:spcBef>
                <a:spcPts val="1000"/>
              </a:spcBef>
              <a:buClr>
                <a:srgbClr val="0075BC"/>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31520" indent="-365760" algn="l" defTabSz="914400" rtl="0" eaLnBrk="1" latinLnBrk="0" hangingPunct="1">
              <a:lnSpc>
                <a:spcPct val="90000"/>
              </a:lnSpc>
              <a:spcBef>
                <a:spcPts val="500"/>
              </a:spcBef>
              <a:buClr>
                <a:srgbClr val="0075BC"/>
              </a:buClr>
              <a:buFont typeface="Trebuchet MS" panose="020B0603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5BC"/>
              </a:buClr>
              <a:buFont typeface="Courier New" panose="02070309020205020404" pitchFamily="49" charset="0"/>
              <a:buChar char="o"/>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5BC"/>
              </a:buClr>
              <a:buFont typeface="Courier New" panose="02070309020205020404" pitchFamily="49" charset="0"/>
              <a:buChar char="o"/>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5BC"/>
              </a:buClr>
              <a:buFont typeface="Courier New" panose="02070309020205020404" pitchFamily="49" charset="0"/>
              <a:buChar char="o"/>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600"/>
              </a:spcBef>
            </a:pPr>
            <a:r>
              <a:rPr lang="en-US" sz="2133" dirty="0">
                <a:solidFill>
                  <a:prstClr val="black">
                    <a:lumMod val="75000"/>
                    <a:lumOff val="25000"/>
                  </a:prstClr>
                </a:solidFill>
                <a:latin typeface="Arial" panose="020B0604020202020204"/>
              </a:rPr>
              <a:t>Employer ID number</a:t>
            </a:r>
          </a:p>
          <a:p>
            <a:pPr marL="304792" indent="-304792" defTabSz="1219170">
              <a:spcBef>
                <a:spcPts val="1600"/>
              </a:spcBef>
            </a:pPr>
            <a:r>
              <a:rPr lang="en-US" sz="2133" dirty="0">
                <a:solidFill>
                  <a:prstClr val="black">
                    <a:lumMod val="75000"/>
                    <a:lumOff val="25000"/>
                  </a:prstClr>
                </a:solidFill>
                <a:latin typeface="Arial" panose="020B0604020202020204"/>
              </a:rPr>
              <a:t>Division code</a:t>
            </a:r>
          </a:p>
          <a:p>
            <a:pPr marL="304792" indent="-304792" defTabSz="1219170">
              <a:spcBef>
                <a:spcPts val="1600"/>
              </a:spcBef>
            </a:pPr>
            <a:r>
              <a:rPr lang="en-US" sz="2133" dirty="0">
                <a:solidFill>
                  <a:prstClr val="black">
                    <a:lumMod val="75000"/>
                    <a:lumOff val="25000"/>
                  </a:prstClr>
                </a:solidFill>
                <a:latin typeface="Arial" panose="020B0604020202020204"/>
              </a:rPr>
              <a:t>Participant account number or Social Security number</a:t>
            </a:r>
          </a:p>
          <a:p>
            <a:pPr marL="304792" indent="-304792" defTabSz="1219170">
              <a:spcBef>
                <a:spcPts val="1600"/>
              </a:spcBef>
            </a:pPr>
            <a:r>
              <a:rPr lang="en-US" sz="2133" dirty="0">
                <a:solidFill>
                  <a:prstClr val="black">
                    <a:lumMod val="75000"/>
                    <a:lumOff val="25000"/>
                  </a:prstClr>
                </a:solidFill>
                <a:latin typeface="Arial" panose="020B0604020202020204"/>
              </a:rPr>
              <a:t>Participant first and last name</a:t>
            </a:r>
          </a:p>
          <a:p>
            <a:pPr marL="304792" indent="-304792" defTabSz="1219170">
              <a:spcBef>
                <a:spcPts val="1600"/>
              </a:spcBef>
            </a:pPr>
            <a:r>
              <a:rPr lang="en-US" sz="2133" dirty="0">
                <a:solidFill>
                  <a:prstClr val="black">
                    <a:lumMod val="75000"/>
                    <a:lumOff val="25000"/>
                  </a:prstClr>
                </a:solidFill>
                <a:latin typeface="Arial" panose="020B0604020202020204"/>
              </a:rPr>
              <a:t>Contribution amount</a:t>
            </a:r>
            <a:endParaRPr lang="en-US" sz="1467" dirty="0">
              <a:solidFill>
                <a:prstClr val="black">
                  <a:lumMod val="75000"/>
                  <a:lumOff val="25000"/>
                </a:prstClr>
              </a:solidFill>
              <a:latin typeface="Arial" panose="020B0604020202020204"/>
            </a:endParaRPr>
          </a:p>
        </p:txBody>
      </p:sp>
      <p:sp>
        <p:nvSpPr>
          <p:cNvPr id="11" name="Rectangle 10"/>
          <p:cNvSpPr/>
          <p:nvPr/>
        </p:nvSpPr>
        <p:spPr>
          <a:xfrm>
            <a:off x="1450423" y="5831840"/>
            <a:ext cx="9291156" cy="49784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accent1"/>
            </a:solidFill>
          </a:ln>
        </p:spPr>
        <p:txBody>
          <a:bodyPr wrap="square" lIns="182880" tIns="0" rIns="182880" bIns="0" anchor="ctr" anchorCtr="0">
            <a:noAutofit/>
          </a:bodyPr>
          <a:lstStyle/>
          <a:p>
            <a:pPr algn="ctr" defTabSz="609570">
              <a:buClr>
                <a:prstClr val="white"/>
              </a:buClr>
            </a:pPr>
            <a:r>
              <a:rPr lang="en-US" sz="1867" dirty="0">
                <a:solidFill>
                  <a:prstClr val="white"/>
                </a:solidFill>
                <a:latin typeface="Arial" panose="020B0604020202020204"/>
                <a:cs typeface="Times New Roman"/>
              </a:rPr>
              <a:t>Please send funds within </a:t>
            </a:r>
            <a:r>
              <a:rPr lang="en-US" sz="1867" b="1" dirty="0">
                <a:solidFill>
                  <a:srgbClr val="F8A43E"/>
                </a:solidFill>
                <a:latin typeface="Arial" panose="020B0604020202020204"/>
                <a:cs typeface="Times New Roman"/>
              </a:rPr>
              <a:t>FIVE BUSINESS DAYS </a:t>
            </a:r>
            <a:r>
              <a:rPr lang="en-US" sz="1867" dirty="0">
                <a:solidFill>
                  <a:prstClr val="white"/>
                </a:solidFill>
                <a:latin typeface="Arial" panose="020B0604020202020204"/>
                <a:cs typeface="Times New Roman"/>
              </a:rPr>
              <a:t>of submitting contribution reports.</a:t>
            </a:r>
          </a:p>
        </p:txBody>
      </p:sp>
    </p:spTree>
    <p:extLst>
      <p:ext uri="{BB962C8B-B14F-4D97-AF65-F5344CB8AC3E}">
        <p14:creationId xmlns:p14="http://schemas.microsoft.com/office/powerpoint/2010/main" val="778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stretch>
            <a:fillRect l="-6000" r="-6000"/>
          </a:stretch>
        </a:blipFill>
        <a:effectLst/>
      </p:bgPr>
    </p:bg>
    <p:spTree>
      <p:nvGrpSpPr>
        <p:cNvPr id="1" name="">
          <a:extLst>
            <a:ext uri="{FF2B5EF4-FFF2-40B4-BE49-F238E27FC236}">
              <a16:creationId xmlns:a16="http://schemas.microsoft.com/office/drawing/2014/main" id="{1D901209-4524-3360-D2E5-42D37C778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8807C-0A2D-BB3E-4168-407457CBF053}"/>
              </a:ext>
            </a:extLst>
          </p:cNvPr>
          <p:cNvSpPr>
            <a:spLocks noGrp="1"/>
          </p:cNvSpPr>
          <p:nvPr>
            <p:ph type="title"/>
          </p:nvPr>
        </p:nvSpPr>
        <p:spPr/>
        <p:txBody>
          <a:bodyPr/>
          <a:lstStyle/>
          <a:p>
            <a:r>
              <a:rPr lang="en-US" dirty="0"/>
              <a:t>Submit Participant Status Changes</a:t>
            </a:r>
          </a:p>
        </p:txBody>
      </p:sp>
      <p:sp>
        <p:nvSpPr>
          <p:cNvPr id="4" name="Content Placeholder 2">
            <a:extLst>
              <a:ext uri="{FF2B5EF4-FFF2-40B4-BE49-F238E27FC236}">
                <a16:creationId xmlns:a16="http://schemas.microsoft.com/office/drawing/2014/main" id="{6DF6D625-78CA-DB18-EC66-5A2EB8341E16}"/>
              </a:ext>
            </a:extLst>
          </p:cNvPr>
          <p:cNvSpPr txBox="1">
            <a:spLocks/>
          </p:cNvSpPr>
          <p:nvPr/>
        </p:nvSpPr>
        <p:spPr>
          <a:xfrm>
            <a:off x="770171" y="2932468"/>
            <a:ext cx="7469588" cy="3554280"/>
          </a:xfrm>
          <a:prstGeom prst="rect">
            <a:avLst/>
          </a:prstGeom>
          <a:noFill/>
        </p:spPr>
        <p:txBody>
          <a:bodyPr vert="horz" lIns="0" tIns="91440" rIns="0" bIns="45720" rtlCol="0" anchor="t">
            <a:normAutofit/>
          </a:bodyPr>
          <a:lstStyle>
            <a:lvl1pPr marL="228600" indent="-228600" algn="l" defTabSz="914400" rtl="0" eaLnBrk="1" latinLnBrk="0" hangingPunct="1">
              <a:lnSpc>
                <a:spcPct val="90000"/>
              </a:lnSpc>
              <a:spcBef>
                <a:spcPts val="1000"/>
              </a:spcBef>
              <a:buClr>
                <a:srgbClr val="0075BC"/>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31520" indent="-365760" algn="l" defTabSz="914400" rtl="0" eaLnBrk="1" latinLnBrk="0" hangingPunct="1">
              <a:lnSpc>
                <a:spcPct val="90000"/>
              </a:lnSpc>
              <a:spcBef>
                <a:spcPts val="500"/>
              </a:spcBef>
              <a:buClr>
                <a:srgbClr val="0075BC"/>
              </a:buClr>
              <a:buFont typeface="Trebuchet MS" panose="020B0603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5BC"/>
              </a:buClr>
              <a:buFont typeface="Courier New" panose="02070309020205020404" pitchFamily="49" charset="0"/>
              <a:buChar char="o"/>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5BC"/>
              </a:buClr>
              <a:buFont typeface="Courier New" panose="02070309020205020404" pitchFamily="49" charset="0"/>
              <a:buChar char="o"/>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5BC"/>
              </a:buClr>
              <a:buFont typeface="Courier New" panose="02070309020205020404" pitchFamily="49" charset="0"/>
              <a:buChar char="o"/>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3834" indent="-243834" defTabSz="1219170">
              <a:lnSpc>
                <a:spcPct val="100000"/>
              </a:lnSpc>
              <a:spcBef>
                <a:spcPts val="0"/>
              </a:spcBef>
              <a:spcAft>
                <a:spcPts val="2400"/>
              </a:spcAft>
              <a:buClrTx/>
            </a:pPr>
            <a:r>
              <a:rPr lang="en-US" sz="2133" b="1" dirty="0">
                <a:solidFill>
                  <a:schemeClr val="tx1">
                    <a:lumMod val="65000"/>
                    <a:lumOff val="35000"/>
                  </a:schemeClr>
                </a:solidFill>
                <a:latin typeface="Arial" panose="020B0604020202020204"/>
              </a:rPr>
              <a:t>Are voluntarily or involuntarily terminated</a:t>
            </a:r>
            <a:r>
              <a:rPr lang="en-US" sz="2133" dirty="0">
                <a:solidFill>
                  <a:schemeClr val="tx1">
                    <a:lumMod val="65000"/>
                    <a:lumOff val="35000"/>
                  </a:schemeClr>
                </a:solidFill>
                <a:latin typeface="Arial" panose="020B0604020202020204"/>
              </a:rPr>
              <a:t>                        </a:t>
            </a:r>
            <a:r>
              <a:rPr lang="en-US" sz="1867" i="1" dirty="0">
                <a:solidFill>
                  <a:schemeClr val="tx1">
                    <a:lumMod val="65000"/>
                    <a:lumOff val="35000"/>
                  </a:schemeClr>
                </a:solidFill>
                <a:latin typeface="Arial" panose="020B0604020202020204"/>
              </a:rPr>
              <a:t>(separation, retirement, etc.)</a:t>
            </a:r>
          </a:p>
          <a:p>
            <a:pPr marL="243834" indent="-243834" defTabSz="1219170">
              <a:lnSpc>
                <a:spcPct val="100000"/>
              </a:lnSpc>
              <a:spcBef>
                <a:spcPts val="0"/>
              </a:spcBef>
              <a:spcAft>
                <a:spcPts val="2400"/>
              </a:spcAft>
              <a:buClrTx/>
            </a:pPr>
            <a:r>
              <a:rPr lang="en-US" sz="2133" b="1" dirty="0">
                <a:solidFill>
                  <a:schemeClr val="tx1">
                    <a:lumMod val="65000"/>
                    <a:lumOff val="35000"/>
                  </a:schemeClr>
                </a:solidFill>
                <a:latin typeface="Arial" panose="020B0604020202020204"/>
              </a:rPr>
              <a:t>Experience a position change or hours reduction affecting eligibility for ongoing contributions</a:t>
            </a:r>
            <a:r>
              <a:rPr lang="en-US" sz="2133" dirty="0">
                <a:solidFill>
                  <a:schemeClr val="tx1">
                    <a:lumMod val="65000"/>
                    <a:lumOff val="35000"/>
                  </a:schemeClr>
                </a:solidFill>
                <a:latin typeface="Arial" panose="020B0604020202020204"/>
              </a:rPr>
              <a:t>           </a:t>
            </a:r>
            <a:r>
              <a:rPr lang="en-US" sz="1867" i="1" dirty="0">
                <a:solidFill>
                  <a:schemeClr val="tx1">
                    <a:lumMod val="65000"/>
                    <a:lumOff val="35000"/>
                  </a:schemeClr>
                </a:solidFill>
                <a:latin typeface="Arial" panose="020B0604020202020204"/>
              </a:rPr>
              <a:t>(monthly, quarterly, etc.)</a:t>
            </a:r>
          </a:p>
          <a:p>
            <a:pPr marL="243834" indent="-243834" defTabSz="1219170">
              <a:lnSpc>
                <a:spcPct val="100000"/>
              </a:lnSpc>
              <a:spcBef>
                <a:spcPts val="0"/>
              </a:spcBef>
              <a:spcAft>
                <a:spcPts val="2400"/>
              </a:spcAft>
              <a:buClrTx/>
            </a:pPr>
            <a:r>
              <a:rPr lang="en-US" sz="2133" b="1" dirty="0">
                <a:solidFill>
                  <a:schemeClr val="tx1">
                    <a:lumMod val="65000"/>
                    <a:lumOff val="35000"/>
                  </a:schemeClr>
                </a:solidFill>
                <a:latin typeface="Arial" panose="020B0604020202020204"/>
              </a:rPr>
              <a:t>Are rehired</a:t>
            </a:r>
          </a:p>
          <a:p>
            <a:pPr marL="243834" indent="-243834" defTabSz="1219170">
              <a:lnSpc>
                <a:spcPct val="100000"/>
              </a:lnSpc>
              <a:spcBef>
                <a:spcPts val="0"/>
              </a:spcBef>
              <a:spcAft>
                <a:spcPts val="2400"/>
              </a:spcAft>
              <a:buClrTx/>
            </a:pPr>
            <a:r>
              <a:rPr lang="en-US" sz="2133" b="1" dirty="0">
                <a:solidFill>
                  <a:schemeClr val="tx1">
                    <a:lumMod val="65000"/>
                    <a:lumOff val="35000"/>
                  </a:schemeClr>
                </a:solidFill>
                <a:latin typeface="Arial" panose="020B0604020202020204"/>
              </a:rPr>
              <a:t>Pass away</a:t>
            </a:r>
          </a:p>
        </p:txBody>
      </p:sp>
      <p:sp>
        <p:nvSpPr>
          <p:cNvPr id="7" name="Rectangle 6">
            <a:extLst>
              <a:ext uri="{FF2B5EF4-FFF2-40B4-BE49-F238E27FC236}">
                <a16:creationId xmlns:a16="http://schemas.microsoft.com/office/drawing/2014/main" id="{99422EB9-1608-2064-C37B-8E8F468872F9}"/>
              </a:ext>
            </a:extLst>
          </p:cNvPr>
          <p:cNvSpPr/>
          <p:nvPr/>
        </p:nvSpPr>
        <p:spPr>
          <a:xfrm>
            <a:off x="476655" y="1612351"/>
            <a:ext cx="9561348" cy="913070"/>
          </a:xfrm>
          <a:prstGeom prst="rect">
            <a:avLst/>
          </a:prstGeom>
        </p:spPr>
        <p:txBody>
          <a:bodyPr wrap="square">
            <a:spAutoFit/>
          </a:bodyPr>
          <a:lstStyle/>
          <a:p>
            <a:pPr defTabSz="914377">
              <a:lnSpc>
                <a:spcPts val="3200"/>
              </a:lnSpc>
              <a:buClr>
                <a:srgbClr val="0075BC"/>
              </a:buClr>
            </a:pPr>
            <a:r>
              <a:rPr lang="en-US" sz="2800" b="1" dirty="0">
                <a:solidFill>
                  <a:srgbClr val="009AD0"/>
                </a:solidFill>
                <a:latin typeface="Arial" panose="020B0604020202020204"/>
              </a:rPr>
              <a:t>From your online portal, notify us when enrolled employees/participants:</a:t>
            </a:r>
          </a:p>
        </p:txBody>
      </p:sp>
      <p:grpSp>
        <p:nvGrpSpPr>
          <p:cNvPr id="8" name="Group 7">
            <a:extLst>
              <a:ext uri="{FF2B5EF4-FFF2-40B4-BE49-F238E27FC236}">
                <a16:creationId xmlns:a16="http://schemas.microsoft.com/office/drawing/2014/main" id="{2A707C05-889E-1FA3-3544-388E5689902D}"/>
              </a:ext>
            </a:extLst>
          </p:cNvPr>
          <p:cNvGrpSpPr/>
          <p:nvPr/>
        </p:nvGrpSpPr>
        <p:grpSpPr>
          <a:xfrm>
            <a:off x="7630160" y="2309793"/>
            <a:ext cx="4561840" cy="3823003"/>
            <a:chOff x="3591427" y="1194125"/>
            <a:chExt cx="4644778" cy="3892507"/>
          </a:xfrm>
        </p:grpSpPr>
        <p:pic>
          <p:nvPicPr>
            <p:cNvPr id="11" name="Picture 10">
              <a:extLst>
                <a:ext uri="{FF2B5EF4-FFF2-40B4-BE49-F238E27FC236}">
                  <a16:creationId xmlns:a16="http://schemas.microsoft.com/office/drawing/2014/main" id="{E1F2F6D5-10CA-C4F3-2CDA-C1A31DD06099}"/>
                </a:ext>
              </a:extLst>
            </p:cNvPr>
            <p:cNvPicPr>
              <a:picLocks noChangeAspect="1"/>
            </p:cNvPicPr>
            <p:nvPr/>
          </p:nvPicPr>
          <p:blipFill>
            <a:blip r:embed="rId4" cstate="print">
              <a:extLst>
                <a:ext uri="{28A0092B-C50C-407E-A947-70E740481C1C}">
                  <a14:useLocalDpi xmlns:a14="http://schemas.microsoft.com/office/drawing/2010/main" val="0"/>
                </a:ext>
              </a:extLst>
            </a:blip>
            <a:srcRect l="32750" t="17073" r="42775"/>
            <a:stretch/>
          </p:blipFill>
          <p:spPr>
            <a:xfrm>
              <a:off x="3591427" y="1194125"/>
              <a:ext cx="4644778" cy="3892507"/>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D30D229D-DACD-511A-67CC-182462404D96}"/>
                </a:ext>
              </a:extLst>
            </p:cNvPr>
            <p:cNvSpPr/>
            <p:nvPr/>
          </p:nvSpPr>
          <p:spPr>
            <a:xfrm>
              <a:off x="4525506" y="1633221"/>
              <a:ext cx="3702950" cy="2799295"/>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rial" panose="020B0604020202020204"/>
              </a:endParaRPr>
            </a:p>
          </p:txBody>
        </p:sp>
      </p:grpSp>
      <p:pic>
        <p:nvPicPr>
          <p:cNvPr id="10" name="Picture 9">
            <a:extLst>
              <a:ext uri="{FF2B5EF4-FFF2-40B4-BE49-F238E27FC236}">
                <a16:creationId xmlns:a16="http://schemas.microsoft.com/office/drawing/2014/main" id="{EA5741D2-22BC-8D38-E918-34D0B1F5FF0D}"/>
              </a:ext>
            </a:extLst>
          </p:cNvPr>
          <p:cNvPicPr>
            <a:picLocks noChangeAspect="1"/>
          </p:cNvPicPr>
          <p:nvPr/>
        </p:nvPicPr>
        <p:blipFill>
          <a:blip r:embed="rId5"/>
          <a:srcRect r="24270"/>
          <a:stretch/>
        </p:blipFill>
        <p:spPr>
          <a:xfrm>
            <a:off x="8535528" y="2741890"/>
            <a:ext cx="3636829" cy="2771692"/>
          </a:xfrm>
          <a:prstGeom prst="rect">
            <a:avLst/>
          </a:prstGeom>
        </p:spPr>
      </p:pic>
    </p:spTree>
    <p:extLst>
      <p:ext uri="{BB962C8B-B14F-4D97-AF65-F5344CB8AC3E}">
        <p14:creationId xmlns:p14="http://schemas.microsoft.com/office/powerpoint/2010/main" val="425688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FD5C9E8-70FE-4761-BAEE-01BE66EA2974}"/>
              </a:ext>
            </a:extLst>
          </p:cNvPr>
          <p:cNvSpPr>
            <a:spLocks noGrp="1"/>
          </p:cNvSpPr>
          <p:nvPr>
            <p:ph type="title"/>
          </p:nvPr>
        </p:nvSpPr>
        <p:spPr>
          <a:xfrm>
            <a:off x="476655" y="128727"/>
            <a:ext cx="10877145" cy="905049"/>
          </a:xfrm>
        </p:spPr>
        <p:txBody>
          <a:bodyPr/>
          <a:lstStyle/>
          <a:p>
            <a:r>
              <a:rPr lang="en-US" dirty="0"/>
              <a:t>Participant Status Change Options</a:t>
            </a:r>
          </a:p>
        </p:txBody>
      </p:sp>
      <p:grpSp>
        <p:nvGrpSpPr>
          <p:cNvPr id="20" name="Group 19">
            <a:extLst>
              <a:ext uri="{FF2B5EF4-FFF2-40B4-BE49-F238E27FC236}">
                <a16:creationId xmlns:a16="http://schemas.microsoft.com/office/drawing/2014/main" id="{2E82828F-7CE2-5634-5DCC-6D1D70C27C6C}"/>
              </a:ext>
            </a:extLst>
          </p:cNvPr>
          <p:cNvGrpSpPr/>
          <p:nvPr/>
        </p:nvGrpSpPr>
        <p:grpSpPr>
          <a:xfrm>
            <a:off x="148406" y="1789115"/>
            <a:ext cx="6415487" cy="2351191"/>
            <a:chOff x="148406" y="1789115"/>
            <a:chExt cx="6415487" cy="2351191"/>
          </a:xfrm>
        </p:grpSpPr>
        <p:grpSp>
          <p:nvGrpSpPr>
            <p:cNvPr id="32" name="Group 31">
              <a:extLst>
                <a:ext uri="{FF2B5EF4-FFF2-40B4-BE49-F238E27FC236}">
                  <a16:creationId xmlns:a16="http://schemas.microsoft.com/office/drawing/2014/main" id="{EABE3BF1-8705-0A9C-5060-A44A50C066AF}"/>
                </a:ext>
              </a:extLst>
            </p:cNvPr>
            <p:cNvGrpSpPr/>
            <p:nvPr/>
          </p:nvGrpSpPr>
          <p:grpSpPr>
            <a:xfrm>
              <a:off x="148406" y="1789115"/>
              <a:ext cx="6415487" cy="2351191"/>
              <a:chOff x="646899" y="1666114"/>
              <a:chExt cx="5361667" cy="1964980"/>
            </a:xfrm>
          </p:grpSpPr>
          <p:pic>
            <p:nvPicPr>
              <p:cNvPr id="34" name="Picture 33">
                <a:extLst>
                  <a:ext uri="{FF2B5EF4-FFF2-40B4-BE49-F238E27FC236}">
                    <a16:creationId xmlns:a16="http://schemas.microsoft.com/office/drawing/2014/main" id="{B9330896-B415-967C-382A-D1ECC2712124}"/>
                  </a:ext>
                </a:extLst>
              </p:cNvPr>
              <p:cNvPicPr>
                <a:picLocks noChangeAspect="1"/>
              </p:cNvPicPr>
              <p:nvPr/>
            </p:nvPicPr>
            <p:blipFill rotWithShape="1">
              <a:blip r:embed="rId3">
                <a:extLst>
                  <a:ext uri="{28A0092B-C50C-407E-A947-70E740481C1C}">
                    <a14:useLocalDpi xmlns:a14="http://schemas.microsoft.com/office/drawing/2010/main" val="0"/>
                  </a:ext>
                </a:extLst>
              </a:blip>
              <a:srcRect r="15604"/>
              <a:stretch/>
            </p:blipFill>
            <p:spPr>
              <a:xfrm>
                <a:off x="646899" y="1666114"/>
                <a:ext cx="5361667" cy="1964980"/>
              </a:xfrm>
              <a:prstGeom prst="rect">
                <a:avLst/>
              </a:prstGeom>
              <a:effectLst>
                <a:outerShdw blurRad="50800" dist="38100" dir="8100000" algn="tr" rotWithShape="0">
                  <a:prstClr val="black">
                    <a:alpha val="40000"/>
                  </a:prstClr>
                </a:outerShdw>
              </a:effectLst>
            </p:spPr>
          </p:pic>
          <p:sp>
            <p:nvSpPr>
              <p:cNvPr id="35" name="Rectangle 34">
                <a:extLst>
                  <a:ext uri="{FF2B5EF4-FFF2-40B4-BE49-F238E27FC236}">
                    <a16:creationId xmlns:a16="http://schemas.microsoft.com/office/drawing/2014/main" id="{AE71F5BF-78A8-ED13-6F28-7AEB1E8F5E93}"/>
                  </a:ext>
                </a:extLst>
              </p:cNvPr>
              <p:cNvSpPr/>
              <p:nvPr/>
            </p:nvSpPr>
            <p:spPr>
              <a:xfrm>
                <a:off x="780434" y="2731010"/>
                <a:ext cx="1805111" cy="776818"/>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grpSp>
        <p:sp>
          <p:nvSpPr>
            <p:cNvPr id="33" name="Rectangle 32">
              <a:extLst>
                <a:ext uri="{FF2B5EF4-FFF2-40B4-BE49-F238E27FC236}">
                  <a16:creationId xmlns:a16="http://schemas.microsoft.com/office/drawing/2014/main" id="{61780E95-3467-2992-DF25-C8A32E21B9D1}"/>
                </a:ext>
              </a:extLst>
            </p:cNvPr>
            <p:cNvSpPr/>
            <p:nvPr/>
          </p:nvSpPr>
          <p:spPr>
            <a:xfrm>
              <a:off x="2728210" y="2275186"/>
              <a:ext cx="3835683" cy="947699"/>
            </a:xfrm>
            <a:prstGeom prst="rect">
              <a:avLst/>
            </a:prstGeom>
            <a:solidFill>
              <a:srgbClr val="F5F5F5">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grpSp>
        <p:nvGrpSpPr>
          <p:cNvPr id="36" name="Group 35">
            <a:extLst>
              <a:ext uri="{FF2B5EF4-FFF2-40B4-BE49-F238E27FC236}">
                <a16:creationId xmlns:a16="http://schemas.microsoft.com/office/drawing/2014/main" id="{CCD50A9B-66A7-BA77-FE71-A655E55060F2}"/>
              </a:ext>
            </a:extLst>
          </p:cNvPr>
          <p:cNvGrpSpPr/>
          <p:nvPr/>
        </p:nvGrpSpPr>
        <p:grpSpPr>
          <a:xfrm>
            <a:off x="2660949" y="3331350"/>
            <a:ext cx="5451722" cy="3233140"/>
            <a:chOff x="1720544" y="3399749"/>
            <a:chExt cx="5451722" cy="3233140"/>
          </a:xfrm>
        </p:grpSpPr>
        <p:pic>
          <p:nvPicPr>
            <p:cNvPr id="37" name="Picture 36">
              <a:extLst>
                <a:ext uri="{FF2B5EF4-FFF2-40B4-BE49-F238E27FC236}">
                  <a16:creationId xmlns:a16="http://schemas.microsoft.com/office/drawing/2014/main" id="{FA0FA9C2-E61A-4E61-2E6C-720D88D37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544" y="3399749"/>
              <a:ext cx="5451722" cy="3233140"/>
            </a:xfrm>
            <a:prstGeom prst="rect">
              <a:avLst/>
            </a:prstGeom>
            <a:ln>
              <a:noFill/>
            </a:ln>
            <a:effectLst>
              <a:outerShdw blurRad="292100" dist="139700" dir="5400000" algn="tl" rotWithShape="0">
                <a:srgbClr val="333333">
                  <a:alpha val="65000"/>
                </a:srgbClr>
              </a:outerShdw>
            </a:effectLst>
          </p:spPr>
        </p:pic>
        <p:sp>
          <p:nvSpPr>
            <p:cNvPr id="38" name="Rectangle 37">
              <a:extLst>
                <a:ext uri="{FF2B5EF4-FFF2-40B4-BE49-F238E27FC236}">
                  <a16:creationId xmlns:a16="http://schemas.microsoft.com/office/drawing/2014/main" id="{8B497A16-2382-4D9B-53C3-319812FA4894}"/>
                </a:ext>
              </a:extLst>
            </p:cNvPr>
            <p:cNvSpPr/>
            <p:nvPr/>
          </p:nvSpPr>
          <p:spPr>
            <a:xfrm>
              <a:off x="1997463" y="5222219"/>
              <a:ext cx="754428" cy="238785"/>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39" name="Rectangle 38">
              <a:extLst>
                <a:ext uri="{FF2B5EF4-FFF2-40B4-BE49-F238E27FC236}">
                  <a16:creationId xmlns:a16="http://schemas.microsoft.com/office/drawing/2014/main" id="{918E3FA3-A88D-F13F-25B4-D9A3C23ABE65}"/>
                </a:ext>
              </a:extLst>
            </p:cNvPr>
            <p:cNvSpPr/>
            <p:nvPr/>
          </p:nvSpPr>
          <p:spPr>
            <a:xfrm>
              <a:off x="6612787" y="6346584"/>
              <a:ext cx="481696" cy="242264"/>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grpSp>
      <p:grpSp>
        <p:nvGrpSpPr>
          <p:cNvPr id="40" name="Group 39">
            <a:extLst>
              <a:ext uri="{FF2B5EF4-FFF2-40B4-BE49-F238E27FC236}">
                <a16:creationId xmlns:a16="http://schemas.microsoft.com/office/drawing/2014/main" id="{248E4593-BA72-9BE6-62A9-090900C14FF1}"/>
              </a:ext>
            </a:extLst>
          </p:cNvPr>
          <p:cNvGrpSpPr/>
          <p:nvPr/>
        </p:nvGrpSpPr>
        <p:grpSpPr>
          <a:xfrm>
            <a:off x="5885255" y="1142241"/>
            <a:ext cx="6128670" cy="4848631"/>
            <a:chOff x="5301330" y="1352018"/>
            <a:chExt cx="6128670" cy="4848631"/>
          </a:xfrm>
        </p:grpSpPr>
        <p:pic>
          <p:nvPicPr>
            <p:cNvPr id="41" name="Picture 40">
              <a:extLst>
                <a:ext uri="{FF2B5EF4-FFF2-40B4-BE49-F238E27FC236}">
                  <a16:creationId xmlns:a16="http://schemas.microsoft.com/office/drawing/2014/main" id="{39736127-A325-DB7D-AEC2-695EFE9CF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1330" y="1352018"/>
              <a:ext cx="6128670" cy="4848631"/>
            </a:xfrm>
            <a:prstGeom prst="rect">
              <a:avLst/>
            </a:prstGeom>
            <a:ln>
              <a:noFill/>
            </a:ln>
            <a:effectLst>
              <a:outerShdw blurRad="292100" dist="139700" dir="5400000" algn="tl" rotWithShape="0">
                <a:srgbClr val="333333">
                  <a:alpha val="65000"/>
                </a:srgbClr>
              </a:outerShdw>
            </a:effectLst>
          </p:spPr>
        </p:pic>
        <p:sp>
          <p:nvSpPr>
            <p:cNvPr id="42" name="Rectangle 41">
              <a:extLst>
                <a:ext uri="{FF2B5EF4-FFF2-40B4-BE49-F238E27FC236}">
                  <a16:creationId xmlns:a16="http://schemas.microsoft.com/office/drawing/2014/main" id="{7E48F47D-0B08-1151-E563-F8F8D4E904A0}"/>
                </a:ext>
              </a:extLst>
            </p:cNvPr>
            <p:cNvSpPr/>
            <p:nvPr/>
          </p:nvSpPr>
          <p:spPr>
            <a:xfrm>
              <a:off x="10815146" y="4602066"/>
              <a:ext cx="520262" cy="253713"/>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43" name="Rectangle 42">
              <a:extLst>
                <a:ext uri="{FF2B5EF4-FFF2-40B4-BE49-F238E27FC236}">
                  <a16:creationId xmlns:a16="http://schemas.microsoft.com/office/drawing/2014/main" id="{F0620571-B692-C15B-381E-176B0159E2CB}"/>
                </a:ext>
              </a:extLst>
            </p:cNvPr>
            <p:cNvSpPr/>
            <p:nvPr/>
          </p:nvSpPr>
          <p:spPr>
            <a:xfrm>
              <a:off x="7975104" y="2358107"/>
              <a:ext cx="257119" cy="253713"/>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44" name="Rectangle 43">
              <a:extLst>
                <a:ext uri="{FF2B5EF4-FFF2-40B4-BE49-F238E27FC236}">
                  <a16:creationId xmlns:a16="http://schemas.microsoft.com/office/drawing/2014/main" id="{3C9AF62B-2C39-CD02-57FD-53A967E667B4}"/>
                </a:ext>
              </a:extLst>
            </p:cNvPr>
            <p:cNvSpPr/>
            <p:nvPr/>
          </p:nvSpPr>
          <p:spPr>
            <a:xfrm>
              <a:off x="10846677" y="5847255"/>
              <a:ext cx="520262" cy="253713"/>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243870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Participant Roster </a:t>
            </a:r>
          </a:p>
        </p:txBody>
      </p:sp>
      <p:sp>
        <p:nvSpPr>
          <p:cNvPr id="3" name="Content Placeholder 2"/>
          <p:cNvSpPr>
            <a:spLocks noGrp="1"/>
          </p:cNvSpPr>
          <p:nvPr>
            <p:ph idx="4294967295"/>
          </p:nvPr>
        </p:nvSpPr>
        <p:spPr>
          <a:xfrm>
            <a:off x="7097713" y="846699"/>
            <a:ext cx="4256087" cy="1544637"/>
          </a:xfrm>
          <a:gradFill flip="none" rotWithShape="1">
            <a:gsLst>
              <a:gs pos="0">
                <a:srgbClr val="308862"/>
              </a:gs>
              <a:gs pos="50000">
                <a:srgbClr val="4AA57F"/>
              </a:gs>
              <a:gs pos="100000">
                <a:srgbClr val="4AA57F">
                  <a:shade val="100000"/>
                  <a:satMod val="115000"/>
                </a:srgbClr>
              </a:gs>
            </a:gsLst>
            <a:lin ang="13500000" scaled="1"/>
            <a:tileRect/>
          </a:gradFill>
          <a:effectLst/>
        </p:spPr>
        <p:txBody>
          <a:bodyPr vert="horz" wrap="none" lIns="274320" tIns="91440" rIns="121920" bIns="91440" rtlCol="0" anchor="ctr">
            <a:normAutofit/>
          </a:bodyPr>
          <a:lstStyle/>
          <a:p>
            <a:pPr>
              <a:lnSpc>
                <a:spcPct val="100000"/>
              </a:lnSpc>
              <a:spcBef>
                <a:spcPts val="0"/>
              </a:spcBef>
              <a:spcAft>
                <a:spcPts val="1200"/>
              </a:spcAft>
              <a:buClr>
                <a:schemeClr val="bg1"/>
              </a:buClr>
            </a:pPr>
            <a:r>
              <a:rPr lang="en-US" sz="1867" dirty="0">
                <a:solidFill>
                  <a:schemeClr val="bg1"/>
                </a:solidFill>
              </a:rPr>
              <a:t>Process a status change</a:t>
            </a:r>
          </a:p>
          <a:p>
            <a:pPr>
              <a:lnSpc>
                <a:spcPct val="100000"/>
              </a:lnSpc>
              <a:spcBef>
                <a:spcPts val="0"/>
              </a:spcBef>
              <a:spcAft>
                <a:spcPts val="1200"/>
              </a:spcAft>
              <a:buClr>
                <a:schemeClr val="bg1"/>
              </a:buClr>
            </a:pPr>
            <a:r>
              <a:rPr lang="en-US" sz="1867" dirty="0">
                <a:solidFill>
                  <a:schemeClr val="bg1"/>
                </a:solidFill>
              </a:rPr>
              <a:t>Update participant information</a:t>
            </a:r>
          </a:p>
          <a:p>
            <a:pPr>
              <a:lnSpc>
                <a:spcPct val="100000"/>
              </a:lnSpc>
              <a:spcBef>
                <a:spcPts val="0"/>
              </a:spcBef>
              <a:spcAft>
                <a:spcPts val="1200"/>
              </a:spcAft>
              <a:buClr>
                <a:schemeClr val="bg1"/>
              </a:buClr>
            </a:pPr>
            <a:r>
              <a:rPr lang="en-US" sz="1867" dirty="0">
                <a:solidFill>
                  <a:schemeClr val="bg1"/>
                </a:solidFill>
              </a:rPr>
              <a:t>View contribution history</a:t>
            </a:r>
          </a:p>
        </p:txBody>
      </p:sp>
      <p:grpSp>
        <p:nvGrpSpPr>
          <p:cNvPr id="17" name="Group 16">
            <a:extLst>
              <a:ext uri="{FF2B5EF4-FFF2-40B4-BE49-F238E27FC236}">
                <a16:creationId xmlns:a16="http://schemas.microsoft.com/office/drawing/2014/main" id="{05E2F584-8302-79D2-C652-A7B7A0007AB6}"/>
              </a:ext>
            </a:extLst>
          </p:cNvPr>
          <p:cNvGrpSpPr/>
          <p:nvPr/>
        </p:nvGrpSpPr>
        <p:grpSpPr>
          <a:xfrm>
            <a:off x="400910" y="1415595"/>
            <a:ext cx="5644055" cy="4233041"/>
            <a:chOff x="400910" y="1415595"/>
            <a:chExt cx="5644055" cy="4233041"/>
          </a:xfrm>
        </p:grpSpPr>
        <p:pic>
          <p:nvPicPr>
            <p:cNvPr id="18" name="Picture 17">
              <a:extLst>
                <a:ext uri="{FF2B5EF4-FFF2-40B4-BE49-F238E27FC236}">
                  <a16:creationId xmlns:a16="http://schemas.microsoft.com/office/drawing/2014/main" id="{A91E2FF1-7093-61E2-2359-1836C3638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10" y="1415595"/>
              <a:ext cx="5644055" cy="4233041"/>
            </a:xfrm>
            <a:prstGeom prst="rect">
              <a:avLst/>
            </a:prstGeom>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128C1281-2E7D-714E-6083-67C9E6A730E9}"/>
                </a:ext>
              </a:extLst>
            </p:cNvPr>
            <p:cNvSpPr/>
            <p:nvPr/>
          </p:nvSpPr>
          <p:spPr>
            <a:xfrm>
              <a:off x="5627191" y="4995085"/>
              <a:ext cx="300643" cy="160239"/>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lumMod val="75000"/>
                    <a:lumOff val="25000"/>
                  </a:prstClr>
                </a:solidFill>
                <a:effectLst/>
                <a:uLnTx/>
                <a:uFillTx/>
                <a:latin typeface="Trebuchet MS" panose="020B0603020202020204"/>
                <a:ea typeface="+mn-ea"/>
                <a:cs typeface="+mn-cs"/>
              </a:endParaRPr>
            </a:p>
          </p:txBody>
        </p:sp>
      </p:grpSp>
      <p:grpSp>
        <p:nvGrpSpPr>
          <p:cNvPr id="20" name="Group 19">
            <a:extLst>
              <a:ext uri="{FF2B5EF4-FFF2-40B4-BE49-F238E27FC236}">
                <a16:creationId xmlns:a16="http://schemas.microsoft.com/office/drawing/2014/main" id="{D539DDDA-F3D5-76FC-6764-28F831F84CE9}"/>
              </a:ext>
            </a:extLst>
          </p:cNvPr>
          <p:cNvGrpSpPr/>
          <p:nvPr/>
        </p:nvGrpSpPr>
        <p:grpSpPr>
          <a:xfrm>
            <a:off x="6145924" y="2717851"/>
            <a:ext cx="5784735" cy="3708057"/>
            <a:chOff x="6138041" y="2902950"/>
            <a:chExt cx="5784735" cy="3708057"/>
          </a:xfrm>
        </p:grpSpPr>
        <p:pic>
          <p:nvPicPr>
            <p:cNvPr id="21" name="Picture 20">
              <a:extLst>
                <a:ext uri="{FF2B5EF4-FFF2-40B4-BE49-F238E27FC236}">
                  <a16:creationId xmlns:a16="http://schemas.microsoft.com/office/drawing/2014/main" id="{562D5FBC-B989-5AD3-7205-F1DD0DBDC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8041" y="2902950"/>
              <a:ext cx="5784735" cy="3708057"/>
            </a:xfrm>
            <a:prstGeom prst="rect">
              <a:avLst/>
            </a:prstGeom>
            <a:ln>
              <a:noFill/>
            </a:ln>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7F8E334B-BFAF-E305-1EA8-F232D1908BC7}"/>
                </a:ext>
              </a:extLst>
            </p:cNvPr>
            <p:cNvSpPr/>
            <p:nvPr/>
          </p:nvSpPr>
          <p:spPr>
            <a:xfrm>
              <a:off x="10501790" y="4756978"/>
              <a:ext cx="597134" cy="235437"/>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3" name="Rectangle 22">
              <a:extLst>
                <a:ext uri="{FF2B5EF4-FFF2-40B4-BE49-F238E27FC236}">
                  <a16:creationId xmlns:a16="http://schemas.microsoft.com/office/drawing/2014/main" id="{671B1DAD-671A-4134-2F43-DA8F52CA8D6F}"/>
                </a:ext>
              </a:extLst>
            </p:cNvPr>
            <p:cNvSpPr/>
            <p:nvPr/>
          </p:nvSpPr>
          <p:spPr>
            <a:xfrm>
              <a:off x="6199093" y="6357299"/>
              <a:ext cx="1250114" cy="229643"/>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4" name="Rectangle 23">
              <a:extLst>
                <a:ext uri="{FF2B5EF4-FFF2-40B4-BE49-F238E27FC236}">
                  <a16:creationId xmlns:a16="http://schemas.microsoft.com/office/drawing/2014/main" id="{6A6C1502-68B0-F76F-6577-0242C8F12582}"/>
                </a:ext>
              </a:extLst>
            </p:cNvPr>
            <p:cNvSpPr/>
            <p:nvPr/>
          </p:nvSpPr>
          <p:spPr>
            <a:xfrm>
              <a:off x="7593050" y="3405352"/>
              <a:ext cx="1014921" cy="213104"/>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155822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l="28000" r="-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3D57-FA5A-DD45-BA72-A27D76F9BC03}"/>
              </a:ext>
            </a:extLst>
          </p:cNvPr>
          <p:cNvSpPr>
            <a:spLocks noGrp="1"/>
          </p:cNvSpPr>
          <p:nvPr>
            <p:ph type="title"/>
          </p:nvPr>
        </p:nvSpPr>
        <p:spPr/>
        <p:txBody>
          <a:bodyPr/>
          <a:lstStyle/>
          <a:p>
            <a:r>
              <a:rPr lang="en-US" dirty="0"/>
              <a:t>When Might COBRA Apply?</a:t>
            </a:r>
          </a:p>
        </p:txBody>
      </p:sp>
      <p:sp>
        <p:nvSpPr>
          <p:cNvPr id="9" name="Content Placeholder 1"/>
          <p:cNvSpPr>
            <a:spLocks noGrp="1"/>
          </p:cNvSpPr>
          <p:nvPr>
            <p:ph idx="4294967295"/>
          </p:nvPr>
        </p:nvSpPr>
        <p:spPr>
          <a:xfrm>
            <a:off x="606492" y="3697037"/>
            <a:ext cx="10393363" cy="2027238"/>
          </a:xfrm>
        </p:spPr>
        <p:txBody>
          <a:bodyPr>
            <a:noAutofit/>
          </a:bodyPr>
          <a:lstStyle/>
          <a:p>
            <a:pPr>
              <a:lnSpc>
                <a:spcPct val="100000"/>
              </a:lnSpc>
              <a:spcBef>
                <a:spcPts val="1200"/>
              </a:spcBef>
            </a:pPr>
            <a:r>
              <a:rPr lang="en-US" sz="2133" dirty="0"/>
              <a:t>Example: Ongoing monthly contributions</a:t>
            </a:r>
          </a:p>
          <a:p>
            <a:pPr>
              <a:lnSpc>
                <a:spcPct val="100000"/>
              </a:lnSpc>
              <a:spcBef>
                <a:spcPts val="1200"/>
              </a:spcBef>
            </a:pPr>
            <a:r>
              <a:rPr lang="en-US" sz="2133" dirty="0"/>
              <a:t>You provide the projected monthly contribution when reporting the status change</a:t>
            </a:r>
          </a:p>
          <a:p>
            <a:pPr>
              <a:lnSpc>
                <a:spcPct val="100000"/>
              </a:lnSpc>
              <a:spcBef>
                <a:spcPts val="1200"/>
              </a:spcBef>
            </a:pPr>
            <a:r>
              <a:rPr lang="en-US" sz="2133" dirty="0"/>
              <a:t>VEBA Plan sends COBRA Election Notice to the participant </a:t>
            </a:r>
          </a:p>
          <a:p>
            <a:pPr lvl="1">
              <a:lnSpc>
                <a:spcPct val="100000"/>
              </a:lnSpc>
              <a:spcBef>
                <a:spcPts val="1200"/>
              </a:spcBef>
            </a:pPr>
            <a:r>
              <a:rPr lang="en-US" sz="1867" dirty="0"/>
              <a:t>Can elect COBRA and make after-tax contributions</a:t>
            </a:r>
          </a:p>
        </p:txBody>
      </p:sp>
      <p:sp>
        <p:nvSpPr>
          <p:cNvPr id="3" name="Text Placeholder 2"/>
          <p:cNvSpPr>
            <a:spLocks noGrp="1"/>
          </p:cNvSpPr>
          <p:nvPr>
            <p:ph sz="quarter" idx="4294967295"/>
          </p:nvPr>
        </p:nvSpPr>
        <p:spPr>
          <a:xfrm>
            <a:off x="606492" y="1606300"/>
            <a:ext cx="7964488" cy="1798637"/>
          </a:xfrm>
          <a:prstGeom prst="roundRect">
            <a:avLst>
              <a:gd name="adj" fmla="val 5535"/>
            </a:avLst>
          </a:prstGeom>
          <a:solidFill>
            <a:schemeClr val="accent5">
              <a:lumMod val="50000"/>
            </a:schemeClr>
          </a:solidFill>
        </p:spPr>
        <p:txBody>
          <a:bodyPr vert="horz" lIns="274320" tIns="274320" rIns="274320" bIns="274320" rtlCol="0" anchor="ctr">
            <a:noAutofit/>
          </a:bodyPr>
          <a:lstStyle/>
          <a:p>
            <a:pPr marL="0" indent="0">
              <a:lnSpc>
                <a:spcPct val="114000"/>
              </a:lnSpc>
              <a:spcBef>
                <a:spcPts val="0"/>
              </a:spcBef>
              <a:buNone/>
            </a:pPr>
            <a:r>
              <a:rPr lang="en-US" sz="2667" dirty="0">
                <a:solidFill>
                  <a:schemeClr val="bg1"/>
                </a:solidFill>
              </a:rPr>
              <a:t>COBRA may apply when qualifying events cause participants to stop receiving contributions to which they would have otherwise been entitled.</a:t>
            </a:r>
          </a:p>
        </p:txBody>
      </p:sp>
      <p:sp>
        <p:nvSpPr>
          <p:cNvPr id="10" name="Rectangle 9"/>
          <p:cNvSpPr/>
          <p:nvPr/>
        </p:nvSpPr>
        <p:spPr>
          <a:xfrm>
            <a:off x="606492" y="5934716"/>
            <a:ext cx="10671109" cy="451405"/>
          </a:xfrm>
          <a:prstGeom prst="rect">
            <a:avLst/>
          </a:prstGeom>
          <a:solidFill>
            <a:schemeClr val="bg1">
              <a:lumMod val="95000"/>
              <a:alpha val="45000"/>
            </a:schemeClr>
          </a:solidFill>
        </p:spPr>
        <p:txBody>
          <a:bodyPr wrap="square" lIns="182880">
            <a:noAutofit/>
          </a:bodyPr>
          <a:lstStyle/>
          <a:p>
            <a:pPr defTabSz="914377"/>
            <a:r>
              <a:rPr lang="en-US" sz="2133" dirty="0">
                <a:solidFill>
                  <a:srgbClr val="00B0F0"/>
                </a:solidFill>
                <a:latin typeface="Arial" panose="020B0604020202020204"/>
              </a:rPr>
              <a:t>Participants do not have to elect COBRA to maintain access to their accounts.</a:t>
            </a:r>
          </a:p>
        </p:txBody>
      </p:sp>
    </p:spTree>
    <p:extLst>
      <p:ext uri="{BB962C8B-B14F-4D97-AF65-F5344CB8AC3E}">
        <p14:creationId xmlns:p14="http://schemas.microsoft.com/office/powerpoint/2010/main" val="86126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l="-6000" r="-6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8A5E12-80CB-E191-69B8-A4A8DAB9F596}"/>
              </a:ext>
            </a:extLst>
          </p:cNvPr>
          <p:cNvPicPr>
            <a:picLocks noChangeAspect="1"/>
          </p:cNvPicPr>
          <p:nvPr/>
        </p:nvPicPr>
        <p:blipFill rotWithShape="1">
          <a:blip r:embed="rId4">
            <a:extLst>
              <a:ext uri="{28A0092B-C50C-407E-A947-70E740481C1C}">
                <a14:useLocalDpi xmlns:a14="http://schemas.microsoft.com/office/drawing/2010/main" val="0"/>
              </a:ext>
            </a:extLst>
          </a:blip>
          <a:srcRect r="7729" b="31034"/>
          <a:stretch/>
        </p:blipFill>
        <p:spPr>
          <a:xfrm>
            <a:off x="4072758" y="1100091"/>
            <a:ext cx="7685690" cy="4729655"/>
          </a:xfrm>
          <a:prstGeom prst="rect">
            <a:avLst/>
          </a:prstGeom>
          <a:ln>
            <a:noFill/>
          </a:ln>
          <a:effectLst>
            <a:outerShdw blurRad="292100" dist="139700" dir="5400000" algn="tl" rotWithShape="0">
              <a:srgbClr val="333333">
                <a:alpha val="65000"/>
              </a:srgbClr>
            </a:outerShdw>
          </a:effectLst>
        </p:spPr>
      </p:pic>
      <p:sp>
        <p:nvSpPr>
          <p:cNvPr id="2" name="Title 1"/>
          <p:cNvSpPr>
            <a:spLocks noGrp="1"/>
          </p:cNvSpPr>
          <p:nvPr>
            <p:ph type="title"/>
          </p:nvPr>
        </p:nvSpPr>
        <p:spPr/>
        <p:txBody>
          <a:bodyPr/>
          <a:lstStyle/>
          <a:p>
            <a:r>
              <a:rPr lang="en-US" dirty="0"/>
              <a:t>Reports</a:t>
            </a:r>
          </a:p>
        </p:txBody>
      </p:sp>
      <p:sp>
        <p:nvSpPr>
          <p:cNvPr id="7" name="Content Placeholder 2"/>
          <p:cNvSpPr txBox="1">
            <a:spLocks/>
          </p:cNvSpPr>
          <p:nvPr/>
        </p:nvSpPr>
        <p:spPr>
          <a:xfrm>
            <a:off x="333359" y="2576617"/>
            <a:ext cx="4651101" cy="1931267"/>
          </a:xfrm>
          <a:prstGeom prst="rect">
            <a:avLst/>
          </a:prstGeom>
          <a:gradFill flip="none" rotWithShape="1">
            <a:gsLst>
              <a:gs pos="0">
                <a:srgbClr val="308862"/>
              </a:gs>
              <a:gs pos="50000">
                <a:srgbClr val="4AA57F"/>
              </a:gs>
              <a:gs pos="100000">
                <a:srgbClr val="4AA57F">
                  <a:shade val="100000"/>
                  <a:satMod val="115000"/>
                </a:srgbClr>
              </a:gs>
            </a:gsLst>
            <a:path path="circle">
              <a:fillToRect l="100000" t="100000"/>
            </a:path>
            <a:tileRect r="-100000" b="-100000"/>
          </a:gradFill>
          <a:effectLst>
            <a:outerShdw blurRad="50800" dist="38100" dir="8100000" algn="tr" rotWithShape="0">
              <a:prstClr val="black">
                <a:alpha val="40000"/>
              </a:prstClr>
            </a:outerShdw>
          </a:effectLst>
        </p:spPr>
        <p:txBody>
          <a:bodyPr vert="horz" wrap="none" lIns="274320" tIns="91440" rIns="91440" bIns="91440" rtlCol="0" anchor="ctr">
            <a:normAutofit/>
          </a:bodyPr>
          <a:lstStyle>
            <a:lvl1pPr marL="228600" indent="-228600" algn="l" defTabSz="914400" rtl="0" eaLnBrk="1" latinLnBrk="0" hangingPunct="1">
              <a:lnSpc>
                <a:spcPct val="90000"/>
              </a:lnSpc>
              <a:spcBef>
                <a:spcPts val="1000"/>
              </a:spcBef>
              <a:buClr>
                <a:srgbClr val="0075BC"/>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31520" indent="-365760" algn="l" defTabSz="914400" rtl="0" eaLnBrk="1" latinLnBrk="0" hangingPunct="1">
              <a:lnSpc>
                <a:spcPct val="90000"/>
              </a:lnSpc>
              <a:spcBef>
                <a:spcPts val="500"/>
              </a:spcBef>
              <a:buClr>
                <a:srgbClr val="0075BC"/>
              </a:buClr>
              <a:buFont typeface="Trebuchet MS" panose="020B0603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5BC"/>
              </a:buClr>
              <a:buFont typeface="Courier New" panose="02070309020205020404" pitchFamily="49" charset="0"/>
              <a:buChar char="o"/>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5BC"/>
              </a:buClr>
              <a:buFont typeface="Courier New" panose="02070309020205020404" pitchFamily="49" charset="0"/>
              <a:buChar char="o"/>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5BC"/>
              </a:buClr>
              <a:buFont typeface="Courier New" panose="02070309020205020404" pitchFamily="49" charset="0"/>
              <a:buChar char="o"/>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lnSpc>
                <a:spcPct val="100000"/>
              </a:lnSpc>
              <a:spcBef>
                <a:spcPts val="0"/>
              </a:spcBef>
              <a:spcAft>
                <a:spcPts val="1200"/>
              </a:spcAft>
              <a:buClr>
                <a:prstClr val="white"/>
              </a:buClr>
            </a:pPr>
            <a:r>
              <a:rPr lang="en-US" dirty="0">
                <a:solidFill>
                  <a:prstClr val="white"/>
                </a:solidFill>
                <a:latin typeface="Arial" panose="020B0604020202020204"/>
              </a:rPr>
              <a:t>Find account numbers</a:t>
            </a:r>
          </a:p>
          <a:p>
            <a:pPr marL="304792" indent="-304792" defTabSz="1219170">
              <a:lnSpc>
                <a:spcPct val="100000"/>
              </a:lnSpc>
              <a:spcBef>
                <a:spcPts val="0"/>
              </a:spcBef>
              <a:spcAft>
                <a:spcPts val="1200"/>
              </a:spcAft>
              <a:buClr>
                <a:prstClr val="white"/>
              </a:buClr>
            </a:pPr>
            <a:r>
              <a:rPr lang="en-US" dirty="0">
                <a:solidFill>
                  <a:prstClr val="white"/>
                </a:solidFill>
                <a:latin typeface="Arial" panose="020B0604020202020204"/>
              </a:rPr>
              <a:t>Check separation dates</a:t>
            </a:r>
          </a:p>
          <a:p>
            <a:pPr marL="304792" indent="-304792" defTabSz="1219170">
              <a:lnSpc>
                <a:spcPct val="100000"/>
              </a:lnSpc>
              <a:spcBef>
                <a:spcPts val="0"/>
              </a:spcBef>
              <a:spcAft>
                <a:spcPts val="1200"/>
              </a:spcAft>
              <a:buClr>
                <a:prstClr val="white"/>
              </a:buClr>
            </a:pPr>
            <a:r>
              <a:rPr lang="en-US" dirty="0">
                <a:solidFill>
                  <a:prstClr val="white"/>
                </a:solidFill>
                <a:latin typeface="Arial" panose="020B0604020202020204"/>
              </a:rPr>
              <a:t>Check for limited coverage</a:t>
            </a:r>
          </a:p>
        </p:txBody>
      </p:sp>
    </p:spTree>
    <p:extLst>
      <p:ext uri="{BB962C8B-B14F-4D97-AF65-F5344CB8AC3E}">
        <p14:creationId xmlns:p14="http://schemas.microsoft.com/office/powerpoint/2010/main" val="184593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3000">
              <a:schemeClr val="accent1">
                <a:lumMod val="20000"/>
                <a:lumOff val="8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Limited Coverage</a:t>
            </a:r>
          </a:p>
        </p:txBody>
      </p:sp>
      <p:sp>
        <p:nvSpPr>
          <p:cNvPr id="3" name="Content Placeholder 2"/>
          <p:cNvSpPr>
            <a:spLocks noGrp="1"/>
          </p:cNvSpPr>
          <p:nvPr>
            <p:ph idx="4294967295"/>
          </p:nvPr>
        </p:nvSpPr>
        <p:spPr>
          <a:xfrm>
            <a:off x="476655" y="1492417"/>
            <a:ext cx="6245225" cy="971550"/>
          </a:xfrm>
        </p:spPr>
        <p:txBody>
          <a:bodyPr/>
          <a:lstStyle/>
          <a:p>
            <a:pPr marL="0" indent="0">
              <a:lnSpc>
                <a:spcPct val="100000"/>
              </a:lnSpc>
              <a:spcBef>
                <a:spcPts val="0"/>
              </a:spcBef>
              <a:buNone/>
            </a:pPr>
            <a:r>
              <a:rPr lang="en-US" sz="2667" b="1" dirty="0">
                <a:solidFill>
                  <a:srgbClr val="0070C0"/>
                </a:solidFill>
              </a:rPr>
              <a:t>When might a participant need to elect limited HRA coverage?</a:t>
            </a:r>
          </a:p>
          <a:p>
            <a:pPr>
              <a:lnSpc>
                <a:spcPct val="100000"/>
              </a:lnSpc>
              <a:spcBef>
                <a:spcPts val="0"/>
              </a:spcBef>
            </a:pPr>
            <a:endParaRPr lang="en-US" b="1" dirty="0">
              <a:solidFill>
                <a:srgbClr val="4AA57F"/>
              </a:solidFill>
            </a:endParaRPr>
          </a:p>
        </p:txBody>
      </p:sp>
      <p:sp>
        <p:nvSpPr>
          <p:cNvPr id="5" name="Rectangle 4"/>
          <p:cNvSpPr/>
          <p:nvPr/>
        </p:nvSpPr>
        <p:spPr>
          <a:xfrm>
            <a:off x="743920" y="2933388"/>
            <a:ext cx="6551625" cy="3211392"/>
          </a:xfrm>
          <a:prstGeom prst="rect">
            <a:avLst/>
          </a:prstGeom>
        </p:spPr>
        <p:txBody>
          <a:bodyPr wrap="square">
            <a:spAutoFit/>
          </a:bodyPr>
          <a:lstStyle/>
          <a:p>
            <a:pPr defTabSz="914377">
              <a:buClr>
                <a:srgbClr val="F7941D"/>
              </a:buClr>
              <a:buSzPct val="130000"/>
            </a:pPr>
            <a:r>
              <a:rPr lang="en-US" sz="3200" b="1" dirty="0">
                <a:solidFill>
                  <a:srgbClr val="0070C0"/>
                </a:solidFill>
                <a:latin typeface="Arial" panose="020B0604020202020204"/>
                <a:cs typeface="Calibri" panose="020F0502020204030204" pitchFamily="34" charset="0"/>
              </a:rPr>
              <a:t>1</a:t>
            </a:r>
            <a:r>
              <a:rPr lang="en-US" sz="3200" b="1" dirty="0">
                <a:solidFill>
                  <a:prstClr val="black">
                    <a:lumMod val="75000"/>
                    <a:lumOff val="25000"/>
                  </a:prstClr>
                </a:solidFill>
                <a:latin typeface="Arial" panose="020B0604020202020204"/>
                <a:cs typeface="Calibri" panose="020F0502020204030204" pitchFamily="34" charset="0"/>
              </a:rPr>
              <a:t>  </a:t>
            </a:r>
            <a:r>
              <a:rPr lang="en-US" sz="2400" b="1" dirty="0">
                <a:solidFill>
                  <a:prstClr val="black">
                    <a:lumMod val="75000"/>
                    <a:lumOff val="25000"/>
                  </a:prstClr>
                </a:solidFill>
                <a:latin typeface="Arial" panose="020B0604020202020204"/>
                <a:cs typeface="Calibri" panose="020F0502020204030204" pitchFamily="34" charset="0"/>
              </a:rPr>
              <a:t>Medicare coordination</a:t>
            </a:r>
          </a:p>
          <a:p>
            <a:pPr marL="731502" lvl="2" indent="-243834" defTabSz="914377">
              <a:buClr>
                <a:srgbClr val="5B9BD5"/>
              </a:buClr>
              <a:buFont typeface="Arial" panose="020B0604020202020204" pitchFamily="34" charset="0"/>
              <a:buChar char="•"/>
            </a:pPr>
            <a:r>
              <a:rPr lang="en-US" sz="1867" dirty="0">
                <a:solidFill>
                  <a:prstClr val="black">
                    <a:lumMod val="75000"/>
                    <a:lumOff val="25000"/>
                  </a:prstClr>
                </a:solidFill>
                <a:latin typeface="Arial" panose="020B0604020202020204"/>
              </a:rPr>
              <a:t>If working and participant and/or a covered individual are on Medicare</a:t>
            </a:r>
          </a:p>
          <a:p>
            <a:pPr marL="457189" lvl="1" defTabSz="914377">
              <a:buClr>
                <a:srgbClr val="5B9BD5"/>
              </a:buClr>
            </a:pPr>
            <a:endParaRPr lang="en-US" sz="1600" dirty="0">
              <a:solidFill>
                <a:prstClr val="black">
                  <a:lumMod val="75000"/>
                  <a:lumOff val="25000"/>
                </a:prstClr>
              </a:solidFill>
              <a:latin typeface="Arial" panose="020B0604020202020204"/>
            </a:endParaRPr>
          </a:p>
          <a:p>
            <a:pPr defTabSz="914377">
              <a:buClr>
                <a:srgbClr val="F7941D"/>
              </a:buClr>
              <a:buSzPct val="130000"/>
            </a:pPr>
            <a:r>
              <a:rPr lang="en-US" sz="3200" b="1" dirty="0">
                <a:solidFill>
                  <a:srgbClr val="0070C0"/>
                </a:solidFill>
                <a:latin typeface="Arial" panose="020B0604020202020204"/>
                <a:cs typeface="Calibri" panose="020F0502020204030204" pitchFamily="34" charset="0"/>
              </a:rPr>
              <a:t>2</a:t>
            </a:r>
            <a:r>
              <a:rPr lang="en-US" sz="3200" b="1" dirty="0">
                <a:solidFill>
                  <a:prstClr val="black">
                    <a:lumMod val="75000"/>
                    <a:lumOff val="25000"/>
                  </a:prstClr>
                </a:solidFill>
                <a:latin typeface="Arial" panose="020B0604020202020204"/>
                <a:cs typeface="Calibri" panose="020F0502020204030204" pitchFamily="34" charset="0"/>
              </a:rPr>
              <a:t>  </a:t>
            </a:r>
            <a:r>
              <a:rPr lang="en-US" sz="2400" b="1" dirty="0">
                <a:solidFill>
                  <a:prstClr val="black">
                    <a:lumMod val="75000"/>
                    <a:lumOff val="25000"/>
                  </a:prstClr>
                </a:solidFill>
                <a:latin typeface="Arial" panose="020B0604020202020204"/>
                <a:cs typeface="Calibri" panose="020F0502020204030204" pitchFamily="34" charset="0"/>
              </a:rPr>
              <a:t>HSA eligibility</a:t>
            </a:r>
          </a:p>
          <a:p>
            <a:pPr marL="731502" lvl="2" indent="-243834" defTabSz="914377">
              <a:buClr>
                <a:srgbClr val="5B9BD5"/>
              </a:buClr>
              <a:buFont typeface="Arial" panose="020B0604020202020204" pitchFamily="34" charset="0"/>
              <a:buChar char="•"/>
            </a:pPr>
            <a:r>
              <a:rPr lang="en-US" sz="1867" dirty="0">
                <a:solidFill>
                  <a:prstClr val="black">
                    <a:lumMod val="75000"/>
                    <a:lumOff val="25000"/>
                  </a:prstClr>
                </a:solidFill>
                <a:latin typeface="Arial" panose="020B0604020202020204"/>
              </a:rPr>
              <a:t>If making or receiving contributions to an HSA</a:t>
            </a:r>
          </a:p>
          <a:p>
            <a:pPr marL="457189" lvl="1" defTabSz="914377">
              <a:buClr>
                <a:srgbClr val="5B9BD5"/>
              </a:buClr>
            </a:pPr>
            <a:endParaRPr lang="en-US" sz="1600" dirty="0">
              <a:solidFill>
                <a:prstClr val="black">
                  <a:lumMod val="75000"/>
                  <a:lumOff val="25000"/>
                </a:prstClr>
              </a:solidFill>
              <a:latin typeface="Arial" panose="020B0604020202020204"/>
            </a:endParaRPr>
          </a:p>
          <a:p>
            <a:pPr defTabSz="914377">
              <a:buClr>
                <a:srgbClr val="F7941D"/>
              </a:buClr>
              <a:buSzPct val="130000"/>
            </a:pPr>
            <a:r>
              <a:rPr lang="en-US" sz="3200" b="1" dirty="0">
                <a:solidFill>
                  <a:srgbClr val="0070C0"/>
                </a:solidFill>
                <a:latin typeface="Arial" panose="020B0604020202020204"/>
                <a:cs typeface="Calibri" panose="020F0502020204030204" pitchFamily="34" charset="0"/>
              </a:rPr>
              <a:t>3</a:t>
            </a:r>
            <a:r>
              <a:rPr lang="en-US" sz="3200" b="1" dirty="0">
                <a:solidFill>
                  <a:prstClr val="black">
                    <a:lumMod val="75000"/>
                    <a:lumOff val="25000"/>
                  </a:prstClr>
                </a:solidFill>
                <a:latin typeface="Arial" panose="020B0604020202020204"/>
                <a:cs typeface="Calibri" panose="020F0502020204030204" pitchFamily="34" charset="0"/>
              </a:rPr>
              <a:t>  </a:t>
            </a:r>
            <a:r>
              <a:rPr lang="en-US" sz="2400" b="1" dirty="0">
                <a:solidFill>
                  <a:prstClr val="black">
                    <a:lumMod val="75000"/>
                    <a:lumOff val="25000"/>
                  </a:prstClr>
                </a:solidFill>
                <a:latin typeface="Arial" panose="020B0604020202020204"/>
                <a:cs typeface="Calibri" panose="020F0502020204030204" pitchFamily="34" charset="0"/>
              </a:rPr>
              <a:t>Premium Tax Credit eligibility</a:t>
            </a:r>
          </a:p>
          <a:p>
            <a:pPr marL="731502" lvl="2" indent="-243834" defTabSz="914377">
              <a:buClr>
                <a:srgbClr val="5B9BD5"/>
              </a:buClr>
              <a:buFont typeface="Arial" panose="020B0604020202020204" pitchFamily="34" charset="0"/>
              <a:buChar char="•"/>
            </a:pPr>
            <a:r>
              <a:rPr lang="en-US" sz="1867" dirty="0">
                <a:solidFill>
                  <a:prstClr val="black">
                    <a:lumMod val="75000"/>
                    <a:lumOff val="25000"/>
                  </a:prstClr>
                </a:solidFill>
                <a:latin typeface="Arial" panose="020B0604020202020204"/>
              </a:rPr>
              <a:t>To qualify for the Premium Tax Credit (subsidy)</a:t>
            </a:r>
          </a:p>
        </p:txBody>
      </p:sp>
      <p:pic>
        <p:nvPicPr>
          <p:cNvPr id="8" name="Picture 7">
            <a:extLst>
              <a:ext uri="{FF2B5EF4-FFF2-40B4-BE49-F238E27FC236}">
                <a16:creationId xmlns:a16="http://schemas.microsoft.com/office/drawing/2014/main" id="{9AA1A595-2BB1-6983-05D1-9FE6DA702396}"/>
              </a:ext>
            </a:extLst>
          </p:cNvPr>
          <p:cNvPicPr>
            <a:picLocks noChangeAspect="1"/>
          </p:cNvPicPr>
          <p:nvPr/>
        </p:nvPicPr>
        <p:blipFill>
          <a:blip r:embed="rId3"/>
          <a:stretch>
            <a:fillRect/>
          </a:stretch>
        </p:blipFill>
        <p:spPr>
          <a:xfrm rot="21285372">
            <a:off x="7347627" y="930538"/>
            <a:ext cx="4130287" cy="5384862"/>
          </a:xfrm>
          <a:prstGeom prst="rect">
            <a:avLst/>
          </a:prstGeom>
          <a:solidFill>
            <a:srgbClr val="FFFFFF">
              <a:shade val="85000"/>
            </a:srgbClr>
          </a:solidFill>
          <a:ln w="3175" cap="sq">
            <a:solidFill>
              <a:schemeClr val="bg2">
                <a:lumMod val="90000"/>
              </a:schemeClr>
            </a:solidFill>
            <a:miter lim="800000"/>
          </a:ln>
          <a:effectLst>
            <a:outerShdw blurRad="65000" dist="50800" dir="12900000" kx="195000" ky="145000" algn="tl" rotWithShape="0">
              <a:srgbClr val="000000">
                <a:alpha val="30000"/>
              </a:srgbClr>
            </a:outerShdw>
          </a:effectLst>
        </p:spPr>
      </p:pic>
    </p:spTree>
    <p:extLst>
      <p:ext uri="{BB962C8B-B14F-4D97-AF65-F5344CB8AC3E}">
        <p14:creationId xmlns:p14="http://schemas.microsoft.com/office/powerpoint/2010/main" val="383307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0" y="3220720"/>
            <a:ext cx="12192000" cy="3484880"/>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dirty="0">
              <a:solidFill>
                <a:prstClr val="white"/>
              </a:solidFill>
              <a:latin typeface="Arial" panose="020B0604020202020204"/>
            </a:endParaRPr>
          </a:p>
        </p:txBody>
      </p:sp>
      <p:sp>
        <p:nvSpPr>
          <p:cNvPr id="3" name="Title 2"/>
          <p:cNvSpPr>
            <a:spLocks noGrp="1"/>
          </p:cNvSpPr>
          <p:nvPr>
            <p:ph type="title"/>
          </p:nvPr>
        </p:nvSpPr>
        <p:spPr/>
        <p:txBody>
          <a:bodyPr>
            <a:normAutofit/>
          </a:bodyPr>
          <a:lstStyle/>
          <a:p>
            <a:r>
              <a:rPr lang="en-US" dirty="0"/>
              <a:t>Resources Tab</a:t>
            </a:r>
          </a:p>
        </p:txBody>
      </p:sp>
      <p:pic>
        <p:nvPicPr>
          <p:cNvPr id="14" name="Picture 13"/>
          <p:cNvPicPr>
            <a:picLocks noChangeAspect="1"/>
          </p:cNvPicPr>
          <p:nvPr/>
        </p:nvPicPr>
        <p:blipFill rotWithShape="1">
          <a:blip r:embed="rId3"/>
          <a:srcRect l="960" r="899" b="71503"/>
          <a:stretch/>
        </p:blipFill>
        <p:spPr>
          <a:xfrm>
            <a:off x="1889609" y="1251003"/>
            <a:ext cx="8412785" cy="1714184"/>
          </a:xfrm>
          <a:prstGeom prst="rect">
            <a:avLst/>
          </a:prstGeom>
          <a:ln>
            <a:noFill/>
          </a:ln>
          <a:effectLst>
            <a:outerShdw blurRad="292100" dist="139700" dir="2700000" algn="tl" rotWithShape="0">
              <a:srgbClr val="333333">
                <a:alpha val="65000"/>
              </a:srgbClr>
            </a:outerShdw>
          </a:effectLst>
        </p:spPr>
      </p:pic>
      <p:graphicFrame>
        <p:nvGraphicFramePr>
          <p:cNvPr id="16" name="Table 15"/>
          <p:cNvGraphicFramePr>
            <a:graphicFrameLocks noGrp="1"/>
          </p:cNvGraphicFramePr>
          <p:nvPr/>
        </p:nvGraphicFramePr>
        <p:xfrm>
          <a:off x="317140" y="3410500"/>
          <a:ext cx="11557720" cy="3105320"/>
        </p:xfrm>
        <a:graphic>
          <a:graphicData uri="http://schemas.openxmlformats.org/drawingml/2006/table">
            <a:tbl>
              <a:tblPr firstRow="1" firstCol="1" bandRow="1"/>
              <a:tblGrid>
                <a:gridCol w="2311544">
                  <a:extLst>
                    <a:ext uri="{9D8B030D-6E8A-4147-A177-3AD203B41FA5}">
                      <a16:colId xmlns:a16="http://schemas.microsoft.com/office/drawing/2014/main" val="3576565776"/>
                    </a:ext>
                  </a:extLst>
                </a:gridCol>
                <a:gridCol w="2311544">
                  <a:extLst>
                    <a:ext uri="{9D8B030D-6E8A-4147-A177-3AD203B41FA5}">
                      <a16:colId xmlns:a16="http://schemas.microsoft.com/office/drawing/2014/main" val="3024691848"/>
                    </a:ext>
                  </a:extLst>
                </a:gridCol>
                <a:gridCol w="2311544">
                  <a:extLst>
                    <a:ext uri="{9D8B030D-6E8A-4147-A177-3AD203B41FA5}">
                      <a16:colId xmlns:a16="http://schemas.microsoft.com/office/drawing/2014/main" val="2540484412"/>
                    </a:ext>
                  </a:extLst>
                </a:gridCol>
                <a:gridCol w="2311544">
                  <a:extLst>
                    <a:ext uri="{9D8B030D-6E8A-4147-A177-3AD203B41FA5}">
                      <a16:colId xmlns:a16="http://schemas.microsoft.com/office/drawing/2014/main" val="3017410839"/>
                    </a:ext>
                  </a:extLst>
                </a:gridCol>
                <a:gridCol w="2311544">
                  <a:extLst>
                    <a:ext uri="{9D8B030D-6E8A-4147-A177-3AD203B41FA5}">
                      <a16:colId xmlns:a16="http://schemas.microsoft.com/office/drawing/2014/main" val="4186332163"/>
                    </a:ext>
                  </a:extLst>
                </a:gridCol>
              </a:tblGrid>
              <a:tr h="3105320">
                <a:tc>
                  <a:txBody>
                    <a:bodyPr/>
                    <a:lstStyle/>
                    <a:p>
                      <a:pPr marL="0" marR="0">
                        <a:lnSpc>
                          <a:spcPct val="114000"/>
                        </a:lnSpc>
                        <a:spcBef>
                          <a:spcPts val="100"/>
                        </a:spcBef>
                        <a:spcAft>
                          <a:spcPts val="0"/>
                        </a:spcAft>
                      </a:pPr>
                      <a:r>
                        <a:rPr lang="en-US" sz="9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Contributions</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Automatic funding Available Now</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Case Studies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Contribution Instructions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Contribution Spreadsheet</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HRA Funding Sources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HRA Non-discrimination Information</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Which Division code Should I Use?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Enrollment/Status Change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Enrollment/Status Change Instructions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Enrollment/Status Change Spreadsheet</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HRA Enrollment (for new participants)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Welcome Letter and HRA Dashboard Sample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p>
                  </a:txBody>
                  <a:tcPr marL="58420" marR="58420" marT="0" marB="0">
                    <a:lnL>
                      <a:noFill/>
                    </a:lnL>
                    <a:lnR>
                      <a:noFill/>
                    </a:lnR>
                    <a:lnT>
                      <a:noFill/>
                    </a:lnT>
                    <a:lnB>
                      <a:noFill/>
                    </a:lnB>
                    <a:noFill/>
                  </a:tcPr>
                </a:tc>
                <a:tc>
                  <a:txBody>
                    <a:bodyPr/>
                    <a:lstStyle/>
                    <a:p>
                      <a:pPr marL="0" marR="0">
                        <a:lnSpc>
                          <a:spcPct val="114000"/>
                        </a:lnSpc>
                        <a:spcBef>
                          <a:spcPts val="100"/>
                        </a:spcBef>
                        <a:spcAft>
                          <a:spcPts val="0"/>
                        </a:spcAft>
                      </a:pPr>
                      <a:r>
                        <a:rPr lang="en-US" sz="9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Plan Administration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Ballot Sample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COBRA Reporting Requirements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Contact Us (Employers)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Employer Policy Sample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Group Voting Guide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HRA Funding Reminder</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Statutory Hold Harmless Agreement</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Legal References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Memorandum of Understanding Sample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Plan Administration Guide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Resolution Sample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Separation Date Reporting</a:t>
                      </a:r>
                    </a:p>
                    <a:p>
                      <a:pPr marL="0" marR="0">
                        <a:lnSpc>
                          <a:spcPct val="114000"/>
                        </a:lnSpc>
                        <a:spcBef>
                          <a:spcPts val="100"/>
                        </a:spcBef>
                        <a:spcAft>
                          <a:spcPts val="0"/>
                        </a:spcAft>
                      </a:pPr>
                      <a:r>
                        <a:rPr lang="en-US" sz="9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Investments</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Choosing Your Investment Allocation</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Investment Fund Overview</a:t>
                      </a:r>
                    </a:p>
                    <a:p>
                      <a:pPr marL="0" marR="0">
                        <a:lnSpc>
                          <a:spcPct val="114000"/>
                        </a:lnSpc>
                        <a:spcBef>
                          <a:spcPts val="100"/>
                        </a:spcBef>
                        <a:spcAft>
                          <a:spcPts val="0"/>
                        </a:spcAft>
                      </a:pPr>
                      <a:r>
                        <a:rPr lang="en-US" sz="9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Newsletters</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HRAtoday Employer Edition</a:t>
                      </a:r>
                    </a:p>
                    <a:p>
                      <a:pPr marL="91440" marR="0">
                        <a:lnSpc>
                          <a:spcPct val="114000"/>
                        </a:lnSpc>
                        <a:spcBef>
                          <a:spcPts val="0"/>
                        </a:spcBef>
                        <a:spcAft>
                          <a:spcPts val="0"/>
                        </a:spcAft>
                      </a:pPr>
                      <a:r>
                        <a:rPr lang="en-US" sz="900" dirty="0" err="1">
                          <a:effectLst/>
                          <a:latin typeface="Calibri" panose="020F0502020204030204" pitchFamily="34" charset="0"/>
                          <a:ea typeface="Calibri" panose="020F0502020204030204" pitchFamily="34" charset="0"/>
                          <a:cs typeface="Calibri" panose="020F0502020204030204" pitchFamily="34" charset="0"/>
                        </a:rPr>
                        <a:t>HRAtoday</a:t>
                      </a:r>
                      <a:r>
                        <a:rPr lang="en-US" sz="900" dirty="0">
                          <a:effectLst/>
                          <a:latin typeface="Calibri" panose="020F0502020204030204" pitchFamily="34" charset="0"/>
                          <a:ea typeface="Calibri" panose="020F0502020204030204" pitchFamily="34" charset="0"/>
                          <a:cs typeface="Calibri" panose="020F0502020204030204" pitchFamily="34" charset="0"/>
                        </a:rPr>
                        <a:t> Participant Edition</a:t>
                      </a:r>
                    </a:p>
                  </a:txBody>
                  <a:tcPr marL="58420" marR="58420" marT="0" marB="0">
                    <a:lnL>
                      <a:noFill/>
                    </a:lnL>
                    <a:lnR>
                      <a:noFill/>
                    </a:lnR>
                    <a:lnT>
                      <a:noFill/>
                    </a:lnT>
                    <a:lnB>
                      <a:noFill/>
                    </a:lnB>
                    <a:noFill/>
                  </a:tcPr>
                </a:tc>
                <a:tc>
                  <a:txBody>
                    <a:bodyPr/>
                    <a:lstStyle/>
                    <a:p>
                      <a:pPr marL="0" marR="0">
                        <a:lnSpc>
                          <a:spcPct val="114000"/>
                        </a:lnSpc>
                        <a:spcBef>
                          <a:spcPts val="100"/>
                        </a:spcBef>
                        <a:spcAft>
                          <a:spcPts val="0"/>
                        </a:spcAft>
                      </a:pPr>
                      <a:r>
                        <a:rPr lang="en-US" sz="9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Forms</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4000"/>
                        </a:lnSpc>
                        <a:spcBef>
                          <a:spcPts val="0"/>
                        </a:spcBef>
                        <a:spcAft>
                          <a:spcPts val="0"/>
                        </a:spcAft>
                      </a:pPr>
                      <a:r>
                        <a:rPr lang="en-US" sz="900" b="1" dirty="0">
                          <a:effectLst/>
                          <a:latin typeface="Calibri" panose="020F0502020204030204" pitchFamily="34" charset="0"/>
                          <a:ea typeface="Calibri" panose="020F0502020204030204" pitchFamily="34" charset="0"/>
                          <a:cs typeface="Calibri" panose="020F0502020204030204" pitchFamily="34" charset="0"/>
                        </a:rPr>
                        <a:t>Employer</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Automatic Funding Authorization</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Forfeiture Reallocation</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Mistake of Fact</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Participant Status Change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Plan Design Change</a:t>
                      </a:r>
                    </a:p>
                    <a:p>
                      <a:pPr marL="0" marR="0">
                        <a:lnSpc>
                          <a:spcPct val="114000"/>
                        </a:lnSpc>
                        <a:spcBef>
                          <a:spcPts val="0"/>
                        </a:spcBef>
                        <a:spcAft>
                          <a:spcPts val="0"/>
                        </a:spcAft>
                      </a:pPr>
                      <a:r>
                        <a:rPr lang="en-US" sz="900" b="1" dirty="0">
                          <a:effectLst/>
                          <a:latin typeface="Calibri" panose="020F0502020204030204" pitchFamily="34" charset="0"/>
                          <a:ea typeface="Calibri" panose="020F0502020204030204" pitchFamily="34" charset="0"/>
                          <a:cs typeface="Calibri" panose="020F0502020204030204" pitchFamily="34" charset="0"/>
                        </a:rPr>
                        <a:t>Participant</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Account Change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Automatic Premium Reimbursement</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Benefits Card Supporting Documents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Claim Form</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COBRA Event Notice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Direct Deposit Enrollment</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HIPAA Authorization</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Investment Change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Limited HRA Coverage Election</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Repayment Form</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Survivor Benefit Elections Packet/Form</a:t>
                      </a:r>
                    </a:p>
                  </a:txBody>
                  <a:tcPr marL="58420" marR="58420" marT="0" marB="0">
                    <a:lnL>
                      <a:noFill/>
                    </a:lnL>
                    <a:lnR>
                      <a:noFill/>
                    </a:lnR>
                    <a:lnT>
                      <a:noFill/>
                    </a:lnT>
                    <a:lnB>
                      <a:noFill/>
                    </a:lnB>
                    <a:noFill/>
                  </a:tcPr>
                </a:tc>
                <a:tc>
                  <a:txBody>
                    <a:bodyPr/>
                    <a:lstStyle/>
                    <a:p>
                      <a:pPr marL="0" marR="0">
                        <a:lnSpc>
                          <a:spcPct val="114000"/>
                        </a:lnSpc>
                        <a:spcBef>
                          <a:spcPts val="100"/>
                        </a:spcBef>
                        <a:spcAft>
                          <a:spcPts val="0"/>
                        </a:spcAft>
                      </a:pPr>
                      <a:r>
                        <a:rPr lang="en-US" sz="9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Benefits Card</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Benefits Card FAQ</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Online Repayment Available Now</a:t>
                      </a:r>
                    </a:p>
                    <a:p>
                      <a:pPr marL="0" marR="0">
                        <a:lnSpc>
                          <a:spcPct val="114000"/>
                        </a:lnSpc>
                        <a:spcBef>
                          <a:spcPts val="100"/>
                        </a:spcBef>
                        <a:spcAft>
                          <a:spcPts val="0"/>
                        </a:spcAft>
                      </a:pPr>
                      <a:r>
                        <a:rPr lang="en-US" sz="9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Claims</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How to File a Claim</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Medical Care Expense Table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Medical Care Expenses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Proper Documentation</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What is a Letter of Medical Necessity?</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Coordination with Other benefits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Don’t risk Losing Your HRA Funds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HSA Contribution Eligibility and Your HRA</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Medicare coordination and Your HRA</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Premium Tax Credit and Your HRA</a:t>
                      </a:r>
                    </a:p>
                    <a:p>
                      <a:pPr marL="0" marR="0">
                        <a:lnSpc>
                          <a:spcPct val="114000"/>
                        </a:lnSpc>
                        <a:spcBef>
                          <a:spcPts val="100"/>
                        </a:spcBef>
                        <a:spcAft>
                          <a:spcPts val="0"/>
                        </a:spcAft>
                      </a:pPr>
                      <a:r>
                        <a:rPr lang="en-US" sz="9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Privacy and Security</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Multifactor Authentication for Your Protection</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Privacy Notice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Your Privacy and Security Matter</a:t>
                      </a:r>
                    </a:p>
                  </a:txBody>
                  <a:tcPr marL="58420" marR="58420" marT="0" marB="0">
                    <a:lnL>
                      <a:noFill/>
                    </a:lnL>
                    <a:lnR>
                      <a:noFill/>
                    </a:lnR>
                    <a:lnT>
                      <a:noFill/>
                    </a:lnT>
                    <a:lnB>
                      <a:noFill/>
                    </a:lnB>
                    <a:noFill/>
                  </a:tcPr>
                </a:tc>
                <a:tc>
                  <a:txBody>
                    <a:bodyPr/>
                    <a:lstStyle/>
                    <a:p>
                      <a:pPr marL="0" marR="0">
                        <a:lnSpc>
                          <a:spcPct val="114000"/>
                        </a:lnSpc>
                        <a:spcBef>
                          <a:spcPts val="100"/>
                        </a:spcBef>
                        <a:spcAft>
                          <a:spcPts val="0"/>
                        </a:spcAft>
                      </a:pPr>
                      <a:r>
                        <a:rPr lang="en-US" sz="9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Plan Information</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Plan Benefits Guide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Check Out Our New Videos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Contact Us (Participants)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Coverage Type Descriptions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Definition of Dependent</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HRA Basics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HRA, HSA, FSA Comparison</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HRAs and Other Reimbursement Accounts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Participant Statement Sample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Plan Summary</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Standard vs. Post-separation HRA Plan Designs</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Summary of Benefits and Coverage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Understanding IRS Form 1095-B</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What Happens If I Pass Away?</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HRA Plan Brochure</a:t>
                      </a:r>
                    </a:p>
                    <a:p>
                      <a:pPr marL="91440" marR="0">
                        <a:lnSpc>
                          <a:spcPct val="114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What is a Qualified Group Health Plan</a:t>
                      </a:r>
                    </a:p>
                    <a:p>
                      <a:pPr marL="0" marR="0">
                        <a:lnSpc>
                          <a:spcPct val="114000"/>
                        </a:lnSpc>
                        <a:spcBef>
                          <a:spcPts val="100"/>
                        </a:spcBef>
                        <a:spcAft>
                          <a:spcPts val="0"/>
                        </a:spcAft>
                      </a:pPr>
                      <a:r>
                        <a:rPr lang="en-US" sz="9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58420" marR="58420" marT="0" marB="0">
                    <a:lnL>
                      <a:noFill/>
                    </a:lnL>
                    <a:lnR>
                      <a:noFill/>
                    </a:lnR>
                    <a:lnT>
                      <a:noFill/>
                    </a:lnT>
                    <a:lnB>
                      <a:noFill/>
                    </a:lnB>
                    <a:noFill/>
                  </a:tcPr>
                </a:tc>
                <a:extLst>
                  <a:ext uri="{0D108BD9-81ED-4DB2-BD59-A6C34878D82A}">
                    <a16:rowId xmlns:a16="http://schemas.microsoft.com/office/drawing/2014/main" val="1987826933"/>
                  </a:ext>
                </a:extLst>
              </a:tr>
            </a:tbl>
          </a:graphicData>
        </a:graphic>
      </p:graphicFrame>
    </p:spTree>
    <p:extLst>
      <p:ext uri="{BB962C8B-B14F-4D97-AF65-F5344CB8AC3E}">
        <p14:creationId xmlns:p14="http://schemas.microsoft.com/office/powerpoint/2010/main" val="395410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l="23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a:t>
            </a:r>
          </a:p>
        </p:txBody>
      </p:sp>
      <p:sp>
        <p:nvSpPr>
          <p:cNvPr id="18" name="Content Placeholder 2"/>
          <p:cNvSpPr>
            <a:spLocks noGrp="1"/>
          </p:cNvSpPr>
          <p:nvPr>
            <p:ph idx="4294967295"/>
          </p:nvPr>
        </p:nvSpPr>
        <p:spPr>
          <a:xfrm>
            <a:off x="2586789" y="2179638"/>
            <a:ext cx="5341938" cy="2717800"/>
          </a:xfrm>
        </p:spPr>
        <p:txBody>
          <a:bodyPr>
            <a:normAutofit/>
          </a:bodyPr>
          <a:lstStyle/>
          <a:p>
            <a:pPr marL="0" indent="0">
              <a:lnSpc>
                <a:spcPct val="100000"/>
              </a:lnSpc>
              <a:spcBef>
                <a:spcPts val="0"/>
              </a:spcBef>
              <a:buNone/>
            </a:pPr>
            <a:r>
              <a:rPr lang="en-US" dirty="0"/>
              <a:t>Always enroll employees </a:t>
            </a:r>
            <a:r>
              <a:rPr lang="en-US" b="1" dirty="0">
                <a:solidFill>
                  <a:srgbClr val="4AA57F"/>
                </a:solidFill>
              </a:rPr>
              <a:t>before </a:t>
            </a:r>
            <a:r>
              <a:rPr lang="en-US" dirty="0"/>
              <a:t>sending contributions</a:t>
            </a:r>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r>
              <a:rPr lang="en-US" dirty="0"/>
              <a:t>Notify us when enrolled employees </a:t>
            </a:r>
            <a:r>
              <a:rPr lang="en-US" b="1" dirty="0">
                <a:solidFill>
                  <a:srgbClr val="4AA57F"/>
                </a:solidFill>
              </a:rPr>
              <a:t>separate from service, or retire</a:t>
            </a:r>
          </a:p>
        </p:txBody>
      </p:sp>
      <p:sp>
        <p:nvSpPr>
          <p:cNvPr id="21" name="Rectangle: Rounded Corners 20"/>
          <p:cNvSpPr/>
          <p:nvPr/>
        </p:nvSpPr>
        <p:spPr>
          <a:xfrm>
            <a:off x="640654" y="5277186"/>
            <a:ext cx="7521788" cy="920865"/>
          </a:xfrm>
          <a:prstGeom prst="round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r="100000" b="100000"/>
            </a:path>
            <a:tileRect l="-100000" t="-100000"/>
          </a:gradFill>
          <a:ln>
            <a:noFill/>
          </a:ln>
        </p:spPr>
        <p:txBody>
          <a:bodyPr wrap="square" lIns="0" tIns="0" rIns="0" bIns="0" anchor="ctr">
            <a:noAutofit/>
          </a:bodyPr>
          <a:lstStyle/>
          <a:p>
            <a:pPr marL="60966" algn="ctr" defTabSz="609570">
              <a:buClr>
                <a:srgbClr val="6FACDE"/>
              </a:buClr>
              <a:defRPr/>
            </a:pPr>
            <a:r>
              <a:rPr lang="en-US" sz="2000" dirty="0">
                <a:solidFill>
                  <a:srgbClr val="4AA57F"/>
                </a:solidFill>
                <a:latin typeface="Arial" panose="020B0604020202020204"/>
                <a:cs typeface="Times New Roman"/>
              </a:rPr>
              <a:t>If you discover a mistake, contact our Customer Care Center right away at </a:t>
            </a:r>
            <a:r>
              <a:rPr lang="en-US" sz="2000" b="1" dirty="0">
                <a:solidFill>
                  <a:srgbClr val="4AA57F"/>
                </a:solidFill>
                <a:latin typeface="Arial" panose="020B0604020202020204"/>
                <a:cs typeface="Times New Roman"/>
              </a:rPr>
              <a:t>1-888-828-4953</a:t>
            </a:r>
            <a:r>
              <a:rPr lang="en-US" sz="2000" dirty="0">
                <a:solidFill>
                  <a:srgbClr val="4AA57F"/>
                </a:solidFill>
                <a:latin typeface="Arial" panose="020B0604020202020204"/>
                <a:cs typeface="Times New Roman"/>
              </a:rPr>
              <a:t> or through secure message.</a:t>
            </a:r>
          </a:p>
        </p:txBody>
      </p:sp>
      <p:grpSp>
        <p:nvGrpSpPr>
          <p:cNvPr id="11" name="Group 10"/>
          <p:cNvGrpSpPr/>
          <p:nvPr/>
        </p:nvGrpSpPr>
        <p:grpSpPr>
          <a:xfrm>
            <a:off x="1137804" y="1893181"/>
            <a:ext cx="1310731" cy="1358443"/>
            <a:chOff x="266700" y="2220601"/>
            <a:chExt cx="1310730" cy="1358442"/>
          </a:xfrm>
        </p:grpSpPr>
        <p:pic>
          <p:nvPicPr>
            <p:cNvPr id="8" name="Picture 7"/>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74689"/>
            <a:stretch/>
          </p:blipFill>
          <p:spPr>
            <a:xfrm>
              <a:off x="266700" y="2220601"/>
              <a:ext cx="1310730" cy="1358442"/>
            </a:xfrm>
            <a:prstGeom prst="rect">
              <a:avLst/>
            </a:prstGeom>
          </p:spPr>
        </p:pic>
        <p:sp>
          <p:nvSpPr>
            <p:cNvPr id="10" name="Oval 9"/>
            <p:cNvSpPr/>
            <p:nvPr/>
          </p:nvSpPr>
          <p:spPr>
            <a:xfrm>
              <a:off x="1045029" y="2595269"/>
              <a:ext cx="376488" cy="376488"/>
            </a:xfrm>
            <a:prstGeom prst="ellipse">
              <a:avLst/>
            </a:prstGeom>
            <a:solidFill>
              <a:srgbClr val="4AA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51" b="1" dirty="0">
                  <a:solidFill>
                    <a:prstClr val="white"/>
                  </a:solidFill>
                  <a:latin typeface="Arial" panose="020B0604020202020204" pitchFamily="34" charset="0"/>
                  <a:cs typeface="Arial" panose="020B0604020202020204" pitchFamily="34" charset="0"/>
                </a:rPr>
                <a:t>1</a:t>
              </a:r>
            </a:p>
          </p:txBody>
        </p:sp>
      </p:grpSp>
      <p:grpSp>
        <p:nvGrpSpPr>
          <p:cNvPr id="14" name="Group 13"/>
          <p:cNvGrpSpPr/>
          <p:nvPr/>
        </p:nvGrpSpPr>
        <p:grpSpPr>
          <a:xfrm>
            <a:off x="1137804" y="3360395"/>
            <a:ext cx="1310731" cy="1358443"/>
            <a:chOff x="266700" y="2220601"/>
            <a:chExt cx="1310730" cy="1358442"/>
          </a:xfrm>
        </p:grpSpPr>
        <p:pic>
          <p:nvPicPr>
            <p:cNvPr id="15" name="Picture 1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74689"/>
            <a:stretch/>
          </p:blipFill>
          <p:spPr>
            <a:xfrm>
              <a:off x="266700" y="2220601"/>
              <a:ext cx="1310730" cy="1358442"/>
            </a:xfrm>
            <a:prstGeom prst="rect">
              <a:avLst/>
            </a:prstGeom>
          </p:spPr>
        </p:pic>
        <p:sp>
          <p:nvSpPr>
            <p:cNvPr id="16" name="Oval 15"/>
            <p:cNvSpPr/>
            <p:nvPr/>
          </p:nvSpPr>
          <p:spPr>
            <a:xfrm>
              <a:off x="1045029" y="2595269"/>
              <a:ext cx="376488" cy="376488"/>
            </a:xfrm>
            <a:prstGeom prst="ellipse">
              <a:avLst/>
            </a:prstGeom>
            <a:solidFill>
              <a:srgbClr val="4AA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51" b="1" dirty="0">
                  <a:solidFill>
                    <a:prstClr val="white"/>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933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4294967295"/>
          </p:nvPr>
        </p:nvSpPr>
        <p:spPr>
          <a:xfrm>
            <a:off x="968188" y="1866900"/>
            <a:ext cx="5959737" cy="4176713"/>
          </a:xfrm>
        </p:spPr>
        <p:txBody>
          <a:bodyPr>
            <a:normAutofit lnSpcReduction="10000"/>
          </a:bodyPr>
          <a:lstStyle/>
          <a:p>
            <a:pPr>
              <a:spcBef>
                <a:spcPts val="1600"/>
              </a:spcBef>
            </a:pPr>
            <a:r>
              <a:rPr lang="en-US" sz="2667" dirty="0"/>
              <a:t>What is an HRA?</a:t>
            </a:r>
          </a:p>
          <a:p>
            <a:pPr>
              <a:spcBef>
                <a:spcPts val="1600"/>
              </a:spcBef>
            </a:pPr>
            <a:r>
              <a:rPr lang="en-US" sz="2667" dirty="0"/>
              <a:t>Key Plan Features </a:t>
            </a:r>
          </a:p>
          <a:p>
            <a:pPr>
              <a:spcBef>
                <a:spcPts val="1600"/>
              </a:spcBef>
            </a:pPr>
            <a:r>
              <a:rPr lang="en-US" sz="2667" dirty="0"/>
              <a:t>Employer Portal</a:t>
            </a:r>
          </a:p>
          <a:p>
            <a:pPr marL="1219170" lvl="1">
              <a:lnSpc>
                <a:spcPct val="100000"/>
              </a:lnSpc>
              <a:spcBef>
                <a:spcPts val="1600"/>
              </a:spcBef>
              <a:buFont typeface="Arial" panose="020B0604020202020204" pitchFamily="34" charset="0"/>
              <a:buChar char="–"/>
            </a:pPr>
            <a:r>
              <a:rPr lang="en-US" sz="2133" dirty="0"/>
              <a:t>Enrollment </a:t>
            </a:r>
          </a:p>
          <a:p>
            <a:pPr marL="1219170" lvl="1">
              <a:lnSpc>
                <a:spcPct val="100000"/>
              </a:lnSpc>
              <a:spcBef>
                <a:spcPts val="1600"/>
              </a:spcBef>
              <a:buFont typeface="Arial" panose="020B0604020202020204" pitchFamily="34" charset="0"/>
              <a:buChar char="–"/>
            </a:pPr>
            <a:r>
              <a:rPr lang="en-US" sz="2133" dirty="0"/>
              <a:t>Contributions</a:t>
            </a:r>
          </a:p>
          <a:p>
            <a:pPr marL="1219170" lvl="1">
              <a:lnSpc>
                <a:spcPct val="100000"/>
              </a:lnSpc>
              <a:spcBef>
                <a:spcPts val="1600"/>
              </a:spcBef>
              <a:buFont typeface="Arial" panose="020B0604020202020204" pitchFamily="34" charset="0"/>
              <a:buChar char="–"/>
            </a:pPr>
            <a:r>
              <a:rPr lang="en-US" sz="2133" dirty="0"/>
              <a:t>Participant status changes </a:t>
            </a:r>
          </a:p>
          <a:p>
            <a:pPr marL="1219170" lvl="1">
              <a:lnSpc>
                <a:spcPct val="100000"/>
              </a:lnSpc>
              <a:spcBef>
                <a:spcPts val="1600"/>
              </a:spcBef>
              <a:buFont typeface="Arial" panose="020B0604020202020204" pitchFamily="34" charset="0"/>
              <a:buChar char="–"/>
            </a:pPr>
            <a:r>
              <a:rPr lang="en-US" sz="2133" dirty="0"/>
              <a:t>Reports</a:t>
            </a:r>
          </a:p>
          <a:p>
            <a:pPr marL="1219170" lvl="1">
              <a:lnSpc>
                <a:spcPct val="100000"/>
              </a:lnSpc>
              <a:spcBef>
                <a:spcPts val="1600"/>
              </a:spcBef>
              <a:buFont typeface="Arial" panose="020B0604020202020204" pitchFamily="34" charset="0"/>
              <a:buChar char="–"/>
            </a:pPr>
            <a:r>
              <a:rPr lang="en-US" sz="2133" dirty="0"/>
              <a:t>Secure messaging</a:t>
            </a:r>
          </a:p>
          <a:p>
            <a:pPr>
              <a:spcBef>
                <a:spcPts val="1600"/>
              </a:spcBef>
            </a:pPr>
            <a:endParaRPr lang="en-US" sz="2667" dirty="0"/>
          </a:p>
          <a:p>
            <a:pPr>
              <a:spcBef>
                <a:spcPts val="1600"/>
              </a:spcBef>
            </a:pPr>
            <a:endParaRPr lang="en-US" sz="2667" dirty="0"/>
          </a:p>
        </p:txBody>
      </p:sp>
    </p:spTree>
    <p:extLst>
      <p:ext uri="{BB962C8B-B14F-4D97-AF65-F5344CB8AC3E}">
        <p14:creationId xmlns:p14="http://schemas.microsoft.com/office/powerpoint/2010/main" val="305195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l="-13000" r="-26000"/>
          </a:stretch>
        </a:blipFill>
        <a:effectLst/>
      </p:bgPr>
    </p:bg>
    <p:spTree>
      <p:nvGrpSpPr>
        <p:cNvPr id="1" name="">
          <a:extLst>
            <a:ext uri="{FF2B5EF4-FFF2-40B4-BE49-F238E27FC236}">
              <a16:creationId xmlns:a16="http://schemas.microsoft.com/office/drawing/2014/main" id="{762D0203-3194-A4B5-7C17-EAE1B6DD67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44541-9E05-419F-EBAA-721B61686527}"/>
              </a:ext>
            </a:extLst>
          </p:cNvPr>
          <p:cNvSpPr>
            <a:spLocks noGrp="1"/>
          </p:cNvSpPr>
          <p:nvPr>
            <p:ph type="title"/>
          </p:nvPr>
        </p:nvSpPr>
        <p:spPr/>
        <p:txBody>
          <a:bodyPr/>
          <a:lstStyle/>
          <a:p>
            <a:r>
              <a:rPr lang="en-US" dirty="0"/>
              <a:t>Thank You!</a:t>
            </a:r>
          </a:p>
        </p:txBody>
      </p:sp>
      <p:grpSp>
        <p:nvGrpSpPr>
          <p:cNvPr id="6" name="Group 5">
            <a:extLst>
              <a:ext uri="{FF2B5EF4-FFF2-40B4-BE49-F238E27FC236}">
                <a16:creationId xmlns:a16="http://schemas.microsoft.com/office/drawing/2014/main" id="{C33E8443-1561-C23C-01E2-5F53AF5B9B40}"/>
              </a:ext>
            </a:extLst>
          </p:cNvPr>
          <p:cNvGrpSpPr/>
          <p:nvPr/>
        </p:nvGrpSpPr>
        <p:grpSpPr>
          <a:xfrm>
            <a:off x="936016" y="2053765"/>
            <a:ext cx="3492558" cy="3207671"/>
            <a:chOff x="471792" y="2202418"/>
            <a:chExt cx="2619419" cy="2405753"/>
          </a:xfrm>
        </p:grpSpPr>
        <p:grpSp>
          <p:nvGrpSpPr>
            <p:cNvPr id="3" name="Group 2">
              <a:extLst>
                <a:ext uri="{FF2B5EF4-FFF2-40B4-BE49-F238E27FC236}">
                  <a16:creationId xmlns:a16="http://schemas.microsoft.com/office/drawing/2014/main" id="{2BA60074-E52A-2278-90F5-5723737EC3B8}"/>
                </a:ext>
              </a:extLst>
            </p:cNvPr>
            <p:cNvGrpSpPr/>
            <p:nvPr/>
          </p:nvGrpSpPr>
          <p:grpSpPr>
            <a:xfrm>
              <a:off x="572531" y="2831731"/>
              <a:ext cx="1949193" cy="1776440"/>
              <a:chOff x="937299" y="2855107"/>
              <a:chExt cx="1949193" cy="1776440"/>
            </a:xfrm>
          </p:grpSpPr>
          <p:sp>
            <p:nvSpPr>
              <p:cNvPr id="8" name="Rectangle 7">
                <a:extLst>
                  <a:ext uri="{FF2B5EF4-FFF2-40B4-BE49-F238E27FC236}">
                    <a16:creationId xmlns:a16="http://schemas.microsoft.com/office/drawing/2014/main" id="{BB0E58CB-FBC1-0E55-453E-DDE73A3AFAC4}"/>
                  </a:ext>
                </a:extLst>
              </p:cNvPr>
              <p:cNvSpPr/>
              <p:nvPr/>
            </p:nvSpPr>
            <p:spPr>
              <a:xfrm>
                <a:off x="937299" y="2855107"/>
                <a:ext cx="1949193" cy="496290"/>
              </a:xfrm>
              <a:prstGeom prst="rect">
                <a:avLst/>
              </a:prstGeom>
            </p:spPr>
            <p:txBody>
              <a:bodyPr wrap="square">
                <a:spAutoFit/>
              </a:bodyPr>
              <a:lstStyle/>
              <a:p>
                <a:pPr defTabSz="914377">
                  <a:spcAft>
                    <a:spcPts val="600"/>
                  </a:spcAft>
                  <a:buClr>
                    <a:srgbClr val="44546A"/>
                  </a:buClr>
                  <a:buSzPct val="150000"/>
                </a:pPr>
                <a:r>
                  <a:rPr lang="en-US" sz="1600" dirty="0">
                    <a:solidFill>
                      <a:srgbClr val="0070C0"/>
                    </a:solidFill>
                    <a:latin typeface="Arial" panose="020B0604020202020204"/>
                  </a:rPr>
                  <a:t>Gallagher Representative      </a:t>
                </a:r>
              </a:p>
              <a:p>
                <a:pPr defTabSz="914377">
                  <a:spcAft>
                    <a:spcPts val="600"/>
                  </a:spcAft>
                  <a:buClr>
                    <a:srgbClr val="44546A"/>
                  </a:buClr>
                  <a:buSzPct val="150000"/>
                </a:pPr>
                <a:r>
                  <a:rPr lang="en-US" sz="1600" dirty="0">
                    <a:solidFill>
                      <a:srgbClr val="505454"/>
                    </a:solidFill>
                    <a:latin typeface="Arial" panose="020B0604020202020204"/>
                  </a:rPr>
                  <a:t>1-800-888-8322</a:t>
                </a:r>
              </a:p>
            </p:txBody>
          </p:sp>
          <p:sp>
            <p:nvSpPr>
              <p:cNvPr id="5" name="Rectangle 4">
                <a:extLst>
                  <a:ext uri="{FF2B5EF4-FFF2-40B4-BE49-F238E27FC236}">
                    <a16:creationId xmlns:a16="http://schemas.microsoft.com/office/drawing/2014/main" id="{41CAC6D8-CE17-9C96-A408-830A6901F4D8}"/>
                  </a:ext>
                </a:extLst>
              </p:cNvPr>
              <p:cNvSpPr/>
              <p:nvPr/>
            </p:nvSpPr>
            <p:spPr>
              <a:xfrm>
                <a:off x="937299" y="3495182"/>
                <a:ext cx="1596186" cy="496290"/>
              </a:xfrm>
              <a:prstGeom prst="rect">
                <a:avLst/>
              </a:prstGeom>
            </p:spPr>
            <p:txBody>
              <a:bodyPr wrap="square">
                <a:spAutoFit/>
              </a:bodyPr>
              <a:lstStyle/>
              <a:p>
                <a:pPr defTabSz="914377">
                  <a:spcAft>
                    <a:spcPts val="600"/>
                  </a:spcAft>
                  <a:buClr>
                    <a:srgbClr val="44546A"/>
                  </a:buClr>
                  <a:buSzPct val="150000"/>
                </a:pPr>
                <a:r>
                  <a:rPr lang="en-US" sz="1600" dirty="0">
                    <a:solidFill>
                      <a:srgbClr val="0070C0"/>
                    </a:solidFill>
                    <a:latin typeface="Arial" panose="020B0604020202020204"/>
                  </a:rPr>
                  <a:t>Employer Help Desk</a:t>
                </a:r>
              </a:p>
              <a:p>
                <a:pPr defTabSz="914377">
                  <a:spcAft>
                    <a:spcPts val="600"/>
                  </a:spcAft>
                  <a:buClr>
                    <a:srgbClr val="44546A"/>
                  </a:buClr>
                  <a:buSzPct val="150000"/>
                </a:pPr>
                <a:r>
                  <a:rPr lang="en-US" sz="1600" dirty="0">
                    <a:solidFill>
                      <a:prstClr val="black">
                        <a:lumMod val="75000"/>
                        <a:lumOff val="25000"/>
                      </a:prstClr>
                    </a:solidFill>
                    <a:latin typeface="Arial" panose="020B0604020202020204"/>
                  </a:rPr>
                  <a:t>1-888-828-4953</a:t>
                </a:r>
              </a:p>
            </p:txBody>
          </p:sp>
          <p:sp>
            <p:nvSpPr>
              <p:cNvPr id="9" name="Rectangle 8">
                <a:extLst>
                  <a:ext uri="{FF2B5EF4-FFF2-40B4-BE49-F238E27FC236}">
                    <a16:creationId xmlns:a16="http://schemas.microsoft.com/office/drawing/2014/main" id="{3F169920-E7F1-1E37-7EE4-9FB3328D8DE7}"/>
                  </a:ext>
                </a:extLst>
              </p:cNvPr>
              <p:cNvSpPr/>
              <p:nvPr/>
            </p:nvSpPr>
            <p:spPr>
              <a:xfrm>
                <a:off x="937299" y="4135257"/>
                <a:ext cx="1714056" cy="496290"/>
              </a:xfrm>
              <a:prstGeom prst="rect">
                <a:avLst/>
              </a:prstGeom>
            </p:spPr>
            <p:txBody>
              <a:bodyPr wrap="square">
                <a:spAutoFit/>
              </a:bodyPr>
              <a:lstStyle/>
              <a:p>
                <a:pPr defTabSz="914377">
                  <a:spcAft>
                    <a:spcPts val="600"/>
                  </a:spcAft>
                  <a:buClr>
                    <a:srgbClr val="44546A"/>
                  </a:buClr>
                  <a:buSzPct val="150000"/>
                </a:pPr>
                <a:r>
                  <a:rPr lang="en-US" sz="1600" dirty="0">
                    <a:solidFill>
                      <a:srgbClr val="0070C0"/>
                    </a:solidFill>
                    <a:latin typeface="Arial" panose="020B0604020202020204"/>
                  </a:rPr>
                  <a:t>Customer Care Center</a:t>
                </a:r>
              </a:p>
              <a:p>
                <a:pPr defTabSz="914377">
                  <a:spcAft>
                    <a:spcPts val="600"/>
                  </a:spcAft>
                  <a:buClr>
                    <a:srgbClr val="44546A"/>
                  </a:buClr>
                  <a:buSzPct val="150000"/>
                </a:pPr>
                <a:r>
                  <a:rPr lang="en-US" sz="1600" dirty="0">
                    <a:solidFill>
                      <a:prstClr val="black">
                        <a:lumMod val="75000"/>
                        <a:lumOff val="25000"/>
                      </a:prstClr>
                    </a:solidFill>
                    <a:latin typeface="Arial" panose="020B0604020202020204"/>
                  </a:rPr>
                  <a:t>1-888-828-4953</a:t>
                </a:r>
              </a:p>
            </p:txBody>
          </p:sp>
        </p:grpSp>
        <p:sp>
          <p:nvSpPr>
            <p:cNvPr id="16" name="Rectangle 15">
              <a:extLst>
                <a:ext uri="{FF2B5EF4-FFF2-40B4-BE49-F238E27FC236}">
                  <a16:creationId xmlns:a16="http://schemas.microsoft.com/office/drawing/2014/main" id="{36111C97-4575-5ADE-FB28-BE896532529D}"/>
                </a:ext>
              </a:extLst>
            </p:cNvPr>
            <p:cNvSpPr/>
            <p:nvPr/>
          </p:nvSpPr>
          <p:spPr>
            <a:xfrm>
              <a:off x="471792" y="2202418"/>
              <a:ext cx="2619419" cy="377074"/>
            </a:xfrm>
            <a:prstGeom prst="rect">
              <a:avLst/>
            </a:prstGeom>
          </p:spPr>
          <p:txBody>
            <a:bodyPr wrap="none">
              <a:spAutoFit/>
            </a:bodyPr>
            <a:lstStyle/>
            <a:p>
              <a:pPr defTabSz="914377">
                <a:spcAft>
                  <a:spcPts val="600"/>
                </a:spcAft>
                <a:buClr>
                  <a:srgbClr val="44546A"/>
                </a:buClr>
                <a:buSzPct val="150000"/>
              </a:pPr>
              <a:r>
                <a:rPr lang="en-US" sz="2667" b="1" dirty="0">
                  <a:solidFill>
                    <a:srgbClr val="0070C0"/>
                  </a:solidFill>
                  <a:latin typeface="Aptos Black" panose="020B0004020202020204" pitchFamily="34" charset="0"/>
                </a:rPr>
                <a:t>Want to learn more? </a:t>
              </a:r>
            </a:p>
          </p:txBody>
        </p:sp>
      </p:grpSp>
      <p:pic>
        <p:nvPicPr>
          <p:cNvPr id="17" name="Picture 16">
            <a:extLst>
              <a:ext uri="{FF2B5EF4-FFF2-40B4-BE49-F238E27FC236}">
                <a16:creationId xmlns:a16="http://schemas.microsoft.com/office/drawing/2014/main" id="{1E4F70CC-3FC4-C472-48CD-C8CB2BD8BFB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6016" y="5695368"/>
            <a:ext cx="2023752" cy="897230"/>
          </a:xfrm>
          <a:prstGeom prst="rect">
            <a:avLst/>
          </a:prstGeom>
          <a:effectLst/>
        </p:spPr>
      </p:pic>
    </p:spTree>
    <p:extLst>
      <p:ext uri="{BB962C8B-B14F-4D97-AF65-F5344CB8AC3E}">
        <p14:creationId xmlns:p14="http://schemas.microsoft.com/office/powerpoint/2010/main" val="39579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D347EE-3E23-7330-8C74-CE3FC5D14880}"/>
              </a:ext>
            </a:extLst>
          </p:cNvPr>
          <p:cNvSpPr/>
          <p:nvPr/>
        </p:nvSpPr>
        <p:spPr>
          <a:xfrm>
            <a:off x="156782" y="0"/>
            <a:ext cx="12035217" cy="6858000"/>
          </a:xfrm>
          <a:prstGeom prst="rect">
            <a:avLst/>
          </a:prstGeom>
          <a:gradFill flip="none" rotWithShape="1">
            <a:gsLst>
              <a:gs pos="0">
                <a:schemeClr val="accent1">
                  <a:lumMod val="0"/>
                  <a:lumOff val="100000"/>
                  <a:alpha val="0"/>
                </a:schemeClr>
              </a:gs>
              <a:gs pos="25000">
                <a:schemeClr val="accent1">
                  <a:lumMod val="0"/>
                  <a:lumOff val="100000"/>
                  <a:alpha val="89000"/>
                </a:schemeClr>
              </a:gs>
              <a:gs pos="100000">
                <a:schemeClr val="bg1"/>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Arial" panose="020B0604020202020204"/>
            </a:endParaRPr>
          </a:p>
        </p:txBody>
      </p:sp>
      <p:sp>
        <p:nvSpPr>
          <p:cNvPr id="14" name="Title 10"/>
          <p:cNvSpPr>
            <a:spLocks noGrp="1"/>
          </p:cNvSpPr>
          <p:nvPr>
            <p:ph type="title"/>
          </p:nvPr>
        </p:nvSpPr>
        <p:spPr/>
        <p:txBody>
          <a:bodyPr/>
          <a:lstStyle/>
          <a:p>
            <a:r>
              <a:rPr lang="en-US" dirty="0"/>
              <a:t>What is the VEBA Plan?</a:t>
            </a:r>
          </a:p>
        </p:txBody>
      </p:sp>
      <p:sp>
        <p:nvSpPr>
          <p:cNvPr id="5" name="Content Placeholder 4"/>
          <p:cNvSpPr>
            <a:spLocks noGrp="1"/>
          </p:cNvSpPr>
          <p:nvPr>
            <p:ph sz="quarter" idx="4294967295"/>
          </p:nvPr>
        </p:nvSpPr>
        <p:spPr>
          <a:xfrm>
            <a:off x="723013" y="3009014"/>
            <a:ext cx="9503337" cy="3621974"/>
          </a:xfrm>
        </p:spPr>
        <p:txBody>
          <a:bodyPr>
            <a:normAutofit/>
          </a:bodyPr>
          <a:lstStyle/>
          <a:p>
            <a:pPr>
              <a:lnSpc>
                <a:spcPct val="120000"/>
              </a:lnSpc>
              <a:spcBef>
                <a:spcPts val="0"/>
              </a:spcBef>
            </a:pPr>
            <a:r>
              <a:rPr lang="en-US" sz="2000" b="1" dirty="0"/>
              <a:t>Tax-free money for out-of-pocket medical costs</a:t>
            </a:r>
          </a:p>
          <a:p>
            <a:pPr lvl="1">
              <a:lnSpc>
                <a:spcPct val="120000"/>
              </a:lnSpc>
              <a:spcBef>
                <a:spcPts val="0"/>
              </a:spcBef>
            </a:pPr>
            <a:r>
              <a:rPr lang="en-US" sz="1800" dirty="0"/>
              <a:t>Can be used for spouse and dependents, too</a:t>
            </a:r>
          </a:p>
          <a:p>
            <a:pPr>
              <a:lnSpc>
                <a:spcPct val="120000"/>
              </a:lnSpc>
              <a:spcBef>
                <a:spcPts val="0"/>
              </a:spcBef>
            </a:pPr>
            <a:endParaRPr lang="en-US" sz="2000" dirty="0"/>
          </a:p>
          <a:p>
            <a:pPr>
              <a:lnSpc>
                <a:spcPct val="120000"/>
              </a:lnSpc>
              <a:spcBef>
                <a:spcPts val="0"/>
              </a:spcBef>
            </a:pPr>
            <a:r>
              <a:rPr lang="en-US" sz="2000" b="1" dirty="0"/>
              <a:t>Eligibility and funding sources vary by employer and by employee group</a:t>
            </a:r>
          </a:p>
          <a:p>
            <a:pPr lvl="1">
              <a:lnSpc>
                <a:spcPct val="120000"/>
              </a:lnSpc>
              <a:spcBef>
                <a:spcPts val="0"/>
              </a:spcBef>
            </a:pPr>
            <a:r>
              <a:rPr lang="en-US" sz="1800" dirty="0"/>
              <a:t>Sick leave cash out is most common</a:t>
            </a:r>
          </a:p>
          <a:p>
            <a:pPr>
              <a:lnSpc>
                <a:spcPct val="120000"/>
              </a:lnSpc>
              <a:spcBef>
                <a:spcPts val="0"/>
              </a:spcBef>
            </a:pPr>
            <a:endParaRPr lang="en-US" sz="2000" dirty="0"/>
          </a:p>
          <a:p>
            <a:pPr>
              <a:lnSpc>
                <a:spcPct val="120000"/>
              </a:lnSpc>
              <a:spcBef>
                <a:spcPts val="0"/>
              </a:spcBef>
            </a:pPr>
            <a:r>
              <a:rPr lang="en-US" sz="2000" b="1" dirty="0"/>
              <a:t>No individual choice (IRS rule)</a:t>
            </a:r>
          </a:p>
          <a:p>
            <a:pPr lvl="1">
              <a:lnSpc>
                <a:spcPct val="120000"/>
              </a:lnSpc>
              <a:spcBef>
                <a:spcPts val="0"/>
              </a:spcBef>
            </a:pPr>
            <a:r>
              <a:rPr lang="en-US" sz="1800" dirty="0"/>
              <a:t>Group decision; all employees defined as eligible must participate </a:t>
            </a:r>
          </a:p>
          <a:p>
            <a:endParaRPr lang="en-US" sz="2000" dirty="0"/>
          </a:p>
        </p:txBody>
      </p:sp>
      <p:grpSp>
        <p:nvGrpSpPr>
          <p:cNvPr id="2" name="Group 1">
            <a:extLst>
              <a:ext uri="{FF2B5EF4-FFF2-40B4-BE49-F238E27FC236}">
                <a16:creationId xmlns:a16="http://schemas.microsoft.com/office/drawing/2014/main" id="{3664C2C4-4C46-CAC9-77CB-9FE225046D8D}"/>
              </a:ext>
            </a:extLst>
          </p:cNvPr>
          <p:cNvGrpSpPr/>
          <p:nvPr/>
        </p:nvGrpSpPr>
        <p:grpSpPr>
          <a:xfrm>
            <a:off x="140350" y="1029109"/>
            <a:ext cx="10973843" cy="2072640"/>
            <a:chOff x="112295" y="881779"/>
            <a:chExt cx="8230382" cy="1554480"/>
          </a:xfrm>
        </p:grpSpPr>
        <p:sp>
          <p:nvSpPr>
            <p:cNvPr id="23" name="Round Same Side Corner Rectangle 17">
              <a:extLst>
                <a:ext uri="{FF2B5EF4-FFF2-40B4-BE49-F238E27FC236}">
                  <a16:creationId xmlns:a16="http://schemas.microsoft.com/office/drawing/2014/main" id="{FB620AD0-0C5E-BD9E-0A5A-13C4A12485DD}"/>
                </a:ext>
              </a:extLst>
            </p:cNvPr>
            <p:cNvSpPr/>
            <p:nvPr/>
          </p:nvSpPr>
          <p:spPr bwMode="auto">
            <a:xfrm rot="5400000">
              <a:off x="3285367" y="-1805765"/>
              <a:ext cx="583424" cy="6929568"/>
            </a:xfrm>
            <a:prstGeom prst="round2SameRect">
              <a:avLst>
                <a:gd name="adj1" fmla="val 50000"/>
                <a:gd name="adj2" fmla="val 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vert270" lIns="0" tIns="0" rIns="0" bIns="0" spcCol="1270" anchor="ctr"/>
            <a:lstStyle/>
            <a:p>
              <a:pPr algn="ctr" defTabSz="1896486">
                <a:lnSpc>
                  <a:spcPct val="90000"/>
                </a:lnSpc>
                <a:defRPr/>
              </a:pPr>
              <a:r>
                <a:rPr lang="en-US" sz="3200" b="1" dirty="0">
                  <a:solidFill>
                    <a:prstClr val="white"/>
                  </a:solidFill>
                  <a:latin typeface="Arial" panose="020B0604020202020204"/>
                </a:rPr>
                <a:t>H</a:t>
              </a:r>
              <a:r>
                <a:rPr lang="en-US" sz="3200" dirty="0">
                  <a:solidFill>
                    <a:prstClr val="white"/>
                  </a:solidFill>
                  <a:latin typeface="Arial" panose="020B0604020202020204"/>
                </a:rPr>
                <a:t>ealth </a:t>
              </a:r>
              <a:r>
                <a:rPr lang="en-US" sz="3200" b="1" dirty="0">
                  <a:solidFill>
                    <a:prstClr val="white"/>
                  </a:solidFill>
                  <a:latin typeface="Arial" panose="020B0604020202020204"/>
                </a:rPr>
                <a:t>R</a:t>
              </a:r>
              <a:r>
                <a:rPr lang="en-US" sz="3200" dirty="0">
                  <a:solidFill>
                    <a:prstClr val="white"/>
                  </a:solidFill>
                  <a:latin typeface="Arial" panose="020B0604020202020204"/>
                </a:rPr>
                <a:t>eimbursement </a:t>
              </a:r>
              <a:r>
                <a:rPr lang="en-US" sz="3200" b="1" dirty="0">
                  <a:solidFill>
                    <a:prstClr val="white"/>
                  </a:solidFill>
                  <a:latin typeface="Arial" panose="020B0604020202020204"/>
                </a:rPr>
                <a:t>A</a:t>
              </a:r>
              <a:r>
                <a:rPr lang="en-US" sz="3200" dirty="0">
                  <a:solidFill>
                    <a:prstClr val="white"/>
                  </a:solidFill>
                  <a:latin typeface="Arial" panose="020B0604020202020204"/>
                </a:rPr>
                <a:t>rrangement</a:t>
              </a:r>
            </a:p>
          </p:txBody>
        </p:sp>
        <p:sp>
          <p:nvSpPr>
            <p:cNvPr id="24" name="Round Same Side Corner Rectangle 17">
              <a:extLst>
                <a:ext uri="{FF2B5EF4-FFF2-40B4-BE49-F238E27FC236}">
                  <a16:creationId xmlns:a16="http://schemas.microsoft.com/office/drawing/2014/main" id="{02D611D3-7CBA-C997-1314-8C1CB46AC3D2}"/>
                </a:ext>
              </a:extLst>
            </p:cNvPr>
            <p:cNvSpPr/>
            <p:nvPr/>
          </p:nvSpPr>
          <p:spPr bwMode="auto">
            <a:xfrm>
              <a:off x="6696757" y="881779"/>
              <a:ext cx="1645920" cy="1554480"/>
            </a:xfrm>
            <a:prstGeom prst="ellipse">
              <a:avLst/>
            </a:prstGeom>
            <a:solidFill>
              <a:schemeClr val="accent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vert="horz" lIns="0" tIns="0" rIns="0" bIns="0" spcCol="1270" anchor="ctr"/>
            <a:lstStyle/>
            <a:p>
              <a:pPr algn="ctr" defTabSz="1896486">
                <a:lnSpc>
                  <a:spcPct val="90000"/>
                </a:lnSpc>
                <a:defRPr/>
              </a:pPr>
              <a:r>
                <a:rPr lang="en-US" sz="4800" dirty="0">
                  <a:solidFill>
                    <a:prstClr val="white"/>
                  </a:solidFill>
                  <a:latin typeface="Arial Black" panose="020B0A04020102020204"/>
                </a:rPr>
                <a:t>HRA</a:t>
              </a:r>
            </a:p>
          </p:txBody>
        </p:sp>
      </p:grpSp>
    </p:spTree>
    <p:extLst>
      <p:ext uri="{BB962C8B-B14F-4D97-AF65-F5344CB8AC3E}">
        <p14:creationId xmlns:p14="http://schemas.microsoft.com/office/powerpoint/2010/main" val="370164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3000" t="-9000" r="-31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Benefits </a:t>
            </a:r>
          </a:p>
        </p:txBody>
      </p:sp>
      <p:grpSp>
        <p:nvGrpSpPr>
          <p:cNvPr id="4" name="Group 3">
            <a:extLst>
              <a:ext uri="{FF2B5EF4-FFF2-40B4-BE49-F238E27FC236}">
                <a16:creationId xmlns:a16="http://schemas.microsoft.com/office/drawing/2014/main" id="{77EA72CA-5325-82CC-D43F-ECEB74BAE582}"/>
              </a:ext>
            </a:extLst>
          </p:cNvPr>
          <p:cNvGrpSpPr/>
          <p:nvPr/>
        </p:nvGrpSpPr>
        <p:grpSpPr>
          <a:xfrm>
            <a:off x="598492" y="1611325"/>
            <a:ext cx="8267445" cy="4758607"/>
            <a:chOff x="617311" y="1184429"/>
            <a:chExt cx="6200584" cy="3568955"/>
          </a:xfrm>
        </p:grpSpPr>
        <p:grpSp>
          <p:nvGrpSpPr>
            <p:cNvPr id="8" name="Group 7"/>
            <p:cNvGrpSpPr/>
            <p:nvPr/>
          </p:nvGrpSpPr>
          <p:grpSpPr>
            <a:xfrm>
              <a:off x="617311" y="1184429"/>
              <a:ext cx="4643322" cy="521207"/>
              <a:chOff x="1001484" y="1988879"/>
              <a:chExt cx="5185598" cy="636522"/>
            </a:xfrm>
          </p:grpSpPr>
          <p:sp>
            <p:nvSpPr>
              <p:cNvPr id="25" name="Freeform 9"/>
              <p:cNvSpPr/>
              <p:nvPr/>
            </p:nvSpPr>
            <p:spPr>
              <a:xfrm>
                <a:off x="2765098" y="1988879"/>
                <a:ext cx="3421984" cy="636522"/>
              </a:xfrm>
              <a:prstGeom prst="roundRect">
                <a:avLst/>
              </a:prstGeom>
              <a:solidFill>
                <a:schemeClr val="accent6"/>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55880" rIns="55880" bIns="55880" numCol="1" spcCol="1270" anchor="ctr" anchorCtr="0">
                <a:noAutofit/>
              </a:bodyPr>
              <a:lstStyle/>
              <a:p>
                <a:pPr defTabSz="977876">
                  <a:lnSpc>
                    <a:spcPct val="90000"/>
                  </a:lnSpc>
                  <a:spcBef>
                    <a:spcPct val="0"/>
                  </a:spcBef>
                </a:pPr>
                <a:r>
                  <a:rPr lang="en-US" sz="1867" b="1" dirty="0">
                    <a:solidFill>
                      <a:prstClr val="white"/>
                    </a:solidFill>
                    <a:latin typeface="Arial" panose="020B0604020202020204"/>
                  </a:rPr>
                  <a:t>Pay no tax </a:t>
                </a:r>
                <a:r>
                  <a:rPr lang="en-US" sz="1467" dirty="0">
                    <a:solidFill>
                      <a:prstClr val="white"/>
                    </a:solidFill>
                    <a:latin typeface="Arial" panose="020B0604020202020204"/>
                  </a:rPr>
                  <a:t>(federal income or FICA)</a:t>
                </a:r>
              </a:p>
            </p:txBody>
          </p:sp>
          <p:sp>
            <p:nvSpPr>
              <p:cNvPr id="26" name="Freeform 9"/>
              <p:cNvSpPr/>
              <p:nvPr/>
            </p:nvSpPr>
            <p:spPr>
              <a:xfrm>
                <a:off x="1001484" y="1988879"/>
                <a:ext cx="5185598" cy="636522"/>
              </a:xfrm>
              <a:prstGeom prst="roundRect">
                <a:avLst>
                  <a:gd name="adj" fmla="val 20290"/>
                </a:avLst>
              </a:prstGeom>
              <a:noFill/>
              <a:ln>
                <a:solidFill>
                  <a:schemeClr val="accent6"/>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55880" rIns="55880" bIns="55880" numCol="1" spcCol="1270" anchor="ctr" anchorCtr="0">
                <a:noAutofit/>
              </a:bodyPr>
              <a:lstStyle/>
              <a:p>
                <a:pPr defTabSz="977876">
                  <a:lnSpc>
                    <a:spcPct val="90000"/>
                  </a:lnSpc>
                  <a:spcBef>
                    <a:spcPct val="0"/>
                  </a:spcBef>
                </a:pPr>
                <a:r>
                  <a:rPr lang="en-US" sz="1867" b="1" dirty="0">
                    <a:solidFill>
                      <a:prstClr val="black">
                        <a:lumMod val="75000"/>
                        <a:lumOff val="25000"/>
                      </a:prstClr>
                    </a:solidFill>
                    <a:latin typeface="Arial" panose="020B0604020202020204"/>
                  </a:rPr>
                  <a:t>Tax Free</a:t>
                </a:r>
                <a:endParaRPr lang="en-US" sz="2667" dirty="0">
                  <a:solidFill>
                    <a:prstClr val="black">
                      <a:lumMod val="75000"/>
                      <a:lumOff val="25000"/>
                    </a:prstClr>
                  </a:solidFill>
                  <a:latin typeface="Arial" panose="020B0604020202020204"/>
                </a:endParaRPr>
              </a:p>
            </p:txBody>
          </p:sp>
        </p:grpSp>
        <p:grpSp>
          <p:nvGrpSpPr>
            <p:cNvPr id="9" name="Group 8"/>
            <p:cNvGrpSpPr/>
            <p:nvPr/>
          </p:nvGrpSpPr>
          <p:grpSpPr>
            <a:xfrm>
              <a:off x="617312" y="1791644"/>
              <a:ext cx="5008950" cy="524130"/>
              <a:chOff x="1001485" y="2728752"/>
              <a:chExt cx="5593926" cy="548651"/>
            </a:xfrm>
          </p:grpSpPr>
          <p:sp>
            <p:nvSpPr>
              <p:cNvPr id="22" name="Freeform 10"/>
              <p:cNvSpPr/>
              <p:nvPr/>
            </p:nvSpPr>
            <p:spPr>
              <a:xfrm>
                <a:off x="2765099" y="2728762"/>
                <a:ext cx="3830312" cy="548641"/>
              </a:xfrm>
              <a:prstGeom prst="roundRect">
                <a:avLst/>
              </a:prstGeom>
              <a:solidFill>
                <a:schemeClr val="accent4"/>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55880" rIns="55880" bIns="55880" numCol="1" spcCol="1270" anchor="ctr" anchorCtr="0">
                <a:noAutofit/>
              </a:bodyPr>
              <a:lstStyle/>
              <a:p>
                <a:pPr defTabSz="977876">
                  <a:lnSpc>
                    <a:spcPct val="90000"/>
                  </a:lnSpc>
                  <a:spcBef>
                    <a:spcPct val="0"/>
                  </a:spcBef>
                </a:pPr>
                <a:r>
                  <a:rPr lang="en-US" sz="1867" b="1" dirty="0">
                    <a:solidFill>
                      <a:prstClr val="white"/>
                    </a:solidFill>
                    <a:latin typeface="Arial" panose="020B0604020202020204"/>
                  </a:rPr>
                  <a:t>Account can be used anytime                </a:t>
                </a:r>
                <a:r>
                  <a:rPr lang="en-US" sz="1467" dirty="0">
                    <a:solidFill>
                      <a:prstClr val="white"/>
                    </a:solidFill>
                    <a:latin typeface="Arial" panose="020B0604020202020204"/>
                  </a:rPr>
                  <a:t>(once claims eligible)</a:t>
                </a:r>
                <a:endParaRPr lang="en-US" sz="1867" dirty="0">
                  <a:solidFill>
                    <a:prstClr val="white"/>
                  </a:solidFill>
                  <a:latin typeface="Arial" panose="020B0604020202020204"/>
                </a:endParaRPr>
              </a:p>
            </p:txBody>
          </p:sp>
          <p:sp>
            <p:nvSpPr>
              <p:cNvPr id="23" name="Freeform 10"/>
              <p:cNvSpPr/>
              <p:nvPr/>
            </p:nvSpPr>
            <p:spPr>
              <a:xfrm>
                <a:off x="1001485" y="2728752"/>
                <a:ext cx="5593926" cy="548640"/>
              </a:xfrm>
              <a:prstGeom prst="roundRect">
                <a:avLst/>
              </a:prstGeom>
              <a:noFill/>
              <a:ln>
                <a:solidFill>
                  <a:schemeClr val="accent4"/>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55880" rIns="55880" bIns="55880" numCol="1" spcCol="1270" anchor="ctr" anchorCtr="0">
                <a:noAutofit/>
              </a:bodyPr>
              <a:lstStyle/>
              <a:p>
                <a:pPr defTabSz="977876">
                  <a:lnSpc>
                    <a:spcPct val="90000"/>
                  </a:lnSpc>
                  <a:spcBef>
                    <a:spcPct val="0"/>
                  </a:spcBef>
                </a:pPr>
                <a:r>
                  <a:rPr lang="en-US" sz="1867" b="1" dirty="0">
                    <a:solidFill>
                      <a:prstClr val="black">
                        <a:lumMod val="75000"/>
                        <a:lumOff val="25000"/>
                      </a:prstClr>
                    </a:solidFill>
                    <a:latin typeface="Arial" panose="020B0604020202020204"/>
                  </a:rPr>
                  <a:t>Use anytime</a:t>
                </a:r>
                <a:endParaRPr lang="en-US" sz="1867" dirty="0">
                  <a:solidFill>
                    <a:prstClr val="black">
                      <a:lumMod val="75000"/>
                      <a:lumOff val="25000"/>
                    </a:prstClr>
                  </a:solidFill>
                  <a:latin typeface="Arial" panose="020B0604020202020204"/>
                </a:endParaRPr>
              </a:p>
            </p:txBody>
          </p:sp>
        </p:grpSp>
        <p:grpSp>
          <p:nvGrpSpPr>
            <p:cNvPr id="10" name="Group 9"/>
            <p:cNvGrpSpPr/>
            <p:nvPr/>
          </p:nvGrpSpPr>
          <p:grpSpPr>
            <a:xfrm>
              <a:off x="617311" y="2401782"/>
              <a:ext cx="5419276" cy="521213"/>
              <a:chOff x="1001484" y="3349181"/>
              <a:chExt cx="6052173" cy="636529"/>
            </a:xfrm>
          </p:grpSpPr>
          <p:sp>
            <p:nvSpPr>
              <p:cNvPr id="20" name="Freeform 11"/>
              <p:cNvSpPr/>
              <p:nvPr/>
            </p:nvSpPr>
            <p:spPr>
              <a:xfrm>
                <a:off x="2765099" y="3349187"/>
                <a:ext cx="4288558" cy="636523"/>
              </a:xfrm>
              <a:prstGeom prst="roundRect">
                <a:avLst/>
              </a:pr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55880" rIns="55880" bIns="55880" numCol="1" spcCol="1270" anchor="ctr" anchorCtr="0">
                <a:noAutofit/>
              </a:bodyPr>
              <a:lstStyle/>
              <a:p>
                <a:pPr defTabSz="977876">
                  <a:lnSpc>
                    <a:spcPct val="90000"/>
                  </a:lnSpc>
                  <a:spcBef>
                    <a:spcPct val="0"/>
                  </a:spcBef>
                </a:pPr>
                <a:r>
                  <a:rPr lang="en-US" sz="1867" b="1" dirty="0">
                    <a:solidFill>
                      <a:prstClr val="white"/>
                    </a:solidFill>
                    <a:latin typeface="Arial" panose="020B0604020202020204"/>
                  </a:rPr>
                  <a:t>Choose from available portfolios or funds</a:t>
                </a:r>
              </a:p>
            </p:txBody>
          </p:sp>
          <p:sp>
            <p:nvSpPr>
              <p:cNvPr id="21" name="Freeform 11"/>
              <p:cNvSpPr/>
              <p:nvPr/>
            </p:nvSpPr>
            <p:spPr>
              <a:xfrm>
                <a:off x="1001484" y="3349181"/>
                <a:ext cx="6052173" cy="636522"/>
              </a:xfrm>
              <a:prstGeom prst="roundRect">
                <a:avLst/>
              </a:prstGeom>
              <a:noFill/>
              <a:ln>
                <a:solidFill>
                  <a:schemeClr val="accent5"/>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55880" rIns="55880" bIns="55880" numCol="1" spcCol="1270" anchor="ctr" anchorCtr="0">
                <a:noAutofit/>
              </a:bodyPr>
              <a:lstStyle/>
              <a:p>
                <a:pPr defTabSz="977876">
                  <a:lnSpc>
                    <a:spcPct val="90000"/>
                  </a:lnSpc>
                  <a:spcBef>
                    <a:spcPct val="0"/>
                  </a:spcBef>
                </a:pPr>
                <a:r>
                  <a:rPr lang="en-US" sz="1867" b="1" dirty="0">
                    <a:solidFill>
                      <a:prstClr val="black">
                        <a:lumMod val="75000"/>
                        <a:lumOff val="25000"/>
                      </a:prstClr>
                    </a:solidFill>
                    <a:latin typeface="Arial" panose="020B0604020202020204"/>
                  </a:rPr>
                  <a:t>Investments</a:t>
                </a:r>
              </a:p>
            </p:txBody>
          </p:sp>
        </p:grpSp>
        <p:grpSp>
          <p:nvGrpSpPr>
            <p:cNvPr id="11" name="Group 10"/>
            <p:cNvGrpSpPr/>
            <p:nvPr/>
          </p:nvGrpSpPr>
          <p:grpSpPr>
            <a:xfrm>
              <a:off x="617312" y="3009003"/>
              <a:ext cx="5617870" cy="524121"/>
              <a:chOff x="1001485" y="4081572"/>
              <a:chExt cx="6273960" cy="727107"/>
            </a:xfrm>
          </p:grpSpPr>
          <p:sp>
            <p:nvSpPr>
              <p:cNvPr id="18" name="Freeform 12"/>
              <p:cNvSpPr/>
              <p:nvPr/>
            </p:nvSpPr>
            <p:spPr>
              <a:xfrm>
                <a:off x="2765100" y="4081572"/>
                <a:ext cx="4510344" cy="727107"/>
              </a:xfrm>
              <a:prstGeom prst="roundRect">
                <a:avLst/>
              </a:prstGeom>
              <a:solidFill>
                <a:schemeClr val="accent3">
                  <a:lumMod val="75000"/>
                </a:schemeClr>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55880" rIns="55880" bIns="55880" numCol="1" spcCol="1270" anchor="ctr" anchorCtr="0">
                <a:noAutofit/>
              </a:bodyPr>
              <a:lstStyle/>
              <a:p>
                <a:pPr defTabSz="977876">
                  <a:lnSpc>
                    <a:spcPct val="90000"/>
                  </a:lnSpc>
                  <a:spcBef>
                    <a:spcPct val="0"/>
                  </a:spcBef>
                </a:pPr>
                <a:r>
                  <a:rPr lang="en-US" sz="1867" b="1" dirty="0">
                    <a:solidFill>
                      <a:prstClr val="white"/>
                    </a:solidFill>
                    <a:latin typeface="Arial" panose="020B0604020202020204"/>
                  </a:rPr>
                  <a:t>No high-deductible health plan</a:t>
                </a:r>
                <a:r>
                  <a:rPr lang="en-US" sz="1467" b="1" dirty="0">
                    <a:solidFill>
                      <a:prstClr val="white"/>
                    </a:solidFill>
                    <a:latin typeface="Arial" panose="020B0604020202020204"/>
                  </a:rPr>
                  <a:t> </a:t>
                </a:r>
                <a:r>
                  <a:rPr lang="en-US" sz="1867" b="1" dirty="0">
                    <a:solidFill>
                      <a:prstClr val="white"/>
                    </a:solidFill>
                    <a:latin typeface="Arial" panose="020B0604020202020204"/>
                  </a:rPr>
                  <a:t>required</a:t>
                </a:r>
              </a:p>
            </p:txBody>
          </p:sp>
          <p:sp>
            <p:nvSpPr>
              <p:cNvPr id="19" name="Freeform 12"/>
              <p:cNvSpPr/>
              <p:nvPr/>
            </p:nvSpPr>
            <p:spPr>
              <a:xfrm>
                <a:off x="1001485" y="4081572"/>
                <a:ext cx="6273960" cy="727107"/>
              </a:xfrm>
              <a:prstGeom prst="roundRect">
                <a:avLst/>
              </a:prstGeom>
              <a:noFill/>
              <a:ln>
                <a:solidFill>
                  <a:schemeClr val="accent3">
                    <a:lumMod val="75000"/>
                  </a:schemeClr>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55880" rIns="55880" bIns="55880" numCol="1" spcCol="1270" anchor="ctr" anchorCtr="0">
                <a:noAutofit/>
              </a:bodyPr>
              <a:lstStyle/>
              <a:p>
                <a:pPr defTabSz="977876">
                  <a:lnSpc>
                    <a:spcPct val="90000"/>
                  </a:lnSpc>
                  <a:spcBef>
                    <a:spcPct val="0"/>
                  </a:spcBef>
                </a:pPr>
                <a:r>
                  <a:rPr lang="en-US" sz="1867" b="1" dirty="0">
                    <a:solidFill>
                      <a:prstClr val="black">
                        <a:lumMod val="75000"/>
                        <a:lumOff val="25000"/>
                      </a:prstClr>
                    </a:solidFill>
                    <a:latin typeface="Arial" panose="020B0604020202020204"/>
                  </a:rPr>
                  <a:t>No HDHP</a:t>
                </a:r>
                <a:endParaRPr lang="en-US" sz="2667" dirty="0">
                  <a:solidFill>
                    <a:prstClr val="black">
                      <a:lumMod val="75000"/>
                      <a:lumOff val="25000"/>
                    </a:prstClr>
                  </a:solidFill>
                  <a:latin typeface="Arial" panose="020B0604020202020204"/>
                </a:endParaRPr>
              </a:p>
            </p:txBody>
          </p:sp>
        </p:grpSp>
        <p:grpSp>
          <p:nvGrpSpPr>
            <p:cNvPr id="12" name="Group 11"/>
            <p:cNvGrpSpPr/>
            <p:nvPr/>
          </p:nvGrpSpPr>
          <p:grpSpPr>
            <a:xfrm>
              <a:off x="617312" y="3619132"/>
              <a:ext cx="5904853" cy="524121"/>
              <a:chOff x="1001485" y="4894469"/>
              <a:chExt cx="6594459" cy="727107"/>
            </a:xfrm>
          </p:grpSpPr>
          <p:sp>
            <p:nvSpPr>
              <p:cNvPr id="16" name="Freeform 13"/>
              <p:cNvSpPr/>
              <p:nvPr/>
            </p:nvSpPr>
            <p:spPr>
              <a:xfrm>
                <a:off x="2765099" y="4894469"/>
                <a:ext cx="4830845" cy="727107"/>
              </a:xfrm>
              <a:prstGeom prst="roundRect">
                <a:avLst/>
              </a:prstGeom>
              <a:solidFill>
                <a:schemeClr val="accent2"/>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82880" tIns="55880" rIns="55880" bIns="55880" numCol="1" spcCol="1270" anchor="ctr" anchorCtr="0">
                <a:noAutofit/>
              </a:bodyPr>
              <a:lstStyle/>
              <a:p>
                <a:pPr defTabSz="977876">
                  <a:lnSpc>
                    <a:spcPct val="90000"/>
                  </a:lnSpc>
                  <a:spcBef>
                    <a:spcPct val="0"/>
                  </a:spcBef>
                </a:pPr>
                <a:r>
                  <a:rPr lang="en-US" sz="1867" b="1" dirty="0">
                    <a:solidFill>
                      <a:prstClr val="white"/>
                    </a:solidFill>
                    <a:latin typeface="Arial" panose="020B0604020202020204"/>
                  </a:rPr>
                  <a:t>Unused balance carries over </a:t>
                </a:r>
              </a:p>
              <a:p>
                <a:pPr defTabSz="977876">
                  <a:lnSpc>
                    <a:spcPct val="90000"/>
                  </a:lnSpc>
                  <a:spcBef>
                    <a:spcPct val="0"/>
                  </a:spcBef>
                </a:pPr>
                <a:r>
                  <a:rPr lang="en-US" sz="1467" dirty="0">
                    <a:solidFill>
                      <a:prstClr val="white"/>
                    </a:solidFill>
                    <a:latin typeface="Arial" panose="020B0604020202020204"/>
                  </a:rPr>
                  <a:t>(no “use-it-or-lose-it” carryover limitations)</a:t>
                </a:r>
                <a:endParaRPr lang="en-US" sz="1867" dirty="0">
                  <a:solidFill>
                    <a:prstClr val="white"/>
                  </a:solidFill>
                  <a:latin typeface="Arial" panose="020B0604020202020204"/>
                </a:endParaRPr>
              </a:p>
            </p:txBody>
          </p:sp>
          <p:sp>
            <p:nvSpPr>
              <p:cNvPr id="17" name="Freeform 13"/>
              <p:cNvSpPr/>
              <p:nvPr/>
            </p:nvSpPr>
            <p:spPr>
              <a:xfrm>
                <a:off x="1001485" y="4894469"/>
                <a:ext cx="6594459" cy="727107"/>
              </a:xfrm>
              <a:prstGeom prst="roundRect">
                <a:avLst>
                  <a:gd name="adj" fmla="val 20768"/>
                </a:avLst>
              </a:prstGeom>
              <a:noFill/>
              <a:ln>
                <a:solidFill>
                  <a:schemeClr val="accent2"/>
                </a:solid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82880" tIns="55880" rIns="55880" bIns="55880" numCol="1" spcCol="1270" anchor="ctr" anchorCtr="0">
                <a:noAutofit/>
              </a:bodyPr>
              <a:lstStyle/>
              <a:p>
                <a:pPr defTabSz="977876">
                  <a:lnSpc>
                    <a:spcPct val="90000"/>
                  </a:lnSpc>
                  <a:spcBef>
                    <a:spcPct val="0"/>
                  </a:spcBef>
                </a:pPr>
                <a:r>
                  <a:rPr lang="en-US" sz="1867" b="1" dirty="0">
                    <a:solidFill>
                      <a:prstClr val="black">
                        <a:lumMod val="75000"/>
                        <a:lumOff val="25000"/>
                      </a:prstClr>
                    </a:solidFill>
                    <a:latin typeface="Arial" panose="020B0604020202020204"/>
                  </a:rPr>
                  <a:t>Carries over</a:t>
                </a:r>
                <a:endParaRPr lang="en-US" sz="1867" dirty="0">
                  <a:solidFill>
                    <a:prstClr val="black">
                      <a:lumMod val="75000"/>
                      <a:lumOff val="25000"/>
                    </a:prstClr>
                  </a:solidFill>
                  <a:latin typeface="Arial" panose="020B0604020202020204"/>
                </a:endParaRPr>
              </a:p>
            </p:txBody>
          </p:sp>
        </p:grpSp>
        <p:grpSp>
          <p:nvGrpSpPr>
            <p:cNvPr id="13" name="Group 12"/>
            <p:cNvGrpSpPr/>
            <p:nvPr/>
          </p:nvGrpSpPr>
          <p:grpSpPr>
            <a:xfrm>
              <a:off x="617312" y="4229263"/>
              <a:ext cx="6200583" cy="524121"/>
              <a:chOff x="1001485" y="5707368"/>
              <a:chExt cx="6924726" cy="727107"/>
            </a:xfrm>
          </p:grpSpPr>
          <p:sp>
            <p:nvSpPr>
              <p:cNvPr id="14" name="Freeform 14"/>
              <p:cNvSpPr/>
              <p:nvPr/>
            </p:nvSpPr>
            <p:spPr>
              <a:xfrm>
                <a:off x="2765100" y="5707368"/>
                <a:ext cx="5161111" cy="727107"/>
              </a:xfrm>
              <a:prstGeom prst="roundRect">
                <a:avLst/>
              </a:prstGeom>
              <a:solidFill>
                <a:srgbClr val="002060"/>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55880" rIns="55880" bIns="55880" numCol="1" spcCol="1270" anchor="ctr" anchorCtr="0">
                <a:noAutofit/>
              </a:bodyPr>
              <a:lstStyle/>
              <a:p>
                <a:pPr defTabSz="977876">
                  <a:lnSpc>
                    <a:spcPct val="90000"/>
                  </a:lnSpc>
                  <a:spcBef>
                    <a:spcPct val="0"/>
                  </a:spcBef>
                </a:pPr>
                <a:r>
                  <a:rPr lang="en-US" sz="1867" b="1" dirty="0">
                    <a:solidFill>
                      <a:prstClr val="white"/>
                    </a:solidFill>
                    <a:latin typeface="Arial" panose="020B0604020202020204"/>
                  </a:rPr>
                  <a:t>Account can transfer to spouse, children, beneficiaries, or other eligible survivors </a:t>
                </a:r>
              </a:p>
            </p:txBody>
          </p:sp>
          <p:sp>
            <p:nvSpPr>
              <p:cNvPr id="15" name="Freeform 14"/>
              <p:cNvSpPr/>
              <p:nvPr/>
            </p:nvSpPr>
            <p:spPr>
              <a:xfrm>
                <a:off x="1001485" y="5707368"/>
                <a:ext cx="6924726" cy="727107"/>
              </a:xfrm>
              <a:prstGeom prst="roundRect">
                <a:avLst>
                  <a:gd name="adj" fmla="val 18034"/>
                </a:avLst>
              </a:prstGeom>
              <a:noFill/>
              <a:ln>
                <a:solidFill>
                  <a:srgbClr val="00206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55880" rIns="55880" bIns="55880" numCol="1" spcCol="1270" anchor="ctr" anchorCtr="0">
                <a:noAutofit/>
              </a:bodyPr>
              <a:lstStyle/>
              <a:p>
                <a:pPr defTabSz="977876">
                  <a:lnSpc>
                    <a:spcPct val="90000"/>
                  </a:lnSpc>
                  <a:spcBef>
                    <a:spcPct val="0"/>
                  </a:spcBef>
                </a:pPr>
                <a:r>
                  <a:rPr lang="en-US" sz="1867" b="1" dirty="0">
                    <a:solidFill>
                      <a:prstClr val="black">
                        <a:lumMod val="75000"/>
                        <a:lumOff val="25000"/>
                      </a:prstClr>
                    </a:solidFill>
                    <a:latin typeface="Arial" panose="020B0604020202020204"/>
                  </a:rPr>
                  <a:t>Beneficiaries</a:t>
                </a:r>
              </a:p>
            </p:txBody>
          </p:sp>
        </p:grpSp>
      </p:grpSp>
    </p:spTree>
    <p:extLst>
      <p:ext uri="{BB962C8B-B14F-4D97-AF65-F5344CB8AC3E}">
        <p14:creationId xmlns:p14="http://schemas.microsoft.com/office/powerpoint/2010/main" val="64676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t="-9000" r="-22000" b="-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Compliance Reminders</a:t>
            </a:r>
          </a:p>
        </p:txBody>
      </p:sp>
      <p:sp>
        <p:nvSpPr>
          <p:cNvPr id="18" name="Rectangle: Single Corner Rounded 17"/>
          <p:cNvSpPr/>
          <p:nvPr/>
        </p:nvSpPr>
        <p:spPr>
          <a:xfrm>
            <a:off x="476655" y="5582654"/>
            <a:ext cx="8299860" cy="910220"/>
          </a:xfrm>
          <a:prstGeom prst="round1Rect">
            <a:avLst>
              <a:gd name="adj" fmla="val 50000"/>
            </a:avLst>
          </a:prstGeom>
          <a:solidFill>
            <a:schemeClr val="bg1">
              <a:lumMod val="95000"/>
            </a:schemeClr>
          </a:solidFill>
        </p:spPr>
        <p:txBody>
          <a:bodyPr wrap="square" lIns="243840" anchor="ctr">
            <a:noAutofit/>
          </a:bodyPr>
          <a:lstStyle/>
          <a:p>
            <a:pPr marL="0" lvl="1" defTabSz="914377"/>
            <a:r>
              <a:rPr lang="en-US" sz="1867" dirty="0">
                <a:solidFill>
                  <a:srgbClr val="44546A"/>
                </a:solidFill>
                <a:latin typeface="Arial" panose="020B0604020202020204"/>
              </a:rPr>
              <a:t>Please discuss any new funding or funding changes with your Gallagher Representative before implementing. Submit </a:t>
            </a:r>
            <a:r>
              <a:rPr lang="en-US" sz="1867" b="1" u="sng" dirty="0">
                <a:solidFill>
                  <a:srgbClr val="44546A"/>
                </a:solidFill>
                <a:latin typeface="Arial" panose="020B0604020202020204"/>
              </a:rPr>
              <a:t>Plan Design Change</a:t>
            </a:r>
            <a:r>
              <a:rPr lang="en-US" sz="1867" b="1" dirty="0">
                <a:solidFill>
                  <a:srgbClr val="44546A"/>
                </a:solidFill>
                <a:latin typeface="Arial" panose="020B0604020202020204"/>
              </a:rPr>
              <a:t> </a:t>
            </a:r>
            <a:r>
              <a:rPr lang="en-US" sz="1867" dirty="0">
                <a:solidFill>
                  <a:srgbClr val="44546A"/>
                </a:solidFill>
                <a:latin typeface="Arial" panose="020B0604020202020204"/>
              </a:rPr>
              <a:t>form.</a:t>
            </a:r>
          </a:p>
        </p:txBody>
      </p:sp>
      <p:grpSp>
        <p:nvGrpSpPr>
          <p:cNvPr id="19" name="Group 18"/>
          <p:cNvGrpSpPr/>
          <p:nvPr/>
        </p:nvGrpSpPr>
        <p:grpSpPr>
          <a:xfrm>
            <a:off x="476655" y="1992333"/>
            <a:ext cx="3669044" cy="3302999"/>
            <a:chOff x="2590799" y="2183470"/>
            <a:chExt cx="3319671" cy="2626883"/>
          </a:xfrm>
        </p:grpSpPr>
        <p:sp>
          <p:nvSpPr>
            <p:cNvPr id="20" name="Content Placeholder 2"/>
            <p:cNvSpPr txBox="1">
              <a:spLocks/>
            </p:cNvSpPr>
            <p:nvPr/>
          </p:nvSpPr>
          <p:spPr>
            <a:xfrm>
              <a:off x="2590799" y="2183470"/>
              <a:ext cx="3319671" cy="947356"/>
            </a:xfrm>
            <a:prstGeom prst="rect">
              <a:avLst/>
            </a:prstGeom>
            <a:solidFill>
              <a:srgbClr val="4AA57F"/>
            </a:solidFill>
            <a:ln w="19050">
              <a:noFill/>
            </a:ln>
          </p:spPr>
          <p:txBody>
            <a:bodyPr vert="horz" lIns="243840" tIns="45720" rIns="182880" bIns="45720" rtlCol="0" anchor="ctr">
              <a:normAutofit/>
            </a:bodyPr>
            <a:lstStyle>
              <a:lvl1pPr marL="228600" indent="-228600" algn="l" defTabSz="914400" rtl="0" eaLnBrk="1" latinLnBrk="0" hangingPunct="1">
                <a:lnSpc>
                  <a:spcPct val="90000"/>
                </a:lnSpc>
                <a:spcBef>
                  <a:spcPts val="1000"/>
                </a:spcBef>
                <a:buClr>
                  <a:srgbClr val="0075BC"/>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31520" indent="-365760" algn="l" defTabSz="914400" rtl="0" eaLnBrk="1" latinLnBrk="0" hangingPunct="1">
                <a:lnSpc>
                  <a:spcPct val="90000"/>
                </a:lnSpc>
                <a:spcBef>
                  <a:spcPts val="500"/>
                </a:spcBef>
                <a:buClr>
                  <a:srgbClr val="0075BC"/>
                </a:buClr>
                <a:buFont typeface="Trebuchet MS" panose="020B0603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5BC"/>
                </a:buClr>
                <a:buFont typeface="Courier New" panose="02070309020205020404" pitchFamily="49" charset="0"/>
                <a:buChar char="o"/>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5BC"/>
                </a:buClr>
                <a:buFont typeface="Courier New" panose="02070309020205020404" pitchFamily="49" charset="0"/>
                <a:buChar char="o"/>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5BC"/>
                </a:buClr>
                <a:buFont typeface="Courier New" panose="02070309020205020404" pitchFamily="49" charset="0"/>
                <a:buChar char="o"/>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lnSpc>
                  <a:spcPct val="100000"/>
                </a:lnSpc>
                <a:spcBef>
                  <a:spcPts val="600"/>
                </a:spcBef>
                <a:buNone/>
              </a:pPr>
              <a:r>
                <a:rPr lang="en-US" b="1" dirty="0">
                  <a:solidFill>
                    <a:prstClr val="white"/>
                  </a:solidFill>
                  <a:latin typeface="Arial" panose="020B0604020202020204"/>
                </a:rPr>
                <a:t>No individual choice</a:t>
              </a:r>
              <a:endParaRPr lang="en-US" sz="1600" dirty="0">
                <a:solidFill>
                  <a:prstClr val="white"/>
                </a:solidFill>
                <a:latin typeface="Arial" panose="020B0604020202020204"/>
              </a:endParaRPr>
            </a:p>
          </p:txBody>
        </p:sp>
        <p:sp>
          <p:nvSpPr>
            <p:cNvPr id="21" name="Content Placeholder 2"/>
            <p:cNvSpPr txBox="1">
              <a:spLocks/>
            </p:cNvSpPr>
            <p:nvPr/>
          </p:nvSpPr>
          <p:spPr>
            <a:xfrm>
              <a:off x="2590799" y="3130826"/>
              <a:ext cx="3319669" cy="1679527"/>
            </a:xfrm>
            <a:prstGeom prst="rect">
              <a:avLst/>
            </a:prstGeom>
            <a:solidFill>
              <a:schemeClr val="bg1"/>
            </a:solidFill>
            <a:ln w="19050">
              <a:noFill/>
            </a:ln>
          </p:spPr>
          <p:txBody>
            <a:bodyPr lIns="243840" tIns="182880" rIns="182880" anchor="t">
              <a:normAutofit/>
            </a:bodyPr>
            <a:lstStyle>
              <a:lvl1pPr marL="228600" indent="-228600" algn="l" defTabSz="914400" rtl="0" eaLnBrk="1" latinLnBrk="0" hangingPunct="1">
                <a:lnSpc>
                  <a:spcPct val="90000"/>
                </a:lnSpc>
                <a:spcBef>
                  <a:spcPts val="1000"/>
                </a:spcBef>
                <a:buClr>
                  <a:srgbClr val="0075BC"/>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31520" indent="-365760" algn="l" defTabSz="914400" rtl="0" eaLnBrk="1" latinLnBrk="0" hangingPunct="1">
                <a:lnSpc>
                  <a:spcPct val="90000"/>
                </a:lnSpc>
                <a:spcBef>
                  <a:spcPts val="500"/>
                </a:spcBef>
                <a:buClr>
                  <a:srgbClr val="0075BC"/>
                </a:buClr>
                <a:buFont typeface="Trebuchet MS" panose="020B0603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75BC"/>
                </a:buClr>
                <a:buFont typeface="Courier New" panose="02070309020205020404" pitchFamily="49" charset="0"/>
                <a:buChar char="o"/>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75BC"/>
                </a:buClr>
                <a:buFont typeface="Courier New" panose="02070309020205020404" pitchFamily="49" charset="0"/>
                <a:buChar char="o"/>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75BC"/>
                </a:buClr>
                <a:buFont typeface="Courier New" panose="02070309020205020404" pitchFamily="49" charset="0"/>
                <a:buChar char="o"/>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1219170">
                <a:lnSpc>
                  <a:spcPct val="108000"/>
                </a:lnSpc>
                <a:spcBef>
                  <a:spcPts val="600"/>
                </a:spcBef>
                <a:buNone/>
              </a:pPr>
              <a:r>
                <a:rPr lang="en-US" sz="1867" dirty="0">
                  <a:solidFill>
                    <a:prstClr val="black">
                      <a:lumMod val="75000"/>
                      <a:lumOff val="25000"/>
                    </a:prstClr>
                  </a:solidFill>
                  <a:latin typeface="Arial" panose="020B0604020202020204"/>
                </a:rPr>
                <a:t>Employees cannot choose whether to participate or have control over how much is contributed</a:t>
              </a:r>
            </a:p>
          </p:txBody>
        </p:sp>
      </p:grpSp>
      <p:grpSp>
        <p:nvGrpSpPr>
          <p:cNvPr id="22" name="Group 21"/>
          <p:cNvGrpSpPr/>
          <p:nvPr/>
        </p:nvGrpSpPr>
        <p:grpSpPr>
          <a:xfrm>
            <a:off x="4195793" y="1992333"/>
            <a:ext cx="4486612" cy="3302999"/>
            <a:chOff x="5960165" y="2183470"/>
            <a:chExt cx="4267200" cy="2626883"/>
          </a:xfrm>
        </p:grpSpPr>
        <p:sp>
          <p:nvSpPr>
            <p:cNvPr id="23" name="Rectangle 22"/>
            <p:cNvSpPr/>
            <p:nvPr/>
          </p:nvSpPr>
          <p:spPr>
            <a:xfrm>
              <a:off x="5960166" y="2183470"/>
              <a:ext cx="4267198" cy="947356"/>
            </a:xfrm>
            <a:prstGeom prst="rect">
              <a:avLst/>
            </a:prstGeom>
            <a:solidFill>
              <a:srgbClr val="009AD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43840" rIns="182880" rtlCol="0" anchor="ctr"/>
            <a:lstStyle/>
            <a:p>
              <a:pPr defTabSz="914377">
                <a:spcBef>
                  <a:spcPts val="1200"/>
                </a:spcBef>
                <a:buClr>
                  <a:srgbClr val="0075BC"/>
                </a:buClr>
              </a:pPr>
              <a:r>
                <a:rPr lang="en-US" sz="2400" b="1" spc="-51" dirty="0">
                  <a:solidFill>
                    <a:prstClr val="white"/>
                  </a:solidFill>
                  <a:latin typeface="Arial" panose="020B0604020202020204"/>
                </a:rPr>
                <a:t>Non-discrimination rules – IRC § 105(h)</a:t>
              </a:r>
              <a:endParaRPr lang="en-US" sz="1333" dirty="0">
                <a:solidFill>
                  <a:prstClr val="white"/>
                </a:solidFill>
                <a:latin typeface="Arial" panose="020B0604020202020204"/>
              </a:endParaRPr>
            </a:p>
          </p:txBody>
        </p:sp>
        <p:sp>
          <p:nvSpPr>
            <p:cNvPr id="24" name="Rectangle 23"/>
            <p:cNvSpPr/>
            <p:nvPr/>
          </p:nvSpPr>
          <p:spPr>
            <a:xfrm>
              <a:off x="5960165" y="3130826"/>
              <a:ext cx="4267200" cy="167952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43840" tIns="182880" rIns="365760" rtlCol="0" anchor="t"/>
            <a:lstStyle/>
            <a:p>
              <a:pPr marL="182875" lvl="1" indent="-182875" defTabSz="914377">
                <a:lnSpc>
                  <a:spcPct val="108000"/>
                </a:lnSpc>
                <a:spcBef>
                  <a:spcPts val="1200"/>
                </a:spcBef>
                <a:buClr>
                  <a:srgbClr val="0075BC"/>
                </a:buClr>
                <a:buFont typeface="Arial" panose="020B0604020202020204" pitchFamily="34" charset="0"/>
                <a:buChar char="•"/>
              </a:pPr>
              <a:r>
                <a:rPr lang="en-US" sz="1867" dirty="0">
                  <a:solidFill>
                    <a:prstClr val="black">
                      <a:lumMod val="75000"/>
                      <a:lumOff val="25000"/>
                    </a:prstClr>
                  </a:solidFill>
                  <a:latin typeface="Arial" panose="020B0604020202020204"/>
                </a:rPr>
                <a:t>Eligibility and funding should not favor your top 25%</a:t>
              </a:r>
            </a:p>
            <a:p>
              <a:pPr marL="182875" lvl="1" indent="-182875" defTabSz="914377">
                <a:lnSpc>
                  <a:spcPct val="108000"/>
                </a:lnSpc>
                <a:spcBef>
                  <a:spcPts val="1200"/>
                </a:spcBef>
                <a:buClr>
                  <a:srgbClr val="0075BC"/>
                </a:buClr>
                <a:buFont typeface="Arial" panose="020B0604020202020204" pitchFamily="34" charset="0"/>
                <a:buChar char="•"/>
              </a:pPr>
              <a:r>
                <a:rPr lang="en-US" sz="1867" dirty="0">
                  <a:solidFill>
                    <a:prstClr val="black">
                      <a:lumMod val="75000"/>
                      <a:lumOff val="25000"/>
                    </a:prstClr>
                  </a:solidFill>
                  <a:latin typeface="Arial" panose="020B0604020202020204"/>
                </a:rPr>
                <a:t>Flat-dollar contributions are recommended; percent-of-pay may be considered discriminatory</a:t>
              </a:r>
            </a:p>
          </p:txBody>
        </p:sp>
      </p:grpSp>
    </p:spTree>
    <p:extLst>
      <p:ext uri="{BB962C8B-B14F-4D97-AF65-F5344CB8AC3E}">
        <p14:creationId xmlns:p14="http://schemas.microsoft.com/office/powerpoint/2010/main" val="276350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9000" r="-13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3D57-FA5A-DD45-BA72-A27D76F9BC03}"/>
              </a:ext>
            </a:extLst>
          </p:cNvPr>
          <p:cNvSpPr>
            <a:spLocks noGrp="1"/>
          </p:cNvSpPr>
          <p:nvPr>
            <p:ph type="title"/>
          </p:nvPr>
        </p:nvSpPr>
        <p:spPr/>
        <p:txBody>
          <a:bodyPr>
            <a:noAutofit/>
          </a:bodyPr>
          <a:lstStyle/>
          <a:p>
            <a:r>
              <a:rPr lang="en-US" sz="3000" dirty="0"/>
              <a:t>Paid Family and Medical Leave and</a:t>
            </a:r>
            <a:br>
              <a:rPr lang="en-US" sz="3000" dirty="0"/>
            </a:br>
            <a:r>
              <a:rPr lang="en-US" sz="3000" dirty="0"/>
              <a:t>WA Cares Act (WA)</a:t>
            </a:r>
          </a:p>
        </p:txBody>
      </p:sp>
      <p:sp>
        <p:nvSpPr>
          <p:cNvPr id="7" name="Content Placeholder 6"/>
          <p:cNvSpPr>
            <a:spLocks noGrp="1"/>
          </p:cNvSpPr>
          <p:nvPr>
            <p:ph idx="4294967295"/>
          </p:nvPr>
        </p:nvSpPr>
        <p:spPr>
          <a:xfrm>
            <a:off x="563767" y="1932874"/>
            <a:ext cx="7673975" cy="4173537"/>
          </a:xfrm>
        </p:spPr>
        <p:txBody>
          <a:bodyPr>
            <a:normAutofit/>
          </a:bodyPr>
          <a:lstStyle/>
          <a:p>
            <a:pPr marL="0" indent="0">
              <a:buNone/>
            </a:pPr>
            <a:r>
              <a:rPr lang="en-US" sz="2200" b="1" dirty="0">
                <a:solidFill>
                  <a:srgbClr val="00B050"/>
                </a:solidFill>
              </a:rPr>
              <a:t>Contact the Employment Security Department (ESD) for any specific questions about “wages” subject to the PFML and WA Cares premiums</a:t>
            </a:r>
          </a:p>
          <a:p>
            <a:pPr lvl="1"/>
            <a:endParaRPr lang="en-US" dirty="0"/>
          </a:p>
          <a:p>
            <a:pPr lvl="1"/>
            <a:r>
              <a:rPr lang="en-US" dirty="0"/>
              <a:t>“Gross Wages” are defined in RCW 50A.05.010</a:t>
            </a:r>
          </a:p>
          <a:p>
            <a:pPr marL="365751" lvl="1" indent="0">
              <a:buNone/>
            </a:pPr>
            <a:endParaRPr lang="en-US" dirty="0"/>
          </a:p>
          <a:p>
            <a:pPr lvl="1"/>
            <a:r>
              <a:rPr lang="en-US" dirty="0"/>
              <a:t>The ESD has provided direction that leave cash outs to VEBA are subject to PFML premium while direct employer contributions are not</a:t>
            </a:r>
          </a:p>
          <a:p>
            <a:pPr marL="365751" lvl="1" indent="0">
              <a:buNone/>
            </a:pPr>
            <a:endParaRPr lang="en-US" dirty="0"/>
          </a:p>
          <a:p>
            <a:pPr lvl="1"/>
            <a:r>
              <a:rPr lang="en-US" dirty="0"/>
              <a:t>It is believed the same “Gross Wages” definition will be applied to WA Cares premiums</a:t>
            </a:r>
          </a:p>
          <a:p>
            <a:endParaRPr lang="en-US" dirty="0"/>
          </a:p>
        </p:txBody>
      </p:sp>
      <p:pic>
        <p:nvPicPr>
          <p:cNvPr id="5" name="Picture 4" descr="A green and yellow flag with a person in a blue circle&#10;&#10;Description automatically generated">
            <a:extLst>
              <a:ext uri="{FF2B5EF4-FFF2-40B4-BE49-F238E27FC236}">
                <a16:creationId xmlns:a16="http://schemas.microsoft.com/office/drawing/2014/main" id="{80D8970B-B810-6578-6F08-2855DEDB5B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7742" y="238081"/>
            <a:ext cx="3629677" cy="248058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8309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4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23E8-41F3-4F28-93EB-0B05DC6F14EA}"/>
              </a:ext>
            </a:extLst>
          </p:cNvPr>
          <p:cNvSpPr>
            <a:spLocks noGrp="1"/>
          </p:cNvSpPr>
          <p:nvPr>
            <p:ph type="title"/>
          </p:nvPr>
        </p:nvSpPr>
        <p:spPr/>
        <p:txBody>
          <a:bodyPr/>
          <a:lstStyle/>
          <a:p>
            <a:r>
              <a:rPr lang="en-US" dirty="0"/>
              <a:t>Common Medical Care Expenses</a:t>
            </a:r>
          </a:p>
        </p:txBody>
      </p:sp>
      <p:sp>
        <p:nvSpPr>
          <p:cNvPr id="33" name="TextBox 32">
            <a:extLst>
              <a:ext uri="{FF2B5EF4-FFF2-40B4-BE49-F238E27FC236}">
                <a16:creationId xmlns:a16="http://schemas.microsoft.com/office/drawing/2014/main" id="{5FA296D8-2B67-4F23-8C16-942EF28ECCF0}"/>
              </a:ext>
            </a:extLst>
          </p:cNvPr>
          <p:cNvSpPr txBox="1"/>
          <p:nvPr/>
        </p:nvSpPr>
        <p:spPr>
          <a:xfrm>
            <a:off x="1070198" y="5364359"/>
            <a:ext cx="5272812" cy="1128835"/>
          </a:xfrm>
          <a:prstGeom prst="rect">
            <a:avLst/>
          </a:prstGeom>
          <a:noFill/>
        </p:spPr>
        <p:txBody>
          <a:bodyPr wrap="square" lIns="0" tIns="0" rIns="0" bIns="0">
            <a:spAutoFit/>
          </a:bodyPr>
          <a:lstStyle/>
          <a:p>
            <a:pPr marL="0" lvl="2" defTabSz="914377">
              <a:defRPr/>
            </a:pPr>
            <a:r>
              <a:rPr lang="en-US" sz="1467" dirty="0">
                <a:solidFill>
                  <a:prstClr val="black">
                    <a:lumMod val="75000"/>
                    <a:lumOff val="25000"/>
                  </a:prstClr>
                </a:solidFill>
                <a:latin typeface="Arial" panose="020B0604020202020204" pitchFamily="34" charset="0"/>
                <a:cs typeface="Arial" panose="020B0604020202020204" pitchFamily="34" charset="0"/>
              </a:rPr>
              <a:t>*Before and after age 65. Includes medical, dental, vision, COBRA, Medicare supplement, Medicare Part B and Part D, and qualified long-term care insurance premiums. Premiums deducted pre-tax by an employer through a Section 125 cafeteria plan are not eligible for reimbursement. </a:t>
            </a:r>
          </a:p>
        </p:txBody>
      </p:sp>
      <p:grpSp>
        <p:nvGrpSpPr>
          <p:cNvPr id="36" name="Group 35"/>
          <p:cNvGrpSpPr/>
          <p:nvPr/>
        </p:nvGrpSpPr>
        <p:grpSpPr>
          <a:xfrm>
            <a:off x="1092895" y="3824869"/>
            <a:ext cx="3561925" cy="389335"/>
            <a:chOff x="1563690" y="4062774"/>
            <a:chExt cx="3561925" cy="389334"/>
          </a:xfrm>
        </p:grpSpPr>
        <p:sp>
          <p:nvSpPr>
            <p:cNvPr id="37" name="Content Placeholder 2">
              <a:extLst>
                <a:ext uri="{FF2B5EF4-FFF2-40B4-BE49-F238E27FC236}">
                  <a16:creationId xmlns:a16="http://schemas.microsoft.com/office/drawing/2014/main" id="{FF2BA3B2-DBCD-4B8B-A4FE-51C4507F9279}"/>
                </a:ext>
              </a:extLst>
            </p:cNvPr>
            <p:cNvSpPr txBox="1">
              <a:spLocks/>
            </p:cNvSpPr>
            <p:nvPr/>
          </p:nvSpPr>
          <p:spPr>
            <a:xfrm>
              <a:off x="2258794" y="4062774"/>
              <a:ext cx="2866821" cy="389334"/>
            </a:xfrm>
            <a:prstGeom prst="rect">
              <a:avLst/>
            </a:prstGeom>
          </p:spPr>
          <p:txBody>
            <a:bodyPr vert="horz"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1219170">
                <a:spcBef>
                  <a:spcPts val="0"/>
                </a:spcBef>
                <a:buNone/>
              </a:pPr>
              <a:r>
                <a:rPr lang="en-US" dirty="0">
                  <a:solidFill>
                    <a:prstClr val="black">
                      <a:lumMod val="75000"/>
                      <a:lumOff val="25000"/>
                    </a:prstClr>
                  </a:solidFill>
                  <a:latin typeface="Arial" panose="020B0604020202020204"/>
                  <a:cs typeface="Arial" panose="020B0604020202020204" pitchFamily="34" charset="0"/>
                </a:rPr>
                <a:t>Dental/Orthodontia</a:t>
              </a:r>
            </a:p>
          </p:txBody>
        </p:sp>
        <p:pic>
          <p:nvPicPr>
            <p:cNvPr id="38" name="Graphic 9">
              <a:extLst>
                <a:ext uri="{FF2B5EF4-FFF2-40B4-BE49-F238E27FC236}">
                  <a16:creationId xmlns:a16="http://schemas.microsoft.com/office/drawing/2014/main" id="{5EFA62CE-0F91-44ED-9B99-C7716BB1376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63690" y="4126364"/>
              <a:ext cx="552984" cy="262155"/>
            </a:xfrm>
            <a:prstGeom prst="rect">
              <a:avLst/>
            </a:prstGeom>
          </p:spPr>
        </p:pic>
      </p:grpSp>
      <p:grpSp>
        <p:nvGrpSpPr>
          <p:cNvPr id="39" name="Group 38"/>
          <p:cNvGrpSpPr/>
          <p:nvPr/>
        </p:nvGrpSpPr>
        <p:grpSpPr>
          <a:xfrm>
            <a:off x="1111328" y="3272616"/>
            <a:ext cx="1594989" cy="389336"/>
            <a:chOff x="1582123" y="3528130"/>
            <a:chExt cx="1594989" cy="389336"/>
          </a:xfrm>
        </p:grpSpPr>
        <p:sp>
          <p:nvSpPr>
            <p:cNvPr id="40" name="Content Placeholder 2">
              <a:extLst>
                <a:ext uri="{FF2B5EF4-FFF2-40B4-BE49-F238E27FC236}">
                  <a16:creationId xmlns:a16="http://schemas.microsoft.com/office/drawing/2014/main" id="{0F360AB7-2792-4C85-BF6A-529EDF67E5F0}"/>
                </a:ext>
              </a:extLst>
            </p:cNvPr>
            <p:cNvSpPr txBox="1">
              <a:spLocks/>
            </p:cNvSpPr>
            <p:nvPr/>
          </p:nvSpPr>
          <p:spPr>
            <a:xfrm>
              <a:off x="2258795" y="3528130"/>
              <a:ext cx="918317" cy="389336"/>
            </a:xfrm>
            <a:prstGeom prst="rect">
              <a:avLst/>
            </a:prstGeom>
          </p:spPr>
          <p:txBody>
            <a:bodyPr vert="horz"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1219170">
                <a:spcBef>
                  <a:spcPts val="0"/>
                </a:spcBef>
                <a:buNone/>
              </a:pPr>
              <a:r>
                <a:rPr lang="en-US" dirty="0">
                  <a:solidFill>
                    <a:prstClr val="black">
                      <a:lumMod val="75000"/>
                      <a:lumOff val="25000"/>
                    </a:prstClr>
                  </a:solidFill>
                  <a:latin typeface="Arial" panose="020B0604020202020204"/>
                  <a:cs typeface="Arial" panose="020B0604020202020204" pitchFamily="34" charset="0"/>
                </a:rPr>
                <a:t>Vision</a:t>
              </a:r>
            </a:p>
          </p:txBody>
        </p:sp>
        <p:pic>
          <p:nvPicPr>
            <p:cNvPr id="43" name="Graphic 26">
              <a:extLst>
                <a:ext uri="{FF2B5EF4-FFF2-40B4-BE49-F238E27FC236}">
                  <a16:creationId xmlns:a16="http://schemas.microsoft.com/office/drawing/2014/main" id="{025E67E6-91A1-4B59-8447-D3609B9D6A4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582123" y="3550759"/>
              <a:ext cx="516118" cy="344079"/>
            </a:xfrm>
            <a:prstGeom prst="rect">
              <a:avLst/>
            </a:prstGeom>
          </p:spPr>
        </p:pic>
      </p:grpSp>
      <p:grpSp>
        <p:nvGrpSpPr>
          <p:cNvPr id="49" name="Group 48"/>
          <p:cNvGrpSpPr/>
          <p:nvPr/>
        </p:nvGrpSpPr>
        <p:grpSpPr>
          <a:xfrm>
            <a:off x="1246322" y="2712099"/>
            <a:ext cx="3137913" cy="397603"/>
            <a:chOff x="1717115" y="2960638"/>
            <a:chExt cx="3137913" cy="397602"/>
          </a:xfrm>
        </p:grpSpPr>
        <p:sp>
          <p:nvSpPr>
            <p:cNvPr id="51" name="Content Placeholder 2">
              <a:extLst>
                <a:ext uri="{FF2B5EF4-FFF2-40B4-BE49-F238E27FC236}">
                  <a16:creationId xmlns:a16="http://schemas.microsoft.com/office/drawing/2014/main" id="{C6C56D64-DA4F-425C-9C49-3D7BC42944DA}"/>
                </a:ext>
              </a:extLst>
            </p:cNvPr>
            <p:cNvSpPr txBox="1">
              <a:spLocks/>
            </p:cNvSpPr>
            <p:nvPr/>
          </p:nvSpPr>
          <p:spPr>
            <a:xfrm>
              <a:off x="2258795" y="2964771"/>
              <a:ext cx="2596233" cy="389336"/>
            </a:xfrm>
            <a:prstGeom prst="rect">
              <a:avLst/>
            </a:prstGeom>
          </p:spPr>
          <p:txBody>
            <a:bodyPr vert="horz"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1219170">
                <a:spcBef>
                  <a:spcPts val="0"/>
                </a:spcBef>
                <a:buNone/>
              </a:pPr>
              <a:r>
                <a:rPr lang="en-US" dirty="0">
                  <a:solidFill>
                    <a:prstClr val="black">
                      <a:lumMod val="75000"/>
                      <a:lumOff val="25000"/>
                    </a:prstClr>
                  </a:solidFill>
                  <a:latin typeface="Arial" panose="020B0604020202020204"/>
                  <a:cs typeface="Arial" panose="020B0604020202020204" pitchFamily="34" charset="0"/>
                </a:rPr>
                <a:t>Prescription drugs</a:t>
              </a:r>
            </a:p>
          </p:txBody>
        </p:sp>
        <p:pic>
          <p:nvPicPr>
            <p:cNvPr id="54" name="Graphic 23">
              <a:extLst>
                <a:ext uri="{FF2B5EF4-FFF2-40B4-BE49-F238E27FC236}">
                  <a16:creationId xmlns:a16="http://schemas.microsoft.com/office/drawing/2014/main" id="{CEF37023-9B67-434F-AF63-9E22270EEB2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717115" y="2960638"/>
              <a:ext cx="246135" cy="397602"/>
            </a:xfrm>
            <a:prstGeom prst="rect">
              <a:avLst/>
            </a:prstGeom>
          </p:spPr>
        </p:pic>
      </p:grpSp>
      <p:grpSp>
        <p:nvGrpSpPr>
          <p:cNvPr id="55" name="Group 54"/>
          <p:cNvGrpSpPr/>
          <p:nvPr/>
        </p:nvGrpSpPr>
        <p:grpSpPr>
          <a:xfrm>
            <a:off x="1219193" y="1561569"/>
            <a:ext cx="2259971" cy="404156"/>
            <a:chOff x="1689989" y="1781867"/>
            <a:chExt cx="2259970" cy="404156"/>
          </a:xfrm>
        </p:grpSpPr>
        <p:sp>
          <p:nvSpPr>
            <p:cNvPr id="56" name="Content Placeholder 2">
              <a:extLst>
                <a:ext uri="{FF2B5EF4-FFF2-40B4-BE49-F238E27FC236}">
                  <a16:creationId xmlns:a16="http://schemas.microsoft.com/office/drawing/2014/main" id="{08C7FA68-8747-4033-B6F1-9436B17B29A9}"/>
                </a:ext>
              </a:extLst>
            </p:cNvPr>
            <p:cNvSpPr txBox="1">
              <a:spLocks/>
            </p:cNvSpPr>
            <p:nvPr/>
          </p:nvSpPr>
          <p:spPr>
            <a:xfrm>
              <a:off x="2258795" y="1789277"/>
              <a:ext cx="1691164" cy="389336"/>
            </a:xfrm>
            <a:prstGeom prst="rect">
              <a:avLst/>
            </a:prstGeom>
          </p:spPr>
          <p:txBody>
            <a:bodyPr vert="horz"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1219170">
                <a:spcBef>
                  <a:spcPts val="0"/>
                </a:spcBef>
                <a:buNone/>
              </a:pPr>
              <a:r>
                <a:rPr lang="en-US" dirty="0">
                  <a:solidFill>
                    <a:prstClr val="black">
                      <a:lumMod val="75000"/>
                      <a:lumOff val="25000"/>
                    </a:prstClr>
                  </a:solidFill>
                  <a:latin typeface="Arial" panose="020B0604020202020204"/>
                  <a:cs typeface="Arial" panose="020B0604020202020204" pitchFamily="34" charset="0"/>
                </a:rPr>
                <a:t>Deductibles</a:t>
              </a:r>
            </a:p>
          </p:txBody>
        </p:sp>
        <p:pic>
          <p:nvPicPr>
            <p:cNvPr id="57" name="Graphic 30">
              <a:extLst>
                <a:ext uri="{FF2B5EF4-FFF2-40B4-BE49-F238E27FC236}">
                  <a16:creationId xmlns:a16="http://schemas.microsoft.com/office/drawing/2014/main" id="{FAC01F7B-4FB8-4C0B-98D6-56110C69967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689989" y="1781867"/>
              <a:ext cx="300386" cy="404156"/>
            </a:xfrm>
            <a:prstGeom prst="rect">
              <a:avLst/>
            </a:prstGeom>
          </p:spPr>
        </p:pic>
      </p:grpSp>
      <p:grpSp>
        <p:nvGrpSpPr>
          <p:cNvPr id="58" name="Group 57"/>
          <p:cNvGrpSpPr/>
          <p:nvPr/>
        </p:nvGrpSpPr>
        <p:grpSpPr>
          <a:xfrm>
            <a:off x="1211684" y="2128642"/>
            <a:ext cx="1642328" cy="420541"/>
            <a:chOff x="1682480" y="2359049"/>
            <a:chExt cx="1642328" cy="420541"/>
          </a:xfrm>
        </p:grpSpPr>
        <p:sp>
          <p:nvSpPr>
            <p:cNvPr id="59" name="Content Placeholder 2">
              <a:extLst>
                <a:ext uri="{FF2B5EF4-FFF2-40B4-BE49-F238E27FC236}">
                  <a16:creationId xmlns:a16="http://schemas.microsoft.com/office/drawing/2014/main" id="{A447724D-9589-4BDE-BB15-6AD82616FA47}"/>
                </a:ext>
              </a:extLst>
            </p:cNvPr>
            <p:cNvSpPr txBox="1">
              <a:spLocks/>
            </p:cNvSpPr>
            <p:nvPr/>
          </p:nvSpPr>
          <p:spPr>
            <a:xfrm>
              <a:off x="2258795" y="2374651"/>
              <a:ext cx="1066013" cy="389337"/>
            </a:xfrm>
            <a:prstGeom prst="rect">
              <a:avLst/>
            </a:prstGeom>
          </p:spPr>
          <p:txBody>
            <a:bodyPr vert="horz"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1219170">
                <a:spcBef>
                  <a:spcPts val="0"/>
                </a:spcBef>
                <a:buNone/>
              </a:pPr>
              <a:r>
                <a:rPr lang="en-US" dirty="0">
                  <a:solidFill>
                    <a:prstClr val="black">
                      <a:lumMod val="75000"/>
                      <a:lumOff val="25000"/>
                    </a:prstClr>
                  </a:solidFill>
                  <a:latin typeface="Arial" panose="020B0604020202020204"/>
                  <a:cs typeface="Arial" panose="020B0604020202020204" pitchFamily="34" charset="0"/>
                </a:rPr>
                <a:t>Copays</a:t>
              </a:r>
            </a:p>
          </p:txBody>
        </p:sp>
        <p:pic>
          <p:nvPicPr>
            <p:cNvPr id="60" name="Graphic 52">
              <a:extLst>
                <a:ext uri="{FF2B5EF4-FFF2-40B4-BE49-F238E27FC236}">
                  <a16:creationId xmlns:a16="http://schemas.microsoft.com/office/drawing/2014/main" id="{2BC00B91-5799-401C-BC75-21973521C7A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682480" y="2359049"/>
              <a:ext cx="315405" cy="420541"/>
            </a:xfrm>
            <a:prstGeom prst="rect">
              <a:avLst/>
            </a:prstGeom>
          </p:spPr>
        </p:pic>
      </p:grpSp>
      <p:sp>
        <p:nvSpPr>
          <p:cNvPr id="62" name="TextBox 61">
            <a:extLst>
              <a:ext uri="{FF2B5EF4-FFF2-40B4-BE49-F238E27FC236}">
                <a16:creationId xmlns:a16="http://schemas.microsoft.com/office/drawing/2014/main" id="{60483135-FF00-467C-9E1F-AAE76A3F0AC0}"/>
              </a:ext>
            </a:extLst>
          </p:cNvPr>
          <p:cNvSpPr txBox="1"/>
          <p:nvPr/>
        </p:nvSpPr>
        <p:spPr>
          <a:xfrm>
            <a:off x="9124805" y="4019535"/>
            <a:ext cx="2866820" cy="2831544"/>
          </a:xfrm>
          <a:prstGeom prst="rect">
            <a:avLst/>
          </a:prstGeom>
          <a:solidFill>
            <a:srgbClr val="002060">
              <a:alpha val="59000"/>
            </a:srgbClr>
          </a:solidFill>
        </p:spPr>
        <p:txBody>
          <a:bodyPr wrap="square" lIns="121920" tIns="121920" rIns="121920" bIns="121920" rtlCol="0">
            <a:spAutoFit/>
          </a:bodyPr>
          <a:lstStyle/>
          <a:p>
            <a:pPr algn="just" defTabSz="914377"/>
            <a:r>
              <a:rPr lang="en-US" sz="1200" dirty="0">
                <a:solidFill>
                  <a:prstClr val="white"/>
                </a:solidFill>
                <a:latin typeface="Aptos Narrow" panose="020B0004020202020204" pitchFamily="34" charset="0"/>
                <a:cs typeface="Arial" panose="020B0604020202020204" pitchFamily="34" charset="0"/>
              </a:rPr>
              <a:t>Internal Revenue Code § 213(d) defines qualified expenses, in part, as “medical care” amounts paid for insurance or “for the diagnosis, cure, mitigation, treatment, or prevention of disease, or for the purpose of affecting any structure or function of the body…” Expenses solely for cosmetic reasons generally are not considered expenses for medical care (e.g. facelifts, hair transplants, hair removal (electrolysis). Expenses that are merely beneficial to your general health, such as gym memberships, are not medical care expenses.</a:t>
            </a:r>
          </a:p>
        </p:txBody>
      </p:sp>
      <p:grpSp>
        <p:nvGrpSpPr>
          <p:cNvPr id="5" name="Group 4"/>
          <p:cNvGrpSpPr/>
          <p:nvPr/>
        </p:nvGrpSpPr>
        <p:grpSpPr>
          <a:xfrm>
            <a:off x="1142546" y="4377117"/>
            <a:ext cx="4482661" cy="491184"/>
            <a:chOff x="1270882" y="4618056"/>
            <a:chExt cx="4482661" cy="491184"/>
          </a:xfrm>
        </p:grpSpPr>
        <p:sp>
          <p:nvSpPr>
            <p:cNvPr id="46" name="Content Placeholder 2">
              <a:extLst>
                <a:ext uri="{FF2B5EF4-FFF2-40B4-BE49-F238E27FC236}">
                  <a16:creationId xmlns:a16="http://schemas.microsoft.com/office/drawing/2014/main" id="{D23FFEDC-39CE-4C52-AB7E-A16891BB10A1}"/>
                </a:ext>
              </a:extLst>
            </p:cNvPr>
            <p:cNvSpPr txBox="1">
              <a:spLocks/>
            </p:cNvSpPr>
            <p:nvPr/>
          </p:nvSpPr>
          <p:spPr>
            <a:xfrm>
              <a:off x="1916338" y="4618056"/>
              <a:ext cx="3837205" cy="491184"/>
            </a:xfrm>
            <a:prstGeom prst="rect">
              <a:avLst/>
            </a:prstGeom>
          </p:spPr>
          <p:txBody>
            <a:bodyPr vert="horz"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1219170">
                <a:lnSpc>
                  <a:spcPct val="100000"/>
                </a:lnSpc>
                <a:spcBef>
                  <a:spcPts val="0"/>
                </a:spcBef>
                <a:buNone/>
              </a:pPr>
              <a:r>
                <a:rPr lang="en-US" dirty="0">
                  <a:solidFill>
                    <a:prstClr val="black">
                      <a:lumMod val="75000"/>
                      <a:lumOff val="25000"/>
                    </a:prstClr>
                  </a:solidFill>
                  <a:latin typeface="Arial" panose="020B0604020202020204"/>
                  <a:cs typeface="Arial" panose="020B0604020202020204" pitchFamily="34" charset="0"/>
                </a:rPr>
                <a:t>Retiree medical premiums* </a:t>
              </a:r>
            </a:p>
          </p:txBody>
        </p:sp>
        <p:pic>
          <p:nvPicPr>
            <p:cNvPr id="4" name="Picture 3"/>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70882" y="4636807"/>
              <a:ext cx="453682" cy="453682"/>
            </a:xfrm>
            <a:prstGeom prst="rect">
              <a:avLst/>
            </a:prstGeom>
          </p:spPr>
        </p:pic>
      </p:grpSp>
    </p:spTree>
    <p:extLst>
      <p:ext uri="{BB962C8B-B14F-4D97-AF65-F5344CB8AC3E}">
        <p14:creationId xmlns:p14="http://schemas.microsoft.com/office/powerpoint/2010/main" val="305699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6000"/>
            <a:lum/>
          </a:blip>
          <a:srcRect/>
          <a:stretch>
            <a:fillRect l="-6000" r="-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903EAD7-323C-074E-C1A4-B205A04DFAE1}"/>
              </a:ext>
            </a:extLst>
          </p:cNvPr>
          <p:cNvGrpSpPr/>
          <p:nvPr/>
        </p:nvGrpSpPr>
        <p:grpSpPr>
          <a:xfrm>
            <a:off x="311056" y="1215958"/>
            <a:ext cx="7253294" cy="4601182"/>
            <a:chOff x="127784" y="911968"/>
            <a:chExt cx="5841312" cy="3705481"/>
          </a:xfrm>
        </p:grpSpPr>
        <p:pic>
          <p:nvPicPr>
            <p:cNvPr id="5" name="Picture 4">
              <a:extLst>
                <a:ext uri="{FF2B5EF4-FFF2-40B4-BE49-F238E27FC236}">
                  <a16:creationId xmlns:a16="http://schemas.microsoft.com/office/drawing/2014/main" id="{C9831077-7791-E29B-6C37-714AF7EAA2FB}"/>
                </a:ext>
              </a:extLst>
            </p:cNvPr>
            <p:cNvPicPr>
              <a:picLocks noChangeAspect="1"/>
            </p:cNvPicPr>
            <p:nvPr/>
          </p:nvPicPr>
          <p:blipFill>
            <a:blip r:embed="rId4" cstate="print">
              <a:extLst>
                <a:ext uri="{28A0092B-C50C-407E-A947-70E740481C1C}">
                  <a14:useLocalDpi xmlns:a14="http://schemas.microsoft.com/office/drawing/2010/main" val="0"/>
                </a:ext>
              </a:extLst>
            </a:blip>
            <a:srcRect l="32750" t="17073" r="33303"/>
            <a:stretch/>
          </p:blipFill>
          <p:spPr>
            <a:xfrm>
              <a:off x="127784" y="911968"/>
              <a:ext cx="5841312" cy="3705481"/>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08035EF7-8C93-665B-8177-04C8E2D06C54}"/>
                </a:ext>
              </a:extLst>
            </p:cNvPr>
            <p:cNvSpPr/>
            <p:nvPr/>
          </p:nvSpPr>
          <p:spPr>
            <a:xfrm>
              <a:off x="956930" y="1339702"/>
              <a:ext cx="4199861" cy="267408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35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a:solidFill>
                  <a:prstClr val="black"/>
                </a:solidFill>
                <a:latin typeface="Arial" panose="020B0604020202020204"/>
              </a:endParaRPr>
            </a:p>
          </p:txBody>
        </p:sp>
      </p:grpSp>
      <p:sp>
        <p:nvSpPr>
          <p:cNvPr id="2" name="Title 1"/>
          <p:cNvSpPr>
            <a:spLocks noGrp="1"/>
          </p:cNvSpPr>
          <p:nvPr>
            <p:ph type="title"/>
          </p:nvPr>
        </p:nvSpPr>
        <p:spPr/>
        <p:txBody>
          <a:bodyPr/>
          <a:lstStyle/>
          <a:p>
            <a:r>
              <a:rPr lang="en-US" dirty="0"/>
              <a:t>Enroll Employees</a:t>
            </a:r>
          </a:p>
        </p:txBody>
      </p:sp>
      <p:sp>
        <p:nvSpPr>
          <p:cNvPr id="10" name="Rectangle 9"/>
          <p:cNvSpPr/>
          <p:nvPr/>
        </p:nvSpPr>
        <p:spPr>
          <a:xfrm>
            <a:off x="7712912" y="1786269"/>
            <a:ext cx="3960279" cy="3565452"/>
          </a:xfrm>
          <a:prstGeom prst="rect">
            <a:avLst/>
          </a:prstGeom>
          <a:noFill/>
          <a:ln>
            <a:noFill/>
          </a:ln>
        </p:spPr>
        <p:txBody>
          <a:bodyPr wrap="square" lIns="182880" tIns="182880" rIns="91440" bIns="182880" anchor="t">
            <a:noAutofit/>
          </a:bodyPr>
          <a:lstStyle/>
          <a:p>
            <a:pPr marL="457189" indent="-457189" defTabSz="609570">
              <a:spcAft>
                <a:spcPts val="1800"/>
              </a:spcAft>
              <a:buSzPct val="100000"/>
              <a:buFont typeface="+mj-lt"/>
              <a:buAutoNum type="arabicPeriod"/>
              <a:defRPr/>
            </a:pPr>
            <a:r>
              <a:rPr lang="en-US" sz="1867" b="1" kern="0" dirty="0">
                <a:solidFill>
                  <a:srgbClr val="0070C0"/>
                </a:solidFill>
                <a:latin typeface="Arial" panose="020B0604020202020204"/>
                <a:cs typeface="Times New Roman"/>
              </a:rPr>
              <a:t>Enroll all eligible employees </a:t>
            </a:r>
            <a:r>
              <a:rPr lang="en-US" sz="1867" i="1" u="sng" kern="0" dirty="0">
                <a:solidFill>
                  <a:schemeClr val="tx1">
                    <a:lumMod val="65000"/>
                    <a:lumOff val="35000"/>
                  </a:schemeClr>
                </a:solidFill>
                <a:latin typeface="Arial" panose="020B0604020202020204"/>
                <a:cs typeface="Times New Roman"/>
              </a:rPr>
              <a:t>before</a:t>
            </a:r>
            <a:r>
              <a:rPr lang="en-US" sz="1867" kern="0" dirty="0">
                <a:solidFill>
                  <a:schemeClr val="tx1">
                    <a:lumMod val="65000"/>
                    <a:lumOff val="35000"/>
                  </a:schemeClr>
                </a:solidFill>
                <a:latin typeface="Arial" panose="020B0604020202020204"/>
                <a:cs typeface="Times New Roman"/>
              </a:rPr>
              <a:t> making contributions.</a:t>
            </a:r>
          </a:p>
          <a:p>
            <a:pPr marL="457189" indent="-457189" defTabSz="609570">
              <a:spcAft>
                <a:spcPts val="1800"/>
              </a:spcAft>
              <a:buSzPct val="100000"/>
              <a:buFont typeface="+mj-lt"/>
              <a:buAutoNum type="arabicPeriod"/>
              <a:defRPr/>
            </a:pPr>
            <a:r>
              <a:rPr lang="en-US" sz="1867" b="1" kern="0" dirty="0">
                <a:solidFill>
                  <a:srgbClr val="0070C0"/>
                </a:solidFill>
                <a:latin typeface="Arial" panose="020B0604020202020204"/>
                <a:cs typeface="Times New Roman"/>
              </a:rPr>
              <a:t>Only enroll employees </a:t>
            </a:r>
            <a:r>
              <a:rPr lang="en-US" sz="1867" kern="0" dirty="0">
                <a:solidFill>
                  <a:schemeClr val="tx1">
                    <a:lumMod val="65000"/>
                    <a:lumOff val="35000"/>
                  </a:schemeClr>
                </a:solidFill>
                <a:latin typeface="Arial" panose="020B0604020202020204"/>
                <a:cs typeface="Times New Roman"/>
              </a:rPr>
              <a:t>who </a:t>
            </a:r>
            <a:r>
              <a:rPr lang="en-US" sz="1867" i="1" u="sng" kern="0" dirty="0">
                <a:solidFill>
                  <a:schemeClr val="tx1">
                    <a:lumMod val="65000"/>
                    <a:lumOff val="35000"/>
                  </a:schemeClr>
                </a:solidFill>
                <a:latin typeface="Arial" panose="020B0604020202020204"/>
                <a:cs typeface="Times New Roman"/>
              </a:rPr>
              <a:t>do not already have</a:t>
            </a:r>
            <a:r>
              <a:rPr lang="en-US" sz="1867" kern="0" dirty="0">
                <a:solidFill>
                  <a:schemeClr val="tx1">
                    <a:lumMod val="65000"/>
                    <a:lumOff val="35000"/>
                  </a:schemeClr>
                </a:solidFill>
                <a:latin typeface="Arial" panose="020B0604020202020204"/>
                <a:cs typeface="Times New Roman"/>
              </a:rPr>
              <a:t> an account under your Plan.</a:t>
            </a:r>
          </a:p>
          <a:p>
            <a:pPr marL="457189" indent="-457189" defTabSz="609570">
              <a:spcAft>
                <a:spcPts val="1800"/>
              </a:spcAft>
              <a:buSzPct val="100000"/>
              <a:buFont typeface="+mj-lt"/>
              <a:buAutoNum type="arabicPeriod"/>
              <a:defRPr/>
            </a:pPr>
            <a:r>
              <a:rPr lang="en-US" sz="1867" b="1" kern="0" dirty="0">
                <a:solidFill>
                  <a:srgbClr val="0070C0"/>
                </a:solidFill>
                <a:latin typeface="Arial" panose="020B0604020202020204"/>
                <a:cs typeface="Times New Roman"/>
              </a:rPr>
              <a:t>Avoid upload errors</a:t>
            </a:r>
            <a:r>
              <a:rPr lang="en-US" sz="1867" kern="0" dirty="0">
                <a:solidFill>
                  <a:srgbClr val="0070C0"/>
                </a:solidFill>
                <a:latin typeface="Arial" panose="020B0604020202020204"/>
                <a:cs typeface="Times New Roman"/>
              </a:rPr>
              <a:t>: </a:t>
            </a:r>
            <a:r>
              <a:rPr lang="en-US" sz="1867" kern="0" dirty="0">
                <a:solidFill>
                  <a:schemeClr val="tx1">
                    <a:lumMod val="65000"/>
                    <a:lumOff val="35000"/>
                  </a:schemeClr>
                </a:solidFill>
                <a:latin typeface="Arial" panose="020B0604020202020204"/>
                <a:cs typeface="Times New Roman"/>
              </a:rPr>
              <a:t>Don’t change tab names, column titles, or preset cell formatting.</a:t>
            </a:r>
          </a:p>
        </p:txBody>
      </p:sp>
      <p:sp>
        <p:nvSpPr>
          <p:cNvPr id="12" name="Rectangle 11"/>
          <p:cNvSpPr/>
          <p:nvPr/>
        </p:nvSpPr>
        <p:spPr>
          <a:xfrm>
            <a:off x="1706222" y="5991690"/>
            <a:ext cx="8779556" cy="523880"/>
          </a:xfrm>
          <a:prstGeom prst="rect">
            <a:avLst/>
          </a:prstGeom>
          <a:noFill/>
        </p:spPr>
        <p:txBody>
          <a:bodyPr wrap="square" lIns="0" tIns="182880" rIns="0" bIns="182880" anchor="ctr">
            <a:noAutofit/>
          </a:bodyPr>
          <a:lstStyle/>
          <a:p>
            <a:pPr marL="60966" defTabSz="609570">
              <a:spcAft>
                <a:spcPts val="1200"/>
              </a:spcAft>
              <a:buClr>
                <a:srgbClr val="6FACDE"/>
              </a:buClr>
            </a:pPr>
            <a:r>
              <a:rPr lang="en-US" sz="1867" dirty="0">
                <a:solidFill>
                  <a:prstClr val="black">
                    <a:lumMod val="75000"/>
                    <a:lumOff val="25000"/>
                  </a:prstClr>
                </a:solidFill>
                <a:latin typeface="Arial" panose="020B0604020202020204"/>
                <a:cs typeface="Times New Roman"/>
              </a:rPr>
              <a:t>The </a:t>
            </a:r>
            <a:r>
              <a:rPr lang="en-US" sz="1867" b="1" dirty="0">
                <a:solidFill>
                  <a:srgbClr val="002060"/>
                </a:solidFill>
                <a:latin typeface="Arial" panose="020B0604020202020204"/>
                <a:cs typeface="Times New Roman"/>
              </a:rPr>
              <a:t>default investment allocation </a:t>
            </a:r>
            <a:r>
              <a:rPr lang="en-US" sz="1867" dirty="0">
                <a:solidFill>
                  <a:prstClr val="black">
                    <a:lumMod val="75000"/>
                    <a:lumOff val="25000"/>
                  </a:prstClr>
                </a:solidFill>
                <a:latin typeface="Arial" panose="020B0604020202020204"/>
                <a:cs typeface="Times New Roman"/>
              </a:rPr>
              <a:t>will apply until the participant makes a change</a:t>
            </a:r>
          </a:p>
        </p:txBody>
      </p:sp>
      <p:sp>
        <p:nvSpPr>
          <p:cNvPr id="8" name="Text Placeholder 19"/>
          <p:cNvSpPr txBox="1">
            <a:spLocks/>
          </p:cNvSpPr>
          <p:nvPr/>
        </p:nvSpPr>
        <p:spPr>
          <a:xfrm>
            <a:off x="1617442" y="2066790"/>
            <a:ext cx="4661433" cy="1123859"/>
          </a:xfrm>
          <a:prstGeom prst="rect">
            <a:avLst/>
          </a:prstGeom>
        </p:spPr>
        <p:txBody>
          <a:bodyPr vert="horz" lIns="91440" tIns="45720" rIns="91440" bIns="45720" rtlCol="0">
            <a:noAutofit/>
          </a:bodyPr>
          <a:lstStyle>
            <a:lvl1pPr marL="0" indent="0" algn="l" defTabSz="457189" rtl="0" eaLnBrk="1" latinLnBrk="0" hangingPunct="1">
              <a:spcBef>
                <a:spcPts val="0"/>
              </a:spcBef>
              <a:spcAft>
                <a:spcPts val="900"/>
              </a:spcAft>
              <a:buClr>
                <a:schemeClr val="accent1"/>
              </a:buClr>
              <a:buFont typeface="Arial" panose="020B0604020202020204" pitchFamily="34" charset="0"/>
              <a:buNone/>
              <a:defRPr sz="2400" b="1" kern="1200">
                <a:solidFill>
                  <a:schemeClr val="accent1"/>
                </a:solidFill>
                <a:latin typeface="+mj-lt"/>
                <a:ea typeface="+mn-ea"/>
                <a:cs typeface="Times New Roman"/>
              </a:defRPr>
            </a:lvl1pPr>
            <a:lvl2pPr marL="461951" indent="-230183" algn="l" defTabSz="457189" rtl="0" eaLnBrk="1" latinLnBrk="0" hangingPunct="1">
              <a:spcBef>
                <a:spcPts val="0"/>
              </a:spcBef>
              <a:spcAft>
                <a:spcPts val="9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Times New Roman"/>
              </a:defRPr>
            </a:lvl2pPr>
            <a:lvl3pPr marL="684196" indent="-230183" algn="l" defTabSz="457189" rtl="0" eaLnBrk="1" latinLnBrk="0" hangingPunct="1">
              <a:spcBef>
                <a:spcPts val="0"/>
              </a:spcBef>
              <a:spcAft>
                <a:spcPts val="9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Times New Roman"/>
              </a:defRPr>
            </a:lvl3pPr>
            <a:lvl4pPr marL="914378" indent="-223832" algn="l" defTabSz="457189" rtl="0" eaLnBrk="1" latinLnBrk="0" hangingPunct="1">
              <a:spcBef>
                <a:spcPts val="0"/>
              </a:spcBef>
              <a:spcAft>
                <a:spcPts val="900"/>
              </a:spcAft>
              <a:buClr>
                <a:schemeClr val="accent1"/>
              </a:buClr>
              <a:buFont typeface="Arial" panose="020B0604020202020204" pitchFamily="34" charset="0"/>
              <a:buChar char="•"/>
              <a:defRPr lang="en-US" sz="1400" kern="1200" dirty="0">
                <a:solidFill>
                  <a:schemeClr val="tx1">
                    <a:lumMod val="75000"/>
                    <a:lumOff val="25000"/>
                  </a:schemeClr>
                </a:solidFill>
                <a:latin typeface="+mn-lt"/>
                <a:ea typeface="+mn-ea"/>
                <a:cs typeface="Times New Roman"/>
              </a:defRPr>
            </a:lvl4pPr>
            <a:lvl5pPr marL="1142972" indent="-223832" algn="l" defTabSz="457189" rtl="0" eaLnBrk="1" latinLnBrk="0" hangingPunct="1">
              <a:spcBef>
                <a:spcPts val="0"/>
              </a:spcBef>
              <a:spcAft>
                <a:spcPts val="9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Times New Roman"/>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457178">
              <a:buClr>
                <a:srgbClr val="5B9BD5"/>
              </a:buClr>
              <a:defRPr/>
            </a:pPr>
            <a:r>
              <a:rPr lang="en-US" sz="2800" dirty="0">
                <a:solidFill>
                  <a:srgbClr val="0070C0"/>
                </a:solidFill>
                <a:latin typeface="Arial" panose="020B0604020202020204"/>
              </a:rPr>
              <a:t>From your online portal, you can securely:</a:t>
            </a:r>
          </a:p>
        </p:txBody>
      </p:sp>
      <p:sp>
        <p:nvSpPr>
          <p:cNvPr id="9" name="Content Placeholder 2"/>
          <p:cNvSpPr txBox="1">
            <a:spLocks/>
          </p:cNvSpPr>
          <p:nvPr/>
        </p:nvSpPr>
        <p:spPr>
          <a:xfrm>
            <a:off x="1617442" y="3365198"/>
            <a:ext cx="4661433" cy="1518301"/>
          </a:xfrm>
          <a:prstGeom prst="rect">
            <a:avLst/>
          </a:prstGeom>
        </p:spPr>
        <p:txBody>
          <a:bodyPr vert="horz" lIns="91440" tIns="45720" rIns="91440" bIns="45720" rtlCol="0">
            <a:noAutofit/>
          </a:bodyPr>
          <a:lstStyle>
            <a:lvl1pPr marL="228594" indent="-228594" algn="l" defTabSz="457189" rtl="0" eaLnBrk="1" latinLnBrk="0" hangingPunct="1">
              <a:spcBef>
                <a:spcPts val="0"/>
              </a:spcBef>
              <a:spcAft>
                <a:spcPts val="9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Times New Roman"/>
              </a:defRPr>
            </a:lvl1pPr>
            <a:lvl2pPr marL="461951" indent="-230183" algn="l" defTabSz="457189" rtl="0" eaLnBrk="1" latinLnBrk="0" hangingPunct="1">
              <a:spcBef>
                <a:spcPts val="0"/>
              </a:spcBef>
              <a:spcAft>
                <a:spcPts val="9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Times New Roman"/>
              </a:defRPr>
            </a:lvl2pPr>
            <a:lvl3pPr marL="684196" indent="-230183" algn="l" defTabSz="457189" rtl="0" eaLnBrk="1" latinLnBrk="0" hangingPunct="1">
              <a:spcBef>
                <a:spcPts val="0"/>
              </a:spcBef>
              <a:spcAft>
                <a:spcPts val="9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Times New Roman"/>
              </a:defRPr>
            </a:lvl3pPr>
            <a:lvl4pPr marL="914378" indent="-223832" algn="l" defTabSz="457189" rtl="0" eaLnBrk="1" latinLnBrk="0" hangingPunct="1">
              <a:spcBef>
                <a:spcPts val="0"/>
              </a:spcBef>
              <a:spcAft>
                <a:spcPts val="900"/>
              </a:spcAft>
              <a:buClr>
                <a:schemeClr val="accent1"/>
              </a:buClr>
              <a:buFont typeface="Arial" panose="020B0604020202020204" pitchFamily="34" charset="0"/>
              <a:buChar char="•"/>
              <a:defRPr lang="en-US" sz="1400" kern="1200" dirty="0">
                <a:solidFill>
                  <a:schemeClr val="tx1">
                    <a:lumMod val="75000"/>
                    <a:lumOff val="25000"/>
                  </a:schemeClr>
                </a:solidFill>
                <a:latin typeface="+mn-lt"/>
                <a:ea typeface="+mn-ea"/>
                <a:cs typeface="Times New Roman"/>
              </a:defRPr>
            </a:lvl4pPr>
            <a:lvl5pPr marL="1142972" indent="-223832" algn="l" defTabSz="457189" rtl="0" eaLnBrk="1" latinLnBrk="0" hangingPunct="1">
              <a:spcBef>
                <a:spcPts val="0"/>
              </a:spcBef>
              <a:spcAft>
                <a:spcPts val="9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Times New Roman"/>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182880" lvl="1" indent="-182880" defTabSz="457178">
              <a:spcAft>
                <a:spcPts val="2400"/>
              </a:spcAft>
              <a:buClr>
                <a:srgbClr val="002060"/>
              </a:buClr>
              <a:buSzPct val="100000"/>
              <a:defRPr/>
            </a:pPr>
            <a:r>
              <a:rPr lang="en-US" sz="2000" dirty="0">
                <a:solidFill>
                  <a:srgbClr val="002060"/>
                </a:solidFill>
                <a:latin typeface="Arial" panose="020B0604020202020204" pitchFamily="34" charset="0"/>
                <a:cs typeface="Arial" panose="020B0604020202020204" pitchFamily="34" charset="0"/>
              </a:rPr>
              <a:t>Upload </a:t>
            </a:r>
            <a:r>
              <a:rPr lang="en-US" sz="2000" b="1" dirty="0">
                <a:solidFill>
                  <a:srgbClr val="002060"/>
                </a:solidFill>
                <a:latin typeface="Arial" panose="020B0604020202020204" pitchFamily="34" charset="0"/>
                <a:cs typeface="Arial" panose="020B0604020202020204" pitchFamily="34" charset="0"/>
              </a:rPr>
              <a:t>Enrollment Spreadsheets </a:t>
            </a:r>
            <a:r>
              <a:rPr lang="en-US" sz="2000" dirty="0">
                <a:solidFill>
                  <a:srgbClr val="002060"/>
                </a:solidFill>
                <a:latin typeface="Arial" panose="020B0604020202020204" pitchFamily="34" charset="0"/>
                <a:cs typeface="Arial" panose="020B0604020202020204" pitchFamily="34" charset="0"/>
              </a:rPr>
              <a:t>or </a:t>
            </a:r>
          </a:p>
          <a:p>
            <a:pPr marL="182880" lvl="1" indent="-182880" defTabSz="457178">
              <a:spcAft>
                <a:spcPts val="2400"/>
              </a:spcAft>
              <a:buClr>
                <a:srgbClr val="002060"/>
              </a:buClr>
              <a:buSzPct val="100000"/>
              <a:defRPr/>
            </a:pPr>
            <a:r>
              <a:rPr lang="en-US" sz="2000" dirty="0">
                <a:solidFill>
                  <a:srgbClr val="002060"/>
                </a:solidFill>
                <a:latin typeface="Arial" panose="020B0604020202020204" pitchFamily="34" charset="0"/>
                <a:cs typeface="Arial" panose="020B0604020202020204" pitchFamily="34" charset="0"/>
              </a:rPr>
              <a:t>Manually enter employee enrollment information </a:t>
            </a:r>
          </a:p>
        </p:txBody>
      </p:sp>
    </p:spTree>
    <p:extLst>
      <p:ext uri="{BB962C8B-B14F-4D97-AF65-F5344CB8AC3E}">
        <p14:creationId xmlns:p14="http://schemas.microsoft.com/office/powerpoint/2010/main" val="64666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FD5C9E8-70FE-4761-BAEE-01BE66EA2974}"/>
              </a:ext>
            </a:extLst>
          </p:cNvPr>
          <p:cNvSpPr>
            <a:spLocks noGrp="1"/>
          </p:cNvSpPr>
          <p:nvPr>
            <p:ph type="title"/>
          </p:nvPr>
        </p:nvSpPr>
        <p:spPr/>
        <p:txBody>
          <a:bodyPr/>
          <a:lstStyle/>
          <a:p>
            <a:r>
              <a:rPr lang="en-US" dirty="0"/>
              <a:t>Enrollment Options</a:t>
            </a:r>
          </a:p>
        </p:txBody>
      </p:sp>
      <p:grpSp>
        <p:nvGrpSpPr>
          <p:cNvPr id="2" name="Group 1"/>
          <p:cNvGrpSpPr/>
          <p:nvPr/>
        </p:nvGrpSpPr>
        <p:grpSpPr>
          <a:xfrm>
            <a:off x="463766" y="1373424"/>
            <a:ext cx="8259462" cy="2554651"/>
            <a:chOff x="463766" y="1373424"/>
            <a:chExt cx="8259462" cy="2554651"/>
          </a:xfrm>
        </p:grpSpPr>
        <p:grpSp>
          <p:nvGrpSpPr>
            <p:cNvPr id="9" name="Group 8"/>
            <p:cNvGrpSpPr/>
            <p:nvPr/>
          </p:nvGrpSpPr>
          <p:grpSpPr>
            <a:xfrm>
              <a:off x="463766" y="1373424"/>
              <a:ext cx="8259462" cy="2554651"/>
              <a:chOff x="388241" y="1366787"/>
              <a:chExt cx="9116697" cy="281979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241" y="1366787"/>
                <a:ext cx="9116697" cy="2819794"/>
              </a:xfrm>
              <a:prstGeom prst="rect">
                <a:avLst/>
              </a:prstGeom>
              <a:ln>
                <a:noFill/>
              </a:ln>
              <a:effectLst>
                <a:outerShdw blurRad="50800" dist="38100" dir="8100000" algn="tr" rotWithShape="0">
                  <a:prstClr val="black">
                    <a:alpha val="40000"/>
                  </a:prstClr>
                </a:outerShdw>
              </a:effectLst>
            </p:spPr>
          </p:pic>
          <p:sp>
            <p:nvSpPr>
              <p:cNvPr id="12" name="Rectangle 11"/>
              <p:cNvSpPr/>
              <p:nvPr/>
            </p:nvSpPr>
            <p:spPr>
              <a:xfrm>
                <a:off x="581891" y="2435137"/>
                <a:ext cx="2586181" cy="109912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Rectangle 14"/>
            <p:cNvSpPr/>
            <p:nvPr/>
          </p:nvSpPr>
          <p:spPr>
            <a:xfrm>
              <a:off x="3096979" y="1891507"/>
              <a:ext cx="3835683" cy="947699"/>
            </a:xfrm>
            <a:prstGeom prst="rect">
              <a:avLst/>
            </a:prstGeom>
            <a:solidFill>
              <a:srgbClr val="F5F5F5">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3236762" y="2471262"/>
            <a:ext cx="6360151" cy="3771883"/>
            <a:chOff x="3324813" y="3333209"/>
            <a:chExt cx="5661907" cy="335779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813" y="3333209"/>
              <a:ext cx="5661907" cy="3357790"/>
            </a:xfrm>
            <a:prstGeom prst="rect">
              <a:avLst/>
            </a:prstGeom>
            <a:ln>
              <a:noFill/>
            </a:ln>
            <a:effectLst>
              <a:outerShdw blurRad="292100" dist="139700" dir="5400000" algn="tl" rotWithShape="0">
                <a:srgbClr val="333333">
                  <a:alpha val="65000"/>
                </a:srgbClr>
              </a:outerShdw>
            </a:effectLst>
          </p:spPr>
        </p:pic>
        <p:sp>
          <p:nvSpPr>
            <p:cNvPr id="13" name="Rectangle 12"/>
            <p:cNvSpPr/>
            <p:nvPr/>
          </p:nvSpPr>
          <p:spPr>
            <a:xfrm>
              <a:off x="3582364" y="5179927"/>
              <a:ext cx="869563" cy="32494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8360262" y="6373820"/>
              <a:ext cx="618575" cy="30929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5907977" y="1578983"/>
            <a:ext cx="5630502" cy="3842138"/>
            <a:chOff x="5862181" y="2078276"/>
            <a:chExt cx="5630502" cy="3842138"/>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2181" y="2078276"/>
              <a:ext cx="5630502" cy="3842138"/>
            </a:xfrm>
            <a:prstGeom prst="rect">
              <a:avLst/>
            </a:prstGeom>
            <a:ln>
              <a:noFill/>
            </a:ln>
            <a:effectLst>
              <a:outerShdw blurRad="292100" dist="139700" dir="5400000" algn="tl" rotWithShape="0">
                <a:srgbClr val="333333">
                  <a:alpha val="65000"/>
                </a:srgbClr>
              </a:outerShdw>
            </a:effectLst>
          </p:spPr>
        </p:pic>
        <p:sp>
          <p:nvSpPr>
            <p:cNvPr id="16" name="Rectangle 15"/>
            <p:cNvSpPr/>
            <p:nvPr/>
          </p:nvSpPr>
          <p:spPr>
            <a:xfrm>
              <a:off x="11004331" y="5587885"/>
              <a:ext cx="464703" cy="316763"/>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3677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A9286A-00B8-4D60-B64C-DED1502C289A}" vid="{E381BB23-6911-48C0-9355-EEC3E09064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HRA VEBA Presentations-Webinars (2022.11)</Template>
  <TotalTime>4015</TotalTime>
  <Words>3039</Words>
  <Application>Microsoft Office PowerPoint</Application>
  <PresentationFormat>Widescreen</PresentationFormat>
  <Paragraphs>288</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 Black</vt:lpstr>
      <vt:lpstr>Aptos Narrow</vt:lpstr>
      <vt:lpstr>Arial</vt:lpstr>
      <vt:lpstr>Arial Black</vt:lpstr>
      <vt:lpstr>Calibri</vt:lpstr>
      <vt:lpstr>Trebuchet MS</vt:lpstr>
      <vt:lpstr>Office Theme</vt:lpstr>
      <vt:lpstr>Administering VEBA Plan</vt:lpstr>
      <vt:lpstr>Agenda</vt:lpstr>
      <vt:lpstr>What is the VEBA Plan?</vt:lpstr>
      <vt:lpstr>Key Benefits </vt:lpstr>
      <vt:lpstr>Compliance Reminders</vt:lpstr>
      <vt:lpstr>Paid Family and Medical Leave and WA Cares Act (WA)</vt:lpstr>
      <vt:lpstr>Common Medical Care Expenses</vt:lpstr>
      <vt:lpstr>Enroll Employees</vt:lpstr>
      <vt:lpstr>Enrollment Options</vt:lpstr>
      <vt:lpstr>Contribution Reports</vt:lpstr>
      <vt:lpstr>Required Contribution Data</vt:lpstr>
      <vt:lpstr>Submit Participant Status Changes</vt:lpstr>
      <vt:lpstr>Participant Status Change Options</vt:lpstr>
      <vt:lpstr>Participant Roster </vt:lpstr>
      <vt:lpstr>When Might COBRA Apply?</vt:lpstr>
      <vt:lpstr>Reports</vt:lpstr>
      <vt:lpstr>Limited Coverage</vt:lpstr>
      <vt:lpstr>Resources Tab</vt:lpstr>
      <vt:lpstr>Reminders</vt:lpstr>
      <vt:lpstr>Thank You!</vt:lpstr>
    </vt:vector>
  </TitlesOfParts>
  <Company>Gallagher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Julie Schramm</dc:creator>
  <cp:lastModifiedBy>Rich Dickman</cp:lastModifiedBy>
  <cp:revision>382</cp:revision>
  <dcterms:created xsi:type="dcterms:W3CDTF">2023-03-03T00:11:36Z</dcterms:created>
  <dcterms:modified xsi:type="dcterms:W3CDTF">2026-05-07T14:05:49Z</dcterms:modified>
</cp:coreProperties>
</file>