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50" r:id="rId4"/>
  </p:sldMasterIdLst>
  <p:notesMasterIdLst>
    <p:notesMasterId r:id="rId22"/>
  </p:notesMasterIdLst>
  <p:handoutMasterIdLst>
    <p:handoutMasterId r:id="rId23"/>
  </p:handoutMasterIdLst>
  <p:sldIdLst>
    <p:sldId id="996" r:id="rId5"/>
    <p:sldId id="392" r:id="rId6"/>
    <p:sldId id="595" r:id="rId7"/>
    <p:sldId id="589" r:id="rId8"/>
    <p:sldId id="497" r:id="rId9"/>
    <p:sldId id="591" r:id="rId10"/>
    <p:sldId id="606" r:id="rId11"/>
    <p:sldId id="580" r:id="rId12"/>
    <p:sldId id="579" r:id="rId13"/>
    <p:sldId id="581" r:id="rId14"/>
    <p:sldId id="653" r:id="rId15"/>
    <p:sldId id="610" r:id="rId16"/>
    <p:sldId id="620" r:id="rId17"/>
    <p:sldId id="1008" r:id="rId18"/>
    <p:sldId id="1010" r:id="rId19"/>
    <p:sldId id="1011" r:id="rId20"/>
    <p:sldId id="297" r:id="rId21"/>
  </p:sldIdLst>
  <p:sldSz cx="12192000" cy="6858000"/>
  <p:notesSz cx="7023100" cy="9309100"/>
  <p:embeddedFontLst>
    <p:embeddedFont>
      <p:font typeface="Open Sans" panose="020B0606030504020204" pitchFamily="34" charset="0"/>
      <p:regular r:id="rId24"/>
      <p:bold r:id="rId25"/>
      <p:italic r:id="rId26"/>
      <p:boldItalic r:id="rId27"/>
    </p:embeddedFont>
    <p:embeddedFont>
      <p:font typeface="Open Sans Light" panose="020B0306030504020204" pitchFamily="34" charset="0"/>
      <p:regular r:id="rId28"/>
      <p:italic r:id="rId29"/>
    </p:embeddedFont>
    <p:embeddedFont>
      <p:font typeface="Segoe UI" panose="020B0502040204020203" pitchFamily="34" charset="0"/>
      <p:regular r:id="rId30"/>
      <p:bold r:id="rId31"/>
      <p:italic r:id="rId32"/>
      <p:boldItalic r:id="rId33"/>
    </p:embeddedFont>
    <p:embeddedFont>
      <p:font typeface="Segoe UI Semibold" panose="020B0702040204020203" pitchFamily="34" charset="0"/>
      <p:bold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CBBC87-D3F7-C98C-19D3-52AE60FCBE70}" name="Eldridge, Alison (ESD)" initials="EA(" userId="S::alison.eldridge@esd.wa.gov::87c37fed-063a-4caa-baf3-8e69eefed1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dridge, Alison (ESD)" initials="EA(" lastIdx="13" clrIdx="0">
    <p:extLst>
      <p:ext uri="{19B8F6BF-5375-455C-9EA6-DF929625EA0E}">
        <p15:presenceInfo xmlns:p15="http://schemas.microsoft.com/office/powerpoint/2012/main" userId="S::alison.eldridge@esd.wa.gov::87c37fed-063a-4caa-baf3-8e69eefed1a1" providerId="AD"/>
      </p:ext>
    </p:extLst>
  </p:cmAuthor>
  <p:cmAuthor id="2" name="Gray, Emily (ESD)" initials="GE(" lastIdx="17" clrIdx="1">
    <p:extLst>
      <p:ext uri="{19B8F6BF-5375-455C-9EA6-DF929625EA0E}">
        <p15:presenceInfo xmlns:p15="http://schemas.microsoft.com/office/powerpoint/2012/main" userId="S::Emily.Gray@esd.wa.gov::921156c1-e6eb-4e27-a937-81d2d1ccf2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73"/>
    <a:srgbClr val="E96952"/>
    <a:srgbClr val="B8D1DC"/>
    <a:srgbClr val="F09788"/>
    <a:srgbClr val="658F41"/>
    <a:srgbClr val="54565B"/>
    <a:srgbClr val="B8D0D5"/>
    <a:srgbClr val="B0D0D5"/>
    <a:srgbClr val="A24600"/>
    <a:srgbClr val="0864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96357" autoAdjust="0"/>
  </p:normalViewPr>
  <p:slideViewPr>
    <p:cSldViewPr snapToGrid="0" snapToObjects="1">
      <p:cViewPr varScale="1">
        <p:scale>
          <a:sx n="110" d="100"/>
          <a:sy n="110" d="100"/>
        </p:scale>
        <p:origin x="426" y="96"/>
      </p:cViewPr>
      <p:guideLst/>
    </p:cSldViewPr>
  </p:slideViewPr>
  <p:notesTextViewPr>
    <p:cViewPr>
      <p:scale>
        <a:sx n="1" d="1"/>
        <a:sy n="1" d="1"/>
      </p:scale>
      <p:origin x="0" y="0"/>
    </p:cViewPr>
  </p:notesTextViewPr>
  <p:notesViewPr>
    <p:cSldViewPr snapToGrid="0" snapToObjects="1">
      <p:cViewPr varScale="1">
        <p:scale>
          <a:sx n="79" d="100"/>
          <a:sy n="79" d="100"/>
        </p:scale>
        <p:origin x="390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ett, Jason (ESD)" userId="35b2b1ab-07a5-4c8a-94a3-b4bf3bb4aec5" providerId="ADAL" clId="{E7967BAC-21F7-4343-AA8D-351A10499F04}"/>
    <pc:docChg chg="delSld delMainMaster">
      <pc:chgData name="Barrett, Jason (ESD)" userId="35b2b1ab-07a5-4c8a-94a3-b4bf3bb4aec5" providerId="ADAL" clId="{E7967BAC-21F7-4343-AA8D-351A10499F04}" dt="2024-04-18T19:26:55.278" v="1" actId="47"/>
      <pc:docMkLst>
        <pc:docMk/>
      </pc:docMkLst>
      <pc:sldChg chg="del">
        <pc:chgData name="Barrett, Jason (ESD)" userId="35b2b1ab-07a5-4c8a-94a3-b4bf3bb4aec5" providerId="ADAL" clId="{E7967BAC-21F7-4343-AA8D-351A10499F04}" dt="2024-04-18T19:26:54.403" v="0" actId="47"/>
        <pc:sldMkLst>
          <pc:docMk/>
          <pc:sldMk cId="3434595395" sldId="1012"/>
        </pc:sldMkLst>
      </pc:sldChg>
      <pc:sldChg chg="del">
        <pc:chgData name="Barrett, Jason (ESD)" userId="35b2b1ab-07a5-4c8a-94a3-b4bf3bb4aec5" providerId="ADAL" clId="{E7967BAC-21F7-4343-AA8D-351A10499F04}" dt="2024-04-18T19:26:55.278" v="1" actId="47"/>
        <pc:sldMkLst>
          <pc:docMk/>
          <pc:sldMk cId="1207771107" sldId="1014"/>
        </pc:sldMkLst>
      </pc:sldChg>
      <pc:sldMasterChg chg="del delSldLayout">
        <pc:chgData name="Barrett, Jason (ESD)" userId="35b2b1ab-07a5-4c8a-94a3-b4bf3bb4aec5" providerId="ADAL" clId="{E7967BAC-21F7-4343-AA8D-351A10499F04}" dt="2024-04-18T19:26:55.278" v="1" actId="47"/>
        <pc:sldMasterMkLst>
          <pc:docMk/>
          <pc:sldMasterMk cId="3358327820" sldId="2147484061"/>
        </pc:sldMasterMkLst>
        <pc:sldLayoutChg chg="del">
          <pc:chgData name="Barrett, Jason (ESD)" userId="35b2b1ab-07a5-4c8a-94a3-b4bf3bb4aec5" providerId="ADAL" clId="{E7967BAC-21F7-4343-AA8D-351A10499F04}" dt="2024-04-18T19:26:55.278" v="1" actId="47"/>
          <pc:sldLayoutMkLst>
            <pc:docMk/>
            <pc:sldMasterMk cId="3358327820" sldId="2147484061"/>
            <pc:sldLayoutMk cId="2360890465" sldId="2147484062"/>
          </pc:sldLayoutMkLst>
        </pc:sldLayoutChg>
        <pc:sldLayoutChg chg="del">
          <pc:chgData name="Barrett, Jason (ESD)" userId="35b2b1ab-07a5-4c8a-94a3-b4bf3bb4aec5" providerId="ADAL" clId="{E7967BAC-21F7-4343-AA8D-351A10499F04}" dt="2024-04-18T19:26:55.278" v="1" actId="47"/>
          <pc:sldLayoutMkLst>
            <pc:docMk/>
            <pc:sldMasterMk cId="3358327820" sldId="2147484061"/>
            <pc:sldLayoutMk cId="3745481388" sldId="2147484063"/>
          </pc:sldLayoutMkLst>
        </pc:sldLayoutChg>
        <pc:sldLayoutChg chg="del">
          <pc:chgData name="Barrett, Jason (ESD)" userId="35b2b1ab-07a5-4c8a-94a3-b4bf3bb4aec5" providerId="ADAL" clId="{E7967BAC-21F7-4343-AA8D-351A10499F04}" dt="2024-04-18T19:26:55.278" v="1" actId="47"/>
          <pc:sldLayoutMkLst>
            <pc:docMk/>
            <pc:sldMasterMk cId="3358327820" sldId="2147484061"/>
            <pc:sldLayoutMk cId="2372021232" sldId="2147484064"/>
          </pc:sldLayoutMkLst>
        </pc:sldLayoutChg>
        <pc:sldLayoutChg chg="del">
          <pc:chgData name="Barrett, Jason (ESD)" userId="35b2b1ab-07a5-4c8a-94a3-b4bf3bb4aec5" providerId="ADAL" clId="{E7967BAC-21F7-4343-AA8D-351A10499F04}" dt="2024-04-18T19:26:55.278" v="1" actId="47"/>
          <pc:sldLayoutMkLst>
            <pc:docMk/>
            <pc:sldMasterMk cId="3358327820" sldId="2147484061"/>
            <pc:sldLayoutMk cId="1779605081" sldId="2147484065"/>
          </pc:sldLayoutMkLst>
        </pc:sldLayoutChg>
        <pc:sldLayoutChg chg="del">
          <pc:chgData name="Barrett, Jason (ESD)" userId="35b2b1ab-07a5-4c8a-94a3-b4bf3bb4aec5" providerId="ADAL" clId="{E7967BAC-21F7-4343-AA8D-351A10499F04}" dt="2024-04-18T19:26:55.278" v="1" actId="47"/>
          <pc:sldLayoutMkLst>
            <pc:docMk/>
            <pc:sldMasterMk cId="3358327820" sldId="2147484061"/>
            <pc:sldLayoutMk cId="1821295759" sldId="2147484066"/>
          </pc:sldLayoutMkLst>
        </pc:sldLayoutChg>
        <pc:sldLayoutChg chg="del">
          <pc:chgData name="Barrett, Jason (ESD)" userId="35b2b1ab-07a5-4c8a-94a3-b4bf3bb4aec5" providerId="ADAL" clId="{E7967BAC-21F7-4343-AA8D-351A10499F04}" dt="2024-04-18T19:26:55.278" v="1" actId="47"/>
          <pc:sldLayoutMkLst>
            <pc:docMk/>
            <pc:sldMasterMk cId="3358327820" sldId="2147484061"/>
            <pc:sldLayoutMk cId="4097003849" sldId="2147484067"/>
          </pc:sldLayoutMkLst>
        </pc:sldLayoutChg>
        <pc:sldLayoutChg chg="del">
          <pc:chgData name="Barrett, Jason (ESD)" userId="35b2b1ab-07a5-4c8a-94a3-b4bf3bb4aec5" providerId="ADAL" clId="{E7967BAC-21F7-4343-AA8D-351A10499F04}" dt="2024-04-18T19:26:55.278" v="1" actId="47"/>
          <pc:sldLayoutMkLst>
            <pc:docMk/>
            <pc:sldMasterMk cId="3358327820" sldId="2147484061"/>
            <pc:sldLayoutMk cId="391631817" sldId="2147484068"/>
          </pc:sldLayoutMkLst>
        </pc:sldLayoutChg>
        <pc:sldLayoutChg chg="del">
          <pc:chgData name="Barrett, Jason (ESD)" userId="35b2b1ab-07a5-4c8a-94a3-b4bf3bb4aec5" providerId="ADAL" clId="{E7967BAC-21F7-4343-AA8D-351A10499F04}" dt="2024-04-18T19:26:55.278" v="1" actId="47"/>
          <pc:sldLayoutMkLst>
            <pc:docMk/>
            <pc:sldMasterMk cId="3358327820" sldId="2147484061"/>
            <pc:sldLayoutMk cId="3961727203" sldId="2147484069"/>
          </pc:sldLayoutMkLst>
        </pc:sldLayoutChg>
        <pc:sldLayoutChg chg="del">
          <pc:chgData name="Barrett, Jason (ESD)" userId="35b2b1ab-07a5-4c8a-94a3-b4bf3bb4aec5" providerId="ADAL" clId="{E7967BAC-21F7-4343-AA8D-351A10499F04}" dt="2024-04-18T19:26:55.278" v="1" actId="47"/>
          <pc:sldLayoutMkLst>
            <pc:docMk/>
            <pc:sldMasterMk cId="3358327820" sldId="2147484061"/>
            <pc:sldLayoutMk cId="1619865612" sldId="2147484070"/>
          </pc:sldLayoutMkLst>
        </pc:sldLayoutChg>
        <pc:sldLayoutChg chg="del">
          <pc:chgData name="Barrett, Jason (ESD)" userId="35b2b1ab-07a5-4c8a-94a3-b4bf3bb4aec5" providerId="ADAL" clId="{E7967BAC-21F7-4343-AA8D-351A10499F04}" dt="2024-04-18T19:26:55.278" v="1" actId="47"/>
          <pc:sldLayoutMkLst>
            <pc:docMk/>
            <pc:sldMasterMk cId="3358327820" sldId="2147484061"/>
            <pc:sldLayoutMk cId="45459910" sldId="2147484071"/>
          </pc:sldLayoutMkLst>
        </pc:sldLayoutChg>
        <pc:sldLayoutChg chg="del">
          <pc:chgData name="Barrett, Jason (ESD)" userId="35b2b1ab-07a5-4c8a-94a3-b4bf3bb4aec5" providerId="ADAL" clId="{E7967BAC-21F7-4343-AA8D-351A10499F04}" dt="2024-04-18T19:26:55.278" v="1" actId="47"/>
          <pc:sldLayoutMkLst>
            <pc:docMk/>
            <pc:sldMasterMk cId="3358327820" sldId="2147484061"/>
            <pc:sldLayoutMk cId="4154045547" sldId="2147484072"/>
          </pc:sldLayoutMkLst>
        </pc:sldLayoutChg>
        <pc:sldLayoutChg chg="del">
          <pc:chgData name="Barrett, Jason (ESD)" userId="35b2b1ab-07a5-4c8a-94a3-b4bf3bb4aec5" providerId="ADAL" clId="{E7967BAC-21F7-4343-AA8D-351A10499F04}" dt="2024-04-18T19:26:55.278" v="1" actId="47"/>
          <pc:sldLayoutMkLst>
            <pc:docMk/>
            <pc:sldMasterMk cId="3358327820" sldId="2147484061"/>
            <pc:sldLayoutMk cId="2519175942" sldId="2147484073"/>
          </pc:sldLayoutMkLst>
        </pc:sldLayoutChg>
      </pc:sldMaster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CE961-E40D-44DC-9CBD-D9D2B057E66D}" type="doc">
      <dgm:prSet loTypeId="urn:microsoft.com/office/officeart/2005/8/layout/hList2" loCatId="list" qsTypeId="urn:microsoft.com/office/officeart/2005/8/quickstyle/simple1" qsCatId="simple" csTypeId="urn:microsoft.com/office/officeart/2005/8/colors/accent2_1" csCatId="accent2" phldr="1"/>
      <dgm:spPr/>
      <dgm:t>
        <a:bodyPr/>
        <a:lstStyle/>
        <a:p>
          <a:endParaRPr lang="en-US"/>
        </a:p>
      </dgm:t>
    </dgm:pt>
    <dgm:pt modelId="{30B32F0B-8E05-4CA9-AADB-593E7B4FAADE}">
      <dgm:prSet phldrT="[Text]"/>
      <dgm:spPr/>
      <dgm:t>
        <a:bodyPr/>
        <a:lstStyle/>
        <a:p>
          <a:r>
            <a:rPr lang="en-US" dirty="0"/>
            <a:t>Hours worked</a:t>
          </a:r>
        </a:p>
      </dgm:t>
    </dgm:pt>
    <dgm:pt modelId="{60EC1DFA-222B-4E8A-8C7A-7D592CE2BB15}" type="parTrans" cxnId="{A8E1C426-9D91-4E89-AB0E-E335091785BB}">
      <dgm:prSet/>
      <dgm:spPr/>
      <dgm:t>
        <a:bodyPr/>
        <a:lstStyle/>
        <a:p>
          <a:endParaRPr lang="en-US"/>
        </a:p>
      </dgm:t>
    </dgm:pt>
    <dgm:pt modelId="{8B9374A6-6326-46BD-9354-54C5B761076C}" type="sibTrans" cxnId="{A8E1C426-9D91-4E89-AB0E-E335091785BB}">
      <dgm:prSet/>
      <dgm:spPr/>
      <dgm:t>
        <a:bodyPr/>
        <a:lstStyle/>
        <a:p>
          <a:endParaRPr lang="en-US"/>
        </a:p>
      </dgm:t>
    </dgm:pt>
    <dgm:pt modelId="{6C5174AF-E71B-4978-9DF2-76A7BCBDF592}">
      <dgm:prSet phldrT="[Text]"/>
      <dgm:spPr/>
      <dgm:t>
        <a:bodyPr/>
        <a:lstStyle/>
        <a:p>
          <a:r>
            <a:rPr lang="en-US" dirty="0"/>
            <a:t>820 hours in the qualifying period (about the last year).</a:t>
          </a:r>
        </a:p>
      </dgm:t>
    </dgm:pt>
    <dgm:pt modelId="{51C88485-E65E-4073-A21E-C701D2A73670}" type="parTrans" cxnId="{3C756C4F-8A90-464D-9EB5-C2B82B54F08D}">
      <dgm:prSet/>
      <dgm:spPr/>
      <dgm:t>
        <a:bodyPr/>
        <a:lstStyle/>
        <a:p>
          <a:endParaRPr lang="en-US"/>
        </a:p>
      </dgm:t>
    </dgm:pt>
    <dgm:pt modelId="{C8848BF7-A164-4FC2-B411-1AAF895E2DE8}" type="sibTrans" cxnId="{3C756C4F-8A90-464D-9EB5-C2B82B54F08D}">
      <dgm:prSet/>
      <dgm:spPr/>
      <dgm:t>
        <a:bodyPr/>
        <a:lstStyle/>
        <a:p>
          <a:endParaRPr lang="en-US"/>
        </a:p>
      </dgm:t>
    </dgm:pt>
    <dgm:pt modelId="{481900EF-F375-47AC-9389-2D6B5040CB19}">
      <dgm:prSet phldrT="[Text]"/>
      <dgm:spPr/>
      <dgm:t>
        <a:bodyPr/>
        <a:lstStyle/>
        <a:p>
          <a:r>
            <a:rPr lang="en-US" dirty="0"/>
            <a:t>At one employer or cumulatively. The benefit is portable. </a:t>
          </a:r>
        </a:p>
      </dgm:t>
    </dgm:pt>
    <dgm:pt modelId="{A33D4B37-EABC-4DA5-A050-4CDD574085BD}" type="parTrans" cxnId="{28159C35-02AC-4803-91AC-EBC8F3A0ADA6}">
      <dgm:prSet/>
      <dgm:spPr/>
      <dgm:t>
        <a:bodyPr/>
        <a:lstStyle/>
        <a:p>
          <a:endParaRPr lang="en-US"/>
        </a:p>
      </dgm:t>
    </dgm:pt>
    <dgm:pt modelId="{1FBD4666-EB05-4C0B-AFE2-8857B6C50D86}" type="sibTrans" cxnId="{28159C35-02AC-4803-91AC-EBC8F3A0ADA6}">
      <dgm:prSet/>
      <dgm:spPr/>
      <dgm:t>
        <a:bodyPr/>
        <a:lstStyle/>
        <a:p>
          <a:endParaRPr lang="en-US"/>
        </a:p>
      </dgm:t>
    </dgm:pt>
    <dgm:pt modelId="{BFB1B0F2-68DB-4B11-AB9B-6434E6EB1569}">
      <dgm:prSet phldrT="[Text]"/>
      <dgm:spPr/>
      <dgm:t>
        <a:bodyPr/>
        <a:lstStyle/>
        <a:p>
          <a:r>
            <a:rPr lang="en-US" dirty="0"/>
            <a:t>Qualifying event</a:t>
          </a:r>
        </a:p>
      </dgm:t>
    </dgm:pt>
    <dgm:pt modelId="{8CE7B303-0F52-4497-8458-1B8613091B6B}" type="parTrans" cxnId="{D9BE54AF-64F4-4915-B67D-8233CB08DD0E}">
      <dgm:prSet/>
      <dgm:spPr/>
      <dgm:t>
        <a:bodyPr/>
        <a:lstStyle/>
        <a:p>
          <a:endParaRPr lang="en-US"/>
        </a:p>
      </dgm:t>
    </dgm:pt>
    <dgm:pt modelId="{A02F1119-DD2E-441D-85A1-3242D2BAEF82}" type="sibTrans" cxnId="{D9BE54AF-64F4-4915-B67D-8233CB08DD0E}">
      <dgm:prSet/>
      <dgm:spPr/>
      <dgm:t>
        <a:bodyPr/>
        <a:lstStyle/>
        <a:p>
          <a:endParaRPr lang="en-US"/>
        </a:p>
      </dgm:t>
    </dgm:pt>
    <dgm:pt modelId="{C5B60F02-4E4A-41DA-9B56-6E6431610658}">
      <dgm:prSet phldrT="[Text]"/>
      <dgm:spPr/>
      <dgm:t>
        <a:bodyPr/>
        <a:lstStyle/>
        <a:p>
          <a:r>
            <a:rPr lang="en-US" dirty="0"/>
            <a:t>Serious health condition (your own or a family member’s).</a:t>
          </a:r>
        </a:p>
      </dgm:t>
    </dgm:pt>
    <dgm:pt modelId="{9A10337D-B9FB-403B-9381-F13F9BA38975}" type="parTrans" cxnId="{F7BE01E0-4B6B-4EEA-8A6D-DE25A62E1FC4}">
      <dgm:prSet/>
      <dgm:spPr/>
      <dgm:t>
        <a:bodyPr/>
        <a:lstStyle/>
        <a:p>
          <a:endParaRPr lang="en-US"/>
        </a:p>
      </dgm:t>
    </dgm:pt>
    <dgm:pt modelId="{CBB590FB-5F4B-4E7A-AB48-224D6D189D00}" type="sibTrans" cxnId="{F7BE01E0-4B6B-4EEA-8A6D-DE25A62E1FC4}">
      <dgm:prSet/>
      <dgm:spPr/>
      <dgm:t>
        <a:bodyPr/>
        <a:lstStyle/>
        <a:p>
          <a:endParaRPr lang="en-US"/>
        </a:p>
      </dgm:t>
    </dgm:pt>
    <dgm:pt modelId="{B8F426D0-F164-4B7C-9E54-EEF71F9EBDF5}">
      <dgm:prSet phldrT="[Text]"/>
      <dgm:spPr/>
      <dgm:t>
        <a:bodyPr/>
        <a:lstStyle/>
        <a:p>
          <a:r>
            <a:rPr lang="en-US" dirty="0"/>
            <a:t>Birth or placement.</a:t>
          </a:r>
        </a:p>
      </dgm:t>
    </dgm:pt>
    <dgm:pt modelId="{B1DA305B-7133-4AED-B162-4F86D723CE08}" type="parTrans" cxnId="{514C926D-FCC3-407C-95CC-3A6F99C28685}">
      <dgm:prSet/>
      <dgm:spPr/>
      <dgm:t>
        <a:bodyPr/>
        <a:lstStyle/>
        <a:p>
          <a:endParaRPr lang="en-US"/>
        </a:p>
      </dgm:t>
    </dgm:pt>
    <dgm:pt modelId="{3EE0DDF1-8AF2-4E45-9854-A10EA8F3AE4C}" type="sibTrans" cxnId="{514C926D-FCC3-407C-95CC-3A6F99C28685}">
      <dgm:prSet/>
      <dgm:spPr/>
      <dgm:t>
        <a:bodyPr/>
        <a:lstStyle/>
        <a:p>
          <a:endParaRPr lang="en-US"/>
        </a:p>
      </dgm:t>
    </dgm:pt>
    <dgm:pt modelId="{C83C0DC8-AFFA-4707-8213-281C34C5F583}">
      <dgm:prSet phldrT="[Text]"/>
      <dgm:spPr/>
      <dgm:t>
        <a:bodyPr/>
        <a:lstStyle/>
        <a:p>
          <a:r>
            <a:rPr lang="en-US" dirty="0"/>
            <a:t>Military events.</a:t>
          </a:r>
        </a:p>
      </dgm:t>
    </dgm:pt>
    <dgm:pt modelId="{ECE60701-3743-4770-BAD8-3DDA4813A8B4}" type="parTrans" cxnId="{F8A3CF06-213D-435E-9554-7B40B156DE1F}">
      <dgm:prSet/>
      <dgm:spPr/>
      <dgm:t>
        <a:bodyPr/>
        <a:lstStyle/>
        <a:p>
          <a:endParaRPr lang="en-US"/>
        </a:p>
      </dgm:t>
    </dgm:pt>
    <dgm:pt modelId="{7499A61B-BB65-4303-A092-928B5FD383F0}" type="sibTrans" cxnId="{F8A3CF06-213D-435E-9554-7B40B156DE1F}">
      <dgm:prSet/>
      <dgm:spPr/>
      <dgm:t>
        <a:bodyPr/>
        <a:lstStyle/>
        <a:p>
          <a:endParaRPr lang="en-US"/>
        </a:p>
      </dgm:t>
    </dgm:pt>
    <dgm:pt modelId="{FE163B7D-A172-4666-B72D-0357097DCBDB}" type="pres">
      <dgm:prSet presAssocID="{59ACE961-E40D-44DC-9CBD-D9D2B057E66D}" presName="linearFlow" presStyleCnt="0">
        <dgm:presLayoutVars>
          <dgm:dir/>
          <dgm:animLvl val="lvl"/>
          <dgm:resizeHandles/>
        </dgm:presLayoutVars>
      </dgm:prSet>
      <dgm:spPr/>
    </dgm:pt>
    <dgm:pt modelId="{20C9C1BA-84FB-462D-B0A5-6857C156ED61}" type="pres">
      <dgm:prSet presAssocID="{30B32F0B-8E05-4CA9-AADB-593E7B4FAADE}" presName="compositeNode" presStyleCnt="0">
        <dgm:presLayoutVars>
          <dgm:bulletEnabled val="1"/>
        </dgm:presLayoutVars>
      </dgm:prSet>
      <dgm:spPr/>
    </dgm:pt>
    <dgm:pt modelId="{9E9EB3DE-3304-42AD-BA8F-D902E3094FFB}" type="pres">
      <dgm:prSet presAssocID="{30B32F0B-8E05-4CA9-AADB-593E7B4FAADE}"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AE5F5D1-EAD0-429A-9AC7-0FE561853FFE}" type="pres">
      <dgm:prSet presAssocID="{30B32F0B-8E05-4CA9-AADB-593E7B4FAADE}" presName="childNode" presStyleLbl="node1" presStyleIdx="0" presStyleCnt="2" custScaleX="104781">
        <dgm:presLayoutVars>
          <dgm:bulletEnabled val="1"/>
        </dgm:presLayoutVars>
      </dgm:prSet>
      <dgm:spPr/>
    </dgm:pt>
    <dgm:pt modelId="{2321E657-55DA-46BE-B9C4-7B6E00BCE192}" type="pres">
      <dgm:prSet presAssocID="{30B32F0B-8E05-4CA9-AADB-593E7B4FAADE}" presName="parentNode" presStyleLbl="revTx" presStyleIdx="0" presStyleCnt="2">
        <dgm:presLayoutVars>
          <dgm:chMax val="0"/>
          <dgm:bulletEnabled val="1"/>
        </dgm:presLayoutVars>
      </dgm:prSet>
      <dgm:spPr/>
    </dgm:pt>
    <dgm:pt modelId="{D64C2BD0-57FF-437E-A90E-9D07EC20766B}" type="pres">
      <dgm:prSet presAssocID="{8B9374A6-6326-46BD-9354-54C5B761076C}" presName="sibTrans" presStyleCnt="0"/>
      <dgm:spPr/>
    </dgm:pt>
    <dgm:pt modelId="{D24269EC-9F41-4574-9E7F-830A71A35B7F}" type="pres">
      <dgm:prSet presAssocID="{BFB1B0F2-68DB-4B11-AB9B-6434E6EB1569}" presName="compositeNode" presStyleCnt="0">
        <dgm:presLayoutVars>
          <dgm:bulletEnabled val="1"/>
        </dgm:presLayoutVars>
      </dgm:prSet>
      <dgm:spPr/>
    </dgm:pt>
    <dgm:pt modelId="{448E245A-601F-4F48-B275-F153FFB37E0B}" type="pres">
      <dgm:prSet presAssocID="{BFB1B0F2-68DB-4B11-AB9B-6434E6EB1569}"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6A8C8DA-38A0-4D94-9B5C-90A6E710BA87}" type="pres">
      <dgm:prSet presAssocID="{BFB1B0F2-68DB-4B11-AB9B-6434E6EB1569}" presName="childNode" presStyleLbl="node1" presStyleIdx="1" presStyleCnt="2">
        <dgm:presLayoutVars>
          <dgm:bulletEnabled val="1"/>
        </dgm:presLayoutVars>
      </dgm:prSet>
      <dgm:spPr/>
    </dgm:pt>
    <dgm:pt modelId="{717F2382-215A-4611-BAA2-D2AF9AE07979}" type="pres">
      <dgm:prSet presAssocID="{BFB1B0F2-68DB-4B11-AB9B-6434E6EB1569}" presName="parentNode" presStyleLbl="revTx" presStyleIdx="1" presStyleCnt="2">
        <dgm:presLayoutVars>
          <dgm:chMax val="0"/>
          <dgm:bulletEnabled val="1"/>
        </dgm:presLayoutVars>
      </dgm:prSet>
      <dgm:spPr/>
    </dgm:pt>
  </dgm:ptLst>
  <dgm:cxnLst>
    <dgm:cxn modelId="{F8A3CF06-213D-435E-9554-7B40B156DE1F}" srcId="{BFB1B0F2-68DB-4B11-AB9B-6434E6EB1569}" destId="{C83C0DC8-AFFA-4707-8213-281C34C5F583}" srcOrd="2" destOrd="0" parTransId="{ECE60701-3743-4770-BAD8-3DDA4813A8B4}" sibTransId="{7499A61B-BB65-4303-A092-928B5FD383F0}"/>
    <dgm:cxn modelId="{42E16310-5ED1-4FF3-9E8D-3330AB7BF862}" type="presOf" srcId="{30B32F0B-8E05-4CA9-AADB-593E7B4FAADE}" destId="{2321E657-55DA-46BE-B9C4-7B6E00BCE192}" srcOrd="0" destOrd="0" presId="urn:microsoft.com/office/officeart/2005/8/layout/hList2"/>
    <dgm:cxn modelId="{E4508C1B-2D0C-40BC-A0A0-58AFF06666ED}" type="presOf" srcId="{481900EF-F375-47AC-9389-2D6B5040CB19}" destId="{9AE5F5D1-EAD0-429A-9AC7-0FE561853FFE}" srcOrd="0" destOrd="1" presId="urn:microsoft.com/office/officeart/2005/8/layout/hList2"/>
    <dgm:cxn modelId="{A8E1C426-9D91-4E89-AB0E-E335091785BB}" srcId="{59ACE961-E40D-44DC-9CBD-D9D2B057E66D}" destId="{30B32F0B-8E05-4CA9-AADB-593E7B4FAADE}" srcOrd="0" destOrd="0" parTransId="{60EC1DFA-222B-4E8A-8C7A-7D592CE2BB15}" sibTransId="{8B9374A6-6326-46BD-9354-54C5B761076C}"/>
    <dgm:cxn modelId="{28159C35-02AC-4803-91AC-EBC8F3A0ADA6}" srcId="{30B32F0B-8E05-4CA9-AADB-593E7B4FAADE}" destId="{481900EF-F375-47AC-9389-2D6B5040CB19}" srcOrd="1" destOrd="0" parTransId="{A33D4B37-EABC-4DA5-A050-4CDD574085BD}" sibTransId="{1FBD4666-EB05-4C0B-AFE2-8857B6C50D86}"/>
    <dgm:cxn modelId="{334F064B-E87A-46B5-868B-ED516CAEFBF4}" type="presOf" srcId="{BFB1B0F2-68DB-4B11-AB9B-6434E6EB1569}" destId="{717F2382-215A-4611-BAA2-D2AF9AE07979}" srcOrd="0" destOrd="0" presId="urn:microsoft.com/office/officeart/2005/8/layout/hList2"/>
    <dgm:cxn modelId="{514C926D-FCC3-407C-95CC-3A6F99C28685}" srcId="{BFB1B0F2-68DB-4B11-AB9B-6434E6EB1569}" destId="{B8F426D0-F164-4B7C-9E54-EEF71F9EBDF5}" srcOrd="1" destOrd="0" parTransId="{B1DA305B-7133-4AED-B162-4F86D723CE08}" sibTransId="{3EE0DDF1-8AF2-4E45-9854-A10EA8F3AE4C}"/>
    <dgm:cxn modelId="{3C756C4F-8A90-464D-9EB5-C2B82B54F08D}" srcId="{30B32F0B-8E05-4CA9-AADB-593E7B4FAADE}" destId="{6C5174AF-E71B-4978-9DF2-76A7BCBDF592}" srcOrd="0" destOrd="0" parTransId="{51C88485-E65E-4073-A21E-C701D2A73670}" sibTransId="{C8848BF7-A164-4FC2-B411-1AAF895E2DE8}"/>
    <dgm:cxn modelId="{592D3E5A-4429-4B08-A86D-626B4AA48C49}" type="presOf" srcId="{C83C0DC8-AFFA-4707-8213-281C34C5F583}" destId="{E6A8C8DA-38A0-4D94-9B5C-90A6E710BA87}" srcOrd="0" destOrd="2" presId="urn:microsoft.com/office/officeart/2005/8/layout/hList2"/>
    <dgm:cxn modelId="{DCE3948C-74F3-46B8-94D2-870EE8AF393D}" type="presOf" srcId="{C5B60F02-4E4A-41DA-9B56-6E6431610658}" destId="{E6A8C8DA-38A0-4D94-9B5C-90A6E710BA87}" srcOrd="0" destOrd="0" presId="urn:microsoft.com/office/officeart/2005/8/layout/hList2"/>
    <dgm:cxn modelId="{2F9BD292-BB46-489A-9295-93EA7F81169F}" type="presOf" srcId="{59ACE961-E40D-44DC-9CBD-D9D2B057E66D}" destId="{FE163B7D-A172-4666-B72D-0357097DCBDB}" srcOrd="0" destOrd="0" presId="urn:microsoft.com/office/officeart/2005/8/layout/hList2"/>
    <dgm:cxn modelId="{D9BE54AF-64F4-4915-B67D-8233CB08DD0E}" srcId="{59ACE961-E40D-44DC-9CBD-D9D2B057E66D}" destId="{BFB1B0F2-68DB-4B11-AB9B-6434E6EB1569}" srcOrd="1" destOrd="0" parTransId="{8CE7B303-0F52-4497-8458-1B8613091B6B}" sibTransId="{A02F1119-DD2E-441D-85A1-3242D2BAEF82}"/>
    <dgm:cxn modelId="{C7601FB4-5DB7-4D8F-B0A6-3C7BEE6E85D8}" type="presOf" srcId="{6C5174AF-E71B-4978-9DF2-76A7BCBDF592}" destId="{9AE5F5D1-EAD0-429A-9AC7-0FE561853FFE}" srcOrd="0" destOrd="0" presId="urn:microsoft.com/office/officeart/2005/8/layout/hList2"/>
    <dgm:cxn modelId="{07E359BD-7D46-41E7-A261-D1C8A999CDBE}" type="presOf" srcId="{B8F426D0-F164-4B7C-9E54-EEF71F9EBDF5}" destId="{E6A8C8DA-38A0-4D94-9B5C-90A6E710BA87}" srcOrd="0" destOrd="1" presId="urn:microsoft.com/office/officeart/2005/8/layout/hList2"/>
    <dgm:cxn modelId="{F7BE01E0-4B6B-4EEA-8A6D-DE25A62E1FC4}" srcId="{BFB1B0F2-68DB-4B11-AB9B-6434E6EB1569}" destId="{C5B60F02-4E4A-41DA-9B56-6E6431610658}" srcOrd="0" destOrd="0" parTransId="{9A10337D-B9FB-403B-9381-F13F9BA38975}" sibTransId="{CBB590FB-5F4B-4E7A-AB48-224D6D189D00}"/>
    <dgm:cxn modelId="{1DA5503F-7440-444F-B982-94A251FBE1E4}" type="presParOf" srcId="{FE163B7D-A172-4666-B72D-0357097DCBDB}" destId="{20C9C1BA-84FB-462D-B0A5-6857C156ED61}" srcOrd="0" destOrd="0" presId="urn:microsoft.com/office/officeart/2005/8/layout/hList2"/>
    <dgm:cxn modelId="{09467261-A32E-4430-934C-AD583A088177}" type="presParOf" srcId="{20C9C1BA-84FB-462D-B0A5-6857C156ED61}" destId="{9E9EB3DE-3304-42AD-BA8F-D902E3094FFB}" srcOrd="0" destOrd="0" presId="urn:microsoft.com/office/officeart/2005/8/layout/hList2"/>
    <dgm:cxn modelId="{3A35486B-B5B3-48ED-9280-F83807BE5FA3}" type="presParOf" srcId="{20C9C1BA-84FB-462D-B0A5-6857C156ED61}" destId="{9AE5F5D1-EAD0-429A-9AC7-0FE561853FFE}" srcOrd="1" destOrd="0" presId="urn:microsoft.com/office/officeart/2005/8/layout/hList2"/>
    <dgm:cxn modelId="{F06749BE-25FC-483F-AD73-0A12CA73AC1F}" type="presParOf" srcId="{20C9C1BA-84FB-462D-B0A5-6857C156ED61}" destId="{2321E657-55DA-46BE-B9C4-7B6E00BCE192}" srcOrd="2" destOrd="0" presId="urn:microsoft.com/office/officeart/2005/8/layout/hList2"/>
    <dgm:cxn modelId="{36644319-4EE4-48AE-86D4-0913D9672D5F}" type="presParOf" srcId="{FE163B7D-A172-4666-B72D-0357097DCBDB}" destId="{D64C2BD0-57FF-437E-A90E-9D07EC20766B}" srcOrd="1" destOrd="0" presId="urn:microsoft.com/office/officeart/2005/8/layout/hList2"/>
    <dgm:cxn modelId="{9759A2A3-1F6E-4257-8711-95882680BB43}" type="presParOf" srcId="{FE163B7D-A172-4666-B72D-0357097DCBDB}" destId="{D24269EC-9F41-4574-9E7F-830A71A35B7F}" srcOrd="2" destOrd="0" presId="urn:microsoft.com/office/officeart/2005/8/layout/hList2"/>
    <dgm:cxn modelId="{DB5B62F2-094A-4FDB-A83C-0F02458CA413}" type="presParOf" srcId="{D24269EC-9F41-4574-9E7F-830A71A35B7F}" destId="{448E245A-601F-4F48-B275-F153FFB37E0B}" srcOrd="0" destOrd="0" presId="urn:microsoft.com/office/officeart/2005/8/layout/hList2"/>
    <dgm:cxn modelId="{E7928604-5AF8-41EA-93D6-6E4C78DBAD4B}" type="presParOf" srcId="{D24269EC-9F41-4574-9E7F-830A71A35B7F}" destId="{E6A8C8DA-38A0-4D94-9B5C-90A6E710BA87}" srcOrd="1" destOrd="0" presId="urn:microsoft.com/office/officeart/2005/8/layout/hList2"/>
    <dgm:cxn modelId="{22E64230-29F0-4E32-8678-DBA725D4E9ED}" type="presParOf" srcId="{D24269EC-9F41-4574-9E7F-830A71A35B7F}" destId="{717F2382-215A-4611-BAA2-D2AF9AE0797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9545C-327A-4B7B-8787-9E2EE5B23A8C}" type="doc">
      <dgm:prSet loTypeId="urn:microsoft.com/office/officeart/2005/8/layout/hList2" loCatId="list" qsTypeId="urn:microsoft.com/office/officeart/2005/8/quickstyle/simple1" qsCatId="simple" csTypeId="urn:microsoft.com/office/officeart/2005/8/colors/accent1_1" csCatId="accent1" phldr="1"/>
      <dgm:spPr/>
      <dgm:t>
        <a:bodyPr/>
        <a:lstStyle/>
        <a:p>
          <a:endParaRPr lang="en-US"/>
        </a:p>
      </dgm:t>
    </dgm:pt>
    <dgm:pt modelId="{C5FC48B6-F6A3-4BF5-A015-78FF92459138}">
      <dgm:prSet phldrT="[Text]"/>
      <dgm:spPr/>
      <dgm:t>
        <a:bodyPr/>
        <a:lstStyle/>
        <a:p>
          <a:endParaRPr lang="en-US" dirty="0"/>
        </a:p>
      </dgm:t>
    </dgm:pt>
    <dgm:pt modelId="{E8BCCB1C-7530-4C06-AA22-8280CA8F6DAF}" type="parTrans" cxnId="{BEB90DDE-A141-4933-84A3-D53CFD457BD9}">
      <dgm:prSet/>
      <dgm:spPr/>
      <dgm:t>
        <a:bodyPr/>
        <a:lstStyle/>
        <a:p>
          <a:endParaRPr lang="en-US"/>
        </a:p>
      </dgm:t>
    </dgm:pt>
    <dgm:pt modelId="{D72C2371-1200-44FF-9740-DCC53F0EF609}" type="sibTrans" cxnId="{BEB90DDE-A141-4933-84A3-D53CFD457BD9}">
      <dgm:prSet/>
      <dgm:spPr/>
      <dgm:t>
        <a:bodyPr/>
        <a:lstStyle/>
        <a:p>
          <a:endParaRPr lang="en-US"/>
        </a:p>
      </dgm:t>
    </dgm:pt>
    <dgm:pt modelId="{499B9789-0F4C-4046-A04F-269033858E38}">
      <dgm:prSet phldrT="[Text]"/>
      <dgm:spPr/>
      <dgm:t>
        <a:bodyPr/>
        <a:lstStyle/>
        <a:p>
          <a:r>
            <a:rPr lang="en-US" dirty="0"/>
            <a:t>Generally includes serious illnesses and injuries, chronic conditions and some substance abuse and mental health treatment.</a:t>
          </a:r>
        </a:p>
      </dgm:t>
    </dgm:pt>
    <dgm:pt modelId="{E9B2F176-D3BA-4509-B89A-5FFD5C83DF72}" type="parTrans" cxnId="{D3418D10-3C95-41E7-9E88-44D2B8898F47}">
      <dgm:prSet/>
      <dgm:spPr/>
      <dgm:t>
        <a:bodyPr/>
        <a:lstStyle/>
        <a:p>
          <a:endParaRPr lang="en-US"/>
        </a:p>
      </dgm:t>
    </dgm:pt>
    <dgm:pt modelId="{3F4CF45F-0B2F-4FD2-BE28-C44989B4B79D}" type="sibTrans" cxnId="{D3418D10-3C95-41E7-9E88-44D2B8898F47}">
      <dgm:prSet/>
      <dgm:spPr/>
      <dgm:t>
        <a:bodyPr/>
        <a:lstStyle/>
        <a:p>
          <a:endParaRPr lang="en-US"/>
        </a:p>
      </dgm:t>
    </dgm:pt>
    <dgm:pt modelId="{78DC4A31-4CE8-41E0-8BED-87BA526728E9}">
      <dgm:prSet/>
      <dgm:spPr/>
      <dgm:t>
        <a:bodyPr/>
        <a:lstStyle/>
        <a:p>
          <a:r>
            <a:rPr lang="en-US"/>
            <a:t>Defined in the law.</a:t>
          </a:r>
          <a:endParaRPr lang="en-US" dirty="0"/>
        </a:p>
      </dgm:t>
    </dgm:pt>
    <dgm:pt modelId="{856A024B-CC07-4D42-BF64-087148070D58}" type="parTrans" cxnId="{E489DEF3-8C14-41B3-BB10-F8F90B1DD11E}">
      <dgm:prSet/>
      <dgm:spPr/>
      <dgm:t>
        <a:bodyPr/>
        <a:lstStyle/>
        <a:p>
          <a:endParaRPr lang="en-US"/>
        </a:p>
      </dgm:t>
    </dgm:pt>
    <dgm:pt modelId="{2CA8B724-296E-4609-8E9A-2C284ED00448}" type="sibTrans" cxnId="{E489DEF3-8C14-41B3-BB10-F8F90B1DD11E}">
      <dgm:prSet/>
      <dgm:spPr/>
      <dgm:t>
        <a:bodyPr/>
        <a:lstStyle/>
        <a:p>
          <a:endParaRPr lang="en-US"/>
        </a:p>
      </dgm:t>
    </dgm:pt>
    <dgm:pt modelId="{359D4B0D-6725-46BC-B93C-5B87C7317B71}">
      <dgm:prSet/>
      <dgm:spPr/>
      <dgm:t>
        <a:bodyPr/>
        <a:lstStyle/>
        <a:p>
          <a:r>
            <a:rPr lang="en-US"/>
            <a:t>Up to a healthcare provider to diagnose and certify.</a:t>
          </a:r>
          <a:endParaRPr lang="en-US" dirty="0"/>
        </a:p>
      </dgm:t>
    </dgm:pt>
    <dgm:pt modelId="{ECE4BA97-A8AB-48B5-8ADC-F9AB99F2B46D}" type="parTrans" cxnId="{1BB7E42D-49BD-4172-A135-AB48797A7E04}">
      <dgm:prSet/>
      <dgm:spPr/>
      <dgm:t>
        <a:bodyPr/>
        <a:lstStyle/>
        <a:p>
          <a:endParaRPr lang="en-US"/>
        </a:p>
      </dgm:t>
    </dgm:pt>
    <dgm:pt modelId="{7D2DA754-73B2-44FF-97D3-C5511C48CD2F}" type="sibTrans" cxnId="{1BB7E42D-49BD-4172-A135-AB48797A7E04}">
      <dgm:prSet/>
      <dgm:spPr/>
      <dgm:t>
        <a:bodyPr/>
        <a:lstStyle/>
        <a:p>
          <a:endParaRPr lang="en-US"/>
        </a:p>
      </dgm:t>
    </dgm:pt>
    <dgm:pt modelId="{B60055C5-3288-45E5-9299-7EA0EC55CD94}" type="pres">
      <dgm:prSet presAssocID="{7D09545C-327A-4B7B-8787-9E2EE5B23A8C}" presName="linearFlow" presStyleCnt="0">
        <dgm:presLayoutVars>
          <dgm:dir/>
          <dgm:animLvl val="lvl"/>
          <dgm:resizeHandles/>
        </dgm:presLayoutVars>
      </dgm:prSet>
      <dgm:spPr/>
    </dgm:pt>
    <dgm:pt modelId="{96476A0A-E01C-48B1-9B53-C4449B88B771}" type="pres">
      <dgm:prSet presAssocID="{C5FC48B6-F6A3-4BF5-A015-78FF92459138}" presName="compositeNode" presStyleCnt="0">
        <dgm:presLayoutVars>
          <dgm:bulletEnabled val="1"/>
        </dgm:presLayoutVars>
      </dgm:prSet>
      <dgm:spPr/>
    </dgm:pt>
    <dgm:pt modelId="{C26A1DC1-12C8-4C73-B7E3-61B473436ED8}" type="pres">
      <dgm:prSet presAssocID="{C5FC48B6-F6A3-4BF5-A015-78FF92459138}" presName="imag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dd"/>
        </a:ext>
      </dgm:extLst>
    </dgm:pt>
    <dgm:pt modelId="{1FC7D338-1752-456D-9A98-69B0017E3232}" type="pres">
      <dgm:prSet presAssocID="{C5FC48B6-F6A3-4BF5-A015-78FF92459138}" presName="childNode" presStyleLbl="node1" presStyleIdx="0" presStyleCnt="1">
        <dgm:presLayoutVars>
          <dgm:bulletEnabled val="1"/>
        </dgm:presLayoutVars>
      </dgm:prSet>
      <dgm:spPr/>
    </dgm:pt>
    <dgm:pt modelId="{F6B51D47-1D6A-4FBE-B449-3621BC4CF462}" type="pres">
      <dgm:prSet presAssocID="{C5FC48B6-F6A3-4BF5-A015-78FF92459138}" presName="parentNode" presStyleLbl="revTx" presStyleIdx="0" presStyleCnt="1">
        <dgm:presLayoutVars>
          <dgm:chMax val="0"/>
          <dgm:bulletEnabled val="1"/>
        </dgm:presLayoutVars>
      </dgm:prSet>
      <dgm:spPr/>
    </dgm:pt>
  </dgm:ptLst>
  <dgm:cxnLst>
    <dgm:cxn modelId="{D3418D10-3C95-41E7-9E88-44D2B8898F47}" srcId="{C5FC48B6-F6A3-4BF5-A015-78FF92459138}" destId="{499B9789-0F4C-4046-A04F-269033858E38}" srcOrd="0" destOrd="0" parTransId="{E9B2F176-D3BA-4509-B89A-5FFD5C83DF72}" sibTransId="{3F4CF45F-0B2F-4FD2-BE28-C44989B4B79D}"/>
    <dgm:cxn modelId="{F9BBC423-1C06-4DA0-918F-CBAD474BE1EF}" type="presOf" srcId="{C5FC48B6-F6A3-4BF5-A015-78FF92459138}" destId="{F6B51D47-1D6A-4FBE-B449-3621BC4CF462}" srcOrd="0" destOrd="0" presId="urn:microsoft.com/office/officeart/2005/8/layout/hList2"/>
    <dgm:cxn modelId="{1BB7E42D-49BD-4172-A135-AB48797A7E04}" srcId="{C5FC48B6-F6A3-4BF5-A015-78FF92459138}" destId="{359D4B0D-6725-46BC-B93C-5B87C7317B71}" srcOrd="2" destOrd="0" parTransId="{ECE4BA97-A8AB-48B5-8ADC-F9AB99F2B46D}" sibTransId="{7D2DA754-73B2-44FF-97D3-C5511C48CD2F}"/>
    <dgm:cxn modelId="{A6E2E93B-75B4-434F-8EA3-7E4940F60DA5}" type="presOf" srcId="{359D4B0D-6725-46BC-B93C-5B87C7317B71}" destId="{1FC7D338-1752-456D-9A98-69B0017E3232}" srcOrd="0" destOrd="2" presId="urn:microsoft.com/office/officeart/2005/8/layout/hList2"/>
    <dgm:cxn modelId="{F16C91A3-3CD4-4BB1-8986-387931FB7669}" type="presOf" srcId="{499B9789-0F4C-4046-A04F-269033858E38}" destId="{1FC7D338-1752-456D-9A98-69B0017E3232}" srcOrd="0" destOrd="0" presId="urn:microsoft.com/office/officeart/2005/8/layout/hList2"/>
    <dgm:cxn modelId="{6C3D9DAC-C068-4FC3-AAFD-A13168C4A914}" type="presOf" srcId="{7D09545C-327A-4B7B-8787-9E2EE5B23A8C}" destId="{B60055C5-3288-45E5-9299-7EA0EC55CD94}" srcOrd="0" destOrd="0" presId="urn:microsoft.com/office/officeart/2005/8/layout/hList2"/>
    <dgm:cxn modelId="{30769FD7-16F4-4454-A51D-20FDDD3BCE52}" type="presOf" srcId="{78DC4A31-4CE8-41E0-8BED-87BA526728E9}" destId="{1FC7D338-1752-456D-9A98-69B0017E3232}" srcOrd="0" destOrd="1" presId="urn:microsoft.com/office/officeart/2005/8/layout/hList2"/>
    <dgm:cxn modelId="{BEB90DDE-A141-4933-84A3-D53CFD457BD9}" srcId="{7D09545C-327A-4B7B-8787-9E2EE5B23A8C}" destId="{C5FC48B6-F6A3-4BF5-A015-78FF92459138}" srcOrd="0" destOrd="0" parTransId="{E8BCCB1C-7530-4C06-AA22-8280CA8F6DAF}" sibTransId="{D72C2371-1200-44FF-9740-DCC53F0EF609}"/>
    <dgm:cxn modelId="{E489DEF3-8C14-41B3-BB10-F8F90B1DD11E}" srcId="{C5FC48B6-F6A3-4BF5-A015-78FF92459138}" destId="{78DC4A31-4CE8-41E0-8BED-87BA526728E9}" srcOrd="1" destOrd="0" parTransId="{856A024B-CC07-4D42-BF64-087148070D58}" sibTransId="{2CA8B724-296E-4609-8E9A-2C284ED00448}"/>
    <dgm:cxn modelId="{3087C46B-416A-4E85-9847-9A70717F21C2}" type="presParOf" srcId="{B60055C5-3288-45E5-9299-7EA0EC55CD94}" destId="{96476A0A-E01C-48B1-9B53-C4449B88B771}" srcOrd="0" destOrd="0" presId="urn:microsoft.com/office/officeart/2005/8/layout/hList2"/>
    <dgm:cxn modelId="{45AAC6B6-5687-426C-BCB0-E5E4458BBC0D}" type="presParOf" srcId="{96476A0A-E01C-48B1-9B53-C4449B88B771}" destId="{C26A1DC1-12C8-4C73-B7E3-61B473436ED8}" srcOrd="0" destOrd="0" presId="urn:microsoft.com/office/officeart/2005/8/layout/hList2"/>
    <dgm:cxn modelId="{BE4EF4CC-B861-42C5-8108-B9803E006AD3}" type="presParOf" srcId="{96476A0A-E01C-48B1-9B53-C4449B88B771}" destId="{1FC7D338-1752-456D-9A98-69B0017E3232}" srcOrd="1" destOrd="0" presId="urn:microsoft.com/office/officeart/2005/8/layout/hList2"/>
    <dgm:cxn modelId="{C37B692F-57CD-49B7-86D3-112C3A1688B6}" type="presParOf" srcId="{96476A0A-E01C-48B1-9B53-C4449B88B771}" destId="{F6B51D47-1D6A-4FBE-B449-3621BC4CF462}"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BCA21F-2C4B-49F4-99DA-D564A04C12E8}" type="doc">
      <dgm:prSet loTypeId="urn:microsoft.com/office/officeart/2005/8/layout/hList2" loCatId="list" qsTypeId="urn:microsoft.com/office/officeart/2005/8/quickstyle/simple1" qsCatId="simple" csTypeId="urn:microsoft.com/office/officeart/2005/8/colors/accent1_1" csCatId="accent1" phldr="1"/>
      <dgm:spPr/>
      <dgm:t>
        <a:bodyPr/>
        <a:lstStyle/>
        <a:p>
          <a:endParaRPr lang="en-US"/>
        </a:p>
      </dgm:t>
    </dgm:pt>
    <dgm:pt modelId="{C4EA7501-F124-40EA-9ACE-D3EDAF33EDD5}">
      <dgm:prSet phldrT="[Text]"/>
      <dgm:spPr/>
      <dgm:t>
        <a:bodyPr/>
        <a:lstStyle/>
        <a:p>
          <a:r>
            <a:rPr lang="en-US" dirty="0"/>
            <a:t>Generally does not include common cold, flu, earaches, upset stomach, headaches (other than migraines) and cosmetic treatments. </a:t>
          </a:r>
        </a:p>
      </dgm:t>
    </dgm:pt>
    <dgm:pt modelId="{29C4C847-A476-4ECC-9469-2BDFF05B8F32}" type="parTrans" cxnId="{19EB0ABB-1A36-44A2-B3EC-D38D3CD69C20}">
      <dgm:prSet/>
      <dgm:spPr/>
      <dgm:t>
        <a:bodyPr/>
        <a:lstStyle/>
        <a:p>
          <a:endParaRPr lang="en-US"/>
        </a:p>
      </dgm:t>
    </dgm:pt>
    <dgm:pt modelId="{D432AF0D-E93E-481E-B45D-BC57670C33B9}" type="sibTrans" cxnId="{19EB0ABB-1A36-44A2-B3EC-D38D3CD69C20}">
      <dgm:prSet/>
      <dgm:spPr/>
      <dgm:t>
        <a:bodyPr/>
        <a:lstStyle/>
        <a:p>
          <a:endParaRPr lang="en-US"/>
        </a:p>
      </dgm:t>
    </dgm:pt>
    <dgm:pt modelId="{6DF06806-CE1E-43E4-90F3-7D7319A73B70}">
      <dgm:prSet phldrT="[Text]"/>
      <dgm:spPr/>
      <dgm:t>
        <a:bodyPr/>
        <a:lstStyle/>
        <a:p>
          <a:endParaRPr lang="en-US" dirty="0"/>
        </a:p>
      </dgm:t>
    </dgm:pt>
    <dgm:pt modelId="{D1153893-5CD7-4CB4-9E8E-0D013FA00F5D}" type="parTrans" cxnId="{87931EFD-8017-4D21-8F94-A749AE153DCC}">
      <dgm:prSet/>
      <dgm:spPr/>
      <dgm:t>
        <a:bodyPr/>
        <a:lstStyle/>
        <a:p>
          <a:endParaRPr lang="en-US"/>
        </a:p>
      </dgm:t>
    </dgm:pt>
    <dgm:pt modelId="{7477653A-9904-4B5B-A0E8-260E3C530E5D}" type="sibTrans" cxnId="{87931EFD-8017-4D21-8F94-A749AE153DCC}">
      <dgm:prSet/>
      <dgm:spPr/>
      <dgm:t>
        <a:bodyPr/>
        <a:lstStyle/>
        <a:p>
          <a:endParaRPr lang="en-US"/>
        </a:p>
      </dgm:t>
    </dgm:pt>
    <dgm:pt modelId="{FAACA86D-823B-4885-9159-B1E87FF85013}" type="pres">
      <dgm:prSet presAssocID="{01BCA21F-2C4B-49F4-99DA-D564A04C12E8}" presName="linearFlow" presStyleCnt="0">
        <dgm:presLayoutVars>
          <dgm:dir/>
          <dgm:animLvl val="lvl"/>
          <dgm:resizeHandles/>
        </dgm:presLayoutVars>
      </dgm:prSet>
      <dgm:spPr/>
    </dgm:pt>
    <dgm:pt modelId="{D1490B35-4990-4C83-9289-841C0B3F0374}" type="pres">
      <dgm:prSet presAssocID="{6DF06806-CE1E-43E4-90F3-7D7319A73B70}" presName="compositeNode" presStyleCnt="0">
        <dgm:presLayoutVars>
          <dgm:bulletEnabled val="1"/>
        </dgm:presLayoutVars>
      </dgm:prSet>
      <dgm:spPr/>
    </dgm:pt>
    <dgm:pt modelId="{84546B16-2738-4B52-9D46-C30D3AE8548D}" type="pres">
      <dgm:prSet presAssocID="{6DF06806-CE1E-43E4-90F3-7D7319A73B70}" presName="imag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o sign"/>
        </a:ext>
      </dgm:extLst>
    </dgm:pt>
    <dgm:pt modelId="{688E7E26-D8AB-4CDB-8D16-3D8B4679B684}" type="pres">
      <dgm:prSet presAssocID="{6DF06806-CE1E-43E4-90F3-7D7319A73B70}" presName="childNode" presStyleLbl="node1" presStyleIdx="0" presStyleCnt="1">
        <dgm:presLayoutVars>
          <dgm:bulletEnabled val="1"/>
        </dgm:presLayoutVars>
      </dgm:prSet>
      <dgm:spPr/>
    </dgm:pt>
    <dgm:pt modelId="{A335AABA-C161-41FA-BCCF-706133D7A473}" type="pres">
      <dgm:prSet presAssocID="{6DF06806-CE1E-43E4-90F3-7D7319A73B70}" presName="parentNode" presStyleLbl="revTx" presStyleIdx="0" presStyleCnt="1">
        <dgm:presLayoutVars>
          <dgm:chMax val="0"/>
          <dgm:bulletEnabled val="1"/>
        </dgm:presLayoutVars>
      </dgm:prSet>
      <dgm:spPr/>
    </dgm:pt>
  </dgm:ptLst>
  <dgm:cxnLst>
    <dgm:cxn modelId="{E0C45B0F-1528-45B6-A3EC-C769750DBBFF}" type="presOf" srcId="{01BCA21F-2C4B-49F4-99DA-D564A04C12E8}" destId="{FAACA86D-823B-4885-9159-B1E87FF85013}" srcOrd="0" destOrd="0" presId="urn:microsoft.com/office/officeart/2005/8/layout/hList2"/>
    <dgm:cxn modelId="{27786E52-2E7A-4384-85E1-B89153E42B2F}" type="presOf" srcId="{6DF06806-CE1E-43E4-90F3-7D7319A73B70}" destId="{A335AABA-C161-41FA-BCCF-706133D7A473}" srcOrd="0" destOrd="0" presId="urn:microsoft.com/office/officeart/2005/8/layout/hList2"/>
    <dgm:cxn modelId="{19EB0ABB-1A36-44A2-B3EC-D38D3CD69C20}" srcId="{6DF06806-CE1E-43E4-90F3-7D7319A73B70}" destId="{C4EA7501-F124-40EA-9ACE-D3EDAF33EDD5}" srcOrd="0" destOrd="0" parTransId="{29C4C847-A476-4ECC-9469-2BDFF05B8F32}" sibTransId="{D432AF0D-E93E-481E-B45D-BC57670C33B9}"/>
    <dgm:cxn modelId="{1F246CEF-A14A-4FA0-BE72-17DA3913B1AB}" type="presOf" srcId="{C4EA7501-F124-40EA-9ACE-D3EDAF33EDD5}" destId="{688E7E26-D8AB-4CDB-8D16-3D8B4679B684}" srcOrd="0" destOrd="0" presId="urn:microsoft.com/office/officeart/2005/8/layout/hList2"/>
    <dgm:cxn modelId="{87931EFD-8017-4D21-8F94-A749AE153DCC}" srcId="{01BCA21F-2C4B-49F4-99DA-D564A04C12E8}" destId="{6DF06806-CE1E-43E4-90F3-7D7319A73B70}" srcOrd="0" destOrd="0" parTransId="{D1153893-5CD7-4CB4-9E8E-0D013FA00F5D}" sibTransId="{7477653A-9904-4B5B-A0E8-260E3C530E5D}"/>
    <dgm:cxn modelId="{1A41AEC5-6AA6-4815-AC7C-713F31A9D99D}" type="presParOf" srcId="{FAACA86D-823B-4885-9159-B1E87FF85013}" destId="{D1490B35-4990-4C83-9289-841C0B3F0374}" srcOrd="0" destOrd="0" presId="urn:microsoft.com/office/officeart/2005/8/layout/hList2"/>
    <dgm:cxn modelId="{3308F64F-0A75-4807-B14F-DFF30C291DBB}" type="presParOf" srcId="{D1490B35-4990-4C83-9289-841C0B3F0374}" destId="{84546B16-2738-4B52-9D46-C30D3AE8548D}" srcOrd="0" destOrd="0" presId="urn:microsoft.com/office/officeart/2005/8/layout/hList2"/>
    <dgm:cxn modelId="{ED79AB8C-62A8-4085-8CE6-75CBA49027EF}" type="presParOf" srcId="{D1490B35-4990-4C83-9289-841C0B3F0374}" destId="{688E7E26-D8AB-4CDB-8D16-3D8B4679B684}" srcOrd="1" destOrd="0" presId="urn:microsoft.com/office/officeart/2005/8/layout/hList2"/>
    <dgm:cxn modelId="{2FE3AE9F-D596-4E3B-ACCF-8201FC778193}" type="presParOf" srcId="{D1490B35-4990-4C83-9289-841C0B3F0374}" destId="{A335AABA-C161-41FA-BCCF-706133D7A473}"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B594B0-FB56-4C21-B390-BCBA2921F8F9}"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US"/>
        </a:p>
      </dgm:t>
    </dgm:pt>
    <dgm:pt modelId="{FC95942A-172E-47C8-BC54-AF23C566256B}">
      <dgm:prSet phldrT="[Text]" custT="1"/>
      <dgm:spPr/>
      <dgm:t>
        <a:bodyPr/>
        <a:lstStyle/>
        <a:p>
          <a:r>
            <a:rPr lang="en-US" sz="4200" dirty="0"/>
            <a:t>12 weeks*</a:t>
          </a:r>
        </a:p>
      </dgm:t>
    </dgm:pt>
    <dgm:pt modelId="{7C30507A-E96B-45BC-9E06-A0F036A095A0}" type="parTrans" cxnId="{C79A01A8-AD85-45D3-B31C-B0BEFE7892FB}">
      <dgm:prSet/>
      <dgm:spPr/>
      <dgm:t>
        <a:bodyPr/>
        <a:lstStyle/>
        <a:p>
          <a:endParaRPr lang="en-US"/>
        </a:p>
      </dgm:t>
    </dgm:pt>
    <dgm:pt modelId="{9E3CCC57-E3AD-4DA7-AC12-7A5BC4C05338}" type="sibTrans" cxnId="{C79A01A8-AD85-45D3-B31C-B0BEFE7892FB}">
      <dgm:prSet/>
      <dgm:spPr/>
      <dgm:t>
        <a:bodyPr/>
        <a:lstStyle/>
        <a:p>
          <a:endParaRPr lang="en-US"/>
        </a:p>
      </dgm:t>
    </dgm:pt>
    <dgm:pt modelId="{D0DFF2F5-2390-4152-8381-0611E08E521E}">
      <dgm:prSet phldrT="[Text]"/>
      <dgm:spPr/>
      <dgm:t>
        <a:bodyPr/>
        <a:lstStyle/>
        <a:p>
          <a:r>
            <a:rPr lang="en-US" dirty="0"/>
            <a:t>Medical OR family leave.</a:t>
          </a:r>
        </a:p>
      </dgm:t>
    </dgm:pt>
    <dgm:pt modelId="{381921D8-E1ED-4DEE-811C-39AF89840C26}" type="parTrans" cxnId="{72080A5F-AF0F-4599-B95B-1A201DC0E474}">
      <dgm:prSet/>
      <dgm:spPr/>
      <dgm:t>
        <a:bodyPr/>
        <a:lstStyle/>
        <a:p>
          <a:endParaRPr lang="en-US"/>
        </a:p>
      </dgm:t>
    </dgm:pt>
    <dgm:pt modelId="{2324CA93-9AA8-456C-B384-3D1D3854FD7A}" type="sibTrans" cxnId="{72080A5F-AF0F-4599-B95B-1A201DC0E474}">
      <dgm:prSet/>
      <dgm:spPr/>
      <dgm:t>
        <a:bodyPr/>
        <a:lstStyle/>
        <a:p>
          <a:endParaRPr lang="en-US"/>
        </a:p>
      </dgm:t>
    </dgm:pt>
    <dgm:pt modelId="{98813238-3F5E-4EB1-9894-E51EFBD16295}">
      <dgm:prSet phldrT="[Text]"/>
      <dgm:spPr/>
      <dgm:t>
        <a:bodyPr/>
        <a:lstStyle/>
        <a:p>
          <a:r>
            <a:rPr lang="en-US" dirty="0"/>
            <a:t>16 weeks*</a:t>
          </a:r>
        </a:p>
      </dgm:t>
    </dgm:pt>
    <dgm:pt modelId="{AEF80106-F7A3-4BD1-A199-9A7D504D3F8B}" type="parTrans" cxnId="{1A9275B6-F8FD-4449-987C-282DDFB47283}">
      <dgm:prSet/>
      <dgm:spPr/>
      <dgm:t>
        <a:bodyPr/>
        <a:lstStyle/>
        <a:p>
          <a:endParaRPr lang="en-US"/>
        </a:p>
      </dgm:t>
    </dgm:pt>
    <dgm:pt modelId="{A134E4F3-6F68-4FA4-BDC5-C6B62D45E5A2}" type="sibTrans" cxnId="{1A9275B6-F8FD-4449-987C-282DDFB47283}">
      <dgm:prSet/>
      <dgm:spPr/>
      <dgm:t>
        <a:bodyPr/>
        <a:lstStyle/>
        <a:p>
          <a:endParaRPr lang="en-US"/>
        </a:p>
      </dgm:t>
    </dgm:pt>
    <dgm:pt modelId="{FCB25CE9-6EA6-401B-8A2D-BE777E32034B}">
      <dgm:prSet phldrT="[Text]"/>
      <dgm:spPr/>
      <dgm:t>
        <a:bodyPr/>
        <a:lstStyle/>
        <a:p>
          <a:r>
            <a:rPr lang="en-US" dirty="0"/>
            <a:t>Combined medical and family leave.</a:t>
          </a:r>
        </a:p>
      </dgm:t>
    </dgm:pt>
    <dgm:pt modelId="{A4868CFF-722B-4E06-A9C8-94A37C56A3D6}" type="parTrans" cxnId="{15AEE10B-54A9-47E0-A5F9-F98BD9504764}">
      <dgm:prSet/>
      <dgm:spPr/>
      <dgm:t>
        <a:bodyPr/>
        <a:lstStyle/>
        <a:p>
          <a:endParaRPr lang="en-US"/>
        </a:p>
      </dgm:t>
    </dgm:pt>
    <dgm:pt modelId="{8F540A26-2C8C-4BA5-901A-16ECB47A0579}" type="sibTrans" cxnId="{15AEE10B-54A9-47E0-A5F9-F98BD9504764}">
      <dgm:prSet/>
      <dgm:spPr/>
      <dgm:t>
        <a:bodyPr/>
        <a:lstStyle/>
        <a:p>
          <a:endParaRPr lang="en-US"/>
        </a:p>
      </dgm:t>
    </dgm:pt>
    <dgm:pt modelId="{9230478D-1FAB-4459-9535-41B4945CF159}">
      <dgm:prSet phldrT="[Text]"/>
      <dgm:spPr/>
      <dgm:t>
        <a:bodyPr/>
        <a:lstStyle/>
        <a:p>
          <a:r>
            <a:rPr lang="en-US" dirty="0"/>
            <a:t>18 weeks*</a:t>
          </a:r>
        </a:p>
      </dgm:t>
    </dgm:pt>
    <dgm:pt modelId="{0994596D-6E02-40D3-B4B1-6A0B0AC275A2}" type="parTrans" cxnId="{72ED79B0-7F7F-4361-B1FC-0243B90BFCB0}">
      <dgm:prSet/>
      <dgm:spPr/>
      <dgm:t>
        <a:bodyPr/>
        <a:lstStyle/>
        <a:p>
          <a:endParaRPr lang="en-US"/>
        </a:p>
      </dgm:t>
    </dgm:pt>
    <dgm:pt modelId="{6F44E3DA-F0A6-44C2-8C39-98D179500735}" type="sibTrans" cxnId="{72ED79B0-7F7F-4361-B1FC-0243B90BFCB0}">
      <dgm:prSet/>
      <dgm:spPr/>
      <dgm:t>
        <a:bodyPr/>
        <a:lstStyle/>
        <a:p>
          <a:endParaRPr lang="en-US"/>
        </a:p>
      </dgm:t>
    </dgm:pt>
    <dgm:pt modelId="{535989D6-7615-4098-8E20-967CEB3431B1}">
      <dgm:prSet phldrT="[Text]"/>
      <dgm:spPr/>
      <dgm:t>
        <a:bodyPr/>
        <a:lstStyle/>
        <a:p>
          <a:r>
            <a:rPr lang="en-US" dirty="0"/>
            <a:t>Combined medical and family leave + two weeks for pregnancy/birth complications</a:t>
          </a:r>
        </a:p>
      </dgm:t>
    </dgm:pt>
    <dgm:pt modelId="{8C0A73BC-CE94-47BD-8382-D05D36ABFE20}" type="parTrans" cxnId="{0F7C7238-AD58-44A2-89DA-69797732D9FF}">
      <dgm:prSet/>
      <dgm:spPr/>
      <dgm:t>
        <a:bodyPr/>
        <a:lstStyle/>
        <a:p>
          <a:endParaRPr lang="en-US"/>
        </a:p>
      </dgm:t>
    </dgm:pt>
    <dgm:pt modelId="{07C09D54-D663-4D89-AF43-73F2551C2853}" type="sibTrans" cxnId="{0F7C7238-AD58-44A2-89DA-69797732D9FF}">
      <dgm:prSet/>
      <dgm:spPr/>
      <dgm:t>
        <a:bodyPr/>
        <a:lstStyle/>
        <a:p>
          <a:endParaRPr lang="en-US"/>
        </a:p>
      </dgm:t>
    </dgm:pt>
    <dgm:pt modelId="{0A40F98D-07DD-40B5-B8AC-AF8CEE4545A0}" type="pres">
      <dgm:prSet presAssocID="{F8B594B0-FB56-4C21-B390-BCBA2921F8F9}" presName="theList" presStyleCnt="0">
        <dgm:presLayoutVars>
          <dgm:dir/>
          <dgm:animLvl val="lvl"/>
          <dgm:resizeHandles val="exact"/>
        </dgm:presLayoutVars>
      </dgm:prSet>
      <dgm:spPr/>
    </dgm:pt>
    <dgm:pt modelId="{5C5414F9-5E23-4F37-9A14-33C0D43E8D08}" type="pres">
      <dgm:prSet presAssocID="{FC95942A-172E-47C8-BC54-AF23C566256B}" presName="compNode" presStyleCnt="0"/>
      <dgm:spPr/>
    </dgm:pt>
    <dgm:pt modelId="{B7DD10D0-9024-4421-B77F-EB2E51AC481C}" type="pres">
      <dgm:prSet presAssocID="{FC95942A-172E-47C8-BC54-AF23C566256B}" presName="aNode" presStyleLbl="bgShp" presStyleIdx="0" presStyleCnt="3"/>
      <dgm:spPr/>
    </dgm:pt>
    <dgm:pt modelId="{CC96C338-CA1E-4486-BB1B-A65B97179292}" type="pres">
      <dgm:prSet presAssocID="{FC95942A-172E-47C8-BC54-AF23C566256B}" presName="textNode" presStyleLbl="bgShp" presStyleIdx="0" presStyleCnt="3"/>
      <dgm:spPr/>
    </dgm:pt>
    <dgm:pt modelId="{E35CD302-B131-4574-A9EE-DFC27BB806B6}" type="pres">
      <dgm:prSet presAssocID="{FC95942A-172E-47C8-BC54-AF23C566256B}" presName="compChildNode" presStyleCnt="0"/>
      <dgm:spPr/>
    </dgm:pt>
    <dgm:pt modelId="{92D6A9EB-44B0-4435-AC94-353AAE51D256}" type="pres">
      <dgm:prSet presAssocID="{FC95942A-172E-47C8-BC54-AF23C566256B}" presName="theInnerList" presStyleCnt="0"/>
      <dgm:spPr/>
    </dgm:pt>
    <dgm:pt modelId="{DC01E2CA-57A1-49C9-95FC-7674D89856D7}" type="pres">
      <dgm:prSet presAssocID="{D0DFF2F5-2390-4152-8381-0611E08E521E}" presName="childNode" presStyleLbl="node1" presStyleIdx="0" presStyleCnt="3">
        <dgm:presLayoutVars>
          <dgm:bulletEnabled val="1"/>
        </dgm:presLayoutVars>
      </dgm:prSet>
      <dgm:spPr/>
    </dgm:pt>
    <dgm:pt modelId="{320DF06B-EE7D-4CF1-9624-9AA15F3F7C23}" type="pres">
      <dgm:prSet presAssocID="{FC95942A-172E-47C8-BC54-AF23C566256B}" presName="aSpace" presStyleCnt="0"/>
      <dgm:spPr/>
    </dgm:pt>
    <dgm:pt modelId="{B70421CE-7152-4F8C-B442-9B025A7D224A}" type="pres">
      <dgm:prSet presAssocID="{98813238-3F5E-4EB1-9894-E51EFBD16295}" presName="compNode" presStyleCnt="0"/>
      <dgm:spPr/>
    </dgm:pt>
    <dgm:pt modelId="{865543E4-D8B1-4A9A-B813-24E81080E598}" type="pres">
      <dgm:prSet presAssocID="{98813238-3F5E-4EB1-9894-E51EFBD16295}" presName="aNode" presStyleLbl="bgShp" presStyleIdx="1" presStyleCnt="3"/>
      <dgm:spPr/>
    </dgm:pt>
    <dgm:pt modelId="{CF4429B2-C36B-4733-B979-27844623B552}" type="pres">
      <dgm:prSet presAssocID="{98813238-3F5E-4EB1-9894-E51EFBD16295}" presName="textNode" presStyleLbl="bgShp" presStyleIdx="1" presStyleCnt="3"/>
      <dgm:spPr/>
    </dgm:pt>
    <dgm:pt modelId="{2C8F8B9A-344E-4D17-B721-EFC4D4535837}" type="pres">
      <dgm:prSet presAssocID="{98813238-3F5E-4EB1-9894-E51EFBD16295}" presName="compChildNode" presStyleCnt="0"/>
      <dgm:spPr/>
    </dgm:pt>
    <dgm:pt modelId="{E663FF06-7B91-4BB8-8EFD-D0AC0FB6BC14}" type="pres">
      <dgm:prSet presAssocID="{98813238-3F5E-4EB1-9894-E51EFBD16295}" presName="theInnerList" presStyleCnt="0"/>
      <dgm:spPr/>
    </dgm:pt>
    <dgm:pt modelId="{FC1D46AF-D884-41C0-804E-403AEB8D3B2B}" type="pres">
      <dgm:prSet presAssocID="{FCB25CE9-6EA6-401B-8A2D-BE777E32034B}" presName="childNode" presStyleLbl="node1" presStyleIdx="1" presStyleCnt="3">
        <dgm:presLayoutVars>
          <dgm:bulletEnabled val="1"/>
        </dgm:presLayoutVars>
      </dgm:prSet>
      <dgm:spPr/>
    </dgm:pt>
    <dgm:pt modelId="{06D4C630-067A-4B4E-B15D-4F008A3D843F}" type="pres">
      <dgm:prSet presAssocID="{98813238-3F5E-4EB1-9894-E51EFBD16295}" presName="aSpace" presStyleCnt="0"/>
      <dgm:spPr/>
    </dgm:pt>
    <dgm:pt modelId="{DEB01315-FC02-4F6B-B8AE-0E0AB303D99A}" type="pres">
      <dgm:prSet presAssocID="{9230478D-1FAB-4459-9535-41B4945CF159}" presName="compNode" presStyleCnt="0"/>
      <dgm:spPr/>
    </dgm:pt>
    <dgm:pt modelId="{485F6699-414B-4ADB-B3E0-6073ADA75DF3}" type="pres">
      <dgm:prSet presAssocID="{9230478D-1FAB-4459-9535-41B4945CF159}" presName="aNode" presStyleLbl="bgShp" presStyleIdx="2" presStyleCnt="3"/>
      <dgm:spPr/>
    </dgm:pt>
    <dgm:pt modelId="{22F59250-E9F1-4323-85A5-E70F6CE42FB6}" type="pres">
      <dgm:prSet presAssocID="{9230478D-1FAB-4459-9535-41B4945CF159}" presName="textNode" presStyleLbl="bgShp" presStyleIdx="2" presStyleCnt="3"/>
      <dgm:spPr/>
    </dgm:pt>
    <dgm:pt modelId="{505B2A5C-F627-4E50-8AC6-352794E75ABD}" type="pres">
      <dgm:prSet presAssocID="{9230478D-1FAB-4459-9535-41B4945CF159}" presName="compChildNode" presStyleCnt="0"/>
      <dgm:spPr/>
    </dgm:pt>
    <dgm:pt modelId="{559F49BF-A475-417F-83CE-4AE98596FA91}" type="pres">
      <dgm:prSet presAssocID="{9230478D-1FAB-4459-9535-41B4945CF159}" presName="theInnerList" presStyleCnt="0"/>
      <dgm:spPr/>
    </dgm:pt>
    <dgm:pt modelId="{1B63E1AB-6BA5-4B97-B2B5-0149F5C068D4}" type="pres">
      <dgm:prSet presAssocID="{535989D6-7615-4098-8E20-967CEB3431B1}" presName="childNode" presStyleLbl="node1" presStyleIdx="2" presStyleCnt="3">
        <dgm:presLayoutVars>
          <dgm:bulletEnabled val="1"/>
        </dgm:presLayoutVars>
      </dgm:prSet>
      <dgm:spPr/>
    </dgm:pt>
  </dgm:ptLst>
  <dgm:cxnLst>
    <dgm:cxn modelId="{84C0FE0A-3A1C-4957-8488-69AD435EFC84}" type="presOf" srcId="{FC95942A-172E-47C8-BC54-AF23C566256B}" destId="{CC96C338-CA1E-4486-BB1B-A65B97179292}" srcOrd="1" destOrd="0" presId="urn:microsoft.com/office/officeart/2005/8/layout/lProcess2"/>
    <dgm:cxn modelId="{15AEE10B-54A9-47E0-A5F9-F98BD9504764}" srcId="{98813238-3F5E-4EB1-9894-E51EFBD16295}" destId="{FCB25CE9-6EA6-401B-8A2D-BE777E32034B}" srcOrd="0" destOrd="0" parTransId="{A4868CFF-722B-4E06-A9C8-94A37C56A3D6}" sibTransId="{8F540A26-2C8C-4BA5-901A-16ECB47A0579}"/>
    <dgm:cxn modelId="{C3E15224-9A8B-4938-877A-B2503220AA7E}" type="presOf" srcId="{9230478D-1FAB-4459-9535-41B4945CF159}" destId="{485F6699-414B-4ADB-B3E0-6073ADA75DF3}" srcOrd="0" destOrd="0" presId="urn:microsoft.com/office/officeart/2005/8/layout/lProcess2"/>
    <dgm:cxn modelId="{34EC5C30-33CE-4852-A3EA-1AE97BCDDA0A}" type="presOf" srcId="{FCB25CE9-6EA6-401B-8A2D-BE777E32034B}" destId="{FC1D46AF-D884-41C0-804E-403AEB8D3B2B}" srcOrd="0" destOrd="0" presId="urn:microsoft.com/office/officeart/2005/8/layout/lProcess2"/>
    <dgm:cxn modelId="{0F7C7238-AD58-44A2-89DA-69797732D9FF}" srcId="{9230478D-1FAB-4459-9535-41B4945CF159}" destId="{535989D6-7615-4098-8E20-967CEB3431B1}" srcOrd="0" destOrd="0" parTransId="{8C0A73BC-CE94-47BD-8382-D05D36ABFE20}" sibTransId="{07C09D54-D663-4D89-AF43-73F2551C2853}"/>
    <dgm:cxn modelId="{E2BC683F-E9D1-4478-8543-5FD2B8FEF05C}" type="presOf" srcId="{98813238-3F5E-4EB1-9894-E51EFBD16295}" destId="{865543E4-D8B1-4A9A-B813-24E81080E598}" srcOrd="0" destOrd="0" presId="urn:microsoft.com/office/officeart/2005/8/layout/lProcess2"/>
    <dgm:cxn modelId="{72080A5F-AF0F-4599-B95B-1A201DC0E474}" srcId="{FC95942A-172E-47C8-BC54-AF23C566256B}" destId="{D0DFF2F5-2390-4152-8381-0611E08E521E}" srcOrd="0" destOrd="0" parTransId="{381921D8-E1ED-4DEE-811C-39AF89840C26}" sibTransId="{2324CA93-9AA8-456C-B384-3D1D3854FD7A}"/>
    <dgm:cxn modelId="{EF35A54E-B1EC-495E-BAA8-0EFA8209E60C}" type="presOf" srcId="{FC95942A-172E-47C8-BC54-AF23C566256B}" destId="{B7DD10D0-9024-4421-B77F-EB2E51AC481C}" srcOrd="0" destOrd="0" presId="urn:microsoft.com/office/officeart/2005/8/layout/lProcess2"/>
    <dgm:cxn modelId="{28D5767C-898B-4FF5-9908-49A62723A690}" type="presOf" srcId="{F8B594B0-FB56-4C21-B390-BCBA2921F8F9}" destId="{0A40F98D-07DD-40B5-B8AC-AF8CEE4545A0}" srcOrd="0" destOrd="0" presId="urn:microsoft.com/office/officeart/2005/8/layout/lProcess2"/>
    <dgm:cxn modelId="{E08ED37F-23EB-4ADC-94E1-379DF542393D}" type="presOf" srcId="{535989D6-7615-4098-8E20-967CEB3431B1}" destId="{1B63E1AB-6BA5-4B97-B2B5-0149F5C068D4}" srcOrd="0" destOrd="0" presId="urn:microsoft.com/office/officeart/2005/8/layout/lProcess2"/>
    <dgm:cxn modelId="{8D703197-4797-44E2-BF0A-B59EBF258D1D}" type="presOf" srcId="{D0DFF2F5-2390-4152-8381-0611E08E521E}" destId="{DC01E2CA-57A1-49C9-95FC-7674D89856D7}" srcOrd="0" destOrd="0" presId="urn:microsoft.com/office/officeart/2005/8/layout/lProcess2"/>
    <dgm:cxn modelId="{C79A01A8-AD85-45D3-B31C-B0BEFE7892FB}" srcId="{F8B594B0-FB56-4C21-B390-BCBA2921F8F9}" destId="{FC95942A-172E-47C8-BC54-AF23C566256B}" srcOrd="0" destOrd="0" parTransId="{7C30507A-E96B-45BC-9E06-A0F036A095A0}" sibTransId="{9E3CCC57-E3AD-4DA7-AC12-7A5BC4C05338}"/>
    <dgm:cxn modelId="{72ED79B0-7F7F-4361-B1FC-0243B90BFCB0}" srcId="{F8B594B0-FB56-4C21-B390-BCBA2921F8F9}" destId="{9230478D-1FAB-4459-9535-41B4945CF159}" srcOrd="2" destOrd="0" parTransId="{0994596D-6E02-40D3-B4B1-6A0B0AC275A2}" sibTransId="{6F44E3DA-F0A6-44C2-8C39-98D179500735}"/>
    <dgm:cxn modelId="{1A9275B6-F8FD-4449-987C-282DDFB47283}" srcId="{F8B594B0-FB56-4C21-B390-BCBA2921F8F9}" destId="{98813238-3F5E-4EB1-9894-E51EFBD16295}" srcOrd="1" destOrd="0" parTransId="{AEF80106-F7A3-4BD1-A199-9A7D504D3F8B}" sibTransId="{A134E4F3-6F68-4FA4-BDC5-C6B62D45E5A2}"/>
    <dgm:cxn modelId="{14F770CB-24F2-4135-9AE0-88F92B541870}" type="presOf" srcId="{9230478D-1FAB-4459-9535-41B4945CF159}" destId="{22F59250-E9F1-4323-85A5-E70F6CE42FB6}" srcOrd="1" destOrd="0" presId="urn:microsoft.com/office/officeart/2005/8/layout/lProcess2"/>
    <dgm:cxn modelId="{370679FA-FAA7-440F-A081-6C7AF4A3B091}" type="presOf" srcId="{98813238-3F5E-4EB1-9894-E51EFBD16295}" destId="{CF4429B2-C36B-4733-B979-27844623B552}" srcOrd="1" destOrd="0" presId="urn:microsoft.com/office/officeart/2005/8/layout/lProcess2"/>
    <dgm:cxn modelId="{E8236FCA-C652-48CE-AF8D-184238583BC4}" type="presParOf" srcId="{0A40F98D-07DD-40B5-B8AC-AF8CEE4545A0}" destId="{5C5414F9-5E23-4F37-9A14-33C0D43E8D08}" srcOrd="0" destOrd="0" presId="urn:microsoft.com/office/officeart/2005/8/layout/lProcess2"/>
    <dgm:cxn modelId="{19D5A5E3-3859-4C9E-AE69-A50F70B7229C}" type="presParOf" srcId="{5C5414F9-5E23-4F37-9A14-33C0D43E8D08}" destId="{B7DD10D0-9024-4421-B77F-EB2E51AC481C}" srcOrd="0" destOrd="0" presId="urn:microsoft.com/office/officeart/2005/8/layout/lProcess2"/>
    <dgm:cxn modelId="{48BCE394-2D90-4FAF-87CE-8E764F669B23}" type="presParOf" srcId="{5C5414F9-5E23-4F37-9A14-33C0D43E8D08}" destId="{CC96C338-CA1E-4486-BB1B-A65B97179292}" srcOrd="1" destOrd="0" presId="urn:microsoft.com/office/officeart/2005/8/layout/lProcess2"/>
    <dgm:cxn modelId="{E404202C-3E98-4698-82E4-C732E033FA24}" type="presParOf" srcId="{5C5414F9-5E23-4F37-9A14-33C0D43E8D08}" destId="{E35CD302-B131-4574-A9EE-DFC27BB806B6}" srcOrd="2" destOrd="0" presId="urn:microsoft.com/office/officeart/2005/8/layout/lProcess2"/>
    <dgm:cxn modelId="{28A3C234-0C44-4DF2-8CDB-7085D01BBD74}" type="presParOf" srcId="{E35CD302-B131-4574-A9EE-DFC27BB806B6}" destId="{92D6A9EB-44B0-4435-AC94-353AAE51D256}" srcOrd="0" destOrd="0" presId="urn:microsoft.com/office/officeart/2005/8/layout/lProcess2"/>
    <dgm:cxn modelId="{4A702C44-A5FE-4571-9829-555BB988334E}" type="presParOf" srcId="{92D6A9EB-44B0-4435-AC94-353AAE51D256}" destId="{DC01E2CA-57A1-49C9-95FC-7674D89856D7}" srcOrd="0" destOrd="0" presId="urn:microsoft.com/office/officeart/2005/8/layout/lProcess2"/>
    <dgm:cxn modelId="{030DFB27-DF54-4DA5-897D-43AD5979DA82}" type="presParOf" srcId="{0A40F98D-07DD-40B5-B8AC-AF8CEE4545A0}" destId="{320DF06B-EE7D-4CF1-9624-9AA15F3F7C23}" srcOrd="1" destOrd="0" presId="urn:microsoft.com/office/officeart/2005/8/layout/lProcess2"/>
    <dgm:cxn modelId="{192FF7ED-2FB7-4C05-9B9D-04DE94636EBA}" type="presParOf" srcId="{0A40F98D-07DD-40B5-B8AC-AF8CEE4545A0}" destId="{B70421CE-7152-4F8C-B442-9B025A7D224A}" srcOrd="2" destOrd="0" presId="urn:microsoft.com/office/officeart/2005/8/layout/lProcess2"/>
    <dgm:cxn modelId="{187A28AA-F169-4097-8114-A68D38DB039A}" type="presParOf" srcId="{B70421CE-7152-4F8C-B442-9B025A7D224A}" destId="{865543E4-D8B1-4A9A-B813-24E81080E598}" srcOrd="0" destOrd="0" presId="urn:microsoft.com/office/officeart/2005/8/layout/lProcess2"/>
    <dgm:cxn modelId="{66646937-B22E-4902-BEFB-0FC15D2EBDF8}" type="presParOf" srcId="{B70421CE-7152-4F8C-B442-9B025A7D224A}" destId="{CF4429B2-C36B-4733-B979-27844623B552}" srcOrd="1" destOrd="0" presId="urn:microsoft.com/office/officeart/2005/8/layout/lProcess2"/>
    <dgm:cxn modelId="{0FAF7747-DA8E-4DB6-B35A-9B0C3FD6A71A}" type="presParOf" srcId="{B70421CE-7152-4F8C-B442-9B025A7D224A}" destId="{2C8F8B9A-344E-4D17-B721-EFC4D4535837}" srcOrd="2" destOrd="0" presId="urn:microsoft.com/office/officeart/2005/8/layout/lProcess2"/>
    <dgm:cxn modelId="{0CFF1BBD-3B40-423A-AB40-020AEC6C06B4}" type="presParOf" srcId="{2C8F8B9A-344E-4D17-B721-EFC4D4535837}" destId="{E663FF06-7B91-4BB8-8EFD-D0AC0FB6BC14}" srcOrd="0" destOrd="0" presId="urn:microsoft.com/office/officeart/2005/8/layout/lProcess2"/>
    <dgm:cxn modelId="{3EFD477F-5019-4C6F-91F3-39045ADB93AA}" type="presParOf" srcId="{E663FF06-7B91-4BB8-8EFD-D0AC0FB6BC14}" destId="{FC1D46AF-D884-41C0-804E-403AEB8D3B2B}" srcOrd="0" destOrd="0" presId="urn:microsoft.com/office/officeart/2005/8/layout/lProcess2"/>
    <dgm:cxn modelId="{1473DC51-7567-4ACC-B8D2-ECFE6041151D}" type="presParOf" srcId="{0A40F98D-07DD-40B5-B8AC-AF8CEE4545A0}" destId="{06D4C630-067A-4B4E-B15D-4F008A3D843F}" srcOrd="3" destOrd="0" presId="urn:microsoft.com/office/officeart/2005/8/layout/lProcess2"/>
    <dgm:cxn modelId="{0DF48F5F-81F4-4F55-BD43-DED9B07AD477}" type="presParOf" srcId="{0A40F98D-07DD-40B5-B8AC-AF8CEE4545A0}" destId="{DEB01315-FC02-4F6B-B8AE-0E0AB303D99A}" srcOrd="4" destOrd="0" presId="urn:microsoft.com/office/officeart/2005/8/layout/lProcess2"/>
    <dgm:cxn modelId="{AA961067-E3EC-4159-8652-CE40890D2D43}" type="presParOf" srcId="{DEB01315-FC02-4F6B-B8AE-0E0AB303D99A}" destId="{485F6699-414B-4ADB-B3E0-6073ADA75DF3}" srcOrd="0" destOrd="0" presId="urn:microsoft.com/office/officeart/2005/8/layout/lProcess2"/>
    <dgm:cxn modelId="{5A90ED3F-5D77-4F94-B6E5-D2029A56403B}" type="presParOf" srcId="{DEB01315-FC02-4F6B-B8AE-0E0AB303D99A}" destId="{22F59250-E9F1-4323-85A5-E70F6CE42FB6}" srcOrd="1" destOrd="0" presId="urn:microsoft.com/office/officeart/2005/8/layout/lProcess2"/>
    <dgm:cxn modelId="{917B3D5B-E379-4633-B8FF-7D58196D91F8}" type="presParOf" srcId="{DEB01315-FC02-4F6B-B8AE-0E0AB303D99A}" destId="{505B2A5C-F627-4E50-8AC6-352794E75ABD}" srcOrd="2" destOrd="0" presId="urn:microsoft.com/office/officeart/2005/8/layout/lProcess2"/>
    <dgm:cxn modelId="{1DA6DD2E-8B56-447C-88AE-8259EE275BC9}" type="presParOf" srcId="{505B2A5C-F627-4E50-8AC6-352794E75ABD}" destId="{559F49BF-A475-417F-83CE-4AE98596FA91}" srcOrd="0" destOrd="0" presId="urn:microsoft.com/office/officeart/2005/8/layout/lProcess2"/>
    <dgm:cxn modelId="{0AF97B92-CF42-479C-A914-FDCFD81AD38D}" type="presParOf" srcId="{559F49BF-A475-417F-83CE-4AE98596FA91}" destId="{1B63E1AB-6BA5-4B97-B2B5-0149F5C068D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F4021B-1235-453E-8847-EF8FB1C5F1E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871CE0C-78AD-4B8C-A558-7380BE85EF89}">
      <dgm:prSet/>
      <dgm:spPr/>
      <dgm:t>
        <a:bodyPr/>
        <a:lstStyle/>
        <a:p>
          <a:r>
            <a:rPr lang="en-US"/>
            <a:t>If your leave start date is not on Sunday, your first and last weeks’ payments will be reduced.</a:t>
          </a:r>
        </a:p>
      </dgm:t>
    </dgm:pt>
    <dgm:pt modelId="{51220B2F-BCC6-4957-89BF-4E23101E3A11}" type="parTrans" cxnId="{ACCD2EBF-C9EF-4C6A-B6BB-B922AF666D95}">
      <dgm:prSet/>
      <dgm:spPr/>
      <dgm:t>
        <a:bodyPr/>
        <a:lstStyle/>
        <a:p>
          <a:endParaRPr lang="en-US"/>
        </a:p>
      </dgm:t>
    </dgm:pt>
    <dgm:pt modelId="{1FAA9AA1-C62C-4452-82A2-392009065223}" type="sibTrans" cxnId="{ACCD2EBF-C9EF-4C6A-B6BB-B922AF666D95}">
      <dgm:prSet/>
      <dgm:spPr/>
      <dgm:t>
        <a:bodyPr/>
        <a:lstStyle/>
        <a:p>
          <a:endParaRPr lang="en-US"/>
        </a:p>
      </dgm:t>
    </dgm:pt>
    <dgm:pt modelId="{6FC920E1-C9F7-4D09-99EE-63B7A7168C42}">
      <dgm:prSet/>
      <dgm:spPr/>
      <dgm:t>
        <a:bodyPr/>
        <a:lstStyle/>
        <a:p>
          <a:r>
            <a:rPr lang="en-US"/>
            <a:t>If you’re taking intermittent leave.</a:t>
          </a:r>
        </a:p>
      </dgm:t>
    </dgm:pt>
    <dgm:pt modelId="{8028ABAA-B248-424B-926D-010D0FB92C12}" type="parTrans" cxnId="{D496B05F-8728-4B8A-A70F-A1ACE3D3209E}">
      <dgm:prSet/>
      <dgm:spPr/>
      <dgm:t>
        <a:bodyPr/>
        <a:lstStyle/>
        <a:p>
          <a:endParaRPr lang="en-US"/>
        </a:p>
      </dgm:t>
    </dgm:pt>
    <dgm:pt modelId="{854DE0CA-05C4-4D23-9839-2CCB39FCEA72}" type="sibTrans" cxnId="{D496B05F-8728-4B8A-A70F-A1ACE3D3209E}">
      <dgm:prSet/>
      <dgm:spPr/>
      <dgm:t>
        <a:bodyPr/>
        <a:lstStyle/>
        <a:p>
          <a:endParaRPr lang="en-US"/>
        </a:p>
      </dgm:t>
    </dgm:pt>
    <dgm:pt modelId="{9DB3BFAD-8389-4580-87F8-A97823F1E7C6}">
      <dgm:prSet/>
      <dgm:spPr/>
      <dgm:t>
        <a:bodyPr/>
        <a:lstStyle/>
        <a:p>
          <a:r>
            <a:rPr lang="en-US" dirty="0"/>
            <a:t>If you work or use PTO during a week (unless the PTO is a supplemental benefit).</a:t>
          </a:r>
        </a:p>
      </dgm:t>
    </dgm:pt>
    <dgm:pt modelId="{97D4D3B4-5815-46F9-AE36-27F99F47B2C6}" type="parTrans" cxnId="{8FA7B1EB-FE77-441A-9F7C-0771425B9479}">
      <dgm:prSet/>
      <dgm:spPr/>
      <dgm:t>
        <a:bodyPr/>
        <a:lstStyle/>
        <a:p>
          <a:endParaRPr lang="en-US"/>
        </a:p>
      </dgm:t>
    </dgm:pt>
    <dgm:pt modelId="{E5694A32-D837-4C71-8C5D-740F8DAF2D4D}" type="sibTrans" cxnId="{8FA7B1EB-FE77-441A-9F7C-0771425B9479}">
      <dgm:prSet/>
      <dgm:spPr/>
      <dgm:t>
        <a:bodyPr/>
        <a:lstStyle/>
        <a:p>
          <a:endParaRPr lang="en-US"/>
        </a:p>
      </dgm:t>
    </dgm:pt>
    <dgm:pt modelId="{AD7A3341-1AE1-4859-980E-8C5F954B3322}" type="pres">
      <dgm:prSet presAssocID="{5CF4021B-1235-453E-8847-EF8FB1C5F1E8}" presName="root" presStyleCnt="0">
        <dgm:presLayoutVars>
          <dgm:dir/>
          <dgm:resizeHandles val="exact"/>
        </dgm:presLayoutVars>
      </dgm:prSet>
      <dgm:spPr/>
    </dgm:pt>
    <dgm:pt modelId="{BCC7E5FA-3050-4F30-8CA7-E7517000FF51}" type="pres">
      <dgm:prSet presAssocID="{5CF4021B-1235-453E-8847-EF8FB1C5F1E8}" presName="container" presStyleCnt="0">
        <dgm:presLayoutVars>
          <dgm:dir/>
          <dgm:resizeHandles val="exact"/>
        </dgm:presLayoutVars>
      </dgm:prSet>
      <dgm:spPr/>
    </dgm:pt>
    <dgm:pt modelId="{A1F46829-F3A0-4DD7-AE0E-5F2E47117E53}" type="pres">
      <dgm:prSet presAssocID="{2871CE0C-78AD-4B8C-A558-7380BE85EF89}" presName="compNode" presStyleCnt="0"/>
      <dgm:spPr/>
    </dgm:pt>
    <dgm:pt modelId="{49F032C5-5BC3-484A-869A-5B566CBFC3C6}" type="pres">
      <dgm:prSet presAssocID="{2871CE0C-78AD-4B8C-A558-7380BE85EF89}" presName="iconBgRect" presStyleLbl="bgShp" presStyleIdx="0" presStyleCnt="3"/>
      <dgm:spPr/>
    </dgm:pt>
    <dgm:pt modelId="{940F2419-6FE3-403F-B865-2B0C1ED1BF4B}" type="pres">
      <dgm:prSet presAssocID="{2871CE0C-78AD-4B8C-A558-7380BE85EF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4DE74463-B8A1-4BD2-A1ED-02D252E6F29F}" type="pres">
      <dgm:prSet presAssocID="{2871CE0C-78AD-4B8C-A558-7380BE85EF89}" presName="spaceRect" presStyleCnt="0"/>
      <dgm:spPr/>
    </dgm:pt>
    <dgm:pt modelId="{6080DBC0-5425-4AC7-9DD1-A75C552FDD6F}" type="pres">
      <dgm:prSet presAssocID="{2871CE0C-78AD-4B8C-A558-7380BE85EF89}" presName="textRect" presStyleLbl="revTx" presStyleIdx="0" presStyleCnt="3">
        <dgm:presLayoutVars>
          <dgm:chMax val="1"/>
          <dgm:chPref val="1"/>
        </dgm:presLayoutVars>
      </dgm:prSet>
      <dgm:spPr/>
    </dgm:pt>
    <dgm:pt modelId="{CEF457C4-9BE4-48FA-9737-E1F35D9ACCC5}" type="pres">
      <dgm:prSet presAssocID="{1FAA9AA1-C62C-4452-82A2-392009065223}" presName="sibTrans" presStyleLbl="sibTrans2D1" presStyleIdx="0" presStyleCnt="0"/>
      <dgm:spPr/>
    </dgm:pt>
    <dgm:pt modelId="{BDDD7215-BAF6-4AD9-BAE4-004B01A185CE}" type="pres">
      <dgm:prSet presAssocID="{6FC920E1-C9F7-4D09-99EE-63B7A7168C42}" presName="compNode" presStyleCnt="0"/>
      <dgm:spPr/>
    </dgm:pt>
    <dgm:pt modelId="{6E8A9A05-02EC-4C23-B57B-2371E15F43EA}" type="pres">
      <dgm:prSet presAssocID="{6FC920E1-C9F7-4D09-99EE-63B7A7168C42}" presName="iconBgRect" presStyleLbl="bgShp" presStyleIdx="1" presStyleCnt="3"/>
      <dgm:spPr/>
    </dgm:pt>
    <dgm:pt modelId="{7F71E1F8-2DA4-4B43-B106-934A0C918CF9}" type="pres">
      <dgm:prSet presAssocID="{6FC920E1-C9F7-4D09-99EE-63B7A7168C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efcase"/>
        </a:ext>
      </dgm:extLst>
    </dgm:pt>
    <dgm:pt modelId="{75F836CD-00A8-4523-A0C6-81BE3FC6B75D}" type="pres">
      <dgm:prSet presAssocID="{6FC920E1-C9F7-4D09-99EE-63B7A7168C42}" presName="spaceRect" presStyleCnt="0"/>
      <dgm:spPr/>
    </dgm:pt>
    <dgm:pt modelId="{F8B30174-D811-44CB-AB05-B1F0151DC665}" type="pres">
      <dgm:prSet presAssocID="{6FC920E1-C9F7-4D09-99EE-63B7A7168C42}" presName="textRect" presStyleLbl="revTx" presStyleIdx="1" presStyleCnt="3">
        <dgm:presLayoutVars>
          <dgm:chMax val="1"/>
          <dgm:chPref val="1"/>
        </dgm:presLayoutVars>
      </dgm:prSet>
      <dgm:spPr/>
    </dgm:pt>
    <dgm:pt modelId="{D3DD390D-1591-49AF-9581-7FE2472BF672}" type="pres">
      <dgm:prSet presAssocID="{854DE0CA-05C4-4D23-9839-2CCB39FCEA72}" presName="sibTrans" presStyleLbl="sibTrans2D1" presStyleIdx="0" presStyleCnt="0"/>
      <dgm:spPr/>
    </dgm:pt>
    <dgm:pt modelId="{12BC8560-FB58-4A69-8895-9B9A2470226A}" type="pres">
      <dgm:prSet presAssocID="{9DB3BFAD-8389-4580-87F8-A97823F1E7C6}" presName="compNode" presStyleCnt="0"/>
      <dgm:spPr/>
    </dgm:pt>
    <dgm:pt modelId="{9C0EC0F2-6DDF-4D7C-8F11-94EB2185D7EF}" type="pres">
      <dgm:prSet presAssocID="{9DB3BFAD-8389-4580-87F8-A97823F1E7C6}" presName="iconBgRect" presStyleLbl="bgShp" presStyleIdx="2" presStyleCnt="3"/>
      <dgm:spPr/>
    </dgm:pt>
    <dgm:pt modelId="{519C2C1D-A051-47E2-85DB-28E23FD4C2B1}" type="pres">
      <dgm:prSet presAssocID="{9DB3BFAD-8389-4580-87F8-A97823F1E7C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ock"/>
        </a:ext>
      </dgm:extLst>
    </dgm:pt>
    <dgm:pt modelId="{8E8C930E-3C01-4F9E-BFDD-E4B81D075283}" type="pres">
      <dgm:prSet presAssocID="{9DB3BFAD-8389-4580-87F8-A97823F1E7C6}" presName="spaceRect" presStyleCnt="0"/>
      <dgm:spPr/>
    </dgm:pt>
    <dgm:pt modelId="{37AC928C-EB33-4ED9-88D1-73C6F9FE2D15}" type="pres">
      <dgm:prSet presAssocID="{9DB3BFAD-8389-4580-87F8-A97823F1E7C6}" presName="textRect" presStyleLbl="revTx" presStyleIdx="2" presStyleCnt="3">
        <dgm:presLayoutVars>
          <dgm:chMax val="1"/>
          <dgm:chPref val="1"/>
        </dgm:presLayoutVars>
      </dgm:prSet>
      <dgm:spPr/>
    </dgm:pt>
  </dgm:ptLst>
  <dgm:cxnLst>
    <dgm:cxn modelId="{0F968501-AE1C-45C6-96C8-F73B5D2B6953}" type="presOf" srcId="{2871CE0C-78AD-4B8C-A558-7380BE85EF89}" destId="{6080DBC0-5425-4AC7-9DD1-A75C552FDD6F}" srcOrd="0" destOrd="0" presId="urn:microsoft.com/office/officeart/2018/2/layout/IconCircleList"/>
    <dgm:cxn modelId="{7C0BCA28-50D2-4E85-80F1-7B8C03AB435B}" type="presOf" srcId="{9DB3BFAD-8389-4580-87F8-A97823F1E7C6}" destId="{37AC928C-EB33-4ED9-88D1-73C6F9FE2D15}" srcOrd="0" destOrd="0" presId="urn:microsoft.com/office/officeart/2018/2/layout/IconCircleList"/>
    <dgm:cxn modelId="{DBD27238-3AE3-422A-8C83-26195BF0654C}" type="presOf" srcId="{6FC920E1-C9F7-4D09-99EE-63B7A7168C42}" destId="{F8B30174-D811-44CB-AB05-B1F0151DC665}" srcOrd="0" destOrd="0" presId="urn:microsoft.com/office/officeart/2018/2/layout/IconCircleList"/>
    <dgm:cxn modelId="{5B35D539-1D28-4FD8-9B84-EAEACBDC0407}" type="presOf" srcId="{854DE0CA-05C4-4D23-9839-2CCB39FCEA72}" destId="{D3DD390D-1591-49AF-9581-7FE2472BF672}" srcOrd="0" destOrd="0" presId="urn:microsoft.com/office/officeart/2018/2/layout/IconCircleList"/>
    <dgm:cxn modelId="{D496B05F-8728-4B8A-A70F-A1ACE3D3209E}" srcId="{5CF4021B-1235-453E-8847-EF8FB1C5F1E8}" destId="{6FC920E1-C9F7-4D09-99EE-63B7A7168C42}" srcOrd="1" destOrd="0" parTransId="{8028ABAA-B248-424B-926D-010D0FB92C12}" sibTransId="{854DE0CA-05C4-4D23-9839-2CCB39FCEA72}"/>
    <dgm:cxn modelId="{3F1AF84E-D638-41B5-ACD3-4D53FDB17016}" type="presOf" srcId="{5CF4021B-1235-453E-8847-EF8FB1C5F1E8}" destId="{AD7A3341-1AE1-4859-980E-8C5F954B3322}" srcOrd="0" destOrd="0" presId="urn:microsoft.com/office/officeart/2018/2/layout/IconCircleList"/>
    <dgm:cxn modelId="{546AEE51-B257-4EF6-8194-17AB89AF2D25}" type="presOf" srcId="{1FAA9AA1-C62C-4452-82A2-392009065223}" destId="{CEF457C4-9BE4-48FA-9737-E1F35D9ACCC5}" srcOrd="0" destOrd="0" presId="urn:microsoft.com/office/officeart/2018/2/layout/IconCircleList"/>
    <dgm:cxn modelId="{ACCD2EBF-C9EF-4C6A-B6BB-B922AF666D95}" srcId="{5CF4021B-1235-453E-8847-EF8FB1C5F1E8}" destId="{2871CE0C-78AD-4B8C-A558-7380BE85EF89}" srcOrd="0" destOrd="0" parTransId="{51220B2F-BCC6-4957-89BF-4E23101E3A11}" sibTransId="{1FAA9AA1-C62C-4452-82A2-392009065223}"/>
    <dgm:cxn modelId="{8FA7B1EB-FE77-441A-9F7C-0771425B9479}" srcId="{5CF4021B-1235-453E-8847-EF8FB1C5F1E8}" destId="{9DB3BFAD-8389-4580-87F8-A97823F1E7C6}" srcOrd="2" destOrd="0" parTransId="{97D4D3B4-5815-46F9-AE36-27F99F47B2C6}" sibTransId="{E5694A32-D837-4C71-8C5D-740F8DAF2D4D}"/>
    <dgm:cxn modelId="{587EFF53-5453-4884-9BA9-25A09AD28C44}" type="presParOf" srcId="{AD7A3341-1AE1-4859-980E-8C5F954B3322}" destId="{BCC7E5FA-3050-4F30-8CA7-E7517000FF51}" srcOrd="0" destOrd="0" presId="urn:microsoft.com/office/officeart/2018/2/layout/IconCircleList"/>
    <dgm:cxn modelId="{3F5916E1-D876-423C-8133-0E849ED2DA2E}" type="presParOf" srcId="{BCC7E5FA-3050-4F30-8CA7-E7517000FF51}" destId="{A1F46829-F3A0-4DD7-AE0E-5F2E47117E53}" srcOrd="0" destOrd="0" presId="urn:microsoft.com/office/officeart/2018/2/layout/IconCircleList"/>
    <dgm:cxn modelId="{CCC8C62B-6B90-4BAB-9A85-A6EA46287DA1}" type="presParOf" srcId="{A1F46829-F3A0-4DD7-AE0E-5F2E47117E53}" destId="{49F032C5-5BC3-484A-869A-5B566CBFC3C6}" srcOrd="0" destOrd="0" presId="urn:microsoft.com/office/officeart/2018/2/layout/IconCircleList"/>
    <dgm:cxn modelId="{BBD6F490-C32E-434C-BC68-2A8949565836}" type="presParOf" srcId="{A1F46829-F3A0-4DD7-AE0E-5F2E47117E53}" destId="{940F2419-6FE3-403F-B865-2B0C1ED1BF4B}" srcOrd="1" destOrd="0" presId="urn:microsoft.com/office/officeart/2018/2/layout/IconCircleList"/>
    <dgm:cxn modelId="{3F70FBA8-95C4-4285-9EFF-6A9C14BA34C4}" type="presParOf" srcId="{A1F46829-F3A0-4DD7-AE0E-5F2E47117E53}" destId="{4DE74463-B8A1-4BD2-A1ED-02D252E6F29F}" srcOrd="2" destOrd="0" presId="urn:microsoft.com/office/officeart/2018/2/layout/IconCircleList"/>
    <dgm:cxn modelId="{E9F3EAC1-E4FE-40CD-9853-FD1CFD26F118}" type="presParOf" srcId="{A1F46829-F3A0-4DD7-AE0E-5F2E47117E53}" destId="{6080DBC0-5425-4AC7-9DD1-A75C552FDD6F}" srcOrd="3" destOrd="0" presId="urn:microsoft.com/office/officeart/2018/2/layout/IconCircleList"/>
    <dgm:cxn modelId="{5DF7C3D0-70D5-44E5-B360-802FBD214522}" type="presParOf" srcId="{BCC7E5FA-3050-4F30-8CA7-E7517000FF51}" destId="{CEF457C4-9BE4-48FA-9737-E1F35D9ACCC5}" srcOrd="1" destOrd="0" presId="urn:microsoft.com/office/officeart/2018/2/layout/IconCircleList"/>
    <dgm:cxn modelId="{7C30720F-1BFC-408F-A0D6-31EEA8F9F612}" type="presParOf" srcId="{BCC7E5FA-3050-4F30-8CA7-E7517000FF51}" destId="{BDDD7215-BAF6-4AD9-BAE4-004B01A185CE}" srcOrd="2" destOrd="0" presId="urn:microsoft.com/office/officeart/2018/2/layout/IconCircleList"/>
    <dgm:cxn modelId="{DD91FD26-80FF-4A4E-8BD1-966CA22E3ECB}" type="presParOf" srcId="{BDDD7215-BAF6-4AD9-BAE4-004B01A185CE}" destId="{6E8A9A05-02EC-4C23-B57B-2371E15F43EA}" srcOrd="0" destOrd="0" presId="urn:microsoft.com/office/officeart/2018/2/layout/IconCircleList"/>
    <dgm:cxn modelId="{8CB870F5-8A38-4518-8187-A429FFEA2A0B}" type="presParOf" srcId="{BDDD7215-BAF6-4AD9-BAE4-004B01A185CE}" destId="{7F71E1F8-2DA4-4B43-B106-934A0C918CF9}" srcOrd="1" destOrd="0" presId="urn:microsoft.com/office/officeart/2018/2/layout/IconCircleList"/>
    <dgm:cxn modelId="{590BC71E-3F50-419A-BA5F-B2CD8CC37851}" type="presParOf" srcId="{BDDD7215-BAF6-4AD9-BAE4-004B01A185CE}" destId="{75F836CD-00A8-4523-A0C6-81BE3FC6B75D}" srcOrd="2" destOrd="0" presId="urn:microsoft.com/office/officeart/2018/2/layout/IconCircleList"/>
    <dgm:cxn modelId="{4FFF74D8-4773-4819-8874-D40EC01CF314}" type="presParOf" srcId="{BDDD7215-BAF6-4AD9-BAE4-004B01A185CE}" destId="{F8B30174-D811-44CB-AB05-B1F0151DC665}" srcOrd="3" destOrd="0" presId="urn:microsoft.com/office/officeart/2018/2/layout/IconCircleList"/>
    <dgm:cxn modelId="{BEEABE8E-D557-44B1-8E0A-4E38F53E7874}" type="presParOf" srcId="{BCC7E5FA-3050-4F30-8CA7-E7517000FF51}" destId="{D3DD390D-1591-49AF-9581-7FE2472BF672}" srcOrd="3" destOrd="0" presId="urn:microsoft.com/office/officeart/2018/2/layout/IconCircleList"/>
    <dgm:cxn modelId="{92D12CDC-CE7A-4B34-8959-E94DA5976D6F}" type="presParOf" srcId="{BCC7E5FA-3050-4F30-8CA7-E7517000FF51}" destId="{12BC8560-FB58-4A69-8895-9B9A2470226A}" srcOrd="4" destOrd="0" presId="urn:microsoft.com/office/officeart/2018/2/layout/IconCircleList"/>
    <dgm:cxn modelId="{4C3E2227-1DAF-4AA1-9E41-BB98FBC7FEA2}" type="presParOf" srcId="{12BC8560-FB58-4A69-8895-9B9A2470226A}" destId="{9C0EC0F2-6DDF-4D7C-8F11-94EB2185D7EF}" srcOrd="0" destOrd="0" presId="urn:microsoft.com/office/officeart/2018/2/layout/IconCircleList"/>
    <dgm:cxn modelId="{7D54A034-C046-4A83-84F2-9542063CFF4B}" type="presParOf" srcId="{12BC8560-FB58-4A69-8895-9B9A2470226A}" destId="{519C2C1D-A051-47E2-85DB-28E23FD4C2B1}" srcOrd="1" destOrd="0" presId="urn:microsoft.com/office/officeart/2018/2/layout/IconCircleList"/>
    <dgm:cxn modelId="{90782271-F383-43A0-977E-363362DBCF9A}" type="presParOf" srcId="{12BC8560-FB58-4A69-8895-9B9A2470226A}" destId="{8E8C930E-3C01-4F9E-BFDD-E4B81D075283}" srcOrd="2" destOrd="0" presId="urn:microsoft.com/office/officeart/2018/2/layout/IconCircleList"/>
    <dgm:cxn modelId="{6B7BD358-38FA-4367-BDB3-D72066D49988}" type="presParOf" srcId="{12BC8560-FB58-4A69-8895-9B9A2470226A}" destId="{37AC928C-EB33-4ED9-88D1-73C6F9FE2D1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1A1DBA-B55F-4F15-9A65-40A93DAAD56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72101AB-344E-4E2B-B56E-ABF2EB5506A8}">
      <dgm:prSet phldrT="[Text]" custT="1"/>
      <dgm:spPr/>
      <dgm:t>
        <a:bodyPr/>
        <a:lstStyle/>
        <a:p>
          <a:r>
            <a:rPr lang="en-US" sz="3600" dirty="0">
              <a:latin typeface="+mn-lt"/>
            </a:rPr>
            <a:t>Return to the same or similar position if you:</a:t>
          </a:r>
        </a:p>
      </dgm:t>
    </dgm:pt>
    <dgm:pt modelId="{E0680C81-C271-4195-AA5B-47BCB519D91D}" type="parTrans" cxnId="{31F63E1B-843A-47B4-8F7A-A671FEEE9A67}">
      <dgm:prSet/>
      <dgm:spPr/>
      <dgm:t>
        <a:bodyPr/>
        <a:lstStyle/>
        <a:p>
          <a:endParaRPr lang="en-US"/>
        </a:p>
      </dgm:t>
    </dgm:pt>
    <dgm:pt modelId="{C33ECF50-25AC-4D78-9E81-8B46CB244767}" type="sibTrans" cxnId="{31F63E1B-843A-47B4-8F7A-A671FEEE9A67}">
      <dgm:prSet/>
      <dgm:spPr/>
      <dgm:t>
        <a:bodyPr/>
        <a:lstStyle/>
        <a:p>
          <a:endParaRPr lang="en-US"/>
        </a:p>
      </dgm:t>
    </dgm:pt>
    <dgm:pt modelId="{441F9EAB-BBFF-47FE-8AE1-315D7FBBB6E2}">
      <dgm:prSet custT="1"/>
      <dgm:spPr/>
      <dgm:t>
        <a:bodyPr/>
        <a:lstStyle/>
        <a:p>
          <a:r>
            <a:rPr lang="en-US" sz="3200" dirty="0">
              <a:latin typeface="+mn-lt"/>
            </a:rPr>
            <a:t>Work for an employer with 50 or more employees. </a:t>
          </a:r>
        </a:p>
      </dgm:t>
    </dgm:pt>
    <dgm:pt modelId="{726B1EB4-FB63-40C1-9B51-9C28E75FA6E6}" type="parTrans" cxnId="{96A0EDD3-8BCF-4999-B437-BBD12C3661BF}">
      <dgm:prSet/>
      <dgm:spPr/>
      <dgm:t>
        <a:bodyPr/>
        <a:lstStyle/>
        <a:p>
          <a:endParaRPr lang="en-US"/>
        </a:p>
      </dgm:t>
    </dgm:pt>
    <dgm:pt modelId="{E1BAD449-5996-437C-AA2C-F483770F8A47}" type="sibTrans" cxnId="{96A0EDD3-8BCF-4999-B437-BBD12C3661BF}">
      <dgm:prSet/>
      <dgm:spPr/>
      <dgm:t>
        <a:bodyPr/>
        <a:lstStyle/>
        <a:p>
          <a:endParaRPr lang="en-US"/>
        </a:p>
      </dgm:t>
    </dgm:pt>
    <dgm:pt modelId="{9CE14C28-8C14-49BC-8410-B7713EB9EC00}">
      <dgm:prSet custT="1"/>
      <dgm:spPr/>
      <dgm:t>
        <a:bodyPr/>
        <a:lstStyle/>
        <a:p>
          <a:r>
            <a:rPr lang="en-US" sz="3200" dirty="0">
              <a:latin typeface="+mn-lt"/>
            </a:rPr>
            <a:t>Have worked for that employer for at least 1 year.</a:t>
          </a:r>
        </a:p>
      </dgm:t>
    </dgm:pt>
    <dgm:pt modelId="{151BD019-F512-4A78-8222-79EB95B42DD3}" type="parTrans" cxnId="{F796E758-19AE-4B0D-954F-7AA3801A7048}">
      <dgm:prSet/>
      <dgm:spPr/>
      <dgm:t>
        <a:bodyPr/>
        <a:lstStyle/>
        <a:p>
          <a:endParaRPr lang="en-US"/>
        </a:p>
      </dgm:t>
    </dgm:pt>
    <dgm:pt modelId="{0BC4D533-165D-4BE4-A2B9-FD094965DF1E}" type="sibTrans" cxnId="{F796E758-19AE-4B0D-954F-7AA3801A7048}">
      <dgm:prSet/>
      <dgm:spPr/>
      <dgm:t>
        <a:bodyPr/>
        <a:lstStyle/>
        <a:p>
          <a:endParaRPr lang="en-US"/>
        </a:p>
      </dgm:t>
    </dgm:pt>
    <dgm:pt modelId="{6661C8E2-92DB-4D1A-A01C-16C77762B0F4}">
      <dgm:prSet custT="1"/>
      <dgm:spPr/>
      <dgm:t>
        <a:bodyPr/>
        <a:lstStyle/>
        <a:p>
          <a:r>
            <a:rPr lang="en-US" sz="3200" dirty="0">
              <a:latin typeface="+mn-lt"/>
            </a:rPr>
            <a:t>Have worked 1250 hours for that employer in the last year.</a:t>
          </a:r>
        </a:p>
      </dgm:t>
    </dgm:pt>
    <dgm:pt modelId="{50AD86C4-C76C-4A48-9C15-989AF92A97EC}" type="parTrans" cxnId="{3326E4D9-73B2-4425-ACE3-1F628648D6B5}">
      <dgm:prSet/>
      <dgm:spPr/>
      <dgm:t>
        <a:bodyPr/>
        <a:lstStyle/>
        <a:p>
          <a:endParaRPr lang="en-US"/>
        </a:p>
      </dgm:t>
    </dgm:pt>
    <dgm:pt modelId="{E6D7648F-9569-48B8-B0AA-808141C746E7}" type="sibTrans" cxnId="{3326E4D9-73B2-4425-ACE3-1F628648D6B5}">
      <dgm:prSet/>
      <dgm:spPr/>
      <dgm:t>
        <a:bodyPr/>
        <a:lstStyle/>
        <a:p>
          <a:endParaRPr lang="en-US"/>
        </a:p>
      </dgm:t>
    </dgm:pt>
    <dgm:pt modelId="{B9289A51-D21D-4C98-B7D0-DD8FE24E5732}" type="pres">
      <dgm:prSet presAssocID="{FA1A1DBA-B55F-4F15-9A65-40A93DAAD56B}" presName="vert0" presStyleCnt="0">
        <dgm:presLayoutVars>
          <dgm:dir/>
          <dgm:animOne val="branch"/>
          <dgm:animLvl val="lvl"/>
        </dgm:presLayoutVars>
      </dgm:prSet>
      <dgm:spPr/>
    </dgm:pt>
    <dgm:pt modelId="{82320774-6701-432B-B916-E02613A1951A}" type="pres">
      <dgm:prSet presAssocID="{E72101AB-344E-4E2B-B56E-ABF2EB5506A8}" presName="thickLine" presStyleLbl="alignNode1" presStyleIdx="0" presStyleCnt="1"/>
      <dgm:spPr/>
    </dgm:pt>
    <dgm:pt modelId="{5F45B880-5AD5-4659-A050-D0FB770AA890}" type="pres">
      <dgm:prSet presAssocID="{E72101AB-344E-4E2B-B56E-ABF2EB5506A8}" presName="horz1" presStyleCnt="0"/>
      <dgm:spPr/>
    </dgm:pt>
    <dgm:pt modelId="{B3EDAD2E-B340-4A0B-A522-B62F4B3EE608}" type="pres">
      <dgm:prSet presAssocID="{E72101AB-344E-4E2B-B56E-ABF2EB5506A8}" presName="tx1" presStyleLbl="revTx" presStyleIdx="0" presStyleCnt="4"/>
      <dgm:spPr/>
    </dgm:pt>
    <dgm:pt modelId="{662C44E1-45A0-476C-A8D1-220251E60B46}" type="pres">
      <dgm:prSet presAssocID="{E72101AB-344E-4E2B-B56E-ABF2EB5506A8}" presName="vert1" presStyleCnt="0"/>
      <dgm:spPr/>
    </dgm:pt>
    <dgm:pt modelId="{C2B4E178-3843-4A4E-B6AD-11474EF5448B}" type="pres">
      <dgm:prSet presAssocID="{441F9EAB-BBFF-47FE-8AE1-315D7FBBB6E2}" presName="vertSpace2a" presStyleCnt="0"/>
      <dgm:spPr/>
    </dgm:pt>
    <dgm:pt modelId="{EF10441C-E8AF-45E5-9EE4-5B6B7CD643B6}" type="pres">
      <dgm:prSet presAssocID="{441F9EAB-BBFF-47FE-8AE1-315D7FBBB6E2}" presName="horz2" presStyleCnt="0"/>
      <dgm:spPr/>
    </dgm:pt>
    <dgm:pt modelId="{A9D5D6E9-2AD2-4116-ACDE-C2F844FD7842}" type="pres">
      <dgm:prSet presAssocID="{441F9EAB-BBFF-47FE-8AE1-315D7FBBB6E2}" presName="horzSpace2" presStyleCnt="0"/>
      <dgm:spPr/>
    </dgm:pt>
    <dgm:pt modelId="{355A5135-9723-46EB-BA77-0A29288EE09C}" type="pres">
      <dgm:prSet presAssocID="{441F9EAB-BBFF-47FE-8AE1-315D7FBBB6E2}" presName="tx2" presStyleLbl="revTx" presStyleIdx="1" presStyleCnt="4"/>
      <dgm:spPr/>
    </dgm:pt>
    <dgm:pt modelId="{6C652C20-4955-4104-823C-7D59EF2B5EAC}" type="pres">
      <dgm:prSet presAssocID="{441F9EAB-BBFF-47FE-8AE1-315D7FBBB6E2}" presName="vert2" presStyleCnt="0"/>
      <dgm:spPr/>
    </dgm:pt>
    <dgm:pt modelId="{6AA8443D-A939-429B-83C3-11D46B3A71F1}" type="pres">
      <dgm:prSet presAssocID="{441F9EAB-BBFF-47FE-8AE1-315D7FBBB6E2}" presName="thinLine2b" presStyleLbl="callout" presStyleIdx="0" presStyleCnt="3"/>
      <dgm:spPr/>
    </dgm:pt>
    <dgm:pt modelId="{D3F8684B-29A5-4708-ADF1-1F447C169A94}" type="pres">
      <dgm:prSet presAssocID="{441F9EAB-BBFF-47FE-8AE1-315D7FBBB6E2}" presName="vertSpace2b" presStyleCnt="0"/>
      <dgm:spPr/>
    </dgm:pt>
    <dgm:pt modelId="{B70708CE-6621-4AE0-98A5-1617C198EC46}" type="pres">
      <dgm:prSet presAssocID="{9CE14C28-8C14-49BC-8410-B7713EB9EC00}" presName="horz2" presStyleCnt="0"/>
      <dgm:spPr/>
    </dgm:pt>
    <dgm:pt modelId="{14D44AEC-729A-4A19-BDA3-D30CCF03A9AD}" type="pres">
      <dgm:prSet presAssocID="{9CE14C28-8C14-49BC-8410-B7713EB9EC00}" presName="horzSpace2" presStyleCnt="0"/>
      <dgm:spPr/>
    </dgm:pt>
    <dgm:pt modelId="{C5ED94FD-0303-4C62-936C-E385A6D8659E}" type="pres">
      <dgm:prSet presAssocID="{9CE14C28-8C14-49BC-8410-B7713EB9EC00}" presName="tx2" presStyleLbl="revTx" presStyleIdx="2" presStyleCnt="4"/>
      <dgm:spPr/>
    </dgm:pt>
    <dgm:pt modelId="{68F2DDBC-DBF2-4DEB-8DED-943841308AA8}" type="pres">
      <dgm:prSet presAssocID="{9CE14C28-8C14-49BC-8410-B7713EB9EC00}" presName="vert2" presStyleCnt="0"/>
      <dgm:spPr/>
    </dgm:pt>
    <dgm:pt modelId="{34C8581F-332E-4B2D-B061-97B68D2CAA83}" type="pres">
      <dgm:prSet presAssocID="{9CE14C28-8C14-49BC-8410-B7713EB9EC00}" presName="thinLine2b" presStyleLbl="callout" presStyleIdx="1" presStyleCnt="3"/>
      <dgm:spPr/>
    </dgm:pt>
    <dgm:pt modelId="{AA924AA8-0BFA-4778-B3E8-921C0893E1A6}" type="pres">
      <dgm:prSet presAssocID="{9CE14C28-8C14-49BC-8410-B7713EB9EC00}" presName="vertSpace2b" presStyleCnt="0"/>
      <dgm:spPr/>
    </dgm:pt>
    <dgm:pt modelId="{7155665D-9142-4440-BF38-BB5CDAD0C827}" type="pres">
      <dgm:prSet presAssocID="{6661C8E2-92DB-4D1A-A01C-16C77762B0F4}" presName="horz2" presStyleCnt="0"/>
      <dgm:spPr/>
    </dgm:pt>
    <dgm:pt modelId="{9A79AF06-ABC6-4760-B2FC-6A9F6EED524A}" type="pres">
      <dgm:prSet presAssocID="{6661C8E2-92DB-4D1A-A01C-16C77762B0F4}" presName="horzSpace2" presStyleCnt="0"/>
      <dgm:spPr/>
    </dgm:pt>
    <dgm:pt modelId="{23CF8A9B-68AA-4564-B336-6C29527AC903}" type="pres">
      <dgm:prSet presAssocID="{6661C8E2-92DB-4D1A-A01C-16C77762B0F4}" presName="tx2" presStyleLbl="revTx" presStyleIdx="3" presStyleCnt="4"/>
      <dgm:spPr/>
    </dgm:pt>
    <dgm:pt modelId="{F4371A66-0DD1-44E1-B4FF-36BB53C07A25}" type="pres">
      <dgm:prSet presAssocID="{6661C8E2-92DB-4D1A-A01C-16C77762B0F4}" presName="vert2" presStyleCnt="0"/>
      <dgm:spPr/>
    </dgm:pt>
    <dgm:pt modelId="{6C6CDAC4-618D-4D95-A78E-5953C88E60F9}" type="pres">
      <dgm:prSet presAssocID="{6661C8E2-92DB-4D1A-A01C-16C77762B0F4}" presName="thinLine2b" presStyleLbl="callout" presStyleIdx="2" presStyleCnt="3"/>
      <dgm:spPr/>
    </dgm:pt>
    <dgm:pt modelId="{F94D67AC-2439-4D4B-9A9A-683D4B11150E}" type="pres">
      <dgm:prSet presAssocID="{6661C8E2-92DB-4D1A-A01C-16C77762B0F4}" presName="vertSpace2b" presStyleCnt="0"/>
      <dgm:spPr/>
    </dgm:pt>
  </dgm:ptLst>
  <dgm:cxnLst>
    <dgm:cxn modelId="{31F63E1B-843A-47B4-8F7A-A671FEEE9A67}" srcId="{FA1A1DBA-B55F-4F15-9A65-40A93DAAD56B}" destId="{E72101AB-344E-4E2B-B56E-ABF2EB5506A8}" srcOrd="0" destOrd="0" parTransId="{E0680C81-C271-4195-AA5B-47BCB519D91D}" sibTransId="{C33ECF50-25AC-4D78-9E81-8B46CB244767}"/>
    <dgm:cxn modelId="{43BCD137-D287-4D36-B25C-3294B558FBB6}" type="presOf" srcId="{E72101AB-344E-4E2B-B56E-ABF2EB5506A8}" destId="{B3EDAD2E-B340-4A0B-A522-B62F4B3EE608}" srcOrd="0" destOrd="0" presId="urn:microsoft.com/office/officeart/2008/layout/LinedList"/>
    <dgm:cxn modelId="{2D3D1B63-C072-4163-8C04-C2F95C158C1F}" type="presOf" srcId="{9CE14C28-8C14-49BC-8410-B7713EB9EC00}" destId="{C5ED94FD-0303-4C62-936C-E385A6D8659E}" srcOrd="0" destOrd="0" presId="urn:microsoft.com/office/officeart/2008/layout/LinedList"/>
    <dgm:cxn modelId="{FB200474-B7F9-4F66-80B1-754843864C2A}" type="presOf" srcId="{441F9EAB-BBFF-47FE-8AE1-315D7FBBB6E2}" destId="{355A5135-9723-46EB-BA77-0A29288EE09C}" srcOrd="0" destOrd="0" presId="urn:microsoft.com/office/officeart/2008/layout/LinedList"/>
    <dgm:cxn modelId="{F796E758-19AE-4B0D-954F-7AA3801A7048}" srcId="{E72101AB-344E-4E2B-B56E-ABF2EB5506A8}" destId="{9CE14C28-8C14-49BC-8410-B7713EB9EC00}" srcOrd="1" destOrd="0" parTransId="{151BD019-F512-4A78-8222-79EB95B42DD3}" sibTransId="{0BC4D533-165D-4BE4-A2B9-FD094965DF1E}"/>
    <dgm:cxn modelId="{96A0EDD3-8BCF-4999-B437-BBD12C3661BF}" srcId="{E72101AB-344E-4E2B-B56E-ABF2EB5506A8}" destId="{441F9EAB-BBFF-47FE-8AE1-315D7FBBB6E2}" srcOrd="0" destOrd="0" parTransId="{726B1EB4-FB63-40C1-9B51-9C28E75FA6E6}" sibTransId="{E1BAD449-5996-437C-AA2C-F483770F8A47}"/>
    <dgm:cxn modelId="{3326E4D9-73B2-4425-ACE3-1F628648D6B5}" srcId="{E72101AB-344E-4E2B-B56E-ABF2EB5506A8}" destId="{6661C8E2-92DB-4D1A-A01C-16C77762B0F4}" srcOrd="2" destOrd="0" parTransId="{50AD86C4-C76C-4A48-9C15-989AF92A97EC}" sibTransId="{E6D7648F-9569-48B8-B0AA-808141C746E7}"/>
    <dgm:cxn modelId="{DE3C98DB-95F8-4F87-8A7F-82ACF47FE304}" type="presOf" srcId="{6661C8E2-92DB-4D1A-A01C-16C77762B0F4}" destId="{23CF8A9B-68AA-4564-B336-6C29527AC903}" srcOrd="0" destOrd="0" presId="urn:microsoft.com/office/officeart/2008/layout/LinedList"/>
    <dgm:cxn modelId="{262AE9EC-0721-47C4-B49D-99FF0B49B0C3}" type="presOf" srcId="{FA1A1DBA-B55F-4F15-9A65-40A93DAAD56B}" destId="{B9289A51-D21D-4C98-B7D0-DD8FE24E5732}" srcOrd="0" destOrd="0" presId="urn:microsoft.com/office/officeart/2008/layout/LinedList"/>
    <dgm:cxn modelId="{451C77F5-D4D7-402F-B299-A7179825FA02}" type="presParOf" srcId="{B9289A51-D21D-4C98-B7D0-DD8FE24E5732}" destId="{82320774-6701-432B-B916-E02613A1951A}" srcOrd="0" destOrd="0" presId="urn:microsoft.com/office/officeart/2008/layout/LinedList"/>
    <dgm:cxn modelId="{2ADF732E-85E1-43DE-85A6-8F67B2D21AB2}" type="presParOf" srcId="{B9289A51-D21D-4C98-B7D0-DD8FE24E5732}" destId="{5F45B880-5AD5-4659-A050-D0FB770AA890}" srcOrd="1" destOrd="0" presId="urn:microsoft.com/office/officeart/2008/layout/LinedList"/>
    <dgm:cxn modelId="{0EA395D0-D8F8-4C2F-95D0-2425BFDE0740}" type="presParOf" srcId="{5F45B880-5AD5-4659-A050-D0FB770AA890}" destId="{B3EDAD2E-B340-4A0B-A522-B62F4B3EE608}" srcOrd="0" destOrd="0" presId="urn:microsoft.com/office/officeart/2008/layout/LinedList"/>
    <dgm:cxn modelId="{21FC7D6E-E8AF-4D23-8ABC-9C5F12BA3AA3}" type="presParOf" srcId="{5F45B880-5AD5-4659-A050-D0FB770AA890}" destId="{662C44E1-45A0-476C-A8D1-220251E60B46}" srcOrd="1" destOrd="0" presId="urn:microsoft.com/office/officeart/2008/layout/LinedList"/>
    <dgm:cxn modelId="{9E9E17CE-02D0-41FE-8573-8245FD16CE08}" type="presParOf" srcId="{662C44E1-45A0-476C-A8D1-220251E60B46}" destId="{C2B4E178-3843-4A4E-B6AD-11474EF5448B}" srcOrd="0" destOrd="0" presId="urn:microsoft.com/office/officeart/2008/layout/LinedList"/>
    <dgm:cxn modelId="{49AD4F9A-5F4D-4A01-92D9-48C402F795CA}" type="presParOf" srcId="{662C44E1-45A0-476C-A8D1-220251E60B46}" destId="{EF10441C-E8AF-45E5-9EE4-5B6B7CD643B6}" srcOrd="1" destOrd="0" presId="urn:microsoft.com/office/officeart/2008/layout/LinedList"/>
    <dgm:cxn modelId="{D05B723E-F1C4-428E-BB30-30A747BCCC2E}" type="presParOf" srcId="{EF10441C-E8AF-45E5-9EE4-5B6B7CD643B6}" destId="{A9D5D6E9-2AD2-4116-ACDE-C2F844FD7842}" srcOrd="0" destOrd="0" presId="urn:microsoft.com/office/officeart/2008/layout/LinedList"/>
    <dgm:cxn modelId="{7A02CE10-2D33-4AB2-97A3-B4202D751646}" type="presParOf" srcId="{EF10441C-E8AF-45E5-9EE4-5B6B7CD643B6}" destId="{355A5135-9723-46EB-BA77-0A29288EE09C}" srcOrd="1" destOrd="0" presId="urn:microsoft.com/office/officeart/2008/layout/LinedList"/>
    <dgm:cxn modelId="{1B406609-73DA-4312-8265-43E8FA3805E2}" type="presParOf" srcId="{EF10441C-E8AF-45E5-9EE4-5B6B7CD643B6}" destId="{6C652C20-4955-4104-823C-7D59EF2B5EAC}" srcOrd="2" destOrd="0" presId="urn:microsoft.com/office/officeart/2008/layout/LinedList"/>
    <dgm:cxn modelId="{ECF84837-547F-4576-AD00-DE4D8C954021}" type="presParOf" srcId="{662C44E1-45A0-476C-A8D1-220251E60B46}" destId="{6AA8443D-A939-429B-83C3-11D46B3A71F1}" srcOrd="2" destOrd="0" presId="urn:microsoft.com/office/officeart/2008/layout/LinedList"/>
    <dgm:cxn modelId="{92EE1BAB-5533-490B-B95F-62940095B3CA}" type="presParOf" srcId="{662C44E1-45A0-476C-A8D1-220251E60B46}" destId="{D3F8684B-29A5-4708-ADF1-1F447C169A94}" srcOrd="3" destOrd="0" presId="urn:microsoft.com/office/officeart/2008/layout/LinedList"/>
    <dgm:cxn modelId="{3D6390F0-3A08-439F-AEFA-FDDB1336163F}" type="presParOf" srcId="{662C44E1-45A0-476C-A8D1-220251E60B46}" destId="{B70708CE-6621-4AE0-98A5-1617C198EC46}" srcOrd="4" destOrd="0" presId="urn:microsoft.com/office/officeart/2008/layout/LinedList"/>
    <dgm:cxn modelId="{4D8CDB16-7D9E-40B0-92FC-8436B27DB1E7}" type="presParOf" srcId="{B70708CE-6621-4AE0-98A5-1617C198EC46}" destId="{14D44AEC-729A-4A19-BDA3-D30CCF03A9AD}" srcOrd="0" destOrd="0" presId="urn:microsoft.com/office/officeart/2008/layout/LinedList"/>
    <dgm:cxn modelId="{225B1D19-501C-41EB-932E-6C19CB60C86F}" type="presParOf" srcId="{B70708CE-6621-4AE0-98A5-1617C198EC46}" destId="{C5ED94FD-0303-4C62-936C-E385A6D8659E}" srcOrd="1" destOrd="0" presId="urn:microsoft.com/office/officeart/2008/layout/LinedList"/>
    <dgm:cxn modelId="{C863F8B7-973E-400F-86D1-31E7A482F37B}" type="presParOf" srcId="{B70708CE-6621-4AE0-98A5-1617C198EC46}" destId="{68F2DDBC-DBF2-4DEB-8DED-943841308AA8}" srcOrd="2" destOrd="0" presId="urn:microsoft.com/office/officeart/2008/layout/LinedList"/>
    <dgm:cxn modelId="{E950FA31-2A95-4E12-8CEC-63F2B3C1BE3F}" type="presParOf" srcId="{662C44E1-45A0-476C-A8D1-220251E60B46}" destId="{34C8581F-332E-4B2D-B061-97B68D2CAA83}" srcOrd="5" destOrd="0" presId="urn:microsoft.com/office/officeart/2008/layout/LinedList"/>
    <dgm:cxn modelId="{C2E5D188-C1A3-4B78-BC5F-720607CE960B}" type="presParOf" srcId="{662C44E1-45A0-476C-A8D1-220251E60B46}" destId="{AA924AA8-0BFA-4778-B3E8-921C0893E1A6}" srcOrd="6" destOrd="0" presId="urn:microsoft.com/office/officeart/2008/layout/LinedList"/>
    <dgm:cxn modelId="{73CAACF4-0EAA-427E-8EF8-619196ACD328}" type="presParOf" srcId="{662C44E1-45A0-476C-A8D1-220251E60B46}" destId="{7155665D-9142-4440-BF38-BB5CDAD0C827}" srcOrd="7" destOrd="0" presId="urn:microsoft.com/office/officeart/2008/layout/LinedList"/>
    <dgm:cxn modelId="{5BD99497-570E-44A3-B658-CD89865599E1}" type="presParOf" srcId="{7155665D-9142-4440-BF38-BB5CDAD0C827}" destId="{9A79AF06-ABC6-4760-B2FC-6A9F6EED524A}" srcOrd="0" destOrd="0" presId="urn:microsoft.com/office/officeart/2008/layout/LinedList"/>
    <dgm:cxn modelId="{DCF0E31A-2BEE-4819-BF56-52FBC4235B60}" type="presParOf" srcId="{7155665D-9142-4440-BF38-BB5CDAD0C827}" destId="{23CF8A9B-68AA-4564-B336-6C29527AC903}" srcOrd="1" destOrd="0" presId="urn:microsoft.com/office/officeart/2008/layout/LinedList"/>
    <dgm:cxn modelId="{A49166A5-57E6-4CDF-B87A-F35B4500E324}" type="presParOf" srcId="{7155665D-9142-4440-BF38-BB5CDAD0C827}" destId="{F4371A66-0DD1-44E1-B4FF-36BB53C07A25}" srcOrd="2" destOrd="0" presId="urn:microsoft.com/office/officeart/2008/layout/LinedList"/>
    <dgm:cxn modelId="{785A4F49-85E4-4748-9892-D1C0E1856322}" type="presParOf" srcId="{662C44E1-45A0-476C-A8D1-220251E60B46}" destId="{6C6CDAC4-618D-4D95-A78E-5953C88E60F9}" srcOrd="8" destOrd="0" presId="urn:microsoft.com/office/officeart/2008/layout/LinedList"/>
    <dgm:cxn modelId="{12A4FA01-0C8F-439F-B6A4-D22725B0B4EF}" type="presParOf" srcId="{662C44E1-45A0-476C-A8D1-220251E60B46}" destId="{F94D67AC-2439-4D4B-9A9A-683D4B11150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53E537-BC57-4AC5-8224-A651CFA2BCFB}"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08BC85C8-F5DD-4FB6-83D7-14FA8A7A273B}">
      <dgm:prSet phldrT="[Text]"/>
      <dgm:spPr/>
      <dgm:t>
        <a:bodyPr/>
        <a:lstStyle/>
        <a:p>
          <a:r>
            <a:rPr lang="en-US" dirty="0"/>
            <a:t>Job protections under FMLA and Paid Family and Medical Leave are similar.</a:t>
          </a:r>
        </a:p>
      </dgm:t>
    </dgm:pt>
    <dgm:pt modelId="{7463848C-36F3-4934-8760-ECDA915EF88F}" type="parTrans" cxnId="{F0D735D7-7983-479E-8A91-7A07682AA0A1}">
      <dgm:prSet/>
      <dgm:spPr/>
      <dgm:t>
        <a:bodyPr/>
        <a:lstStyle/>
        <a:p>
          <a:endParaRPr lang="en-US"/>
        </a:p>
      </dgm:t>
    </dgm:pt>
    <dgm:pt modelId="{2AADB486-217A-4278-BFD6-6FF8CF22E20D}" type="sibTrans" cxnId="{F0D735D7-7983-479E-8A91-7A07682AA0A1}">
      <dgm:prSet/>
      <dgm:spPr/>
      <dgm:t>
        <a:bodyPr/>
        <a:lstStyle/>
        <a:p>
          <a:endParaRPr lang="en-US"/>
        </a:p>
      </dgm:t>
    </dgm:pt>
    <dgm:pt modelId="{5BF2D0C0-B740-4652-B263-1EF2B64118D9}">
      <dgm:prSet/>
      <dgm:spPr/>
      <dgm:t>
        <a:bodyPr/>
        <a:lstStyle/>
        <a:p>
          <a:r>
            <a:rPr lang="en-US" dirty="0"/>
            <a:t>Usually run concurrently when people are eligible for both. </a:t>
          </a:r>
        </a:p>
      </dgm:t>
    </dgm:pt>
    <dgm:pt modelId="{956EFA68-3F14-40B5-B97D-DE3682B1F3F4}" type="parTrans" cxnId="{51002AA1-686E-40F7-BAF6-2C82459F9162}">
      <dgm:prSet/>
      <dgm:spPr/>
      <dgm:t>
        <a:bodyPr/>
        <a:lstStyle/>
        <a:p>
          <a:endParaRPr lang="en-US"/>
        </a:p>
      </dgm:t>
    </dgm:pt>
    <dgm:pt modelId="{E9F8D6AF-4E34-4B14-A6B4-688D00096809}" type="sibTrans" cxnId="{51002AA1-686E-40F7-BAF6-2C82459F9162}">
      <dgm:prSet/>
      <dgm:spPr/>
      <dgm:t>
        <a:bodyPr/>
        <a:lstStyle/>
        <a:p>
          <a:endParaRPr lang="en-US"/>
        </a:p>
      </dgm:t>
    </dgm:pt>
    <dgm:pt modelId="{10CC6762-E90F-471F-AA63-DEDAD17C3DEC}">
      <dgm:prSet phldrT="[Text]"/>
      <dgm:spPr/>
      <dgm:t>
        <a:bodyPr/>
        <a:lstStyle/>
        <a:p>
          <a:r>
            <a:rPr lang="en-US" dirty="0"/>
            <a:t>Paid Family and Medical Leave is similar but entirely separate.</a:t>
          </a:r>
        </a:p>
      </dgm:t>
    </dgm:pt>
    <dgm:pt modelId="{2CBD0E37-03C2-4713-AD59-EF552978F4FA}" type="parTrans" cxnId="{7CA297AA-8CBE-40BA-A633-6FBBAB97C551}">
      <dgm:prSet/>
      <dgm:spPr/>
      <dgm:t>
        <a:bodyPr/>
        <a:lstStyle/>
        <a:p>
          <a:endParaRPr lang="en-US"/>
        </a:p>
      </dgm:t>
    </dgm:pt>
    <dgm:pt modelId="{66EEE9CD-4EB6-4E37-96FF-820DFA0B1215}" type="sibTrans" cxnId="{7CA297AA-8CBE-40BA-A633-6FBBAB97C551}">
      <dgm:prSet/>
      <dgm:spPr/>
      <dgm:t>
        <a:bodyPr/>
        <a:lstStyle/>
        <a:p>
          <a:endParaRPr lang="en-US"/>
        </a:p>
      </dgm:t>
    </dgm:pt>
    <dgm:pt modelId="{132518A5-4517-47B8-ACCA-674DE622CC42}">
      <dgm:prSet/>
      <dgm:spPr/>
      <dgm:t>
        <a:bodyPr/>
        <a:lstStyle/>
        <a:p>
          <a:r>
            <a:rPr lang="en-US" dirty="0"/>
            <a:t>It is possible to use both types of leave.</a:t>
          </a:r>
        </a:p>
      </dgm:t>
    </dgm:pt>
    <dgm:pt modelId="{50E32630-D707-47FD-9AB5-E5213A555FCD}" type="parTrans" cxnId="{842B3F03-F23D-4D99-AC3B-3FEC652295C9}">
      <dgm:prSet/>
      <dgm:spPr/>
      <dgm:t>
        <a:bodyPr/>
        <a:lstStyle/>
        <a:p>
          <a:endParaRPr lang="en-US"/>
        </a:p>
      </dgm:t>
    </dgm:pt>
    <dgm:pt modelId="{F5A4B969-282A-4855-8117-948B543D7A36}" type="sibTrans" cxnId="{842B3F03-F23D-4D99-AC3B-3FEC652295C9}">
      <dgm:prSet/>
      <dgm:spPr/>
      <dgm:t>
        <a:bodyPr/>
        <a:lstStyle/>
        <a:p>
          <a:endParaRPr lang="en-US"/>
        </a:p>
      </dgm:t>
    </dgm:pt>
    <dgm:pt modelId="{40AA39E7-C4FE-4924-9C06-2D78FF99CF4B}">
      <dgm:prSet/>
      <dgm:spPr/>
      <dgm:t>
        <a:bodyPr/>
        <a:lstStyle/>
        <a:p>
          <a:r>
            <a:rPr lang="en-US" dirty="0"/>
            <a:t>Using FMLA does not diminish Paid Leave benefits.</a:t>
          </a:r>
        </a:p>
      </dgm:t>
    </dgm:pt>
    <dgm:pt modelId="{FFBE0FA8-8DFA-48EE-989F-F3E43C81F6A7}" type="parTrans" cxnId="{F3B71A71-B6C7-4408-B70A-C71F501DB0C1}">
      <dgm:prSet/>
      <dgm:spPr/>
      <dgm:t>
        <a:bodyPr/>
        <a:lstStyle/>
        <a:p>
          <a:endParaRPr lang="en-US"/>
        </a:p>
      </dgm:t>
    </dgm:pt>
    <dgm:pt modelId="{4FF57670-CA58-4313-A1CC-2621C0F96D0B}" type="sibTrans" cxnId="{F3B71A71-B6C7-4408-B70A-C71F501DB0C1}">
      <dgm:prSet/>
      <dgm:spPr/>
      <dgm:t>
        <a:bodyPr/>
        <a:lstStyle/>
        <a:p>
          <a:endParaRPr lang="en-US"/>
        </a:p>
      </dgm:t>
    </dgm:pt>
    <dgm:pt modelId="{44017010-E181-46DF-A02D-0F79441A2D26}" type="pres">
      <dgm:prSet presAssocID="{3653E537-BC57-4AC5-8224-A651CFA2BCFB}" presName="Name0" presStyleCnt="0">
        <dgm:presLayoutVars>
          <dgm:dir/>
          <dgm:resizeHandles val="exact"/>
        </dgm:presLayoutVars>
      </dgm:prSet>
      <dgm:spPr/>
    </dgm:pt>
    <dgm:pt modelId="{CA4195BB-E069-4784-B657-F11C6BB4909D}" type="pres">
      <dgm:prSet presAssocID="{10CC6762-E90F-471F-AA63-DEDAD17C3DEC}" presName="composite" presStyleCnt="0"/>
      <dgm:spPr/>
    </dgm:pt>
    <dgm:pt modelId="{F7E031DA-02A6-44EE-A090-683A2B20A308}" type="pres">
      <dgm:prSet presAssocID="{10CC6762-E90F-471F-AA63-DEDAD17C3DEC}" presName="rect1" presStyleLbl="trAlignAcc1" presStyleIdx="0" presStyleCnt="2">
        <dgm:presLayoutVars>
          <dgm:bulletEnabled val="1"/>
        </dgm:presLayoutVars>
      </dgm:prSet>
      <dgm:spPr/>
    </dgm:pt>
    <dgm:pt modelId="{CA4FDFE3-F2B3-4FF5-A22C-C50523A19AB6}" type="pres">
      <dgm:prSet presAssocID="{10CC6762-E90F-471F-AA63-DEDAD17C3DEC}"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971BCE2A-C5E5-40B7-A487-88152D2C80B2}" type="pres">
      <dgm:prSet presAssocID="{66EEE9CD-4EB6-4E37-96FF-820DFA0B1215}" presName="sibTrans" presStyleCnt="0"/>
      <dgm:spPr/>
    </dgm:pt>
    <dgm:pt modelId="{4FC46D6C-6FAE-4F7E-B27E-8CDAABC9309E}" type="pres">
      <dgm:prSet presAssocID="{08BC85C8-F5DD-4FB6-83D7-14FA8A7A273B}" presName="composite" presStyleCnt="0"/>
      <dgm:spPr/>
    </dgm:pt>
    <dgm:pt modelId="{D08C4D8E-B8AD-400F-9ED5-1356F231D052}" type="pres">
      <dgm:prSet presAssocID="{08BC85C8-F5DD-4FB6-83D7-14FA8A7A273B}" presName="rect1" presStyleLbl="trAlignAcc1" presStyleIdx="1" presStyleCnt="2">
        <dgm:presLayoutVars>
          <dgm:bulletEnabled val="1"/>
        </dgm:presLayoutVars>
      </dgm:prSet>
      <dgm:spPr/>
    </dgm:pt>
    <dgm:pt modelId="{1221D72A-89A7-433C-B802-9A0C9A53B2C1}" type="pres">
      <dgm:prSet presAssocID="{08BC85C8-F5DD-4FB6-83D7-14FA8A7A273B}"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Lst>
  <dgm:cxnLst>
    <dgm:cxn modelId="{842B3F03-F23D-4D99-AC3B-3FEC652295C9}" srcId="{10CC6762-E90F-471F-AA63-DEDAD17C3DEC}" destId="{132518A5-4517-47B8-ACCA-674DE622CC42}" srcOrd="0" destOrd="0" parTransId="{50E32630-D707-47FD-9AB5-E5213A555FCD}" sibTransId="{F5A4B969-282A-4855-8117-948B543D7A36}"/>
    <dgm:cxn modelId="{44910144-F28A-4D36-BAA8-782398475D40}" type="presOf" srcId="{132518A5-4517-47B8-ACCA-674DE622CC42}" destId="{F7E031DA-02A6-44EE-A090-683A2B20A308}" srcOrd="0" destOrd="1" presId="urn:microsoft.com/office/officeart/2008/layout/PictureStrips"/>
    <dgm:cxn modelId="{F3B71A71-B6C7-4408-B70A-C71F501DB0C1}" srcId="{10CC6762-E90F-471F-AA63-DEDAD17C3DEC}" destId="{40AA39E7-C4FE-4924-9C06-2D78FF99CF4B}" srcOrd="1" destOrd="0" parTransId="{FFBE0FA8-8DFA-48EE-989F-F3E43C81F6A7}" sibTransId="{4FF57670-CA58-4313-A1CC-2621C0F96D0B}"/>
    <dgm:cxn modelId="{F9CA7777-4C90-4460-9538-0E62FAF32061}" type="presOf" srcId="{08BC85C8-F5DD-4FB6-83D7-14FA8A7A273B}" destId="{D08C4D8E-B8AD-400F-9ED5-1356F231D052}" srcOrd="0" destOrd="0" presId="urn:microsoft.com/office/officeart/2008/layout/PictureStrips"/>
    <dgm:cxn modelId="{202E4D8C-6A4F-4895-BE7B-2987ED83B5C0}" type="presOf" srcId="{10CC6762-E90F-471F-AA63-DEDAD17C3DEC}" destId="{F7E031DA-02A6-44EE-A090-683A2B20A308}" srcOrd="0" destOrd="0" presId="urn:microsoft.com/office/officeart/2008/layout/PictureStrips"/>
    <dgm:cxn modelId="{A385B58D-FAB4-452D-8AB7-1F01B37AB8A3}" type="presOf" srcId="{40AA39E7-C4FE-4924-9C06-2D78FF99CF4B}" destId="{F7E031DA-02A6-44EE-A090-683A2B20A308}" srcOrd="0" destOrd="2" presId="urn:microsoft.com/office/officeart/2008/layout/PictureStrips"/>
    <dgm:cxn modelId="{51002AA1-686E-40F7-BAF6-2C82459F9162}" srcId="{08BC85C8-F5DD-4FB6-83D7-14FA8A7A273B}" destId="{5BF2D0C0-B740-4652-B263-1EF2B64118D9}" srcOrd="0" destOrd="0" parTransId="{956EFA68-3F14-40B5-B97D-DE3682B1F3F4}" sibTransId="{E9F8D6AF-4E34-4B14-A6B4-688D00096809}"/>
    <dgm:cxn modelId="{91B0A3A9-7D01-4B5B-8620-F1686DB78E78}" type="presOf" srcId="{3653E537-BC57-4AC5-8224-A651CFA2BCFB}" destId="{44017010-E181-46DF-A02D-0F79441A2D26}" srcOrd="0" destOrd="0" presId="urn:microsoft.com/office/officeart/2008/layout/PictureStrips"/>
    <dgm:cxn modelId="{7CA297AA-8CBE-40BA-A633-6FBBAB97C551}" srcId="{3653E537-BC57-4AC5-8224-A651CFA2BCFB}" destId="{10CC6762-E90F-471F-AA63-DEDAD17C3DEC}" srcOrd="0" destOrd="0" parTransId="{2CBD0E37-03C2-4713-AD59-EF552978F4FA}" sibTransId="{66EEE9CD-4EB6-4E37-96FF-820DFA0B1215}"/>
    <dgm:cxn modelId="{569328C1-43EB-4BC7-A0C0-76017E283DB1}" type="presOf" srcId="{5BF2D0C0-B740-4652-B263-1EF2B64118D9}" destId="{D08C4D8E-B8AD-400F-9ED5-1356F231D052}" srcOrd="0" destOrd="1" presId="urn:microsoft.com/office/officeart/2008/layout/PictureStrips"/>
    <dgm:cxn modelId="{F0D735D7-7983-479E-8A91-7A07682AA0A1}" srcId="{3653E537-BC57-4AC5-8224-A651CFA2BCFB}" destId="{08BC85C8-F5DD-4FB6-83D7-14FA8A7A273B}" srcOrd="1" destOrd="0" parTransId="{7463848C-36F3-4934-8760-ECDA915EF88F}" sibTransId="{2AADB486-217A-4278-BFD6-6FF8CF22E20D}"/>
    <dgm:cxn modelId="{6AE1AA80-6EFA-4458-82D8-69A37198AE9A}" type="presParOf" srcId="{44017010-E181-46DF-A02D-0F79441A2D26}" destId="{CA4195BB-E069-4784-B657-F11C6BB4909D}" srcOrd="0" destOrd="0" presId="urn:microsoft.com/office/officeart/2008/layout/PictureStrips"/>
    <dgm:cxn modelId="{C56A7923-A2C1-438D-94B6-35B7AA3EE4D8}" type="presParOf" srcId="{CA4195BB-E069-4784-B657-F11C6BB4909D}" destId="{F7E031DA-02A6-44EE-A090-683A2B20A308}" srcOrd="0" destOrd="0" presId="urn:microsoft.com/office/officeart/2008/layout/PictureStrips"/>
    <dgm:cxn modelId="{DAD4BE41-90EB-49F9-86AE-2DE3FC1E762D}" type="presParOf" srcId="{CA4195BB-E069-4784-B657-F11C6BB4909D}" destId="{CA4FDFE3-F2B3-4FF5-A22C-C50523A19AB6}" srcOrd="1" destOrd="0" presId="urn:microsoft.com/office/officeart/2008/layout/PictureStrips"/>
    <dgm:cxn modelId="{06F8DBCA-9223-4B6A-B422-5922C0418095}" type="presParOf" srcId="{44017010-E181-46DF-A02D-0F79441A2D26}" destId="{971BCE2A-C5E5-40B7-A487-88152D2C80B2}" srcOrd="1" destOrd="0" presId="urn:microsoft.com/office/officeart/2008/layout/PictureStrips"/>
    <dgm:cxn modelId="{5A41FCDB-655E-4A29-99F3-3D7B963282D8}" type="presParOf" srcId="{44017010-E181-46DF-A02D-0F79441A2D26}" destId="{4FC46D6C-6FAE-4F7E-B27E-8CDAABC9309E}" srcOrd="2" destOrd="0" presId="urn:microsoft.com/office/officeart/2008/layout/PictureStrips"/>
    <dgm:cxn modelId="{D4781409-A5F9-4065-BBC0-66A5AB5F1D9F}" type="presParOf" srcId="{4FC46D6C-6FAE-4F7E-B27E-8CDAABC9309E}" destId="{D08C4D8E-B8AD-400F-9ED5-1356F231D052}" srcOrd="0" destOrd="0" presId="urn:microsoft.com/office/officeart/2008/layout/PictureStrips"/>
    <dgm:cxn modelId="{6FF44EF6-B6AF-4ED7-BDBB-EF1B47E0B7A0}" type="presParOf" srcId="{4FC46D6C-6FAE-4F7E-B27E-8CDAABC9309E}" destId="{1221D72A-89A7-433C-B802-9A0C9A53B2C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C12509-0114-451B-A601-BBC18AFD472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DF109BCF-C7F6-403D-808A-9B12F3B9311D}">
      <dgm:prSet phldrT="[Text]"/>
      <dgm:spPr/>
      <dgm:t>
        <a:bodyPr/>
        <a:lstStyle/>
        <a:p>
          <a:r>
            <a:rPr lang="en-US" dirty="0">
              <a:latin typeface="Open Sans" panose="020B0604020202020204" charset="0"/>
            </a:rPr>
            <a:t>833-717-2273</a:t>
          </a:r>
        </a:p>
      </dgm:t>
    </dgm:pt>
    <dgm:pt modelId="{9993CD34-56C6-4EBA-B610-EFCC34AAF9EE}" type="parTrans" cxnId="{319E2817-B9C6-4478-8522-43378DF72359}">
      <dgm:prSet/>
      <dgm:spPr/>
      <dgm:t>
        <a:bodyPr/>
        <a:lstStyle/>
        <a:p>
          <a:endParaRPr lang="en-US"/>
        </a:p>
      </dgm:t>
    </dgm:pt>
    <dgm:pt modelId="{5C266604-AFDC-452C-9742-2345858B2D1D}" type="sibTrans" cxnId="{319E2817-B9C6-4478-8522-43378DF72359}">
      <dgm:prSet/>
      <dgm:spPr/>
      <dgm:t>
        <a:bodyPr/>
        <a:lstStyle/>
        <a:p>
          <a:endParaRPr lang="en-US"/>
        </a:p>
      </dgm:t>
    </dgm:pt>
    <dgm:pt modelId="{6197CDC1-530E-4FC5-8A03-C337D47E61D7}">
      <dgm:prSet phldrT="[Text]"/>
      <dgm:spPr/>
      <dgm:t>
        <a:bodyPr/>
        <a:lstStyle/>
        <a:p>
          <a:r>
            <a:rPr lang="en-US" dirty="0">
              <a:latin typeface="Open Sans" panose="020B0604020202020204" charset="0"/>
            </a:rPr>
            <a:t>paidleave.wa.gov</a:t>
          </a:r>
        </a:p>
      </dgm:t>
    </dgm:pt>
    <dgm:pt modelId="{AF0C0ED4-C6A9-473D-A4F7-B61A13399C08}" type="parTrans" cxnId="{D7425816-23C1-4FD2-9ACA-8A118416CD96}">
      <dgm:prSet/>
      <dgm:spPr/>
      <dgm:t>
        <a:bodyPr/>
        <a:lstStyle/>
        <a:p>
          <a:endParaRPr lang="en-US"/>
        </a:p>
      </dgm:t>
    </dgm:pt>
    <dgm:pt modelId="{6E54D0D1-A582-4B2C-98D4-EA60B59BED2C}" type="sibTrans" cxnId="{D7425816-23C1-4FD2-9ACA-8A118416CD96}">
      <dgm:prSet/>
      <dgm:spPr/>
      <dgm:t>
        <a:bodyPr/>
        <a:lstStyle/>
        <a:p>
          <a:endParaRPr lang="en-US"/>
        </a:p>
      </dgm:t>
    </dgm:pt>
    <dgm:pt modelId="{FCC4A8B2-70B4-4B48-9DD4-91CA7729AA0C}" type="pres">
      <dgm:prSet presAssocID="{35C12509-0114-451B-A601-BBC18AFD4723}" presName="Name0" presStyleCnt="0">
        <dgm:presLayoutVars>
          <dgm:dir/>
          <dgm:resizeHandles val="exact"/>
        </dgm:presLayoutVars>
      </dgm:prSet>
      <dgm:spPr/>
    </dgm:pt>
    <dgm:pt modelId="{87C37025-80EE-4B23-AA8C-C201029250EA}" type="pres">
      <dgm:prSet presAssocID="{DF109BCF-C7F6-403D-808A-9B12F3B9311D}" presName="compNode" presStyleCnt="0"/>
      <dgm:spPr/>
    </dgm:pt>
    <dgm:pt modelId="{7B879D3B-6BDF-4F1F-BAF7-FEE56CAFAF6F}" type="pres">
      <dgm:prSet presAssocID="{DF109BCF-C7F6-403D-808A-9B12F3B9311D}" presName="pictRect" presStyleLbl="node1" presStyleIdx="0" presStyleCnt="2" custScaleX="48757" custScaleY="56612"/>
      <dgm:spPr>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23000" b="-23000"/>
          </a:stretch>
        </a:blipFill>
        <a:ln>
          <a:solidFill>
            <a:schemeClr val="accent2"/>
          </a:solidFill>
        </a:ln>
      </dgm:spPr>
      <dgm:extLst>
        <a:ext uri="{E40237B7-FDA0-4F09-8148-C483321AD2D9}">
          <dgm14:cNvPr xmlns:dgm14="http://schemas.microsoft.com/office/drawing/2010/diagram" id="0" name="" descr="Telephone"/>
        </a:ext>
      </dgm:extLst>
    </dgm:pt>
    <dgm:pt modelId="{13F8B399-F6CC-4D3D-AC51-2AFC4EA1EA17}" type="pres">
      <dgm:prSet presAssocID="{DF109BCF-C7F6-403D-808A-9B12F3B9311D}" presName="textRect" presStyleLbl="revTx" presStyleIdx="0" presStyleCnt="2">
        <dgm:presLayoutVars>
          <dgm:bulletEnabled val="1"/>
        </dgm:presLayoutVars>
      </dgm:prSet>
      <dgm:spPr/>
    </dgm:pt>
    <dgm:pt modelId="{8F8454D9-C9D1-40D9-8B55-3F5CE2C4DCAC}" type="pres">
      <dgm:prSet presAssocID="{5C266604-AFDC-452C-9742-2345858B2D1D}" presName="sibTrans" presStyleLbl="sibTrans2D1" presStyleIdx="0" presStyleCnt="0"/>
      <dgm:spPr/>
    </dgm:pt>
    <dgm:pt modelId="{1A9BC69A-97BC-4CB5-A36A-82DE5ABC5BA5}" type="pres">
      <dgm:prSet presAssocID="{6197CDC1-530E-4FC5-8A03-C337D47E61D7}" presName="compNode" presStyleCnt="0"/>
      <dgm:spPr/>
    </dgm:pt>
    <dgm:pt modelId="{68D417DE-F5C4-4A2D-B205-98372D09FC04}" type="pres">
      <dgm:prSet presAssocID="{6197CDC1-530E-4FC5-8A03-C337D47E61D7}" presName="pictRect" presStyleLbl="node1" presStyleIdx="1" presStyleCnt="2" custScaleX="48757" custScaleY="56612"/>
      <dgm:spPr>
        <a:blipFill>
          <a:blip xmlns:r="http://schemas.openxmlformats.org/officeDocument/2006/relationships" r:embed="rId3" cstate="screen">
            <a:duotone>
              <a:schemeClr val="accent2">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23000" b="-23000"/>
          </a:stretch>
        </a:blipFill>
        <a:ln>
          <a:solidFill>
            <a:schemeClr val="accent2"/>
          </a:solidFill>
        </a:ln>
      </dgm:spPr>
      <dgm:extLst>
        <a:ext uri="{E40237B7-FDA0-4F09-8148-C483321AD2D9}">
          <dgm14:cNvPr xmlns:dgm14="http://schemas.microsoft.com/office/drawing/2010/diagram" id="0" name="" descr="Home"/>
        </a:ext>
      </dgm:extLst>
    </dgm:pt>
    <dgm:pt modelId="{9F8CD478-BF84-4B29-A475-5A00D62D6BC3}" type="pres">
      <dgm:prSet presAssocID="{6197CDC1-530E-4FC5-8A03-C337D47E61D7}" presName="textRect" presStyleLbl="revTx" presStyleIdx="1" presStyleCnt="2">
        <dgm:presLayoutVars>
          <dgm:bulletEnabled val="1"/>
        </dgm:presLayoutVars>
      </dgm:prSet>
      <dgm:spPr/>
    </dgm:pt>
  </dgm:ptLst>
  <dgm:cxnLst>
    <dgm:cxn modelId="{9A49F10C-3B83-4264-9546-30681AF1D515}" type="presOf" srcId="{6197CDC1-530E-4FC5-8A03-C337D47E61D7}" destId="{9F8CD478-BF84-4B29-A475-5A00D62D6BC3}" srcOrd="0" destOrd="0" presId="urn:microsoft.com/office/officeart/2005/8/layout/pList1"/>
    <dgm:cxn modelId="{D7425816-23C1-4FD2-9ACA-8A118416CD96}" srcId="{35C12509-0114-451B-A601-BBC18AFD4723}" destId="{6197CDC1-530E-4FC5-8A03-C337D47E61D7}" srcOrd="1" destOrd="0" parTransId="{AF0C0ED4-C6A9-473D-A4F7-B61A13399C08}" sibTransId="{6E54D0D1-A582-4B2C-98D4-EA60B59BED2C}"/>
    <dgm:cxn modelId="{319E2817-B9C6-4478-8522-43378DF72359}" srcId="{35C12509-0114-451B-A601-BBC18AFD4723}" destId="{DF109BCF-C7F6-403D-808A-9B12F3B9311D}" srcOrd="0" destOrd="0" parTransId="{9993CD34-56C6-4EBA-B610-EFCC34AAF9EE}" sibTransId="{5C266604-AFDC-452C-9742-2345858B2D1D}"/>
    <dgm:cxn modelId="{C611D5BE-D898-4480-8267-8860CB7594AE}" type="presOf" srcId="{35C12509-0114-451B-A601-BBC18AFD4723}" destId="{FCC4A8B2-70B4-4B48-9DD4-91CA7729AA0C}" srcOrd="0" destOrd="0" presId="urn:microsoft.com/office/officeart/2005/8/layout/pList1"/>
    <dgm:cxn modelId="{253B0CCC-A74D-45B7-819E-9D307595DC3A}" type="presOf" srcId="{5C266604-AFDC-452C-9742-2345858B2D1D}" destId="{8F8454D9-C9D1-40D9-8B55-3F5CE2C4DCAC}" srcOrd="0" destOrd="0" presId="urn:microsoft.com/office/officeart/2005/8/layout/pList1"/>
    <dgm:cxn modelId="{0A89EDE7-D210-484C-B121-B724CD48A200}" type="presOf" srcId="{DF109BCF-C7F6-403D-808A-9B12F3B9311D}" destId="{13F8B399-F6CC-4D3D-AC51-2AFC4EA1EA17}" srcOrd="0" destOrd="0" presId="urn:microsoft.com/office/officeart/2005/8/layout/pList1"/>
    <dgm:cxn modelId="{7B2A87C5-8FF8-4F2A-8F39-37225859C754}" type="presParOf" srcId="{FCC4A8B2-70B4-4B48-9DD4-91CA7729AA0C}" destId="{87C37025-80EE-4B23-AA8C-C201029250EA}" srcOrd="0" destOrd="0" presId="urn:microsoft.com/office/officeart/2005/8/layout/pList1"/>
    <dgm:cxn modelId="{174E5371-8BC3-4CBE-A444-17F9AEC3D23B}" type="presParOf" srcId="{87C37025-80EE-4B23-AA8C-C201029250EA}" destId="{7B879D3B-6BDF-4F1F-BAF7-FEE56CAFAF6F}" srcOrd="0" destOrd="0" presId="urn:microsoft.com/office/officeart/2005/8/layout/pList1"/>
    <dgm:cxn modelId="{B2A1B78E-A5DF-4A35-B2C9-6E2B235AB08A}" type="presParOf" srcId="{87C37025-80EE-4B23-AA8C-C201029250EA}" destId="{13F8B399-F6CC-4D3D-AC51-2AFC4EA1EA17}" srcOrd="1" destOrd="0" presId="urn:microsoft.com/office/officeart/2005/8/layout/pList1"/>
    <dgm:cxn modelId="{403C45E6-32B2-4BEB-ADB4-CB2D162D148A}" type="presParOf" srcId="{FCC4A8B2-70B4-4B48-9DD4-91CA7729AA0C}" destId="{8F8454D9-C9D1-40D9-8B55-3F5CE2C4DCAC}" srcOrd="1" destOrd="0" presId="urn:microsoft.com/office/officeart/2005/8/layout/pList1"/>
    <dgm:cxn modelId="{1BD7C66F-7576-4CB3-A9FD-A21A0C3834E8}" type="presParOf" srcId="{FCC4A8B2-70B4-4B48-9DD4-91CA7729AA0C}" destId="{1A9BC69A-97BC-4CB5-A36A-82DE5ABC5BA5}" srcOrd="2" destOrd="0" presId="urn:microsoft.com/office/officeart/2005/8/layout/pList1"/>
    <dgm:cxn modelId="{1560125D-C6A4-4B86-A3D8-0D0D0BDE43D3}" type="presParOf" srcId="{1A9BC69A-97BC-4CB5-A36A-82DE5ABC5BA5}" destId="{68D417DE-F5C4-4A2D-B205-98372D09FC04}" srcOrd="0" destOrd="0" presId="urn:microsoft.com/office/officeart/2005/8/layout/pList1"/>
    <dgm:cxn modelId="{6F685DF2-B281-4FDB-AFE6-2C70A8B6AB9D}" type="presParOf" srcId="{1A9BC69A-97BC-4CB5-A36A-82DE5ABC5BA5}" destId="{9F8CD478-BF84-4B29-A475-5A00D62D6BC3}"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1E657-55DA-46BE-B9C4-7B6E00BCE192}">
      <dsp:nvSpPr>
        <dsp:cNvPr id="0" name=""/>
        <dsp:cNvSpPr/>
      </dsp:nvSpPr>
      <dsp:spPr>
        <a:xfrm rot="16200000">
          <a:off x="-1277672" y="2290544"/>
          <a:ext cx="3394043" cy="71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3210" bIns="0" numCol="1" spcCol="1270" anchor="t" anchorCtr="0">
          <a:noAutofit/>
        </a:bodyPr>
        <a:lstStyle/>
        <a:p>
          <a:pPr marL="0" lvl="0" indent="0" algn="r" defTabSz="1333500">
            <a:lnSpc>
              <a:spcPct val="90000"/>
            </a:lnSpc>
            <a:spcBef>
              <a:spcPct val="0"/>
            </a:spcBef>
            <a:spcAft>
              <a:spcPct val="35000"/>
            </a:spcAft>
            <a:buNone/>
          </a:pPr>
          <a:r>
            <a:rPr lang="en-US" sz="3000" kern="1200" dirty="0"/>
            <a:t>Hours worked</a:t>
          </a:r>
        </a:p>
      </dsp:txBody>
      <dsp:txXfrm>
        <a:off x="-1277672" y="2290544"/>
        <a:ext cx="3394043" cy="717970"/>
      </dsp:txXfrm>
    </dsp:sp>
    <dsp:sp modelId="{9AE5F5D1-EAD0-429A-9AC7-0FE561853FFE}">
      <dsp:nvSpPr>
        <dsp:cNvPr id="0" name=""/>
        <dsp:cNvSpPr/>
      </dsp:nvSpPr>
      <dsp:spPr>
        <a:xfrm>
          <a:off x="684585" y="952507"/>
          <a:ext cx="4109198" cy="339404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633210" rIns="234696" bIns="23469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820 hours in the qualifying period (about the last year).</a:t>
          </a:r>
        </a:p>
        <a:p>
          <a:pPr marL="228600" lvl="1" indent="-228600" algn="l" defTabSz="1155700">
            <a:lnSpc>
              <a:spcPct val="90000"/>
            </a:lnSpc>
            <a:spcBef>
              <a:spcPct val="0"/>
            </a:spcBef>
            <a:spcAft>
              <a:spcPct val="15000"/>
            </a:spcAft>
            <a:buChar char="•"/>
          </a:pPr>
          <a:r>
            <a:rPr lang="en-US" sz="2600" kern="1200" dirty="0"/>
            <a:t>At one employer or cumulatively. The benefit is portable. </a:t>
          </a:r>
        </a:p>
      </dsp:txBody>
      <dsp:txXfrm>
        <a:off x="684585" y="952507"/>
        <a:ext cx="4109198" cy="3394043"/>
      </dsp:txXfrm>
    </dsp:sp>
    <dsp:sp modelId="{9E9EB3DE-3304-42AD-BA8F-D902E3094FFB}">
      <dsp:nvSpPr>
        <dsp:cNvPr id="0" name=""/>
        <dsp:cNvSpPr/>
      </dsp:nvSpPr>
      <dsp:spPr>
        <a:xfrm>
          <a:off x="60363" y="4786"/>
          <a:ext cx="1435941" cy="143594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7F2382-215A-4611-BAA2-D2AF9AE07979}">
      <dsp:nvSpPr>
        <dsp:cNvPr id="0" name=""/>
        <dsp:cNvSpPr/>
      </dsp:nvSpPr>
      <dsp:spPr>
        <a:xfrm rot="16200000">
          <a:off x="4477527" y="2290544"/>
          <a:ext cx="3394043" cy="71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3210" bIns="0" numCol="1" spcCol="1270" anchor="t" anchorCtr="0">
          <a:noAutofit/>
        </a:bodyPr>
        <a:lstStyle/>
        <a:p>
          <a:pPr marL="0" lvl="0" indent="0" algn="r" defTabSz="1333500">
            <a:lnSpc>
              <a:spcPct val="90000"/>
            </a:lnSpc>
            <a:spcBef>
              <a:spcPct val="0"/>
            </a:spcBef>
            <a:spcAft>
              <a:spcPct val="35000"/>
            </a:spcAft>
            <a:buNone/>
          </a:pPr>
          <a:r>
            <a:rPr lang="en-US" sz="3000" kern="1200" dirty="0"/>
            <a:t>Qualifying event</a:t>
          </a:r>
        </a:p>
      </dsp:txBody>
      <dsp:txXfrm>
        <a:off x="4477527" y="2290544"/>
        <a:ext cx="3394043" cy="717970"/>
      </dsp:txXfrm>
    </dsp:sp>
    <dsp:sp modelId="{E6A8C8DA-38A0-4D94-9B5C-90A6E710BA87}">
      <dsp:nvSpPr>
        <dsp:cNvPr id="0" name=""/>
        <dsp:cNvSpPr/>
      </dsp:nvSpPr>
      <dsp:spPr>
        <a:xfrm>
          <a:off x="6533534" y="952507"/>
          <a:ext cx="3921701" cy="339404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633210" rIns="234696" bIns="23469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Serious health condition (your own or a family member’s).</a:t>
          </a:r>
        </a:p>
        <a:p>
          <a:pPr marL="228600" lvl="1" indent="-228600" algn="l" defTabSz="1155700">
            <a:lnSpc>
              <a:spcPct val="90000"/>
            </a:lnSpc>
            <a:spcBef>
              <a:spcPct val="0"/>
            </a:spcBef>
            <a:spcAft>
              <a:spcPct val="15000"/>
            </a:spcAft>
            <a:buChar char="•"/>
          </a:pPr>
          <a:r>
            <a:rPr lang="en-US" sz="2600" kern="1200" dirty="0"/>
            <a:t>Birth or placement.</a:t>
          </a:r>
        </a:p>
        <a:p>
          <a:pPr marL="228600" lvl="1" indent="-228600" algn="l" defTabSz="1155700">
            <a:lnSpc>
              <a:spcPct val="90000"/>
            </a:lnSpc>
            <a:spcBef>
              <a:spcPct val="0"/>
            </a:spcBef>
            <a:spcAft>
              <a:spcPct val="15000"/>
            </a:spcAft>
            <a:buChar char="•"/>
          </a:pPr>
          <a:r>
            <a:rPr lang="en-US" sz="2600" kern="1200" dirty="0"/>
            <a:t>Military events.</a:t>
          </a:r>
        </a:p>
      </dsp:txBody>
      <dsp:txXfrm>
        <a:off x="6533534" y="952507"/>
        <a:ext cx="3921701" cy="3394043"/>
      </dsp:txXfrm>
    </dsp:sp>
    <dsp:sp modelId="{448E245A-601F-4F48-B275-F153FFB37E0B}">
      <dsp:nvSpPr>
        <dsp:cNvPr id="0" name=""/>
        <dsp:cNvSpPr/>
      </dsp:nvSpPr>
      <dsp:spPr>
        <a:xfrm>
          <a:off x="5815563" y="4786"/>
          <a:ext cx="1435941" cy="143594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51D47-1D6A-4FBE-B449-3621BC4CF462}">
      <dsp:nvSpPr>
        <dsp:cNvPr id="0" name=""/>
        <dsp:cNvSpPr/>
      </dsp:nvSpPr>
      <dsp:spPr>
        <a:xfrm rot="16200000">
          <a:off x="-1308401" y="2290544"/>
          <a:ext cx="3394043" cy="71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3210" bIns="0" numCol="1" spcCol="1270" anchor="t" anchorCtr="0">
          <a:noAutofit/>
        </a:bodyPr>
        <a:lstStyle/>
        <a:p>
          <a:pPr marL="0" lvl="0" indent="0" algn="r" defTabSz="2089150">
            <a:lnSpc>
              <a:spcPct val="90000"/>
            </a:lnSpc>
            <a:spcBef>
              <a:spcPct val="0"/>
            </a:spcBef>
            <a:spcAft>
              <a:spcPct val="35000"/>
            </a:spcAft>
            <a:buNone/>
          </a:pPr>
          <a:endParaRPr lang="en-US" sz="4700" kern="1200" dirty="0"/>
        </a:p>
      </dsp:txBody>
      <dsp:txXfrm>
        <a:off x="-1308401" y="2290544"/>
        <a:ext cx="3394043" cy="717970"/>
      </dsp:txXfrm>
    </dsp:sp>
    <dsp:sp modelId="{1FC7D338-1752-456D-9A98-69B0017E3232}">
      <dsp:nvSpPr>
        <dsp:cNvPr id="0" name=""/>
        <dsp:cNvSpPr/>
      </dsp:nvSpPr>
      <dsp:spPr>
        <a:xfrm>
          <a:off x="747605" y="952507"/>
          <a:ext cx="4404360" cy="339404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633210" rIns="184912" bIns="184912" numCol="1" spcCol="1270" anchor="t" anchorCtr="0">
          <a:noAutofit/>
        </a:bodyPr>
        <a:lstStyle/>
        <a:p>
          <a:pPr marL="228600" lvl="1" indent="-228600" algn="l" defTabSz="889000">
            <a:lnSpc>
              <a:spcPct val="90000"/>
            </a:lnSpc>
            <a:spcBef>
              <a:spcPct val="0"/>
            </a:spcBef>
            <a:spcAft>
              <a:spcPct val="15000"/>
            </a:spcAft>
            <a:buChar char="•"/>
          </a:pPr>
          <a:r>
            <a:rPr lang="en-US" sz="2000" kern="1200" dirty="0"/>
            <a:t>Generally includes serious illnesses and injuries, chronic conditions and some substance abuse and mental health treatment.</a:t>
          </a:r>
        </a:p>
        <a:p>
          <a:pPr marL="228600" lvl="1" indent="-228600" algn="l" defTabSz="889000">
            <a:lnSpc>
              <a:spcPct val="90000"/>
            </a:lnSpc>
            <a:spcBef>
              <a:spcPct val="0"/>
            </a:spcBef>
            <a:spcAft>
              <a:spcPct val="15000"/>
            </a:spcAft>
            <a:buChar char="•"/>
          </a:pPr>
          <a:r>
            <a:rPr lang="en-US" sz="2000" kern="1200"/>
            <a:t>Defined in the law.</a:t>
          </a:r>
          <a:endParaRPr lang="en-US" sz="2000" kern="1200" dirty="0"/>
        </a:p>
        <a:p>
          <a:pPr marL="228600" lvl="1" indent="-228600" algn="l" defTabSz="889000">
            <a:lnSpc>
              <a:spcPct val="90000"/>
            </a:lnSpc>
            <a:spcBef>
              <a:spcPct val="0"/>
            </a:spcBef>
            <a:spcAft>
              <a:spcPct val="15000"/>
            </a:spcAft>
            <a:buChar char="•"/>
          </a:pPr>
          <a:r>
            <a:rPr lang="en-US" sz="2000" kern="1200"/>
            <a:t>Up to a healthcare provider to diagnose and certify.</a:t>
          </a:r>
          <a:endParaRPr lang="en-US" sz="2000" kern="1200" dirty="0"/>
        </a:p>
      </dsp:txBody>
      <dsp:txXfrm>
        <a:off x="747605" y="952507"/>
        <a:ext cx="4404360" cy="3394043"/>
      </dsp:txXfrm>
    </dsp:sp>
    <dsp:sp modelId="{C26A1DC1-12C8-4C73-B7E3-61B473436ED8}">
      <dsp:nvSpPr>
        <dsp:cNvPr id="0" name=""/>
        <dsp:cNvSpPr/>
      </dsp:nvSpPr>
      <dsp:spPr>
        <a:xfrm>
          <a:off x="29634" y="4786"/>
          <a:ext cx="1435941" cy="1435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5AABA-C161-41FA-BCCF-706133D7A473}">
      <dsp:nvSpPr>
        <dsp:cNvPr id="0" name=""/>
        <dsp:cNvSpPr/>
      </dsp:nvSpPr>
      <dsp:spPr>
        <a:xfrm rot="16200000">
          <a:off x="-1308401" y="2290544"/>
          <a:ext cx="3394043" cy="717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3210" bIns="0" numCol="1" spcCol="1270" anchor="t" anchorCtr="0">
          <a:noAutofit/>
        </a:bodyPr>
        <a:lstStyle/>
        <a:p>
          <a:pPr marL="0" lvl="0" indent="0" algn="r" defTabSz="2089150">
            <a:lnSpc>
              <a:spcPct val="90000"/>
            </a:lnSpc>
            <a:spcBef>
              <a:spcPct val="0"/>
            </a:spcBef>
            <a:spcAft>
              <a:spcPct val="35000"/>
            </a:spcAft>
            <a:buNone/>
          </a:pPr>
          <a:endParaRPr lang="en-US" sz="4700" kern="1200" dirty="0"/>
        </a:p>
      </dsp:txBody>
      <dsp:txXfrm>
        <a:off x="-1308401" y="2290544"/>
        <a:ext cx="3394043" cy="717970"/>
      </dsp:txXfrm>
    </dsp:sp>
    <dsp:sp modelId="{688E7E26-D8AB-4CDB-8D16-3D8B4679B684}">
      <dsp:nvSpPr>
        <dsp:cNvPr id="0" name=""/>
        <dsp:cNvSpPr/>
      </dsp:nvSpPr>
      <dsp:spPr>
        <a:xfrm>
          <a:off x="747605" y="952507"/>
          <a:ext cx="4404360" cy="339404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633210" rIns="234696" bIns="23469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Generally does not include common cold, flu, earaches, upset stomach, headaches (other than migraines) and cosmetic treatments. </a:t>
          </a:r>
        </a:p>
      </dsp:txBody>
      <dsp:txXfrm>
        <a:off x="747605" y="952507"/>
        <a:ext cx="4404360" cy="3394043"/>
      </dsp:txXfrm>
    </dsp:sp>
    <dsp:sp modelId="{84546B16-2738-4B52-9D46-C30D3AE8548D}">
      <dsp:nvSpPr>
        <dsp:cNvPr id="0" name=""/>
        <dsp:cNvSpPr/>
      </dsp:nvSpPr>
      <dsp:spPr>
        <a:xfrm>
          <a:off x="29634" y="4786"/>
          <a:ext cx="1435941" cy="1435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D10D0-9024-4421-B77F-EB2E51AC481C}">
      <dsp:nvSpPr>
        <dsp:cNvPr id="0" name=""/>
        <dsp:cNvSpPr/>
      </dsp:nvSpPr>
      <dsp:spPr>
        <a:xfrm>
          <a:off x="1119" y="0"/>
          <a:ext cx="2911058" cy="34971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12 weeks*</a:t>
          </a:r>
        </a:p>
      </dsp:txBody>
      <dsp:txXfrm>
        <a:off x="1119" y="0"/>
        <a:ext cx="2911058" cy="1049143"/>
      </dsp:txXfrm>
    </dsp:sp>
    <dsp:sp modelId="{DC01E2CA-57A1-49C9-95FC-7674D89856D7}">
      <dsp:nvSpPr>
        <dsp:cNvPr id="0" name=""/>
        <dsp:cNvSpPr/>
      </dsp:nvSpPr>
      <dsp:spPr>
        <a:xfrm>
          <a:off x="292225" y="1049143"/>
          <a:ext cx="2328846" cy="22731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Medical OR family leave.</a:t>
          </a:r>
        </a:p>
      </dsp:txBody>
      <dsp:txXfrm>
        <a:off x="358803" y="1115721"/>
        <a:ext cx="2195690" cy="2139988"/>
      </dsp:txXfrm>
    </dsp:sp>
    <dsp:sp modelId="{865543E4-D8B1-4A9A-B813-24E81080E598}">
      <dsp:nvSpPr>
        <dsp:cNvPr id="0" name=""/>
        <dsp:cNvSpPr/>
      </dsp:nvSpPr>
      <dsp:spPr>
        <a:xfrm>
          <a:off x="3130507" y="0"/>
          <a:ext cx="2911058" cy="34971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16 weeks*</a:t>
          </a:r>
        </a:p>
      </dsp:txBody>
      <dsp:txXfrm>
        <a:off x="3130507" y="0"/>
        <a:ext cx="2911058" cy="1049143"/>
      </dsp:txXfrm>
    </dsp:sp>
    <dsp:sp modelId="{FC1D46AF-D884-41C0-804E-403AEB8D3B2B}">
      <dsp:nvSpPr>
        <dsp:cNvPr id="0" name=""/>
        <dsp:cNvSpPr/>
      </dsp:nvSpPr>
      <dsp:spPr>
        <a:xfrm>
          <a:off x="3421613" y="1049143"/>
          <a:ext cx="2328846" cy="22731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Combined medical and family leave.</a:t>
          </a:r>
        </a:p>
      </dsp:txBody>
      <dsp:txXfrm>
        <a:off x="3488191" y="1115721"/>
        <a:ext cx="2195690" cy="2139988"/>
      </dsp:txXfrm>
    </dsp:sp>
    <dsp:sp modelId="{485F6699-414B-4ADB-B3E0-6073ADA75DF3}">
      <dsp:nvSpPr>
        <dsp:cNvPr id="0" name=""/>
        <dsp:cNvSpPr/>
      </dsp:nvSpPr>
      <dsp:spPr>
        <a:xfrm>
          <a:off x="6259895" y="0"/>
          <a:ext cx="2911058" cy="34971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18 weeks*</a:t>
          </a:r>
        </a:p>
      </dsp:txBody>
      <dsp:txXfrm>
        <a:off x="6259895" y="0"/>
        <a:ext cx="2911058" cy="1049143"/>
      </dsp:txXfrm>
    </dsp:sp>
    <dsp:sp modelId="{1B63E1AB-6BA5-4B97-B2B5-0149F5C068D4}">
      <dsp:nvSpPr>
        <dsp:cNvPr id="0" name=""/>
        <dsp:cNvSpPr/>
      </dsp:nvSpPr>
      <dsp:spPr>
        <a:xfrm>
          <a:off x="6551001" y="1049143"/>
          <a:ext cx="2328846" cy="227314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Combined medical and family leave + two weeks for pregnancy/birth complications</a:t>
          </a:r>
        </a:p>
      </dsp:txBody>
      <dsp:txXfrm>
        <a:off x="6617579" y="1115721"/>
        <a:ext cx="2195690" cy="21399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032C5-5BC3-484A-869A-5B566CBFC3C6}">
      <dsp:nvSpPr>
        <dsp:cNvPr id="0" name=""/>
        <dsp:cNvSpPr/>
      </dsp:nvSpPr>
      <dsp:spPr>
        <a:xfrm>
          <a:off x="82613" y="173013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F2419-6FE3-403F-B865-2B0C1ED1BF4B}">
      <dsp:nvSpPr>
        <dsp:cNvPr id="0" name=""/>
        <dsp:cNvSpPr/>
      </dsp:nvSpPr>
      <dsp:spPr>
        <a:xfrm>
          <a:off x="271034" y="191856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80DBC0-5425-4AC7-9DD1-A75C552FDD6F}">
      <dsp:nvSpPr>
        <dsp:cNvPr id="0" name=""/>
        <dsp:cNvSpPr/>
      </dsp:nvSpPr>
      <dsp:spPr>
        <a:xfrm>
          <a:off x="1172126" y="173013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If your leave start date is not on Sunday, your first and last weeks’ payments will be reduced.</a:t>
          </a:r>
        </a:p>
      </dsp:txBody>
      <dsp:txXfrm>
        <a:off x="1172126" y="1730139"/>
        <a:ext cx="2114937" cy="897246"/>
      </dsp:txXfrm>
    </dsp:sp>
    <dsp:sp modelId="{6E8A9A05-02EC-4C23-B57B-2371E15F43EA}">
      <dsp:nvSpPr>
        <dsp:cNvPr id="0" name=""/>
        <dsp:cNvSpPr/>
      </dsp:nvSpPr>
      <dsp:spPr>
        <a:xfrm>
          <a:off x="3655575" y="173013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71E1F8-2DA4-4B43-B106-934A0C918CF9}">
      <dsp:nvSpPr>
        <dsp:cNvPr id="0" name=""/>
        <dsp:cNvSpPr/>
      </dsp:nvSpPr>
      <dsp:spPr>
        <a:xfrm>
          <a:off x="3843996" y="191856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B30174-D811-44CB-AB05-B1F0151DC665}">
      <dsp:nvSpPr>
        <dsp:cNvPr id="0" name=""/>
        <dsp:cNvSpPr/>
      </dsp:nvSpPr>
      <dsp:spPr>
        <a:xfrm>
          <a:off x="4745088" y="173013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If you’re taking intermittent leave.</a:t>
          </a:r>
        </a:p>
      </dsp:txBody>
      <dsp:txXfrm>
        <a:off x="4745088" y="1730139"/>
        <a:ext cx="2114937" cy="897246"/>
      </dsp:txXfrm>
    </dsp:sp>
    <dsp:sp modelId="{9C0EC0F2-6DDF-4D7C-8F11-94EB2185D7EF}">
      <dsp:nvSpPr>
        <dsp:cNvPr id="0" name=""/>
        <dsp:cNvSpPr/>
      </dsp:nvSpPr>
      <dsp:spPr>
        <a:xfrm>
          <a:off x="7228536" y="173013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9C2C1D-A051-47E2-85DB-28E23FD4C2B1}">
      <dsp:nvSpPr>
        <dsp:cNvPr id="0" name=""/>
        <dsp:cNvSpPr/>
      </dsp:nvSpPr>
      <dsp:spPr>
        <a:xfrm>
          <a:off x="7416958" y="191856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AC928C-EB33-4ED9-88D1-73C6F9FE2D15}">
      <dsp:nvSpPr>
        <dsp:cNvPr id="0" name=""/>
        <dsp:cNvSpPr/>
      </dsp:nvSpPr>
      <dsp:spPr>
        <a:xfrm>
          <a:off x="8318049" y="173013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If you work or use PTO during a week (unless the PTO is a supplemental benefit).</a:t>
          </a:r>
        </a:p>
      </dsp:txBody>
      <dsp:txXfrm>
        <a:off x="8318049" y="1730139"/>
        <a:ext cx="2114937" cy="897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20774-6701-432B-B916-E02613A1951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DAD2E-B340-4A0B-A522-B62F4B3EE608}">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latin typeface="+mn-lt"/>
            </a:rPr>
            <a:t>Return to the same or similar position if you:</a:t>
          </a:r>
        </a:p>
      </dsp:txBody>
      <dsp:txXfrm>
        <a:off x="0" y="0"/>
        <a:ext cx="2103120" cy="4351338"/>
      </dsp:txXfrm>
    </dsp:sp>
    <dsp:sp modelId="{355A5135-9723-46EB-BA77-0A29288EE09C}">
      <dsp:nvSpPr>
        <dsp:cNvPr id="0" name=""/>
        <dsp:cNvSpPr/>
      </dsp:nvSpPr>
      <dsp:spPr>
        <a:xfrm>
          <a:off x="2260854" y="67989"/>
          <a:ext cx="8254746"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mn-lt"/>
            </a:rPr>
            <a:t>Work for an employer with 50 or more employees. </a:t>
          </a:r>
        </a:p>
      </dsp:txBody>
      <dsp:txXfrm>
        <a:off x="2260854" y="67989"/>
        <a:ext cx="8254746" cy="1359793"/>
      </dsp:txXfrm>
    </dsp:sp>
    <dsp:sp modelId="{6AA8443D-A939-429B-83C3-11D46B3A71F1}">
      <dsp:nvSpPr>
        <dsp:cNvPr id="0" name=""/>
        <dsp:cNvSpPr/>
      </dsp:nvSpPr>
      <dsp:spPr>
        <a:xfrm>
          <a:off x="2103120" y="142778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ED94FD-0303-4C62-936C-E385A6D8659E}">
      <dsp:nvSpPr>
        <dsp:cNvPr id="0" name=""/>
        <dsp:cNvSpPr/>
      </dsp:nvSpPr>
      <dsp:spPr>
        <a:xfrm>
          <a:off x="2260854" y="1495772"/>
          <a:ext cx="8254746"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mn-lt"/>
            </a:rPr>
            <a:t>Have worked for that employer for at least 1 year.</a:t>
          </a:r>
        </a:p>
      </dsp:txBody>
      <dsp:txXfrm>
        <a:off x="2260854" y="1495772"/>
        <a:ext cx="8254746" cy="1359793"/>
      </dsp:txXfrm>
    </dsp:sp>
    <dsp:sp modelId="{34C8581F-332E-4B2D-B061-97B68D2CAA83}">
      <dsp:nvSpPr>
        <dsp:cNvPr id="0" name=""/>
        <dsp:cNvSpPr/>
      </dsp:nvSpPr>
      <dsp:spPr>
        <a:xfrm>
          <a:off x="2103120" y="2855565"/>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CF8A9B-68AA-4564-B336-6C29527AC903}">
      <dsp:nvSpPr>
        <dsp:cNvPr id="0" name=""/>
        <dsp:cNvSpPr/>
      </dsp:nvSpPr>
      <dsp:spPr>
        <a:xfrm>
          <a:off x="2260854" y="2923555"/>
          <a:ext cx="8254746"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mn-lt"/>
            </a:rPr>
            <a:t>Have worked 1250 hours for that employer in the last year.</a:t>
          </a:r>
        </a:p>
      </dsp:txBody>
      <dsp:txXfrm>
        <a:off x="2260854" y="2923555"/>
        <a:ext cx="8254746" cy="1359793"/>
      </dsp:txXfrm>
    </dsp:sp>
    <dsp:sp modelId="{6C6CDAC4-618D-4D95-A78E-5953C88E60F9}">
      <dsp:nvSpPr>
        <dsp:cNvPr id="0" name=""/>
        <dsp:cNvSpPr/>
      </dsp:nvSpPr>
      <dsp:spPr>
        <a:xfrm>
          <a:off x="2103120" y="4283348"/>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031DA-02A6-44EE-A090-683A2B20A308}">
      <dsp:nvSpPr>
        <dsp:cNvPr id="0" name=""/>
        <dsp:cNvSpPr/>
      </dsp:nvSpPr>
      <dsp:spPr>
        <a:xfrm>
          <a:off x="2508545" y="280078"/>
          <a:ext cx="5737574" cy="179299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4453"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Paid Family and Medical Leave is similar but entirely separate.</a:t>
          </a:r>
        </a:p>
        <a:p>
          <a:pPr marL="171450" lvl="1" indent="-171450" algn="l" defTabSz="711200">
            <a:lnSpc>
              <a:spcPct val="90000"/>
            </a:lnSpc>
            <a:spcBef>
              <a:spcPct val="0"/>
            </a:spcBef>
            <a:spcAft>
              <a:spcPct val="15000"/>
            </a:spcAft>
            <a:buChar char="•"/>
          </a:pPr>
          <a:r>
            <a:rPr lang="en-US" sz="1600" kern="1200" dirty="0"/>
            <a:t>It is possible to use both types of leave.</a:t>
          </a:r>
        </a:p>
        <a:p>
          <a:pPr marL="171450" lvl="1" indent="-171450" algn="l" defTabSz="711200">
            <a:lnSpc>
              <a:spcPct val="90000"/>
            </a:lnSpc>
            <a:spcBef>
              <a:spcPct val="0"/>
            </a:spcBef>
            <a:spcAft>
              <a:spcPct val="15000"/>
            </a:spcAft>
            <a:buChar char="•"/>
          </a:pPr>
          <a:r>
            <a:rPr lang="en-US" sz="1600" kern="1200" dirty="0"/>
            <a:t>Using FMLA does not diminish Paid Leave benefits.</a:t>
          </a:r>
        </a:p>
      </dsp:txBody>
      <dsp:txXfrm>
        <a:off x="2508545" y="280078"/>
        <a:ext cx="5737574" cy="1792991"/>
      </dsp:txXfrm>
    </dsp:sp>
    <dsp:sp modelId="{CA4FDFE3-F2B3-4FF5-A22C-C50523A19AB6}">
      <dsp:nvSpPr>
        <dsp:cNvPr id="0" name=""/>
        <dsp:cNvSpPr/>
      </dsp:nvSpPr>
      <dsp:spPr>
        <a:xfrm>
          <a:off x="2269480" y="21090"/>
          <a:ext cx="1255094" cy="188264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8C4D8E-B8AD-400F-9ED5-1356F231D052}">
      <dsp:nvSpPr>
        <dsp:cNvPr id="0" name=""/>
        <dsp:cNvSpPr/>
      </dsp:nvSpPr>
      <dsp:spPr>
        <a:xfrm>
          <a:off x="2508545" y="2537255"/>
          <a:ext cx="5737574" cy="179299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4453"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Job protections under FMLA and Paid Family and Medical Leave are similar.</a:t>
          </a:r>
        </a:p>
        <a:p>
          <a:pPr marL="171450" lvl="1" indent="-171450" algn="l" defTabSz="711200">
            <a:lnSpc>
              <a:spcPct val="90000"/>
            </a:lnSpc>
            <a:spcBef>
              <a:spcPct val="0"/>
            </a:spcBef>
            <a:spcAft>
              <a:spcPct val="15000"/>
            </a:spcAft>
            <a:buChar char="•"/>
          </a:pPr>
          <a:r>
            <a:rPr lang="en-US" sz="1600" kern="1200" dirty="0"/>
            <a:t>Usually run concurrently when people are eligible for both. </a:t>
          </a:r>
        </a:p>
      </dsp:txBody>
      <dsp:txXfrm>
        <a:off x="2508545" y="2537255"/>
        <a:ext cx="5737574" cy="1792991"/>
      </dsp:txXfrm>
    </dsp:sp>
    <dsp:sp modelId="{1221D72A-89A7-433C-B802-9A0C9A53B2C1}">
      <dsp:nvSpPr>
        <dsp:cNvPr id="0" name=""/>
        <dsp:cNvSpPr/>
      </dsp:nvSpPr>
      <dsp:spPr>
        <a:xfrm>
          <a:off x="2269480" y="2278267"/>
          <a:ext cx="1255094" cy="188264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79D3B-6BDF-4F1F-BAF7-FEE56CAFAF6F}">
      <dsp:nvSpPr>
        <dsp:cNvPr id="0" name=""/>
        <dsp:cNvSpPr/>
      </dsp:nvSpPr>
      <dsp:spPr>
        <a:xfrm>
          <a:off x="1464774" y="290"/>
          <a:ext cx="2329744" cy="1863798"/>
        </a:xfrm>
        <a:prstGeom prst="roundRect">
          <a:avLst/>
        </a:prstGeom>
        <a:blipFill>
          <a:blip xmlns:r="http://schemas.openxmlformats.org/officeDocument/2006/relationships" r:embed="rId1" cstate="screen">
            <a:duotone>
              <a:schemeClr val="accent2">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23000" b="-23000"/>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8B399-F6CC-4D3D-AC51-2AFC4EA1EA17}">
      <dsp:nvSpPr>
        <dsp:cNvPr id="0" name=""/>
        <dsp:cNvSpPr/>
      </dsp:nvSpPr>
      <dsp:spPr>
        <a:xfrm>
          <a:off x="240508" y="2578306"/>
          <a:ext cx="4778277" cy="1772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0" numCol="1" spcCol="1270" anchor="t" anchorCtr="0">
          <a:noAutofit/>
        </a:bodyPr>
        <a:lstStyle/>
        <a:p>
          <a:pPr marL="0" lvl="0" indent="0" algn="ctr" defTabSz="1822450">
            <a:lnSpc>
              <a:spcPct val="90000"/>
            </a:lnSpc>
            <a:spcBef>
              <a:spcPct val="0"/>
            </a:spcBef>
            <a:spcAft>
              <a:spcPct val="35000"/>
            </a:spcAft>
            <a:buNone/>
          </a:pPr>
          <a:r>
            <a:rPr lang="en-US" sz="4100" kern="1200" dirty="0">
              <a:latin typeface="Open Sans" panose="020B0604020202020204" charset="0"/>
            </a:rPr>
            <a:t>833-717-2273</a:t>
          </a:r>
        </a:p>
      </dsp:txBody>
      <dsp:txXfrm>
        <a:off x="240508" y="2578306"/>
        <a:ext cx="4778277" cy="1772740"/>
      </dsp:txXfrm>
    </dsp:sp>
    <dsp:sp modelId="{68D417DE-F5C4-4A2D-B205-98372D09FC04}">
      <dsp:nvSpPr>
        <dsp:cNvPr id="0" name=""/>
        <dsp:cNvSpPr/>
      </dsp:nvSpPr>
      <dsp:spPr>
        <a:xfrm>
          <a:off x="6721080" y="290"/>
          <a:ext cx="2329744" cy="1863798"/>
        </a:xfrm>
        <a:prstGeom prst="roundRect">
          <a:avLst/>
        </a:prstGeom>
        <a:blipFill>
          <a:blip xmlns:r="http://schemas.openxmlformats.org/officeDocument/2006/relationships" r:embed="rId3" cstate="screen">
            <a:duotone>
              <a:schemeClr val="accent2">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23000" b="-23000"/>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CD478-BF84-4B29-A475-5A00D62D6BC3}">
      <dsp:nvSpPr>
        <dsp:cNvPr id="0" name=""/>
        <dsp:cNvSpPr/>
      </dsp:nvSpPr>
      <dsp:spPr>
        <a:xfrm>
          <a:off x="5496814" y="2578306"/>
          <a:ext cx="4778277" cy="1772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0" numCol="1" spcCol="1270" anchor="t" anchorCtr="0">
          <a:noAutofit/>
        </a:bodyPr>
        <a:lstStyle/>
        <a:p>
          <a:pPr marL="0" lvl="0" indent="0" algn="ctr" defTabSz="1822450">
            <a:lnSpc>
              <a:spcPct val="90000"/>
            </a:lnSpc>
            <a:spcBef>
              <a:spcPct val="0"/>
            </a:spcBef>
            <a:spcAft>
              <a:spcPct val="35000"/>
            </a:spcAft>
            <a:buNone/>
          </a:pPr>
          <a:r>
            <a:rPr lang="en-US" sz="4100" kern="1200" dirty="0">
              <a:latin typeface="Open Sans" panose="020B0604020202020204" charset="0"/>
            </a:rPr>
            <a:t>paidleave.wa.gov</a:t>
          </a:r>
        </a:p>
      </dsp:txBody>
      <dsp:txXfrm>
        <a:off x="5496814" y="2578306"/>
        <a:ext cx="4778277" cy="1772740"/>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C863F06-7DB4-4357-A45F-19675003C8C4}" type="datetimeFigureOut">
              <a:rPr lang="en-US" smtClean="0"/>
              <a:t>4/18/2024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CDF8AC7-5E42-485F-BB55-0EA256CDC6EA}" type="slidenum">
              <a:rPr lang="en-US" smtClean="0"/>
              <a:t>‹#›</a:t>
            </a:fld>
            <a:endParaRPr lang="en-US"/>
          </a:p>
        </p:txBody>
      </p:sp>
    </p:spTree>
    <p:extLst>
      <p:ext uri="{BB962C8B-B14F-4D97-AF65-F5344CB8AC3E}">
        <p14:creationId xmlns:p14="http://schemas.microsoft.com/office/powerpoint/2010/main" val="1332594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AAB7E53-3D12-E74D-8E31-2B267FF8A2AB}" type="datetimeFigureOut">
              <a:rPr lang="en-US" smtClean="0"/>
              <a:t>4/18/2024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18988C-EF3D-9948-9D63-1CA95CB04962}" type="slidenum">
              <a:rPr lang="en-US" smtClean="0"/>
              <a:t>‹#›</a:t>
            </a:fld>
            <a:endParaRPr lang="en-US"/>
          </a:p>
        </p:txBody>
      </p:sp>
    </p:spTree>
    <p:extLst>
      <p:ext uri="{BB962C8B-B14F-4D97-AF65-F5344CB8AC3E}">
        <p14:creationId xmlns:p14="http://schemas.microsoft.com/office/powerpoint/2010/main" val="18404063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EF45C-BE12-4FC1-97B6-CD9A85F3F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41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5</a:t>
            </a:fld>
            <a:endParaRPr lang="en-US"/>
          </a:p>
        </p:txBody>
      </p:sp>
    </p:spTree>
    <p:extLst>
      <p:ext uri="{BB962C8B-B14F-4D97-AF65-F5344CB8AC3E}">
        <p14:creationId xmlns:p14="http://schemas.microsoft.com/office/powerpoint/2010/main" val="49008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7</a:t>
            </a:fld>
            <a:endParaRPr lang="en-US"/>
          </a:p>
        </p:txBody>
      </p:sp>
    </p:spTree>
    <p:extLst>
      <p:ext uri="{BB962C8B-B14F-4D97-AF65-F5344CB8AC3E}">
        <p14:creationId xmlns:p14="http://schemas.microsoft.com/office/powerpoint/2010/main" val="163960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does the claim year not start on Sunday of the week you submit? Backdating.</a:t>
            </a:r>
          </a:p>
          <a:p>
            <a:r>
              <a:rPr lang="en-US" dirty="0"/>
              <a:t>Your claim year will start even if your initial application is denied (note: the claim year does not start if your application was denied because you do not have enough worked hours). </a:t>
            </a:r>
          </a:p>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8</a:t>
            </a:fld>
            <a:endParaRPr lang="en-US"/>
          </a:p>
        </p:txBody>
      </p:sp>
    </p:spTree>
    <p:extLst>
      <p:ext uri="{BB962C8B-B14F-4D97-AF65-F5344CB8AC3E}">
        <p14:creationId xmlns:p14="http://schemas.microsoft.com/office/powerpoint/2010/main" val="116625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9</a:t>
            </a:fld>
            <a:endParaRPr lang="en-US"/>
          </a:p>
        </p:txBody>
      </p:sp>
    </p:spTree>
    <p:extLst>
      <p:ext uri="{BB962C8B-B14F-4D97-AF65-F5344CB8AC3E}">
        <p14:creationId xmlns:p14="http://schemas.microsoft.com/office/powerpoint/2010/main" val="227563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D421-E477-405A-91D4-9468DE9BE45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24F0D-0F00-4C64-975C-BD7D4FE0E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a:extLst>
              <a:ext uri="{FF2B5EF4-FFF2-40B4-BE49-F238E27FC236}">
                <a16:creationId xmlns:a16="http://schemas.microsoft.com/office/drawing/2014/main" id="{30B992A3-4947-4BB1-8E5C-C749F8E1FAEA}"/>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Paid Family and Medical Leave </a:t>
            </a:r>
            <a:r>
              <a:rPr lang="en-US" dirty="0">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dirty="0"/>
              <a:t> Employment Security Department</a:t>
            </a:r>
          </a:p>
        </p:txBody>
      </p:sp>
      <p:sp>
        <p:nvSpPr>
          <p:cNvPr id="8" name="Slide Number Placeholder 5">
            <a:extLst>
              <a:ext uri="{FF2B5EF4-FFF2-40B4-BE49-F238E27FC236}">
                <a16:creationId xmlns:a16="http://schemas.microsoft.com/office/drawing/2014/main" id="{0FFCACB3-4F27-4D8E-A4B9-95710DD009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5A4A7955-6230-48B4-BD8B-A7C460F75945}" type="slidenum">
              <a:rPr lang="en-US" smtClean="0"/>
              <a:pPr/>
              <a:t>‹#›</a:t>
            </a:fld>
            <a:endParaRPr lang="en-US" dirty="0"/>
          </a:p>
        </p:txBody>
      </p:sp>
    </p:spTree>
    <p:extLst>
      <p:ext uri="{BB962C8B-B14F-4D97-AF65-F5344CB8AC3E}">
        <p14:creationId xmlns:p14="http://schemas.microsoft.com/office/powerpoint/2010/main" val="293806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EA0030-7BFD-4C71-B2E5-C57A543ADE4F}"/>
              </a:ext>
            </a:extLst>
          </p:cNvPr>
          <p:cNvSpPr>
            <a:spLocks noGrp="1"/>
          </p:cNvSpPr>
          <p:nvPr>
            <p:ph type="pic" sz="quarter" idx="10"/>
          </p:nvPr>
        </p:nvSpPr>
        <p:spPr>
          <a:xfrm>
            <a:off x="6799810" y="0"/>
            <a:ext cx="5392189" cy="6940550"/>
          </a:xfrm>
        </p:spPr>
        <p:txBody>
          <a:bodyPr/>
          <a:lstStyle/>
          <a:p>
            <a:endParaRPr lang="en-US"/>
          </a:p>
        </p:txBody>
      </p:sp>
      <p:sp>
        <p:nvSpPr>
          <p:cNvPr id="7" name="Title 6">
            <a:extLst>
              <a:ext uri="{FF2B5EF4-FFF2-40B4-BE49-F238E27FC236}">
                <a16:creationId xmlns:a16="http://schemas.microsoft.com/office/drawing/2014/main" id="{6E42DB0B-D159-4DAD-A251-2ED93CB62D5C}"/>
              </a:ext>
            </a:extLst>
          </p:cNvPr>
          <p:cNvSpPr>
            <a:spLocks noGrp="1"/>
          </p:cNvSpPr>
          <p:nvPr>
            <p:ph type="title"/>
          </p:nvPr>
        </p:nvSpPr>
        <p:spPr>
          <a:xfrm>
            <a:off x="339725" y="4525501"/>
            <a:ext cx="5392189" cy="753082"/>
          </a:xfrm>
        </p:spPr>
        <p:txBody>
          <a:bodyPr>
            <a:normAutofit/>
          </a:bodyPr>
          <a:lstStyle>
            <a:lvl1pPr>
              <a:defRPr sz="3600">
                <a:solidFill>
                  <a:schemeClr val="tx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6CE818CC-8339-476B-9B3D-7B090340AC62}"/>
              </a:ext>
            </a:extLst>
          </p:cNvPr>
          <p:cNvSpPr>
            <a:spLocks noGrp="1"/>
          </p:cNvSpPr>
          <p:nvPr>
            <p:ph type="body" sz="quarter" idx="11" hasCustomPrompt="1"/>
          </p:nvPr>
        </p:nvSpPr>
        <p:spPr>
          <a:xfrm>
            <a:off x="339436" y="5435773"/>
            <a:ext cx="5391900" cy="407988"/>
          </a:xfrm>
        </p:spPr>
        <p:txBody>
          <a:bodyPr>
            <a:noAutofit/>
          </a:bodyPr>
          <a:lstStyle>
            <a:lvl1pPr marL="0" indent="0">
              <a:buNone/>
              <a:defRPr sz="2000"/>
            </a:lvl1pPr>
          </a:lstStyle>
          <a:p>
            <a:pPr lvl="0"/>
            <a:r>
              <a:rPr lang="en-US" dirty="0"/>
              <a:t>Presenter | Date</a:t>
            </a:r>
          </a:p>
        </p:txBody>
      </p:sp>
      <p:pic>
        <p:nvPicPr>
          <p:cNvPr id="13" name="Picture 12">
            <a:extLst>
              <a:ext uri="{FF2B5EF4-FFF2-40B4-BE49-F238E27FC236}">
                <a16:creationId xmlns:a16="http://schemas.microsoft.com/office/drawing/2014/main" id="{637B1EC8-A36F-4EC0-A3AC-90EB362BB3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725" y="277611"/>
            <a:ext cx="3703328" cy="937448"/>
          </a:xfrm>
          <a:prstGeom prst="rect">
            <a:avLst/>
          </a:prstGeom>
        </p:spPr>
      </p:pic>
      <p:pic>
        <p:nvPicPr>
          <p:cNvPr id="15" name="Picture 14">
            <a:extLst>
              <a:ext uri="{FF2B5EF4-FFF2-40B4-BE49-F238E27FC236}">
                <a16:creationId xmlns:a16="http://schemas.microsoft.com/office/drawing/2014/main" id="{AC1C8D23-406C-4C26-871B-40E6D83050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9725" y="1310791"/>
            <a:ext cx="3703328" cy="325309"/>
          </a:xfrm>
          <a:prstGeom prst="rect">
            <a:avLst/>
          </a:prstGeom>
        </p:spPr>
      </p:pic>
    </p:spTree>
    <p:extLst>
      <p:ext uri="{BB962C8B-B14F-4D97-AF65-F5344CB8AC3E}">
        <p14:creationId xmlns:p14="http://schemas.microsoft.com/office/powerpoint/2010/main" val="383640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47AB-DC6F-40F0-B4FB-9C0850EE0A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0939C5-683A-4FDC-A8CF-5F35848AD68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3BCA59AF-3C75-45A0-91ED-8FFED83FA230}"/>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Paid Family and Medical Leave </a:t>
            </a:r>
            <a:r>
              <a:rPr lang="en-US" dirty="0">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dirty="0"/>
              <a:t> Employment Security Department</a:t>
            </a:r>
          </a:p>
        </p:txBody>
      </p:sp>
      <p:sp>
        <p:nvSpPr>
          <p:cNvPr id="8" name="Slide Number Placeholder 5">
            <a:extLst>
              <a:ext uri="{FF2B5EF4-FFF2-40B4-BE49-F238E27FC236}">
                <a16:creationId xmlns:a16="http://schemas.microsoft.com/office/drawing/2014/main" id="{4331619D-08F0-4815-801D-B4BB5D587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5A4A7955-6230-48B4-BD8B-A7C460F75945}" type="slidenum">
              <a:rPr lang="en-US" smtClean="0"/>
              <a:pPr/>
              <a:t>‹#›</a:t>
            </a:fld>
            <a:endParaRPr lang="en-US" dirty="0"/>
          </a:p>
        </p:txBody>
      </p:sp>
    </p:spTree>
    <p:extLst>
      <p:ext uri="{BB962C8B-B14F-4D97-AF65-F5344CB8AC3E}">
        <p14:creationId xmlns:p14="http://schemas.microsoft.com/office/powerpoint/2010/main" val="215293042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E07D-6026-47C0-975A-7E493011BA90}"/>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CC00015-2956-4E1F-B05F-214F1DE24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Footer Placeholder 4">
            <a:extLst>
              <a:ext uri="{FF2B5EF4-FFF2-40B4-BE49-F238E27FC236}">
                <a16:creationId xmlns:a16="http://schemas.microsoft.com/office/drawing/2014/main" id="{49558358-3748-42E9-B9EB-6A515856237F}"/>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Paid Family and Medical Leave </a:t>
            </a:r>
            <a:r>
              <a:rPr lang="en-US" dirty="0">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dirty="0"/>
              <a:t> Employment Security Department</a:t>
            </a:r>
          </a:p>
        </p:txBody>
      </p:sp>
      <p:sp>
        <p:nvSpPr>
          <p:cNvPr id="8" name="Slide Number Placeholder 5">
            <a:extLst>
              <a:ext uri="{FF2B5EF4-FFF2-40B4-BE49-F238E27FC236}">
                <a16:creationId xmlns:a16="http://schemas.microsoft.com/office/drawing/2014/main" id="{A6607A4E-117D-4533-8443-A033D0FCB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5A4A7955-6230-48B4-BD8B-A7C460F75945}" type="slidenum">
              <a:rPr lang="en-US" smtClean="0"/>
              <a:pPr/>
              <a:t>‹#›</a:t>
            </a:fld>
            <a:endParaRPr lang="en-US" dirty="0"/>
          </a:p>
        </p:txBody>
      </p:sp>
    </p:spTree>
    <p:extLst>
      <p:ext uri="{BB962C8B-B14F-4D97-AF65-F5344CB8AC3E}">
        <p14:creationId xmlns:p14="http://schemas.microsoft.com/office/powerpoint/2010/main" val="340443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B990-ED8C-4AAA-8241-C4881B1382A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66612F2-9E33-44D3-80E2-578C5440A7C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F8F7B21-660D-43B3-9151-B40C9ABCD7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3E55AF37-0DA6-47FF-9ED2-37E23EB926F5}"/>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Paid Family and Medical Leave </a:t>
            </a:r>
            <a:r>
              <a:rPr lang="en-US" dirty="0">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dirty="0"/>
              <a:t> Employment Security Department</a:t>
            </a:r>
          </a:p>
        </p:txBody>
      </p:sp>
      <p:sp>
        <p:nvSpPr>
          <p:cNvPr id="9" name="Slide Number Placeholder 5">
            <a:extLst>
              <a:ext uri="{FF2B5EF4-FFF2-40B4-BE49-F238E27FC236}">
                <a16:creationId xmlns:a16="http://schemas.microsoft.com/office/drawing/2014/main" id="{EC4F7A85-22E5-4F1F-9844-B00B2808F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5A4A7955-6230-48B4-BD8B-A7C460F75945}" type="slidenum">
              <a:rPr lang="en-US" smtClean="0"/>
              <a:pPr/>
              <a:t>‹#›</a:t>
            </a:fld>
            <a:endParaRPr lang="en-US" dirty="0"/>
          </a:p>
        </p:txBody>
      </p:sp>
    </p:spTree>
    <p:extLst>
      <p:ext uri="{BB962C8B-B14F-4D97-AF65-F5344CB8AC3E}">
        <p14:creationId xmlns:p14="http://schemas.microsoft.com/office/powerpoint/2010/main" val="246997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EBEC8-AC56-429B-89C3-BB6A0E6E3B4E}"/>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63866BA-F48C-4383-B119-81B349676192}"/>
              </a:ext>
            </a:extLst>
          </p:cNvPr>
          <p:cNvSpPr>
            <a:spLocks noGrp="1"/>
          </p:cNvSpPr>
          <p:nvPr>
            <p:ph type="body" idx="1"/>
          </p:nvPr>
        </p:nvSpPr>
        <p:spPr>
          <a:xfrm>
            <a:off x="839788" y="1681163"/>
            <a:ext cx="5157787" cy="823912"/>
          </a:xfrm>
        </p:spPr>
        <p:txBody>
          <a:bodyPr anchor="b">
            <a:normAutofit/>
          </a:bodyPr>
          <a:lstStyle>
            <a:lvl1pPr marL="0" indent="0">
              <a:buNone/>
              <a:defRPr sz="2800" b="0">
                <a:latin typeface="Open Sans" panose="020B0604020202020204" charset="0"/>
                <a:ea typeface="Open Sans" panose="020B0604020202020204" charset="0"/>
                <a:cs typeface="Open Sans" panose="020B06040202020202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C89F967-CBBC-414E-9DC3-136707A8D35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B905A60-FBC4-40AC-9F71-0FAD9CD7A69C}"/>
              </a:ext>
            </a:extLst>
          </p:cNvPr>
          <p:cNvSpPr>
            <a:spLocks noGrp="1"/>
          </p:cNvSpPr>
          <p:nvPr>
            <p:ph type="body" sz="quarter" idx="3"/>
          </p:nvPr>
        </p:nvSpPr>
        <p:spPr>
          <a:xfrm>
            <a:off x="6172200" y="1681163"/>
            <a:ext cx="5183188" cy="823912"/>
          </a:xfrm>
        </p:spPr>
        <p:txBody>
          <a:bodyPr anchor="b">
            <a:normAutofit/>
          </a:bodyPr>
          <a:lstStyle>
            <a:lvl1pPr marL="0" indent="0">
              <a:buNone/>
              <a:defRPr sz="2800" b="0">
                <a:latin typeface="Open Sans" panose="020B0604020202020204" charset="0"/>
                <a:ea typeface="Open Sans" panose="020B0604020202020204" charset="0"/>
                <a:cs typeface="Open Sans" panose="020B06040202020202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F24F92BA-75D6-44F9-A1C8-BCFBF6FF6E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4B233C09-DC60-48D9-998B-6091A051179C}"/>
              </a:ext>
            </a:extLst>
          </p:cNvPr>
          <p:cNvSpPr>
            <a:spLocks noGrp="1"/>
          </p:cNvSpPr>
          <p:nvPr>
            <p:ph type="ftr" sz="quarter" idx="10"/>
          </p:nvPr>
        </p:nvSpPr>
        <p:spPr>
          <a:xfrm>
            <a:off x="838200" y="6356350"/>
            <a:ext cx="7315200" cy="365125"/>
          </a:xfrm>
          <a:prstGeom prst="rect">
            <a:avLst/>
          </a:prstGeom>
        </p:spPr>
        <p:txBody>
          <a:bodyPr vert="horz" lIns="91440" tIns="45720" rIns="91440" bIns="45720" rtlCol="0" anchor="ctr"/>
          <a:lstStyle>
            <a:lvl1pPr algn="ct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Paid Family and Medical Leave </a:t>
            </a:r>
            <a:r>
              <a:rPr lang="en-US" dirty="0">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dirty="0"/>
              <a:t> Employment Security Department</a:t>
            </a:r>
          </a:p>
        </p:txBody>
      </p:sp>
      <p:sp>
        <p:nvSpPr>
          <p:cNvPr id="11" name="Slide Number Placeholder 5">
            <a:extLst>
              <a:ext uri="{FF2B5EF4-FFF2-40B4-BE49-F238E27FC236}">
                <a16:creationId xmlns:a16="http://schemas.microsoft.com/office/drawing/2014/main" id="{86A7F7D6-6F97-4A04-AE20-B3DCEFF4F35D}"/>
              </a:ext>
            </a:extLst>
          </p:cNvPr>
          <p:cNvSpPr>
            <a:spLocks noGrp="1"/>
          </p:cNvSpPr>
          <p:nvPr>
            <p:ph type="sldNum" sz="quarter" idx="11"/>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5A4A7955-6230-48B4-BD8B-A7C460F75945}" type="slidenum">
              <a:rPr lang="en-US" smtClean="0"/>
              <a:pPr/>
              <a:t>‹#›</a:t>
            </a:fld>
            <a:endParaRPr lang="en-US" dirty="0"/>
          </a:p>
        </p:txBody>
      </p:sp>
    </p:spTree>
    <p:extLst>
      <p:ext uri="{BB962C8B-B14F-4D97-AF65-F5344CB8AC3E}">
        <p14:creationId xmlns:p14="http://schemas.microsoft.com/office/powerpoint/2010/main" val="239374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5FAF-B698-49B0-B197-FD64C97AFD0C}"/>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0EBA3B83-C8BE-47EB-B860-10C33DCA8F2C}"/>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Paid Family and Medical Leave </a:t>
            </a:r>
            <a:r>
              <a:rPr lang="en-US" dirty="0">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dirty="0"/>
              <a:t> Employment Security Department</a:t>
            </a:r>
          </a:p>
        </p:txBody>
      </p:sp>
      <p:sp>
        <p:nvSpPr>
          <p:cNvPr id="7" name="Slide Number Placeholder 5">
            <a:extLst>
              <a:ext uri="{FF2B5EF4-FFF2-40B4-BE49-F238E27FC236}">
                <a16:creationId xmlns:a16="http://schemas.microsoft.com/office/drawing/2014/main" id="{587CD69F-37B9-4D31-8F2A-A55CD1505F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5A4A7955-6230-48B4-BD8B-A7C460F75945}" type="slidenum">
              <a:rPr lang="en-US" smtClean="0"/>
              <a:pPr/>
              <a:t>‹#›</a:t>
            </a:fld>
            <a:endParaRPr lang="en-US" dirty="0"/>
          </a:p>
        </p:txBody>
      </p:sp>
    </p:spTree>
    <p:extLst>
      <p:ext uri="{BB962C8B-B14F-4D97-AF65-F5344CB8AC3E}">
        <p14:creationId xmlns:p14="http://schemas.microsoft.com/office/powerpoint/2010/main" val="422648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2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7D58-952D-44D7-9911-60544C9F5392}"/>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05BC150-9914-4A82-84CF-B3708B9757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44A7C02-9C7E-401F-BABE-D3028FF18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Footer Placeholder 4">
            <a:extLst>
              <a:ext uri="{FF2B5EF4-FFF2-40B4-BE49-F238E27FC236}">
                <a16:creationId xmlns:a16="http://schemas.microsoft.com/office/drawing/2014/main" id="{A74C7DE4-A1B6-432B-8440-EE8D0B397B76}"/>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Paid Family and Medical Leave </a:t>
            </a:r>
            <a:r>
              <a:rPr lang="en-US" dirty="0">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dirty="0"/>
              <a:t> Employment Security Department</a:t>
            </a:r>
          </a:p>
        </p:txBody>
      </p:sp>
      <p:sp>
        <p:nvSpPr>
          <p:cNvPr id="9" name="Slide Number Placeholder 5">
            <a:extLst>
              <a:ext uri="{FF2B5EF4-FFF2-40B4-BE49-F238E27FC236}">
                <a16:creationId xmlns:a16="http://schemas.microsoft.com/office/drawing/2014/main" id="{79ADC08C-C0FD-40EA-BF3A-6ACAD31B4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5A4A7955-6230-48B4-BD8B-A7C460F75945}" type="slidenum">
              <a:rPr lang="en-US" smtClean="0"/>
              <a:pPr/>
              <a:t>‹#›</a:t>
            </a:fld>
            <a:endParaRPr lang="en-US" dirty="0"/>
          </a:p>
        </p:txBody>
      </p:sp>
    </p:spTree>
    <p:extLst>
      <p:ext uri="{BB962C8B-B14F-4D97-AF65-F5344CB8AC3E}">
        <p14:creationId xmlns:p14="http://schemas.microsoft.com/office/powerpoint/2010/main" val="126716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D526-F53C-446D-8D7C-8A73C2A6AB0F}"/>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341CC3D-D32B-4629-85B8-E779A4105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0517242-BF08-4A5E-ABD7-483896CAE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Footer Placeholder 4">
            <a:extLst>
              <a:ext uri="{FF2B5EF4-FFF2-40B4-BE49-F238E27FC236}">
                <a16:creationId xmlns:a16="http://schemas.microsoft.com/office/drawing/2014/main" id="{12E1CAE9-A190-43A4-9827-373B4BC4D913}"/>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Paid Family and Medical Leave </a:t>
            </a:r>
            <a:r>
              <a:rPr lang="en-US" dirty="0">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dirty="0"/>
              <a:t> Employment Security Department</a:t>
            </a:r>
          </a:p>
        </p:txBody>
      </p:sp>
      <p:sp>
        <p:nvSpPr>
          <p:cNvPr id="9" name="Slide Number Placeholder 5">
            <a:extLst>
              <a:ext uri="{FF2B5EF4-FFF2-40B4-BE49-F238E27FC236}">
                <a16:creationId xmlns:a16="http://schemas.microsoft.com/office/drawing/2014/main" id="{3EF9F72E-770D-40BC-BC4D-6ABF4D3BD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5A4A7955-6230-48B4-BD8B-A7C460F75945}" type="slidenum">
              <a:rPr lang="en-US" smtClean="0"/>
              <a:pPr/>
              <a:t>‹#›</a:t>
            </a:fld>
            <a:endParaRPr lang="en-US" dirty="0"/>
          </a:p>
        </p:txBody>
      </p:sp>
    </p:spTree>
    <p:extLst>
      <p:ext uri="{BB962C8B-B14F-4D97-AF65-F5344CB8AC3E}">
        <p14:creationId xmlns:p14="http://schemas.microsoft.com/office/powerpoint/2010/main" val="283237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373118-F27D-412D-B19A-2DB8C8101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B537CCC-B536-48B0-B893-63FFC2EBD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CFEEB5A1-DE5A-4640-B2C6-9EE0EEBB3862}"/>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l"/>
            <a:r>
              <a:rPr lang="en-US" dirty="0"/>
              <a:t>Paid Family and Medical Leave </a:t>
            </a:r>
            <a:r>
              <a:rPr lang="en-US" dirty="0">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dirty="0"/>
              <a:t> Employment Security Department</a:t>
            </a:r>
          </a:p>
        </p:txBody>
      </p:sp>
      <p:sp>
        <p:nvSpPr>
          <p:cNvPr id="5" name="Slide Number Placeholder 5">
            <a:extLst>
              <a:ext uri="{FF2B5EF4-FFF2-40B4-BE49-F238E27FC236}">
                <a16:creationId xmlns:a16="http://schemas.microsoft.com/office/drawing/2014/main" id="{B344F451-CC2E-44CE-8391-FD31867A1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5A4A7955-6230-48B4-BD8B-A7C460F75945}" type="slidenum">
              <a:rPr lang="en-US" smtClean="0"/>
              <a:pPr/>
              <a:t>‹#›</a:t>
            </a:fld>
            <a:endParaRPr lang="en-US" dirty="0"/>
          </a:p>
        </p:txBody>
      </p:sp>
    </p:spTree>
    <p:extLst>
      <p:ext uri="{BB962C8B-B14F-4D97-AF65-F5344CB8AC3E}">
        <p14:creationId xmlns:p14="http://schemas.microsoft.com/office/powerpoint/2010/main" val="280949753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Open Sans" panose="020B0604020202020204" charset="0"/>
          <a:cs typeface="Open Sans" panose="020B06040202020202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604A47B-3A61-47E7-8625-0BABD8EA1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921" y="-83119"/>
            <a:ext cx="9268539" cy="6952408"/>
          </a:xfrm>
          <a:prstGeom prst="rect">
            <a:avLst/>
          </a:prstGeom>
        </p:spPr>
      </p:pic>
      <p:sp>
        <p:nvSpPr>
          <p:cNvPr id="5" name="Rectangle 4">
            <a:extLst>
              <a:ext uri="{FF2B5EF4-FFF2-40B4-BE49-F238E27FC236}">
                <a16:creationId xmlns:a16="http://schemas.microsoft.com/office/drawing/2014/main" id="{5ADB256B-730D-47B0-B97D-A736370D3869}"/>
              </a:ext>
            </a:extLst>
          </p:cNvPr>
          <p:cNvSpPr/>
          <p:nvPr/>
        </p:nvSpPr>
        <p:spPr>
          <a:xfrm>
            <a:off x="0" y="0"/>
            <a:ext cx="4433455" cy="6869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title="Dark semi-transparent background">
            <a:extLst>
              <a:ext uri="{FF2B5EF4-FFF2-40B4-BE49-F238E27FC236}">
                <a16:creationId xmlns:a16="http://schemas.microsoft.com/office/drawing/2014/main" id="{33FE881A-F09D-42E2-91C2-6EF32B1ABF1E}"/>
              </a:ext>
            </a:extLst>
          </p:cNvPr>
          <p:cNvSpPr/>
          <p:nvPr/>
        </p:nvSpPr>
        <p:spPr>
          <a:xfrm>
            <a:off x="0" y="1"/>
            <a:ext cx="4433455" cy="6857999"/>
          </a:xfrm>
          <a:prstGeom prst="rect">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318012" y="4933252"/>
            <a:ext cx="5981163" cy="15081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alibri" panose="020F0502020204030204" pitchFamily="34" charset="0"/>
                <a:cs typeface="Calibri" panose="020F0502020204030204" pitchFamily="34" charset="0"/>
              </a:rPr>
              <a:t>Jason Barrett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Lead Policy Analyst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pitchFamily="34" charset="0"/>
                <a:cs typeface="Calibri" panose="020F0502020204030204" pitchFamily="34" charset="0"/>
              </a:rPr>
              <a:t>Washington Paid Family and Medical Leave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Employment Security Department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pitchFamily="34" charset="0"/>
                <a:cs typeface="Calibri" panose="020F0502020204030204" pitchFamily="34" charset="0"/>
              </a:rPr>
              <a:t>jason.barrett@esd.wa.gov</a:t>
            </a:r>
            <a:endParaRPr kumimoji="0" lang="en-US"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23" name="Straight Connector 22" title="Divider Line">
            <a:extLst>
              <a:ext uri="{FF2B5EF4-FFF2-40B4-BE49-F238E27FC236}">
                <a16:creationId xmlns:a16="http://schemas.microsoft.com/office/drawing/2014/main" id="{5A44CE1D-11E5-4ECD-B0D6-17B0AD19C4D5}"/>
              </a:ext>
            </a:extLst>
          </p:cNvPr>
          <p:cNvCxnSpPr>
            <a:cxnSpLocks/>
          </p:cNvCxnSpPr>
          <p:nvPr/>
        </p:nvCxnSpPr>
        <p:spPr>
          <a:xfrm>
            <a:off x="442363" y="4844782"/>
            <a:ext cx="3571782" cy="0"/>
          </a:xfrm>
          <a:prstGeom prst="line">
            <a:avLst/>
          </a:prstGeom>
          <a:ln w="38100">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24" name="Picture 23" descr="A close up of a logo&#10;&#10;Description generated with very high confidence">
            <a:extLst>
              <a:ext uri="{FF2B5EF4-FFF2-40B4-BE49-F238E27FC236}">
                <a16:creationId xmlns:a16="http://schemas.microsoft.com/office/drawing/2014/main" id="{347804D3-9CF1-49DA-963B-2BCAA4AFCB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268" y="1812772"/>
            <a:ext cx="2724918" cy="1755652"/>
          </a:xfrm>
          <a:prstGeom prst="rect">
            <a:avLst/>
          </a:prstGeom>
        </p:spPr>
      </p:pic>
      <p:pic>
        <p:nvPicPr>
          <p:cNvPr id="25" name="Picture 24">
            <a:extLst>
              <a:ext uri="{FF2B5EF4-FFF2-40B4-BE49-F238E27FC236}">
                <a16:creationId xmlns:a16="http://schemas.microsoft.com/office/drawing/2014/main" id="{00819DB4-C066-49E8-8B3B-010DE21542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268" y="3668538"/>
            <a:ext cx="2724918" cy="237811"/>
          </a:xfrm>
          <a:prstGeom prst="rect">
            <a:avLst/>
          </a:prstGeom>
        </p:spPr>
      </p:pic>
      <p:sp>
        <p:nvSpPr>
          <p:cNvPr id="2" name="TextBox 1">
            <a:extLst>
              <a:ext uri="{FF2B5EF4-FFF2-40B4-BE49-F238E27FC236}">
                <a16:creationId xmlns:a16="http://schemas.microsoft.com/office/drawing/2014/main" id="{B7FA7246-E5BE-4A43-A9B5-0C2D127D695A}"/>
              </a:ext>
            </a:extLst>
          </p:cNvPr>
          <p:cNvSpPr txBox="1"/>
          <p:nvPr/>
        </p:nvSpPr>
        <p:spPr>
          <a:xfrm>
            <a:off x="139337" y="4240230"/>
            <a:ext cx="4412916" cy="523220"/>
          </a:xfrm>
          <a:prstGeom prst="rect">
            <a:avLst/>
          </a:prstGeom>
          <a:noFill/>
        </p:spPr>
        <p:txBody>
          <a:bodyPr wrap="square" rtlCol="0">
            <a:spAutoFit/>
          </a:bodyPr>
          <a:lstStyle/>
          <a:p>
            <a:pPr algn="ctr"/>
            <a:r>
              <a:rPr lang="en-US" sz="2800" b="1">
                <a:solidFill>
                  <a:schemeClr val="bg1"/>
                </a:solidFill>
              </a:rPr>
              <a:t>PFML Overview</a:t>
            </a:r>
            <a:endParaRPr lang="en-US" sz="2800" b="1" dirty="0">
              <a:solidFill>
                <a:schemeClr val="bg1"/>
              </a:solidFill>
            </a:endParaRPr>
          </a:p>
        </p:txBody>
      </p:sp>
    </p:spTree>
    <p:extLst>
      <p:ext uri="{BB962C8B-B14F-4D97-AF65-F5344CB8AC3E}">
        <p14:creationId xmlns:p14="http://schemas.microsoft.com/office/powerpoint/2010/main" val="391820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7F35-A4ED-46E1-B4A0-CDB903E94A04}"/>
              </a:ext>
            </a:extLst>
          </p:cNvPr>
          <p:cNvSpPr>
            <a:spLocks noGrp="1"/>
          </p:cNvSpPr>
          <p:nvPr>
            <p:ph type="title"/>
          </p:nvPr>
        </p:nvSpPr>
        <p:spPr/>
        <p:txBody>
          <a:bodyPr/>
          <a:lstStyle/>
          <a:p>
            <a:r>
              <a:rPr lang="en-US" dirty="0"/>
              <a:t>Weeks of leave in a claim year</a:t>
            </a:r>
          </a:p>
        </p:txBody>
      </p:sp>
      <p:graphicFrame>
        <p:nvGraphicFramePr>
          <p:cNvPr id="6" name="Content Placeholder 5">
            <a:extLst>
              <a:ext uri="{FF2B5EF4-FFF2-40B4-BE49-F238E27FC236}">
                <a16:creationId xmlns:a16="http://schemas.microsoft.com/office/drawing/2014/main" id="{44F99538-83A9-4768-BF3A-0CFD36FEF080}"/>
              </a:ext>
            </a:extLst>
          </p:cNvPr>
          <p:cNvGraphicFramePr>
            <a:graphicFrameLocks noGrp="1"/>
          </p:cNvGraphicFramePr>
          <p:nvPr>
            <p:ph idx="1"/>
          </p:nvPr>
        </p:nvGraphicFramePr>
        <p:xfrm>
          <a:off x="1509963" y="1841701"/>
          <a:ext cx="9172074" cy="3497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7B8316C-BC45-47FC-9DEA-E2A4781AE43E}"/>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Paid Family and Medical Leave </a:t>
            </a:r>
            <a:r>
              <a:rPr lang="en-US">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a:t> Employment Security Department</a:t>
            </a:r>
            <a:endParaRPr lang="en-US" dirty="0"/>
          </a:p>
        </p:txBody>
      </p:sp>
      <p:sp>
        <p:nvSpPr>
          <p:cNvPr id="5" name="Slide Number Placeholder 4">
            <a:extLst>
              <a:ext uri="{FF2B5EF4-FFF2-40B4-BE49-F238E27FC236}">
                <a16:creationId xmlns:a16="http://schemas.microsoft.com/office/drawing/2014/main" id="{171069E6-CF38-4475-93AB-A50E0DA26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4A7955-6230-48B4-BD8B-A7C460F75945}" type="slidenum">
              <a:rPr lang="en-US" smtClean="0"/>
              <a:pPr/>
              <a:t>10</a:t>
            </a:fld>
            <a:endParaRPr lang="en-US" dirty="0"/>
          </a:p>
        </p:txBody>
      </p:sp>
      <p:sp>
        <p:nvSpPr>
          <p:cNvPr id="8" name="Arrow: Pentagon 7">
            <a:extLst>
              <a:ext uri="{FF2B5EF4-FFF2-40B4-BE49-F238E27FC236}">
                <a16:creationId xmlns:a16="http://schemas.microsoft.com/office/drawing/2014/main" id="{8A934526-23BC-4FE0-98A5-8C82C8ACA862}"/>
              </a:ext>
            </a:extLst>
          </p:cNvPr>
          <p:cNvSpPr/>
          <p:nvPr/>
        </p:nvSpPr>
        <p:spPr>
          <a:xfrm>
            <a:off x="4241128" y="3859731"/>
            <a:ext cx="619627" cy="471638"/>
          </a:xfrm>
          <a:prstGeom prst="homePlat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B69037-59E6-45B7-936C-8C03F7A13643}"/>
              </a:ext>
            </a:extLst>
          </p:cNvPr>
          <p:cNvSpPr txBox="1"/>
          <p:nvPr/>
        </p:nvSpPr>
        <p:spPr>
          <a:xfrm>
            <a:off x="4050428" y="3933162"/>
            <a:ext cx="904775" cy="369332"/>
          </a:xfrm>
          <a:prstGeom prst="rect">
            <a:avLst/>
          </a:prstGeom>
          <a:noFill/>
        </p:spPr>
        <p:txBody>
          <a:bodyPr wrap="square" rtlCol="0">
            <a:spAutoFit/>
          </a:bodyPr>
          <a:lstStyle/>
          <a:p>
            <a:pPr algn="ctr"/>
            <a:r>
              <a:rPr lang="en-US" dirty="0"/>
              <a:t>OR</a:t>
            </a:r>
          </a:p>
        </p:txBody>
      </p:sp>
      <p:sp>
        <p:nvSpPr>
          <p:cNvPr id="9" name="Arrow: Pentagon 8">
            <a:extLst>
              <a:ext uri="{FF2B5EF4-FFF2-40B4-BE49-F238E27FC236}">
                <a16:creationId xmlns:a16="http://schemas.microsoft.com/office/drawing/2014/main" id="{8F38CD60-8F7F-4F58-BB7B-036901D0452C}"/>
              </a:ext>
            </a:extLst>
          </p:cNvPr>
          <p:cNvSpPr/>
          <p:nvPr/>
        </p:nvSpPr>
        <p:spPr>
          <a:xfrm>
            <a:off x="7378357" y="3859731"/>
            <a:ext cx="619627" cy="471638"/>
          </a:xfrm>
          <a:prstGeom prst="homePlat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C0260F5-DFF4-4DFC-840B-4DF6752EB308}"/>
              </a:ext>
            </a:extLst>
          </p:cNvPr>
          <p:cNvSpPr txBox="1"/>
          <p:nvPr/>
        </p:nvSpPr>
        <p:spPr>
          <a:xfrm>
            <a:off x="7187657" y="3933162"/>
            <a:ext cx="904775" cy="369332"/>
          </a:xfrm>
          <a:prstGeom prst="rect">
            <a:avLst/>
          </a:prstGeom>
          <a:noFill/>
        </p:spPr>
        <p:txBody>
          <a:bodyPr wrap="square" rtlCol="0">
            <a:spAutoFit/>
          </a:bodyPr>
          <a:lstStyle/>
          <a:p>
            <a:pPr algn="ctr"/>
            <a:r>
              <a:rPr lang="en-US" dirty="0"/>
              <a:t>OR</a:t>
            </a:r>
          </a:p>
        </p:txBody>
      </p:sp>
      <p:sp>
        <p:nvSpPr>
          <p:cNvPr id="11" name="TextBox 10">
            <a:extLst>
              <a:ext uri="{FF2B5EF4-FFF2-40B4-BE49-F238E27FC236}">
                <a16:creationId xmlns:a16="http://schemas.microsoft.com/office/drawing/2014/main" id="{F9592001-BB51-48D5-A143-9C7146EF8B22}"/>
              </a:ext>
            </a:extLst>
          </p:cNvPr>
          <p:cNvSpPr txBox="1"/>
          <p:nvPr/>
        </p:nvSpPr>
        <p:spPr>
          <a:xfrm>
            <a:off x="4955203" y="5669280"/>
            <a:ext cx="5940595" cy="369332"/>
          </a:xfrm>
          <a:prstGeom prst="rect">
            <a:avLst/>
          </a:prstGeom>
          <a:noFill/>
        </p:spPr>
        <p:txBody>
          <a:bodyPr wrap="square" rtlCol="0">
            <a:spAutoFit/>
          </a:bodyPr>
          <a:lstStyle/>
          <a:p>
            <a:pPr algn="r"/>
            <a:r>
              <a:rPr lang="en-US" dirty="0"/>
              <a:t>* “Weeks” = typical workweeks </a:t>
            </a:r>
          </a:p>
        </p:txBody>
      </p:sp>
    </p:spTree>
    <p:extLst>
      <p:ext uri="{BB962C8B-B14F-4D97-AF65-F5344CB8AC3E}">
        <p14:creationId xmlns:p14="http://schemas.microsoft.com/office/powerpoint/2010/main" val="2111821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F9D5-C8E1-44A1-BB35-C0B1FC7CA8D3}"/>
              </a:ext>
            </a:extLst>
          </p:cNvPr>
          <p:cNvSpPr>
            <a:spLocks noGrp="1"/>
          </p:cNvSpPr>
          <p:nvPr>
            <p:ph type="title"/>
          </p:nvPr>
        </p:nvSpPr>
        <p:spPr/>
        <p:txBody>
          <a:bodyPr/>
          <a:lstStyle/>
          <a:p>
            <a:r>
              <a:rPr lang="en-US" dirty="0"/>
              <a:t>Filing weekly claims</a:t>
            </a:r>
          </a:p>
        </p:txBody>
      </p:sp>
      <p:sp>
        <p:nvSpPr>
          <p:cNvPr id="4" name="Footer Placeholder 3">
            <a:extLst>
              <a:ext uri="{FF2B5EF4-FFF2-40B4-BE49-F238E27FC236}">
                <a16:creationId xmlns:a16="http://schemas.microsoft.com/office/drawing/2014/main" id="{FF69F03D-8454-4DC2-A6EB-77F37D35C87E}"/>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Paid Family and Medical Leave </a:t>
            </a:r>
            <a:r>
              <a:rPr lang="en-US">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a:t> Employment Security Department</a:t>
            </a:r>
            <a:endParaRPr lang="en-US" dirty="0"/>
          </a:p>
        </p:txBody>
      </p:sp>
      <p:sp>
        <p:nvSpPr>
          <p:cNvPr id="5" name="Slide Number Placeholder 4">
            <a:extLst>
              <a:ext uri="{FF2B5EF4-FFF2-40B4-BE49-F238E27FC236}">
                <a16:creationId xmlns:a16="http://schemas.microsoft.com/office/drawing/2014/main" id="{CE1E30F4-2244-42E2-A9BF-A44F88CAA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4A7955-6230-48B4-BD8B-A7C460F75945}" type="slidenum">
              <a:rPr lang="en-US" smtClean="0"/>
              <a:pPr/>
              <a:t>11</a:t>
            </a:fld>
            <a:endParaRPr lang="en-US" dirty="0"/>
          </a:p>
        </p:txBody>
      </p:sp>
      <p:sp>
        <p:nvSpPr>
          <p:cNvPr id="3" name="TextBox 2">
            <a:extLst>
              <a:ext uri="{FF2B5EF4-FFF2-40B4-BE49-F238E27FC236}">
                <a16:creationId xmlns:a16="http://schemas.microsoft.com/office/drawing/2014/main" id="{5FB4E839-8B0A-4C60-9A87-B3E51C25A884}"/>
              </a:ext>
            </a:extLst>
          </p:cNvPr>
          <p:cNvSpPr txBox="1"/>
          <p:nvPr/>
        </p:nvSpPr>
        <p:spPr>
          <a:xfrm>
            <a:off x="1055914" y="1825625"/>
            <a:ext cx="3614057" cy="3693319"/>
          </a:xfrm>
          <a:prstGeom prst="rect">
            <a:avLst/>
          </a:prstGeom>
          <a:noFill/>
        </p:spPr>
        <p:txBody>
          <a:bodyPr wrap="square" rtlCol="0">
            <a:spAutoFit/>
          </a:bodyPr>
          <a:lstStyle/>
          <a:p>
            <a:r>
              <a:rPr lang="en-US" dirty="0"/>
              <a:t>Once your application is approved, you can file weekly claims by clicking, “Start weekly payments” on your homepage, or by clicking the claim ID on the homepage.</a:t>
            </a:r>
          </a:p>
          <a:p>
            <a:endParaRPr lang="en-US" dirty="0"/>
          </a:p>
          <a:p>
            <a:r>
              <a:rPr lang="en-US" dirty="0"/>
              <a:t>Weekly claims for each week of your approved leave will display in the table.</a:t>
            </a:r>
          </a:p>
          <a:p>
            <a:endParaRPr lang="en-US" dirty="0"/>
          </a:p>
          <a:p>
            <a:r>
              <a:rPr lang="en-US" dirty="0"/>
              <a:t>Click the, “Start Weekly Payment” button to submit a weekly claim.</a:t>
            </a:r>
          </a:p>
        </p:txBody>
      </p:sp>
      <p:pic>
        <p:nvPicPr>
          <p:cNvPr id="9" name="Content Placeholder 5">
            <a:extLst>
              <a:ext uri="{FF2B5EF4-FFF2-40B4-BE49-F238E27FC236}">
                <a16:creationId xmlns:a16="http://schemas.microsoft.com/office/drawing/2014/main" id="{DCE44125-B214-4549-BBAF-B4C4F524850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1058" y="365124"/>
            <a:ext cx="5257800" cy="5914525"/>
          </a:xfrm>
          <a:prstGeom prst="rect">
            <a:avLst/>
          </a:prstGeom>
          <a:noFill/>
          <a:ln>
            <a:noFill/>
          </a:ln>
        </p:spPr>
      </p:pic>
    </p:spTree>
    <p:extLst>
      <p:ext uri="{BB962C8B-B14F-4D97-AF65-F5344CB8AC3E}">
        <p14:creationId xmlns:p14="http://schemas.microsoft.com/office/powerpoint/2010/main" val="175493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4B42-A15A-4052-B6B7-A143795F77E7}"/>
              </a:ext>
            </a:extLst>
          </p:cNvPr>
          <p:cNvSpPr>
            <a:spLocks noGrp="1"/>
          </p:cNvSpPr>
          <p:nvPr>
            <p:ph type="title"/>
          </p:nvPr>
        </p:nvSpPr>
        <p:spPr>
          <a:xfrm>
            <a:off x="841248" y="256032"/>
            <a:ext cx="10506456" cy="1014984"/>
          </a:xfrm>
        </p:spPr>
        <p:txBody>
          <a:bodyPr anchor="b">
            <a:normAutofit/>
          </a:bodyPr>
          <a:lstStyle/>
          <a:p>
            <a:r>
              <a:rPr lang="en-US" dirty="0"/>
              <a:t>When will benefit payments be less?</a:t>
            </a:r>
          </a:p>
        </p:txBody>
      </p:sp>
      <p:sp>
        <p:nvSpPr>
          <p:cNvPr id="4" name="Footer Placeholder 3">
            <a:extLst>
              <a:ext uri="{FF2B5EF4-FFF2-40B4-BE49-F238E27FC236}">
                <a16:creationId xmlns:a16="http://schemas.microsoft.com/office/drawing/2014/main" id="{640646F2-DF16-4C7D-A720-C38D475C4CBB}"/>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a:t>Paid Family and Medical Leave </a:t>
            </a:r>
            <a:r>
              <a:rPr lang="en-US">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a:t> Employment Security Department</a:t>
            </a:r>
            <a:endParaRPr lang="en-US">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CC4DA34A-CE8C-4FA0-A2A5-292C90D58D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A4A7955-6230-48B4-BD8B-A7C460F75945}" type="slidenum">
              <a:rPr lang="en-US" smtClean="0"/>
              <a:pPr>
                <a:spcAft>
                  <a:spcPts val="600"/>
                </a:spcAft>
              </a:pPr>
              <a:t>12</a:t>
            </a:fld>
            <a:endParaRPr lang="en-US">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B1D56690-93CB-4E19-8940-1CF5DBB18786}"/>
              </a:ext>
            </a:extLst>
          </p:cNvPr>
          <p:cNvGraphicFramePr>
            <a:graphicFrameLocks noGrp="1"/>
          </p:cNvGraphicFramePr>
          <p:nvPr>
            <p:ph idx="1"/>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69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A59C-0AA3-4764-A854-70B2D2BF13CA}"/>
              </a:ext>
            </a:extLst>
          </p:cNvPr>
          <p:cNvSpPr>
            <a:spLocks noGrp="1"/>
          </p:cNvSpPr>
          <p:nvPr>
            <p:ph type="title"/>
          </p:nvPr>
        </p:nvSpPr>
        <p:spPr/>
        <p:txBody>
          <a:bodyPr/>
          <a:lstStyle/>
          <a:p>
            <a:r>
              <a:rPr lang="en-US" dirty="0"/>
              <a:t>Employment restoration</a:t>
            </a:r>
          </a:p>
        </p:txBody>
      </p:sp>
      <p:graphicFrame>
        <p:nvGraphicFramePr>
          <p:cNvPr id="6" name="Content Placeholder 5">
            <a:extLst>
              <a:ext uri="{FF2B5EF4-FFF2-40B4-BE49-F238E27FC236}">
                <a16:creationId xmlns:a16="http://schemas.microsoft.com/office/drawing/2014/main" id="{ADB0B4FE-A5FB-4939-852C-C6C3D6C1150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E2D9C4A8-CC7B-4D0C-9F5B-3D43FBEE35DC}"/>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Paid Family and Medical Leave </a:t>
            </a:r>
            <a:r>
              <a:rPr lang="en-US">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a:t> Employment Security Department</a:t>
            </a:r>
            <a:endParaRPr lang="en-US" dirty="0"/>
          </a:p>
        </p:txBody>
      </p:sp>
      <p:sp>
        <p:nvSpPr>
          <p:cNvPr id="5" name="Slide Number Placeholder 4">
            <a:extLst>
              <a:ext uri="{FF2B5EF4-FFF2-40B4-BE49-F238E27FC236}">
                <a16:creationId xmlns:a16="http://schemas.microsoft.com/office/drawing/2014/main" id="{8705A658-4B23-4ED6-B042-53789B562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4A7955-6230-48B4-BD8B-A7C460F75945}" type="slidenum">
              <a:rPr lang="en-US" smtClean="0"/>
              <a:pPr/>
              <a:t>13</a:t>
            </a:fld>
            <a:endParaRPr lang="en-US" dirty="0"/>
          </a:p>
        </p:txBody>
      </p:sp>
    </p:spTree>
    <p:extLst>
      <p:ext uri="{BB962C8B-B14F-4D97-AF65-F5344CB8AC3E}">
        <p14:creationId xmlns:p14="http://schemas.microsoft.com/office/powerpoint/2010/main" val="242457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54152E-81E9-4EEC-B0E1-1A13B5DAE12E}"/>
              </a:ext>
            </a:extLst>
          </p:cNvPr>
          <p:cNvSpPr txBox="1"/>
          <p:nvPr/>
        </p:nvSpPr>
        <p:spPr>
          <a:xfrm>
            <a:off x="654285" y="3883937"/>
            <a:ext cx="5416729" cy="707886"/>
          </a:xfrm>
          <a:prstGeom prst="rect">
            <a:avLst/>
          </a:prstGeom>
          <a:solidFill>
            <a:schemeClr val="accent1"/>
          </a:solidFill>
          <a:ln>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a:ea typeface="+mn-ea"/>
                <a:cs typeface="+mn-cs"/>
              </a:rPr>
              <a:t>Family Leave </a:t>
            </a:r>
            <a:br>
              <a:rPr kumimoji="0" lang="en-US" sz="2000" b="0" i="0" u="none" strike="noStrike" kern="1200" cap="none" spc="0" normalizeH="0" baseline="0" noProof="0" dirty="0">
                <a:ln>
                  <a:noFill/>
                </a:ln>
                <a:solidFill>
                  <a:prstClr val="white"/>
                </a:solidFill>
                <a:effectLst/>
                <a:uLnTx/>
                <a:uFillTx/>
                <a:latin typeface="Open Sans"/>
                <a:ea typeface="+mn-ea"/>
                <a:cs typeface="+mn-cs"/>
              </a:rPr>
            </a:br>
            <a:r>
              <a:rPr kumimoji="0" lang="en-US" sz="2000" b="0" i="0" u="none" strike="noStrike" kern="1200" cap="none" spc="0" normalizeH="0" baseline="0" noProof="0" dirty="0">
                <a:ln>
                  <a:noFill/>
                </a:ln>
                <a:solidFill>
                  <a:prstClr val="white"/>
                </a:solidFill>
                <a:effectLst/>
                <a:uLnTx/>
                <a:uFillTx/>
                <a:latin typeface="Open Sans"/>
                <a:ea typeface="+mn-ea"/>
                <a:cs typeface="+mn-cs"/>
              </a:rPr>
              <a:t>100% EE funded</a:t>
            </a:r>
          </a:p>
        </p:txBody>
      </p:sp>
      <p:sp>
        <p:nvSpPr>
          <p:cNvPr id="6" name="TextBox 5">
            <a:extLst>
              <a:ext uri="{FF2B5EF4-FFF2-40B4-BE49-F238E27FC236}">
                <a16:creationId xmlns:a16="http://schemas.microsoft.com/office/drawing/2014/main" id="{F7466013-F70A-4A26-B765-669DD7FEB3DF}"/>
              </a:ext>
            </a:extLst>
          </p:cNvPr>
          <p:cNvSpPr txBox="1"/>
          <p:nvPr/>
        </p:nvSpPr>
        <p:spPr>
          <a:xfrm>
            <a:off x="6096000" y="3880084"/>
            <a:ext cx="5416730" cy="707886"/>
          </a:xfrm>
          <a:prstGeom prst="rect">
            <a:avLst/>
          </a:prstGeom>
          <a:solidFill>
            <a:schemeClr val="accent2">
              <a:lumMod val="60000"/>
              <a:lumOff val="40000"/>
            </a:schemeClr>
          </a:solidFill>
          <a:ln>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a:ea typeface="+mn-ea"/>
                <a:cs typeface="+mn-cs"/>
              </a:rPr>
              <a:t>Medical Leave </a:t>
            </a:r>
            <a:br>
              <a:rPr kumimoji="0" lang="en-US" sz="2000" b="0" i="0" u="none" strike="noStrike" kern="1200" cap="none" spc="0" normalizeH="0" baseline="0" noProof="0" dirty="0">
                <a:ln>
                  <a:noFill/>
                </a:ln>
                <a:solidFill>
                  <a:prstClr val="white"/>
                </a:solidFill>
                <a:effectLst/>
                <a:uLnTx/>
                <a:uFillTx/>
                <a:latin typeface="Open Sans"/>
                <a:ea typeface="+mn-ea"/>
                <a:cs typeface="+mn-cs"/>
              </a:rPr>
            </a:br>
            <a:r>
              <a:rPr kumimoji="0" lang="en-US" sz="2000" b="0" i="0" u="none" strike="noStrike" kern="1200" cap="none" spc="0" normalizeH="0" baseline="0" noProof="0" dirty="0">
                <a:ln>
                  <a:noFill/>
                </a:ln>
                <a:solidFill>
                  <a:prstClr val="white"/>
                </a:solidFill>
                <a:effectLst/>
                <a:uLnTx/>
                <a:uFillTx/>
                <a:latin typeface="Open Sans"/>
                <a:ea typeface="+mn-ea"/>
                <a:cs typeface="+mn-cs"/>
              </a:rPr>
              <a:t>55% ER / 45% EE funded</a:t>
            </a:r>
          </a:p>
        </p:txBody>
      </p:sp>
      <p:sp>
        <p:nvSpPr>
          <p:cNvPr id="7" name="TextBox 6">
            <a:extLst>
              <a:ext uri="{FF2B5EF4-FFF2-40B4-BE49-F238E27FC236}">
                <a16:creationId xmlns:a16="http://schemas.microsoft.com/office/drawing/2014/main" id="{5193BFAE-F9AC-43C9-8957-E40D93F9CC02}"/>
              </a:ext>
            </a:extLst>
          </p:cNvPr>
          <p:cNvSpPr txBox="1"/>
          <p:nvPr/>
        </p:nvSpPr>
        <p:spPr>
          <a:xfrm>
            <a:off x="654287" y="3119146"/>
            <a:ext cx="10858443" cy="731520"/>
          </a:xfrm>
          <a:prstGeom prst="rect">
            <a:avLst/>
          </a:prstGeom>
          <a:solidFill>
            <a:schemeClr val="bg1">
              <a:lumMod val="50000"/>
            </a:schemeClr>
          </a:solidFill>
          <a:ln>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a:ea typeface="+mn-ea"/>
                <a:cs typeface="+mn-cs"/>
              </a:rPr>
              <a:t>Total Premium 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Open Sans"/>
                <a:ea typeface="+mn-ea"/>
                <a:cs typeface="+mn-cs"/>
              </a:rPr>
              <a:t>(0.74%)</a:t>
            </a:r>
          </a:p>
        </p:txBody>
      </p:sp>
      <p:sp>
        <p:nvSpPr>
          <p:cNvPr id="8" name="TextBox 7">
            <a:extLst>
              <a:ext uri="{FF2B5EF4-FFF2-40B4-BE49-F238E27FC236}">
                <a16:creationId xmlns:a16="http://schemas.microsoft.com/office/drawing/2014/main" id="{5E0C96B6-88E8-4FFA-A679-BD2325A6DD49}"/>
              </a:ext>
            </a:extLst>
          </p:cNvPr>
          <p:cNvSpPr txBox="1"/>
          <p:nvPr/>
        </p:nvSpPr>
        <p:spPr>
          <a:xfrm>
            <a:off x="3795012" y="5100357"/>
            <a:ext cx="1625805" cy="646331"/>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Open Sans"/>
                <a:ea typeface="+mn-ea"/>
                <a:cs typeface="+mn-cs"/>
              </a:rPr>
              <a:t>71.4</a:t>
            </a:r>
            <a:r>
              <a:rPr lang="en-US" b="1" dirty="0">
                <a:solidFill>
                  <a:schemeClr val="accent1"/>
                </a:solidFill>
                <a:latin typeface="Open Sans"/>
              </a:rPr>
              <a:t>3</a:t>
            </a:r>
            <a:r>
              <a:rPr kumimoji="0" lang="en-US" sz="1800" b="1" i="0" u="none" strike="noStrike" kern="1200" cap="none" spc="0" normalizeH="0" baseline="0" noProof="0" dirty="0">
                <a:ln>
                  <a:noFill/>
                </a:ln>
                <a:solidFill>
                  <a:schemeClr val="accent1"/>
                </a:solidFill>
                <a:effectLst/>
                <a:uLnTx/>
                <a:uFillTx/>
                <a:latin typeface="Open Sans"/>
                <a:ea typeface="+mn-ea"/>
                <a:cs typeface="+mn-cs"/>
              </a:rPr>
              <a:t>% Employee</a:t>
            </a:r>
          </a:p>
        </p:txBody>
      </p:sp>
      <p:sp>
        <p:nvSpPr>
          <p:cNvPr id="9" name="TextBox 8">
            <a:extLst>
              <a:ext uri="{FF2B5EF4-FFF2-40B4-BE49-F238E27FC236}">
                <a16:creationId xmlns:a16="http://schemas.microsoft.com/office/drawing/2014/main" id="{DA59001F-E5C4-454A-A483-778D4DD31D49}"/>
              </a:ext>
            </a:extLst>
          </p:cNvPr>
          <p:cNvSpPr txBox="1"/>
          <p:nvPr/>
        </p:nvSpPr>
        <p:spPr>
          <a:xfrm>
            <a:off x="9157985" y="5081568"/>
            <a:ext cx="1625805" cy="646331"/>
          </a:xfrm>
          <a:prstGeom prst="rect">
            <a:avLst/>
          </a:prstGeom>
          <a:noFill/>
          <a:ln>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2">
                    <a:lumMod val="60000"/>
                    <a:lumOff val="40000"/>
                  </a:schemeClr>
                </a:solidFill>
                <a:effectLst/>
                <a:uLnTx/>
                <a:uFillTx/>
                <a:latin typeface="Open Sans"/>
                <a:ea typeface="+mn-ea"/>
                <a:cs typeface="+mn-cs"/>
              </a:rPr>
              <a:t>28.5</a:t>
            </a:r>
            <a:r>
              <a:rPr lang="en-US" b="1" dirty="0">
                <a:solidFill>
                  <a:schemeClr val="accent2">
                    <a:lumMod val="60000"/>
                    <a:lumOff val="40000"/>
                  </a:schemeClr>
                </a:solidFill>
                <a:latin typeface="Open Sans"/>
              </a:rPr>
              <a:t>7</a:t>
            </a:r>
            <a:r>
              <a:rPr kumimoji="0" lang="en-US" sz="1800" b="1" i="0" u="none" strike="noStrike" kern="1200" cap="none" spc="0" normalizeH="0" baseline="0" noProof="0" dirty="0">
                <a:ln>
                  <a:noFill/>
                </a:ln>
                <a:solidFill>
                  <a:schemeClr val="accent2">
                    <a:lumMod val="60000"/>
                    <a:lumOff val="40000"/>
                  </a:schemeClr>
                </a:solidFill>
                <a:effectLst/>
                <a:uLnTx/>
                <a:uFillTx/>
                <a:latin typeface="Open Sans"/>
                <a:ea typeface="+mn-ea"/>
                <a:cs typeface="+mn-cs"/>
              </a:rPr>
              <a:t>% Employer</a:t>
            </a:r>
          </a:p>
        </p:txBody>
      </p:sp>
      <p:sp>
        <p:nvSpPr>
          <p:cNvPr id="10" name="Left Brace 9">
            <a:extLst>
              <a:ext uri="{FF2B5EF4-FFF2-40B4-BE49-F238E27FC236}">
                <a16:creationId xmlns:a16="http://schemas.microsoft.com/office/drawing/2014/main" id="{DCF0342E-E76B-4BC9-975D-B9B91C7112A3}"/>
              </a:ext>
            </a:extLst>
          </p:cNvPr>
          <p:cNvSpPr/>
          <p:nvPr/>
        </p:nvSpPr>
        <p:spPr>
          <a:xfrm rot="16200000" flipV="1">
            <a:off x="9713596" y="3270468"/>
            <a:ext cx="301115" cy="3321362"/>
          </a:xfrm>
          <a:prstGeom prst="leftBrace">
            <a:avLst>
              <a:gd name="adj1" fmla="val 8333"/>
              <a:gd name="adj2" fmla="val 47458"/>
            </a:avLst>
          </a:prstGeom>
          <a:ln w="19050">
            <a:solidFill>
              <a:srgbClr val="9B326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788"/>
              </a:solidFill>
              <a:effectLst/>
              <a:uLnTx/>
              <a:uFillTx/>
              <a:latin typeface="Open Sans"/>
              <a:ea typeface="+mn-ea"/>
              <a:cs typeface="+mn-cs"/>
            </a:endParaRPr>
          </a:p>
        </p:txBody>
      </p:sp>
      <p:sp>
        <p:nvSpPr>
          <p:cNvPr id="11" name="Left Brace 10">
            <a:extLst>
              <a:ext uri="{FF2B5EF4-FFF2-40B4-BE49-F238E27FC236}">
                <a16:creationId xmlns:a16="http://schemas.microsoft.com/office/drawing/2014/main" id="{160AAD1F-51F3-44A9-AB94-257E27CE2BF2}"/>
              </a:ext>
            </a:extLst>
          </p:cNvPr>
          <p:cNvSpPr/>
          <p:nvPr/>
        </p:nvSpPr>
        <p:spPr>
          <a:xfrm rot="16200000">
            <a:off x="4249928" y="1197830"/>
            <a:ext cx="301116" cy="7466640"/>
          </a:xfrm>
          <a:prstGeom prst="leftBrace">
            <a:avLst>
              <a:gd name="adj1" fmla="val 8333"/>
              <a:gd name="adj2" fmla="val 5199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Open Sans"/>
              <a:ea typeface="+mn-ea"/>
              <a:cs typeface="+mn-cs"/>
            </a:endParaRPr>
          </a:p>
        </p:txBody>
      </p:sp>
      <p:sp>
        <p:nvSpPr>
          <p:cNvPr id="12" name="TextBox 11">
            <a:extLst>
              <a:ext uri="{FF2B5EF4-FFF2-40B4-BE49-F238E27FC236}">
                <a16:creationId xmlns:a16="http://schemas.microsoft.com/office/drawing/2014/main" id="{9C249CDF-4942-4458-9020-B4D924AEDCEE}"/>
              </a:ext>
            </a:extLst>
          </p:cNvPr>
          <p:cNvSpPr txBox="1"/>
          <p:nvPr/>
        </p:nvSpPr>
        <p:spPr>
          <a:xfrm>
            <a:off x="703595" y="2066890"/>
            <a:ext cx="10821241" cy="523220"/>
          </a:xfrm>
          <a:prstGeom prst="rect">
            <a:avLst/>
          </a:prstGeom>
          <a:noFill/>
        </p:spPr>
        <p:txBody>
          <a:bodyPr wrap="square">
            <a:spAutoFit/>
          </a:bodyPr>
          <a:lstStyle/>
          <a:p>
            <a:pPr algn="ctr"/>
            <a:r>
              <a:rPr lang="en-US" sz="2800" b="1" dirty="0"/>
              <a:t>0.74% of all wages paid to employees</a:t>
            </a:r>
          </a:p>
        </p:txBody>
      </p:sp>
      <p:sp>
        <p:nvSpPr>
          <p:cNvPr id="24" name="Title 1">
            <a:extLst>
              <a:ext uri="{FF2B5EF4-FFF2-40B4-BE49-F238E27FC236}">
                <a16:creationId xmlns:a16="http://schemas.microsoft.com/office/drawing/2014/main" id="{499AD673-3364-495F-9D4F-A3F4FF9524AB}"/>
              </a:ext>
            </a:extLst>
          </p:cNvPr>
          <p:cNvSpPr>
            <a:spLocks noGrp="1"/>
          </p:cNvSpPr>
          <p:nvPr>
            <p:ph type="title"/>
          </p:nvPr>
        </p:nvSpPr>
        <p:spPr>
          <a:xfrm>
            <a:off x="6749143" y="169106"/>
            <a:ext cx="4371703" cy="1325563"/>
          </a:xfrm>
        </p:spPr>
        <p:txBody>
          <a:bodyPr/>
          <a:lstStyle/>
          <a:p>
            <a:r>
              <a:rPr lang="en-US" dirty="0">
                <a:solidFill>
                  <a:srgbClr val="006073"/>
                </a:solidFill>
                <a:latin typeface="+mj-lt"/>
              </a:rPr>
              <a:t>2024 Premium Rate</a:t>
            </a:r>
            <a:endParaRPr lang="en-US" dirty="0">
              <a:latin typeface="+mj-lt"/>
            </a:endParaRPr>
          </a:p>
        </p:txBody>
      </p:sp>
    </p:spTree>
    <p:extLst>
      <p:ext uri="{BB962C8B-B14F-4D97-AF65-F5344CB8AC3E}">
        <p14:creationId xmlns:p14="http://schemas.microsoft.com/office/powerpoint/2010/main" val="311839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F3FC3D-8B13-4AA4-8B4D-6F0AE339F177}"/>
              </a:ext>
            </a:extLst>
          </p:cNvPr>
          <p:cNvSpPr>
            <a:spLocks noGrp="1"/>
          </p:cNvSpPr>
          <p:nvPr>
            <p:ph type="title"/>
          </p:nvPr>
        </p:nvSpPr>
        <p:spPr>
          <a:xfrm>
            <a:off x="6192383" y="273609"/>
            <a:ext cx="3630885" cy="1325563"/>
          </a:xfrm>
        </p:spPr>
        <p:txBody>
          <a:bodyPr/>
          <a:lstStyle/>
          <a:p>
            <a:r>
              <a:rPr lang="en-US" dirty="0">
                <a:solidFill>
                  <a:srgbClr val="006073"/>
                </a:solidFill>
                <a:latin typeface="+mj-lt"/>
              </a:rPr>
              <a:t>FMLA and PFML</a:t>
            </a:r>
            <a:endParaRPr lang="en-US" dirty="0">
              <a:latin typeface="+mj-lt"/>
            </a:endParaRPr>
          </a:p>
        </p:txBody>
      </p:sp>
      <p:graphicFrame>
        <p:nvGraphicFramePr>
          <p:cNvPr id="4" name="Content Placeholder 5">
            <a:extLst>
              <a:ext uri="{FF2B5EF4-FFF2-40B4-BE49-F238E27FC236}">
                <a16:creationId xmlns:a16="http://schemas.microsoft.com/office/drawing/2014/main" id="{FCC77680-35AF-46C4-B44E-33CC4B3552B7}"/>
              </a:ext>
            </a:extLst>
          </p:cNvPr>
          <p:cNvGraphicFramePr>
            <a:graphicFrameLocks/>
          </p:cNvGraphicFramePr>
          <p:nvPr>
            <p:extLst>
              <p:ext uri="{D42A27DB-BD31-4B8C-83A1-F6EECF244321}">
                <p14:modId xmlns:p14="http://schemas.microsoft.com/office/powerpoint/2010/main" val="2867812630"/>
              </p:ext>
            </p:extLst>
          </p:nvPr>
        </p:nvGraphicFramePr>
        <p:xfrm>
          <a:off x="838200" y="159917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38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F3FC3D-8B13-4AA4-8B4D-6F0AE339F177}"/>
              </a:ext>
            </a:extLst>
          </p:cNvPr>
          <p:cNvSpPr>
            <a:spLocks noGrp="1"/>
          </p:cNvSpPr>
          <p:nvPr>
            <p:ph type="title"/>
          </p:nvPr>
        </p:nvSpPr>
        <p:spPr>
          <a:xfrm>
            <a:off x="6192383" y="273609"/>
            <a:ext cx="3630885" cy="1325563"/>
          </a:xfrm>
        </p:spPr>
        <p:txBody>
          <a:bodyPr/>
          <a:lstStyle/>
          <a:p>
            <a:r>
              <a:rPr lang="en-US" dirty="0">
                <a:solidFill>
                  <a:srgbClr val="006073"/>
                </a:solidFill>
                <a:latin typeface="+mj-lt"/>
              </a:rPr>
              <a:t>Penalties</a:t>
            </a:r>
            <a:endParaRPr lang="en-US" dirty="0">
              <a:latin typeface="+mj-lt"/>
            </a:endParaRPr>
          </a:p>
        </p:txBody>
      </p:sp>
      <p:sp>
        <p:nvSpPr>
          <p:cNvPr id="5" name="TextBox 4">
            <a:extLst>
              <a:ext uri="{FF2B5EF4-FFF2-40B4-BE49-F238E27FC236}">
                <a16:creationId xmlns:a16="http://schemas.microsoft.com/office/drawing/2014/main" id="{D0931023-A311-4C16-B974-5FE772360DEA}"/>
              </a:ext>
            </a:extLst>
          </p:cNvPr>
          <p:cNvSpPr txBox="1"/>
          <p:nvPr/>
        </p:nvSpPr>
        <p:spPr>
          <a:xfrm>
            <a:off x="662440" y="2148978"/>
            <a:ext cx="10515600"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03366"/>
                </a:solidFill>
                <a:effectLst/>
                <a:latin typeface="Arial" panose="020B0604020202020204" pitchFamily="34" charset="0"/>
                <a:ea typeface="Times New Roman" panose="02020603050405020304" pitchFamily="18" charset="0"/>
              </a:rPr>
              <a:t>“Conference and Conciliation”</a:t>
            </a:r>
          </a:p>
          <a:p>
            <a:pPr marL="742950" lvl="1" indent="-285750">
              <a:buFont typeface="Arial" panose="020B0604020202020204" pitchFamily="34" charset="0"/>
              <a:buChar char="•"/>
            </a:pPr>
            <a:r>
              <a:rPr lang="en-US" sz="2400" b="1" dirty="0">
                <a:solidFill>
                  <a:srgbClr val="003366"/>
                </a:solidFill>
                <a:latin typeface="Arial" panose="020B0604020202020204" pitchFamily="34" charset="0"/>
                <a:ea typeface="Times New Roman" panose="02020603050405020304" pitchFamily="18" charset="0"/>
              </a:rPr>
              <a:t>RCW 50A.20.030</a:t>
            </a:r>
          </a:p>
          <a:p>
            <a:pPr marL="742950" lvl="1" indent="-285750">
              <a:buFont typeface="Arial" panose="020B0604020202020204" pitchFamily="34" charset="0"/>
              <a:buChar char="•"/>
            </a:pPr>
            <a:r>
              <a:rPr lang="en-US" sz="2400" b="1" dirty="0">
                <a:solidFill>
                  <a:srgbClr val="003366"/>
                </a:solidFill>
                <a:effectLst/>
                <a:latin typeface="Arial" panose="020B0604020202020204" pitchFamily="34" charset="0"/>
                <a:ea typeface="Times New Roman" panose="02020603050405020304" pitchFamily="18" charset="0"/>
              </a:rPr>
              <a:t>WAC 192-570-010</a:t>
            </a:r>
          </a:p>
          <a:p>
            <a:pPr marL="742950" lvl="1" indent="-285750">
              <a:buFont typeface="Arial" panose="020B0604020202020204" pitchFamily="34" charset="0"/>
              <a:buChar char="•"/>
            </a:pPr>
            <a:endParaRPr lang="en-US" sz="2400" b="1" dirty="0">
              <a:solidFill>
                <a:srgbClr val="003366"/>
              </a:solidFill>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US" sz="2400" b="1" dirty="0">
                <a:solidFill>
                  <a:srgbClr val="003366"/>
                </a:solidFill>
                <a:effectLst/>
                <a:latin typeface="Arial" panose="020B0604020202020204" pitchFamily="34" charset="0"/>
                <a:ea typeface="Times New Roman" panose="02020603050405020304" pitchFamily="18" charset="0"/>
              </a:rPr>
              <a:t>The department has a clear directive to work with employers to correct good-faith errors without assessing a penalty</a:t>
            </a:r>
          </a:p>
          <a:p>
            <a:pPr marL="285750" indent="-285750">
              <a:buFont typeface="Arial" panose="020B0604020202020204" pitchFamily="34" charset="0"/>
              <a:buChar char="•"/>
            </a:pPr>
            <a:endParaRPr lang="en-US" sz="2400" b="1" dirty="0">
              <a:solidFill>
                <a:srgbClr val="003366"/>
              </a:solidFill>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US" sz="2400" b="1" dirty="0">
                <a:solidFill>
                  <a:srgbClr val="003366"/>
                </a:solidFill>
                <a:effectLst/>
                <a:latin typeface="Arial" panose="020B0604020202020204" pitchFamily="34" charset="0"/>
                <a:ea typeface="Times New Roman" panose="02020603050405020304" pitchFamily="18" charset="0"/>
              </a:rPr>
              <a:t>Localization</a:t>
            </a:r>
          </a:p>
          <a:p>
            <a:endParaRPr lang="en-US" sz="2400" b="1" dirty="0">
              <a:solidFill>
                <a:srgbClr val="003366"/>
              </a:solidFill>
              <a:latin typeface="Arial" panose="020B0604020202020204" pitchFamily="34" charset="0"/>
            </a:endParaRPr>
          </a:p>
          <a:p>
            <a:endParaRPr lang="en-US" sz="2400" dirty="0"/>
          </a:p>
        </p:txBody>
      </p:sp>
    </p:spTree>
    <p:extLst>
      <p:ext uri="{BB962C8B-B14F-4D97-AF65-F5344CB8AC3E}">
        <p14:creationId xmlns:p14="http://schemas.microsoft.com/office/powerpoint/2010/main" val="3371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915A6-EA0D-45C7-9F17-78BCBB7FF698}"/>
              </a:ext>
            </a:extLst>
          </p:cNvPr>
          <p:cNvSpPr>
            <a:spLocks noGrp="1"/>
          </p:cNvSpPr>
          <p:nvPr>
            <p:ph type="title"/>
          </p:nvPr>
        </p:nvSpPr>
        <p:spPr>
          <a:xfrm>
            <a:off x="838200" y="365125"/>
            <a:ext cx="10763250" cy="1325563"/>
          </a:xfrm>
        </p:spPr>
        <p:txBody>
          <a:bodyPr>
            <a:normAutofit/>
          </a:bodyPr>
          <a:lstStyle/>
          <a:p>
            <a:r>
              <a:rPr lang="en-US" sz="3200" dirty="0">
                <a:latin typeface="+mj-lt"/>
              </a:rPr>
              <a:t>Contact Paid Family and Medical Leave</a:t>
            </a:r>
          </a:p>
        </p:txBody>
      </p:sp>
      <p:graphicFrame>
        <p:nvGraphicFramePr>
          <p:cNvPr id="6" name="Content Placeholder 5">
            <a:extLst>
              <a:ext uri="{FF2B5EF4-FFF2-40B4-BE49-F238E27FC236}">
                <a16:creationId xmlns:a16="http://schemas.microsoft.com/office/drawing/2014/main" id="{50723367-00F7-43C7-ABA9-ECBB46CDBC9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80ECD30A-4BBD-49A1-9939-7B1260666B2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4565B">
                    <a:tint val="75000"/>
                  </a:srgbClr>
                </a:solidFill>
                <a:effectLst/>
                <a:uLnTx/>
                <a:uFillTx/>
                <a:latin typeface="Open Sans Light" panose="020B0306030504020204" pitchFamily="34" charset="0"/>
              </a:rPr>
              <a:t>Paid Family and Medical Leave </a:t>
            </a:r>
            <a:r>
              <a:rPr kumimoji="0" lang="en-US" sz="1000" b="0" i="0" u="none" strike="noStrike" kern="1200" cap="none" spc="0" normalizeH="0" baseline="0" noProof="0" dirty="0">
                <a:ln>
                  <a:noFill/>
                </a:ln>
                <a:solidFill>
                  <a:srgbClr val="54565B">
                    <a:lumMod val="60000"/>
                    <a:lumOff val="40000"/>
                  </a:srgbClr>
                </a:solidFill>
                <a:effectLst/>
                <a:uLnTx/>
                <a:uFillTx/>
                <a:latin typeface="Open Sans" panose="020B0604020202020204" charset="0"/>
                <a:ea typeface="Open Sans" panose="020B0604020202020204" charset="0"/>
                <a:cs typeface="Open Sans" panose="020B0604020202020204" charset="0"/>
              </a:rPr>
              <a:t>|</a:t>
            </a:r>
            <a:r>
              <a:rPr kumimoji="0" lang="en-US" sz="1000" b="0" i="0" u="none" strike="noStrike" kern="1200" cap="none" spc="0" normalizeH="0" baseline="0" noProof="0" dirty="0">
                <a:ln>
                  <a:noFill/>
                </a:ln>
                <a:solidFill>
                  <a:srgbClr val="54565B">
                    <a:tint val="75000"/>
                  </a:srgbClr>
                </a:solidFill>
                <a:effectLst/>
                <a:uLnTx/>
                <a:uFillTx/>
                <a:latin typeface="Open Sans Light" panose="020B0306030504020204" pitchFamily="34" charset="0"/>
              </a:rPr>
              <a:t> Employment Security Department</a:t>
            </a:r>
          </a:p>
        </p:txBody>
      </p:sp>
      <p:sp>
        <p:nvSpPr>
          <p:cNvPr id="5" name="Slide Number Placeholder 4">
            <a:extLst>
              <a:ext uri="{FF2B5EF4-FFF2-40B4-BE49-F238E27FC236}">
                <a16:creationId xmlns:a16="http://schemas.microsoft.com/office/drawing/2014/main" id="{C99FF512-CB16-4A98-AB2F-04A0001021C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A7955-6230-48B4-BD8B-A7C460F75945}" type="slidenum">
              <a:rPr kumimoji="0" lang="en-US" sz="1000" b="0" i="0" u="none" strike="noStrike" kern="1200" cap="none" spc="0" normalizeH="0" baseline="0" noProof="0" smtClean="0">
                <a:ln>
                  <a:noFill/>
                </a:ln>
                <a:solidFill>
                  <a:srgbClr val="54565B">
                    <a:tint val="75000"/>
                  </a:srgbClr>
                </a:solidFill>
                <a:effectLst/>
                <a:uLnTx/>
                <a:uFillTx/>
                <a:latin typeface="Open Sans Light" panose="020B03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54565B">
                  <a:tint val="75000"/>
                </a:srgbClr>
              </a:solidFill>
              <a:effectLst/>
              <a:uLnTx/>
              <a:uFillTx/>
              <a:latin typeface="Open Sans Light" panose="020B0306030504020204" pitchFamily="34" charset="0"/>
            </a:endParaRPr>
          </a:p>
        </p:txBody>
      </p:sp>
    </p:spTree>
    <p:extLst>
      <p:ext uri="{BB962C8B-B14F-4D97-AF65-F5344CB8AC3E}">
        <p14:creationId xmlns:p14="http://schemas.microsoft.com/office/powerpoint/2010/main" val="235803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5E88-7952-4C93-8EBD-7A282DBF9446}"/>
              </a:ext>
            </a:extLst>
          </p:cNvPr>
          <p:cNvSpPr>
            <a:spLocks noGrp="1"/>
          </p:cNvSpPr>
          <p:nvPr>
            <p:ph type="title"/>
          </p:nvPr>
        </p:nvSpPr>
        <p:spPr/>
        <p:txBody>
          <a:bodyPr>
            <a:normAutofit/>
          </a:bodyPr>
          <a:lstStyle/>
          <a:p>
            <a:r>
              <a:rPr lang="en-US" sz="4000" dirty="0">
                <a:latin typeface="+mj-lt"/>
              </a:rPr>
              <a:t>What is Paid Family and Medical Leave?</a:t>
            </a:r>
          </a:p>
        </p:txBody>
      </p:sp>
      <p:sp>
        <p:nvSpPr>
          <p:cNvPr id="4" name="Footer Placeholder 3">
            <a:extLst>
              <a:ext uri="{FF2B5EF4-FFF2-40B4-BE49-F238E27FC236}">
                <a16:creationId xmlns:a16="http://schemas.microsoft.com/office/drawing/2014/main" id="{7A5E4635-F370-415E-B653-5451EFD343B2}"/>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Paid Family and Medical Leave </a:t>
            </a:r>
            <a:r>
              <a:rPr lang="en-US">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a:t> Employment Security Department</a:t>
            </a:r>
            <a:endParaRPr kumimoji="0" lang="en-US" sz="1000" b="0" i="0" u="none" strike="noStrike" kern="1200" cap="none" spc="0" normalizeH="0" baseline="0" noProof="0" dirty="0">
              <a:ln>
                <a:noFill/>
              </a:ln>
              <a:solidFill>
                <a:srgbClr val="54565B">
                  <a:tint val="75000"/>
                </a:srgbClr>
              </a:solidFill>
              <a:effectLst/>
              <a:uLnTx/>
              <a:uFillTx/>
              <a:latin typeface="Open Sans Light" panose="020B0306030504020204" pitchFamily="34" charset="0"/>
            </a:endParaRPr>
          </a:p>
        </p:txBody>
      </p:sp>
      <p:sp>
        <p:nvSpPr>
          <p:cNvPr id="5" name="Slide Number Placeholder 4">
            <a:extLst>
              <a:ext uri="{FF2B5EF4-FFF2-40B4-BE49-F238E27FC236}">
                <a16:creationId xmlns:a16="http://schemas.microsoft.com/office/drawing/2014/main" id="{751BD233-2956-4C0E-B3C7-0AEC1DA84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A4A7955-6230-48B4-BD8B-A7C460F7594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54565B">
                  <a:tint val="75000"/>
                </a:srgbClr>
              </a:solidFill>
              <a:effectLst/>
              <a:uLnTx/>
              <a:uFillTx/>
              <a:latin typeface="Open Sans Light" panose="020B0306030504020204" pitchFamily="34" charset="0"/>
            </a:endParaRPr>
          </a:p>
        </p:txBody>
      </p:sp>
      <p:sp>
        <p:nvSpPr>
          <p:cNvPr id="7" name="TextBox 6">
            <a:extLst>
              <a:ext uri="{FF2B5EF4-FFF2-40B4-BE49-F238E27FC236}">
                <a16:creationId xmlns:a16="http://schemas.microsoft.com/office/drawing/2014/main" id="{AE089F6C-6BC0-4B0B-AB93-66847AB00154}"/>
              </a:ext>
            </a:extLst>
          </p:cNvPr>
          <p:cNvSpPr txBox="1"/>
          <p:nvPr/>
        </p:nvSpPr>
        <p:spPr>
          <a:xfrm>
            <a:off x="838200" y="2176859"/>
            <a:ext cx="4668297" cy="3693319"/>
          </a:xfrm>
          <a:prstGeom prst="rect">
            <a:avLst/>
          </a:prstGeom>
          <a:noFill/>
        </p:spPr>
        <p:txBody>
          <a:bodyPr wrap="square" rtlCol="0">
            <a:spAutoFit/>
          </a:bodyPr>
          <a:lstStyle/>
          <a:p>
            <a:r>
              <a:rPr lang="en-US" dirty="0"/>
              <a:t>Paid leave from work to care for yourself or a family member.</a:t>
            </a:r>
          </a:p>
          <a:p>
            <a:endParaRPr lang="en-US" dirty="0"/>
          </a:p>
          <a:p>
            <a:r>
              <a:rPr lang="en-US" dirty="0"/>
              <a:t>You apply directly with the state, not your employer.</a:t>
            </a:r>
          </a:p>
          <a:p>
            <a:endParaRPr lang="en-US" dirty="0"/>
          </a:p>
          <a:p>
            <a:r>
              <a:rPr lang="en-US" dirty="0"/>
              <a:t>Benefit is paid directly to you, not through your employer.</a:t>
            </a:r>
          </a:p>
          <a:p>
            <a:endParaRPr lang="en-US" dirty="0"/>
          </a:p>
          <a:p>
            <a:r>
              <a:rPr lang="en-US" dirty="0"/>
              <a:t>Your employer cannot prevent you from using Paid Family and Medical Leave.</a:t>
            </a:r>
          </a:p>
          <a:p>
            <a:endParaRPr lang="en-US" dirty="0"/>
          </a:p>
          <a:p>
            <a:endParaRPr lang="en-US" dirty="0"/>
          </a:p>
        </p:txBody>
      </p:sp>
      <p:pic>
        <p:nvPicPr>
          <p:cNvPr id="8" name="Picture 7">
            <a:extLst>
              <a:ext uri="{FF2B5EF4-FFF2-40B4-BE49-F238E27FC236}">
                <a16:creationId xmlns:a16="http://schemas.microsoft.com/office/drawing/2014/main" id="{DAF92C40-6B84-40A2-86B0-FB4F1A7AD266}"/>
              </a:ext>
            </a:extLst>
          </p:cNvPr>
          <p:cNvPicPr>
            <a:picLocks noChangeAspect="1"/>
          </p:cNvPicPr>
          <p:nvPr/>
        </p:nvPicPr>
        <p:blipFill>
          <a:blip r:embed="rId2"/>
          <a:stretch>
            <a:fillRect/>
          </a:stretch>
        </p:blipFill>
        <p:spPr>
          <a:xfrm rot="398057">
            <a:off x="6469553" y="2369648"/>
            <a:ext cx="4747882" cy="3160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036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413E-7E42-4FF0-A818-89C74CE3DB25}"/>
              </a:ext>
            </a:extLst>
          </p:cNvPr>
          <p:cNvSpPr>
            <a:spLocks noGrp="1"/>
          </p:cNvSpPr>
          <p:nvPr>
            <p:ph type="title"/>
          </p:nvPr>
        </p:nvSpPr>
        <p:spPr/>
        <p:txBody>
          <a:bodyPr/>
          <a:lstStyle/>
          <a:p>
            <a:r>
              <a:rPr lang="en-US" dirty="0"/>
              <a:t>Two-part eligibility</a:t>
            </a:r>
          </a:p>
        </p:txBody>
      </p:sp>
      <p:graphicFrame>
        <p:nvGraphicFramePr>
          <p:cNvPr id="6" name="Content Placeholder 5">
            <a:extLst>
              <a:ext uri="{FF2B5EF4-FFF2-40B4-BE49-F238E27FC236}">
                <a16:creationId xmlns:a16="http://schemas.microsoft.com/office/drawing/2014/main" id="{2F046DF4-0A94-467B-B00D-235769B54C42}"/>
              </a:ext>
            </a:extLst>
          </p:cNvPr>
          <p:cNvGraphicFramePr>
            <a:graphicFrameLocks noGrp="1"/>
          </p:cNvGraphicFramePr>
          <p:nvPr>
            <p:ph idx="1"/>
            <p:extLst>
              <p:ext uri="{D42A27DB-BD31-4B8C-83A1-F6EECF244321}">
                <p14:modId xmlns:p14="http://schemas.microsoft.com/office/powerpoint/2010/main" val="30885332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314BFB3-6321-4242-B104-71B85F08EDB9}"/>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Paid Family and Medical Leave </a:t>
            </a:r>
            <a:r>
              <a:rPr lang="en-US">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a:t> Employment Security Department</a:t>
            </a:r>
            <a:endParaRPr lang="en-US" dirty="0"/>
          </a:p>
        </p:txBody>
      </p:sp>
      <p:sp>
        <p:nvSpPr>
          <p:cNvPr id="5" name="Slide Number Placeholder 4">
            <a:extLst>
              <a:ext uri="{FF2B5EF4-FFF2-40B4-BE49-F238E27FC236}">
                <a16:creationId xmlns:a16="http://schemas.microsoft.com/office/drawing/2014/main" id="{69E03888-FAD4-45C4-A55D-F5FAC3CDAB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4A7955-6230-48B4-BD8B-A7C460F75945}" type="slidenum">
              <a:rPr lang="en-US" smtClean="0"/>
              <a:pPr/>
              <a:t>3</a:t>
            </a:fld>
            <a:endParaRPr lang="en-US" dirty="0"/>
          </a:p>
        </p:txBody>
      </p:sp>
    </p:spTree>
    <p:extLst>
      <p:ext uri="{BB962C8B-B14F-4D97-AF65-F5344CB8AC3E}">
        <p14:creationId xmlns:p14="http://schemas.microsoft.com/office/powerpoint/2010/main" val="103433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person, indoor, person, person&#10;&#10;Description automatically generated">
            <a:extLst>
              <a:ext uri="{FF2B5EF4-FFF2-40B4-BE49-F238E27FC236}">
                <a16:creationId xmlns:a16="http://schemas.microsoft.com/office/drawing/2014/main" id="{BAD6A0A5-3153-4557-9CD9-7458CCC545EC}"/>
              </a:ext>
            </a:extLst>
          </p:cNvPr>
          <p:cNvPicPr>
            <a:picLocks noGrp="1" noChangeAspect="1"/>
          </p:cNvPicPr>
          <p:nvPr>
            <p:ph idx="1"/>
          </p:nvPr>
        </p:nvPicPr>
        <p:blipFill rotWithShape="1">
          <a:blip r:embed="rId2">
            <a:alphaModFix/>
          </a:blip>
          <a:srcRect l="4700" r="25372"/>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F085D643-4426-47A8-9158-6190F3AB9F95}"/>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4400" dirty="0">
                <a:latin typeface="+mj-lt"/>
                <a:ea typeface="+mj-ea"/>
                <a:cs typeface="+mj-cs"/>
              </a:rPr>
              <a:t>Family leave</a:t>
            </a:r>
          </a:p>
        </p:txBody>
      </p:sp>
      <p:sp>
        <p:nvSpPr>
          <p:cNvPr id="4" name="Text Placeholder 3">
            <a:extLst>
              <a:ext uri="{FF2B5EF4-FFF2-40B4-BE49-F238E27FC236}">
                <a16:creationId xmlns:a16="http://schemas.microsoft.com/office/drawing/2014/main" id="{D04D7490-4197-4586-A37B-EEA4F82CDF10}"/>
              </a:ext>
            </a:extLst>
          </p:cNvPr>
          <p:cNvSpPr>
            <a:spLocks noGrp="1"/>
          </p:cNvSpPr>
          <p:nvPr>
            <p:ph type="body" sz="half" idx="2"/>
          </p:nvPr>
        </p:nvSpPr>
        <p:spPr>
          <a:xfrm>
            <a:off x="804997" y="2272143"/>
            <a:ext cx="4706803" cy="3788830"/>
          </a:xfrm>
        </p:spPr>
        <p:txBody>
          <a:bodyPr vert="horz" lIns="91440" tIns="45720" rIns="91440" bIns="45720" rtlCol="0" anchor="ctr">
            <a:normAutofit/>
          </a:bodyPr>
          <a:lstStyle/>
          <a:p>
            <a:pPr marL="285750" indent="-228600">
              <a:buFont typeface="Arial" panose="020B0604020202020204" pitchFamily="34" charset="0"/>
              <a:buChar char="•"/>
            </a:pPr>
            <a:r>
              <a:rPr lang="en-US" sz="2000" dirty="0">
                <a:latin typeface="+mn-lt"/>
                <a:ea typeface="+mn-ea"/>
                <a:cs typeface="+mn-cs"/>
              </a:rPr>
              <a:t>Care for a family member with a serious health condition.</a:t>
            </a:r>
          </a:p>
          <a:p>
            <a:pPr marL="285750" indent="-228600">
              <a:buFont typeface="Arial" panose="020B0604020202020204" pitchFamily="34" charset="0"/>
              <a:buChar char="•"/>
            </a:pPr>
            <a:r>
              <a:rPr lang="en-US" sz="2000" dirty="0">
                <a:latin typeface="+mn-lt"/>
                <a:ea typeface="+mn-ea"/>
                <a:cs typeface="+mn-cs"/>
              </a:rPr>
              <a:t>Bonding in the first year after the birth or placement of a child under 18, including adoption and foster parents.</a:t>
            </a:r>
          </a:p>
          <a:p>
            <a:pPr marL="285750" indent="-228600">
              <a:buFont typeface="Arial" panose="020B0604020202020204" pitchFamily="34" charset="0"/>
              <a:buChar char="•"/>
            </a:pPr>
            <a:r>
              <a:rPr lang="en-US" sz="2000" dirty="0">
                <a:latin typeface="+mn-lt"/>
                <a:ea typeface="+mn-ea"/>
                <a:cs typeface="+mn-cs"/>
              </a:rPr>
              <a:t>Military family leave.</a:t>
            </a:r>
          </a:p>
          <a:p>
            <a:pPr marL="285750" indent="-228600">
              <a:buFont typeface="Arial" panose="020B0604020202020204" pitchFamily="34" charset="0"/>
              <a:buChar char="•"/>
            </a:pPr>
            <a:r>
              <a:rPr lang="en-US" sz="2000" dirty="0">
                <a:ea typeface="+mn-ea"/>
                <a:cs typeface="+mn-cs"/>
              </a:rPr>
              <a:t>Compassion leave for the loss of a child that would have qualified an employee for bonding leave</a:t>
            </a:r>
            <a:endParaRPr lang="en-US" sz="2000" dirty="0">
              <a:latin typeface="+mn-lt"/>
              <a:ea typeface="+mn-ea"/>
              <a:cs typeface="+mn-cs"/>
            </a:endParaRPr>
          </a:p>
          <a:p>
            <a:pPr indent="-228600">
              <a:buFont typeface="Arial" panose="020B0604020202020204" pitchFamily="34" charset="0"/>
              <a:buChar char="•"/>
            </a:pPr>
            <a:endParaRPr lang="en-US" sz="2000" dirty="0">
              <a:solidFill>
                <a:srgbClr val="000000"/>
              </a:solidFill>
              <a:latin typeface="+mn-lt"/>
              <a:ea typeface="+mn-ea"/>
              <a:cs typeface="+mn-cs"/>
            </a:endParaRPr>
          </a:p>
        </p:txBody>
      </p:sp>
      <p:sp>
        <p:nvSpPr>
          <p:cNvPr id="5" name="Footer Placeholder 4">
            <a:extLst>
              <a:ext uri="{FF2B5EF4-FFF2-40B4-BE49-F238E27FC236}">
                <a16:creationId xmlns:a16="http://schemas.microsoft.com/office/drawing/2014/main" id="{03EC3F0F-98CC-4D0F-8A11-DCDF2CF17871}"/>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spcAft>
                <a:spcPts val="600"/>
              </a:spcAft>
              <a:defRPr/>
            </a:pPr>
            <a:r>
              <a:rPr lang="en-US"/>
              <a:t>Paid Family and Medical Leave </a:t>
            </a:r>
            <a:r>
              <a:rPr lang="en-US">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a:t> Employment Security Department</a:t>
            </a:r>
            <a:endParaRPr lang="en-US" sz="1100" kern="1200">
              <a:solidFill>
                <a:srgbClr val="898989"/>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28B2982-5A2A-4EFA-8060-67D2FFE1F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A4A7955-6230-48B4-BD8B-A7C460F75945}" type="slidenum">
              <a:rPr lang="en-US" smtClean="0"/>
              <a:pPr defTabSz="914400">
                <a:spcAft>
                  <a:spcPts val="600"/>
                </a:spcAft>
                <a:defRPr/>
              </a:pPr>
              <a:t>4</a:t>
            </a:fld>
            <a:endParaRPr lang="en-US" sz="11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34128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8906-88B5-4C36-8D84-53BBB6FAB46F}"/>
              </a:ext>
            </a:extLst>
          </p:cNvPr>
          <p:cNvSpPr>
            <a:spLocks noGrp="1"/>
          </p:cNvSpPr>
          <p:nvPr>
            <p:ph type="title"/>
          </p:nvPr>
        </p:nvSpPr>
        <p:spPr>
          <a:xfrm>
            <a:off x="836612" y="365125"/>
            <a:ext cx="10515600" cy="1325563"/>
          </a:xfrm>
        </p:spPr>
        <p:txBody>
          <a:bodyPr/>
          <a:lstStyle/>
          <a:p>
            <a:r>
              <a:rPr lang="en-US" dirty="0">
                <a:solidFill>
                  <a:srgbClr val="006073"/>
                </a:solidFill>
                <a:latin typeface="+mj-lt"/>
              </a:rPr>
              <a:t>Family defined</a:t>
            </a:r>
            <a:endParaRPr lang="en-US" dirty="0">
              <a:latin typeface="+mj-lt"/>
            </a:endParaRPr>
          </a:p>
        </p:txBody>
      </p:sp>
      <p:sp>
        <p:nvSpPr>
          <p:cNvPr id="4" name="Content Placeholder 3">
            <a:extLst>
              <a:ext uri="{FF2B5EF4-FFF2-40B4-BE49-F238E27FC236}">
                <a16:creationId xmlns:a16="http://schemas.microsoft.com/office/drawing/2014/main" id="{7229C400-C8C6-4AEC-A8AD-C354427C78F1}"/>
              </a:ext>
            </a:extLst>
          </p:cNvPr>
          <p:cNvSpPr>
            <a:spLocks noGrp="1"/>
          </p:cNvSpPr>
          <p:nvPr>
            <p:ph sz="half" idx="2"/>
          </p:nvPr>
        </p:nvSpPr>
        <p:spPr>
          <a:xfrm>
            <a:off x="1280004" y="1825620"/>
            <a:ext cx="5157787" cy="3684588"/>
          </a:xfrm>
        </p:spPr>
        <p:txBody>
          <a:bodyPr>
            <a:normAutofit fontScale="77500" lnSpcReduction="20000"/>
          </a:bodyPr>
          <a:lstStyle/>
          <a:p>
            <a:pPr marL="0" indent="0">
              <a:buNone/>
            </a:pPr>
            <a:r>
              <a:rPr lang="en-US" sz="3600" dirty="0">
                <a:latin typeface="Open Sans" panose="020B0604020202020204" charset="0"/>
              </a:rPr>
              <a:t>Child (step, in-law)</a:t>
            </a:r>
          </a:p>
          <a:p>
            <a:pPr marL="0" indent="0">
              <a:buNone/>
            </a:pPr>
            <a:r>
              <a:rPr lang="en-US" sz="3600" dirty="0">
                <a:latin typeface="Open Sans" panose="020B0604020202020204" charset="0"/>
              </a:rPr>
              <a:t>Grandchild</a:t>
            </a:r>
          </a:p>
          <a:p>
            <a:pPr marL="0" indent="0">
              <a:buNone/>
            </a:pPr>
            <a:r>
              <a:rPr lang="en-US" sz="3600" dirty="0">
                <a:latin typeface="Open Sans" panose="020B0604020202020204" charset="0"/>
              </a:rPr>
              <a:t>Spouse/Domestic Partner</a:t>
            </a:r>
          </a:p>
          <a:p>
            <a:pPr marL="0" indent="0">
              <a:buNone/>
            </a:pPr>
            <a:r>
              <a:rPr lang="en-US" sz="3600" dirty="0">
                <a:latin typeface="Open Sans" panose="020B0604020202020204" charset="0"/>
              </a:rPr>
              <a:t>Sibling (step)</a:t>
            </a:r>
          </a:p>
          <a:p>
            <a:pPr marL="0" indent="0">
              <a:buNone/>
            </a:pPr>
            <a:r>
              <a:rPr lang="en-US" sz="3600" dirty="0">
                <a:latin typeface="Open Sans" panose="020B0604020202020204" charset="0"/>
              </a:rPr>
              <a:t>Parent (step, in-law)</a:t>
            </a:r>
          </a:p>
          <a:p>
            <a:pPr marL="457200" lvl="1" indent="0">
              <a:buNone/>
            </a:pPr>
            <a:r>
              <a:rPr lang="en-US" sz="3600" dirty="0">
                <a:latin typeface="Open Sans" panose="020B0604020202020204" charset="0"/>
              </a:rPr>
              <a:t>Loco Parentis</a:t>
            </a:r>
          </a:p>
          <a:p>
            <a:pPr marL="457200" lvl="1" indent="0">
              <a:buNone/>
            </a:pPr>
            <a:r>
              <a:rPr lang="en-US" sz="3600" dirty="0">
                <a:latin typeface="Open Sans" panose="020B0604020202020204" charset="0"/>
              </a:rPr>
              <a:t>Legal Guardian</a:t>
            </a:r>
          </a:p>
          <a:p>
            <a:pPr marL="457200" lvl="1" indent="0">
              <a:buNone/>
            </a:pPr>
            <a:r>
              <a:rPr lang="en-US" sz="3600" dirty="0">
                <a:latin typeface="Open Sans" panose="020B0604020202020204" charset="0"/>
              </a:rPr>
              <a:t>De Facto Parent</a:t>
            </a:r>
          </a:p>
          <a:p>
            <a:pPr marL="0" indent="0">
              <a:buNone/>
            </a:pPr>
            <a:r>
              <a:rPr lang="en-US" sz="3600" dirty="0">
                <a:latin typeface="Open Sans" panose="020B0604020202020204" charset="0"/>
              </a:rPr>
              <a:t>Grandparent (in-law)</a:t>
            </a:r>
          </a:p>
          <a:p>
            <a:endParaRPr lang="en-US" dirty="0"/>
          </a:p>
        </p:txBody>
      </p:sp>
      <p:sp>
        <p:nvSpPr>
          <p:cNvPr id="7" name="Slide Number Placeholder 6">
            <a:extLst>
              <a:ext uri="{FF2B5EF4-FFF2-40B4-BE49-F238E27FC236}">
                <a16:creationId xmlns:a16="http://schemas.microsoft.com/office/drawing/2014/main" id="{9BD51FE5-2A49-47BB-A473-D5F602166CBF}"/>
              </a:ext>
            </a:extLst>
          </p:cNvPr>
          <p:cNvSpPr>
            <a:spLocks noGrp="1"/>
          </p:cNvSpPr>
          <p:nvPr>
            <p:ph type="sldNum" sz="quarter" idx="11"/>
          </p:nvPr>
        </p:nvSpPr>
        <p:spPr/>
        <p:txBody>
          <a:bodyPr/>
          <a:lstStyle/>
          <a:p>
            <a:fld id="{4FAB73BC-B049-4115-A692-8D63A059BFB8}" type="slidenum">
              <a:rPr lang="en-US" smtClean="0"/>
              <a:t>5</a:t>
            </a:fld>
            <a:endParaRPr lang="en-US" dirty="0"/>
          </a:p>
        </p:txBody>
      </p:sp>
      <p:sp>
        <p:nvSpPr>
          <p:cNvPr id="23" name="Rectangle 22">
            <a:extLst>
              <a:ext uri="{FF2B5EF4-FFF2-40B4-BE49-F238E27FC236}">
                <a16:creationId xmlns:a16="http://schemas.microsoft.com/office/drawing/2014/main" id="{138F7105-1A91-42B0-A150-A3298B2CFFE7}"/>
              </a:ext>
            </a:extLst>
          </p:cNvPr>
          <p:cNvSpPr/>
          <p:nvPr/>
        </p:nvSpPr>
        <p:spPr>
          <a:xfrm>
            <a:off x="839788" y="6415801"/>
            <a:ext cx="4019049" cy="246221"/>
          </a:xfrm>
          <a:prstGeom prst="rect">
            <a:avLst/>
          </a:prstGeom>
        </p:spPr>
        <p:txBody>
          <a:bodyPr wrap="none">
            <a:spAutoFit/>
          </a:bodyPr>
          <a:lstStyle/>
          <a:p>
            <a:pPr lvl="0" defTabSz="914400"/>
            <a:r>
              <a:rPr lang="en-US" sz="1000" dirty="0">
                <a:solidFill>
                  <a:srgbClr val="54565B">
                    <a:tint val="75000"/>
                  </a:srgbClr>
                </a:solidFill>
                <a:latin typeface="Open Sans Light" panose="020B0306030504020204" pitchFamily="34" charset="0"/>
              </a:rPr>
              <a:t>Paid Family and Medical Leave </a:t>
            </a:r>
            <a:r>
              <a:rPr lang="en-US" sz="1000" dirty="0">
                <a:solidFill>
                  <a:srgbClr val="54565B">
                    <a:lumMod val="60000"/>
                    <a:lumOff val="40000"/>
                  </a:srgbClr>
                </a:solidFill>
                <a:latin typeface="Open Sans" panose="020B0604020202020204" charset="0"/>
                <a:ea typeface="Open Sans" panose="020B0604020202020204" charset="0"/>
                <a:cs typeface="Open Sans" panose="020B0604020202020204" charset="0"/>
              </a:rPr>
              <a:t>|</a:t>
            </a:r>
            <a:r>
              <a:rPr lang="en-US" sz="1000" dirty="0">
                <a:solidFill>
                  <a:srgbClr val="54565B">
                    <a:tint val="75000"/>
                  </a:srgbClr>
                </a:solidFill>
                <a:latin typeface="Open Sans Light" panose="020B0306030504020204" pitchFamily="34" charset="0"/>
              </a:rPr>
              <a:t> Employment Security Department</a:t>
            </a:r>
          </a:p>
        </p:txBody>
      </p:sp>
      <p:pic>
        <p:nvPicPr>
          <p:cNvPr id="9" name="Graphic 8" descr="Thumbs Up Sign">
            <a:extLst>
              <a:ext uri="{FF2B5EF4-FFF2-40B4-BE49-F238E27FC236}">
                <a16:creationId xmlns:a16="http://schemas.microsoft.com/office/drawing/2014/main" id="{6145258F-29C1-40FF-9DFC-776CBEB3BFD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8170" y="1690688"/>
            <a:ext cx="409894" cy="404861"/>
          </a:xfrm>
          <a:prstGeom prst="rect">
            <a:avLst/>
          </a:prstGeom>
        </p:spPr>
      </p:pic>
      <p:pic>
        <p:nvPicPr>
          <p:cNvPr id="10" name="Graphic 9" descr="Thumbs Up Sign">
            <a:extLst>
              <a:ext uri="{FF2B5EF4-FFF2-40B4-BE49-F238E27FC236}">
                <a16:creationId xmlns:a16="http://schemas.microsoft.com/office/drawing/2014/main" id="{566A090D-81F5-44C9-889C-02F6ED71F82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8170" y="2071219"/>
            <a:ext cx="409894" cy="404861"/>
          </a:xfrm>
          <a:prstGeom prst="rect">
            <a:avLst/>
          </a:prstGeom>
        </p:spPr>
      </p:pic>
      <p:pic>
        <p:nvPicPr>
          <p:cNvPr id="11" name="Graphic 10" descr="Thumbs Up Sign">
            <a:extLst>
              <a:ext uri="{FF2B5EF4-FFF2-40B4-BE49-F238E27FC236}">
                <a16:creationId xmlns:a16="http://schemas.microsoft.com/office/drawing/2014/main" id="{196A7395-CFC7-4066-8B73-B2ED0276ADF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9368" y="2470256"/>
            <a:ext cx="409894" cy="404861"/>
          </a:xfrm>
          <a:prstGeom prst="rect">
            <a:avLst/>
          </a:prstGeom>
        </p:spPr>
      </p:pic>
      <p:pic>
        <p:nvPicPr>
          <p:cNvPr id="12" name="Graphic 11" descr="Thumbs Up Sign">
            <a:extLst>
              <a:ext uri="{FF2B5EF4-FFF2-40B4-BE49-F238E27FC236}">
                <a16:creationId xmlns:a16="http://schemas.microsoft.com/office/drawing/2014/main" id="{6CE5DBF8-ABC8-4669-B74D-7C2A8FCC75B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8170" y="2869293"/>
            <a:ext cx="409894" cy="404861"/>
          </a:xfrm>
          <a:prstGeom prst="rect">
            <a:avLst/>
          </a:prstGeom>
        </p:spPr>
      </p:pic>
      <p:pic>
        <p:nvPicPr>
          <p:cNvPr id="13" name="Graphic 12" descr="Thumbs Up Sign">
            <a:extLst>
              <a:ext uri="{FF2B5EF4-FFF2-40B4-BE49-F238E27FC236}">
                <a16:creationId xmlns:a16="http://schemas.microsoft.com/office/drawing/2014/main" id="{0AA95181-83B6-4006-A356-38DA2F87CFF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8170" y="3263053"/>
            <a:ext cx="409894" cy="404861"/>
          </a:xfrm>
          <a:prstGeom prst="rect">
            <a:avLst/>
          </a:prstGeom>
        </p:spPr>
      </p:pic>
      <p:pic>
        <p:nvPicPr>
          <p:cNvPr id="14" name="Graphic 13" descr="Thumbs Up Sign">
            <a:extLst>
              <a:ext uri="{FF2B5EF4-FFF2-40B4-BE49-F238E27FC236}">
                <a16:creationId xmlns:a16="http://schemas.microsoft.com/office/drawing/2014/main" id="{AF332210-09BF-408C-B22C-4362BBB2BC0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8170" y="4646419"/>
            <a:ext cx="409894" cy="404861"/>
          </a:xfrm>
          <a:prstGeom prst="rect">
            <a:avLst/>
          </a:prstGeom>
        </p:spPr>
      </p:pic>
      <p:sp>
        <p:nvSpPr>
          <p:cNvPr id="26" name="TextBox 25">
            <a:extLst>
              <a:ext uri="{FF2B5EF4-FFF2-40B4-BE49-F238E27FC236}">
                <a16:creationId xmlns:a16="http://schemas.microsoft.com/office/drawing/2014/main" id="{3F82A9DC-E8F7-4DA6-9CF9-652646FE81FA}"/>
              </a:ext>
            </a:extLst>
          </p:cNvPr>
          <p:cNvSpPr txBox="1"/>
          <p:nvPr/>
        </p:nvSpPr>
        <p:spPr>
          <a:xfrm>
            <a:off x="6093760" y="1622861"/>
            <a:ext cx="6098240" cy="2400657"/>
          </a:xfrm>
          <a:prstGeom prst="rect">
            <a:avLst/>
          </a:prstGeom>
          <a:noFill/>
        </p:spPr>
        <p:txBody>
          <a:bodyPr wrap="square">
            <a:spAutoFit/>
          </a:bodyPr>
          <a:lstStyle/>
          <a:p>
            <a:r>
              <a:rPr lang="en-US" sz="2500" dirty="0">
                <a:latin typeface="Open Sans" panose="020B0606030504020204" pitchFamily="34" charset="0"/>
                <a:ea typeface="Open Sans" panose="020B0606030504020204" pitchFamily="34" charset="0"/>
                <a:cs typeface="Open Sans" panose="020B0606030504020204" pitchFamily="34" charset="0"/>
              </a:rPr>
              <a:t>Any individual who regularly resides in the employee's home or where the relationship creates an expectation that the employee care for the person, and that individual depends on the employee for care*</a:t>
            </a:r>
          </a:p>
        </p:txBody>
      </p:sp>
      <p:pic>
        <p:nvPicPr>
          <p:cNvPr id="27" name="Graphic 26" descr="Thumbs Up Sign">
            <a:extLst>
              <a:ext uri="{FF2B5EF4-FFF2-40B4-BE49-F238E27FC236}">
                <a16:creationId xmlns:a16="http://schemas.microsoft.com/office/drawing/2014/main" id="{58E62C2B-3F22-4938-BA91-993BB7EC25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83866" y="1666358"/>
            <a:ext cx="409894" cy="404861"/>
          </a:xfrm>
          <a:prstGeom prst="rect">
            <a:avLst/>
          </a:prstGeom>
        </p:spPr>
      </p:pic>
      <p:sp>
        <p:nvSpPr>
          <p:cNvPr id="28" name="TextBox 27">
            <a:extLst>
              <a:ext uri="{FF2B5EF4-FFF2-40B4-BE49-F238E27FC236}">
                <a16:creationId xmlns:a16="http://schemas.microsoft.com/office/drawing/2014/main" id="{DB73D22F-6434-42BA-928F-A00D10F01DA9}"/>
              </a:ext>
            </a:extLst>
          </p:cNvPr>
          <p:cNvSpPr txBox="1"/>
          <p:nvPr/>
        </p:nvSpPr>
        <p:spPr>
          <a:xfrm>
            <a:off x="6898342" y="5846385"/>
            <a:ext cx="5110181" cy="369332"/>
          </a:xfrm>
          <a:prstGeom prst="rect">
            <a:avLst/>
          </a:prstGeom>
          <a:noFill/>
        </p:spPr>
        <p:txBody>
          <a:bodyPr wrap="none" rtlCol="0">
            <a:spAutoFit/>
          </a:bodyPr>
          <a:lstStyle/>
          <a:p>
            <a:r>
              <a:rPr lang="en-US" dirty="0"/>
              <a:t>*Implemented by SB 5097 in 2021 legislative session</a:t>
            </a:r>
          </a:p>
        </p:txBody>
      </p:sp>
    </p:spTree>
    <p:extLst>
      <p:ext uri="{BB962C8B-B14F-4D97-AF65-F5344CB8AC3E}">
        <p14:creationId xmlns:p14="http://schemas.microsoft.com/office/powerpoint/2010/main" val="394097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standing in front of a store&#10;&#10;Description automatically generated">
            <a:extLst>
              <a:ext uri="{FF2B5EF4-FFF2-40B4-BE49-F238E27FC236}">
                <a16:creationId xmlns:a16="http://schemas.microsoft.com/office/drawing/2014/main" id="{BAD6A0A5-3153-4557-9CD9-7458CCC545EC}"/>
              </a:ext>
            </a:extLst>
          </p:cNvPr>
          <p:cNvPicPr>
            <a:picLocks noGrp="1" noChangeAspect="1"/>
          </p:cNvPicPr>
          <p:nvPr>
            <p:ph idx="1"/>
          </p:nvPr>
        </p:nvPicPr>
        <p:blipFill rotWithShape="1">
          <a:blip r:embed="rId2">
            <a:alphaModFix/>
          </a:blip>
          <a:srcRect l="25410" r="4663"/>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F085D643-4426-47A8-9158-6190F3AB9F95}"/>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4400" dirty="0">
                <a:latin typeface="+mj-lt"/>
                <a:ea typeface="+mj-ea"/>
                <a:cs typeface="+mj-cs"/>
              </a:rPr>
              <a:t>Medical leave</a:t>
            </a:r>
          </a:p>
        </p:txBody>
      </p:sp>
      <p:sp>
        <p:nvSpPr>
          <p:cNvPr id="4" name="Text Placeholder 3">
            <a:extLst>
              <a:ext uri="{FF2B5EF4-FFF2-40B4-BE49-F238E27FC236}">
                <a16:creationId xmlns:a16="http://schemas.microsoft.com/office/drawing/2014/main" id="{D04D7490-4197-4586-A37B-EEA4F82CDF10}"/>
              </a:ext>
            </a:extLst>
          </p:cNvPr>
          <p:cNvSpPr>
            <a:spLocks noGrp="1"/>
          </p:cNvSpPr>
          <p:nvPr>
            <p:ph type="body" sz="half" idx="2"/>
          </p:nvPr>
        </p:nvSpPr>
        <p:spPr>
          <a:xfrm>
            <a:off x="804997" y="2272143"/>
            <a:ext cx="4706803" cy="3788830"/>
          </a:xfrm>
        </p:spPr>
        <p:txBody>
          <a:bodyPr vert="horz" lIns="91440" tIns="45720" rIns="91440" bIns="45720" rtlCol="0" anchor="ctr">
            <a:normAutofit/>
          </a:bodyPr>
          <a:lstStyle/>
          <a:p>
            <a:pPr marL="342900" indent="-228600">
              <a:buFont typeface="Arial" panose="020B0604020202020204" pitchFamily="34" charset="0"/>
              <a:buChar char="•"/>
            </a:pPr>
            <a:r>
              <a:rPr lang="en-US" sz="2000" dirty="0">
                <a:latin typeface="+mn-lt"/>
                <a:ea typeface="+mn-ea"/>
                <a:cs typeface="+mn-cs"/>
              </a:rPr>
              <a:t>Time to receive treatment or recover from a serious health condition.</a:t>
            </a:r>
          </a:p>
          <a:p>
            <a:pPr marL="285750" indent="-228600">
              <a:buFont typeface="Arial" panose="020B0604020202020204" pitchFamily="34" charset="0"/>
              <a:buChar char="•"/>
            </a:pPr>
            <a:r>
              <a:rPr lang="en-US" sz="2000" dirty="0">
                <a:latin typeface="+mn-lt"/>
                <a:ea typeface="+mn-ea"/>
                <a:cs typeface="+mn-cs"/>
              </a:rPr>
              <a:t>Could include:</a:t>
            </a:r>
          </a:p>
          <a:p>
            <a:pPr marL="742950" lvl="1" indent="-228600">
              <a:buFont typeface="Arial" panose="020B0604020202020204" pitchFamily="34" charset="0"/>
              <a:buChar char="•"/>
            </a:pPr>
            <a:r>
              <a:rPr lang="en-US" sz="2000" dirty="0">
                <a:latin typeface="+mn-lt"/>
                <a:ea typeface="+mn-ea"/>
                <a:cs typeface="+mn-cs"/>
              </a:rPr>
              <a:t>Cancer treatment</a:t>
            </a:r>
          </a:p>
          <a:p>
            <a:pPr marL="742950" lvl="1" indent="-228600">
              <a:buFont typeface="Arial" panose="020B0604020202020204" pitchFamily="34" charset="0"/>
              <a:buChar char="•"/>
            </a:pPr>
            <a:r>
              <a:rPr lang="en-US" sz="2000" dirty="0">
                <a:latin typeface="+mn-lt"/>
                <a:ea typeface="+mn-ea"/>
                <a:cs typeface="+mn-cs"/>
              </a:rPr>
              <a:t>Dialysis</a:t>
            </a:r>
          </a:p>
          <a:p>
            <a:pPr marL="742950" lvl="1" indent="-228600">
              <a:buFont typeface="Arial" panose="020B0604020202020204" pitchFamily="34" charset="0"/>
              <a:buChar char="•"/>
            </a:pPr>
            <a:r>
              <a:rPr lang="en-US" sz="2000" dirty="0">
                <a:latin typeface="+mn-lt"/>
                <a:ea typeface="+mn-ea"/>
                <a:cs typeface="+mn-cs"/>
              </a:rPr>
              <a:t>Chronic serious condition</a:t>
            </a:r>
          </a:p>
          <a:p>
            <a:pPr marL="742950" lvl="1" indent="-228600">
              <a:buFont typeface="Arial" panose="020B0604020202020204" pitchFamily="34" charset="0"/>
              <a:buChar char="•"/>
            </a:pPr>
            <a:r>
              <a:rPr lang="en-US" sz="2000" dirty="0">
                <a:latin typeface="+mn-lt"/>
                <a:ea typeface="+mn-ea"/>
                <a:cs typeface="+mn-cs"/>
              </a:rPr>
              <a:t>Treatment for substance abuse</a:t>
            </a:r>
          </a:p>
          <a:p>
            <a:pPr marL="742950" lvl="1" indent="-228600">
              <a:buFont typeface="Arial" panose="020B0604020202020204" pitchFamily="34" charset="0"/>
              <a:buChar char="•"/>
            </a:pPr>
            <a:r>
              <a:rPr lang="en-US" sz="2000" dirty="0">
                <a:latin typeface="+mn-lt"/>
                <a:ea typeface="+mn-ea"/>
                <a:cs typeface="+mn-cs"/>
              </a:rPr>
              <a:t>In-patient mental health care</a:t>
            </a:r>
            <a:endParaRPr lang="en-US" sz="2000" dirty="0">
              <a:ea typeface="+mn-ea"/>
              <a:cs typeface="+mn-cs"/>
            </a:endParaRPr>
          </a:p>
          <a:p>
            <a:pPr marL="742950" lvl="1" indent="-228600">
              <a:buFont typeface="Arial" panose="020B0604020202020204" pitchFamily="34" charset="0"/>
              <a:buChar char="•"/>
            </a:pPr>
            <a:r>
              <a:rPr lang="en-US" sz="2000" dirty="0">
                <a:ea typeface="+mn-ea"/>
                <a:cs typeface="+mn-cs"/>
              </a:rPr>
              <a:t>Recovery from childbirth (postnatal period)</a:t>
            </a:r>
            <a:endParaRPr lang="en-US" sz="2200" dirty="0">
              <a:latin typeface="+mn-lt"/>
              <a:ea typeface="+mn-ea"/>
              <a:cs typeface="+mn-cs"/>
            </a:endParaRPr>
          </a:p>
          <a:p>
            <a:pPr indent="-228600">
              <a:buFont typeface="Arial" panose="020B0604020202020204" pitchFamily="34" charset="0"/>
              <a:buChar char="•"/>
            </a:pPr>
            <a:endParaRPr lang="en-US" sz="2000" dirty="0">
              <a:solidFill>
                <a:srgbClr val="000000"/>
              </a:solidFill>
              <a:latin typeface="+mn-lt"/>
              <a:ea typeface="+mn-ea"/>
              <a:cs typeface="+mn-cs"/>
            </a:endParaRPr>
          </a:p>
        </p:txBody>
      </p:sp>
      <p:sp>
        <p:nvSpPr>
          <p:cNvPr id="5" name="Footer Placeholder 4">
            <a:extLst>
              <a:ext uri="{FF2B5EF4-FFF2-40B4-BE49-F238E27FC236}">
                <a16:creationId xmlns:a16="http://schemas.microsoft.com/office/drawing/2014/main" id="{03EC3F0F-98CC-4D0F-8A11-DCDF2CF17871}"/>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spcAft>
                <a:spcPts val="600"/>
              </a:spcAft>
              <a:defRPr/>
            </a:pPr>
            <a:r>
              <a:rPr lang="en-US"/>
              <a:t>Paid Family and Medical Leave </a:t>
            </a:r>
            <a:r>
              <a:rPr lang="en-US">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a:t> Employment Security Department</a:t>
            </a:r>
            <a:endParaRPr lang="en-US" sz="1100" kern="1200">
              <a:solidFill>
                <a:srgbClr val="898989"/>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28B2982-5A2A-4EFA-8060-67D2FFE1F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A4A7955-6230-48B4-BD8B-A7C460F75945}" type="slidenum">
              <a:rPr lang="en-US" smtClean="0"/>
              <a:pPr defTabSz="914400">
                <a:spcAft>
                  <a:spcPts val="600"/>
                </a:spcAft>
                <a:defRPr/>
              </a:pPr>
              <a:t>6</a:t>
            </a:fld>
            <a:endParaRPr lang="en-US" sz="11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176729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F779-CD01-4D05-BBCD-CF086B159ABE}"/>
              </a:ext>
            </a:extLst>
          </p:cNvPr>
          <p:cNvSpPr>
            <a:spLocks noGrp="1"/>
          </p:cNvSpPr>
          <p:nvPr>
            <p:ph type="title"/>
          </p:nvPr>
        </p:nvSpPr>
        <p:spPr/>
        <p:txBody>
          <a:bodyPr/>
          <a:lstStyle/>
          <a:p>
            <a:r>
              <a:rPr lang="en-US" dirty="0"/>
              <a:t>What’s a “serious health condition”?</a:t>
            </a:r>
          </a:p>
        </p:txBody>
      </p:sp>
      <p:graphicFrame>
        <p:nvGraphicFramePr>
          <p:cNvPr id="7" name="Content Placeholder 6">
            <a:extLst>
              <a:ext uri="{FF2B5EF4-FFF2-40B4-BE49-F238E27FC236}">
                <a16:creationId xmlns:a16="http://schemas.microsoft.com/office/drawing/2014/main" id="{DC089020-EEE1-4769-A232-632E4ECB06DD}"/>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a:extLst>
              <a:ext uri="{FF2B5EF4-FFF2-40B4-BE49-F238E27FC236}">
                <a16:creationId xmlns:a16="http://schemas.microsoft.com/office/drawing/2014/main" id="{796917E2-2B00-49B6-9703-D16467825F0F}"/>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Footer Placeholder 4">
            <a:extLst>
              <a:ext uri="{FF2B5EF4-FFF2-40B4-BE49-F238E27FC236}">
                <a16:creationId xmlns:a16="http://schemas.microsoft.com/office/drawing/2014/main" id="{53807218-C2E3-4AE3-86E6-737E19AE107B}"/>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Paid Family and Medical Leave </a:t>
            </a:r>
            <a:r>
              <a:rPr lang="en-US">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a:t> Employment Security Department</a:t>
            </a:r>
            <a:endParaRPr lang="en-US" dirty="0"/>
          </a:p>
        </p:txBody>
      </p:sp>
      <p:sp>
        <p:nvSpPr>
          <p:cNvPr id="6" name="Slide Number Placeholder 5">
            <a:extLst>
              <a:ext uri="{FF2B5EF4-FFF2-40B4-BE49-F238E27FC236}">
                <a16:creationId xmlns:a16="http://schemas.microsoft.com/office/drawing/2014/main" id="{7FC923C2-7EA7-4303-A068-110D152260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4A7955-6230-48B4-BD8B-A7C460F75945}" type="slidenum">
              <a:rPr lang="en-US" smtClean="0"/>
              <a:pPr/>
              <a:t>7</a:t>
            </a:fld>
            <a:endParaRPr lang="en-US" dirty="0"/>
          </a:p>
        </p:txBody>
      </p:sp>
    </p:spTree>
    <p:extLst>
      <p:ext uri="{BB962C8B-B14F-4D97-AF65-F5344CB8AC3E}">
        <p14:creationId xmlns:p14="http://schemas.microsoft.com/office/powerpoint/2010/main" val="341563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D11E-E750-494D-BD04-87B0686D6365}"/>
              </a:ext>
            </a:extLst>
          </p:cNvPr>
          <p:cNvSpPr>
            <a:spLocks noGrp="1"/>
          </p:cNvSpPr>
          <p:nvPr>
            <p:ph type="title"/>
          </p:nvPr>
        </p:nvSpPr>
        <p:spPr/>
        <p:txBody>
          <a:bodyPr/>
          <a:lstStyle/>
          <a:p>
            <a:r>
              <a:rPr lang="en-US" dirty="0"/>
              <a:t>What is a “claim year”?</a:t>
            </a:r>
          </a:p>
        </p:txBody>
      </p:sp>
      <p:sp>
        <p:nvSpPr>
          <p:cNvPr id="4" name="Footer Placeholder 3">
            <a:extLst>
              <a:ext uri="{FF2B5EF4-FFF2-40B4-BE49-F238E27FC236}">
                <a16:creationId xmlns:a16="http://schemas.microsoft.com/office/drawing/2014/main" id="{82B3DCC9-2A32-4E70-8A73-948E1E3384CD}"/>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Paid Family and Medical Leave </a:t>
            </a:r>
            <a:r>
              <a:rPr lang="en-US">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a:t> Employment Security Department</a:t>
            </a:r>
            <a:endParaRPr lang="en-US" dirty="0"/>
          </a:p>
        </p:txBody>
      </p:sp>
      <p:sp>
        <p:nvSpPr>
          <p:cNvPr id="5" name="Slide Number Placeholder 4">
            <a:extLst>
              <a:ext uri="{FF2B5EF4-FFF2-40B4-BE49-F238E27FC236}">
                <a16:creationId xmlns:a16="http://schemas.microsoft.com/office/drawing/2014/main" id="{37772A5C-5155-4587-AD7A-219EB802D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4A7955-6230-48B4-BD8B-A7C460F75945}" type="slidenum">
              <a:rPr lang="en-US" smtClean="0"/>
              <a:pPr/>
              <a:t>8</a:t>
            </a:fld>
            <a:endParaRPr lang="en-US" dirty="0"/>
          </a:p>
        </p:txBody>
      </p:sp>
      <p:graphicFrame>
        <p:nvGraphicFramePr>
          <p:cNvPr id="6" name="Table 7">
            <a:extLst>
              <a:ext uri="{FF2B5EF4-FFF2-40B4-BE49-F238E27FC236}">
                <a16:creationId xmlns:a16="http://schemas.microsoft.com/office/drawing/2014/main" id="{C02540F2-B848-4BED-B513-F976D8612E00}"/>
              </a:ext>
            </a:extLst>
          </p:cNvPr>
          <p:cNvGraphicFramePr>
            <a:graphicFrameLocks noGrp="1"/>
          </p:cNvGraphicFramePr>
          <p:nvPr/>
        </p:nvGraphicFramePr>
        <p:xfrm>
          <a:off x="838200" y="2051014"/>
          <a:ext cx="5860981" cy="3473889"/>
        </p:xfrm>
        <a:graphic>
          <a:graphicData uri="http://schemas.openxmlformats.org/drawingml/2006/table">
            <a:tbl>
              <a:tblPr firstRow="1" bandRow="1">
                <a:tableStyleId>{5C22544A-7EE6-4342-B048-85BDC9FD1C3A}</a:tableStyleId>
              </a:tblPr>
              <a:tblGrid>
                <a:gridCol w="837283">
                  <a:extLst>
                    <a:ext uri="{9D8B030D-6E8A-4147-A177-3AD203B41FA5}">
                      <a16:colId xmlns:a16="http://schemas.microsoft.com/office/drawing/2014/main" val="2849383865"/>
                    </a:ext>
                  </a:extLst>
                </a:gridCol>
                <a:gridCol w="837283">
                  <a:extLst>
                    <a:ext uri="{9D8B030D-6E8A-4147-A177-3AD203B41FA5}">
                      <a16:colId xmlns:a16="http://schemas.microsoft.com/office/drawing/2014/main" val="4055031168"/>
                    </a:ext>
                  </a:extLst>
                </a:gridCol>
                <a:gridCol w="837283">
                  <a:extLst>
                    <a:ext uri="{9D8B030D-6E8A-4147-A177-3AD203B41FA5}">
                      <a16:colId xmlns:a16="http://schemas.microsoft.com/office/drawing/2014/main" val="3718838586"/>
                    </a:ext>
                  </a:extLst>
                </a:gridCol>
                <a:gridCol w="837283">
                  <a:extLst>
                    <a:ext uri="{9D8B030D-6E8A-4147-A177-3AD203B41FA5}">
                      <a16:colId xmlns:a16="http://schemas.microsoft.com/office/drawing/2014/main" val="2580194497"/>
                    </a:ext>
                  </a:extLst>
                </a:gridCol>
                <a:gridCol w="837283">
                  <a:extLst>
                    <a:ext uri="{9D8B030D-6E8A-4147-A177-3AD203B41FA5}">
                      <a16:colId xmlns:a16="http://schemas.microsoft.com/office/drawing/2014/main" val="2801678128"/>
                    </a:ext>
                  </a:extLst>
                </a:gridCol>
                <a:gridCol w="837283">
                  <a:extLst>
                    <a:ext uri="{9D8B030D-6E8A-4147-A177-3AD203B41FA5}">
                      <a16:colId xmlns:a16="http://schemas.microsoft.com/office/drawing/2014/main" val="3581857087"/>
                    </a:ext>
                  </a:extLst>
                </a:gridCol>
                <a:gridCol w="837283">
                  <a:extLst>
                    <a:ext uri="{9D8B030D-6E8A-4147-A177-3AD203B41FA5}">
                      <a16:colId xmlns:a16="http://schemas.microsoft.com/office/drawing/2014/main" val="1243838714"/>
                    </a:ext>
                  </a:extLst>
                </a:gridCol>
              </a:tblGrid>
              <a:tr h="394579">
                <a:tc>
                  <a:txBody>
                    <a:bodyPr/>
                    <a:lstStyle/>
                    <a:p>
                      <a:pPr algn="ctr"/>
                      <a:r>
                        <a:rPr lang="en-US" dirty="0"/>
                        <a:t>Sun</a:t>
                      </a:r>
                    </a:p>
                  </a:txBody>
                  <a:tcPr/>
                </a:tc>
                <a:tc>
                  <a:txBody>
                    <a:bodyPr/>
                    <a:lstStyle/>
                    <a:p>
                      <a:pPr algn="ctr"/>
                      <a:r>
                        <a:rPr lang="en-US" dirty="0"/>
                        <a:t>Mon</a:t>
                      </a:r>
                    </a:p>
                  </a:txBody>
                  <a:tcPr/>
                </a:tc>
                <a:tc>
                  <a:txBody>
                    <a:bodyPr/>
                    <a:lstStyle/>
                    <a:p>
                      <a:pPr algn="ctr"/>
                      <a:r>
                        <a:rPr lang="en-US" dirty="0"/>
                        <a:t>Tues</a:t>
                      </a:r>
                    </a:p>
                  </a:txBody>
                  <a:tcPr/>
                </a:tc>
                <a:tc>
                  <a:txBody>
                    <a:bodyPr/>
                    <a:lstStyle/>
                    <a:p>
                      <a:pPr algn="ctr"/>
                      <a:r>
                        <a:rPr lang="en-US" dirty="0"/>
                        <a:t>Weds</a:t>
                      </a:r>
                    </a:p>
                  </a:txBody>
                  <a:tcPr/>
                </a:tc>
                <a:tc>
                  <a:txBody>
                    <a:bodyPr/>
                    <a:lstStyle/>
                    <a:p>
                      <a:pPr algn="ctr"/>
                      <a:r>
                        <a:rPr lang="en-US" dirty="0"/>
                        <a:t>Thurs</a:t>
                      </a:r>
                    </a:p>
                  </a:txBody>
                  <a:tcPr/>
                </a:tc>
                <a:tc>
                  <a:txBody>
                    <a:bodyPr/>
                    <a:lstStyle/>
                    <a:p>
                      <a:pPr algn="ctr"/>
                      <a:r>
                        <a:rPr lang="en-US" dirty="0"/>
                        <a:t>Fri</a:t>
                      </a:r>
                    </a:p>
                  </a:txBody>
                  <a:tcPr/>
                </a:tc>
                <a:tc>
                  <a:txBody>
                    <a:bodyPr/>
                    <a:lstStyle/>
                    <a:p>
                      <a:pPr algn="ctr"/>
                      <a:r>
                        <a:rPr lang="en-US" dirty="0"/>
                        <a:t>Sat</a:t>
                      </a:r>
                    </a:p>
                  </a:txBody>
                  <a:tcPr/>
                </a:tc>
                <a:extLst>
                  <a:ext uri="{0D108BD9-81ED-4DB2-BD59-A6C34878D82A}">
                    <a16:rowId xmlns:a16="http://schemas.microsoft.com/office/drawing/2014/main" val="3179826203"/>
                  </a:ext>
                </a:extLst>
              </a:tr>
              <a:tr h="615862">
                <a:tc>
                  <a:txBody>
                    <a:bodyPr/>
                    <a:lstStyle/>
                    <a:p>
                      <a:pPr algn="r"/>
                      <a:r>
                        <a:rPr lang="en-US" sz="1100" dirty="0">
                          <a:latin typeface="Segoe UI Semibold" panose="020B0702040204020203" pitchFamily="34" charset="0"/>
                          <a:cs typeface="Segoe UI Semibold" panose="020B0702040204020203" pitchFamily="34" charset="0"/>
                        </a:rPr>
                        <a:t>1</a:t>
                      </a:r>
                    </a:p>
                  </a:txBody>
                  <a:tcPr/>
                </a:tc>
                <a:tc>
                  <a:txBody>
                    <a:bodyPr/>
                    <a:lstStyle/>
                    <a:p>
                      <a:pPr algn="r"/>
                      <a:r>
                        <a:rPr lang="en-US" sz="1100" dirty="0">
                          <a:latin typeface="Segoe UI Semibold" panose="020B0702040204020203" pitchFamily="34" charset="0"/>
                          <a:cs typeface="Segoe UI Semibold" panose="020B0702040204020203" pitchFamily="34" charset="0"/>
                        </a:rPr>
                        <a:t>2</a:t>
                      </a:r>
                    </a:p>
                  </a:txBody>
                  <a:tcPr/>
                </a:tc>
                <a:tc>
                  <a:txBody>
                    <a:bodyPr/>
                    <a:lstStyle/>
                    <a:p>
                      <a:pPr algn="r"/>
                      <a:r>
                        <a:rPr lang="en-US" sz="1100" dirty="0">
                          <a:latin typeface="Segoe UI Semibold" panose="020B0702040204020203" pitchFamily="34" charset="0"/>
                          <a:cs typeface="Segoe UI Semibold" panose="020B0702040204020203" pitchFamily="34" charset="0"/>
                        </a:rPr>
                        <a:t>3</a:t>
                      </a:r>
                    </a:p>
                  </a:txBody>
                  <a:tcPr/>
                </a:tc>
                <a:tc>
                  <a:txBody>
                    <a:bodyPr/>
                    <a:lstStyle/>
                    <a:p>
                      <a:pPr algn="r"/>
                      <a:r>
                        <a:rPr lang="en-US" sz="1100" dirty="0">
                          <a:latin typeface="Segoe UI Semibold" panose="020B0702040204020203" pitchFamily="34" charset="0"/>
                          <a:cs typeface="Segoe UI Semibold" panose="020B0702040204020203" pitchFamily="34" charset="0"/>
                        </a:rPr>
                        <a:t>4</a:t>
                      </a:r>
                    </a:p>
                  </a:txBody>
                  <a:tcPr/>
                </a:tc>
                <a:tc>
                  <a:txBody>
                    <a:bodyPr/>
                    <a:lstStyle/>
                    <a:p>
                      <a:pPr algn="r"/>
                      <a:r>
                        <a:rPr lang="en-US" sz="1100" dirty="0">
                          <a:latin typeface="Segoe UI Semibold" panose="020B0702040204020203" pitchFamily="34" charset="0"/>
                          <a:cs typeface="Segoe UI Semibold" panose="020B0702040204020203" pitchFamily="34" charset="0"/>
                        </a:rPr>
                        <a:t>5</a:t>
                      </a:r>
                    </a:p>
                  </a:txBody>
                  <a:tcPr/>
                </a:tc>
                <a:tc>
                  <a:txBody>
                    <a:bodyPr/>
                    <a:lstStyle/>
                    <a:p>
                      <a:pPr algn="r"/>
                      <a:r>
                        <a:rPr lang="en-US" sz="1100" dirty="0">
                          <a:latin typeface="Segoe UI Semibold" panose="020B0702040204020203" pitchFamily="34" charset="0"/>
                          <a:cs typeface="Segoe UI Semibold" panose="020B0702040204020203" pitchFamily="34" charset="0"/>
                        </a:rPr>
                        <a:t>6</a:t>
                      </a:r>
                    </a:p>
                  </a:txBody>
                  <a:tcPr/>
                </a:tc>
                <a:tc>
                  <a:txBody>
                    <a:bodyPr/>
                    <a:lstStyle/>
                    <a:p>
                      <a:pPr algn="r"/>
                      <a:r>
                        <a:rPr lang="en-US" sz="1100" dirty="0">
                          <a:latin typeface="Segoe UI Semibold" panose="020B0702040204020203" pitchFamily="34" charset="0"/>
                          <a:cs typeface="Segoe UI Semibold" panose="020B0702040204020203" pitchFamily="34" charset="0"/>
                        </a:rPr>
                        <a:t>8</a:t>
                      </a:r>
                    </a:p>
                  </a:txBody>
                  <a:tcPr/>
                </a:tc>
                <a:extLst>
                  <a:ext uri="{0D108BD9-81ED-4DB2-BD59-A6C34878D82A}">
                    <a16:rowId xmlns:a16="http://schemas.microsoft.com/office/drawing/2014/main" val="3842130947"/>
                  </a:ext>
                </a:extLst>
              </a:tr>
              <a:tr h="615862">
                <a:tc>
                  <a:txBody>
                    <a:bodyPr/>
                    <a:lstStyle/>
                    <a:p>
                      <a:pPr algn="r"/>
                      <a:r>
                        <a:rPr lang="en-US" sz="1100" dirty="0">
                          <a:latin typeface="Segoe UI Semibold" panose="020B0702040204020203" pitchFamily="34" charset="0"/>
                          <a:cs typeface="Segoe UI Semibold" panose="020B0702040204020203" pitchFamily="34" charset="0"/>
                        </a:rPr>
                        <a:t>9</a:t>
                      </a:r>
                    </a:p>
                  </a:txBody>
                  <a:tcPr/>
                </a:tc>
                <a:tc>
                  <a:txBody>
                    <a:bodyPr/>
                    <a:lstStyle/>
                    <a:p>
                      <a:pPr algn="r"/>
                      <a:r>
                        <a:rPr lang="en-US" sz="1100" dirty="0">
                          <a:latin typeface="Segoe UI Semibold" panose="020B0702040204020203" pitchFamily="34" charset="0"/>
                          <a:cs typeface="Segoe UI Semibold" panose="020B0702040204020203" pitchFamily="34" charset="0"/>
                        </a:rPr>
                        <a:t>10</a:t>
                      </a:r>
                    </a:p>
                  </a:txBody>
                  <a:tcPr/>
                </a:tc>
                <a:tc>
                  <a:txBody>
                    <a:bodyPr/>
                    <a:lstStyle/>
                    <a:p>
                      <a:pPr algn="r"/>
                      <a:r>
                        <a:rPr lang="en-US" sz="1100" dirty="0">
                          <a:latin typeface="Segoe UI Semibold" panose="020B0702040204020203" pitchFamily="34" charset="0"/>
                          <a:cs typeface="Segoe UI Semibold" panose="020B0702040204020203" pitchFamily="34" charset="0"/>
                        </a:rPr>
                        <a:t>11</a:t>
                      </a:r>
                    </a:p>
                  </a:txBody>
                  <a:tcPr/>
                </a:tc>
                <a:tc>
                  <a:txBody>
                    <a:bodyPr/>
                    <a:lstStyle/>
                    <a:p>
                      <a:pPr algn="r"/>
                      <a:r>
                        <a:rPr lang="en-US" sz="1100" dirty="0">
                          <a:latin typeface="Segoe UI Semibold" panose="020B0702040204020203" pitchFamily="34" charset="0"/>
                          <a:cs typeface="Segoe UI Semibold" panose="020B0702040204020203" pitchFamily="34" charset="0"/>
                        </a:rPr>
                        <a:t>12</a:t>
                      </a:r>
                    </a:p>
                  </a:txBody>
                  <a:tcPr/>
                </a:tc>
                <a:tc>
                  <a:txBody>
                    <a:bodyPr/>
                    <a:lstStyle/>
                    <a:p>
                      <a:pPr algn="r"/>
                      <a:r>
                        <a:rPr lang="en-US" sz="1100" dirty="0">
                          <a:latin typeface="Segoe UI Semibold" panose="020B0702040204020203" pitchFamily="34" charset="0"/>
                          <a:cs typeface="Segoe UI Semibold" panose="020B0702040204020203" pitchFamily="34" charset="0"/>
                        </a:rPr>
                        <a:t>13</a:t>
                      </a:r>
                    </a:p>
                  </a:txBody>
                  <a:tcPr/>
                </a:tc>
                <a:tc>
                  <a:txBody>
                    <a:bodyPr/>
                    <a:lstStyle/>
                    <a:p>
                      <a:pPr algn="r"/>
                      <a:r>
                        <a:rPr lang="en-US" sz="1100" dirty="0">
                          <a:latin typeface="Segoe UI Semibold" panose="020B0702040204020203" pitchFamily="34" charset="0"/>
                          <a:cs typeface="Segoe UI Semibold" panose="020B0702040204020203" pitchFamily="34" charset="0"/>
                        </a:rPr>
                        <a:t>14</a:t>
                      </a:r>
                    </a:p>
                  </a:txBody>
                  <a:tcPr/>
                </a:tc>
                <a:tc>
                  <a:txBody>
                    <a:bodyPr/>
                    <a:lstStyle/>
                    <a:p>
                      <a:pPr algn="r"/>
                      <a:r>
                        <a:rPr lang="en-US" sz="1100" dirty="0">
                          <a:latin typeface="Segoe UI Semibold" panose="020B0702040204020203" pitchFamily="34" charset="0"/>
                          <a:cs typeface="Segoe UI Semibold" panose="020B0702040204020203" pitchFamily="34" charset="0"/>
                        </a:rPr>
                        <a:t>15</a:t>
                      </a:r>
                    </a:p>
                  </a:txBody>
                  <a:tcPr/>
                </a:tc>
                <a:extLst>
                  <a:ext uri="{0D108BD9-81ED-4DB2-BD59-A6C34878D82A}">
                    <a16:rowId xmlns:a16="http://schemas.microsoft.com/office/drawing/2014/main" val="1501147321"/>
                  </a:ext>
                </a:extLst>
              </a:tr>
              <a:tr h="615862">
                <a:tc>
                  <a:txBody>
                    <a:bodyPr/>
                    <a:lstStyle/>
                    <a:p>
                      <a:pPr algn="r"/>
                      <a:r>
                        <a:rPr lang="en-US" sz="1100" dirty="0">
                          <a:latin typeface="Segoe UI Semibold" panose="020B0702040204020203" pitchFamily="34" charset="0"/>
                          <a:cs typeface="Segoe UI Semibold" panose="020B0702040204020203" pitchFamily="34" charset="0"/>
                        </a:rPr>
                        <a:t>16</a:t>
                      </a:r>
                    </a:p>
                  </a:txBody>
                  <a:tcPr/>
                </a:tc>
                <a:tc>
                  <a:txBody>
                    <a:bodyPr/>
                    <a:lstStyle/>
                    <a:p>
                      <a:pPr algn="r"/>
                      <a:r>
                        <a:rPr lang="en-US" sz="1100" dirty="0">
                          <a:latin typeface="Segoe UI Semibold" panose="020B0702040204020203" pitchFamily="34" charset="0"/>
                          <a:cs typeface="Segoe UI Semibold" panose="020B0702040204020203" pitchFamily="34" charset="0"/>
                        </a:rPr>
                        <a:t>17</a:t>
                      </a:r>
                    </a:p>
                  </a:txBody>
                  <a:tcPr/>
                </a:tc>
                <a:tc>
                  <a:txBody>
                    <a:bodyPr/>
                    <a:lstStyle/>
                    <a:p>
                      <a:pPr algn="r"/>
                      <a:r>
                        <a:rPr lang="en-US" sz="1100" dirty="0">
                          <a:latin typeface="Segoe UI Semibold" panose="020B0702040204020203" pitchFamily="34" charset="0"/>
                          <a:cs typeface="Segoe UI Semibold" panose="020B0702040204020203" pitchFamily="34" charset="0"/>
                        </a:rPr>
                        <a:t>18</a:t>
                      </a:r>
                    </a:p>
                  </a:txBody>
                  <a:tcPr/>
                </a:tc>
                <a:tc>
                  <a:txBody>
                    <a:bodyPr/>
                    <a:lstStyle/>
                    <a:p>
                      <a:pPr algn="r"/>
                      <a:r>
                        <a:rPr lang="en-US" sz="1100" dirty="0">
                          <a:latin typeface="Segoe UI Semibold" panose="020B0702040204020203" pitchFamily="34" charset="0"/>
                          <a:cs typeface="Segoe UI Semibold" panose="020B0702040204020203" pitchFamily="34" charset="0"/>
                        </a:rPr>
                        <a:t>19</a:t>
                      </a:r>
                    </a:p>
                  </a:txBody>
                  <a:tcPr/>
                </a:tc>
                <a:tc>
                  <a:txBody>
                    <a:bodyPr/>
                    <a:lstStyle/>
                    <a:p>
                      <a:pPr algn="r"/>
                      <a:r>
                        <a:rPr lang="en-US" sz="1100" dirty="0">
                          <a:latin typeface="Segoe UI Semibold" panose="020B0702040204020203" pitchFamily="34" charset="0"/>
                          <a:cs typeface="Segoe UI Semibold" panose="020B0702040204020203" pitchFamily="34" charset="0"/>
                        </a:rPr>
                        <a:t>20</a:t>
                      </a:r>
                    </a:p>
                  </a:txBody>
                  <a:tcPr/>
                </a:tc>
                <a:tc>
                  <a:txBody>
                    <a:bodyPr/>
                    <a:lstStyle/>
                    <a:p>
                      <a:pPr algn="r"/>
                      <a:r>
                        <a:rPr lang="en-US" sz="1100" dirty="0">
                          <a:latin typeface="Segoe UI Semibold" panose="020B0702040204020203" pitchFamily="34" charset="0"/>
                          <a:cs typeface="Segoe UI Semibold" panose="020B0702040204020203" pitchFamily="34" charset="0"/>
                        </a:rPr>
                        <a:t>21</a:t>
                      </a:r>
                    </a:p>
                  </a:txBody>
                  <a:tcPr/>
                </a:tc>
                <a:tc>
                  <a:txBody>
                    <a:bodyPr/>
                    <a:lstStyle/>
                    <a:p>
                      <a:pPr algn="r"/>
                      <a:r>
                        <a:rPr lang="en-US" sz="1100" dirty="0">
                          <a:latin typeface="Segoe UI Semibold" panose="020B0702040204020203" pitchFamily="34" charset="0"/>
                          <a:cs typeface="Segoe UI Semibold" panose="020B0702040204020203" pitchFamily="34" charset="0"/>
                        </a:rPr>
                        <a:t>22</a:t>
                      </a:r>
                    </a:p>
                  </a:txBody>
                  <a:tcPr/>
                </a:tc>
                <a:extLst>
                  <a:ext uri="{0D108BD9-81ED-4DB2-BD59-A6C34878D82A}">
                    <a16:rowId xmlns:a16="http://schemas.microsoft.com/office/drawing/2014/main" val="1940573250"/>
                  </a:ext>
                </a:extLst>
              </a:tr>
              <a:tr h="615862">
                <a:tc>
                  <a:txBody>
                    <a:bodyPr/>
                    <a:lstStyle/>
                    <a:p>
                      <a:pPr algn="r"/>
                      <a:r>
                        <a:rPr lang="en-US" sz="1100" dirty="0">
                          <a:latin typeface="Segoe UI Semibold" panose="020B0702040204020203" pitchFamily="34" charset="0"/>
                          <a:cs typeface="Segoe UI Semibold" panose="020B0702040204020203" pitchFamily="34" charset="0"/>
                        </a:rPr>
                        <a:t>23</a:t>
                      </a:r>
                    </a:p>
                  </a:txBody>
                  <a:tcPr/>
                </a:tc>
                <a:tc>
                  <a:txBody>
                    <a:bodyPr/>
                    <a:lstStyle/>
                    <a:p>
                      <a:pPr algn="r"/>
                      <a:r>
                        <a:rPr lang="en-US" sz="1100" dirty="0">
                          <a:latin typeface="Segoe UI Semibold" panose="020B0702040204020203" pitchFamily="34" charset="0"/>
                          <a:cs typeface="Segoe UI Semibold" panose="020B0702040204020203" pitchFamily="34" charset="0"/>
                        </a:rPr>
                        <a:t>24</a:t>
                      </a:r>
                    </a:p>
                  </a:txBody>
                  <a:tcPr/>
                </a:tc>
                <a:tc>
                  <a:txBody>
                    <a:bodyPr/>
                    <a:lstStyle/>
                    <a:p>
                      <a:pPr algn="r"/>
                      <a:r>
                        <a:rPr lang="en-US" sz="1100" dirty="0">
                          <a:latin typeface="Segoe UI Semibold" panose="020B0702040204020203" pitchFamily="34" charset="0"/>
                          <a:cs typeface="Segoe UI Semibold" panose="020B0702040204020203" pitchFamily="34" charset="0"/>
                        </a:rPr>
                        <a:t>25</a:t>
                      </a:r>
                    </a:p>
                  </a:txBody>
                  <a:tcPr/>
                </a:tc>
                <a:tc>
                  <a:txBody>
                    <a:bodyPr/>
                    <a:lstStyle/>
                    <a:p>
                      <a:pPr algn="r"/>
                      <a:r>
                        <a:rPr lang="en-US" sz="1100" dirty="0">
                          <a:latin typeface="Segoe UI Semibold" panose="020B0702040204020203" pitchFamily="34" charset="0"/>
                          <a:cs typeface="Segoe UI Semibold" panose="020B0702040204020203" pitchFamily="34" charset="0"/>
                        </a:rPr>
                        <a:t>26</a:t>
                      </a:r>
                    </a:p>
                  </a:txBody>
                  <a:tcPr/>
                </a:tc>
                <a:tc>
                  <a:txBody>
                    <a:bodyPr/>
                    <a:lstStyle/>
                    <a:p>
                      <a:pPr algn="r"/>
                      <a:r>
                        <a:rPr lang="en-US" sz="1100" dirty="0">
                          <a:latin typeface="Segoe UI Semibold" panose="020B0702040204020203" pitchFamily="34" charset="0"/>
                          <a:cs typeface="Segoe UI Semibold" panose="020B0702040204020203" pitchFamily="34" charset="0"/>
                        </a:rPr>
                        <a:t>27</a:t>
                      </a:r>
                    </a:p>
                  </a:txBody>
                  <a:tcPr/>
                </a:tc>
                <a:tc>
                  <a:txBody>
                    <a:bodyPr/>
                    <a:lstStyle/>
                    <a:p>
                      <a:pPr algn="r"/>
                      <a:r>
                        <a:rPr lang="en-US" sz="1100" dirty="0">
                          <a:latin typeface="Segoe UI Semibold" panose="020B0702040204020203" pitchFamily="34" charset="0"/>
                          <a:cs typeface="Segoe UI Semibold" panose="020B0702040204020203" pitchFamily="34" charset="0"/>
                        </a:rPr>
                        <a:t>28</a:t>
                      </a:r>
                    </a:p>
                  </a:txBody>
                  <a:tcPr/>
                </a:tc>
                <a:tc>
                  <a:txBody>
                    <a:bodyPr/>
                    <a:lstStyle/>
                    <a:p>
                      <a:pPr algn="r"/>
                      <a:r>
                        <a:rPr lang="en-US" sz="1100" dirty="0">
                          <a:latin typeface="Segoe UI Semibold" panose="020B0702040204020203" pitchFamily="34" charset="0"/>
                          <a:cs typeface="Segoe UI Semibold" panose="020B0702040204020203" pitchFamily="34" charset="0"/>
                        </a:rPr>
                        <a:t>29</a:t>
                      </a:r>
                    </a:p>
                  </a:txBody>
                  <a:tcPr/>
                </a:tc>
                <a:extLst>
                  <a:ext uri="{0D108BD9-81ED-4DB2-BD59-A6C34878D82A}">
                    <a16:rowId xmlns:a16="http://schemas.microsoft.com/office/drawing/2014/main" val="2129359090"/>
                  </a:ext>
                </a:extLst>
              </a:tr>
              <a:tr h="615862">
                <a:tc>
                  <a:txBody>
                    <a:bodyPr/>
                    <a:lstStyle/>
                    <a:p>
                      <a:pPr algn="r"/>
                      <a:r>
                        <a:rPr lang="en-US" sz="1100" dirty="0">
                          <a:latin typeface="Segoe UI Semibold" panose="020B0702040204020203" pitchFamily="34" charset="0"/>
                          <a:cs typeface="Segoe UI Semibold" panose="020B0702040204020203" pitchFamily="34" charset="0"/>
                        </a:rPr>
                        <a:t>30</a:t>
                      </a:r>
                    </a:p>
                  </a:txBody>
                  <a:tcPr/>
                </a:tc>
                <a:tc>
                  <a:txBody>
                    <a:bodyPr/>
                    <a:lstStyle/>
                    <a:p>
                      <a:pPr algn="r"/>
                      <a:endParaRPr lang="en-US" sz="1100" dirty="0">
                        <a:latin typeface="Segoe UI Semibold" panose="020B0702040204020203" pitchFamily="34" charset="0"/>
                        <a:cs typeface="Segoe UI Semibold" panose="020B0702040204020203" pitchFamily="34" charset="0"/>
                      </a:endParaRPr>
                    </a:p>
                  </a:txBody>
                  <a:tcPr/>
                </a:tc>
                <a:tc>
                  <a:txBody>
                    <a:bodyPr/>
                    <a:lstStyle/>
                    <a:p>
                      <a:pPr algn="r"/>
                      <a:endParaRPr lang="en-US" sz="1100" dirty="0">
                        <a:latin typeface="Segoe UI Semibold" panose="020B0702040204020203" pitchFamily="34" charset="0"/>
                        <a:cs typeface="Segoe UI Semibold" panose="020B0702040204020203" pitchFamily="34" charset="0"/>
                      </a:endParaRPr>
                    </a:p>
                  </a:txBody>
                  <a:tcPr/>
                </a:tc>
                <a:tc>
                  <a:txBody>
                    <a:bodyPr/>
                    <a:lstStyle/>
                    <a:p>
                      <a:pPr algn="r"/>
                      <a:endParaRPr lang="en-US" sz="1100" dirty="0">
                        <a:latin typeface="Segoe UI Semibold" panose="020B0702040204020203" pitchFamily="34" charset="0"/>
                        <a:cs typeface="Segoe UI Semibold" panose="020B0702040204020203" pitchFamily="34" charset="0"/>
                      </a:endParaRPr>
                    </a:p>
                  </a:txBody>
                  <a:tcPr/>
                </a:tc>
                <a:tc>
                  <a:txBody>
                    <a:bodyPr/>
                    <a:lstStyle/>
                    <a:p>
                      <a:pPr algn="r"/>
                      <a:endParaRPr lang="en-US" sz="1100" dirty="0">
                        <a:latin typeface="Segoe UI Semibold" panose="020B0702040204020203" pitchFamily="34" charset="0"/>
                        <a:cs typeface="Segoe UI Semibold" panose="020B0702040204020203" pitchFamily="34" charset="0"/>
                      </a:endParaRPr>
                    </a:p>
                  </a:txBody>
                  <a:tcPr/>
                </a:tc>
                <a:tc>
                  <a:txBody>
                    <a:bodyPr/>
                    <a:lstStyle/>
                    <a:p>
                      <a:pPr algn="r"/>
                      <a:endParaRPr lang="en-US" sz="1100" dirty="0">
                        <a:latin typeface="Segoe UI Semibold" panose="020B0702040204020203" pitchFamily="34" charset="0"/>
                        <a:cs typeface="Segoe UI Semibold" panose="020B0702040204020203" pitchFamily="34" charset="0"/>
                      </a:endParaRPr>
                    </a:p>
                  </a:txBody>
                  <a:tcPr/>
                </a:tc>
                <a:tc>
                  <a:txBody>
                    <a:bodyPr/>
                    <a:lstStyle/>
                    <a:p>
                      <a:pPr algn="r"/>
                      <a:endParaRPr lang="en-US" sz="1100" dirty="0">
                        <a:latin typeface="Segoe UI Semibold" panose="020B0702040204020203" pitchFamily="34" charset="0"/>
                        <a:cs typeface="Segoe UI Semibold" panose="020B0702040204020203" pitchFamily="34" charset="0"/>
                      </a:endParaRPr>
                    </a:p>
                  </a:txBody>
                  <a:tcPr/>
                </a:tc>
                <a:extLst>
                  <a:ext uri="{0D108BD9-81ED-4DB2-BD59-A6C34878D82A}">
                    <a16:rowId xmlns:a16="http://schemas.microsoft.com/office/drawing/2014/main" val="612952845"/>
                  </a:ext>
                </a:extLst>
              </a:tr>
            </a:tbl>
          </a:graphicData>
        </a:graphic>
      </p:graphicFrame>
      <p:sp>
        <p:nvSpPr>
          <p:cNvPr id="7" name="Content Placeholder 3">
            <a:extLst>
              <a:ext uri="{FF2B5EF4-FFF2-40B4-BE49-F238E27FC236}">
                <a16:creationId xmlns:a16="http://schemas.microsoft.com/office/drawing/2014/main" id="{D0C541DE-C580-4A41-B2A6-46B95A9BACC6}"/>
              </a:ext>
            </a:extLst>
          </p:cNvPr>
          <p:cNvSpPr txBox="1">
            <a:spLocks/>
          </p:cNvSpPr>
          <p:nvPr/>
        </p:nvSpPr>
        <p:spPr>
          <a:xfrm>
            <a:off x="7276698" y="2224203"/>
            <a:ext cx="4271611" cy="3406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Typically, your claim year begins on the Sunday of the week you submit your initial application.</a:t>
            </a:r>
          </a:p>
          <a:p>
            <a:r>
              <a:rPr lang="en-US" sz="2400" dirty="0"/>
              <a:t>Your claim year expires 52 weeks later.</a:t>
            </a:r>
          </a:p>
          <a:p>
            <a:r>
              <a:rPr lang="en-US" sz="2400" dirty="0"/>
              <a:t>If you submit a second (or third) application in a year, your claim year does not restart. </a:t>
            </a:r>
          </a:p>
          <a:p>
            <a:endParaRPr lang="en-US" dirty="0"/>
          </a:p>
        </p:txBody>
      </p:sp>
      <p:sp>
        <p:nvSpPr>
          <p:cNvPr id="8" name="TextBox 7">
            <a:extLst>
              <a:ext uri="{FF2B5EF4-FFF2-40B4-BE49-F238E27FC236}">
                <a16:creationId xmlns:a16="http://schemas.microsoft.com/office/drawing/2014/main" id="{6A21179E-C901-49CD-A01D-935FBB693EE5}"/>
              </a:ext>
            </a:extLst>
          </p:cNvPr>
          <p:cNvSpPr txBox="1"/>
          <p:nvPr/>
        </p:nvSpPr>
        <p:spPr>
          <a:xfrm>
            <a:off x="3266973" y="3208357"/>
            <a:ext cx="1022684" cy="415498"/>
          </a:xfrm>
          <a:prstGeom prst="rect">
            <a:avLst/>
          </a:prstGeom>
          <a:noFill/>
        </p:spPr>
        <p:txBody>
          <a:bodyPr wrap="square" rtlCol="0">
            <a:spAutoFit/>
          </a:bodyPr>
          <a:lstStyle/>
          <a:p>
            <a:pPr algn="ctr"/>
            <a:r>
              <a:rPr lang="en-US" sz="1050" dirty="0">
                <a:solidFill>
                  <a:schemeClr val="accent2"/>
                </a:solidFill>
                <a:latin typeface="Segoe UI Semibold" panose="020B0702040204020203" pitchFamily="34" charset="0"/>
                <a:cs typeface="Segoe UI Semibold" panose="020B0702040204020203" pitchFamily="34" charset="0"/>
              </a:rPr>
              <a:t>Application</a:t>
            </a:r>
          </a:p>
          <a:p>
            <a:pPr algn="ctr"/>
            <a:r>
              <a:rPr lang="en-US" sz="1050" dirty="0">
                <a:solidFill>
                  <a:schemeClr val="accent2"/>
                </a:solidFill>
                <a:latin typeface="Segoe UI Semibold" panose="020B0702040204020203" pitchFamily="34" charset="0"/>
                <a:cs typeface="Segoe UI Semibold" panose="020B0702040204020203" pitchFamily="34" charset="0"/>
              </a:rPr>
              <a:t>submitted</a:t>
            </a:r>
          </a:p>
        </p:txBody>
      </p:sp>
      <p:sp>
        <p:nvSpPr>
          <p:cNvPr id="9" name="TextBox 8">
            <a:extLst>
              <a:ext uri="{FF2B5EF4-FFF2-40B4-BE49-F238E27FC236}">
                <a16:creationId xmlns:a16="http://schemas.microsoft.com/office/drawing/2014/main" id="{70860F48-AA0A-4DD3-811D-A54B3DDD6E80}"/>
              </a:ext>
            </a:extLst>
          </p:cNvPr>
          <p:cNvSpPr txBox="1"/>
          <p:nvPr/>
        </p:nvSpPr>
        <p:spPr>
          <a:xfrm>
            <a:off x="737138" y="3208357"/>
            <a:ext cx="1022684" cy="415498"/>
          </a:xfrm>
          <a:prstGeom prst="rect">
            <a:avLst/>
          </a:prstGeom>
          <a:noFill/>
        </p:spPr>
        <p:txBody>
          <a:bodyPr wrap="square" rtlCol="0">
            <a:spAutoFit/>
          </a:bodyPr>
          <a:lstStyle/>
          <a:p>
            <a:pPr algn="ctr"/>
            <a:r>
              <a:rPr lang="en-US" sz="1050" dirty="0">
                <a:solidFill>
                  <a:schemeClr val="accent2"/>
                </a:solidFill>
                <a:latin typeface="Segoe UI Semibold" panose="020B0702040204020203" pitchFamily="34" charset="0"/>
                <a:cs typeface="Segoe UI Semibold" panose="020B0702040204020203" pitchFamily="34" charset="0"/>
              </a:rPr>
              <a:t>Claim year</a:t>
            </a:r>
          </a:p>
          <a:p>
            <a:pPr algn="ctr"/>
            <a:r>
              <a:rPr lang="en-US" sz="1050" dirty="0">
                <a:solidFill>
                  <a:schemeClr val="accent2"/>
                </a:solidFill>
                <a:latin typeface="Segoe UI Semibold" panose="020B0702040204020203" pitchFamily="34" charset="0"/>
                <a:cs typeface="Segoe UI Semibold" panose="020B0702040204020203" pitchFamily="34" charset="0"/>
              </a:rPr>
              <a:t>starts</a:t>
            </a:r>
          </a:p>
        </p:txBody>
      </p:sp>
      <p:cxnSp>
        <p:nvCxnSpPr>
          <p:cNvPr id="10" name="Straight Arrow Connector 9">
            <a:extLst>
              <a:ext uri="{FF2B5EF4-FFF2-40B4-BE49-F238E27FC236}">
                <a16:creationId xmlns:a16="http://schemas.microsoft.com/office/drawing/2014/main" id="{5FFA181E-E944-4D0E-B7B5-2A7AC7C24DB8}"/>
              </a:ext>
            </a:extLst>
          </p:cNvPr>
          <p:cNvCxnSpPr>
            <a:cxnSpLocks/>
          </p:cNvCxnSpPr>
          <p:nvPr/>
        </p:nvCxnSpPr>
        <p:spPr>
          <a:xfrm flipH="1">
            <a:off x="1639510" y="3429000"/>
            <a:ext cx="1740963"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9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A7E7-CF28-4972-806A-F385E6D31D23}"/>
              </a:ext>
            </a:extLst>
          </p:cNvPr>
          <p:cNvSpPr>
            <a:spLocks noGrp="1"/>
          </p:cNvSpPr>
          <p:nvPr>
            <p:ph type="title"/>
          </p:nvPr>
        </p:nvSpPr>
        <p:spPr/>
        <p:txBody>
          <a:bodyPr/>
          <a:lstStyle/>
          <a:p>
            <a:r>
              <a:rPr lang="en-US" dirty="0"/>
              <a:t>What is a “week”?</a:t>
            </a:r>
          </a:p>
        </p:txBody>
      </p:sp>
      <p:sp>
        <p:nvSpPr>
          <p:cNvPr id="4" name="Footer Placeholder 3">
            <a:extLst>
              <a:ext uri="{FF2B5EF4-FFF2-40B4-BE49-F238E27FC236}">
                <a16:creationId xmlns:a16="http://schemas.microsoft.com/office/drawing/2014/main" id="{650E4A8D-6094-485E-B662-245BEAA52484}"/>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Paid Family and Medical Leave </a:t>
            </a:r>
            <a:r>
              <a:rPr lang="en-US">
                <a:solidFill>
                  <a:schemeClr val="tx2">
                    <a:lumMod val="60000"/>
                    <a:lumOff val="40000"/>
                  </a:schemeClr>
                </a:solidFill>
                <a:latin typeface="Open Sans" panose="020B0604020202020204" charset="0"/>
                <a:ea typeface="Open Sans" panose="020B0604020202020204" charset="0"/>
                <a:cs typeface="Open Sans" panose="020B0604020202020204" charset="0"/>
              </a:rPr>
              <a:t>|</a:t>
            </a:r>
            <a:r>
              <a:rPr lang="en-US"/>
              <a:t> Employment Security Department</a:t>
            </a:r>
            <a:endParaRPr lang="en-US" dirty="0"/>
          </a:p>
        </p:txBody>
      </p:sp>
      <p:sp>
        <p:nvSpPr>
          <p:cNvPr id="5" name="Slide Number Placeholder 4">
            <a:extLst>
              <a:ext uri="{FF2B5EF4-FFF2-40B4-BE49-F238E27FC236}">
                <a16:creationId xmlns:a16="http://schemas.microsoft.com/office/drawing/2014/main" id="{E166FC43-9D5A-445B-8AD5-8A7ADE264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4A7955-6230-48B4-BD8B-A7C460F75945}" type="slidenum">
              <a:rPr lang="en-US" smtClean="0"/>
              <a:pPr/>
              <a:t>9</a:t>
            </a:fld>
            <a:endParaRPr lang="en-US" dirty="0"/>
          </a:p>
        </p:txBody>
      </p:sp>
      <p:graphicFrame>
        <p:nvGraphicFramePr>
          <p:cNvPr id="7" name="Table 7">
            <a:extLst>
              <a:ext uri="{FF2B5EF4-FFF2-40B4-BE49-F238E27FC236}">
                <a16:creationId xmlns:a16="http://schemas.microsoft.com/office/drawing/2014/main" id="{3C9684C4-75CE-4908-AF57-925605F400A7}"/>
              </a:ext>
            </a:extLst>
          </p:cNvPr>
          <p:cNvGraphicFramePr>
            <a:graphicFrameLocks noGrp="1"/>
          </p:cNvGraphicFramePr>
          <p:nvPr/>
        </p:nvGraphicFramePr>
        <p:xfrm>
          <a:off x="838197" y="1839259"/>
          <a:ext cx="10515603" cy="1679568"/>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849383865"/>
                    </a:ext>
                  </a:extLst>
                </a:gridCol>
                <a:gridCol w="1502229">
                  <a:extLst>
                    <a:ext uri="{9D8B030D-6E8A-4147-A177-3AD203B41FA5}">
                      <a16:colId xmlns:a16="http://schemas.microsoft.com/office/drawing/2014/main" val="4055031168"/>
                    </a:ext>
                  </a:extLst>
                </a:gridCol>
                <a:gridCol w="1502229">
                  <a:extLst>
                    <a:ext uri="{9D8B030D-6E8A-4147-A177-3AD203B41FA5}">
                      <a16:colId xmlns:a16="http://schemas.microsoft.com/office/drawing/2014/main" val="3718838586"/>
                    </a:ext>
                  </a:extLst>
                </a:gridCol>
                <a:gridCol w="1502229">
                  <a:extLst>
                    <a:ext uri="{9D8B030D-6E8A-4147-A177-3AD203B41FA5}">
                      <a16:colId xmlns:a16="http://schemas.microsoft.com/office/drawing/2014/main" val="2580194497"/>
                    </a:ext>
                  </a:extLst>
                </a:gridCol>
                <a:gridCol w="1502229">
                  <a:extLst>
                    <a:ext uri="{9D8B030D-6E8A-4147-A177-3AD203B41FA5}">
                      <a16:colId xmlns:a16="http://schemas.microsoft.com/office/drawing/2014/main" val="2801678128"/>
                    </a:ext>
                  </a:extLst>
                </a:gridCol>
                <a:gridCol w="1502229">
                  <a:extLst>
                    <a:ext uri="{9D8B030D-6E8A-4147-A177-3AD203B41FA5}">
                      <a16:colId xmlns:a16="http://schemas.microsoft.com/office/drawing/2014/main" val="3581857087"/>
                    </a:ext>
                  </a:extLst>
                </a:gridCol>
                <a:gridCol w="1502229">
                  <a:extLst>
                    <a:ext uri="{9D8B030D-6E8A-4147-A177-3AD203B41FA5}">
                      <a16:colId xmlns:a16="http://schemas.microsoft.com/office/drawing/2014/main" val="1243838714"/>
                    </a:ext>
                  </a:extLst>
                </a:gridCol>
              </a:tblGrid>
              <a:tr h="589935">
                <a:tc>
                  <a:txBody>
                    <a:bodyPr/>
                    <a:lstStyle/>
                    <a:p>
                      <a:pPr algn="ctr"/>
                      <a:r>
                        <a:rPr lang="en-US" dirty="0"/>
                        <a:t>Sunday</a:t>
                      </a:r>
                    </a:p>
                  </a:txBody>
                  <a:tcPr/>
                </a:tc>
                <a:tc>
                  <a:txBody>
                    <a:bodyPr/>
                    <a:lstStyle/>
                    <a:p>
                      <a:pPr algn="ctr"/>
                      <a:r>
                        <a:rPr lang="en-US" dirty="0"/>
                        <a:t>Monday</a:t>
                      </a:r>
                    </a:p>
                  </a:txBody>
                  <a:tcPr/>
                </a:tc>
                <a:tc>
                  <a:txBody>
                    <a:bodyPr/>
                    <a:lstStyle/>
                    <a:p>
                      <a:pPr algn="ctr"/>
                      <a:r>
                        <a:rPr lang="en-US" dirty="0"/>
                        <a:t>Tuesday</a:t>
                      </a:r>
                    </a:p>
                  </a:txBody>
                  <a:tcPr/>
                </a:tc>
                <a:tc>
                  <a:txBody>
                    <a:bodyPr/>
                    <a:lstStyle/>
                    <a:p>
                      <a:pPr algn="ctr"/>
                      <a:r>
                        <a:rPr lang="en-US" dirty="0"/>
                        <a:t>Wednesday</a:t>
                      </a:r>
                    </a:p>
                  </a:txBody>
                  <a:tcPr/>
                </a:tc>
                <a:tc>
                  <a:txBody>
                    <a:bodyPr/>
                    <a:lstStyle/>
                    <a:p>
                      <a:pPr algn="ctr"/>
                      <a:r>
                        <a:rPr lang="en-US" dirty="0"/>
                        <a:t>Thursday</a:t>
                      </a:r>
                    </a:p>
                  </a:txBody>
                  <a:tcPr/>
                </a:tc>
                <a:tc>
                  <a:txBody>
                    <a:bodyPr/>
                    <a:lstStyle/>
                    <a:p>
                      <a:pPr algn="ctr"/>
                      <a:r>
                        <a:rPr lang="en-US" dirty="0"/>
                        <a:t>Friday</a:t>
                      </a:r>
                    </a:p>
                  </a:txBody>
                  <a:tcPr/>
                </a:tc>
                <a:tc>
                  <a:txBody>
                    <a:bodyPr/>
                    <a:lstStyle/>
                    <a:p>
                      <a:pPr algn="ctr"/>
                      <a:r>
                        <a:rPr lang="en-US" dirty="0"/>
                        <a:t>Saturday</a:t>
                      </a:r>
                    </a:p>
                  </a:txBody>
                  <a:tcPr/>
                </a:tc>
                <a:extLst>
                  <a:ext uri="{0D108BD9-81ED-4DB2-BD59-A6C34878D82A}">
                    <a16:rowId xmlns:a16="http://schemas.microsoft.com/office/drawing/2014/main" val="3179826203"/>
                  </a:ext>
                </a:extLst>
              </a:tr>
              <a:tr h="1089633">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842130947"/>
                  </a:ext>
                </a:extLst>
              </a:tr>
            </a:tbl>
          </a:graphicData>
        </a:graphic>
      </p:graphicFrame>
      <p:sp>
        <p:nvSpPr>
          <p:cNvPr id="13" name="Arrow: Right 12">
            <a:extLst>
              <a:ext uri="{FF2B5EF4-FFF2-40B4-BE49-F238E27FC236}">
                <a16:creationId xmlns:a16="http://schemas.microsoft.com/office/drawing/2014/main" id="{FC8B3CBF-356C-4232-87A5-B6119A58DDC2}"/>
              </a:ext>
            </a:extLst>
          </p:cNvPr>
          <p:cNvSpPr/>
          <p:nvPr/>
        </p:nvSpPr>
        <p:spPr>
          <a:xfrm>
            <a:off x="1463039" y="2613410"/>
            <a:ext cx="8893743" cy="646331"/>
          </a:xfrm>
          <a:prstGeom prst="right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DB2A87-8F18-4720-9A64-D0F625FC6418}"/>
              </a:ext>
            </a:extLst>
          </p:cNvPr>
          <p:cNvSpPr txBox="1"/>
          <p:nvPr/>
        </p:nvSpPr>
        <p:spPr>
          <a:xfrm>
            <a:off x="2637322" y="2763419"/>
            <a:ext cx="6699183" cy="369332"/>
          </a:xfrm>
          <a:prstGeom prst="rect">
            <a:avLst/>
          </a:prstGeom>
          <a:noFill/>
        </p:spPr>
        <p:txBody>
          <a:bodyPr wrap="square" rtlCol="0">
            <a:spAutoFit/>
          </a:bodyPr>
          <a:lstStyle/>
          <a:p>
            <a:pPr algn="ctr"/>
            <a:r>
              <a:rPr lang="en-US" dirty="0"/>
              <a:t>A week starts on Sunday and ends the following Saturday.</a:t>
            </a:r>
          </a:p>
        </p:txBody>
      </p:sp>
      <p:sp>
        <p:nvSpPr>
          <p:cNvPr id="12" name="Star: 5 Points 11">
            <a:extLst>
              <a:ext uri="{FF2B5EF4-FFF2-40B4-BE49-F238E27FC236}">
                <a16:creationId xmlns:a16="http://schemas.microsoft.com/office/drawing/2014/main" id="{1D2D2885-EE2B-415D-9822-52A60A6CE18E}"/>
              </a:ext>
            </a:extLst>
          </p:cNvPr>
          <p:cNvSpPr/>
          <p:nvPr/>
        </p:nvSpPr>
        <p:spPr>
          <a:xfrm>
            <a:off x="1140995" y="2479548"/>
            <a:ext cx="789271" cy="78019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E05540F-4A5A-4749-A2B2-3FDD1EE6BBDC}"/>
              </a:ext>
            </a:extLst>
          </p:cNvPr>
          <p:cNvSpPr txBox="1"/>
          <p:nvPr/>
        </p:nvSpPr>
        <p:spPr>
          <a:xfrm>
            <a:off x="838200" y="3850105"/>
            <a:ext cx="10323897" cy="3354765"/>
          </a:xfrm>
          <a:prstGeom prst="rect">
            <a:avLst/>
          </a:prstGeom>
          <a:noFill/>
        </p:spPr>
        <p:txBody>
          <a:bodyPr wrap="square" rtlCol="0">
            <a:spAutoFit/>
          </a:bodyPr>
          <a:lstStyle/>
          <a:p>
            <a:pPr marL="285750" indent="-285750">
              <a:buFont typeface="Arial" panose="020B0604020202020204" pitchFamily="34" charset="0"/>
              <a:buChar char="•"/>
            </a:pPr>
            <a:r>
              <a:rPr lang="en-US" sz="2400" dirty="0"/>
              <a:t>Your “typical workweek hours” are the average number of hours you worked per week during the qualifying period. </a:t>
            </a:r>
          </a:p>
          <a:p>
            <a:pPr marL="742950" lvl="1" indent="-285750">
              <a:buFont typeface="Arial" panose="020B0604020202020204" pitchFamily="34" charset="0"/>
              <a:buChar char="•"/>
            </a:pPr>
            <a:r>
              <a:rPr lang="en-US" sz="2000" dirty="0"/>
              <a:t>Salaried, full-time employees are always calculated at 40 hours per week.</a:t>
            </a:r>
          </a:p>
          <a:p>
            <a:pPr marL="285750" indent="-285750">
              <a:buFont typeface="Arial" panose="020B0604020202020204" pitchFamily="34" charset="0"/>
              <a:buChar char="•"/>
            </a:pPr>
            <a:r>
              <a:rPr lang="en-US" sz="2400" dirty="0"/>
              <a:t>Your typical workweek hours are multiplied by the maximum number of weeks allowed for your event, creating a bank of hours you draw from while on leave.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72480430"/>
      </p:ext>
    </p:extLst>
  </p:cSld>
  <p:clrMapOvr>
    <a:masterClrMapping/>
  </p:clrMapOvr>
</p:sld>
</file>

<file path=ppt/theme/theme1.xml><?xml version="1.0" encoding="utf-8"?>
<a:theme xmlns:a="http://schemas.openxmlformats.org/drawingml/2006/main" name="2_Office Theme">
  <a:themeElements>
    <a:clrScheme name="PFML">
      <a:dk1>
        <a:srgbClr val="54565B"/>
      </a:dk1>
      <a:lt1>
        <a:sysClr val="window" lastClr="FFFFFF"/>
      </a:lt1>
      <a:dk2>
        <a:srgbClr val="54565B"/>
      </a:dk2>
      <a:lt2>
        <a:srgbClr val="F7F7F7"/>
      </a:lt2>
      <a:accent1>
        <a:srgbClr val="006073"/>
      </a:accent1>
      <a:accent2>
        <a:srgbClr val="9B326E"/>
      </a:accent2>
      <a:accent3>
        <a:srgbClr val="6BCBB8"/>
      </a:accent3>
      <a:accent4>
        <a:srgbClr val="C4488F"/>
      </a:accent4>
      <a:accent5>
        <a:srgbClr val="00343E"/>
      </a:accent5>
      <a:accent6>
        <a:srgbClr val="525353"/>
      </a:accent6>
      <a:hlink>
        <a:srgbClr val="006073"/>
      </a:hlink>
      <a:folHlink>
        <a:srgbClr val="B8D1DC"/>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rosoft_Balanced_Scorecard.pptx" id="{10ED7897-4190-42E8-9E5A-9BA30033AB56}" vid="{5E997269-9069-4613-A476-408DDBC8C5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9B947113972142A32DAC56A86AAB7E" ma:contentTypeVersion="1" ma:contentTypeDescription="Create a new document." ma:contentTypeScope="" ma:versionID="76d843ec33ef98b73998a19baf821850">
  <xsd:schema xmlns:xsd="http://www.w3.org/2001/XMLSchema" xmlns:xs="http://www.w3.org/2001/XMLSchema" xmlns:p="http://schemas.microsoft.com/office/2006/metadata/properties" xmlns:ns2="89bd54b3-51f3-4e08-a5a0-6e29086e6533" targetNamespace="http://schemas.microsoft.com/office/2006/metadata/properties" ma:root="true" ma:fieldsID="424038372e1daaec7bd5fcaeffc911eb" ns2:_="">
    <xsd:import namespace="89bd54b3-51f3-4e08-a5a0-6e29086e653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d54b3-51f3-4e08-a5a0-6e29086e65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92821-906D-40C9-B773-9FB054259DC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89bd54b3-51f3-4e08-a5a0-6e29086e6533"/>
    <ds:schemaRef ds:uri="http://www.w3.org/XML/1998/namespace"/>
    <ds:schemaRef ds:uri="http://purl.org/dc/dcmitype/"/>
  </ds:schemaRefs>
</ds:datastoreItem>
</file>

<file path=customXml/itemProps2.xml><?xml version="1.0" encoding="utf-8"?>
<ds:datastoreItem xmlns:ds="http://schemas.openxmlformats.org/officeDocument/2006/customXml" ds:itemID="{71DF182F-5C03-4625-A2A6-C60ED00E1CD6}">
  <ds:schemaRefs>
    <ds:schemaRef ds:uri="http://schemas.microsoft.com/sharepoint/v3/contenttype/forms"/>
  </ds:schemaRefs>
</ds:datastoreItem>
</file>

<file path=customXml/itemProps3.xml><?xml version="1.0" encoding="utf-8"?>
<ds:datastoreItem xmlns:ds="http://schemas.openxmlformats.org/officeDocument/2006/customXml" ds:itemID="{8C803F3A-1650-4BA1-B24B-B4B195DD8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bd54b3-51f3-4e08-a5a0-6e29086e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25220</TotalTime>
  <Words>1085</Words>
  <Application>Microsoft Office PowerPoint</Application>
  <PresentationFormat>Widescreen</PresentationFormat>
  <Paragraphs>194</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Open Sans Light</vt:lpstr>
      <vt:lpstr>Calibri</vt:lpstr>
      <vt:lpstr>Segoe UI</vt:lpstr>
      <vt:lpstr>Open Sans</vt:lpstr>
      <vt:lpstr>Arial</vt:lpstr>
      <vt:lpstr>Segoe UI Semibold</vt:lpstr>
      <vt:lpstr>2_Office Theme</vt:lpstr>
      <vt:lpstr>PowerPoint Presentation</vt:lpstr>
      <vt:lpstr>What is Paid Family and Medical Leave?</vt:lpstr>
      <vt:lpstr>Two-part eligibility</vt:lpstr>
      <vt:lpstr>Family leave</vt:lpstr>
      <vt:lpstr>Family defined</vt:lpstr>
      <vt:lpstr>Medical leave</vt:lpstr>
      <vt:lpstr>What’s a “serious health condition”?</vt:lpstr>
      <vt:lpstr>What is a “claim year”?</vt:lpstr>
      <vt:lpstr>What is a “week”?</vt:lpstr>
      <vt:lpstr>Weeks of leave in a claim year</vt:lpstr>
      <vt:lpstr>Filing weekly claims</vt:lpstr>
      <vt:lpstr>When will benefit payments be less?</vt:lpstr>
      <vt:lpstr>Employment restoration</vt:lpstr>
      <vt:lpstr>2024 Premium Rate</vt:lpstr>
      <vt:lpstr>FMLA and PFML</vt:lpstr>
      <vt:lpstr>Penalties</vt:lpstr>
      <vt:lpstr>Contact Paid Family and Medical Leave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Eldridge, Alison (ESD)</dc:creator>
  <cp:lastModifiedBy>Barrett, Jason (ESD)</cp:lastModifiedBy>
  <cp:revision>110</cp:revision>
  <dcterms:created xsi:type="dcterms:W3CDTF">2020-11-14T20:55:06Z</dcterms:created>
  <dcterms:modified xsi:type="dcterms:W3CDTF">2024-04-18T19:27:05Z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0x010100989B947113972142A32DAC56A86AAB7E</vt:lpwstr>
  </property>
</Properties>
</file>