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16"/>
  </p:notesMasterIdLst>
  <p:handoutMasterIdLst>
    <p:handoutMasterId r:id="rId17"/>
  </p:handoutMasterIdLst>
  <p:sldIdLst>
    <p:sldId id="259" r:id="rId6"/>
    <p:sldId id="262" r:id="rId7"/>
    <p:sldId id="271" r:id="rId8"/>
    <p:sldId id="272" r:id="rId9"/>
    <p:sldId id="266" r:id="rId10"/>
    <p:sldId id="267" r:id="rId11"/>
    <p:sldId id="273" r:id="rId12"/>
    <p:sldId id="274" r:id="rId13"/>
    <p:sldId id="275" r:id="rId14"/>
    <p:sldId id="26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3990" autoAdjust="0"/>
  </p:normalViewPr>
  <p:slideViewPr>
    <p:cSldViewPr snapToGrid="0">
      <p:cViewPr varScale="1">
        <p:scale>
          <a:sx n="100" d="100"/>
          <a:sy n="100" d="100"/>
        </p:scale>
        <p:origin x="654" y="45"/>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5/28/2020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5/28/2020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5/28/2020</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5/28/2020</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b="0" i="1" kern="1200" dirty="0">
                <a:solidFill>
                  <a:schemeClr val="bg1">
                    <a:lumMod val="50000"/>
                  </a:schemeClr>
                </a:solidFill>
                <a:effectLst/>
                <a:latin typeface="+mn-lt"/>
                <a:ea typeface="+mn-ea"/>
                <a:cs typeface="+mn-cs"/>
              </a:rPr>
              <a:t>Except where otherwise noted, this work is licensed under </a:t>
            </a:r>
            <a:r>
              <a:rPr lang="en-US" sz="750" b="0" i="1" u="sng" kern="1200" dirty="0">
                <a:solidFill>
                  <a:schemeClr val="tx1"/>
                </a:solidFill>
                <a:effectLst/>
                <a:latin typeface="+mn-lt"/>
                <a:ea typeface="+mn-ea"/>
                <a:cs typeface="+mn-cs"/>
              </a:rPr>
              <a:t>CC BY 4.0</a:t>
            </a:r>
            <a:r>
              <a:rPr lang="en-US" sz="750" b="0" i="1" dirty="0">
                <a:solidFill>
                  <a:schemeClr val="bg1">
                    <a:lumMod val="50000"/>
                  </a:schemeClr>
                </a:solidFill>
                <a:latin typeface="+mn-lt"/>
              </a:rPr>
              <a:t>.</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5/28/2020</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5/28/2020</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5/28/2020</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5/28/2020</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5/28/2020</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5/28/2020</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5/28/2020</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5/28/2020</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sbctc.edu/colleges-staff/it-support/legacy-applications/legacy-transcript-project/" TargetMode="External"/><Relationship Id="rId1" Type="http://schemas.openxmlformats.org/officeDocument/2006/relationships/slideLayout" Target="../slideLayouts/slideLayout11.xml"/><Relationship Id="rId4" Type="http://schemas.openxmlformats.org/officeDocument/2006/relationships/hyperlink" Target="mailto:dcoffman@sbctc.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Legacy transcripts</a:t>
            </a:r>
          </a:p>
        </p:txBody>
      </p:sp>
      <p:sp>
        <p:nvSpPr>
          <p:cNvPr id="5" name="Subtitle 4"/>
          <p:cNvSpPr>
            <a:spLocks noGrp="1"/>
          </p:cNvSpPr>
          <p:nvPr>
            <p:ph type="subTitle" idx="1"/>
          </p:nvPr>
        </p:nvSpPr>
        <p:spPr/>
        <p:txBody>
          <a:bodyPr/>
          <a:lstStyle/>
          <a:p>
            <a:r>
              <a:rPr lang="en-US" dirty="0"/>
              <a:t>Development Meeting</a:t>
            </a:r>
          </a:p>
        </p:txBody>
      </p:sp>
      <p:sp>
        <p:nvSpPr>
          <p:cNvPr id="6" name="Text Placeholder 5"/>
          <p:cNvSpPr>
            <a:spLocks noGrp="1"/>
          </p:cNvSpPr>
          <p:nvPr>
            <p:ph type="body" sz="quarter" idx="10"/>
          </p:nvPr>
        </p:nvSpPr>
        <p:spPr/>
        <p:txBody>
          <a:bodyPr/>
          <a:lstStyle/>
          <a:p>
            <a:r>
              <a:rPr lang="en-US" dirty="0"/>
              <a:t>May 28, 2020</a:t>
            </a:r>
          </a:p>
          <a:p>
            <a:endParaRPr lang="en-US" dirty="0"/>
          </a:p>
        </p:txBody>
      </p:sp>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92403" y="383906"/>
            <a:ext cx="8336975" cy="4819543"/>
          </a:xfrm>
        </p:spPr>
        <p:txBody>
          <a:bodyPr/>
          <a:lstStyle/>
          <a:p>
            <a:pPr marL="0" indent="0" algn="ctr">
              <a:buNone/>
            </a:pPr>
            <a:r>
              <a:rPr lang="en-US" dirty="0">
                <a:hlinkClick r:id="rId2"/>
              </a:rPr>
              <a:t>Project website: </a:t>
            </a:r>
          </a:p>
          <a:p>
            <a:pPr marL="0" indent="0" algn="ctr">
              <a:buNone/>
            </a:pPr>
            <a:r>
              <a:rPr lang="en-US" dirty="0">
                <a:hlinkClick r:id="rId2"/>
              </a:rPr>
              <a:t>https://www.sbctc.edu/colleges-staff/it-support/legacy-applications/legacy-transcript-project/</a:t>
            </a:r>
            <a:endParaRPr lang="en-US" b="1" dirty="0">
              <a:latin typeface="Franklin Gothic Demi" panose="020B0703020102020204" pitchFamily="34" charset="0"/>
            </a:endParaRPr>
          </a:p>
          <a:p>
            <a:pPr marL="0" indent="0" algn="ctr">
              <a:buNone/>
            </a:pPr>
            <a:endParaRPr lang="en-US" sz="6000" b="1" dirty="0">
              <a:latin typeface="Ink Free" panose="03080402000500000000" pitchFamily="66" charset="0"/>
            </a:endParaRPr>
          </a:p>
          <a:p>
            <a:pPr marL="0" indent="0" algn="ctr">
              <a:buNone/>
            </a:pPr>
            <a:r>
              <a:rPr lang="en-US" sz="6000" b="1" dirty="0">
                <a:latin typeface="Ink Free" panose="03080402000500000000" pitchFamily="66" charset="0"/>
              </a:rPr>
              <a:t>Any questions?</a:t>
            </a:r>
          </a:p>
          <a:p>
            <a:endParaRPr lang="en-US" dirty="0"/>
          </a:p>
          <a:p>
            <a:endParaRPr lang="en-US" dirty="0"/>
          </a:p>
        </p:txBody>
      </p:sp>
      <p:sp>
        <p:nvSpPr>
          <p:cNvPr id="5" name="Rectangle 2">
            <a:extLst>
              <a:ext uri="{C183D7F6-B498-43B3-948B-1728B52AA6E4}">
                <adec:decorative xmlns:adec="http://schemas.microsoft.com/office/drawing/2017/decorative" val="1"/>
              </a:ext>
            </a:extLst>
          </p:cNvPr>
          <p:cNvSpPr>
            <a:spLocks noChangeArrowheads="1"/>
          </p:cNvSpPr>
          <p:nvPr/>
        </p:nvSpPr>
        <p:spPr bwMode="auto">
          <a:xfrm>
            <a:off x="4805916" y="53308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4097" name="Picture 1" descr="Compa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89391" y="5359024"/>
            <a:ext cx="571500" cy="106997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Grp="1" noChangeArrowheads="1"/>
          </p:cNvSpPr>
          <p:nvPr>
            <p:ph type="title" idx="4294967295"/>
          </p:nvPr>
        </p:nvSpPr>
        <p:spPr bwMode="auto">
          <a:xfrm>
            <a:off x="4660891" y="5446892"/>
            <a:ext cx="3584636" cy="738664"/>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none" lIns="91440" tIns="45720" rIns="91440" bIns="45720" numCol="1" spcCol="0" rtlCol="0" fromWordArt="0" anchor="ctr" anchorCtr="0" forceAA="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3764"/>
                </a:solidFill>
                <a:effectLst/>
                <a:uLnTx/>
                <a:uFillTx/>
                <a:latin typeface="Franklin Gothic Medium" panose="020B0603020102020204" pitchFamily="34" charset="0"/>
                <a:ea typeface="Times New Roman" panose="02020603050405020304" pitchFamily="18" charset="0"/>
                <a:cs typeface="Times New Roman" panose="02020603050405020304" pitchFamily="18" charset="0"/>
              </a:rPr>
              <a:t>David Coffman</a:t>
            </a:r>
            <a:endParaRPr kumimoji="0" lang="en-US" altLang="en-US" sz="6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000" b="0" i="0" u="none" strike="noStrike" kern="1200" cap="none" spc="0" normalizeH="0" baseline="0" noProof="0" dirty="0">
                <a:ln>
                  <a:noFill/>
                </a:ln>
                <a:solidFill>
                  <a:srgbClr val="003764"/>
                </a:solidFill>
                <a:effectLst/>
                <a:uLnTx/>
                <a:uFillTx/>
                <a:latin typeface="Franklin Gothic Medium" panose="020B0603020102020204" pitchFamily="34" charset="0"/>
                <a:ea typeface="Times New Roman" panose="02020603050405020304" pitchFamily="18" charset="0"/>
                <a:cs typeface="Times New Roman" panose="02020603050405020304" pitchFamily="18" charset="0"/>
              </a:rPr>
              <a:t>Senior Software Engineer</a:t>
            </a:r>
            <a:endParaRPr kumimoji="0" lang="en-US" altLang="en-US" sz="6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000" b="0" i="0" u="none" strike="noStrike" kern="1200" cap="none" spc="0" normalizeH="0" baseline="0" noProof="0" dirty="0">
                <a:ln>
                  <a:noFill/>
                </a:ln>
                <a:solidFill>
                  <a:srgbClr val="003764"/>
                </a:solidFill>
                <a:effectLst/>
                <a:uLnTx/>
                <a:uFillTx/>
                <a:latin typeface="Franklin Gothic Book" panose="020B0503020102020204" pitchFamily="34" charset="0"/>
                <a:ea typeface="Times New Roman" panose="02020603050405020304" pitchFamily="18" charset="0"/>
                <a:cs typeface="Times New Roman" panose="02020603050405020304" pitchFamily="18" charset="0"/>
              </a:rPr>
              <a:t>Washington State Board for Community and Technical Colleges</a:t>
            </a:r>
            <a:endParaRPr kumimoji="0" lang="en-US" altLang="en-US" sz="6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000" b="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4"/>
              </a:rPr>
              <a:t>dcoffman@sbctc.edu</a:t>
            </a:r>
            <a:r>
              <a:rPr kumimoji="0" lang="en-US" altLang="en-US" sz="1000" b="0" i="0" u="none" strike="noStrike" kern="1200" cap="none" spc="0" normalizeH="0" baseline="0" noProof="0" dirty="0">
                <a:ln>
                  <a:noFill/>
                </a:ln>
                <a:solidFill>
                  <a:srgbClr val="003561"/>
                </a:solidFill>
                <a:effectLst/>
                <a:uLnTx/>
                <a:uFillTx/>
                <a:latin typeface="Franklin Gothic Book" panose="020B0503020102020204" pitchFamily="34" charset="0"/>
                <a:ea typeface="Times New Roman" panose="02020603050405020304" pitchFamily="18" charset="0"/>
                <a:cs typeface="Times New Roman" panose="02020603050405020304" pitchFamily="18" charset="0"/>
              </a:rPr>
              <a:t> </a:t>
            </a:r>
            <a:r>
              <a:rPr kumimoji="0" lang="en-US" altLang="en-US" sz="1000" b="0" i="0" u="none" strike="noStrike" kern="1200" cap="none" spc="0" normalizeH="0" baseline="0" noProof="0" dirty="0">
                <a:ln>
                  <a:noFill/>
                </a:ln>
                <a:solidFill>
                  <a:srgbClr val="003764"/>
                </a:solidFill>
                <a:effectLst/>
                <a:uLnTx/>
                <a:uFillTx/>
                <a:latin typeface="Calibri" panose="020F0502020204030204" pitchFamily="34" charset="0"/>
                <a:ea typeface="Times New Roman" panose="02020603050405020304" pitchFamily="18" charset="0"/>
                <a:cs typeface="Times New Roman" panose="02020603050405020304" pitchFamily="18" charset="0"/>
              </a:rPr>
              <a:t>•</a:t>
            </a:r>
            <a:r>
              <a:rPr kumimoji="0" lang="en-US" altLang="en-US" sz="1000" b="0" i="0" u="none" strike="noStrike" kern="1200" cap="none" spc="0" normalizeH="0" baseline="0" noProof="0" dirty="0">
                <a:ln>
                  <a:noFill/>
                </a:ln>
                <a:solidFill>
                  <a:srgbClr val="003764"/>
                </a:solidFill>
                <a:effectLst/>
                <a:uLnTx/>
                <a:uFillTx/>
                <a:latin typeface="Franklin Gothic Book" panose="020B0503020102020204" pitchFamily="34" charset="0"/>
                <a:ea typeface="Times New Roman" panose="02020603050405020304" pitchFamily="18" charset="0"/>
                <a:cs typeface="Times New Roman" panose="02020603050405020304" pitchFamily="18" charset="0"/>
              </a:rPr>
              <a:t> o: 360-704-4374 </a:t>
            </a:r>
            <a:r>
              <a:rPr kumimoji="0" lang="en-US" altLang="en-US" sz="1000" b="0" i="0" u="none" strike="noStrike" kern="1200" cap="none" spc="0" normalizeH="0" baseline="0" noProof="0" dirty="0">
                <a:ln>
                  <a:noFill/>
                </a:ln>
                <a:solidFill>
                  <a:srgbClr val="003764"/>
                </a:solidFill>
                <a:effectLst/>
                <a:uLnTx/>
                <a:uFillTx/>
                <a:latin typeface="Calibri" panose="020F0502020204030204" pitchFamily="34" charset="0"/>
                <a:ea typeface="Times New Roman" panose="02020603050405020304" pitchFamily="18" charset="0"/>
                <a:cs typeface="Times New Roman" panose="02020603050405020304" pitchFamily="18" charset="0"/>
              </a:rPr>
              <a:t>•</a:t>
            </a:r>
            <a:r>
              <a:rPr kumimoji="0" lang="en-US" altLang="en-US" sz="1000" b="0" i="0" u="none" strike="noStrike" kern="1200" cap="none" spc="0" normalizeH="0" baseline="0" noProof="0" dirty="0">
                <a:ln>
                  <a:noFill/>
                </a:ln>
                <a:solidFill>
                  <a:srgbClr val="003764"/>
                </a:solidFill>
                <a:effectLst/>
                <a:uLnTx/>
                <a:uFillTx/>
                <a:latin typeface="Franklin Gothic Book" panose="020B0503020102020204" pitchFamily="34" charset="0"/>
                <a:ea typeface="Times New Roman" panose="02020603050405020304" pitchFamily="18" charset="0"/>
                <a:cs typeface="Times New Roman" panose="02020603050405020304" pitchFamily="18" charset="0"/>
              </a:rPr>
              <a:t> f: 360-704-4414</a:t>
            </a:r>
            <a:endParaRPr kumimoji="0" lang="en-US" altLang="en-US" sz="6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304845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Objective</a:t>
            </a:r>
          </a:p>
        </p:txBody>
      </p:sp>
      <p:sp>
        <p:nvSpPr>
          <p:cNvPr id="5" name="Content Placeholder 4"/>
          <p:cNvSpPr>
            <a:spLocks noGrp="1"/>
          </p:cNvSpPr>
          <p:nvPr>
            <p:ph idx="1"/>
          </p:nvPr>
        </p:nvSpPr>
        <p:spPr/>
        <p:txBody>
          <a:bodyPr/>
          <a:lstStyle/>
          <a:p>
            <a:r>
              <a:rPr lang="en-US" dirty="0"/>
              <a:t>To show progress on development of the application.</a:t>
            </a:r>
          </a:p>
          <a:p>
            <a:r>
              <a:rPr lang="en-US" dirty="0"/>
              <a:t>Re-introduce the project to existing workgroup members and bring new members up to speed.</a:t>
            </a:r>
          </a:p>
          <a:p>
            <a:r>
              <a:rPr lang="en-US" dirty="0"/>
              <a:t>Get answers to some questions of usage and functionality.</a:t>
            </a:r>
          </a:p>
        </p:txBody>
      </p:sp>
    </p:spTree>
    <p:extLst>
      <p:ext uri="{BB962C8B-B14F-4D97-AF65-F5344CB8AC3E}">
        <p14:creationId xmlns:p14="http://schemas.microsoft.com/office/powerpoint/2010/main" val="3414382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Iterative development</a:t>
            </a:r>
          </a:p>
        </p:txBody>
      </p:sp>
      <p:graphicFrame>
        <p:nvGraphicFramePr>
          <p:cNvPr id="5" name="Content Placeholder 4" descr="Diagram shows SBCTC does initial prep, anslysis of requirements, document requirements and design, implementation and deploy. The workgroup tasks are Elicit requirements, review requirements and design, test application and evaluate in conjuction with SBCTC." title="Development workflow diagram"/>
          <p:cNvGraphicFramePr>
            <a:graphicFrameLocks noGrp="1" noChangeAspect="1"/>
          </p:cNvGraphicFramePr>
          <p:nvPr>
            <p:ph idx="1"/>
            <p:extLst>
              <p:ext uri="{D42A27DB-BD31-4B8C-83A1-F6EECF244321}">
                <p14:modId xmlns:p14="http://schemas.microsoft.com/office/powerpoint/2010/main" val="124241743"/>
              </p:ext>
            </p:extLst>
          </p:nvPr>
        </p:nvGraphicFramePr>
        <p:xfrm>
          <a:off x="536285" y="2210050"/>
          <a:ext cx="8337550" cy="2714625"/>
        </p:xfrm>
        <a:graphic>
          <a:graphicData uri="http://schemas.openxmlformats.org/presentationml/2006/ole">
            <mc:AlternateContent xmlns:mc="http://schemas.openxmlformats.org/markup-compatibility/2006">
              <mc:Choice xmlns:v="urn:schemas-microsoft-com:vml" Requires="v">
                <p:oleObj spid="_x0000_s2084" name="Visio" r:id="rId3" imgW="9632864" imgH="3136944" progId="Visio.Drawing.15">
                  <p:embed/>
                </p:oleObj>
              </mc:Choice>
              <mc:Fallback>
                <p:oleObj name="Visio" r:id="rId3" imgW="9632864" imgH="3136944" progId="Visio.Drawing.15">
                  <p:embed/>
                  <p:pic>
                    <p:nvPicPr>
                      <p:cNvPr id="0" name=""/>
                      <p:cNvPicPr/>
                      <p:nvPr/>
                    </p:nvPicPr>
                    <p:blipFill>
                      <a:blip r:embed="rId4"/>
                      <a:stretch>
                        <a:fillRect/>
                      </a:stretch>
                    </p:blipFill>
                    <p:spPr>
                      <a:xfrm>
                        <a:off x="536285" y="2210050"/>
                        <a:ext cx="8337550" cy="2714625"/>
                      </a:xfrm>
                      <a:prstGeom prst="rect">
                        <a:avLst/>
                      </a:prstGeom>
                    </p:spPr>
                  </p:pic>
                </p:oleObj>
              </mc:Fallback>
            </mc:AlternateContent>
          </a:graphicData>
        </a:graphic>
      </p:graphicFrame>
      <p:sp>
        <p:nvSpPr>
          <p:cNvPr id="6" name="Rectangle 5"/>
          <p:cNvSpPr/>
          <p:nvPr/>
        </p:nvSpPr>
        <p:spPr>
          <a:xfrm>
            <a:off x="536285" y="5016933"/>
            <a:ext cx="8337550" cy="1374735"/>
          </a:xfrm>
          <a:prstGeom prst="rect">
            <a:avLst/>
          </a:prstGeom>
        </p:spPr>
        <p:txBody>
          <a:bodyPr wrap="square">
            <a:spAutoFit/>
          </a:bodyPr>
          <a:lstStyle/>
          <a:p>
            <a:r>
              <a:rPr lang="en-US" sz="1400" dirty="0">
                <a:solidFill>
                  <a:srgbClr val="6C6C6C"/>
                </a:solidFill>
                <a:latin typeface="Arial" panose="020B0604020202020204" pitchFamily="34" charset="0"/>
              </a:rPr>
              <a:t>Iterative development is a way of breaking down the software development of a large application into smaller chunks. In iterative development, feature code is designed, developed and tested in repeated cycles. With each iteration (called Sprints), additional features can be designed, developed and tested until there is a fully functional software application ready to be deployed to customers.</a:t>
            </a:r>
            <a:r>
              <a:rPr lang="en-US" sz="1400" baseline="30000" dirty="0">
                <a:solidFill>
                  <a:srgbClr val="6C6C6C"/>
                </a:solidFill>
                <a:latin typeface="Arial" panose="020B0604020202020204" pitchFamily="34" charset="0"/>
              </a:rPr>
              <a:t>1</a:t>
            </a:r>
          </a:p>
          <a:p>
            <a:endParaRPr lang="en-US" sz="1400" baseline="30000" dirty="0">
              <a:solidFill>
                <a:srgbClr val="6C6C6C"/>
              </a:solidFill>
              <a:latin typeface="Arial" panose="020B0604020202020204" pitchFamily="34" charset="0"/>
            </a:endParaRPr>
          </a:p>
          <a:p>
            <a:r>
              <a:rPr lang="en-US" sz="900" baseline="30000" dirty="0">
                <a:solidFill>
                  <a:schemeClr val="bg1">
                    <a:lumMod val="75000"/>
                  </a:schemeClr>
                </a:solidFill>
              </a:rPr>
              <a:t>1</a:t>
            </a:r>
            <a:r>
              <a:rPr lang="en-US" sz="900" dirty="0">
                <a:solidFill>
                  <a:schemeClr val="bg1">
                    <a:lumMod val="75000"/>
                  </a:schemeClr>
                </a:solidFill>
              </a:rPr>
              <a:t>Rouse, Margaret, and Yvette </a:t>
            </a:r>
            <a:r>
              <a:rPr lang="en-US" sz="900" dirty="0" err="1">
                <a:solidFill>
                  <a:schemeClr val="bg1">
                    <a:lumMod val="75000"/>
                  </a:schemeClr>
                </a:solidFill>
              </a:rPr>
              <a:t>Francino</a:t>
            </a:r>
            <a:r>
              <a:rPr lang="en-US" sz="900" dirty="0">
                <a:solidFill>
                  <a:schemeClr val="bg1">
                    <a:lumMod val="75000"/>
                  </a:schemeClr>
                </a:solidFill>
              </a:rPr>
              <a:t>. “What Is Iterative Development? - Definition from WhatIs.com.” </a:t>
            </a:r>
            <a:r>
              <a:rPr lang="en-US" sz="900" i="1" dirty="0" err="1">
                <a:solidFill>
                  <a:schemeClr val="bg1">
                    <a:lumMod val="75000"/>
                  </a:schemeClr>
                </a:solidFill>
              </a:rPr>
              <a:t>SearchSoftwareQuality</a:t>
            </a:r>
            <a:r>
              <a:rPr lang="en-US" sz="900" dirty="0">
                <a:solidFill>
                  <a:schemeClr val="bg1">
                    <a:lumMod val="75000"/>
                  </a:schemeClr>
                </a:solidFill>
              </a:rPr>
              <a:t>, 2011, searchsoftwarequality.techtarget.com/definition/iterative-development.</a:t>
            </a:r>
          </a:p>
        </p:txBody>
      </p:sp>
      <p:sp>
        <p:nvSpPr>
          <p:cNvPr id="4" name="Slide Number Placeholder 3"/>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4142937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it is</a:t>
            </a:r>
          </a:p>
        </p:txBody>
      </p:sp>
      <p:sp>
        <p:nvSpPr>
          <p:cNvPr id="3" name="Content Placeholder 2"/>
          <p:cNvSpPr>
            <a:spLocks noGrp="1"/>
          </p:cNvSpPr>
          <p:nvPr>
            <p:ph idx="1"/>
          </p:nvPr>
        </p:nvSpPr>
        <p:spPr/>
        <p:txBody>
          <a:bodyPr/>
          <a:lstStyle/>
          <a:p>
            <a:r>
              <a:rPr lang="en-US" dirty="0"/>
              <a:t>Legacy Transcripts is a web-based application.</a:t>
            </a:r>
          </a:p>
          <a:p>
            <a:r>
              <a:rPr lang="en-US" dirty="0"/>
              <a:t>Data is pulled from legacy systems into a single database.</a:t>
            </a:r>
          </a:p>
          <a:p>
            <a:r>
              <a:rPr lang="en-US" dirty="0"/>
              <a:t>Usage is for colleges that have transitioned to </a:t>
            </a:r>
            <a:r>
              <a:rPr lang="en-US" dirty="0" err="1"/>
              <a:t>ctcLink</a:t>
            </a:r>
            <a:r>
              <a:rPr lang="en-US" dirty="0"/>
              <a:t>.</a:t>
            </a:r>
          </a:p>
          <a:p>
            <a:endParaRPr lang="en-US" dirty="0"/>
          </a:p>
          <a:p>
            <a:r>
              <a:rPr lang="en-US" dirty="0"/>
              <a:t>Meets OCIO standards on security, accessibility</a:t>
            </a:r>
          </a:p>
          <a:p>
            <a:r>
              <a:rPr lang="en-US" dirty="0"/>
              <a:t>Responsive design</a:t>
            </a:r>
          </a:p>
          <a:p>
            <a:endParaRPr lang="en-US" dirty="0"/>
          </a:p>
        </p:txBody>
      </p:sp>
      <p:cxnSp>
        <p:nvCxnSpPr>
          <p:cNvPr id="6" name="Straight Connector 5" title="Decorative image"/>
          <p:cNvCxnSpPr/>
          <p:nvPr/>
        </p:nvCxnSpPr>
        <p:spPr>
          <a:xfrm flipV="1">
            <a:off x="990171" y="4952087"/>
            <a:ext cx="6634716" cy="21265"/>
          </a:xfrm>
          <a:prstGeom prst="line">
            <a:avLst/>
          </a:prstGeom>
        </p:spPr>
        <p:style>
          <a:lnRef idx="1">
            <a:schemeClr val="accent2"/>
          </a:lnRef>
          <a:fillRef idx="0">
            <a:schemeClr val="accent2"/>
          </a:fillRef>
          <a:effectRef idx="0">
            <a:schemeClr val="accent2"/>
          </a:effectRef>
          <a:fontRef idx="minor">
            <a:schemeClr val="tx1"/>
          </a:fontRef>
        </p:style>
      </p:cxnSp>
      <p:sp>
        <p:nvSpPr>
          <p:cNvPr id="4" name="Slide Number Placeholder 3"/>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3904309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Test application and evaluate</a:t>
            </a:r>
          </a:p>
        </p:txBody>
      </p:sp>
      <p:sp>
        <p:nvSpPr>
          <p:cNvPr id="9" name="Content Placeholder 6"/>
          <p:cNvSpPr txBox="1">
            <a:spLocks/>
          </p:cNvSpPr>
          <p:nvPr/>
        </p:nvSpPr>
        <p:spPr>
          <a:xfrm>
            <a:off x="689260" y="2567555"/>
            <a:ext cx="8184575" cy="185204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76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376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376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Initial testing will begin at the end of Sprint 4</a:t>
            </a:r>
          </a:p>
          <a:p>
            <a:r>
              <a:rPr lang="en-US" dirty="0"/>
              <a:t>SBCTC and workgroup evaluates results from testing</a:t>
            </a:r>
          </a:p>
        </p:txBody>
      </p:sp>
      <p:sp>
        <p:nvSpPr>
          <p:cNvPr id="7" name="Content Placeholder 6"/>
          <p:cNvSpPr>
            <a:spLocks noGrp="1"/>
          </p:cNvSpPr>
          <p:nvPr>
            <p:ph idx="1"/>
          </p:nvPr>
        </p:nvSpPr>
        <p:spPr>
          <a:xfrm>
            <a:off x="3269429" y="4377069"/>
            <a:ext cx="5604406" cy="1852046"/>
          </a:xfrm>
        </p:spPr>
        <p:txBody>
          <a:bodyPr/>
          <a:lstStyle/>
          <a:p>
            <a:r>
              <a:rPr lang="en-US" dirty="0"/>
              <a:t>Iterative development process repeats if testing produces errors or missing design elements</a:t>
            </a:r>
            <a:endParaRPr lang="en-US" i="1" dirty="0"/>
          </a:p>
        </p:txBody>
      </p:sp>
      <p:pic>
        <p:nvPicPr>
          <p:cNvPr id="4" name="Picture 3">
            <a:extLs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39972" y="4487217"/>
            <a:ext cx="2230538" cy="1784430"/>
          </a:xfrm>
          <a:prstGeom prst="rect">
            <a:avLst/>
          </a:prstGeom>
        </p:spPr>
      </p:pic>
    </p:spTree>
    <p:extLst>
      <p:ext uri="{BB962C8B-B14F-4D97-AF65-F5344CB8AC3E}">
        <p14:creationId xmlns:p14="http://schemas.microsoft.com/office/powerpoint/2010/main" val="251953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2561" y="1462241"/>
            <a:ext cx="2873533" cy="719850"/>
          </a:xfrm>
        </p:spPr>
        <p:txBody>
          <a:bodyPr/>
          <a:lstStyle/>
          <a:p>
            <a:r>
              <a:rPr lang="en-US" dirty="0"/>
              <a:t>deploy</a:t>
            </a:r>
          </a:p>
        </p:txBody>
      </p:sp>
      <p:sp>
        <p:nvSpPr>
          <p:cNvPr id="6" name="Content Placeholder 5"/>
          <p:cNvSpPr>
            <a:spLocks noGrp="1"/>
          </p:cNvSpPr>
          <p:nvPr>
            <p:ph sz="half" idx="1"/>
          </p:nvPr>
        </p:nvSpPr>
        <p:spPr>
          <a:xfrm>
            <a:off x="422562" y="2400300"/>
            <a:ext cx="2873532" cy="3969327"/>
          </a:xfrm>
        </p:spPr>
        <p:txBody>
          <a:bodyPr/>
          <a:lstStyle/>
          <a:p>
            <a:r>
              <a:rPr lang="en-US" dirty="0"/>
              <a:t>SBCTC deploys application</a:t>
            </a:r>
          </a:p>
          <a:p>
            <a:pPr marL="0" indent="0">
              <a:buNone/>
            </a:pPr>
            <a:endParaRPr lang="en-US" dirty="0"/>
          </a:p>
        </p:txBody>
      </p:sp>
      <p:sp>
        <p:nvSpPr>
          <p:cNvPr id="13" name="Title 3"/>
          <p:cNvSpPr txBox="1">
            <a:spLocks/>
          </p:cNvSpPr>
          <p:nvPr/>
        </p:nvSpPr>
        <p:spPr>
          <a:xfrm>
            <a:off x="3763927" y="1462241"/>
            <a:ext cx="5193038" cy="719850"/>
          </a:xfrm>
          <a:prstGeom prst="rect">
            <a:avLst/>
          </a:prstGeom>
        </p:spPr>
        <p:txBody>
          <a:bodyPr/>
          <a:lstStyle>
            <a:lvl1pPr algn="l" defTabSz="914400" rtl="0" eaLnBrk="1" latinLnBrk="0" hangingPunct="1">
              <a:lnSpc>
                <a:spcPct val="90000"/>
              </a:lnSpc>
              <a:spcBef>
                <a:spcPct val="0"/>
              </a:spcBef>
              <a:buNone/>
              <a:defRPr sz="3500" kern="1200" cap="all" baseline="0">
                <a:solidFill>
                  <a:srgbClr val="003764"/>
                </a:solidFill>
                <a:latin typeface="+mj-lt"/>
                <a:ea typeface="+mj-ea"/>
                <a:cs typeface="+mj-cs"/>
              </a:defRPr>
            </a:lvl1pPr>
          </a:lstStyle>
          <a:p>
            <a:r>
              <a:rPr lang="en-US" dirty="0"/>
              <a:t>OTHER DUTIES</a:t>
            </a:r>
          </a:p>
        </p:txBody>
      </p:sp>
      <p:sp>
        <p:nvSpPr>
          <p:cNvPr id="11" name="Content Placeholder 10"/>
          <p:cNvSpPr>
            <a:spLocks noGrp="1"/>
          </p:cNvSpPr>
          <p:nvPr>
            <p:ph sz="half" idx="2"/>
          </p:nvPr>
        </p:nvSpPr>
        <p:spPr>
          <a:xfrm>
            <a:off x="3763927" y="2400304"/>
            <a:ext cx="5193037" cy="3969323"/>
          </a:xfrm>
        </p:spPr>
        <p:txBody>
          <a:bodyPr/>
          <a:lstStyle/>
          <a:p>
            <a:r>
              <a:rPr lang="en-US" dirty="0"/>
              <a:t>Workgroups assists with developing system communication</a:t>
            </a:r>
          </a:p>
          <a:p>
            <a:r>
              <a:rPr lang="en-US" dirty="0"/>
              <a:t>SBCTC maintains project web site </a:t>
            </a:r>
          </a:p>
          <a:p>
            <a:r>
              <a:rPr lang="en-US" dirty="0"/>
              <a:t>SBCTC monitors and reports on project activities and timelines</a:t>
            </a:r>
          </a:p>
        </p:txBody>
      </p:sp>
      <p:cxnSp>
        <p:nvCxnSpPr>
          <p:cNvPr id="14" name="Straight Connector 13">
            <a:extLst>
              <a:ext uri="{C183D7F6-B498-43B3-948B-1728B52AA6E4}">
                <adec:decorative xmlns:adec="http://schemas.microsoft.com/office/drawing/2017/decorative" val="1"/>
              </a:ext>
            </a:extLst>
          </p:cNvPr>
          <p:cNvCxnSpPr/>
          <p:nvPr/>
        </p:nvCxnSpPr>
        <p:spPr>
          <a:xfrm>
            <a:off x="3423684" y="1462241"/>
            <a:ext cx="31897" cy="5087415"/>
          </a:xfrm>
          <a:prstGeom prst="line">
            <a:avLst/>
          </a:prstGeom>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05656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&amp; Clarifications</a:t>
            </a:r>
          </a:p>
        </p:txBody>
      </p:sp>
      <p:sp>
        <p:nvSpPr>
          <p:cNvPr id="3" name="Content Placeholder 2"/>
          <p:cNvSpPr>
            <a:spLocks noGrp="1"/>
          </p:cNvSpPr>
          <p:nvPr>
            <p:ph idx="1"/>
          </p:nvPr>
        </p:nvSpPr>
        <p:spPr/>
        <p:txBody>
          <a:bodyPr/>
          <a:lstStyle/>
          <a:p>
            <a:r>
              <a:rPr lang="en-US" dirty="0"/>
              <a:t>New legislation for suppressing transcripts for punitive actions – what effects?</a:t>
            </a:r>
          </a:p>
          <a:p>
            <a:r>
              <a:rPr lang="en-US" dirty="0"/>
              <a:t>Wording if student record not found student search – Next Steps.</a:t>
            </a:r>
          </a:p>
          <a:p>
            <a:r>
              <a:rPr lang="en-US" dirty="0"/>
              <a:t>Students with multiple SIDs in same school, search failures, how often?.</a:t>
            </a:r>
          </a:p>
          <a:p>
            <a:r>
              <a:rPr lang="en-US" dirty="0"/>
              <a:t>Junk records – (missing names or marked with **, </a:t>
            </a:r>
            <a:r>
              <a:rPr lang="en-US" dirty="0" err="1"/>
              <a:t>etc</a:t>
            </a:r>
            <a:r>
              <a:rPr lang="en-US" dirty="0"/>
              <a:t>) remove?</a:t>
            </a:r>
          </a:p>
        </p:txBody>
      </p:sp>
      <p:sp>
        <p:nvSpPr>
          <p:cNvPr id="4" name="Slide Number Placeholder 3"/>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1223544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&amp; Clarifications (2)</a:t>
            </a:r>
          </a:p>
        </p:txBody>
      </p:sp>
      <p:sp>
        <p:nvSpPr>
          <p:cNvPr id="3" name="Content Placeholder 2"/>
          <p:cNvSpPr>
            <a:spLocks noGrp="1"/>
          </p:cNvSpPr>
          <p:nvPr>
            <p:ph idx="1"/>
          </p:nvPr>
        </p:nvSpPr>
        <p:spPr/>
        <p:txBody>
          <a:bodyPr/>
          <a:lstStyle/>
          <a:p>
            <a:r>
              <a:rPr lang="en-US" dirty="0"/>
              <a:t>Explain Merge/</a:t>
            </a:r>
            <a:r>
              <a:rPr lang="en-US" dirty="0" err="1"/>
              <a:t>Deduplicate</a:t>
            </a:r>
            <a:r>
              <a:rPr lang="en-US" dirty="0"/>
              <a:t> (split?) and functionality needed.</a:t>
            </a:r>
          </a:p>
          <a:p>
            <a:r>
              <a:rPr lang="en-US" dirty="0"/>
              <a:t>Privacy block – simple yes/no? What are the restrictions and overrides?</a:t>
            </a:r>
          </a:p>
          <a:p>
            <a:r>
              <a:rPr lang="en-US" dirty="0"/>
              <a:t>Allow any editing of SSN? Student and/or staff.</a:t>
            </a:r>
          </a:p>
          <a:p>
            <a:r>
              <a:rPr lang="en-US" dirty="0"/>
              <a:t>Which address should print on transcript? Student’s account or that in the transcript data?</a:t>
            </a:r>
          </a:p>
        </p:txBody>
      </p:sp>
      <p:sp>
        <p:nvSpPr>
          <p:cNvPr id="4" name="Slide Number Placeholder 3"/>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406473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&amp; Clarifications (3)</a:t>
            </a:r>
          </a:p>
        </p:txBody>
      </p:sp>
      <p:sp>
        <p:nvSpPr>
          <p:cNvPr id="3" name="Content Placeholder 2"/>
          <p:cNvSpPr>
            <a:spLocks noGrp="1"/>
          </p:cNvSpPr>
          <p:nvPr>
            <p:ph idx="1"/>
          </p:nvPr>
        </p:nvSpPr>
        <p:spPr/>
        <p:txBody>
          <a:bodyPr/>
          <a:lstStyle/>
          <a:p>
            <a:r>
              <a:rPr lang="en-US" dirty="0"/>
              <a:t>Are additional fields from legacy needed? Advisor ID, Branch, Transcript Tracking, etc.</a:t>
            </a:r>
          </a:p>
          <a:p>
            <a:r>
              <a:rPr lang="en-US" dirty="0"/>
              <a:t>Do we need an Address 2 field? Not in legacy, but could be of use?</a:t>
            </a:r>
          </a:p>
          <a:p>
            <a:pPr marL="0" indent="0">
              <a:buNone/>
            </a:pPr>
            <a:endParaRPr lang="en-US" dirty="0"/>
          </a:p>
          <a:p>
            <a:r>
              <a:rPr lang="en-US" dirty="0"/>
              <a:t>Note that test data is obfuscated – data is generated and randomized.</a:t>
            </a:r>
          </a:p>
        </p:txBody>
      </p:sp>
      <p:cxnSp>
        <p:nvCxnSpPr>
          <p:cNvPr id="5" name="Straight Connector 4" title="Decorative image"/>
          <p:cNvCxnSpPr/>
          <p:nvPr/>
        </p:nvCxnSpPr>
        <p:spPr>
          <a:xfrm flipV="1">
            <a:off x="1238746" y="4454937"/>
            <a:ext cx="6634716" cy="21265"/>
          </a:xfrm>
          <a:prstGeom prst="line">
            <a:avLst/>
          </a:prstGeom>
        </p:spPr>
        <p:style>
          <a:lnRef idx="1">
            <a:schemeClr val="accent2"/>
          </a:lnRef>
          <a:fillRef idx="0">
            <a:schemeClr val="accent2"/>
          </a:fillRef>
          <a:effectRef idx="0">
            <a:schemeClr val="accent2"/>
          </a:effectRef>
          <a:fontRef idx="minor">
            <a:schemeClr val="tx1"/>
          </a:fontRef>
        </p:style>
      </p:cxnSp>
      <p:sp>
        <p:nvSpPr>
          <p:cNvPr id="4" name="Slide Number Placeholder 3"/>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1049854299"/>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98FFB89-CD0A-4600-B5B7-284311B06406}" vid="{A645EE94-F025-4290-8BAC-E89C32ADF8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CCA942852BAF47B816527FA0828AEB" ma:contentTypeVersion="1" ma:contentTypeDescription="Create a new document." ma:contentTypeScope="" ma:versionID="28a84b7a3d92b9b11a7f0f1be1bfe22c">
  <xsd:schema xmlns:xsd="http://www.w3.org/2001/XMLSchema" xmlns:xs="http://www.w3.org/2001/XMLSchema" xmlns:p="http://schemas.microsoft.com/office/2006/metadata/properties" xmlns:ns2="445b7a37-0524-4720-a19c-dcf5697cacac" xmlns:ns3="625d9f3a-b143-4a59-b9c3-efc0cf4cbe32" targetNamespace="http://schemas.microsoft.com/office/2006/metadata/properties" ma:root="true" ma:fieldsID="2ca7f30516676a2a918f0afeb2374fc7" ns2:_="" ns3:_="">
    <xsd:import namespace="445b7a37-0524-4720-a19c-dcf5697cacac"/>
    <xsd:import namespace="625d9f3a-b143-4a59-b9c3-efc0cf4cbe32"/>
    <xsd:element name="properties">
      <xsd:complexType>
        <xsd:sequence>
          <xsd:element name="documentManagement">
            <xsd:complexType>
              <xsd:all>
                <xsd:element ref="ns2:_dlc_DocId" minOccurs="0"/>
                <xsd:element ref="ns2:_dlc_DocIdUrl" minOccurs="0"/>
                <xsd:element ref="ns2:_dlc_DocIdPersistId" minOccurs="0"/>
                <xsd:element ref="ns3:Appli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5b7a37-0524-4720-a19c-dcf5697caca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25d9f3a-b143-4a59-b9c3-efc0cf4cbe32" elementFormDefault="qualified">
    <xsd:import namespace="http://schemas.microsoft.com/office/2006/documentManagement/types"/>
    <xsd:import namespace="http://schemas.microsoft.com/office/infopath/2007/PartnerControls"/>
    <xsd:element name="Application" ma:index="11" nillable="true" ma:displayName="Application" ma:list="{5e26263d-2981-4c2d-9a48-8ca30141b7b3}" ma:internalName="Application" ma:showField="Title">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Application xmlns="625d9f3a-b143-4a59-b9c3-efc0cf4cbe32">44</Application>
    <_dlc_DocId xmlns="445b7a37-0524-4720-a19c-dcf5697cacac">JZD7EA6U2Z7V-1222369361-221</_dlc_DocId>
    <_dlc_DocIdUrl xmlns="445b7a37-0524-4720-a19c-dcf5697cacac">
      <Url>https://portal.sbctc.edu/sites/ITD/AppServ/AppDev/_layouts/15/DocIdRedir.aspx?ID=JZD7EA6U2Z7V-1222369361-221</Url>
      <Description>JZD7EA6U2Z7V-1222369361-221</Description>
    </_dlc_DocIdUrl>
  </documentManagement>
</p:properties>
</file>

<file path=customXml/itemProps1.xml><?xml version="1.0" encoding="utf-8"?>
<ds:datastoreItem xmlns:ds="http://schemas.openxmlformats.org/officeDocument/2006/customXml" ds:itemID="{B949DC78-23FC-4B5A-B618-7519E57CF6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b7a37-0524-4720-a19c-dcf5697cacac"/>
    <ds:schemaRef ds:uri="625d9f3a-b143-4a59-b9c3-efc0cf4cbe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E71E236-BDAD-47B5-98C3-751F8531FACB}">
  <ds:schemaRefs>
    <ds:schemaRef ds:uri="http://schemas.microsoft.com/sharepoint/events"/>
  </ds:schemaRefs>
</ds:datastoreItem>
</file>

<file path=customXml/itemProps3.xml><?xml version="1.0" encoding="utf-8"?>
<ds:datastoreItem xmlns:ds="http://schemas.openxmlformats.org/officeDocument/2006/customXml" ds:itemID="{6A49279A-1A11-40D8-8A06-471110C887E6}">
  <ds:schemaRefs>
    <ds:schemaRef ds:uri="http://schemas.microsoft.com/sharepoint/v3/contenttype/forms"/>
  </ds:schemaRefs>
</ds:datastoreItem>
</file>

<file path=customXml/itemProps4.xml><?xml version="1.0" encoding="utf-8"?>
<ds:datastoreItem xmlns:ds="http://schemas.openxmlformats.org/officeDocument/2006/customXml" ds:itemID="{1624161E-60C7-496E-9930-5B32F5E4B202}">
  <ds:schemaRefs>
    <ds:schemaRef ds:uri="http://schemas.openxmlformats.org/package/2006/metadata/core-properties"/>
    <ds:schemaRef ds:uri="http://purl.org/dc/elements/1.1/"/>
    <ds:schemaRef ds:uri="http://schemas.microsoft.com/office/infopath/2007/PartnerControls"/>
    <ds:schemaRef ds:uri="445b7a37-0524-4720-a19c-dcf5697cacac"/>
    <ds:schemaRef ds:uri="http://www.w3.org/XML/1998/namespace"/>
    <ds:schemaRef ds:uri="http://schemas.microsoft.com/office/2006/documentManagement/types"/>
    <ds:schemaRef ds:uri="625d9f3a-b143-4a59-b9c3-efc0cf4cbe32"/>
    <ds:schemaRef ds:uri="http://schemas.microsoft.com/office/2006/metadata/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sbctc-powerpoint-template</Template>
  <TotalTime>432</TotalTime>
  <Words>468</Words>
  <Application>Microsoft Office PowerPoint</Application>
  <PresentationFormat>On-screen Show (4:3)</PresentationFormat>
  <Paragraphs>56</Paragraphs>
  <Slides>10</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8" baseType="lpstr">
      <vt:lpstr>Arial</vt:lpstr>
      <vt:lpstr>Calibri</vt:lpstr>
      <vt:lpstr>Franklin Gothic Book</vt:lpstr>
      <vt:lpstr>Franklin Gothic Demi</vt:lpstr>
      <vt:lpstr>Franklin Gothic Medium</vt:lpstr>
      <vt:lpstr>Ink Free</vt:lpstr>
      <vt:lpstr>Office Theme</vt:lpstr>
      <vt:lpstr>Visio</vt:lpstr>
      <vt:lpstr>Legacy transcripts</vt:lpstr>
      <vt:lpstr>Objective</vt:lpstr>
      <vt:lpstr>Iterative development</vt:lpstr>
      <vt:lpstr>What it is</vt:lpstr>
      <vt:lpstr>Test application and evaluate</vt:lpstr>
      <vt:lpstr>deploy</vt:lpstr>
      <vt:lpstr>Questions &amp; Clarifications</vt:lpstr>
      <vt:lpstr>Questions &amp; Clarifications (2)</vt:lpstr>
      <vt:lpstr>Questions &amp; Clarifications (3)</vt:lpstr>
      <vt:lpstr>David Coffman Senior Software Engineer Washington State Board for Community and Technical Colleges dcoffman@sbctc.edu • o: 360-704-4374 • f: 360-704-4414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Sandy Main</dc:creator>
  <cp:lastModifiedBy>Marilyn</cp:lastModifiedBy>
  <cp:revision>55</cp:revision>
  <dcterms:created xsi:type="dcterms:W3CDTF">2019-01-02T20:50:13Z</dcterms:created>
  <dcterms:modified xsi:type="dcterms:W3CDTF">2020-05-28T16:55:46Z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0x01010037CCA942852BAF47B816527FA0828AEB</vt:lpwstr>
  </property>
  <property fmtid="{D5CDD505-2E9C-101B-9397-08002B2CF9AE}" pid="3" name="_dlc_DocIdItemGuid">
    <vt:lpwstr>4ae06116-691d-4ca9-8dda-9da09c691516</vt:lpwstr>
  </property>
</Properties>
</file>