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Lst>
  <p:notesMasterIdLst>
    <p:notesMasterId r:id="rId17"/>
  </p:notesMasterIdLst>
  <p:handoutMasterIdLst>
    <p:handoutMasterId r:id="rId18"/>
  </p:handoutMasterIdLst>
  <p:sldIdLst>
    <p:sldId id="259" r:id="rId6"/>
    <p:sldId id="262" r:id="rId7"/>
    <p:sldId id="271" r:id="rId8"/>
    <p:sldId id="264" r:id="rId9"/>
    <p:sldId id="265" r:id="rId10"/>
    <p:sldId id="270" r:id="rId11"/>
    <p:sldId id="272" r:id="rId12"/>
    <p:sldId id="266" r:id="rId13"/>
    <p:sldId id="267" r:id="rId14"/>
    <p:sldId id="273"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3979" autoAdjust="0"/>
  </p:normalViewPr>
  <p:slideViewPr>
    <p:cSldViewPr snapToGrid="0">
      <p:cViewPr varScale="1">
        <p:scale>
          <a:sx n="83" d="100"/>
          <a:sy n="83" d="100"/>
        </p:scale>
        <p:origin x="-1860" y="90"/>
      </p:cViewPr>
      <p:guideLst/>
    </p:cSldViewPr>
  </p:slideViewPr>
  <p:outlineViewPr>
    <p:cViewPr>
      <p:scale>
        <a:sx n="33" d="100"/>
        <a:sy n="33" d="100"/>
      </p:scale>
      <p:origin x="0" y="-716"/>
    </p:cViewPr>
  </p:outlineViewPr>
  <p:notesTextViewPr>
    <p:cViewPr>
      <p:scale>
        <a:sx n="1" d="1"/>
        <a:sy n="1" d="1"/>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3/5/2019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3/5/2019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smtClean="0"/>
              <a:t>Title slide</a:t>
            </a:r>
            <a:endParaRPr lang="en-US" dirty="0"/>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Subheading</a:t>
            </a:r>
            <a:endParaRPr lang="en-US" dirty="0"/>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smtClean="0"/>
              <a:t>Presenter(s)</a:t>
            </a:r>
            <a:br>
              <a:rPr lang="en-US" dirty="0" smtClean="0"/>
            </a:br>
            <a:r>
              <a:rPr lang="en-US" dirty="0" smtClean="0"/>
              <a:t>Month Day, Year</a:t>
            </a:r>
            <a:endParaRPr lang="en-US" dirty="0"/>
          </a:p>
        </p:txBody>
      </p:sp>
    </p:spTree>
    <p:extLst>
      <p:ext uri="{BB962C8B-B14F-4D97-AF65-F5344CB8AC3E}">
        <p14:creationId xmlns:p14="http://schemas.microsoft.com/office/powerpoint/2010/main" val="28546382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smtClean="0"/>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3/5/2019</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6826280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3/5/2019</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smtClean="0"/>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45842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smtClean="0"/>
              <a:t>Final Slide</a:t>
            </a:r>
            <a:endParaRPr lang="en-US" dirty="0"/>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Always use a Final Slide in order to include the Creative Commons footer language in the presentation.</a:t>
            </a:r>
            <a:br>
              <a:rPr lang="en-US" dirty="0" smtClean="0"/>
            </a:br>
            <a:r>
              <a:rPr lang="en-US" dirty="0" smtClean="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kern="1200" dirty="0" smtClean="0">
                <a:solidFill>
                  <a:schemeClr val="bg1">
                    <a:lumMod val="50000"/>
                  </a:schemeClr>
                </a:solidFill>
                <a:effectLst/>
                <a:latin typeface="+mn-lt"/>
                <a:ea typeface="+mn-ea"/>
                <a:cs typeface="+mn-cs"/>
              </a:rPr>
              <a:t>Except where otherwise noted, this work is licensed under </a:t>
            </a:r>
            <a:r>
              <a:rPr lang="en-US" sz="750" b="0" i="1" u="sng" kern="1200" dirty="0" smtClean="0">
                <a:solidFill>
                  <a:schemeClr val="tx1"/>
                </a:solidFill>
                <a:effectLst/>
                <a:latin typeface="+mn-lt"/>
                <a:ea typeface="+mn-ea"/>
                <a:cs typeface="+mn-cs"/>
              </a:rPr>
              <a:t>CC BY 4.0</a:t>
            </a:r>
            <a:r>
              <a:rPr lang="en-US" sz="750" b="0" i="1" dirty="0" smtClean="0">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8084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smtClean="0"/>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3/5/2019</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8017808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smtClean="0"/>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3/5/2019</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2739498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smtClean="0"/>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3/5/2019</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42271857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smtClean="0"/>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3/5/2019</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974360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smtClean="0"/>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3/5/2019</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225180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3/5/2019</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9264090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smtClean="0"/>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3/5/2019</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2455396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smtClean="0"/>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3/5/2019</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7987426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main@sbctc.edu" TargetMode="External"/><Relationship Id="rId2" Type="http://schemas.openxmlformats.org/officeDocument/2006/relationships/image" Target="../media/image12.jpeg"/><Relationship Id="rId1" Type="http://schemas.openxmlformats.org/officeDocument/2006/relationships/slideLayout" Target="../slideLayouts/slideLayout11.xml"/><Relationship Id="rId6" Type="http://schemas.openxmlformats.org/officeDocument/2006/relationships/hyperlink" Target="https://www.facebook.com/wasbctc/" TargetMode="External"/><Relationship Id="rId5" Type="http://schemas.openxmlformats.org/officeDocument/2006/relationships/hyperlink" Target="https://twitter.com/SBCTCWashington" TargetMode="External"/><Relationship Id="rId4" Type="http://schemas.openxmlformats.org/officeDocument/2006/relationships/hyperlink" Target="https://www.sbctc.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Planning Meeting</a:t>
            </a:r>
            <a:endParaRPr lang="en-US" dirty="0"/>
          </a:p>
        </p:txBody>
      </p:sp>
      <p:sp>
        <p:nvSpPr>
          <p:cNvPr id="4" name="Title 3"/>
          <p:cNvSpPr>
            <a:spLocks noGrp="1"/>
          </p:cNvSpPr>
          <p:nvPr>
            <p:ph type="title"/>
          </p:nvPr>
        </p:nvSpPr>
        <p:spPr/>
        <p:txBody>
          <a:bodyPr/>
          <a:lstStyle/>
          <a:p>
            <a:r>
              <a:rPr lang="en-US" dirty="0" smtClean="0"/>
              <a:t>Legacy transcripts</a:t>
            </a:r>
            <a:endParaRPr lang="en-US" dirty="0"/>
          </a:p>
        </p:txBody>
      </p:sp>
      <p:sp>
        <p:nvSpPr>
          <p:cNvPr id="6" name="Text Placeholder 5"/>
          <p:cNvSpPr>
            <a:spLocks noGrp="1"/>
          </p:cNvSpPr>
          <p:nvPr>
            <p:ph type="body" sz="quarter" idx="10"/>
          </p:nvPr>
        </p:nvSpPr>
        <p:spPr/>
        <p:txBody>
          <a:bodyPr/>
          <a:lstStyle/>
          <a:p>
            <a:r>
              <a:rPr lang="en-US" dirty="0" smtClean="0"/>
              <a:t>March 7, 2019</a:t>
            </a:r>
          </a:p>
          <a:p>
            <a:endParaRPr lang="en-US" dirty="0"/>
          </a:p>
        </p:txBody>
      </p:sp>
    </p:spTree>
    <p:extLst>
      <p:ext uri="{BB962C8B-B14F-4D97-AF65-F5344CB8AC3E}">
        <p14:creationId xmlns:p14="http://schemas.microsoft.com/office/powerpoint/2010/main" val="3283783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Workgroup make-up / schedule</a:t>
            </a:r>
            <a:endParaRPr lang="en-US" dirty="0"/>
          </a:p>
        </p:txBody>
      </p:sp>
      <p:sp>
        <p:nvSpPr>
          <p:cNvPr id="3" name="Content Placeholder 2"/>
          <p:cNvSpPr>
            <a:spLocks noGrp="1"/>
          </p:cNvSpPr>
          <p:nvPr>
            <p:ph idx="1"/>
          </p:nvPr>
        </p:nvSpPr>
        <p:spPr/>
        <p:txBody>
          <a:bodyPr/>
          <a:lstStyle/>
          <a:p>
            <a:r>
              <a:rPr lang="en-US" sz="2400" dirty="0" smtClean="0"/>
              <a:t>Suggest 5-7 individuals from colleges representing diverse size and locations</a:t>
            </a:r>
          </a:p>
          <a:p>
            <a:r>
              <a:rPr lang="en-US" sz="2400" dirty="0" smtClean="0"/>
              <a:t>3 - 4 work sessions</a:t>
            </a:r>
          </a:p>
          <a:p>
            <a:pPr lvl="1"/>
            <a:r>
              <a:rPr lang="en-US" sz="2000" dirty="0" smtClean="0"/>
              <a:t>Online via WebEx or in-person</a:t>
            </a:r>
          </a:p>
          <a:p>
            <a:pPr lvl="1"/>
            <a:r>
              <a:rPr lang="en-US" sz="2000" dirty="0" smtClean="0"/>
              <a:t>First meeting will last 3-4 hours</a:t>
            </a:r>
          </a:p>
          <a:p>
            <a:pPr lvl="1"/>
            <a:r>
              <a:rPr lang="en-US" sz="2000" dirty="0" smtClean="0"/>
              <a:t>Subsequent meetings 1-2 hours</a:t>
            </a:r>
          </a:p>
          <a:p>
            <a:r>
              <a:rPr lang="en-US" sz="2400" dirty="0" smtClean="0"/>
              <a:t>Quick check-in meetings as needed </a:t>
            </a:r>
          </a:p>
          <a:p>
            <a:pPr lvl="1"/>
            <a:r>
              <a:rPr lang="en-US" sz="2000" dirty="0" smtClean="0"/>
              <a:t>30 minutes via WebEx</a:t>
            </a:r>
          </a:p>
          <a:p>
            <a:r>
              <a:rPr lang="en-US" sz="2400" dirty="0" smtClean="0"/>
              <a:t>Project / time commitment depends on overall project scope</a:t>
            </a:r>
          </a:p>
          <a:p>
            <a:endParaRPr lang="en-US" dirty="0" smtClean="0"/>
          </a:p>
        </p:txBody>
      </p:sp>
      <p:sp>
        <p:nvSpPr>
          <p:cNvPr id="4" name="Slide Number Placeholder 3"/>
          <p:cNvSpPr>
            <a:spLocks noGrp="1"/>
          </p:cNvSpPr>
          <p:nvPr>
            <p:ph type="sldNum" sz="quarter" idx="12"/>
          </p:nvPr>
        </p:nvSpPr>
        <p:spPr/>
        <p:txBody>
          <a:bodyPr/>
          <a:lstStyle/>
          <a:p>
            <a:fld id="{DEE5BC03-7CE3-4FE3-BC0A-0ACCA8AC1F24}" type="slidenum">
              <a:rPr lang="en-US" smtClean="0"/>
              <a:pPr/>
              <a:t>10</a:t>
            </a:fld>
            <a:endParaRPr lang="en-US" dirty="0"/>
          </a:p>
        </p:txBody>
      </p:sp>
    </p:spTree>
    <p:extLst>
      <p:ext uri="{BB962C8B-B14F-4D97-AF65-F5344CB8AC3E}">
        <p14:creationId xmlns:p14="http://schemas.microsoft.com/office/powerpoint/2010/main" val="317112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2541180"/>
            <a:ext cx="8336975" cy="3599847"/>
          </a:xfrm>
        </p:spPr>
        <p:txBody>
          <a:bodyPr/>
          <a:lstStyle/>
          <a:p>
            <a:pPr marL="0" indent="0" algn="ctr">
              <a:buNone/>
            </a:pPr>
            <a:r>
              <a:rPr lang="en-US" sz="6000" b="1" dirty="0" smtClean="0">
                <a:latin typeface="Ink Free" panose="03080402000500000000" pitchFamily="66" charset="0"/>
              </a:rPr>
              <a:t>Any questions?</a:t>
            </a:r>
          </a:p>
          <a:p>
            <a:endParaRPr lang="en-US" dirty="0"/>
          </a:p>
          <a:p>
            <a:endParaRPr lang="en-US" dirty="0"/>
          </a:p>
        </p:txBody>
      </p:sp>
      <p:sp>
        <p:nvSpPr>
          <p:cNvPr id="5" name="Rectangle 2" title="Sandy Main, Director, Application Services"/>
          <p:cNvSpPr>
            <a:spLocks noChangeArrowheads="1"/>
          </p:cNvSpPr>
          <p:nvPr/>
        </p:nvSpPr>
        <p:spPr bwMode="auto">
          <a:xfrm>
            <a:off x="4805916" y="5330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6" descr="Contact information for Sandy Main" title="Contact information"/>
          <p:cNvGrpSpPr/>
          <p:nvPr/>
        </p:nvGrpSpPr>
        <p:grpSpPr>
          <a:xfrm>
            <a:off x="4089391" y="5359024"/>
            <a:ext cx="4875883" cy="1069975"/>
            <a:chOff x="4234416" y="5330825"/>
            <a:chExt cx="4875883" cy="1069975"/>
          </a:xfrm>
        </p:grpSpPr>
        <p:pic>
          <p:nvPicPr>
            <p:cNvPr id="4097" name="Picture 1" descr="Comp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4416" y="5330825"/>
              <a:ext cx="571500" cy="10699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805916" y="5341749"/>
              <a:ext cx="430438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3764"/>
                  </a:solidFill>
                  <a:effectLst/>
                  <a:latin typeface="Franklin Gothic Medium" panose="020B0603020102020204" pitchFamily="34" charset="0"/>
                  <a:ea typeface="Times New Roman" panose="02020603050405020304" pitchFamily="18" charset="0"/>
                  <a:cs typeface="Times New Roman" panose="02020603050405020304" pitchFamily="18" charset="0"/>
                </a:rPr>
                <a:t>Sandy Main</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3764"/>
                  </a:solidFill>
                  <a:effectLst/>
                  <a:latin typeface="Franklin Gothic Medium" panose="020B0603020102020204" pitchFamily="34" charset="0"/>
                  <a:ea typeface="Times New Roman" panose="02020603050405020304" pitchFamily="18" charset="0"/>
                  <a:cs typeface="Times New Roman" panose="02020603050405020304" pitchFamily="18" charset="0"/>
                </a:rPr>
                <a:t>Director, Application Services</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3764"/>
                  </a:solidFill>
                  <a:effectLst/>
                  <a:latin typeface="Franklin Gothic Book" panose="020B0503020102020204" pitchFamily="34" charset="0"/>
                  <a:ea typeface="Times New Roman" panose="02020603050405020304" pitchFamily="18" charset="0"/>
                  <a:cs typeface="Times New Roman" panose="02020603050405020304" pitchFamily="18" charset="0"/>
                </a:rPr>
                <a:t>Washington State Board for Community and Technical Colleges</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smain@sbctc.edu</a:t>
              </a:r>
              <a:r>
                <a:rPr kumimoji="0" lang="en-US" altLang="en-US" sz="1000" b="0" i="0" u="none" strike="noStrike" cap="none" normalizeH="0" baseline="0" dirty="0" smtClean="0">
                  <a:ln>
                    <a:noFill/>
                  </a:ln>
                  <a:solidFill>
                    <a:srgbClr val="003561"/>
                  </a:solidFill>
                  <a:effectLst/>
                  <a:latin typeface="Franklin Gothic Book" panose="020B0503020102020204" pitchFamily="34" charset="0"/>
                  <a:ea typeface="Times New Roman" panose="02020603050405020304" pitchFamily="18" charset="0"/>
                  <a:cs typeface="Times New Roman" panose="02020603050405020304" pitchFamily="18" charset="0"/>
                </a:rPr>
                <a:t> </a:t>
              </a:r>
              <a:r>
                <a:rPr kumimoji="0" lang="en-US" altLang="en-US" sz="1000" b="0" i="0" u="none" strike="noStrike" cap="none" normalizeH="0" baseline="0" dirty="0" smtClean="0">
                  <a:ln>
                    <a:noFill/>
                  </a:ln>
                  <a:solidFill>
                    <a:srgbClr val="003764"/>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en-US" altLang="en-US" sz="1000" b="0" i="0" u="none" strike="noStrike" cap="none" normalizeH="0" baseline="0" dirty="0" smtClean="0">
                  <a:ln>
                    <a:noFill/>
                  </a:ln>
                  <a:solidFill>
                    <a:srgbClr val="003764"/>
                  </a:solidFill>
                  <a:effectLst/>
                  <a:latin typeface="Franklin Gothic Book" panose="020B0503020102020204" pitchFamily="34" charset="0"/>
                  <a:ea typeface="Times New Roman" panose="02020603050405020304" pitchFamily="18" charset="0"/>
                  <a:cs typeface="Times New Roman" panose="02020603050405020304" pitchFamily="18" charset="0"/>
                </a:rPr>
                <a:t> o: 360-704-4373 </a:t>
              </a:r>
              <a:r>
                <a:rPr kumimoji="0" lang="en-US" altLang="en-US" sz="1000" b="0" i="0" u="none" strike="noStrike" cap="none" normalizeH="0" baseline="0" dirty="0" smtClean="0">
                  <a:ln>
                    <a:noFill/>
                  </a:ln>
                  <a:solidFill>
                    <a:srgbClr val="003764"/>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en-US" altLang="en-US" sz="1000" b="0" i="0" u="none" strike="noStrike" cap="none" normalizeH="0" baseline="0" dirty="0" smtClean="0">
                  <a:ln>
                    <a:noFill/>
                  </a:ln>
                  <a:solidFill>
                    <a:srgbClr val="003764"/>
                  </a:solidFill>
                  <a:effectLst/>
                  <a:latin typeface="Franklin Gothic Book" panose="020B0503020102020204" pitchFamily="34" charset="0"/>
                  <a:ea typeface="Times New Roman" panose="02020603050405020304" pitchFamily="18" charset="0"/>
                  <a:cs typeface="Times New Roman" panose="02020603050405020304" pitchFamily="18" charset="0"/>
                </a:rPr>
                <a:t> f: 360-704-4414 </a:t>
              </a:r>
              <a:r>
                <a:rPr kumimoji="0" lang="en-US" altLang="en-US" sz="1000" b="0" i="0" u="none" strike="noStrike" cap="none" normalizeH="0" baseline="0" dirty="0" smtClean="0">
                  <a:ln>
                    <a:noFill/>
                  </a:ln>
                  <a:solidFill>
                    <a:srgbClr val="003764"/>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en-US" altLang="en-US" sz="1000" b="0" i="0" u="none" strike="noStrike" cap="none" normalizeH="0" baseline="0" dirty="0" smtClean="0">
                  <a:ln>
                    <a:noFill/>
                  </a:ln>
                  <a:solidFill>
                    <a:srgbClr val="003764"/>
                  </a:solidFill>
                  <a:effectLst/>
                  <a:latin typeface="Franklin Gothic Book" panose="020B0503020102020204" pitchFamily="34" charset="0"/>
                  <a:ea typeface="Times New Roman" panose="02020603050405020304" pitchFamily="18" charset="0"/>
                  <a:cs typeface="Times New Roman" panose="02020603050405020304" pitchFamily="18" charset="0"/>
                </a:rPr>
                <a:t> c: 360-280-8038</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sbctc.edu</a:t>
              </a:r>
              <a:r>
                <a:rPr kumimoji="0" lang="en-US" altLang="en-US" sz="1000" b="0" i="0" u="none" strike="noStrike" cap="none" normalizeH="0" baseline="0" dirty="0" smtClean="0">
                  <a:ln>
                    <a:noFill/>
                  </a:ln>
                  <a:solidFill>
                    <a:srgbClr val="003561"/>
                  </a:solidFill>
                  <a:effectLst/>
                  <a:latin typeface="Franklin Gothic Book" panose="020B0503020102020204" pitchFamily="34" charset="0"/>
                  <a:ea typeface="Times New Roman" panose="02020603050405020304" pitchFamily="18" charset="0"/>
                  <a:cs typeface="Times New Roman" panose="02020603050405020304" pitchFamily="18" charset="0"/>
                </a:rPr>
                <a:t> </a:t>
              </a:r>
              <a:r>
                <a:rPr kumimoji="0" lang="en-US" altLang="en-US" sz="1000" b="0" i="0" u="none" strike="noStrike" cap="none" normalizeH="0" baseline="0" dirty="0" smtClean="0">
                  <a:ln>
                    <a:noFill/>
                  </a:ln>
                  <a:solidFill>
                    <a:srgbClr val="003764"/>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en-US" altLang="en-US" sz="1000" b="0" i="0" u="none" strike="noStrike" cap="none" normalizeH="0" baseline="0" dirty="0" smtClean="0">
                  <a:ln>
                    <a:noFill/>
                  </a:ln>
                  <a:solidFill>
                    <a:srgbClr val="003764"/>
                  </a:solidFill>
                  <a:effectLst/>
                  <a:latin typeface="Franklin Gothic Book" panose="020B0503020102020204" pitchFamily="34" charset="0"/>
                  <a:ea typeface="Times New Roman" panose="02020603050405020304" pitchFamily="18" charset="0"/>
                  <a:cs typeface="Times New Roman" panose="02020603050405020304" pitchFamily="18" charset="0"/>
                </a:rPr>
                <a:t> Twitter: </a:t>
              </a:r>
              <a:r>
                <a:rPr kumimoji="0" lang="en-US" altLang="en-US" sz="1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a:t>
              </a:r>
              <a:r>
                <a:rPr kumimoji="0" lang="en-US" altLang="en-US" sz="10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SBCTCWashington</a:t>
              </a:r>
              <a:r>
                <a:rPr kumimoji="0" lang="en-US" altLang="en-US" sz="1000" b="0" i="0" u="none" strike="noStrike" cap="none" normalizeH="0" baseline="0" dirty="0" smtClean="0">
                  <a:ln>
                    <a:noFill/>
                  </a:ln>
                  <a:solidFill>
                    <a:srgbClr val="003764"/>
                  </a:solidFill>
                  <a:effectLst/>
                  <a:latin typeface="Franklin Gothic Book" panose="020B0503020102020204" pitchFamily="34" charset="0"/>
                  <a:ea typeface="Times New Roman" panose="02020603050405020304" pitchFamily="18" charset="0"/>
                  <a:cs typeface="Times New Roman" panose="02020603050405020304" pitchFamily="18" charset="0"/>
                </a:rPr>
                <a:t> </a:t>
              </a:r>
              <a:r>
                <a:rPr kumimoji="0" lang="en-US" altLang="en-US" sz="1000" b="0" i="0" u="none" strike="noStrike" cap="none" normalizeH="0" baseline="0" dirty="0" smtClean="0">
                  <a:ln>
                    <a:noFill/>
                  </a:ln>
                  <a:solidFill>
                    <a:srgbClr val="003764"/>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en-US" altLang="en-US" sz="1000" b="0" i="0" u="none" strike="noStrike" cap="none" normalizeH="0" baseline="0" dirty="0" smtClean="0">
                  <a:ln>
                    <a:noFill/>
                  </a:ln>
                  <a:solidFill>
                    <a:srgbClr val="003764"/>
                  </a:solidFill>
                  <a:effectLst/>
                  <a:latin typeface="Franklin Gothic Book" panose="020B0503020102020204" pitchFamily="34" charset="0"/>
                  <a:ea typeface="Times New Roman" panose="02020603050405020304" pitchFamily="18" charset="0"/>
                  <a:cs typeface="Times New Roman" panose="02020603050405020304" pitchFamily="18" charset="0"/>
                </a:rPr>
                <a:t> Facebook: </a:t>
              </a:r>
              <a:r>
                <a:rPr kumimoji="0" lang="en-US" altLang="en-US" sz="1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6"/>
                </a:rPr>
                <a:t>@WASBCTC</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304845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a:t>
            </a:r>
            <a:endParaRPr lang="en-US" dirty="0"/>
          </a:p>
        </p:txBody>
      </p:sp>
      <p:sp>
        <p:nvSpPr>
          <p:cNvPr id="5" name="Content Placeholder 4"/>
          <p:cNvSpPr>
            <a:spLocks noGrp="1"/>
          </p:cNvSpPr>
          <p:nvPr>
            <p:ph idx="1"/>
          </p:nvPr>
        </p:nvSpPr>
        <p:spPr/>
        <p:txBody>
          <a:bodyPr/>
          <a:lstStyle/>
          <a:p>
            <a:r>
              <a:rPr lang="en-US" dirty="0"/>
              <a:t>To make sure the solution is right for everyone and that it </a:t>
            </a:r>
            <a:r>
              <a:rPr lang="en-US" dirty="0" smtClean="0"/>
              <a:t>fits.</a:t>
            </a:r>
          </a:p>
        </p:txBody>
      </p:sp>
    </p:spTree>
    <p:extLst>
      <p:ext uri="{BB962C8B-B14F-4D97-AF65-F5344CB8AC3E}">
        <p14:creationId xmlns:p14="http://schemas.microsoft.com/office/powerpoint/2010/main" val="3414382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development</a:t>
            </a:r>
            <a:endParaRPr lang="en-US" dirty="0"/>
          </a:p>
        </p:txBody>
      </p:sp>
      <p:graphicFrame>
        <p:nvGraphicFramePr>
          <p:cNvPr id="5" name="Content Placeholder 4" descr="Diagram shows SBCTC does initial prep, anslysis of requirements, document requirements and design, implementation and deploy. The workgroup tasks are Elicit requirements, review requirements and design, test application and evaluate in conjuction with SBCTC." title="Development workflow diagram"/>
          <p:cNvGraphicFramePr>
            <a:graphicFrameLocks noGrp="1" noChangeAspect="1"/>
          </p:cNvGraphicFramePr>
          <p:nvPr>
            <p:ph idx="1"/>
            <p:extLst>
              <p:ext uri="{D42A27DB-BD31-4B8C-83A1-F6EECF244321}">
                <p14:modId xmlns:p14="http://schemas.microsoft.com/office/powerpoint/2010/main" val="124241743"/>
              </p:ext>
            </p:extLst>
          </p:nvPr>
        </p:nvGraphicFramePr>
        <p:xfrm>
          <a:off x="536285" y="2210050"/>
          <a:ext cx="8337550" cy="2714625"/>
        </p:xfrm>
        <a:graphic>
          <a:graphicData uri="http://schemas.openxmlformats.org/presentationml/2006/ole">
            <mc:AlternateContent xmlns:mc="http://schemas.openxmlformats.org/markup-compatibility/2006">
              <mc:Choice xmlns:v="urn:schemas-microsoft-com:vml" Requires="v">
                <p:oleObj spid="_x0000_s2075" name="Visio" r:id="rId3" imgW="9632864" imgH="3136944" progId="Visio.Drawing.15">
                  <p:embed/>
                </p:oleObj>
              </mc:Choice>
              <mc:Fallback>
                <p:oleObj name="Visio" r:id="rId3" imgW="9632864" imgH="3136944" progId="Visio.Drawing.15">
                  <p:embed/>
                  <p:pic>
                    <p:nvPicPr>
                      <p:cNvPr id="0" name=""/>
                      <p:cNvPicPr/>
                      <p:nvPr/>
                    </p:nvPicPr>
                    <p:blipFill>
                      <a:blip r:embed="rId4"/>
                      <a:stretch>
                        <a:fillRect/>
                      </a:stretch>
                    </p:blipFill>
                    <p:spPr>
                      <a:xfrm>
                        <a:off x="536285" y="2210050"/>
                        <a:ext cx="8337550" cy="2714625"/>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DEE5BC03-7CE3-4FE3-BC0A-0ACCA8AC1F24}" type="slidenum">
              <a:rPr lang="en-US" smtClean="0"/>
              <a:pPr/>
              <a:t>3</a:t>
            </a:fld>
            <a:endParaRPr lang="en-US" dirty="0"/>
          </a:p>
        </p:txBody>
      </p:sp>
      <p:sp>
        <p:nvSpPr>
          <p:cNvPr id="6" name="Rectangle 5"/>
          <p:cNvSpPr/>
          <p:nvPr/>
        </p:nvSpPr>
        <p:spPr>
          <a:xfrm>
            <a:off x="536285" y="5016933"/>
            <a:ext cx="8337550" cy="1374735"/>
          </a:xfrm>
          <a:prstGeom prst="rect">
            <a:avLst/>
          </a:prstGeom>
        </p:spPr>
        <p:txBody>
          <a:bodyPr wrap="square">
            <a:spAutoFit/>
          </a:bodyPr>
          <a:lstStyle/>
          <a:p>
            <a:r>
              <a:rPr lang="en-US" sz="1400" dirty="0">
                <a:solidFill>
                  <a:srgbClr val="6C6C6C"/>
                </a:solidFill>
                <a:latin typeface="Arial" panose="020B0604020202020204" pitchFamily="34" charset="0"/>
              </a:rPr>
              <a:t>Iterative development is a way of breaking down the software development of a large application into smaller chunks. In iterative development, </a:t>
            </a:r>
            <a:r>
              <a:rPr lang="en-US" sz="1400" dirty="0" smtClean="0">
                <a:solidFill>
                  <a:srgbClr val="6C6C6C"/>
                </a:solidFill>
                <a:latin typeface="Arial" panose="020B0604020202020204" pitchFamily="34" charset="0"/>
              </a:rPr>
              <a:t>feature </a:t>
            </a:r>
            <a:r>
              <a:rPr lang="en-US" sz="1400" dirty="0">
                <a:solidFill>
                  <a:srgbClr val="6C6C6C"/>
                </a:solidFill>
                <a:latin typeface="Arial" panose="020B0604020202020204" pitchFamily="34" charset="0"/>
              </a:rPr>
              <a:t>code is designed, developed and tested in repeated cycles. With each iteration, additional features can be designed, developed and tested until there is a fully functional software application ready to be deployed to </a:t>
            </a:r>
            <a:r>
              <a:rPr lang="en-US" sz="1400" dirty="0" smtClean="0">
                <a:solidFill>
                  <a:srgbClr val="6C6C6C"/>
                </a:solidFill>
                <a:latin typeface="Arial" panose="020B0604020202020204" pitchFamily="34" charset="0"/>
              </a:rPr>
              <a:t>customers.</a:t>
            </a:r>
            <a:r>
              <a:rPr lang="en-US" sz="1400" baseline="30000" dirty="0" smtClean="0">
                <a:solidFill>
                  <a:srgbClr val="6C6C6C"/>
                </a:solidFill>
                <a:latin typeface="Arial" panose="020B0604020202020204" pitchFamily="34" charset="0"/>
              </a:rPr>
              <a:t>1</a:t>
            </a:r>
          </a:p>
          <a:p>
            <a:endParaRPr lang="en-US" sz="1400" baseline="30000" dirty="0">
              <a:solidFill>
                <a:srgbClr val="6C6C6C"/>
              </a:solidFill>
              <a:latin typeface="Arial" panose="020B0604020202020204" pitchFamily="34" charset="0"/>
            </a:endParaRPr>
          </a:p>
          <a:p>
            <a:r>
              <a:rPr lang="en-US" sz="900" baseline="30000" dirty="0">
                <a:solidFill>
                  <a:schemeClr val="bg1">
                    <a:lumMod val="75000"/>
                  </a:schemeClr>
                </a:solidFill>
              </a:rPr>
              <a:t>1</a:t>
            </a:r>
            <a:r>
              <a:rPr lang="en-US" sz="900" dirty="0">
                <a:solidFill>
                  <a:schemeClr val="bg1">
                    <a:lumMod val="75000"/>
                  </a:schemeClr>
                </a:solidFill>
              </a:rPr>
              <a:t>Rouse, Margaret, and Yvette </a:t>
            </a:r>
            <a:r>
              <a:rPr lang="en-US" sz="900" dirty="0" err="1">
                <a:solidFill>
                  <a:schemeClr val="bg1">
                    <a:lumMod val="75000"/>
                  </a:schemeClr>
                </a:solidFill>
              </a:rPr>
              <a:t>Francino</a:t>
            </a:r>
            <a:r>
              <a:rPr lang="en-US" sz="900" dirty="0">
                <a:solidFill>
                  <a:schemeClr val="bg1">
                    <a:lumMod val="75000"/>
                  </a:schemeClr>
                </a:solidFill>
              </a:rPr>
              <a:t>. “What Is Iterative Development? - Definition from WhatIs.com.” </a:t>
            </a:r>
            <a:r>
              <a:rPr lang="en-US" sz="900" i="1" dirty="0" err="1">
                <a:solidFill>
                  <a:schemeClr val="bg1">
                    <a:lumMod val="75000"/>
                  </a:schemeClr>
                </a:solidFill>
              </a:rPr>
              <a:t>SearchSoftwareQuality</a:t>
            </a:r>
            <a:r>
              <a:rPr lang="en-US" sz="900" dirty="0">
                <a:solidFill>
                  <a:schemeClr val="bg1">
                    <a:lumMod val="75000"/>
                  </a:schemeClr>
                </a:solidFill>
              </a:rPr>
              <a:t>, 2011, searchsoftwarequality.techtarget.com/definition/iterative-development</a:t>
            </a:r>
            <a:r>
              <a:rPr lang="en-US" sz="900" dirty="0" smtClean="0">
                <a:solidFill>
                  <a:schemeClr val="bg1">
                    <a:lumMod val="75000"/>
                  </a:schemeClr>
                </a:solidFill>
              </a:rPr>
              <a:t>.</a:t>
            </a:r>
            <a:endParaRPr lang="en-US" sz="900" dirty="0">
              <a:solidFill>
                <a:schemeClr val="bg1">
                  <a:lumMod val="75000"/>
                </a:schemeClr>
              </a:solidFill>
            </a:endParaRPr>
          </a:p>
        </p:txBody>
      </p:sp>
    </p:spTree>
    <p:extLst>
      <p:ext uri="{BB962C8B-B14F-4D97-AF65-F5344CB8AC3E}">
        <p14:creationId xmlns:p14="http://schemas.microsoft.com/office/powerpoint/2010/main" val="4142937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elicit requirements</a:t>
            </a:r>
            <a:endParaRPr lang="en-US" dirty="0"/>
          </a:p>
        </p:txBody>
      </p:sp>
      <p:sp>
        <p:nvSpPr>
          <p:cNvPr id="9" name="Content Placeholder 8"/>
          <p:cNvSpPr>
            <a:spLocks noGrp="1"/>
          </p:cNvSpPr>
          <p:nvPr>
            <p:ph sz="half" idx="1"/>
          </p:nvPr>
        </p:nvSpPr>
        <p:spPr/>
        <p:txBody>
          <a:bodyPr/>
          <a:lstStyle/>
          <a:p>
            <a:r>
              <a:rPr lang="en-US" smtClean="0"/>
              <a:t>SBCTC facilitates online or in-person workshop(s)</a:t>
            </a:r>
          </a:p>
          <a:p>
            <a:r>
              <a:rPr lang="en-US" smtClean="0"/>
              <a:t>Workgroup shares their ideas and expectations</a:t>
            </a:r>
          </a:p>
          <a:p>
            <a:r>
              <a:rPr lang="en-US" smtClean="0"/>
              <a:t>SBCTC records feedback</a:t>
            </a:r>
            <a:endParaRPr lang="en-US" dirty="0" smtClean="0"/>
          </a:p>
        </p:txBody>
      </p:sp>
      <p:sp>
        <p:nvSpPr>
          <p:cNvPr id="15" name="Content Placeholder 14"/>
          <p:cNvSpPr>
            <a:spLocks noGrp="1"/>
          </p:cNvSpPr>
          <p:nvPr>
            <p:ph sz="half" idx="2"/>
          </p:nvPr>
        </p:nvSpPr>
        <p:spPr/>
        <p:txBody>
          <a:bodyPr>
            <a:normAutofit fontScale="70000" lnSpcReduction="20000"/>
          </a:bodyPr>
          <a:lstStyle/>
          <a:p>
            <a:pPr marL="0" indent="0">
              <a:buNone/>
            </a:pPr>
            <a:r>
              <a:rPr lang="en-US" sz="3400" b="1" smtClean="0"/>
              <a:t>Topics</a:t>
            </a:r>
            <a:endParaRPr lang="en-US" b="1" smtClean="0"/>
          </a:p>
          <a:p>
            <a:r>
              <a:rPr lang="en-US" smtClean="0"/>
              <a:t>Define what we are trying to solve</a:t>
            </a:r>
          </a:p>
          <a:p>
            <a:r>
              <a:rPr lang="en-US" smtClean="0"/>
              <a:t>Discover impacted users, external systems </a:t>
            </a:r>
          </a:p>
          <a:p>
            <a:r>
              <a:rPr lang="en-US" smtClean="0"/>
              <a:t>Discover user interactions and goals</a:t>
            </a:r>
          </a:p>
          <a:p>
            <a:r>
              <a:rPr lang="en-US" smtClean="0"/>
              <a:t>Discover features and design</a:t>
            </a:r>
          </a:p>
          <a:p>
            <a:r>
              <a:rPr lang="en-US" smtClean="0"/>
              <a:t>Discover the sequence of activities</a:t>
            </a:r>
          </a:p>
          <a:p>
            <a:r>
              <a:rPr lang="en-US" smtClean="0"/>
              <a:t>Discover data that users rely on</a:t>
            </a:r>
          </a:p>
          <a:p>
            <a:r>
              <a:rPr lang="en-US" smtClean="0"/>
              <a:t>Discuss decisions that the system will make</a:t>
            </a:r>
          </a:p>
          <a:p>
            <a:endParaRPr lang="en-US" dirty="0"/>
          </a:p>
        </p:txBody>
      </p:sp>
    </p:spTree>
    <p:extLst>
      <p:ext uri="{BB962C8B-B14F-4D97-AF65-F5344CB8AC3E}">
        <p14:creationId xmlns:p14="http://schemas.microsoft.com/office/powerpoint/2010/main" val="4126856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and documentation</a:t>
            </a:r>
            <a:endParaRPr lang="en-US" dirty="0"/>
          </a:p>
        </p:txBody>
      </p:sp>
      <p:sp>
        <p:nvSpPr>
          <p:cNvPr id="4" name="Content Placeholder 3"/>
          <p:cNvSpPr>
            <a:spLocks noGrp="1"/>
          </p:cNvSpPr>
          <p:nvPr>
            <p:ph sz="half" idx="1"/>
          </p:nvPr>
        </p:nvSpPr>
        <p:spPr>
          <a:xfrm>
            <a:off x="422562" y="2400300"/>
            <a:ext cx="3405160" cy="3969327"/>
          </a:xfrm>
        </p:spPr>
        <p:txBody>
          <a:bodyPr/>
          <a:lstStyle/>
          <a:p>
            <a:r>
              <a:rPr lang="en-US" dirty="0" smtClean="0"/>
              <a:t>SBCTC performs analysis of requirements and prepares design document</a:t>
            </a:r>
            <a:endParaRPr lang="en-US" dirty="0"/>
          </a:p>
        </p:txBody>
      </p:sp>
      <p:graphicFrame>
        <p:nvGraphicFramePr>
          <p:cNvPr id="7" name="Content Placeholder 6" descr="Listing of topics and what part of design document they are included in. " title="Listing of Topics and Design Document"/>
          <p:cNvGraphicFramePr>
            <a:graphicFrameLocks noGrp="1"/>
          </p:cNvGraphicFramePr>
          <p:nvPr>
            <p:ph sz="half" idx="2"/>
            <p:extLst>
              <p:ext uri="{D42A27DB-BD31-4B8C-83A1-F6EECF244321}">
                <p14:modId xmlns:p14="http://schemas.microsoft.com/office/powerpoint/2010/main" val="3389048572"/>
              </p:ext>
            </p:extLst>
          </p:nvPr>
        </p:nvGraphicFramePr>
        <p:xfrm>
          <a:off x="3955312" y="2309310"/>
          <a:ext cx="4756782" cy="4151305"/>
        </p:xfrm>
        <a:graphic>
          <a:graphicData uri="http://schemas.openxmlformats.org/drawingml/2006/table">
            <a:tbl>
              <a:tblPr firstRow="1" bandRow="1">
                <a:tableStyleId>{69012ECD-51FC-41F1-AA8D-1B2483CD663E}</a:tableStyleId>
              </a:tblPr>
              <a:tblGrid>
                <a:gridCol w="3232137">
                  <a:extLst>
                    <a:ext uri="{9D8B030D-6E8A-4147-A177-3AD203B41FA5}">
                      <a16:colId xmlns:a16="http://schemas.microsoft.com/office/drawing/2014/main" val="585445648"/>
                    </a:ext>
                  </a:extLst>
                </a:gridCol>
                <a:gridCol w="1524645">
                  <a:extLst>
                    <a:ext uri="{9D8B030D-6E8A-4147-A177-3AD203B41FA5}">
                      <a16:colId xmlns:a16="http://schemas.microsoft.com/office/drawing/2014/main" val="2346364603"/>
                    </a:ext>
                  </a:extLst>
                </a:gridCol>
              </a:tblGrid>
              <a:tr h="392105">
                <a:tc>
                  <a:txBody>
                    <a:bodyPr/>
                    <a:lstStyle/>
                    <a:p>
                      <a:pPr marL="0" marR="0">
                        <a:spcBef>
                          <a:spcPts val="0"/>
                        </a:spcBef>
                        <a:spcAft>
                          <a:spcPts val="0"/>
                        </a:spcAft>
                      </a:pPr>
                      <a:r>
                        <a:rPr lang="en-US" sz="1200" dirty="0" smtClean="0">
                          <a:effectLst/>
                        </a:rPr>
                        <a:t>Topics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9496" marR="69496" marT="0" marB="0"/>
                </a:tc>
                <a:tc>
                  <a:txBody>
                    <a:bodyPr/>
                    <a:lstStyle/>
                    <a:p>
                      <a:r>
                        <a:rPr lang="en-US" sz="1200" dirty="0" smtClean="0"/>
                        <a:t>Design Document</a:t>
                      </a:r>
                      <a:endParaRPr lang="en-US" sz="1200" dirty="0"/>
                    </a:p>
                  </a:txBody>
                  <a:tcPr marL="85460" marR="85460"/>
                </a:tc>
                <a:extLst>
                  <a:ext uri="{0D108BD9-81ED-4DB2-BD59-A6C34878D82A}">
                    <a16:rowId xmlns:a16="http://schemas.microsoft.com/office/drawing/2014/main" val="1345107579"/>
                  </a:ext>
                </a:extLst>
              </a:tr>
              <a:tr h="370840">
                <a:tc>
                  <a:txBody>
                    <a:bodyPr/>
                    <a:lstStyle/>
                    <a:p>
                      <a:pPr marL="0" marR="0">
                        <a:spcBef>
                          <a:spcPts val="0"/>
                        </a:spcBef>
                        <a:spcAft>
                          <a:spcPts val="0"/>
                        </a:spcAft>
                      </a:pPr>
                      <a:r>
                        <a:rPr lang="en-US" sz="1200" dirty="0" smtClean="0">
                          <a:effectLst/>
                        </a:rPr>
                        <a:t>Define what we are trying to solve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9496" marR="69496" marT="0" marB="0"/>
                </a:tc>
                <a:tc>
                  <a:txBody>
                    <a:bodyPr/>
                    <a:lstStyle/>
                    <a:p>
                      <a:r>
                        <a:rPr lang="en-US" sz="1200" dirty="0" smtClean="0"/>
                        <a:t>Project scope/overview</a:t>
                      </a:r>
                      <a:endParaRPr lang="en-US" sz="1200" b="0" dirty="0" smtClean="0"/>
                    </a:p>
                  </a:txBody>
                  <a:tcPr marL="85460" marR="85460"/>
                </a:tc>
                <a:extLst>
                  <a:ext uri="{0D108BD9-81ED-4DB2-BD59-A6C34878D82A}">
                    <a16:rowId xmlns:a16="http://schemas.microsoft.com/office/drawing/2014/main" val="3528306371"/>
                  </a:ext>
                </a:extLst>
              </a:tr>
              <a:tr h="370840">
                <a:tc>
                  <a:txBody>
                    <a:bodyPr/>
                    <a:lstStyle/>
                    <a:p>
                      <a:pPr marL="0" marR="0">
                        <a:spcBef>
                          <a:spcPts val="0"/>
                        </a:spcBef>
                        <a:spcAft>
                          <a:spcPts val="0"/>
                        </a:spcAft>
                      </a:pPr>
                      <a:r>
                        <a:rPr lang="en-US" sz="1200" dirty="0" smtClean="0">
                          <a:effectLst/>
                        </a:rPr>
                        <a:t>Discover impacted users, external systems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9496" marR="69496" marT="0" marB="0"/>
                </a:tc>
                <a:tc>
                  <a:txBody>
                    <a:bodyPr/>
                    <a:lstStyle/>
                    <a:p>
                      <a:pPr fontAlgn="t"/>
                      <a:r>
                        <a:rPr lang="en-US" sz="1200" dirty="0" smtClean="0"/>
                        <a:t>Context diagram </a:t>
                      </a:r>
                    </a:p>
                    <a:p>
                      <a:pPr fontAlgn="t"/>
                      <a:r>
                        <a:rPr lang="en-US" sz="1200" dirty="0" smtClean="0"/>
                        <a:t>Process flows</a:t>
                      </a:r>
                    </a:p>
                    <a:p>
                      <a:pPr fontAlgn="t"/>
                      <a:r>
                        <a:rPr lang="en-US" sz="1200" dirty="0" smtClean="0"/>
                        <a:t>User stories</a:t>
                      </a:r>
                      <a:endParaRPr lang="en-US" sz="1200" b="0" dirty="0" smtClean="0"/>
                    </a:p>
                  </a:txBody>
                  <a:tcPr marL="85460" marR="85460"/>
                </a:tc>
                <a:extLst>
                  <a:ext uri="{0D108BD9-81ED-4DB2-BD59-A6C34878D82A}">
                    <a16:rowId xmlns:a16="http://schemas.microsoft.com/office/drawing/2014/main" val="313050011"/>
                  </a:ext>
                </a:extLst>
              </a:tr>
              <a:tr h="370840">
                <a:tc>
                  <a:txBody>
                    <a:bodyPr/>
                    <a:lstStyle/>
                    <a:p>
                      <a:pPr marL="0" marR="0">
                        <a:spcBef>
                          <a:spcPts val="0"/>
                        </a:spcBef>
                        <a:spcAft>
                          <a:spcPts val="0"/>
                        </a:spcAft>
                      </a:pPr>
                      <a:r>
                        <a:rPr lang="en-US" sz="1200" dirty="0" smtClean="0">
                          <a:effectLst/>
                        </a:rPr>
                        <a:t>Discover user interactions and goals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9496" marR="69496" marT="0" marB="0"/>
                </a:tc>
                <a:tc>
                  <a:txBody>
                    <a:bodyPr/>
                    <a:lstStyle/>
                    <a:p>
                      <a:pPr fontAlgn="t"/>
                      <a:r>
                        <a:rPr lang="en-US" sz="1200" dirty="0" smtClean="0"/>
                        <a:t>Context diagram</a:t>
                      </a:r>
                    </a:p>
                    <a:p>
                      <a:pPr fontAlgn="t"/>
                      <a:r>
                        <a:rPr lang="en-US" sz="1200" dirty="0" smtClean="0"/>
                        <a:t>Process flows</a:t>
                      </a:r>
                    </a:p>
                    <a:p>
                      <a:pPr fontAlgn="t"/>
                      <a:r>
                        <a:rPr lang="en-US" sz="1200" dirty="0" smtClean="0"/>
                        <a:t>User stories</a:t>
                      </a:r>
                    </a:p>
                    <a:p>
                      <a:pPr fontAlgn="t"/>
                      <a:r>
                        <a:rPr lang="en-US" sz="1200" dirty="0" smtClean="0"/>
                        <a:t>Story maps</a:t>
                      </a:r>
                      <a:endParaRPr lang="en-US" sz="1200" b="0" dirty="0"/>
                    </a:p>
                  </a:txBody>
                  <a:tcPr marL="85460" marR="85460"/>
                </a:tc>
                <a:extLst>
                  <a:ext uri="{0D108BD9-81ED-4DB2-BD59-A6C34878D82A}">
                    <a16:rowId xmlns:a16="http://schemas.microsoft.com/office/drawing/2014/main" val="4244511450"/>
                  </a:ext>
                </a:extLst>
              </a:tr>
              <a:tr h="370840">
                <a:tc>
                  <a:txBody>
                    <a:bodyPr/>
                    <a:lstStyle/>
                    <a:p>
                      <a:pPr marL="0" marR="0">
                        <a:spcBef>
                          <a:spcPts val="0"/>
                        </a:spcBef>
                        <a:spcAft>
                          <a:spcPts val="0"/>
                        </a:spcAft>
                      </a:pPr>
                      <a:r>
                        <a:rPr lang="en-US" sz="1200" dirty="0" smtClean="0">
                          <a:effectLst/>
                        </a:rPr>
                        <a:t>Discover features and design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9496" marR="69496" marT="0" marB="0"/>
                </a:tc>
                <a:tc>
                  <a:txBody>
                    <a:bodyPr/>
                    <a:lstStyle/>
                    <a:p>
                      <a:pPr fontAlgn="t"/>
                      <a:r>
                        <a:rPr lang="en-US" sz="1200" dirty="0" smtClean="0"/>
                        <a:t>Context diagram </a:t>
                      </a:r>
                    </a:p>
                    <a:p>
                      <a:pPr fontAlgn="t"/>
                      <a:r>
                        <a:rPr lang="en-US" sz="1200" dirty="0" smtClean="0"/>
                        <a:t>Process flow</a:t>
                      </a:r>
                    </a:p>
                    <a:p>
                      <a:pPr fontAlgn="t"/>
                      <a:r>
                        <a:rPr lang="en-US" sz="1200" dirty="0" smtClean="0"/>
                        <a:t>User stories</a:t>
                      </a:r>
                      <a:endParaRPr lang="en-US" sz="1200" b="0" dirty="0"/>
                    </a:p>
                  </a:txBody>
                  <a:tcPr marL="85460" marR="85460"/>
                </a:tc>
                <a:extLst>
                  <a:ext uri="{0D108BD9-81ED-4DB2-BD59-A6C34878D82A}">
                    <a16:rowId xmlns:a16="http://schemas.microsoft.com/office/drawing/2014/main" val="3117429873"/>
                  </a:ext>
                </a:extLst>
              </a:tr>
              <a:tr h="370840">
                <a:tc>
                  <a:txBody>
                    <a:bodyPr/>
                    <a:lstStyle/>
                    <a:p>
                      <a:pPr marL="0" marR="0">
                        <a:spcBef>
                          <a:spcPts val="0"/>
                        </a:spcBef>
                        <a:spcAft>
                          <a:spcPts val="0"/>
                        </a:spcAft>
                      </a:pPr>
                      <a:r>
                        <a:rPr lang="en-US" sz="1200" dirty="0" smtClean="0">
                          <a:effectLst/>
                        </a:rPr>
                        <a:t>Discover the sequence of activities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9496" marR="69496" marT="0" marB="0"/>
                </a:tc>
                <a:tc>
                  <a:txBody>
                    <a:bodyPr/>
                    <a:lstStyle/>
                    <a:p>
                      <a:pPr fontAlgn="t"/>
                      <a:r>
                        <a:rPr lang="en-US" sz="1200" dirty="0" smtClean="0"/>
                        <a:t>Process flow</a:t>
                      </a:r>
                    </a:p>
                    <a:p>
                      <a:pPr fontAlgn="t"/>
                      <a:r>
                        <a:rPr lang="en-US" sz="1200" dirty="0" smtClean="0"/>
                        <a:t>Story maps</a:t>
                      </a:r>
                      <a:endParaRPr lang="en-US" sz="1200" b="0" dirty="0"/>
                    </a:p>
                  </a:txBody>
                  <a:tcPr marL="85460" marR="85460"/>
                </a:tc>
                <a:extLst>
                  <a:ext uri="{0D108BD9-81ED-4DB2-BD59-A6C34878D82A}">
                    <a16:rowId xmlns:a16="http://schemas.microsoft.com/office/drawing/2014/main" val="847033179"/>
                  </a:ext>
                </a:extLst>
              </a:tr>
              <a:tr h="370840">
                <a:tc>
                  <a:txBody>
                    <a:bodyPr/>
                    <a:lstStyle/>
                    <a:p>
                      <a:pPr marL="0" marR="0">
                        <a:spcBef>
                          <a:spcPts val="0"/>
                        </a:spcBef>
                        <a:spcAft>
                          <a:spcPts val="0"/>
                        </a:spcAft>
                      </a:pPr>
                      <a:r>
                        <a:rPr lang="en-US" sz="1200" dirty="0" smtClean="0">
                          <a:effectLst/>
                        </a:rPr>
                        <a:t>Discover data that users rely 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9496" marR="69496"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Data flow diagrams</a:t>
                      </a:r>
                      <a:endParaRPr lang="en-US" sz="1200" b="0" dirty="0" smtClean="0"/>
                    </a:p>
                  </a:txBody>
                  <a:tcPr marL="85460" marR="85460"/>
                </a:tc>
                <a:extLst>
                  <a:ext uri="{0D108BD9-81ED-4DB2-BD59-A6C34878D82A}">
                    <a16:rowId xmlns:a16="http://schemas.microsoft.com/office/drawing/2014/main" val="3412242189"/>
                  </a:ext>
                </a:extLst>
              </a:tr>
              <a:tr h="370840">
                <a:tc>
                  <a:txBody>
                    <a:bodyPr/>
                    <a:lstStyle/>
                    <a:p>
                      <a:pPr marL="0" marR="0">
                        <a:spcBef>
                          <a:spcPts val="0"/>
                        </a:spcBef>
                        <a:spcAft>
                          <a:spcPts val="0"/>
                        </a:spcAft>
                      </a:pPr>
                      <a:r>
                        <a:rPr lang="en-US" sz="1200" dirty="0" smtClean="0">
                          <a:effectLst/>
                        </a:rPr>
                        <a:t>Discuss decisions that the system will make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9496" marR="69496"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Decision tables</a:t>
                      </a:r>
                      <a:endParaRPr lang="en-US" sz="1200" b="0" dirty="0" smtClean="0"/>
                    </a:p>
                  </a:txBody>
                  <a:tcPr marL="85460" marR="85460"/>
                </a:tc>
                <a:extLst>
                  <a:ext uri="{0D108BD9-81ED-4DB2-BD59-A6C34878D82A}">
                    <a16:rowId xmlns:a16="http://schemas.microsoft.com/office/drawing/2014/main" val="1603038281"/>
                  </a:ext>
                </a:extLst>
              </a:tr>
            </a:tbl>
          </a:graphicData>
        </a:graphic>
      </p:graphicFrame>
    </p:spTree>
    <p:extLst>
      <p:ext uri="{BB962C8B-B14F-4D97-AF65-F5344CB8AC3E}">
        <p14:creationId xmlns:p14="http://schemas.microsoft.com/office/powerpoint/2010/main" val="3067882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Review requirements and design</a:t>
            </a:r>
            <a:endParaRPr lang="en-US" dirty="0"/>
          </a:p>
        </p:txBody>
      </p:sp>
      <p:sp>
        <p:nvSpPr>
          <p:cNvPr id="10" name="Content Placeholder 9"/>
          <p:cNvSpPr>
            <a:spLocks noGrp="1"/>
          </p:cNvSpPr>
          <p:nvPr>
            <p:ph idx="1"/>
          </p:nvPr>
        </p:nvSpPr>
        <p:spPr/>
        <p:txBody>
          <a:bodyPr/>
          <a:lstStyle/>
          <a:p>
            <a:r>
              <a:rPr lang="en-US" dirty="0" smtClean="0"/>
              <a:t>Workgroup reviews and approves design document</a:t>
            </a:r>
            <a:endParaRPr lang="en-US" dirty="0"/>
          </a:p>
        </p:txBody>
      </p:sp>
      <p:grpSp>
        <p:nvGrpSpPr>
          <p:cNvPr id="17" name="Group 16" descr="Design document includes table of contents, project scope, context diagram, process flows, user stores, story maps, data flow diagram and decision tables." title="Listing of project methodology for design document"/>
          <p:cNvGrpSpPr/>
          <p:nvPr/>
        </p:nvGrpSpPr>
        <p:grpSpPr>
          <a:xfrm>
            <a:off x="1110060" y="3147237"/>
            <a:ext cx="6843093" cy="2853390"/>
            <a:chOff x="642228" y="3090883"/>
            <a:chExt cx="7779950" cy="3420107"/>
          </a:xfrm>
        </p:grpSpPr>
        <p:pic>
          <p:nvPicPr>
            <p:cNvPr id="11" name="Picture 10" title="Design document table of contents"/>
            <p:cNvPicPr>
              <a:picLocks noChangeAspect="1"/>
            </p:cNvPicPr>
            <p:nvPr/>
          </p:nvPicPr>
          <p:blipFill>
            <a:blip r:embed="rId2"/>
            <a:stretch>
              <a:fillRect/>
            </a:stretch>
          </p:blipFill>
          <p:spPr>
            <a:xfrm>
              <a:off x="2936727" y="3090883"/>
              <a:ext cx="1671783" cy="1162140"/>
            </a:xfrm>
            <a:prstGeom prst="rect">
              <a:avLst/>
            </a:prstGeom>
          </p:spPr>
        </p:pic>
        <p:pic>
          <p:nvPicPr>
            <p:cNvPr id="13" name="Picture 12" title="Design document story maps, data flow diagram and decision tables"/>
            <p:cNvPicPr>
              <a:picLocks noChangeAspect="1"/>
            </p:cNvPicPr>
            <p:nvPr/>
          </p:nvPicPr>
          <p:blipFill>
            <a:blip r:embed="rId3"/>
            <a:stretch>
              <a:fillRect/>
            </a:stretch>
          </p:blipFill>
          <p:spPr>
            <a:xfrm>
              <a:off x="7008377" y="3090883"/>
              <a:ext cx="1413801" cy="3420107"/>
            </a:xfrm>
            <a:prstGeom prst="rect">
              <a:avLst/>
            </a:prstGeom>
          </p:spPr>
        </p:pic>
        <p:pic>
          <p:nvPicPr>
            <p:cNvPr id="14" name="Picture 13" title="Design document project scope"/>
            <p:cNvPicPr>
              <a:picLocks noChangeAspect="1"/>
            </p:cNvPicPr>
            <p:nvPr/>
          </p:nvPicPr>
          <p:blipFill>
            <a:blip r:embed="rId4"/>
            <a:stretch>
              <a:fillRect/>
            </a:stretch>
          </p:blipFill>
          <p:spPr>
            <a:xfrm>
              <a:off x="2936727" y="4309852"/>
              <a:ext cx="1401357" cy="1836260"/>
            </a:xfrm>
            <a:prstGeom prst="rect">
              <a:avLst/>
            </a:prstGeom>
          </p:spPr>
        </p:pic>
        <p:pic>
          <p:nvPicPr>
            <p:cNvPr id="15" name="Picture 14" title="Design document context diagram, process flows and user stories"/>
            <p:cNvPicPr>
              <a:picLocks noChangeAspect="1"/>
            </p:cNvPicPr>
            <p:nvPr/>
          </p:nvPicPr>
          <p:blipFill>
            <a:blip r:embed="rId5"/>
            <a:stretch>
              <a:fillRect/>
            </a:stretch>
          </p:blipFill>
          <p:spPr>
            <a:xfrm>
              <a:off x="4297250" y="3141632"/>
              <a:ext cx="2579135" cy="2701673"/>
            </a:xfrm>
            <a:prstGeom prst="rect">
              <a:avLst/>
            </a:prstGeom>
          </p:spPr>
        </p:pic>
        <p:pic>
          <p:nvPicPr>
            <p:cNvPr id="16" name="Picture 15" descr="Cover includes SBCTC logo, Legacy Transcripts" title="Image of the cover of design document"/>
            <p:cNvPicPr>
              <a:picLocks noChangeAspect="1"/>
            </p:cNvPicPr>
            <p:nvPr/>
          </p:nvPicPr>
          <p:blipFill>
            <a:blip r:embed="rId6"/>
            <a:stretch>
              <a:fillRect/>
            </a:stretch>
          </p:blipFill>
          <p:spPr>
            <a:xfrm>
              <a:off x="642228" y="3141632"/>
              <a:ext cx="2005280" cy="26316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882260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
            </a:r>
            <a:endParaRPr lang="en-US" dirty="0"/>
          </a:p>
        </p:txBody>
      </p:sp>
      <p:sp>
        <p:nvSpPr>
          <p:cNvPr id="3" name="Content Placeholder 2"/>
          <p:cNvSpPr>
            <a:spLocks noGrp="1"/>
          </p:cNvSpPr>
          <p:nvPr>
            <p:ph idx="1"/>
          </p:nvPr>
        </p:nvSpPr>
        <p:spPr/>
        <p:txBody>
          <a:bodyPr/>
          <a:lstStyle/>
          <a:p>
            <a:r>
              <a:rPr lang="en-US" dirty="0" smtClean="0"/>
              <a:t>SBCTC develops web-based application based on design document</a:t>
            </a:r>
          </a:p>
          <a:p>
            <a:r>
              <a:rPr lang="en-US" dirty="0" smtClean="0"/>
              <a:t>SBCTC pulls data from legacy systems</a:t>
            </a:r>
          </a:p>
          <a:p>
            <a:r>
              <a:rPr lang="en-US" dirty="0" smtClean="0"/>
              <a:t>SBCTC develops test scenarios based on user stories</a:t>
            </a:r>
          </a:p>
          <a:p>
            <a:endParaRPr lang="en-US" dirty="0"/>
          </a:p>
          <a:p>
            <a:r>
              <a:rPr lang="en-US" dirty="0" smtClean="0"/>
              <a:t>Meets OCIO </a:t>
            </a:r>
            <a:r>
              <a:rPr lang="en-US" smtClean="0"/>
              <a:t>standards on </a:t>
            </a:r>
            <a:r>
              <a:rPr lang="en-US" dirty="0" smtClean="0"/>
              <a:t>security, accessibility</a:t>
            </a:r>
            <a:endParaRPr lang="en-US" dirty="0"/>
          </a:p>
          <a:p>
            <a:r>
              <a:rPr lang="en-US" dirty="0" smtClean="0"/>
              <a:t>Responsive design</a:t>
            </a:r>
          </a:p>
          <a:p>
            <a:endParaRPr lang="en-US" dirty="0" smtClean="0"/>
          </a:p>
        </p:txBody>
      </p:sp>
      <p:sp>
        <p:nvSpPr>
          <p:cNvPr id="4" name="Slide Number Placeholder 3"/>
          <p:cNvSpPr>
            <a:spLocks noGrp="1"/>
          </p:cNvSpPr>
          <p:nvPr>
            <p:ph type="sldNum" sz="quarter" idx="12"/>
          </p:nvPr>
        </p:nvSpPr>
        <p:spPr/>
        <p:txBody>
          <a:bodyPr/>
          <a:lstStyle/>
          <a:p>
            <a:fld id="{DEE5BC03-7CE3-4FE3-BC0A-0ACCA8AC1F24}" type="slidenum">
              <a:rPr lang="en-US" smtClean="0"/>
              <a:pPr/>
              <a:t>7</a:t>
            </a:fld>
            <a:endParaRPr lang="en-US" dirty="0"/>
          </a:p>
        </p:txBody>
      </p:sp>
      <p:cxnSp>
        <p:nvCxnSpPr>
          <p:cNvPr id="6" name="Straight Connector 5" title="Decorative image"/>
          <p:cNvCxnSpPr/>
          <p:nvPr/>
        </p:nvCxnSpPr>
        <p:spPr>
          <a:xfrm flipV="1">
            <a:off x="1212112" y="4508205"/>
            <a:ext cx="6634716"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04309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Test application and evaluate</a:t>
            </a:r>
            <a:endParaRPr lang="en-US" dirty="0"/>
          </a:p>
        </p:txBody>
      </p:sp>
      <p:sp>
        <p:nvSpPr>
          <p:cNvPr id="7" name="Content Placeholder 6"/>
          <p:cNvSpPr>
            <a:spLocks noGrp="1"/>
          </p:cNvSpPr>
          <p:nvPr>
            <p:ph idx="1"/>
          </p:nvPr>
        </p:nvSpPr>
        <p:spPr>
          <a:xfrm>
            <a:off x="3269429" y="4377069"/>
            <a:ext cx="5604406" cy="1852046"/>
          </a:xfrm>
        </p:spPr>
        <p:txBody>
          <a:bodyPr/>
          <a:lstStyle/>
          <a:p>
            <a:r>
              <a:rPr lang="en-US" dirty="0"/>
              <a:t>Iterative development process repeats if testing produces errors or missing design </a:t>
            </a:r>
            <a:r>
              <a:rPr lang="en-US" dirty="0" smtClean="0"/>
              <a:t>elements</a:t>
            </a:r>
            <a:endParaRPr lang="en-US" i="1" dirty="0"/>
          </a:p>
        </p:txBody>
      </p:sp>
      <p:pic>
        <p:nvPicPr>
          <p:cNvPr id="4" name="Picture 3" title="Pencil and checked boxes"/>
          <p:cNvPicPr>
            <a:picLocks noChangeAspect="1"/>
          </p:cNvPicPr>
          <p:nvPr/>
        </p:nvPicPr>
        <p:blipFill>
          <a:blip r:embed="rId2"/>
          <a:stretch>
            <a:fillRect/>
          </a:stretch>
        </p:blipFill>
        <p:spPr>
          <a:xfrm>
            <a:off x="839972" y="4487217"/>
            <a:ext cx="2230538" cy="1784430"/>
          </a:xfrm>
          <a:prstGeom prst="rect">
            <a:avLst/>
          </a:prstGeom>
        </p:spPr>
      </p:pic>
      <p:sp>
        <p:nvSpPr>
          <p:cNvPr id="9" name="Content Placeholder 6"/>
          <p:cNvSpPr txBox="1">
            <a:spLocks/>
          </p:cNvSpPr>
          <p:nvPr/>
        </p:nvSpPr>
        <p:spPr>
          <a:xfrm>
            <a:off x="689260" y="2567555"/>
            <a:ext cx="8184575" cy="18520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7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7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7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Workgroup validates user stories by executing test scenarios</a:t>
            </a:r>
          </a:p>
          <a:p>
            <a:r>
              <a:rPr lang="en-US" dirty="0" smtClean="0"/>
              <a:t>SBCTC and workgroup evaluates results from testing</a:t>
            </a:r>
          </a:p>
        </p:txBody>
      </p:sp>
    </p:spTree>
    <p:extLst>
      <p:ext uri="{BB962C8B-B14F-4D97-AF65-F5344CB8AC3E}">
        <p14:creationId xmlns:p14="http://schemas.microsoft.com/office/powerpoint/2010/main" val="2519537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561" y="1462241"/>
            <a:ext cx="2873533" cy="719850"/>
          </a:xfrm>
        </p:spPr>
        <p:txBody>
          <a:bodyPr/>
          <a:lstStyle/>
          <a:p>
            <a:r>
              <a:rPr lang="en-US" dirty="0" smtClean="0"/>
              <a:t>deploy</a:t>
            </a:r>
            <a:endParaRPr lang="en-US" dirty="0"/>
          </a:p>
        </p:txBody>
      </p:sp>
      <p:sp>
        <p:nvSpPr>
          <p:cNvPr id="6" name="Content Placeholder 5"/>
          <p:cNvSpPr>
            <a:spLocks noGrp="1"/>
          </p:cNvSpPr>
          <p:nvPr>
            <p:ph sz="half" idx="1"/>
          </p:nvPr>
        </p:nvSpPr>
        <p:spPr>
          <a:xfrm>
            <a:off x="422562" y="2400300"/>
            <a:ext cx="2873532" cy="3969327"/>
          </a:xfrm>
        </p:spPr>
        <p:txBody>
          <a:bodyPr/>
          <a:lstStyle/>
          <a:p>
            <a:r>
              <a:rPr lang="en-US" dirty="0" smtClean="0"/>
              <a:t>SBCTC deploys application</a:t>
            </a:r>
          </a:p>
          <a:p>
            <a:pPr marL="0" indent="0">
              <a:buNone/>
            </a:pPr>
            <a:endParaRPr lang="en-US" dirty="0"/>
          </a:p>
        </p:txBody>
      </p:sp>
      <p:sp>
        <p:nvSpPr>
          <p:cNvPr id="11" name="Content Placeholder 10"/>
          <p:cNvSpPr>
            <a:spLocks noGrp="1"/>
          </p:cNvSpPr>
          <p:nvPr>
            <p:ph sz="half" idx="2"/>
          </p:nvPr>
        </p:nvSpPr>
        <p:spPr>
          <a:xfrm>
            <a:off x="3763927" y="2400304"/>
            <a:ext cx="5193037" cy="3969323"/>
          </a:xfrm>
        </p:spPr>
        <p:txBody>
          <a:bodyPr/>
          <a:lstStyle/>
          <a:p>
            <a:r>
              <a:rPr lang="en-US" dirty="0" smtClean="0"/>
              <a:t>Workgroups assists with developing system communication</a:t>
            </a:r>
          </a:p>
          <a:p>
            <a:r>
              <a:rPr lang="en-US" dirty="0"/>
              <a:t>SBCTC maintains </a:t>
            </a:r>
            <a:r>
              <a:rPr lang="en-US" dirty="0" smtClean="0"/>
              <a:t>project web site </a:t>
            </a:r>
            <a:endParaRPr lang="en-US" dirty="0"/>
          </a:p>
          <a:p>
            <a:r>
              <a:rPr lang="en-US" dirty="0" smtClean="0"/>
              <a:t>SBCTC monitors and reports on project activities and timelines</a:t>
            </a:r>
          </a:p>
        </p:txBody>
      </p:sp>
      <p:sp>
        <p:nvSpPr>
          <p:cNvPr id="13" name="Title 3"/>
          <p:cNvSpPr txBox="1">
            <a:spLocks/>
          </p:cNvSpPr>
          <p:nvPr/>
        </p:nvSpPr>
        <p:spPr>
          <a:xfrm>
            <a:off x="3763927" y="1462241"/>
            <a:ext cx="5193038" cy="719850"/>
          </a:xfrm>
          <a:prstGeom prst="rect">
            <a:avLst/>
          </a:prstGeom>
        </p:spPr>
        <p:txBody>
          <a:bodyPr/>
          <a:lstStyle>
            <a:lvl1pPr algn="l" defTabSz="914400" rtl="0" eaLnBrk="1" latinLnBrk="0" hangingPunct="1">
              <a:lnSpc>
                <a:spcPct val="90000"/>
              </a:lnSpc>
              <a:spcBef>
                <a:spcPct val="0"/>
              </a:spcBef>
              <a:buNone/>
              <a:defRPr sz="3500" kern="1200" cap="all" baseline="0">
                <a:solidFill>
                  <a:srgbClr val="003764"/>
                </a:solidFill>
                <a:latin typeface="+mj-lt"/>
                <a:ea typeface="+mj-ea"/>
                <a:cs typeface="+mj-cs"/>
              </a:defRPr>
            </a:lvl1pPr>
          </a:lstStyle>
          <a:p>
            <a:r>
              <a:rPr lang="en-US" dirty="0" smtClean="0"/>
              <a:t>OTHER DUTIES</a:t>
            </a:r>
            <a:endParaRPr lang="en-US" dirty="0"/>
          </a:p>
        </p:txBody>
      </p:sp>
      <p:cxnSp>
        <p:nvCxnSpPr>
          <p:cNvPr id="14" name="Straight Connector 13" title="Decorative image"/>
          <p:cNvCxnSpPr/>
          <p:nvPr/>
        </p:nvCxnSpPr>
        <p:spPr>
          <a:xfrm>
            <a:off x="3423684" y="1462241"/>
            <a:ext cx="31897" cy="5087415"/>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05656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98FFB89-CD0A-4600-B5B7-284311B06406}" vid="{A645EE94-F025-4290-8BAC-E89C32ADF8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7CCA942852BAF47B816527FA0828AEB" ma:contentTypeVersion="1" ma:contentTypeDescription="Create a new document." ma:contentTypeScope="" ma:versionID="28a84b7a3d92b9b11a7f0f1be1bfe22c">
  <xsd:schema xmlns:xsd="http://www.w3.org/2001/XMLSchema" xmlns:xs="http://www.w3.org/2001/XMLSchema" xmlns:p="http://schemas.microsoft.com/office/2006/metadata/properties" xmlns:ns2="445b7a37-0524-4720-a19c-dcf5697cacac" xmlns:ns3="625d9f3a-b143-4a59-b9c3-efc0cf4cbe32" targetNamespace="http://schemas.microsoft.com/office/2006/metadata/properties" ma:root="true" ma:fieldsID="2ca7f30516676a2a918f0afeb2374fc7" ns2:_="" ns3:_="">
    <xsd:import namespace="445b7a37-0524-4720-a19c-dcf5697cacac"/>
    <xsd:import namespace="625d9f3a-b143-4a59-b9c3-efc0cf4cbe32"/>
    <xsd:element name="properties">
      <xsd:complexType>
        <xsd:sequence>
          <xsd:element name="documentManagement">
            <xsd:complexType>
              <xsd:all>
                <xsd:element ref="ns2:_dlc_DocId" minOccurs="0"/>
                <xsd:element ref="ns2:_dlc_DocIdUrl" minOccurs="0"/>
                <xsd:element ref="ns2:_dlc_DocIdPersistId" minOccurs="0"/>
                <xsd:element ref="ns3:Appl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5b7a37-0524-4720-a19c-dcf5697caca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25d9f3a-b143-4a59-b9c3-efc0cf4cbe32" elementFormDefault="qualified">
    <xsd:import namespace="http://schemas.microsoft.com/office/2006/documentManagement/types"/>
    <xsd:import namespace="http://schemas.microsoft.com/office/infopath/2007/PartnerControls"/>
    <xsd:element name="Application" ma:index="11" nillable="true" ma:displayName="Application" ma:list="{5e26263d-2981-4c2d-9a48-8ca30141b7b3}" ma:internalName="Application"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Application xmlns="625d9f3a-b143-4a59-b9c3-efc0cf4cbe32">44</Application>
    <_dlc_DocId xmlns="445b7a37-0524-4720-a19c-dcf5697cacac">JZD7EA6U2Z7V-1222369361-221</_dlc_DocId>
    <_dlc_DocIdUrl xmlns="445b7a37-0524-4720-a19c-dcf5697cacac">
      <Url>https://portal.sbctc.edu/sites/ITD/AppServ/AppDev/_layouts/15/DocIdRedir.aspx?ID=JZD7EA6U2Z7V-1222369361-221</Url>
      <Description>JZD7EA6U2Z7V-1222369361-221</Description>
    </_dlc_DocIdUrl>
  </documentManagement>
</p:properties>
</file>

<file path=customXml/itemProps1.xml><?xml version="1.0" encoding="utf-8"?>
<ds:datastoreItem xmlns:ds="http://schemas.openxmlformats.org/officeDocument/2006/customXml" ds:itemID="{6A49279A-1A11-40D8-8A06-471110C887E6}">
  <ds:schemaRefs>
    <ds:schemaRef ds:uri="http://schemas.microsoft.com/sharepoint/v3/contenttype/forms"/>
  </ds:schemaRefs>
</ds:datastoreItem>
</file>

<file path=customXml/itemProps2.xml><?xml version="1.0" encoding="utf-8"?>
<ds:datastoreItem xmlns:ds="http://schemas.openxmlformats.org/officeDocument/2006/customXml" ds:itemID="{9E71E236-BDAD-47B5-98C3-751F8531FACB}">
  <ds:schemaRefs>
    <ds:schemaRef ds:uri="http://schemas.microsoft.com/sharepoint/events"/>
  </ds:schemaRefs>
</ds:datastoreItem>
</file>

<file path=customXml/itemProps3.xml><?xml version="1.0" encoding="utf-8"?>
<ds:datastoreItem xmlns:ds="http://schemas.openxmlformats.org/officeDocument/2006/customXml" ds:itemID="{B949DC78-23FC-4B5A-B618-7519E57CF6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5b7a37-0524-4720-a19c-dcf5697cacac"/>
    <ds:schemaRef ds:uri="625d9f3a-b143-4a59-b9c3-efc0cf4cbe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624161E-60C7-496E-9930-5B32F5E4B202}">
  <ds:schemaRefs>
    <ds:schemaRef ds:uri="http://schemas.microsoft.com/office/2006/documentManagement/types"/>
    <ds:schemaRef ds:uri="http://schemas.microsoft.com/office/2006/metadata/properties"/>
    <ds:schemaRef ds:uri="http://schemas.microsoft.com/office/infopath/2007/PartnerControls"/>
    <ds:schemaRef ds:uri="625d9f3a-b143-4a59-b9c3-efc0cf4cbe32"/>
    <ds:schemaRef ds:uri="http://purl.org/dc/terms/"/>
    <ds:schemaRef ds:uri="http://purl.org/dc/dcmitype/"/>
    <ds:schemaRef ds:uri="http://schemas.openxmlformats.org/package/2006/metadata/core-properties"/>
    <ds:schemaRef ds:uri="445b7a37-0524-4720-a19c-dcf5697cacac"/>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sbctc-powerpoint-template</Template>
  <TotalTime>397</TotalTime>
  <Words>385</Words>
  <Application>Microsoft Office PowerPoint</Application>
  <PresentationFormat>On-screen Show (4:3)</PresentationFormat>
  <Paragraphs>84</Paragraphs>
  <Slides>11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9" baseType="lpstr">
      <vt:lpstr>Arial</vt:lpstr>
      <vt:lpstr>Calibri</vt:lpstr>
      <vt:lpstr>Franklin Gothic Book</vt:lpstr>
      <vt:lpstr>Franklin Gothic Medium</vt:lpstr>
      <vt:lpstr>Ink Free</vt:lpstr>
      <vt:lpstr>Times New Roman</vt:lpstr>
      <vt:lpstr>Office Theme</vt:lpstr>
      <vt:lpstr>Visio</vt:lpstr>
      <vt:lpstr>Legacy transcripts</vt:lpstr>
      <vt:lpstr>Objective</vt:lpstr>
      <vt:lpstr>Iterative development</vt:lpstr>
      <vt:lpstr>elicit requirements</vt:lpstr>
      <vt:lpstr>Analysis and documentation</vt:lpstr>
      <vt:lpstr>Review requirements and design</vt:lpstr>
      <vt:lpstr>implement</vt:lpstr>
      <vt:lpstr>Test application and evaluate</vt:lpstr>
      <vt:lpstr>deploy</vt:lpstr>
      <vt:lpstr>Workgroup make-up / schedule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 Main</dc:creator>
  <cp:lastModifiedBy>Marilyn Varela</cp:lastModifiedBy>
  <cp:revision>47</cp:revision>
  <dcterms:created xsi:type="dcterms:W3CDTF">2019-01-02T20:50:13Z</dcterms:created>
  <dcterms:modified xsi:type="dcterms:W3CDTF">2019-03-05T16:34:23Z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0x01010037CCA942852BAF47B816527FA0828AEB</vt:lpwstr>
  </property>
  <property fmtid="{D5CDD505-2E9C-101B-9397-08002B2CF9AE}" pid="3" name="_dlc_DocIdItemGuid">
    <vt:lpwstr>4ae06116-691d-4ca9-8dda-9da09c691516</vt:lpwstr>
  </property>
</Properties>
</file>