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22"/>
  </p:notesMasterIdLst>
  <p:handoutMasterIdLst>
    <p:handoutMasterId r:id="rId23"/>
  </p:handoutMasterIdLst>
  <p:sldIdLst>
    <p:sldId id="259" r:id="rId6"/>
    <p:sldId id="262" r:id="rId7"/>
    <p:sldId id="263" r:id="rId8"/>
    <p:sldId id="273" r:id="rId9"/>
    <p:sldId id="264" r:id="rId10"/>
    <p:sldId id="265" r:id="rId11"/>
    <p:sldId id="266" r:id="rId12"/>
    <p:sldId id="274" r:id="rId13"/>
    <p:sldId id="275" r:id="rId14"/>
    <p:sldId id="267" r:id="rId15"/>
    <p:sldId id="268" r:id="rId16"/>
    <p:sldId id="270" r:id="rId17"/>
    <p:sldId id="272" r:id="rId18"/>
    <p:sldId id="271" r:id="rId19"/>
    <p:sldId id="276" r:id="rId20"/>
    <p:sldId id="26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E80D2A1-2670-4EA7-8063-29F0B585CA29}">
          <p14:sldIdLst>
            <p14:sldId id="259"/>
            <p14:sldId id="262"/>
            <p14:sldId id="263"/>
            <p14:sldId id="273"/>
            <p14:sldId id="264"/>
            <p14:sldId id="265"/>
            <p14:sldId id="266"/>
          </p14:sldIdLst>
        </p14:section>
        <p14:section name="Untitled Section" id="{F40B3CA9-A60B-40A2-8C01-C9E622A9D507}">
          <p14:sldIdLst>
            <p14:sldId id="274"/>
            <p14:sldId id="275"/>
            <p14:sldId id="267"/>
            <p14:sldId id="268"/>
            <p14:sldId id="270"/>
            <p14:sldId id="272"/>
            <p14:sldId id="271"/>
            <p14:sldId id="276"/>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544" y="56"/>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3/14/2024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3/14/2024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3/14/2024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3/14/2024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3/14/2024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3/14/2024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3/14/2024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3/14/2024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3/14/2024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3/14/2024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3/14/2024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3/14/2024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tclinkreferencecenter.ctclink.us/m/56084/l/1781332-9-2-cs-security-using-launchpad-to-copy-sacr-setting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flickr.com/photos/137713708@N03/23778637103" TargetMode="External"/><Relationship Id="rId2" Type="http://schemas.openxmlformats.org/officeDocument/2006/relationships/image" Target="../media/image10.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CS Security – Copy SACR Settings</a:t>
            </a:r>
          </a:p>
        </p:txBody>
      </p:sp>
      <p:sp>
        <p:nvSpPr>
          <p:cNvPr id="4" name="Title 3"/>
          <p:cNvSpPr>
            <a:spLocks noGrp="1"/>
          </p:cNvSpPr>
          <p:nvPr>
            <p:ph type="title"/>
          </p:nvPr>
        </p:nvSpPr>
        <p:spPr/>
        <p:txBody>
          <a:bodyPr/>
          <a:lstStyle/>
          <a:p>
            <a:r>
              <a:rPr lang="en-US" dirty="0"/>
              <a:t>launchpad</a:t>
            </a:r>
          </a:p>
        </p:txBody>
      </p:sp>
      <p:sp>
        <p:nvSpPr>
          <p:cNvPr id="6" name="Text Placeholder 5"/>
          <p:cNvSpPr>
            <a:spLocks noGrp="1"/>
          </p:cNvSpPr>
          <p:nvPr>
            <p:ph type="body" sz="quarter" idx="10"/>
          </p:nvPr>
        </p:nvSpPr>
        <p:spPr/>
        <p:txBody>
          <a:bodyPr/>
          <a:lstStyle/>
          <a:p>
            <a:r>
              <a:rPr lang="en-US" dirty="0"/>
              <a:t>March 14, 2024  9:00 AM</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 Student Financials Security</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pic>
        <p:nvPicPr>
          <p:cNvPr id="5" name="Content Placeholder 4">
            <a:extLst>
              <a:ext uri="{FF2B5EF4-FFF2-40B4-BE49-F238E27FC236}">
                <a16:creationId xmlns:a16="http://schemas.microsoft.com/office/drawing/2014/main" id="{4DA487EF-BAA4-4334-BDE0-EF65E5DBB8A3}"/>
              </a:ext>
            </a:extLst>
          </p:cNvPr>
          <p:cNvPicPr>
            <a:picLocks noGrp="1" noChangeAspect="1"/>
          </p:cNvPicPr>
          <p:nvPr>
            <p:ph idx="1"/>
          </p:nvPr>
        </p:nvPicPr>
        <p:blipFill>
          <a:blip r:embed="rId2"/>
          <a:stretch>
            <a:fillRect/>
          </a:stretch>
        </p:blipFill>
        <p:spPr>
          <a:xfrm>
            <a:off x="4813343" y="2347006"/>
            <a:ext cx="4060492" cy="3757612"/>
          </a:xfrm>
          <a:prstGeom prst="rect">
            <a:avLst/>
          </a:prstGeom>
        </p:spPr>
      </p:pic>
      <p:sp>
        <p:nvSpPr>
          <p:cNvPr id="6" name="TextBox 5">
            <a:extLst>
              <a:ext uri="{FF2B5EF4-FFF2-40B4-BE49-F238E27FC236}">
                <a16:creationId xmlns:a16="http://schemas.microsoft.com/office/drawing/2014/main" id="{03CAA688-6373-4F59-9895-B4F5187F5DFA}"/>
              </a:ext>
            </a:extLst>
          </p:cNvPr>
          <p:cNvSpPr txBox="1"/>
          <p:nvPr/>
        </p:nvSpPr>
        <p:spPr>
          <a:xfrm>
            <a:off x="536860" y="2347006"/>
            <a:ext cx="4060492" cy="4247317"/>
          </a:xfrm>
          <a:prstGeom prst="rect">
            <a:avLst/>
          </a:prstGeom>
          <a:noFill/>
        </p:spPr>
        <p:txBody>
          <a:bodyPr wrap="square" rtlCol="0">
            <a:spAutoFit/>
          </a:bodyPr>
          <a:lstStyle/>
          <a:p>
            <a:pPr marL="285750" indent="-285750">
              <a:buFont typeface="Arial" panose="020B0604020202020204" pitchFamily="34" charset="0"/>
              <a:buChar char="•"/>
            </a:pPr>
            <a:r>
              <a:rPr lang="en-US" dirty="0"/>
              <a:t>All of the requirements that Copy Student Admin Security had Apply to Copy Student Financials.  </a:t>
            </a:r>
          </a:p>
          <a:p>
            <a:pPr marL="285750" indent="-285750">
              <a:buFont typeface="Arial" panose="020B0604020202020204" pitchFamily="34" charset="0"/>
              <a:buChar char="•"/>
            </a:pPr>
            <a:r>
              <a:rPr lang="en-US" dirty="0"/>
              <a:t>The Academic Institution to copy From HAS to be </a:t>
            </a:r>
            <a:r>
              <a:rPr lang="en-US" dirty="0">
                <a:highlight>
                  <a:srgbClr val="FFFF00"/>
                </a:highlight>
              </a:rPr>
              <a:t>selected first</a:t>
            </a:r>
            <a:r>
              <a:rPr lang="en-US" dirty="0"/>
              <a:t>.</a:t>
            </a:r>
          </a:p>
          <a:p>
            <a:pPr marL="285750" indent="-285750">
              <a:buFont typeface="Arial" panose="020B0604020202020204" pitchFamily="34" charset="0"/>
              <a:buChar char="•"/>
            </a:pPr>
            <a:r>
              <a:rPr lang="en-US" dirty="0"/>
              <a:t>The LSA/Copy From must have Same Academic Institution SACR, and the COPY To has to have an </a:t>
            </a:r>
            <a:r>
              <a:rPr lang="en-US" dirty="0">
                <a:highlight>
                  <a:srgbClr val="FFFF00"/>
                </a:highlight>
              </a:rPr>
              <a:t>active</a:t>
            </a:r>
            <a:r>
              <a:rPr lang="en-US" dirty="0"/>
              <a:t> Job Record at the same institution. </a:t>
            </a:r>
          </a:p>
          <a:p>
            <a:pPr marL="285750" indent="-285750">
              <a:buFont typeface="Arial" panose="020B0604020202020204" pitchFamily="34" charset="0"/>
              <a:buChar char="•"/>
            </a:pPr>
            <a:r>
              <a:rPr lang="en-US" dirty="0"/>
              <a:t>Only SACR Values that the copy From Has, will be ungrayed and selectable. </a:t>
            </a:r>
          </a:p>
          <a:p>
            <a:pPr marL="285750" indent="-285750">
              <a:buFont typeface="Arial" panose="020B0604020202020204" pitchFamily="34" charset="0"/>
              <a:buChar char="•"/>
            </a:pPr>
            <a:r>
              <a:rPr lang="en-US" dirty="0"/>
              <a:t>You can Copy to Multiple Users at once. </a:t>
            </a:r>
          </a:p>
          <a:p>
            <a:pPr marL="285750" indent="-285750">
              <a:buFont typeface="Arial" panose="020B0604020202020204" pitchFamily="34" charset="0"/>
              <a:buChar char="•"/>
            </a:pPr>
            <a:r>
              <a:rPr lang="en-US" dirty="0"/>
              <a:t>The page will clear out after you select the Copy Button.</a:t>
            </a:r>
          </a:p>
        </p:txBody>
      </p:sp>
      <p:cxnSp>
        <p:nvCxnSpPr>
          <p:cNvPr id="8" name="Straight Arrow Connector 7">
            <a:extLst>
              <a:ext uri="{FF2B5EF4-FFF2-40B4-BE49-F238E27FC236}">
                <a16:creationId xmlns:a16="http://schemas.microsoft.com/office/drawing/2014/main" id="{837D9E7C-04A8-4C54-935E-A0FC7574263D}"/>
              </a:ext>
            </a:extLst>
          </p:cNvPr>
          <p:cNvCxnSpPr/>
          <p:nvPr/>
        </p:nvCxnSpPr>
        <p:spPr>
          <a:xfrm>
            <a:off x="3976382" y="3632433"/>
            <a:ext cx="1862356" cy="3103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DA68CF9-A7CB-4993-BB5D-A0B0EE4FF0A5}"/>
              </a:ext>
            </a:extLst>
          </p:cNvPr>
          <p:cNvCxnSpPr/>
          <p:nvPr/>
        </p:nvCxnSpPr>
        <p:spPr>
          <a:xfrm flipV="1">
            <a:off x="3414319" y="4764947"/>
            <a:ext cx="3238151" cy="158551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58F5D481-44AC-4472-9EE8-15CD3B0E819C}"/>
              </a:ext>
            </a:extLst>
          </p:cNvPr>
          <p:cNvCxnSpPr/>
          <p:nvPr/>
        </p:nvCxnSpPr>
        <p:spPr>
          <a:xfrm flipV="1">
            <a:off x="2083585" y="5494789"/>
            <a:ext cx="5953068" cy="25167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594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Templatized Users</a:t>
            </a:r>
            <a:br>
              <a:rPr lang="en-US" dirty="0"/>
            </a:br>
            <a:endParaRPr lang="en-US" dirty="0"/>
          </a:p>
        </p:txBody>
      </p:sp>
      <p:sp>
        <p:nvSpPr>
          <p:cNvPr id="3" name="Content Placeholder 2"/>
          <p:cNvSpPr>
            <a:spLocks noGrp="1"/>
          </p:cNvSpPr>
          <p:nvPr>
            <p:ph idx="1"/>
          </p:nvPr>
        </p:nvSpPr>
        <p:spPr>
          <a:xfrm>
            <a:off x="536860" y="2114026"/>
            <a:ext cx="8336975" cy="4058175"/>
          </a:xfrm>
        </p:spPr>
        <p:txBody>
          <a:bodyPr/>
          <a:lstStyle/>
          <a:p>
            <a:r>
              <a:rPr lang="en-US" sz="2400" dirty="0"/>
              <a:t>As part of the SASI Project, there are discussions around creating Templatized User IDs at each institution that would contain SACR values needed for a specific Position that could be used for the COPY From User id.  </a:t>
            </a:r>
          </a:p>
          <a:p>
            <a:r>
              <a:rPr lang="en-US" sz="2400" dirty="0"/>
              <a:t>These IDS would be created by SBCTC Central Security and maintained at the institution level.  </a:t>
            </a:r>
          </a:p>
          <a:p>
            <a:r>
              <a:rPr lang="en-US" sz="2400" dirty="0"/>
              <a:t>They would remain LOCKED in ctcLink. </a:t>
            </a:r>
          </a:p>
          <a:p>
            <a:r>
              <a:rPr lang="en-US" sz="2400" dirty="0"/>
              <a:t>SACR would be configured by the institution. </a:t>
            </a:r>
          </a:p>
          <a:p>
            <a:r>
              <a:rPr lang="en-US" sz="2400" dirty="0"/>
              <a:t>These would be audited to ensure they remain locked. </a:t>
            </a:r>
          </a:p>
          <a:p>
            <a:r>
              <a:rPr lang="en-US" sz="2400" dirty="0"/>
              <a:t>These IDS would have a standard naming convention.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2734461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p:txBody>
          <a:bodyPr/>
          <a:lstStyle/>
          <a:p>
            <a:r>
              <a:rPr lang="en-US" dirty="0"/>
              <a:t>New QRG: </a:t>
            </a:r>
            <a:r>
              <a:rPr lang="en-US" sz="2400" dirty="0">
                <a:hlinkClick r:id="rId2"/>
              </a:rPr>
              <a:t>https://ctclinkreferencecenter.ctclink.us/m/56084/l/1781332-9-2-cs-security-using-launchpad-to-copy-sacr-settings</a:t>
            </a:r>
            <a:endParaRPr lang="en-US" sz="2400" dirty="0"/>
          </a:p>
          <a:p>
            <a:r>
              <a:rPr lang="en-US" sz="2000" dirty="0"/>
              <a:t>If the Copy FROM User ID doesn’t have the SAME Academic Institution SACR Value set, the Local Security Administrator will not be able to select them in the Copy From Field.  It Will however let them copy TO them as it could be a new User that needs SACR.  In the Case of the COPY To Field, it is based on Job Data in HCM.  The companies have to match. </a:t>
            </a:r>
            <a:r>
              <a:rPr lang="en-US" dirty="0"/>
              <a:t>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377671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392572"/>
            <a:ext cx="8336975" cy="486562"/>
          </a:xfrm>
        </p:spPr>
        <p:txBody>
          <a:bodyPr/>
          <a:lstStyle/>
          <a:p>
            <a:r>
              <a:rPr lang="en-US" dirty="0"/>
              <a:t>reminders</a:t>
            </a:r>
          </a:p>
        </p:txBody>
      </p:sp>
      <p:sp>
        <p:nvSpPr>
          <p:cNvPr id="3" name="Content Placeholder 2"/>
          <p:cNvSpPr>
            <a:spLocks noGrp="1"/>
          </p:cNvSpPr>
          <p:nvPr>
            <p:ph idx="1"/>
          </p:nvPr>
        </p:nvSpPr>
        <p:spPr>
          <a:xfrm>
            <a:off x="536860" y="2030136"/>
            <a:ext cx="8336975" cy="4691339"/>
          </a:xfrm>
        </p:spPr>
        <p:txBody>
          <a:bodyPr/>
          <a:lstStyle/>
          <a:p>
            <a:r>
              <a:rPr lang="en-US" sz="2400" dirty="0"/>
              <a:t>If the COPY To USER ID doesn’t have an Active Job Record in HCM for the institution that the LSA has Academic Institution SACR for, they will get an Invalid Value – press the prompt button or hyperlink for a list of valid values (15, 11) error message. </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pic>
        <p:nvPicPr>
          <p:cNvPr id="5" name="Picture 4">
            <a:extLst>
              <a:ext uri="{FF2B5EF4-FFF2-40B4-BE49-F238E27FC236}">
                <a16:creationId xmlns:a16="http://schemas.microsoft.com/office/drawing/2014/main" id="{A83D62BF-164D-4EC0-87C6-85AE1BEFD6BB}"/>
              </a:ext>
            </a:extLst>
          </p:cNvPr>
          <p:cNvPicPr>
            <a:picLocks noChangeAspect="1"/>
          </p:cNvPicPr>
          <p:nvPr/>
        </p:nvPicPr>
        <p:blipFill>
          <a:blip r:embed="rId2"/>
          <a:stretch>
            <a:fillRect/>
          </a:stretch>
        </p:blipFill>
        <p:spPr>
          <a:xfrm>
            <a:off x="2617365" y="3737728"/>
            <a:ext cx="3840186" cy="2864972"/>
          </a:xfrm>
          <a:prstGeom prst="rect">
            <a:avLst/>
          </a:prstGeom>
        </p:spPr>
      </p:pic>
    </p:spTree>
    <p:extLst>
      <p:ext uri="{BB962C8B-B14F-4D97-AF65-F5344CB8AC3E}">
        <p14:creationId xmlns:p14="http://schemas.microsoft.com/office/powerpoint/2010/main" val="1984010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749098"/>
            <a:ext cx="8336975" cy="513756"/>
          </a:xfrm>
        </p:spPr>
        <p:txBody>
          <a:bodyPr/>
          <a:lstStyle/>
          <a:p>
            <a:r>
              <a:rPr lang="en-US" dirty="0"/>
              <a:t>Reminders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14</a:t>
            </a:fld>
            <a:endParaRPr lang="en-US" dirty="0"/>
          </a:p>
        </p:txBody>
      </p:sp>
      <p:sp>
        <p:nvSpPr>
          <p:cNvPr id="5" name="Rectangle 1">
            <a:extLst>
              <a:ext uri="{FF2B5EF4-FFF2-40B4-BE49-F238E27FC236}">
                <a16:creationId xmlns:a16="http://schemas.microsoft.com/office/drawing/2014/main" id="{C628EBB1-6811-4498-ABE6-056AB7AC7D24}"/>
              </a:ext>
            </a:extLst>
          </p:cNvPr>
          <p:cNvSpPr>
            <a:spLocks noGrp="1" noChangeArrowheads="1"/>
          </p:cNvSpPr>
          <p:nvPr>
            <p:ph idx="1"/>
          </p:nvPr>
        </p:nvSpPr>
        <p:spPr bwMode="auto">
          <a:xfrm>
            <a:off x="418743" y="2526731"/>
            <a:ext cx="8502658"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lnSpc>
                <a:spcPct val="100000"/>
              </a:lnSpc>
              <a:spcBef>
                <a:spcPct val="0"/>
              </a:spcBef>
              <a:spcAft>
                <a:spcPct val="0"/>
              </a:spcAft>
            </a:pPr>
            <a:r>
              <a:rPr kumimoji="0" lang="en-US" altLang="en-US" sz="1800" b="0" i="0" u="none" strike="noStrike" cap="none" normalizeH="0" baseline="0" dirty="0">
                <a:ln>
                  <a:noFill/>
                </a:ln>
                <a:solidFill>
                  <a:schemeClr val="tx1"/>
                </a:solidFill>
                <a:effectLst/>
                <a:latin typeface="Arial" panose="020B0604020202020204" pitchFamily="34" charset="0"/>
              </a:rPr>
              <a:t>Some CTC_ User ids will appear in the Copy From User id Field. Local Security Administrators should </a:t>
            </a:r>
            <a:r>
              <a:rPr kumimoji="0" lang="en-US" altLang="en-US" sz="1800" b="1" i="0" u="none" strike="noStrike" cap="none" normalizeH="0" baseline="0" dirty="0">
                <a:ln>
                  <a:noFill/>
                </a:ln>
                <a:solidFill>
                  <a:schemeClr val="tx1"/>
                </a:solidFill>
                <a:effectLst/>
                <a:latin typeface="Arial" panose="020B0604020202020204" pitchFamily="34" charset="0"/>
              </a:rPr>
              <a:t>NEVER use these for Copying.  </a:t>
            </a:r>
          </a:p>
          <a:p>
            <a:pPr marL="0" indent="0" algn="just" eaLnBrk="0" fontAlgn="base" hangingPunct="0">
              <a:lnSpc>
                <a:spcPct val="100000"/>
              </a:lnSpc>
              <a:spcBef>
                <a:spcPct val="0"/>
              </a:spcBef>
              <a:spcAft>
                <a:spcPct val="0"/>
              </a:spcAft>
              <a:buNone/>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algn="just" eaLnBrk="0" fontAlgn="base" hangingPunct="0">
              <a:lnSpc>
                <a:spcPct val="100000"/>
              </a:lnSpc>
              <a:spcBef>
                <a:spcPct val="0"/>
              </a:spcBef>
              <a:spcAft>
                <a:spcPct val="0"/>
              </a:spcAft>
            </a:pPr>
            <a:r>
              <a:rPr kumimoji="0" lang="en-US" altLang="en-US" sz="1800" b="0" i="0" u="none" strike="noStrike" cap="none" normalizeH="0" baseline="0" dirty="0">
                <a:ln>
                  <a:noFill/>
                </a:ln>
                <a:solidFill>
                  <a:schemeClr val="tx1"/>
                </a:solidFill>
                <a:effectLst/>
                <a:latin typeface="Arial" panose="020B0604020202020204" pitchFamily="34" charset="0"/>
              </a:rPr>
              <a:t>Local Security Administrators can Copy to Multiple Users at once by clicking the Plus Sign in the Copy TO area. </a:t>
            </a:r>
          </a:p>
          <a:p>
            <a:pPr algn="just" eaLnBrk="0" fontAlgn="base" hangingPunct="0">
              <a:lnSpc>
                <a:spcPct val="100000"/>
              </a:lnSpc>
              <a:spcBef>
                <a:spcPct val="0"/>
              </a:spcBef>
              <a:spcAft>
                <a:spcPct val="0"/>
              </a:spcAf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algn="just" eaLnBrk="0" fontAlgn="base" hangingPunct="0">
              <a:lnSpc>
                <a:spcPct val="100000"/>
              </a:lnSpc>
              <a:spcBef>
                <a:spcPct val="0"/>
              </a:spcBef>
              <a:spcAft>
                <a:spcPct val="0"/>
              </a:spcAft>
            </a:pPr>
            <a:r>
              <a:rPr kumimoji="0" lang="en-US" altLang="en-US" sz="1800" b="0" i="0" u="none" strike="noStrike" cap="none" normalizeH="0" baseline="0" dirty="0">
                <a:ln>
                  <a:noFill/>
                </a:ln>
                <a:solidFill>
                  <a:schemeClr val="tx1"/>
                </a:solidFill>
                <a:effectLst/>
                <a:latin typeface="Arial" panose="020B0604020202020204" pitchFamily="34" charset="0"/>
              </a:rPr>
              <a:t>This tool has been updated so that it will not wipe out other colleges SACR data if the user is associated with multiple institutions if the SACR Value is Institution Specific and Not Global. </a:t>
            </a:r>
          </a:p>
          <a:p>
            <a:pPr algn="just" eaLnBrk="0" fontAlgn="base" hangingPunct="0">
              <a:lnSpc>
                <a:spcPct val="100000"/>
              </a:lnSpc>
              <a:spcBef>
                <a:spcPct val="0"/>
              </a:spcBef>
              <a:spcAft>
                <a:spcPct val="0"/>
              </a:spcAf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algn="just" eaLnBrk="0" fontAlgn="base" hangingPunct="0">
              <a:lnSpc>
                <a:spcPct val="100000"/>
              </a:lnSpc>
              <a:spcBef>
                <a:spcPct val="0"/>
              </a:spcBef>
              <a:spcAft>
                <a:spcPct val="0"/>
              </a:spcAft>
            </a:pPr>
            <a:r>
              <a:rPr kumimoji="0" lang="en-US" altLang="en-US" sz="1800" b="1" i="0" u="none" strike="noStrike" cap="none" normalizeH="0" baseline="0" dirty="0">
                <a:ln>
                  <a:noFill/>
                </a:ln>
                <a:solidFill>
                  <a:schemeClr val="tx1"/>
                </a:solidFill>
                <a:effectLst/>
                <a:latin typeface="Arial" panose="020B0604020202020204" pitchFamily="34" charset="0"/>
              </a:rPr>
              <a:t>For the SACR Settings that Are Global and Not institution Specific, those will be wiped out and replaced with the Copy from user id if that option is selected on the page.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12864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BBD31-C303-4DAC-8BC2-CF82CC3CADF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D885366-1729-4FF6-917F-D8FBC1C49588}"/>
              </a:ext>
            </a:extLst>
          </p:cNvPr>
          <p:cNvSpPr>
            <a:spLocks noGrp="1"/>
          </p:cNvSpPr>
          <p:nvPr>
            <p:ph idx="1"/>
          </p:nvPr>
        </p:nvSpPr>
        <p:spPr/>
        <p:txBody>
          <a:bodyPr/>
          <a:lstStyle/>
          <a:p>
            <a:r>
              <a:rPr lang="en-US" dirty="0"/>
              <a:t>PQA will be available for UAT testing until the end of day March 19, 2024.  </a:t>
            </a:r>
          </a:p>
          <a:p>
            <a:r>
              <a:rPr lang="en-US" dirty="0"/>
              <a:t>If users encounter issues with Launchpad during UAT please submit a ticket to the Security Team as soon as possible. </a:t>
            </a:r>
          </a:p>
          <a:p>
            <a:r>
              <a:rPr lang="en-US" dirty="0"/>
              <a:t>If there are no issues encountered the plan is to move this to production on March 21, 2024. </a:t>
            </a:r>
          </a:p>
        </p:txBody>
      </p:sp>
      <p:sp>
        <p:nvSpPr>
          <p:cNvPr id="4" name="Slide Number Placeholder 3">
            <a:extLst>
              <a:ext uri="{FF2B5EF4-FFF2-40B4-BE49-F238E27FC236}">
                <a16:creationId xmlns:a16="http://schemas.microsoft.com/office/drawing/2014/main" id="{D8DF9C84-4C74-4BE9-8CEA-513DE45BA645}"/>
              </a:ext>
            </a:extLst>
          </p:cNvPr>
          <p:cNvSpPr>
            <a:spLocks noGrp="1"/>
          </p:cNvSpPr>
          <p:nvPr>
            <p:ph type="sldNum" sz="quarter" idx="12"/>
          </p:nvPr>
        </p:nvSpPr>
        <p:spPr/>
        <p:txBody>
          <a:bodyPr/>
          <a:lstStyle/>
          <a:p>
            <a:fld id="{DEE5BC03-7CE3-4FE3-BC0A-0ACCA8AC1F24}" type="slidenum">
              <a:rPr lang="en-US" smtClean="0"/>
              <a:pPr/>
              <a:t>15</a:t>
            </a:fld>
            <a:endParaRPr lang="en-US" dirty="0"/>
          </a:p>
        </p:txBody>
      </p:sp>
    </p:spTree>
    <p:extLst>
      <p:ext uri="{BB962C8B-B14F-4D97-AF65-F5344CB8AC3E}">
        <p14:creationId xmlns:p14="http://schemas.microsoft.com/office/powerpoint/2010/main" val="59129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Q&amp;A</a:t>
            </a:r>
          </a:p>
        </p:txBody>
      </p:sp>
      <p:pic>
        <p:nvPicPr>
          <p:cNvPr id="5" name="Picture 4">
            <a:extLst>
              <a:ext uri="{FF2B5EF4-FFF2-40B4-BE49-F238E27FC236}">
                <a16:creationId xmlns:a16="http://schemas.microsoft.com/office/drawing/2014/main" id="{9471DCF3-B306-4B46-88D0-24328A0B63B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693120" y="2088577"/>
            <a:ext cx="5559162" cy="4007229"/>
          </a:xfrm>
          <a:prstGeom prst="rect">
            <a:avLst/>
          </a:prstGeom>
        </p:spPr>
      </p:pic>
    </p:spTree>
    <p:extLst>
      <p:ext uri="{BB962C8B-B14F-4D97-AF65-F5344CB8AC3E}">
        <p14:creationId xmlns:p14="http://schemas.microsoft.com/office/powerpoint/2010/main" val="418828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r>
              <a:rPr lang="en-US" dirty="0"/>
              <a:t>History of Launchpad</a:t>
            </a:r>
          </a:p>
          <a:p>
            <a:r>
              <a:rPr lang="en-US" dirty="0"/>
              <a:t>Launchpad Moving Forward</a:t>
            </a:r>
          </a:p>
          <a:p>
            <a:r>
              <a:rPr lang="en-US" dirty="0"/>
              <a:t>Copy Student Administration Security</a:t>
            </a:r>
          </a:p>
          <a:p>
            <a:r>
              <a:rPr lang="en-US" dirty="0"/>
              <a:t>Copy Student Financials Security</a:t>
            </a:r>
          </a:p>
          <a:p>
            <a:r>
              <a:rPr lang="en-US" dirty="0"/>
              <a:t>Templatized Users</a:t>
            </a:r>
          </a:p>
          <a:p>
            <a:r>
              <a:rPr lang="en-US" dirty="0"/>
              <a:t>Reminders</a:t>
            </a:r>
          </a:p>
          <a:p>
            <a:r>
              <a:rPr lang="en-US" dirty="0"/>
              <a:t>Q&amp;A</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6115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 of launchpad</a:t>
            </a:r>
          </a:p>
        </p:txBody>
      </p:sp>
      <p:sp>
        <p:nvSpPr>
          <p:cNvPr id="3" name="Content Placeholder 2"/>
          <p:cNvSpPr>
            <a:spLocks noGrp="1"/>
          </p:cNvSpPr>
          <p:nvPr>
            <p:ph idx="1"/>
          </p:nvPr>
        </p:nvSpPr>
        <p:spPr>
          <a:xfrm>
            <a:off x="536860" y="2415155"/>
            <a:ext cx="8336975" cy="3926922"/>
          </a:xfrm>
        </p:spPr>
        <p:txBody>
          <a:bodyPr/>
          <a:lstStyle/>
          <a:p>
            <a:r>
              <a:rPr lang="en-US" dirty="0"/>
              <a:t>Launchpad was originally developed by CIBER (Consulting Company for Project). </a:t>
            </a:r>
          </a:p>
          <a:p>
            <a:r>
              <a:rPr lang="en-US" dirty="0"/>
              <a:t>Used to create the old CTC roles and permissions during project phase. </a:t>
            </a:r>
          </a:p>
          <a:p>
            <a:r>
              <a:rPr lang="en-US" dirty="0"/>
              <a:t>Used to Copy SACR Settings from one user to another.</a:t>
            </a:r>
          </a:p>
          <a:p>
            <a:r>
              <a:rPr lang="en-US" dirty="0"/>
              <a:t>Upon copy, it would overwrite all institutions SACR and replace with the copy to. (Not usable for a system with Multi Business Units in one System).</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531382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Launchpad moving forward</a:t>
            </a:r>
          </a:p>
        </p:txBody>
      </p:sp>
      <p:sp>
        <p:nvSpPr>
          <p:cNvPr id="3" name="Content Placeholder 2"/>
          <p:cNvSpPr>
            <a:spLocks noGrp="1"/>
          </p:cNvSpPr>
          <p:nvPr>
            <p:ph idx="1"/>
          </p:nvPr>
        </p:nvSpPr>
        <p:spPr>
          <a:xfrm>
            <a:off x="536860" y="2114026"/>
            <a:ext cx="8336975" cy="4446165"/>
          </a:xfrm>
        </p:spPr>
        <p:txBody>
          <a:bodyPr/>
          <a:lstStyle/>
          <a:p>
            <a:r>
              <a:rPr lang="en-US" sz="2400" dirty="0"/>
              <a:t>Launchpad is the primary tool for Local Security Administrators to copy SACR Settings from one user to another. </a:t>
            </a:r>
          </a:p>
          <a:p>
            <a:r>
              <a:rPr lang="en-US" sz="2400" dirty="0"/>
              <a:t>SBCTC has modified Launchpad to work for multi-institution SACR Setup. (Doesn’t overwrite other institutions SACR Setups)</a:t>
            </a:r>
          </a:p>
          <a:p>
            <a:r>
              <a:rPr lang="en-US" sz="2400" dirty="0"/>
              <a:t>Launchpad has also been restricted to only allow Local Security Administrators the ability to copy SACR from users at their Institution to users at their institution .  (Restricted by Business Unit)</a:t>
            </a:r>
          </a:p>
          <a:p>
            <a:r>
              <a:rPr lang="en-US" sz="2400" dirty="0"/>
              <a:t>SBCTC removed the old links for the Permission list builder and matrix builder.  (No longer needed).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1964584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9936"/>
            <a:ext cx="8336975" cy="537011"/>
          </a:xfrm>
        </p:spPr>
        <p:txBody>
          <a:bodyPr/>
          <a:lstStyle/>
          <a:p>
            <a:r>
              <a:rPr lang="en-US" sz="3200" dirty="0"/>
              <a:t>Copy Student Administration Security</a:t>
            </a:r>
            <a:br>
              <a:rPr lang="en-US" dirty="0"/>
            </a:b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pic>
        <p:nvPicPr>
          <p:cNvPr id="5" name="Content Placeholder 4">
            <a:extLst>
              <a:ext uri="{FF2B5EF4-FFF2-40B4-BE49-F238E27FC236}">
                <a16:creationId xmlns:a16="http://schemas.microsoft.com/office/drawing/2014/main" id="{584C21A1-71C0-4110-96BE-E4045290494A}"/>
              </a:ext>
            </a:extLst>
          </p:cNvPr>
          <p:cNvPicPr>
            <a:picLocks noGrp="1" noChangeAspect="1"/>
          </p:cNvPicPr>
          <p:nvPr>
            <p:ph idx="1"/>
          </p:nvPr>
        </p:nvPicPr>
        <p:blipFill>
          <a:blip r:embed="rId2"/>
          <a:stretch>
            <a:fillRect/>
          </a:stretch>
        </p:blipFill>
        <p:spPr>
          <a:xfrm>
            <a:off x="4705347" y="2197160"/>
            <a:ext cx="4512321" cy="3615655"/>
          </a:xfrm>
          <a:prstGeom prst="rect">
            <a:avLst/>
          </a:prstGeom>
        </p:spPr>
      </p:pic>
      <p:sp>
        <p:nvSpPr>
          <p:cNvPr id="6" name="TextBox 5">
            <a:extLst>
              <a:ext uri="{FF2B5EF4-FFF2-40B4-BE49-F238E27FC236}">
                <a16:creationId xmlns:a16="http://schemas.microsoft.com/office/drawing/2014/main" id="{EC7FD5ED-3F76-4455-8FD5-8AD382C787CD}"/>
              </a:ext>
            </a:extLst>
          </p:cNvPr>
          <p:cNvSpPr txBox="1"/>
          <p:nvPr/>
        </p:nvSpPr>
        <p:spPr>
          <a:xfrm>
            <a:off x="612396" y="2197160"/>
            <a:ext cx="3899926" cy="4524315"/>
          </a:xfrm>
          <a:prstGeom prst="rect">
            <a:avLst/>
          </a:prstGeom>
          <a:noFill/>
        </p:spPr>
        <p:txBody>
          <a:bodyPr wrap="square" rtlCol="0">
            <a:spAutoFit/>
          </a:bodyPr>
          <a:lstStyle/>
          <a:p>
            <a:pPr marL="285750" indent="-285750">
              <a:buFont typeface="Arial" panose="020B0604020202020204" pitchFamily="34" charset="0"/>
              <a:buChar char="•"/>
            </a:pPr>
            <a:r>
              <a:rPr lang="en-US" sz="1600" dirty="0"/>
              <a:t>The Local Security Administrator’s Academic Institution SACR value must Match the COPY FROM User ID in order for the User ID to be Selected.  The COPY TO User ID Must have an ACTIVE Job record at the same institution that matches the Local Security Administrators Academic Institution.  </a:t>
            </a:r>
          </a:p>
          <a:p>
            <a:pPr marL="285750" indent="-285750">
              <a:buFont typeface="Arial" panose="020B0604020202020204" pitchFamily="34" charset="0"/>
              <a:buChar char="•"/>
            </a:pPr>
            <a:r>
              <a:rPr lang="en-US" sz="1600" dirty="0"/>
              <a:t>The Page will NOT work correctly if the Local Security Administrator doesn’t chose the Academic Institution to Copy From Value first. </a:t>
            </a:r>
          </a:p>
          <a:p>
            <a:pPr marL="285750" indent="-285750">
              <a:buFont typeface="Arial" panose="020B0604020202020204" pitchFamily="34" charset="0"/>
              <a:buChar char="•"/>
            </a:pPr>
            <a:r>
              <a:rPr lang="en-US" sz="1600" dirty="0"/>
              <a:t>For Multi-District Schools, The Local Security Administrator will have to choose the value of the specific unit to copy from.  If users need multiple at that district, they will have to copy for each part (i.e. 171, 172). </a:t>
            </a:r>
          </a:p>
        </p:txBody>
      </p:sp>
      <p:cxnSp>
        <p:nvCxnSpPr>
          <p:cNvPr id="8" name="Straight Arrow Connector 7">
            <a:extLst>
              <a:ext uri="{FF2B5EF4-FFF2-40B4-BE49-F238E27FC236}">
                <a16:creationId xmlns:a16="http://schemas.microsoft.com/office/drawing/2014/main" id="{6820E57A-9263-4CAF-AB14-EF53D58B2288}"/>
              </a:ext>
            </a:extLst>
          </p:cNvPr>
          <p:cNvCxnSpPr>
            <a:cxnSpLocks/>
          </p:cNvCxnSpPr>
          <p:nvPr/>
        </p:nvCxnSpPr>
        <p:spPr>
          <a:xfrm flipV="1">
            <a:off x="2407640" y="3573712"/>
            <a:ext cx="3229762" cy="146807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694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9936"/>
            <a:ext cx="8336975" cy="553494"/>
          </a:xfrm>
        </p:spPr>
        <p:txBody>
          <a:bodyPr/>
          <a:lstStyle/>
          <a:p>
            <a:r>
              <a:rPr lang="en-US" sz="3200" dirty="0"/>
              <a:t>Copy Student Administration Security</a:t>
            </a:r>
            <a:br>
              <a:rPr lang="en-US" dirty="0"/>
            </a:b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pic>
        <p:nvPicPr>
          <p:cNvPr id="5" name="Content Placeholder 4">
            <a:extLst>
              <a:ext uri="{FF2B5EF4-FFF2-40B4-BE49-F238E27FC236}">
                <a16:creationId xmlns:a16="http://schemas.microsoft.com/office/drawing/2014/main" id="{6DF45888-F015-4352-A5D3-84553E8D841B}"/>
              </a:ext>
            </a:extLst>
          </p:cNvPr>
          <p:cNvPicPr>
            <a:picLocks noGrp="1" noChangeAspect="1"/>
          </p:cNvPicPr>
          <p:nvPr>
            <p:ph idx="1"/>
          </p:nvPr>
        </p:nvPicPr>
        <p:blipFill>
          <a:blip r:embed="rId2"/>
          <a:stretch>
            <a:fillRect/>
          </a:stretch>
        </p:blipFill>
        <p:spPr>
          <a:xfrm>
            <a:off x="4705347" y="2103430"/>
            <a:ext cx="4198067" cy="3277998"/>
          </a:xfrm>
          <a:prstGeom prst="rect">
            <a:avLst/>
          </a:prstGeom>
        </p:spPr>
      </p:pic>
      <p:sp>
        <p:nvSpPr>
          <p:cNvPr id="6" name="TextBox 5">
            <a:extLst>
              <a:ext uri="{FF2B5EF4-FFF2-40B4-BE49-F238E27FC236}">
                <a16:creationId xmlns:a16="http://schemas.microsoft.com/office/drawing/2014/main" id="{6AB8C1A6-32B8-4E60-A63C-7F4C0729E6E3}"/>
              </a:ext>
            </a:extLst>
          </p:cNvPr>
          <p:cNvSpPr txBox="1"/>
          <p:nvPr/>
        </p:nvSpPr>
        <p:spPr>
          <a:xfrm>
            <a:off x="679508" y="2206305"/>
            <a:ext cx="3892492" cy="4247317"/>
          </a:xfrm>
          <a:prstGeom prst="rect">
            <a:avLst/>
          </a:prstGeom>
          <a:noFill/>
        </p:spPr>
        <p:txBody>
          <a:bodyPr wrap="square" rtlCol="0">
            <a:spAutoFit/>
          </a:bodyPr>
          <a:lstStyle/>
          <a:p>
            <a:pPr marL="285750" indent="-285750">
              <a:buFont typeface="Arial" panose="020B0604020202020204" pitchFamily="34" charset="0"/>
              <a:buChar char="•"/>
            </a:pPr>
            <a:r>
              <a:rPr lang="en-US" dirty="0"/>
              <a:t>After the Academic Institution to Copy From is Selected, Next choose the User ID of the person you want to Copy SACR Values From.  </a:t>
            </a:r>
          </a:p>
          <a:p>
            <a:pPr marL="285750" indent="-285750">
              <a:buFont typeface="Arial" panose="020B0604020202020204" pitchFamily="34" charset="0"/>
              <a:buChar char="•"/>
            </a:pPr>
            <a:r>
              <a:rPr lang="en-US" dirty="0"/>
              <a:t>Only the boxes related to the SACR Settings that the Copy FROM user id has will appear ungrayed.  If they don’t have SACR Settings for a particular area, those check boxes will be greyed out.  </a:t>
            </a:r>
          </a:p>
          <a:p>
            <a:pPr marL="285750" indent="-285750">
              <a:buFont typeface="Arial" panose="020B0604020202020204" pitchFamily="34" charset="0"/>
              <a:buChar char="•"/>
            </a:pPr>
            <a:r>
              <a:rPr lang="en-US" dirty="0"/>
              <a:t>Select all or specific SACR Settings that you want the Copy TO User to have. </a:t>
            </a:r>
          </a:p>
          <a:p>
            <a:pPr marL="285750" indent="-285750">
              <a:buFont typeface="Arial" panose="020B0604020202020204" pitchFamily="34" charset="0"/>
              <a:buChar char="•"/>
            </a:pPr>
            <a:r>
              <a:rPr lang="en-US" dirty="0"/>
              <a:t>Next, Select the Copy TO User id that needs those SACR Settings. </a:t>
            </a:r>
          </a:p>
        </p:txBody>
      </p:sp>
    </p:spTree>
    <p:extLst>
      <p:ext uri="{BB962C8B-B14F-4D97-AF65-F5344CB8AC3E}">
        <p14:creationId xmlns:p14="http://schemas.microsoft.com/office/powerpoint/2010/main" val="2184562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549936"/>
            <a:ext cx="8336975" cy="553494"/>
          </a:xfrm>
        </p:spPr>
        <p:txBody>
          <a:bodyPr/>
          <a:lstStyle/>
          <a:p>
            <a:r>
              <a:rPr lang="en-US" sz="3200" dirty="0"/>
              <a:t>Copy Student Administration Security</a:t>
            </a:r>
            <a:br>
              <a:rPr lang="en-US" sz="3200" dirty="0"/>
            </a:br>
            <a:endParaRPr lang="en-US" sz="32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pic>
        <p:nvPicPr>
          <p:cNvPr id="5" name="Content Placeholder 4">
            <a:extLst>
              <a:ext uri="{FF2B5EF4-FFF2-40B4-BE49-F238E27FC236}">
                <a16:creationId xmlns:a16="http://schemas.microsoft.com/office/drawing/2014/main" id="{795DB789-C50C-4998-8786-37B181A360C9}"/>
              </a:ext>
            </a:extLst>
          </p:cNvPr>
          <p:cNvPicPr>
            <a:picLocks noGrp="1" noChangeAspect="1"/>
          </p:cNvPicPr>
          <p:nvPr>
            <p:ph idx="1"/>
          </p:nvPr>
        </p:nvPicPr>
        <p:blipFill>
          <a:blip r:embed="rId2"/>
          <a:stretch>
            <a:fillRect/>
          </a:stretch>
        </p:blipFill>
        <p:spPr>
          <a:xfrm>
            <a:off x="4572000" y="2103430"/>
            <a:ext cx="4488135" cy="3504493"/>
          </a:xfrm>
          <a:prstGeom prst="rect">
            <a:avLst/>
          </a:prstGeom>
        </p:spPr>
      </p:pic>
      <p:sp>
        <p:nvSpPr>
          <p:cNvPr id="6" name="TextBox 5">
            <a:extLst>
              <a:ext uri="{FF2B5EF4-FFF2-40B4-BE49-F238E27FC236}">
                <a16:creationId xmlns:a16="http://schemas.microsoft.com/office/drawing/2014/main" id="{E025C409-3B66-4B8D-8E28-C679F7AF4BEC}"/>
              </a:ext>
            </a:extLst>
          </p:cNvPr>
          <p:cNvSpPr txBox="1"/>
          <p:nvPr/>
        </p:nvSpPr>
        <p:spPr>
          <a:xfrm>
            <a:off x="620785" y="2348917"/>
            <a:ext cx="3858936" cy="2585323"/>
          </a:xfrm>
          <a:prstGeom prst="rect">
            <a:avLst/>
          </a:prstGeom>
          <a:noFill/>
        </p:spPr>
        <p:txBody>
          <a:bodyPr wrap="square" rtlCol="0">
            <a:spAutoFit/>
          </a:bodyPr>
          <a:lstStyle/>
          <a:p>
            <a:pPr marL="285750" indent="-285750">
              <a:buFont typeface="Arial" panose="020B0604020202020204" pitchFamily="34" charset="0"/>
              <a:buChar char="•"/>
            </a:pPr>
            <a:r>
              <a:rPr lang="en-US" dirty="0"/>
              <a:t>After all the values are filled in, click the COPY Button. </a:t>
            </a:r>
          </a:p>
          <a:p>
            <a:pPr marL="285750" indent="-285750">
              <a:buFont typeface="Arial" panose="020B0604020202020204" pitchFamily="34" charset="0"/>
              <a:buChar char="•"/>
            </a:pPr>
            <a:r>
              <a:rPr lang="en-US" dirty="0"/>
              <a:t>This copies those SACR Settings to the COPY To User ID.  Then the page will Clear out completely.  </a:t>
            </a:r>
          </a:p>
          <a:p>
            <a:pPr marL="285750" indent="-285750">
              <a:buFont typeface="Arial" panose="020B0604020202020204" pitchFamily="34" charset="0"/>
              <a:buChar char="•"/>
            </a:pPr>
            <a:r>
              <a:rPr lang="en-US" dirty="0"/>
              <a:t>Local Security Administrators can also Copy TO multiple users at once if the SACR Settings needed are the same. </a:t>
            </a:r>
          </a:p>
        </p:txBody>
      </p:sp>
      <p:cxnSp>
        <p:nvCxnSpPr>
          <p:cNvPr id="8" name="Straight Arrow Connector 7">
            <a:extLst>
              <a:ext uri="{FF2B5EF4-FFF2-40B4-BE49-F238E27FC236}">
                <a16:creationId xmlns:a16="http://schemas.microsoft.com/office/drawing/2014/main" id="{07393723-DD63-4C95-B1A7-94A3A3B7207F}"/>
              </a:ext>
            </a:extLst>
          </p:cNvPr>
          <p:cNvCxnSpPr/>
          <p:nvPr/>
        </p:nvCxnSpPr>
        <p:spPr>
          <a:xfrm>
            <a:off x="3372374" y="2801923"/>
            <a:ext cx="2642532" cy="19526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16F0DF0E-D270-4DDB-8F03-5B3F747A255F}"/>
              </a:ext>
            </a:extLst>
          </p:cNvPr>
          <p:cNvCxnSpPr>
            <a:cxnSpLocks/>
          </p:cNvCxnSpPr>
          <p:nvPr/>
        </p:nvCxnSpPr>
        <p:spPr>
          <a:xfrm>
            <a:off x="2407640" y="4754571"/>
            <a:ext cx="5159230" cy="4251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488D062B-FF4E-4FD3-B232-A41E9F0F2DD5}"/>
              </a:ext>
            </a:extLst>
          </p:cNvPr>
          <p:cNvPicPr>
            <a:picLocks noChangeAspect="1"/>
          </p:cNvPicPr>
          <p:nvPr/>
        </p:nvPicPr>
        <p:blipFill>
          <a:blip r:embed="rId3"/>
          <a:stretch>
            <a:fillRect/>
          </a:stretch>
        </p:blipFill>
        <p:spPr>
          <a:xfrm>
            <a:off x="536860" y="5308064"/>
            <a:ext cx="4167449" cy="1361873"/>
          </a:xfrm>
          <a:prstGeom prst="rect">
            <a:avLst/>
          </a:prstGeom>
        </p:spPr>
      </p:pic>
      <p:cxnSp>
        <p:nvCxnSpPr>
          <p:cNvPr id="14" name="Straight Arrow Connector 13">
            <a:extLst>
              <a:ext uri="{FF2B5EF4-FFF2-40B4-BE49-F238E27FC236}">
                <a16:creationId xmlns:a16="http://schemas.microsoft.com/office/drawing/2014/main" id="{232A3226-88A1-475A-974B-704EADA0A398}"/>
              </a:ext>
            </a:extLst>
          </p:cNvPr>
          <p:cNvCxnSpPr/>
          <p:nvPr/>
        </p:nvCxnSpPr>
        <p:spPr>
          <a:xfrm flipH="1">
            <a:off x="2055303" y="4754571"/>
            <a:ext cx="352337" cy="100866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097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Copy Student Administration Security</a:t>
            </a:r>
            <a:br>
              <a:rPr lang="en-US" sz="3600" dirty="0"/>
            </a:br>
            <a:endParaRPr lang="en-US" dirty="0"/>
          </a:p>
        </p:txBody>
      </p:sp>
      <p:sp>
        <p:nvSpPr>
          <p:cNvPr id="3" name="Content Placeholder 2"/>
          <p:cNvSpPr>
            <a:spLocks noGrp="1"/>
          </p:cNvSpPr>
          <p:nvPr>
            <p:ph idx="1"/>
          </p:nvPr>
        </p:nvSpPr>
        <p:spPr>
          <a:xfrm>
            <a:off x="536860" y="2130804"/>
            <a:ext cx="8336975" cy="4496499"/>
          </a:xfrm>
        </p:spPr>
        <p:txBody>
          <a:bodyPr/>
          <a:lstStyle/>
          <a:p>
            <a:r>
              <a:rPr lang="en-US" sz="2400" dirty="0"/>
              <a:t>Not All Student Admin SACR Values are Institution Specific, some are global. </a:t>
            </a:r>
          </a:p>
          <a:p>
            <a:r>
              <a:rPr lang="en-US" sz="2400" dirty="0"/>
              <a:t>Below are the ones that ARE Institution Specific, so that when the copy function is Used it will not overwrite other institutions SACR Settings for the COPY To User id. </a:t>
            </a:r>
          </a:p>
          <a:p>
            <a:pPr marL="0" indent="0">
              <a:buNone/>
            </a:pPr>
            <a:r>
              <a:rPr lang="en-US" sz="1200" dirty="0"/>
              <a:t>Academic Institution		Student Groups		Enrollment		</a:t>
            </a:r>
          </a:p>
          <a:p>
            <a:pPr marL="0" indent="0">
              <a:buNone/>
            </a:pPr>
            <a:r>
              <a:rPr lang="en-US" sz="1200" dirty="0"/>
              <a:t>Campus Security		Transcript Types		Milestones</a:t>
            </a:r>
          </a:p>
          <a:p>
            <a:pPr marL="0" indent="0">
              <a:buNone/>
            </a:pPr>
            <a:r>
              <a:rPr lang="en-US" sz="1200" dirty="0"/>
              <a:t>Career Security		Transcript Reports		Service Indicator</a:t>
            </a:r>
          </a:p>
          <a:p>
            <a:pPr marL="0" indent="0">
              <a:buNone/>
            </a:pPr>
            <a:r>
              <a:rPr lang="en-US" sz="1200" dirty="0"/>
              <a:t>Program Security		Advisement Report</a:t>
            </a:r>
          </a:p>
          <a:p>
            <a:pPr marL="0" indent="0">
              <a:buNone/>
            </a:pPr>
            <a:r>
              <a:rPr lang="en-US" sz="1200" dirty="0"/>
              <a:t>Plan Security			Graduate Status</a:t>
            </a:r>
          </a:p>
          <a:p>
            <a:pPr marL="0" indent="0">
              <a:buNone/>
            </a:pPr>
            <a:r>
              <a:rPr lang="en-US" sz="1200" dirty="0"/>
              <a:t>Academic Organization		Academic Item</a:t>
            </a:r>
          </a:p>
          <a:p>
            <a:pPr marL="0" indent="0">
              <a:buNone/>
            </a:pPr>
            <a:r>
              <a:rPr lang="en-US" sz="1200" dirty="0"/>
              <a:t>Application Center		Scheduled Activity</a:t>
            </a:r>
          </a:p>
          <a:p>
            <a:pPr marL="0" indent="0">
              <a:buNone/>
            </a:pPr>
            <a:r>
              <a:rPr lang="en-US" sz="1200" dirty="0"/>
              <a:t>Recruiting Center		Notification Consumer</a:t>
            </a:r>
          </a:p>
          <a:p>
            <a:pPr marL="0" indent="0">
              <a:buNone/>
            </a:pPr>
            <a:r>
              <a:rPr lang="en-US" sz="1200" dirty="0"/>
              <a:t>3C Group</a:t>
            </a:r>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1158946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442906"/>
            <a:ext cx="8336975" cy="553674"/>
          </a:xfrm>
        </p:spPr>
        <p:txBody>
          <a:bodyPr/>
          <a:lstStyle/>
          <a:p>
            <a:r>
              <a:rPr lang="en-US" sz="3200" dirty="0"/>
              <a:t>Copy Student Administration Security</a:t>
            </a:r>
            <a:br>
              <a:rPr lang="en-US" sz="4000" dirty="0"/>
            </a:br>
            <a:endParaRPr lang="en-US" dirty="0"/>
          </a:p>
        </p:txBody>
      </p:sp>
      <p:sp>
        <p:nvSpPr>
          <p:cNvPr id="3" name="Content Placeholder 2"/>
          <p:cNvSpPr>
            <a:spLocks noGrp="1"/>
          </p:cNvSpPr>
          <p:nvPr>
            <p:ph idx="1"/>
          </p:nvPr>
        </p:nvSpPr>
        <p:spPr>
          <a:xfrm>
            <a:off x="536860" y="1887523"/>
            <a:ext cx="8336975" cy="4833951"/>
          </a:xfrm>
        </p:spPr>
        <p:txBody>
          <a:bodyPr/>
          <a:lstStyle/>
          <a:p>
            <a:r>
              <a:rPr lang="en-US" dirty="0"/>
              <a:t>Below are the ones that are NOT Institution Specific, so that when the copy function is Used it </a:t>
            </a:r>
            <a:r>
              <a:rPr lang="en-US" b="1" dirty="0">
                <a:highlight>
                  <a:srgbClr val="FFFF00"/>
                </a:highlight>
              </a:rPr>
              <a:t>will </a:t>
            </a:r>
            <a:r>
              <a:rPr lang="en-US" dirty="0"/>
              <a:t>overwrite other institutions SACR Settings for the COPY To User id.</a:t>
            </a:r>
          </a:p>
          <a:p>
            <a:pPr marL="0" indent="0">
              <a:buNone/>
            </a:pPr>
            <a:r>
              <a:rPr lang="en-US" sz="1400" dirty="0"/>
              <a:t>Admissions Actions</a:t>
            </a:r>
          </a:p>
          <a:p>
            <a:pPr marL="0" indent="0">
              <a:buNone/>
            </a:pPr>
            <a:r>
              <a:rPr lang="en-US" sz="1400" dirty="0"/>
              <a:t>Program Actions</a:t>
            </a:r>
          </a:p>
          <a:p>
            <a:pPr marL="0" indent="0">
              <a:buNone/>
            </a:pPr>
            <a:r>
              <a:rPr lang="en-US" sz="1400" dirty="0"/>
              <a:t>SEVIS School Code</a:t>
            </a:r>
          </a:p>
          <a:p>
            <a:pPr marL="0" indent="0">
              <a:buNone/>
            </a:pPr>
            <a:r>
              <a:rPr lang="en-US" sz="1400" dirty="0"/>
              <a:t>SEVIS Program Sponsor</a:t>
            </a:r>
          </a:p>
          <a:p>
            <a:pPr marL="0" indent="0">
              <a:buNone/>
            </a:pPr>
            <a:r>
              <a:rPr lang="en-US" sz="1400" dirty="0"/>
              <a:t>Test ID</a:t>
            </a:r>
          </a:p>
          <a:p>
            <a:pPr marL="0" indent="0">
              <a:buNone/>
            </a:pPr>
            <a:r>
              <a:rPr lang="en-US" sz="1400" dirty="0"/>
              <a:t>Population Update</a:t>
            </a:r>
          </a:p>
          <a:p>
            <a:pPr marL="0" indent="0">
              <a:buNone/>
            </a:pPr>
            <a:r>
              <a:rPr lang="en-US" sz="1400" dirty="0"/>
              <a:t>Evaluation Management</a:t>
            </a:r>
          </a:p>
          <a:p>
            <a:pPr marL="0" indent="0">
              <a:buNone/>
            </a:pPr>
            <a:r>
              <a:rPr lang="en-US" sz="1400" dirty="0"/>
              <a:t>Anonymous ID</a:t>
            </a:r>
          </a:p>
          <a:p>
            <a:pPr marL="0" indent="0">
              <a:buNone/>
            </a:pPr>
            <a:r>
              <a:rPr lang="en-US" sz="1400" dirty="0"/>
              <a:t>CTM Transaction</a:t>
            </a:r>
          </a:p>
          <a:p>
            <a:pPr marL="0" indent="0">
              <a:buNone/>
            </a:pPr>
            <a:r>
              <a:rPr lang="en-US" sz="1400" dirty="0"/>
              <a:t>APT Action </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117167549"/>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4" ma:contentTypeDescription="Create a new document." ma:contentTypeScope="" ma:versionID="74cf28072ded077b9e4608ba1dbaec18">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4a0a3dde554ce47ce7e94c8638a9b52c"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Props1.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2.xml><?xml version="1.0" encoding="utf-8"?>
<ds:datastoreItem xmlns:ds="http://schemas.openxmlformats.org/officeDocument/2006/customXml" ds:itemID="{FA7B4D8D-85A9-495B-AA2A-090A16AF8E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4.xml><?xml version="1.0" encoding="utf-8"?>
<ds:datastoreItem xmlns:ds="http://schemas.openxmlformats.org/officeDocument/2006/customXml" ds:itemID="{C5C388AF-9EF2-40E4-AC4E-C9E502C2E4DC}">
  <ds:schemaRefs>
    <ds:schemaRef ds:uri="http://schemas.microsoft.com/office/2006/metadata/properties"/>
    <ds:schemaRef ds:uri="http://www.w3.org/XML/1998/namespace"/>
    <ds:schemaRef ds:uri="http://purl.org/dc/dcmitype/"/>
    <ds:schemaRef ds:uri="03e82ba2-b1c2-49ab-af23-43782fb35cbc"/>
    <ds:schemaRef ds:uri="http://purl.org/dc/term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d9922a8a-c8e9-487d-95d2-c6b1c2450a72"/>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62</TotalTime>
  <Words>1179</Words>
  <Application>Microsoft Office PowerPoint</Application>
  <PresentationFormat>On-screen Show (4:3)</PresentationFormat>
  <Paragraphs>104</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launchpad</vt:lpstr>
      <vt:lpstr>agenda</vt:lpstr>
      <vt:lpstr>History of launchpad</vt:lpstr>
      <vt:lpstr>Launchpad moving forward</vt:lpstr>
      <vt:lpstr>Copy Student Administration Security </vt:lpstr>
      <vt:lpstr>Copy Student Administration Security </vt:lpstr>
      <vt:lpstr>Copy Student Administration Security </vt:lpstr>
      <vt:lpstr>Copy Student Administration Security </vt:lpstr>
      <vt:lpstr>Copy Student Administration Security </vt:lpstr>
      <vt:lpstr>Copy Student Financials Security</vt:lpstr>
      <vt:lpstr>Templatized Users </vt:lpstr>
      <vt:lpstr>reminders</vt:lpstr>
      <vt:lpstr>reminders</vt:lpstr>
      <vt:lpstr>Reminders</vt:lpstr>
      <vt:lpstr>Next Steps</vt:lpstr>
      <vt:lpstr>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Launchpad CS Security – Copy SACR Settings</dc:title>
  <dc:subject>UAT March 14, 2024</dc:subject>
  <dc:creator>Caitlin Stein</dc:creator>
  <cp:lastModifiedBy>Sherry Nelson</cp:lastModifiedBy>
  <cp:revision>9</cp:revision>
  <dcterms:created xsi:type="dcterms:W3CDTF">2019-07-26T22:41:21Z</dcterms:created>
  <dcterms:modified xsi:type="dcterms:W3CDTF">2024-03-14T20:11:39Z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