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15"/>
  </p:notesMasterIdLst>
  <p:handoutMasterIdLst>
    <p:handoutMasterId r:id="rId16"/>
  </p:handoutMasterIdLst>
  <p:sldIdLst>
    <p:sldId id="259" r:id="rId6"/>
    <p:sldId id="262" r:id="rId7"/>
    <p:sldId id="263" r:id="rId8"/>
    <p:sldId id="267" r:id="rId9"/>
    <p:sldId id="264" r:id="rId10"/>
    <p:sldId id="265" r:id="rId11"/>
    <p:sldId id="268" r:id="rId12"/>
    <p:sldId id="266" r:id="rId13"/>
    <p:sldId id="26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1" d="100"/>
          <a:sy n="61" d="100"/>
        </p:scale>
        <p:origin x="1348" y="60"/>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8/22/2022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8/22/2022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8/22/2022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8/22/2022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973916" y="6435073"/>
            <a:ext cx="480406" cy="228600"/>
            <a:chOff x="973916" y="6435073"/>
            <a:chExt cx="480406" cy="228600"/>
          </a:xfrm>
        </p:grpSpPr>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8/22/2022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8/22/2022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8/22/2022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8/22/2022</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8/22/2022</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8/22/2022</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8/22/2022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8/22/2022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Demystifying Masking</a:t>
            </a:r>
          </a:p>
        </p:txBody>
      </p:sp>
      <p:sp>
        <p:nvSpPr>
          <p:cNvPr id="4" name="Title 3"/>
          <p:cNvSpPr>
            <a:spLocks noGrp="1"/>
          </p:cNvSpPr>
          <p:nvPr>
            <p:ph type="title"/>
          </p:nvPr>
        </p:nvSpPr>
        <p:spPr/>
        <p:txBody>
          <a:bodyPr/>
          <a:lstStyle/>
          <a:p>
            <a:r>
              <a:rPr lang="en-US" dirty="0"/>
              <a:t>Peoplesoft Security</a:t>
            </a:r>
          </a:p>
        </p:txBody>
      </p:sp>
      <p:sp>
        <p:nvSpPr>
          <p:cNvPr id="6" name="Text Placeholder 5"/>
          <p:cNvSpPr>
            <a:spLocks noGrp="1"/>
          </p:cNvSpPr>
          <p:nvPr>
            <p:ph type="body" sz="quarter" idx="10"/>
          </p:nvPr>
        </p:nvSpPr>
        <p:spPr/>
        <p:txBody>
          <a:bodyPr/>
          <a:lstStyle/>
          <a:p>
            <a:r>
              <a:rPr lang="en-US" dirty="0"/>
              <a:t>Shelia Sloan</a:t>
            </a:r>
          </a:p>
          <a:p>
            <a:r>
              <a:rPr lang="en-US" dirty="0"/>
              <a:t>April 27, 2022</a:t>
            </a:r>
          </a:p>
        </p:txBody>
      </p:sp>
    </p:spTree>
    <p:extLst>
      <p:ext uri="{BB962C8B-B14F-4D97-AF65-F5344CB8AC3E}">
        <p14:creationId xmlns:p14="http://schemas.microsoft.com/office/powerpoint/2010/main" val="3283783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536860" y="2214694"/>
            <a:ext cx="8336975" cy="3957507"/>
          </a:xfrm>
        </p:spPr>
        <p:txBody>
          <a:bodyPr/>
          <a:lstStyle/>
          <a:p>
            <a:r>
              <a:rPr lang="en-US" dirty="0"/>
              <a:t>Background </a:t>
            </a:r>
          </a:p>
          <a:p>
            <a:r>
              <a:rPr lang="en-US" dirty="0"/>
              <a:t>Masking Changes on 4/24/22</a:t>
            </a:r>
          </a:p>
          <a:p>
            <a:r>
              <a:rPr lang="en-US" dirty="0"/>
              <a:t>Where We’ve Been</a:t>
            </a:r>
          </a:p>
          <a:p>
            <a:r>
              <a:rPr lang="en-US" dirty="0"/>
              <a:t>Where We Are Going</a:t>
            </a:r>
          </a:p>
          <a:p>
            <a:r>
              <a:rPr lang="en-US" dirty="0"/>
              <a:t>Demo</a:t>
            </a:r>
          </a:p>
          <a:p>
            <a:r>
              <a:rPr lang="en-US" dirty="0"/>
              <a:t>Q&amp;A</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pic>
        <p:nvPicPr>
          <p:cNvPr id="5" name="Picture 4">
            <a:extLst>
              <a:ext uri="{FF2B5EF4-FFF2-40B4-BE49-F238E27FC236}">
                <a16:creationId xmlns:a16="http://schemas.microsoft.com/office/drawing/2014/main" id="{8F2E80DA-C3BD-403D-8F20-7D955B57DB42}"/>
              </a:ext>
            </a:extLst>
          </p:cNvPr>
          <p:cNvPicPr>
            <a:picLocks noChangeAspect="1"/>
          </p:cNvPicPr>
          <p:nvPr/>
        </p:nvPicPr>
        <p:blipFill>
          <a:blip r:embed="rId2"/>
          <a:stretch>
            <a:fillRect/>
          </a:stretch>
        </p:blipFill>
        <p:spPr>
          <a:xfrm>
            <a:off x="6101851" y="1549936"/>
            <a:ext cx="2538189" cy="2249090"/>
          </a:xfrm>
          <a:prstGeom prst="rect">
            <a:avLst/>
          </a:prstGeom>
        </p:spPr>
      </p:pic>
    </p:spTree>
    <p:extLst>
      <p:ext uri="{BB962C8B-B14F-4D97-AF65-F5344CB8AC3E}">
        <p14:creationId xmlns:p14="http://schemas.microsoft.com/office/powerpoint/2010/main" val="6115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359C-B8B6-4EC0-A8F2-3F5198DBF887}"/>
              </a:ext>
            </a:extLst>
          </p:cNvPr>
          <p:cNvSpPr>
            <a:spLocks noGrp="1"/>
          </p:cNvSpPr>
          <p:nvPr>
            <p:ph type="title"/>
          </p:nvPr>
        </p:nvSpPr>
        <p:spPr>
          <a:xfrm>
            <a:off x="424292" y="1214377"/>
            <a:ext cx="8336975" cy="647979"/>
          </a:xfrm>
        </p:spPr>
        <p:txBody>
          <a:bodyPr/>
          <a:lstStyle/>
          <a:p>
            <a:r>
              <a:rPr lang="en-US" dirty="0"/>
              <a:t>Background</a:t>
            </a:r>
          </a:p>
        </p:txBody>
      </p:sp>
      <p:sp>
        <p:nvSpPr>
          <p:cNvPr id="3" name="Content Placeholder 2">
            <a:extLst>
              <a:ext uri="{FF2B5EF4-FFF2-40B4-BE49-F238E27FC236}">
                <a16:creationId xmlns:a16="http://schemas.microsoft.com/office/drawing/2014/main" id="{B4557DF7-9BF3-4C53-9A2B-8B78D2208CE0}"/>
              </a:ext>
            </a:extLst>
          </p:cNvPr>
          <p:cNvSpPr>
            <a:spLocks noGrp="1"/>
          </p:cNvSpPr>
          <p:nvPr>
            <p:ph idx="1"/>
          </p:nvPr>
        </p:nvSpPr>
        <p:spPr>
          <a:xfrm>
            <a:off x="536860" y="1971413"/>
            <a:ext cx="8111840" cy="4572000"/>
          </a:xfrm>
        </p:spPr>
        <p:txBody>
          <a:bodyPr/>
          <a:lstStyle/>
          <a:p>
            <a:r>
              <a:rPr lang="en-US" sz="2000" dirty="0"/>
              <a:t>Masking as Delivered by Oracle traditionally is controlled by the Primary permission list of the user. </a:t>
            </a:r>
          </a:p>
          <a:p>
            <a:pPr lvl="1"/>
            <a:r>
              <a:rPr lang="en-US" sz="1600" dirty="0"/>
              <a:t>CTC_PT_MASK_NONE</a:t>
            </a:r>
          </a:p>
          <a:p>
            <a:pPr lvl="1"/>
            <a:r>
              <a:rPr lang="en-US" sz="1600" dirty="0"/>
              <a:t>CTC_PT_MASK_ALL</a:t>
            </a:r>
          </a:p>
          <a:p>
            <a:pPr lvl="1"/>
            <a:r>
              <a:rPr lang="en-US" sz="1600" dirty="0"/>
              <a:t>CTC_PT_MASK_PARTIAL</a:t>
            </a:r>
          </a:p>
          <a:p>
            <a:pPr lvl="1"/>
            <a:r>
              <a:rPr lang="en-US" sz="1600" dirty="0"/>
              <a:t>CTC_PT_MASK_SSN</a:t>
            </a:r>
          </a:p>
          <a:p>
            <a:r>
              <a:rPr lang="en-US" sz="2000" dirty="0"/>
              <a:t>This delivered method only masks social security number and date of birth, and doesn’t consider other level 4 data elements. </a:t>
            </a:r>
          </a:p>
          <a:p>
            <a:r>
              <a:rPr lang="en-US" sz="2000" dirty="0"/>
              <a:t>This method also only works on the search look up pages, not on the main pages themselves. </a:t>
            </a:r>
          </a:p>
          <a:p>
            <a:r>
              <a:rPr lang="en-US" sz="2000" dirty="0"/>
              <a:t>Once the user is drilled down to the main page, oracle doesn’t mask the SSN/DOB unless the user has read only access via a security role to enforce masking. </a:t>
            </a:r>
          </a:p>
          <a:p>
            <a:pPr lvl="1"/>
            <a:r>
              <a:rPr lang="en-US" sz="1600" dirty="0"/>
              <a:t>This can be an interruption to daily business processes as some users need to update the data, but not be able to see the SSN. </a:t>
            </a:r>
          </a:p>
        </p:txBody>
      </p:sp>
      <p:sp>
        <p:nvSpPr>
          <p:cNvPr id="4" name="Slide Number Placeholder 3">
            <a:extLst>
              <a:ext uri="{FF2B5EF4-FFF2-40B4-BE49-F238E27FC236}">
                <a16:creationId xmlns:a16="http://schemas.microsoft.com/office/drawing/2014/main" id="{E0B49E3F-5A44-455D-8B84-7EFE92DD5511}"/>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4232431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359C-B8B6-4EC0-A8F2-3F5198DBF887}"/>
              </a:ext>
            </a:extLst>
          </p:cNvPr>
          <p:cNvSpPr>
            <a:spLocks noGrp="1"/>
          </p:cNvSpPr>
          <p:nvPr>
            <p:ph type="title"/>
          </p:nvPr>
        </p:nvSpPr>
        <p:spPr>
          <a:xfrm>
            <a:off x="424292" y="1214377"/>
            <a:ext cx="8336975" cy="647979"/>
          </a:xfrm>
        </p:spPr>
        <p:txBody>
          <a:bodyPr/>
          <a:lstStyle/>
          <a:p>
            <a:r>
              <a:rPr lang="en-US" dirty="0"/>
              <a:t>Background (continued)</a:t>
            </a:r>
          </a:p>
        </p:txBody>
      </p:sp>
      <p:sp>
        <p:nvSpPr>
          <p:cNvPr id="3" name="Content Placeholder 2">
            <a:extLst>
              <a:ext uri="{FF2B5EF4-FFF2-40B4-BE49-F238E27FC236}">
                <a16:creationId xmlns:a16="http://schemas.microsoft.com/office/drawing/2014/main" id="{B4557DF7-9BF3-4C53-9A2B-8B78D2208CE0}"/>
              </a:ext>
            </a:extLst>
          </p:cNvPr>
          <p:cNvSpPr>
            <a:spLocks noGrp="1"/>
          </p:cNvSpPr>
          <p:nvPr>
            <p:ph idx="1"/>
          </p:nvPr>
        </p:nvSpPr>
        <p:spPr>
          <a:xfrm>
            <a:off x="536860" y="1971413"/>
            <a:ext cx="8111840" cy="4572000"/>
          </a:xfrm>
        </p:spPr>
        <p:txBody>
          <a:bodyPr/>
          <a:lstStyle/>
          <a:p>
            <a:r>
              <a:rPr lang="en-US" sz="2000" dirty="0"/>
              <a:t>Also as delivered by Oracle, not all pages are secured by institution out of the box.  Will discuss this in the next few slides. </a:t>
            </a:r>
            <a:endParaRPr lang="en-US" sz="1600" dirty="0"/>
          </a:p>
          <a:p>
            <a:r>
              <a:rPr lang="en-US" sz="2000" dirty="0"/>
              <a:t>Prior to this weekend, here were the settings for the Primary Permission Lists. </a:t>
            </a:r>
          </a:p>
          <a:p>
            <a:pPr lvl="1"/>
            <a:r>
              <a:rPr lang="en-US" sz="1600" dirty="0"/>
              <a:t>CTC_PT_MASK_NONE – Could See FULL SSN and DOB on look up pages</a:t>
            </a:r>
          </a:p>
          <a:p>
            <a:pPr lvl="1"/>
            <a:r>
              <a:rPr lang="en-US" sz="1600" dirty="0"/>
              <a:t>CTC_PT_MASK_ALL – SSN and DOB Fully Masked on look up pages</a:t>
            </a:r>
          </a:p>
          <a:p>
            <a:pPr lvl="1"/>
            <a:r>
              <a:rPr lang="en-US" sz="1600" dirty="0"/>
              <a:t>CTC_PT_MASK_PARTIAL – Partial SSN and Partial DOB displayed on look up pages</a:t>
            </a:r>
          </a:p>
          <a:p>
            <a:pPr lvl="1"/>
            <a:r>
              <a:rPr lang="en-US" sz="1600" dirty="0"/>
              <a:t>CTC_PT_MASK_SSN – SSN Fully masked and DOB unmasked on look up pages. </a:t>
            </a:r>
          </a:p>
          <a:p>
            <a:r>
              <a:rPr lang="en-US" sz="2000" dirty="0"/>
              <a:t>Also once they drilled down to the page itself if they had a ZZ or ZC role, the SSN and DOB was fully unmasked. </a:t>
            </a:r>
          </a:p>
          <a:p>
            <a:r>
              <a:rPr lang="en-US" sz="2000" dirty="0"/>
              <a:t>If they had a ZD role, the SSN/DOB was masked.  </a:t>
            </a:r>
          </a:p>
          <a:p>
            <a:pPr marL="457200" lvl="1" indent="0">
              <a:buNone/>
            </a:pPr>
            <a:endParaRPr lang="en-US" sz="1600" dirty="0"/>
          </a:p>
        </p:txBody>
      </p:sp>
      <p:sp>
        <p:nvSpPr>
          <p:cNvPr id="4" name="Slide Number Placeholder 3">
            <a:extLst>
              <a:ext uri="{FF2B5EF4-FFF2-40B4-BE49-F238E27FC236}">
                <a16:creationId xmlns:a16="http://schemas.microsoft.com/office/drawing/2014/main" id="{E0B49E3F-5A44-455D-8B84-7EFE92DD5511}"/>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2847111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723EF-37A6-42EF-B26B-3F2C58F7C061}"/>
              </a:ext>
            </a:extLst>
          </p:cNvPr>
          <p:cNvSpPr>
            <a:spLocks noGrp="1"/>
          </p:cNvSpPr>
          <p:nvPr>
            <p:ph type="title"/>
          </p:nvPr>
        </p:nvSpPr>
        <p:spPr>
          <a:xfrm>
            <a:off x="536860" y="1231155"/>
            <a:ext cx="8336975" cy="797070"/>
          </a:xfrm>
        </p:spPr>
        <p:txBody>
          <a:bodyPr/>
          <a:lstStyle/>
          <a:p>
            <a:r>
              <a:rPr lang="en-US" dirty="0"/>
              <a:t>Masking Changes 4-24-22</a:t>
            </a:r>
          </a:p>
        </p:txBody>
      </p:sp>
      <p:sp>
        <p:nvSpPr>
          <p:cNvPr id="3" name="Content Placeholder 2">
            <a:extLst>
              <a:ext uri="{FF2B5EF4-FFF2-40B4-BE49-F238E27FC236}">
                <a16:creationId xmlns:a16="http://schemas.microsoft.com/office/drawing/2014/main" id="{9C0178B9-38DB-477C-9001-6422241BD972}"/>
              </a:ext>
            </a:extLst>
          </p:cNvPr>
          <p:cNvSpPr>
            <a:spLocks noGrp="1"/>
          </p:cNvSpPr>
          <p:nvPr>
            <p:ph idx="1"/>
          </p:nvPr>
        </p:nvSpPr>
        <p:spPr>
          <a:xfrm>
            <a:off x="536860" y="1929468"/>
            <a:ext cx="8336975" cy="4242733"/>
          </a:xfrm>
        </p:spPr>
        <p:txBody>
          <a:bodyPr/>
          <a:lstStyle/>
          <a:p>
            <a:r>
              <a:rPr lang="en-US" sz="2000" dirty="0"/>
              <a:t>After last weekend, here are the settings for the Primary Permission Lists. </a:t>
            </a:r>
          </a:p>
          <a:p>
            <a:pPr lvl="1"/>
            <a:r>
              <a:rPr lang="en-US" sz="1600" dirty="0"/>
              <a:t>CTC_PT_MASK_NONE – SSN Fully Masked/ DOB visible on look up pages</a:t>
            </a:r>
          </a:p>
          <a:p>
            <a:pPr lvl="1"/>
            <a:r>
              <a:rPr lang="en-US" sz="1600" dirty="0"/>
              <a:t>CTC_PT_MASK_ALL – SSN and DOB Fully Masked on look up pages</a:t>
            </a:r>
          </a:p>
          <a:p>
            <a:pPr lvl="1"/>
            <a:r>
              <a:rPr lang="en-US" sz="1600" dirty="0"/>
              <a:t>CTC_PT_MASK_PARTIAL – SSN Fully Masked and Partial DOB displayed on look up pages</a:t>
            </a:r>
          </a:p>
          <a:p>
            <a:pPr lvl="1"/>
            <a:r>
              <a:rPr lang="en-US" sz="1600" dirty="0"/>
              <a:t>CTC_PT_MASK_SSN – SSN Fully masked and DOB unmasked on look up pages. </a:t>
            </a:r>
          </a:p>
          <a:p>
            <a:r>
              <a:rPr lang="en-US" sz="2000" dirty="0"/>
              <a:t>Still once they drilled down to the page itself, if they had a ZZ or ZC role, the SSN and DOB were fully unmasked. </a:t>
            </a:r>
          </a:p>
          <a:p>
            <a:r>
              <a:rPr lang="en-US" sz="2000" dirty="0"/>
              <a:t>If they had a ZD role, the SSN/DOB were masked.  </a:t>
            </a:r>
          </a:p>
          <a:p>
            <a:r>
              <a:rPr lang="en-US" sz="2000" dirty="0"/>
              <a:t>The drill down pages themselves were not affected by this weekend’s change with the exception of the Student Services Center.  It does mask the SSN on the drill down page and in order to see the SSN, a user must have a ZZ role to be able to click the edit National ID button to display the value. </a:t>
            </a:r>
            <a:endParaRPr lang="en-US" sz="1600" dirty="0"/>
          </a:p>
          <a:p>
            <a:endParaRPr lang="en-US" b="1" dirty="0"/>
          </a:p>
        </p:txBody>
      </p:sp>
      <p:sp>
        <p:nvSpPr>
          <p:cNvPr id="4" name="Slide Number Placeholder 3">
            <a:extLst>
              <a:ext uri="{FF2B5EF4-FFF2-40B4-BE49-F238E27FC236}">
                <a16:creationId xmlns:a16="http://schemas.microsoft.com/office/drawing/2014/main" id="{EA212E63-63C1-4651-BAFE-1A57D17E2562}"/>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1965535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5C30C-D743-455F-B795-9BA3177E84C5}"/>
              </a:ext>
            </a:extLst>
          </p:cNvPr>
          <p:cNvSpPr>
            <a:spLocks noGrp="1"/>
          </p:cNvSpPr>
          <p:nvPr>
            <p:ph type="title"/>
          </p:nvPr>
        </p:nvSpPr>
        <p:spPr>
          <a:xfrm>
            <a:off x="536859" y="1412991"/>
            <a:ext cx="8336975" cy="797070"/>
          </a:xfrm>
        </p:spPr>
        <p:txBody>
          <a:bodyPr/>
          <a:lstStyle/>
          <a:p>
            <a:r>
              <a:rPr lang="en-US" sz="3200" dirty="0"/>
              <a:t>Where we’ve been</a:t>
            </a:r>
            <a:br>
              <a:rPr lang="en-US" sz="3200" dirty="0"/>
            </a:br>
            <a:endParaRPr lang="en-US" sz="3200" dirty="0"/>
          </a:p>
        </p:txBody>
      </p:sp>
      <p:sp>
        <p:nvSpPr>
          <p:cNvPr id="3" name="Content Placeholder 2">
            <a:extLst>
              <a:ext uri="{FF2B5EF4-FFF2-40B4-BE49-F238E27FC236}">
                <a16:creationId xmlns:a16="http://schemas.microsoft.com/office/drawing/2014/main" id="{4CE5700A-6E08-48E4-8224-7D9F3014A59B}"/>
              </a:ext>
            </a:extLst>
          </p:cNvPr>
          <p:cNvSpPr>
            <a:spLocks noGrp="1"/>
          </p:cNvSpPr>
          <p:nvPr>
            <p:ph idx="1"/>
          </p:nvPr>
        </p:nvSpPr>
        <p:spPr>
          <a:xfrm>
            <a:off x="536858" y="1975169"/>
            <a:ext cx="8336975" cy="4306320"/>
          </a:xfrm>
        </p:spPr>
        <p:txBody>
          <a:bodyPr/>
          <a:lstStyle/>
          <a:p>
            <a:r>
              <a:rPr lang="en-US" sz="2400" dirty="0"/>
              <a:t>As mentioned in an earlier slide, not all pages are delivered to be secured by business unit. SBCTC has enhanced this feature by introducing security views on the pages to secure them by business unit/institution.  There were many out of the box that were not, and SBCTC has made tremendous progress over the years updating them and enhancing data protection. We are narrowing down the list released 50 more in the month of March. Our goal is to release another batch in May/Early June. </a:t>
            </a:r>
          </a:p>
          <a:p>
            <a:r>
              <a:rPr lang="en-US" sz="2400" dirty="0"/>
              <a:t>The Masking Changes that went in this past weekend, also help protect SSN/DOB information on the lookup pages themselves. </a:t>
            </a:r>
          </a:p>
        </p:txBody>
      </p:sp>
      <p:sp>
        <p:nvSpPr>
          <p:cNvPr id="4" name="Slide Number Placeholder 3">
            <a:extLst>
              <a:ext uri="{FF2B5EF4-FFF2-40B4-BE49-F238E27FC236}">
                <a16:creationId xmlns:a16="http://schemas.microsoft.com/office/drawing/2014/main" id="{28B68F0C-0077-43E1-8278-38609B9B0DA0}"/>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1029626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5C30C-D743-455F-B795-9BA3177E84C5}"/>
              </a:ext>
            </a:extLst>
          </p:cNvPr>
          <p:cNvSpPr>
            <a:spLocks noGrp="1"/>
          </p:cNvSpPr>
          <p:nvPr>
            <p:ph type="title"/>
          </p:nvPr>
        </p:nvSpPr>
        <p:spPr>
          <a:xfrm>
            <a:off x="536857" y="1374197"/>
            <a:ext cx="8336975" cy="600972"/>
          </a:xfrm>
        </p:spPr>
        <p:txBody>
          <a:bodyPr/>
          <a:lstStyle/>
          <a:p>
            <a:r>
              <a:rPr lang="en-US" sz="3200" dirty="0"/>
              <a:t>Where we are going</a:t>
            </a:r>
          </a:p>
        </p:txBody>
      </p:sp>
      <p:sp>
        <p:nvSpPr>
          <p:cNvPr id="3" name="Content Placeholder 2">
            <a:extLst>
              <a:ext uri="{FF2B5EF4-FFF2-40B4-BE49-F238E27FC236}">
                <a16:creationId xmlns:a16="http://schemas.microsoft.com/office/drawing/2014/main" id="{4CE5700A-6E08-48E4-8224-7D9F3014A59B}"/>
              </a:ext>
            </a:extLst>
          </p:cNvPr>
          <p:cNvSpPr>
            <a:spLocks noGrp="1"/>
          </p:cNvSpPr>
          <p:nvPr>
            <p:ph idx="1"/>
          </p:nvPr>
        </p:nvSpPr>
        <p:spPr>
          <a:xfrm>
            <a:off x="536858" y="1975169"/>
            <a:ext cx="8336975" cy="4306320"/>
          </a:xfrm>
        </p:spPr>
        <p:txBody>
          <a:bodyPr/>
          <a:lstStyle/>
          <a:p>
            <a:r>
              <a:rPr lang="en-US" sz="2000" dirty="0"/>
              <a:t>What’s coming SOON!</a:t>
            </a:r>
          </a:p>
          <a:p>
            <a:r>
              <a:rPr lang="en-US" sz="2000" dirty="0"/>
              <a:t>The out-of-box delivered masking solution is not adequate.  Oracle delivered a new tool for masking that will allow us to not only mask SSN/DOB on the lookup pages, but it also will allow masking for ALL data 4 level elements on the drill down pages themselves, not matter what type of role the user has.  </a:t>
            </a:r>
          </a:p>
          <a:p>
            <a:r>
              <a:rPr lang="en-US" sz="2000" dirty="0"/>
              <a:t>Users will then be able to have update roles to change data if they need to, and have the SSN/DOB masking in effect as well as the other elements.  This will significantly enhance the protection of PII data and not interrupt business processes.  </a:t>
            </a:r>
          </a:p>
          <a:p>
            <a:r>
              <a:rPr lang="en-US" sz="2000" dirty="0"/>
              <a:t>We will release this in batches.  The first batch of 65 navigations has passed the development phase and is in system integration testing(SIT).  Once we are passed SIT, we are inviting college users for user acceptance testing. </a:t>
            </a:r>
          </a:p>
        </p:txBody>
      </p:sp>
      <p:sp>
        <p:nvSpPr>
          <p:cNvPr id="4" name="Slide Number Placeholder 3">
            <a:extLst>
              <a:ext uri="{FF2B5EF4-FFF2-40B4-BE49-F238E27FC236}">
                <a16:creationId xmlns:a16="http://schemas.microsoft.com/office/drawing/2014/main" id="{28B68F0C-0077-43E1-8278-38609B9B0DA0}"/>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812851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FCB9E-E189-471A-8CC2-54FEEC34FE30}"/>
              </a:ext>
            </a:extLst>
          </p:cNvPr>
          <p:cNvSpPr>
            <a:spLocks noGrp="1"/>
          </p:cNvSpPr>
          <p:nvPr>
            <p:ph type="title"/>
          </p:nvPr>
        </p:nvSpPr>
        <p:spPr/>
        <p:txBody>
          <a:bodyPr/>
          <a:lstStyle/>
          <a:p>
            <a:r>
              <a:rPr lang="en-US" dirty="0"/>
              <a:t>Demo</a:t>
            </a:r>
          </a:p>
        </p:txBody>
      </p:sp>
      <p:sp>
        <p:nvSpPr>
          <p:cNvPr id="4" name="Slide Number Placeholder 3">
            <a:extLst>
              <a:ext uri="{FF2B5EF4-FFF2-40B4-BE49-F238E27FC236}">
                <a16:creationId xmlns:a16="http://schemas.microsoft.com/office/drawing/2014/main" id="{5D496771-8C1A-4052-ADBC-B407D3955BA9}"/>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2513328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and feedback</a:t>
            </a:r>
          </a:p>
        </p:txBody>
      </p:sp>
      <p:sp>
        <p:nvSpPr>
          <p:cNvPr id="3" name="Text Placeholder 2"/>
          <p:cNvSpPr>
            <a:spLocks noGrp="1"/>
          </p:cNvSpPr>
          <p:nvPr>
            <p:ph type="body" sz="quarter" idx="10"/>
          </p:nvPr>
        </p:nvSpPr>
        <p:spPr/>
        <p:txBody>
          <a:bodyPr/>
          <a:lstStyle/>
          <a:p>
            <a:r>
              <a:rPr lang="en-US" dirty="0"/>
              <a:t>Questions?</a:t>
            </a:r>
          </a:p>
          <a:p>
            <a:r>
              <a:rPr lang="en-US" dirty="0"/>
              <a:t>Feedback?</a:t>
            </a:r>
          </a:p>
          <a:p>
            <a:r>
              <a:rPr lang="en-US" dirty="0"/>
              <a:t>Any Parking Lot issues</a:t>
            </a:r>
          </a:p>
          <a:p>
            <a:endParaRPr lang="en-US" dirty="0"/>
          </a:p>
          <a:p>
            <a:pPr marL="0" indent="0">
              <a:buNone/>
            </a:pPr>
            <a:r>
              <a:rPr lang="en-US" dirty="0"/>
              <a:t>THANK YOU FOR ATTENDING</a:t>
            </a:r>
          </a:p>
        </p:txBody>
      </p:sp>
    </p:spTree>
    <p:extLst>
      <p:ext uri="{BB962C8B-B14F-4D97-AF65-F5344CB8AC3E}">
        <p14:creationId xmlns:p14="http://schemas.microsoft.com/office/powerpoint/2010/main" val="4188286279"/>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948E665ECF7842A8E9F6A6D42CD1A8" ma:contentTypeVersion="512" ma:contentTypeDescription="Create a new document." ma:contentTypeScope="" ma:versionID="b2f5aace42db6ffc25899c9760a2145e">
  <xsd:schema xmlns:xsd="http://www.w3.org/2001/XMLSchema" xmlns:xs="http://www.w3.org/2001/XMLSchema" xmlns:p="http://schemas.microsoft.com/office/2006/metadata/properties" xmlns:ns1="http://schemas.microsoft.com/sharepoint/v3" xmlns:ns2="d9922a8a-c8e9-487d-95d2-c6b1c2450a72" xmlns:ns3="03e82ba2-b1c2-49ab-af23-43782fb35cbc" targetNamespace="http://schemas.microsoft.com/office/2006/metadata/properties" ma:root="true" ma:fieldsID="3bdb47f55d4bbc6b9ca2f98c66e7a660" ns1:_="" ns2:_="" ns3:_="">
    <xsd:import namespace="http://schemas.microsoft.com/sharepoint/v3"/>
    <xsd:import namespace="d9922a8a-c8e9-487d-95d2-c6b1c2450a72"/>
    <xsd:import namespace="03e82ba2-b1c2-49ab-af23-43782fb35cbc"/>
    <xsd:element name="properties">
      <xsd:complexType>
        <xsd:sequence>
          <xsd:element name="documentManagement">
            <xsd:complexType>
              <xsd:all>
                <xsd:element ref="ns2:Menu_x0020_Group" minOccurs="0"/>
                <xsd:element ref="ns2:Category" minOccurs="0"/>
                <xsd:element ref="ns2:Content_x0020_Owner" minOccurs="0"/>
                <xsd:element ref="ns3:_dlc_DocId" minOccurs="0"/>
                <xsd:element ref="ns3:_dlc_DocIdUrl" minOccurs="0"/>
                <xsd:element ref="ns3:_dlc_DocIdPersistId" minOccurs="0"/>
                <xsd:element ref="ns2:IconOverlay" minOccurs="0"/>
                <xsd:element ref="ns1:PublishingExpirationDate" minOccurs="0"/>
                <xsd:element ref="ns1:PublishingStartDate"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StartDate" ma:index="16"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922a8a-c8e9-487d-95d2-c6b1c2450a72"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ma:readOnly="false">
      <xsd:simpleType>
        <xsd:restriction base="dms:Choice">
          <xsd:enumeration value="Business Cards"/>
          <xsd:enumeration value="Name Badges"/>
          <xsd:enumeration value="Logos"/>
          <xsd:enumeration value="SBCTC Templates"/>
          <xsd:enumeration value="Style Guide"/>
          <xsd:enumeration value="Zoom Backgrounds"/>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conOverlay" ma:index="14" nillable="true" ma:displayName="IconOverlay" ma:internalName="IconOverlay" ma:readOnly="false">
      <xsd:simpleType>
        <xsd:restriction base="dms:Text"/>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e82ba2-b1c2-49ab-af23-43782fb35cb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ontent_x0020_Owner xmlns="d9922a8a-c8e9-487d-95d2-c6b1c2450a72">
      <UserInfo>
        <DisplayName>Katie Rose</DisplayName>
        <AccountId>85</AccountId>
        <AccountType/>
      </UserInfo>
    </Content_x0020_Owner>
    <IconOverlay xmlns="d9922a8a-c8e9-487d-95d2-c6b1c2450a72" xsi:nil="true"/>
    <Menu_x0020_Group xmlns="d9922a8a-c8e9-487d-95d2-c6b1c2450a72">Publications &amp; Printing</Menu_x0020_Group>
    <Category xmlns="d9922a8a-c8e9-487d-95d2-c6b1c2450a72">SBCTC Templates</Category>
    <_dlc_DocId xmlns="03e82ba2-b1c2-49ab-af23-43782fb35cbc">Z7X6SQ3F62JH-64-83</_dlc_DocId>
    <_dlc_DocIdUrl xmlns="03e82ba2-b1c2-49ab-af23-43782fb35cbc">
      <Url>https://portal.sbctc.edu/sites/Intranet/publications/_layouts/15/DocIdRedir.aspx?ID=Z7X6SQ3F62JH-64-83</Url>
      <Description>Z7X6SQ3F62JH-64-83</Description>
    </_dlc_DocIdUrl>
  </documentManagement>
</p:properties>
</file>

<file path=customXml/itemProps1.xml><?xml version="1.0" encoding="utf-8"?>
<ds:datastoreItem xmlns:ds="http://schemas.openxmlformats.org/officeDocument/2006/customXml" ds:itemID="{005E8C76-8EA5-44F8-A2CF-289DAC3ACE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922a8a-c8e9-487d-95d2-c6b1c2450a72"/>
    <ds:schemaRef ds:uri="03e82ba2-b1c2-49ab-af23-43782fb35c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B5638D-D5BF-4859-98A2-1C19EAA93CE0}">
  <ds:schemaRefs>
    <ds:schemaRef ds:uri="http://schemas.microsoft.com/sharepoint/v3/contenttype/forms"/>
  </ds:schemaRefs>
</ds:datastoreItem>
</file>

<file path=customXml/itemProps3.xml><?xml version="1.0" encoding="utf-8"?>
<ds:datastoreItem xmlns:ds="http://schemas.openxmlformats.org/officeDocument/2006/customXml" ds:itemID="{935940EB-9295-40F5-8C8B-916A82F32F42}">
  <ds:schemaRefs>
    <ds:schemaRef ds:uri="http://schemas.microsoft.com/sharepoint/events"/>
  </ds:schemaRefs>
</ds:datastoreItem>
</file>

<file path=customXml/itemProps4.xml><?xml version="1.0" encoding="utf-8"?>
<ds:datastoreItem xmlns:ds="http://schemas.openxmlformats.org/officeDocument/2006/customXml" ds:itemID="{C5C388AF-9EF2-40E4-AC4E-C9E502C2E4DC}">
  <ds:schemaRefs>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http://purl.org/dc/elements/1.1/"/>
    <ds:schemaRef ds:uri="03e82ba2-b1c2-49ab-af23-43782fb35cbc"/>
    <ds:schemaRef ds:uri="d9922a8a-c8e9-487d-95d2-c6b1c2450a72"/>
    <ds:schemaRef ds:uri="http://schemas.microsoft.com/sharepoint/v3"/>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14690</TotalTime>
  <Words>829</Words>
  <Application>Microsoft Office PowerPoint</Application>
  <PresentationFormat>On-screen Show (4:3)</PresentationFormat>
  <Paragraphs>61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Franklin Gothic Book</vt:lpstr>
      <vt:lpstr>Franklin Gothic Medium</vt:lpstr>
      <vt:lpstr>Office Theme</vt:lpstr>
      <vt:lpstr>Peoplesoft Security</vt:lpstr>
      <vt:lpstr>Agenda</vt:lpstr>
      <vt:lpstr>Background</vt:lpstr>
      <vt:lpstr>Background (continued)</vt:lpstr>
      <vt:lpstr>Masking Changes 4-24-22</vt:lpstr>
      <vt:lpstr>Where we’ve been </vt:lpstr>
      <vt:lpstr>Where we are going</vt:lpstr>
      <vt:lpstr>Demo</vt:lpstr>
      <vt:lpstr>Questions and 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Masking</dc:title>
  <dc:creator>Katie Rose</dc:creator>
  <cp:lastModifiedBy>Sherry Nelson</cp:lastModifiedBy>
  <cp:revision>46</cp:revision>
  <dcterms:created xsi:type="dcterms:W3CDTF">2019-07-26T22:41:21Z</dcterms:created>
  <dcterms:modified xsi:type="dcterms:W3CDTF">2022-08-22T23:35:09Z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0x0101001F948E665ECF7842A8E9F6A6D42CD1A8</vt:lpwstr>
  </property>
  <property fmtid="{D5CDD505-2E9C-101B-9397-08002B2CF9AE}" pid="3" name="_dlc_DocIdItemGuid">
    <vt:lpwstr>bc372a88-358c-4bb6-8d38-dd951ccab0b4</vt:lpwstr>
  </property>
</Properties>
</file>