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9" r:id="rId5"/>
  </p:sldMasterIdLst>
  <p:notesMasterIdLst>
    <p:notesMasterId r:id="rId39"/>
  </p:notesMasterIdLst>
  <p:handoutMasterIdLst>
    <p:handoutMasterId r:id="rId40"/>
  </p:handoutMasterIdLst>
  <p:sldIdLst>
    <p:sldId id="259" r:id="rId6"/>
    <p:sldId id="262" r:id="rId7"/>
    <p:sldId id="263" r:id="rId8"/>
    <p:sldId id="264" r:id="rId9"/>
    <p:sldId id="265" r:id="rId10"/>
    <p:sldId id="266" r:id="rId11"/>
    <p:sldId id="258" r:id="rId12"/>
    <p:sldId id="302" r:id="rId13"/>
    <p:sldId id="303" r:id="rId14"/>
    <p:sldId id="304" r:id="rId15"/>
    <p:sldId id="305" r:id="rId16"/>
    <p:sldId id="306" r:id="rId17"/>
    <p:sldId id="362" r:id="rId18"/>
    <p:sldId id="363" r:id="rId19"/>
    <p:sldId id="364" r:id="rId20"/>
    <p:sldId id="370" r:id="rId21"/>
    <p:sldId id="365" r:id="rId22"/>
    <p:sldId id="369" r:id="rId23"/>
    <p:sldId id="282" r:id="rId24"/>
    <p:sldId id="283" r:id="rId25"/>
    <p:sldId id="372" r:id="rId26"/>
    <p:sldId id="284" r:id="rId27"/>
    <p:sldId id="285" r:id="rId28"/>
    <p:sldId id="373" r:id="rId29"/>
    <p:sldId id="374" r:id="rId30"/>
    <p:sldId id="375" r:id="rId31"/>
    <p:sldId id="367" r:id="rId32"/>
    <p:sldId id="368" r:id="rId33"/>
    <p:sldId id="273" r:id="rId34"/>
    <p:sldId id="376" r:id="rId35"/>
    <p:sldId id="278" r:id="rId36"/>
    <p:sldId id="279" r:id="rId37"/>
    <p:sldId id="261" r:id="rId3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76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61" d="100"/>
          <a:sy n="61" d="100"/>
        </p:scale>
        <p:origin x="1348" y="60"/>
      </p:cViewPr>
      <p:guideLst/>
    </p:cSldViewPr>
  </p:slideViewPr>
  <p:notesTextViewPr>
    <p:cViewPr>
      <p:scale>
        <a:sx n="1" d="1"/>
        <a:sy n="1" d="1"/>
      </p:scale>
      <p:origin x="0" y="0"/>
    </p:cViewPr>
  </p:notesTextViewPr>
  <p:notesViewPr>
    <p:cSldViewPr snapToGrid="0">
      <p:cViewPr varScale="1">
        <p:scale>
          <a:sx n="69" d="100"/>
          <a:sy n="69" d="100"/>
        </p:scale>
        <p:origin x="3264" y="78"/>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notesMaster" Target="notesMasters/notesMaster1.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viewProps" Target="viewProps.xml"/><Relationship Id="rId7" Type="http://schemas.openxmlformats.org/officeDocument/2006/relationships/slide" Target="slides/slide2.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41"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handoutMaster" Target="handoutMasters/handoutMaster1.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tableStyles" Target="tableStyles.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theme" Target="theme/theme1.xml"/><Relationship Id="rId8" Type="http://schemas.openxmlformats.org/officeDocument/2006/relationships/slide" Target="slides/slide3.xml"/><Relationship Id="rId3" Type="http://schemas.openxmlformats.org/officeDocument/2006/relationships/customXml" Target="../customXml/item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7DA7D8E9-3331-4291-9F17-3FF41B935400}" type="datetimeFigureOut">
              <a:rPr lang="en-US" smtClean="0"/>
              <a:t>8/22/2022</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D60C177-458E-4ECB-97EC-7EDCBA19DAB6}" type="slidenum">
              <a:rPr lang="en-US" smtClean="0"/>
              <a:t>‹#›</a:t>
            </a:fld>
            <a:endParaRPr lang="en-US"/>
          </a:p>
        </p:txBody>
      </p:sp>
    </p:spTree>
    <p:extLst>
      <p:ext uri="{BB962C8B-B14F-4D97-AF65-F5344CB8AC3E}">
        <p14:creationId xmlns:p14="http://schemas.microsoft.com/office/powerpoint/2010/main" val="2609931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A6DBB64-96D6-42B0-8680-D8E44BBF474E}" type="datetimeFigureOut">
              <a:rPr lang="en-US" smtClean="0"/>
              <a:t>8/22/2022</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7384A02-D147-49A8-A06D-A5C08FF69055}" type="slidenum">
              <a:rPr lang="en-US" smtClean="0"/>
              <a:t>‹#›</a:t>
            </a:fld>
            <a:endParaRPr lang="en-US"/>
          </a:p>
        </p:txBody>
      </p:sp>
    </p:spTree>
    <p:extLst>
      <p:ext uri="{BB962C8B-B14F-4D97-AF65-F5344CB8AC3E}">
        <p14:creationId xmlns:p14="http://schemas.microsoft.com/office/powerpoint/2010/main" val="15346946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5" Type="http://schemas.openxmlformats.org/officeDocument/2006/relationships/image" Target="../media/image5.jpeg"/><Relationship Id="rId4" Type="http://schemas.openxmlformats.org/officeDocument/2006/relationships/image" Target="../media/image4.jpe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8" name="Picture 7" descr="Cover Triangle Pattern"/>
          <p:cNvPicPr>
            <a:picLocks noChangeAspect="1"/>
          </p:cNvPicPr>
          <p:nvPr userDrawn="1"/>
        </p:nvPicPr>
        <p:blipFill rotWithShape="1">
          <a:blip r:embed="rId2" cstate="print">
            <a:extLst>
              <a:ext uri="{28A0092B-C50C-407E-A947-70E740481C1C}">
                <a14:useLocalDpi xmlns:a14="http://schemas.microsoft.com/office/drawing/2010/main" val="0"/>
              </a:ext>
            </a:extLst>
          </a:blip>
          <a:srcRect t="12978"/>
          <a:stretch/>
        </p:blipFill>
        <p:spPr>
          <a:xfrm>
            <a:off x="2317813" y="0"/>
            <a:ext cx="6829477" cy="3749964"/>
          </a:xfrm>
          <a:prstGeom prst="rect">
            <a:avLst/>
          </a:prstGeom>
        </p:spPr>
      </p:pic>
      <p:sp>
        <p:nvSpPr>
          <p:cNvPr id="13" name="Title 1"/>
          <p:cNvSpPr>
            <a:spLocks noGrp="1"/>
          </p:cNvSpPr>
          <p:nvPr>
            <p:ph type="title" hasCustomPrompt="1"/>
          </p:nvPr>
        </p:nvSpPr>
        <p:spPr>
          <a:xfrm>
            <a:off x="369888" y="3863685"/>
            <a:ext cx="8336975" cy="999259"/>
          </a:xfrm>
          <a:prstGeom prst="rect">
            <a:avLst/>
          </a:prstGeom>
        </p:spPr>
        <p:txBody>
          <a:bodyPr/>
          <a:lstStyle>
            <a:lvl1pPr>
              <a:defRPr sz="4800" cap="all" baseline="0">
                <a:solidFill>
                  <a:srgbClr val="003764"/>
                </a:solidFill>
              </a:defRPr>
            </a:lvl1pPr>
          </a:lstStyle>
          <a:p>
            <a:r>
              <a:rPr lang="en-US" dirty="0"/>
              <a:t>Title slide</a:t>
            </a:r>
          </a:p>
        </p:txBody>
      </p:sp>
      <p:sp>
        <p:nvSpPr>
          <p:cNvPr id="10" name="Subtitle 2"/>
          <p:cNvSpPr>
            <a:spLocks noGrp="1"/>
          </p:cNvSpPr>
          <p:nvPr>
            <p:ph type="subTitle" idx="1" hasCustomPrompt="1"/>
          </p:nvPr>
        </p:nvSpPr>
        <p:spPr>
          <a:xfrm>
            <a:off x="370608" y="4976665"/>
            <a:ext cx="8388928" cy="679016"/>
          </a:xfrm>
          <a:prstGeom prst="rect">
            <a:avLst/>
          </a:prstGeom>
        </p:spPr>
        <p:txBody>
          <a:bodyPr/>
          <a:lstStyle>
            <a:lvl1pPr marL="0" indent="0" algn="l">
              <a:buNone/>
              <a:defRPr sz="3500" b="0" i="0" baseline="0">
                <a:solidFill>
                  <a:srgbClr val="003764"/>
                </a:solidFill>
                <a:latin typeface="+mj-lt"/>
              </a:defRPr>
            </a:lvl1pPr>
            <a:lvl2pPr marL="457178" indent="0" algn="ctr">
              <a:buNone/>
              <a:defRPr sz="2000"/>
            </a:lvl2pPr>
            <a:lvl3pPr marL="914354" indent="0" algn="ctr">
              <a:buNone/>
              <a:defRPr sz="1800"/>
            </a:lvl3pPr>
            <a:lvl4pPr marL="1371532" indent="0" algn="ctr">
              <a:buNone/>
              <a:defRPr sz="1600"/>
            </a:lvl4pPr>
            <a:lvl5pPr marL="1828709" indent="0" algn="ctr">
              <a:buNone/>
              <a:defRPr sz="1600"/>
            </a:lvl5pPr>
            <a:lvl6pPr marL="2285886" indent="0" algn="ctr">
              <a:buNone/>
              <a:defRPr sz="1600"/>
            </a:lvl6pPr>
            <a:lvl7pPr marL="2743062" indent="0" algn="ctr">
              <a:buNone/>
              <a:defRPr sz="1600"/>
            </a:lvl7pPr>
            <a:lvl8pPr marL="3200240" indent="0" algn="ctr">
              <a:buNone/>
              <a:defRPr sz="1600"/>
            </a:lvl8pPr>
            <a:lvl9pPr marL="3657418" indent="0" algn="ctr">
              <a:buNone/>
              <a:defRPr sz="1600"/>
            </a:lvl9pPr>
          </a:lstStyle>
          <a:p>
            <a:r>
              <a:rPr lang="en-US" dirty="0"/>
              <a:t>Subheading</a:t>
            </a:r>
          </a:p>
        </p:txBody>
      </p:sp>
      <p:sp>
        <p:nvSpPr>
          <p:cNvPr id="19" name="Text Placeholder 18"/>
          <p:cNvSpPr>
            <a:spLocks noGrp="1"/>
          </p:cNvSpPr>
          <p:nvPr>
            <p:ph type="body" sz="quarter" idx="10" hasCustomPrompt="1"/>
          </p:nvPr>
        </p:nvSpPr>
        <p:spPr>
          <a:xfrm>
            <a:off x="369888" y="5769402"/>
            <a:ext cx="4614862" cy="758825"/>
          </a:xfrm>
          <a:prstGeom prst="rect">
            <a:avLst/>
          </a:prstGeom>
        </p:spPr>
        <p:txBody>
          <a:bodyPr/>
          <a:lstStyle>
            <a:lvl1pPr marL="0" indent="0">
              <a:buNone/>
              <a:defRPr sz="2000" baseline="0">
                <a:solidFill>
                  <a:srgbClr val="003764"/>
                </a:solidFill>
              </a:defRPr>
            </a:lvl1pPr>
          </a:lstStyle>
          <a:p>
            <a:pPr lvl="0"/>
            <a:r>
              <a:rPr lang="en-US" dirty="0"/>
              <a:t>Presenter(s)</a:t>
            </a:r>
            <a:br>
              <a:rPr lang="en-US" dirty="0"/>
            </a:br>
            <a:r>
              <a:rPr lang="en-US" dirty="0"/>
              <a:t>Month Day, Year</a:t>
            </a:r>
          </a:p>
        </p:txBody>
      </p:sp>
    </p:spTree>
    <p:extLst>
      <p:ext uri="{BB962C8B-B14F-4D97-AF65-F5344CB8AC3E}">
        <p14:creationId xmlns:p14="http://schemas.microsoft.com/office/powerpoint/2010/main" val="28546382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Section Header">
    <p:spTree>
      <p:nvGrpSpPr>
        <p:cNvPr id="1" name=""/>
        <p:cNvGrpSpPr/>
        <p:nvPr/>
      </p:nvGrpSpPr>
      <p:grpSpPr>
        <a:xfrm>
          <a:off x="0" y="0"/>
          <a:ext cx="0" cy="0"/>
          <a:chOff x="0" y="0"/>
          <a:chExt cx="0" cy="0"/>
        </a:xfrm>
      </p:grpSpPr>
      <p:pic>
        <p:nvPicPr>
          <p:cNvPr id="13" name="Picture 12"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2" name="Picture 11"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2" name="Title 1"/>
          <p:cNvSpPr>
            <a:spLocks noGrp="1"/>
          </p:cNvSpPr>
          <p:nvPr>
            <p:ph type="title"/>
          </p:nvPr>
        </p:nvSpPr>
        <p:spPr>
          <a:xfrm>
            <a:off x="623888" y="1709745"/>
            <a:ext cx="7886700" cy="2852737"/>
          </a:xfrm>
          <a:prstGeom prst="rect">
            <a:avLst/>
          </a:prstGeom>
        </p:spPr>
        <p:txBody>
          <a:bodyPr anchor="b"/>
          <a:lstStyle>
            <a:lvl1pPr>
              <a:defRPr sz="3500" cap="all" baseline="0">
                <a:solidFill>
                  <a:srgbClr val="003764"/>
                </a:solidFill>
              </a:defRPr>
            </a:lvl1pPr>
          </a:lstStyle>
          <a:p>
            <a:r>
              <a:rPr lang="en-US"/>
              <a:t>Click to edit Master title style</a:t>
            </a:r>
            <a:endParaRPr lang="en-US" dirty="0"/>
          </a:p>
        </p:txBody>
      </p:sp>
      <p:sp>
        <p:nvSpPr>
          <p:cNvPr id="3" name="Text Placeholder 2"/>
          <p:cNvSpPr>
            <a:spLocks noGrp="1"/>
          </p:cNvSpPr>
          <p:nvPr>
            <p:ph type="body" idx="1"/>
          </p:nvPr>
        </p:nvSpPr>
        <p:spPr>
          <a:xfrm>
            <a:off x="623888" y="4589470"/>
            <a:ext cx="7886700" cy="1500187"/>
          </a:xfrm>
          <a:prstGeom prst="rect">
            <a:avLst/>
          </a:prstGeom>
        </p:spPr>
        <p:txBody>
          <a:bodyPr/>
          <a:lstStyle>
            <a:lvl1pPr marL="0" indent="0">
              <a:buNone/>
              <a:defRPr sz="1800">
                <a:solidFill>
                  <a:srgbClr val="003764"/>
                </a:solidFill>
              </a:defRPr>
            </a:lvl1pPr>
            <a:lvl2pPr marL="342884" indent="0">
              <a:buNone/>
              <a:defRPr sz="1500">
                <a:solidFill>
                  <a:schemeClr val="tx1">
                    <a:tint val="75000"/>
                  </a:schemeClr>
                </a:solidFill>
              </a:defRPr>
            </a:lvl2pPr>
            <a:lvl3pPr marL="685766" indent="0">
              <a:buNone/>
              <a:defRPr sz="1350">
                <a:solidFill>
                  <a:schemeClr val="tx1">
                    <a:tint val="75000"/>
                  </a:schemeClr>
                </a:solidFill>
              </a:defRPr>
            </a:lvl3pPr>
            <a:lvl4pPr marL="1028649" indent="0">
              <a:buNone/>
              <a:defRPr sz="1200">
                <a:solidFill>
                  <a:schemeClr val="tx1">
                    <a:tint val="75000"/>
                  </a:schemeClr>
                </a:solidFill>
              </a:defRPr>
            </a:lvl4pPr>
            <a:lvl5pPr marL="1371532" indent="0">
              <a:buNone/>
              <a:defRPr sz="1200">
                <a:solidFill>
                  <a:schemeClr val="tx1">
                    <a:tint val="75000"/>
                  </a:schemeClr>
                </a:solidFill>
              </a:defRPr>
            </a:lvl5pPr>
            <a:lvl6pPr marL="1714415" indent="0">
              <a:buNone/>
              <a:defRPr sz="1200">
                <a:solidFill>
                  <a:schemeClr val="tx1">
                    <a:tint val="75000"/>
                  </a:schemeClr>
                </a:solidFill>
              </a:defRPr>
            </a:lvl6pPr>
            <a:lvl7pPr marL="2057297" indent="0">
              <a:buNone/>
              <a:defRPr sz="1200">
                <a:solidFill>
                  <a:schemeClr val="tx1">
                    <a:tint val="75000"/>
                  </a:schemeClr>
                </a:solidFill>
              </a:defRPr>
            </a:lvl7pPr>
            <a:lvl8pPr marL="2400180" indent="0">
              <a:buNone/>
              <a:defRPr sz="1200">
                <a:solidFill>
                  <a:schemeClr val="tx1">
                    <a:tint val="75000"/>
                  </a:schemeClr>
                </a:solidFill>
              </a:defRPr>
            </a:lvl8pPr>
            <a:lvl9pPr marL="2743064" indent="0">
              <a:buNone/>
              <a:defRPr sz="1200">
                <a:solidFill>
                  <a:schemeClr val="tx1">
                    <a:tint val="75000"/>
                  </a:schemeClr>
                </a:solidFill>
              </a:defRPr>
            </a:lvl9pPr>
          </a:lstStyle>
          <a:p>
            <a:pPr lvl="0"/>
            <a:r>
              <a:rPr lang="en-US"/>
              <a:t>Edit Master text styles</a:t>
            </a:r>
          </a:p>
        </p:txBody>
      </p:sp>
      <p:sp>
        <p:nvSpPr>
          <p:cNvPr id="15" name="Rectangle 14"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D050C99A-C753-4499-A91D-5F42026EA8F2}" type="datetime1">
              <a:rPr lang="en-US" smtClean="0"/>
              <a:t>8/22/2022</a:t>
            </a:fld>
            <a:endParaRPr lang="en-US"/>
          </a:p>
        </p:txBody>
      </p:sp>
      <p:sp>
        <p:nvSpPr>
          <p:cNvPr id="11"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4"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16826280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2_Section Header">
    <p:spTree>
      <p:nvGrpSpPr>
        <p:cNvPr id="1" name=""/>
        <p:cNvGrpSpPr/>
        <p:nvPr/>
      </p:nvGrpSpPr>
      <p:grpSpPr>
        <a:xfrm>
          <a:off x="0" y="0"/>
          <a:ext cx="0" cy="0"/>
          <a:chOff x="0" y="0"/>
          <a:chExt cx="0" cy="0"/>
        </a:xfrm>
      </p:grpSpPr>
      <p:sp>
        <p:nvSpPr>
          <p:cNvPr id="15" name="Rectangle 14"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D050C99A-C753-4499-A91D-5F42026EA8F2}" type="datetime1">
              <a:rPr lang="en-US" smtClean="0"/>
              <a:t>8/22/2022</a:t>
            </a:fld>
            <a:endParaRPr lang="en-US"/>
          </a:p>
        </p:txBody>
      </p:sp>
      <p:sp>
        <p:nvSpPr>
          <p:cNvPr id="11"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4"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
        <p:nvSpPr>
          <p:cNvPr id="6" name="Title 1"/>
          <p:cNvSpPr>
            <a:spLocks noGrp="1"/>
          </p:cNvSpPr>
          <p:nvPr>
            <p:ph type="title"/>
          </p:nvPr>
        </p:nvSpPr>
        <p:spPr>
          <a:xfrm>
            <a:off x="519540" y="294198"/>
            <a:ext cx="8302337" cy="786457"/>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7" name="Content Placeholder 2"/>
          <p:cNvSpPr>
            <a:spLocks noGrp="1"/>
          </p:cNvSpPr>
          <p:nvPr>
            <p:ph idx="1"/>
          </p:nvPr>
        </p:nvSpPr>
        <p:spPr>
          <a:xfrm>
            <a:off x="519540" y="1174172"/>
            <a:ext cx="8336975" cy="4966856"/>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07458421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Final Slide">
    <p:spTree>
      <p:nvGrpSpPr>
        <p:cNvPr id="1" name=""/>
        <p:cNvGrpSpPr/>
        <p:nvPr/>
      </p:nvGrpSpPr>
      <p:grpSpPr>
        <a:xfrm>
          <a:off x="0" y="0"/>
          <a:ext cx="0" cy="0"/>
          <a:chOff x="0" y="0"/>
          <a:chExt cx="0" cy="0"/>
        </a:xfrm>
      </p:grpSpPr>
      <p:pic>
        <p:nvPicPr>
          <p:cNvPr id="12" name="Picture 11"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1" name="Picture 10"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2" name="Title 1"/>
          <p:cNvSpPr>
            <a:spLocks noGrp="1"/>
          </p:cNvSpPr>
          <p:nvPr>
            <p:ph type="title" hasCustomPrompt="1"/>
          </p:nvPr>
        </p:nvSpPr>
        <p:spPr>
          <a:xfrm>
            <a:off x="628650" y="1476958"/>
            <a:ext cx="7886700" cy="611619"/>
          </a:xfrm>
          <a:prstGeom prst="rect">
            <a:avLst/>
          </a:prstGeom>
        </p:spPr>
        <p:txBody>
          <a:bodyPr/>
          <a:lstStyle>
            <a:lvl1pPr>
              <a:defRPr sz="3500" cap="all" baseline="0">
                <a:solidFill>
                  <a:srgbClr val="003764"/>
                </a:solidFill>
              </a:defRPr>
            </a:lvl1pPr>
          </a:lstStyle>
          <a:p>
            <a:r>
              <a:rPr lang="en-US" dirty="0"/>
              <a:t>Final Slide</a:t>
            </a:r>
          </a:p>
        </p:txBody>
      </p:sp>
      <p:sp>
        <p:nvSpPr>
          <p:cNvPr id="7" name="Text Placeholder 6"/>
          <p:cNvSpPr>
            <a:spLocks noGrp="1"/>
          </p:cNvSpPr>
          <p:nvPr>
            <p:ph type="body" sz="quarter" idx="10" hasCustomPrompt="1"/>
          </p:nvPr>
        </p:nvSpPr>
        <p:spPr>
          <a:xfrm>
            <a:off x="628650" y="2265367"/>
            <a:ext cx="7886700" cy="3428855"/>
          </a:xfrm>
          <a:prstGeom prst="rect">
            <a:avLst/>
          </a:prstGeom>
        </p:spPr>
        <p:txBody>
          <a:bodyPr/>
          <a:lstStyle>
            <a:lvl1pPr marL="457200" marR="0" indent="-457200" algn="l" defTabSz="685766" rtl="0" eaLnBrk="1" fontAlgn="auto" latinLnBrk="0" hangingPunct="1">
              <a:lnSpc>
                <a:spcPct val="90000"/>
              </a:lnSpc>
              <a:spcBef>
                <a:spcPts val="750"/>
              </a:spcBef>
              <a:spcAft>
                <a:spcPts val="0"/>
              </a:spcAft>
              <a:buClrTx/>
              <a:buSzTx/>
              <a:buFont typeface="Arial" panose="020B0604020202020204" pitchFamily="34" charset="0"/>
              <a:buChar char="•"/>
              <a:tabLst/>
              <a:defRPr baseline="0">
                <a:solidFill>
                  <a:srgbClr val="003764"/>
                </a:solidFill>
              </a:defRPr>
            </a:lvl1pPr>
            <a:lvl2pPr marL="342884" indent="0">
              <a:buNone/>
              <a:defRPr>
                <a:solidFill>
                  <a:srgbClr val="003764"/>
                </a:solidFill>
              </a:defRPr>
            </a:lvl2pPr>
          </a:lstStyle>
          <a:p>
            <a:pPr marL="0" marR="0" lvl="0" indent="0" algn="l" defTabSz="685766" rtl="0" eaLnBrk="1" fontAlgn="auto" latinLnBrk="0" hangingPunct="1">
              <a:lnSpc>
                <a:spcPct val="90000"/>
              </a:lnSpc>
              <a:spcBef>
                <a:spcPts val="750"/>
              </a:spcBef>
              <a:spcAft>
                <a:spcPts val="0"/>
              </a:spcAft>
              <a:buClrTx/>
              <a:buSzTx/>
              <a:buFont typeface="Arial" panose="020B0604020202020204" pitchFamily="34" charset="0"/>
              <a:buNone/>
              <a:tabLst/>
              <a:defRPr/>
            </a:pPr>
            <a:r>
              <a:rPr lang="en-US" dirty="0"/>
              <a:t>Always use a Final Slide in order to include the Creative Commons footer language in the presentation.</a:t>
            </a:r>
            <a:br>
              <a:rPr lang="en-US" dirty="0"/>
            </a:br>
            <a:r>
              <a:rPr lang="en-US" dirty="0"/>
              <a:t>Ideas for the slide: Contact information; “Thank you;” “Questions?”</a:t>
            </a:r>
          </a:p>
        </p:txBody>
      </p:sp>
      <p:sp>
        <p:nvSpPr>
          <p:cNvPr id="10" name="TextBox 9">
            <a:extLst>
              <a:ext uri="{FF2B5EF4-FFF2-40B4-BE49-F238E27FC236}">
                <a16:creationId xmlns:a16="http://schemas.microsoft.com/office/drawing/2014/main" id="{AD9A014E-7345-4161-B6F8-70E7EA234759}"/>
              </a:ext>
            </a:extLst>
          </p:cNvPr>
          <p:cNvSpPr txBox="1"/>
          <p:nvPr userDrawn="1"/>
        </p:nvSpPr>
        <p:spPr>
          <a:xfrm>
            <a:off x="1454322" y="6445499"/>
            <a:ext cx="3784962" cy="207749"/>
          </a:xfrm>
          <a:prstGeom prst="rect">
            <a:avLst/>
          </a:prstGeom>
          <a:noFill/>
        </p:spPr>
        <p:txBody>
          <a:bodyPr wrap="square" rtlCol="0">
            <a:spAutoFit/>
          </a:bodyPr>
          <a:lstStyle/>
          <a:p>
            <a:r>
              <a:rPr lang="en-US" sz="750" b="0" i="1" u="sng" kern="1200" dirty="0">
                <a:solidFill>
                  <a:schemeClr val="tx1"/>
                </a:solidFill>
                <a:effectLst/>
                <a:latin typeface="+mn-lt"/>
                <a:ea typeface="+mn-ea"/>
                <a:cs typeface="+mn-cs"/>
              </a:rPr>
              <a:t>CC BY 4.0</a:t>
            </a:r>
            <a:r>
              <a:rPr lang="en-US" sz="750" b="0" i="1" u="none" kern="1200" dirty="0">
                <a:solidFill>
                  <a:schemeClr val="bg1">
                    <a:lumMod val="50000"/>
                  </a:schemeClr>
                </a:solidFill>
                <a:effectLst/>
                <a:latin typeface="+mn-lt"/>
                <a:ea typeface="+mn-ea"/>
                <a:cs typeface="+mn-cs"/>
              </a:rPr>
              <a:t>,</a:t>
            </a:r>
            <a:r>
              <a:rPr lang="en-US" sz="750" b="0" i="1" u="none" kern="1200" baseline="0" dirty="0">
                <a:solidFill>
                  <a:schemeClr val="bg1">
                    <a:lumMod val="50000"/>
                  </a:schemeClr>
                </a:solidFill>
                <a:effectLst/>
                <a:latin typeface="+mn-lt"/>
                <a:ea typeface="+mn-ea"/>
                <a:cs typeface="+mn-cs"/>
              </a:rPr>
              <a:t> except where otherwise noted.</a:t>
            </a:r>
            <a:endParaRPr lang="en-US" sz="750" b="0" i="1" dirty="0">
              <a:solidFill>
                <a:schemeClr val="bg1">
                  <a:lumMod val="50000"/>
                </a:schemeClr>
              </a:solidFill>
              <a:latin typeface="+mn-lt"/>
            </a:endParaRPr>
          </a:p>
        </p:txBody>
      </p:sp>
      <p:sp>
        <p:nvSpPr>
          <p:cNvPr id="13" name="Rectangle 12"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p:nvPr userDrawn="1"/>
        </p:nvGrpSpPr>
        <p:grpSpPr>
          <a:xfrm>
            <a:off x="973916" y="6435073"/>
            <a:ext cx="480406" cy="228600"/>
            <a:chOff x="973916" y="6435073"/>
            <a:chExt cx="480406" cy="228600"/>
          </a:xfrm>
        </p:grpSpPr>
        <p:pic>
          <p:nvPicPr>
            <p:cNvPr id="15" name="Picture 14"/>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973916" y="6435073"/>
              <a:ext cx="228600" cy="228600"/>
            </a:xfrm>
            <a:prstGeom prst="rect">
              <a:avLst/>
            </a:prstGeom>
          </p:spPr>
        </p:pic>
        <p:pic>
          <p:nvPicPr>
            <p:cNvPr id="16" name="Picture 15"/>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1225722" y="6435073"/>
              <a:ext cx="228600" cy="228600"/>
            </a:xfrm>
            <a:prstGeom prst="rect">
              <a:avLst/>
            </a:prstGeom>
          </p:spPr>
        </p:pic>
      </p:grpSp>
    </p:spTree>
    <p:extLst>
      <p:ext uri="{BB962C8B-B14F-4D97-AF65-F5344CB8AC3E}">
        <p14:creationId xmlns:p14="http://schemas.microsoft.com/office/powerpoint/2010/main" val="13038084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11" name="Picture 10"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2" name="Picture 11"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4" name="Title 1"/>
          <p:cNvSpPr>
            <a:spLocks noGrp="1"/>
          </p:cNvSpPr>
          <p:nvPr>
            <p:ph type="title"/>
          </p:nvPr>
        </p:nvSpPr>
        <p:spPr>
          <a:xfrm>
            <a:off x="536860" y="1549936"/>
            <a:ext cx="8336975" cy="797070"/>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15" name="Content Placeholder 2"/>
          <p:cNvSpPr>
            <a:spLocks noGrp="1"/>
          </p:cNvSpPr>
          <p:nvPr>
            <p:ph idx="1"/>
          </p:nvPr>
        </p:nvSpPr>
        <p:spPr>
          <a:xfrm>
            <a:off x="536860" y="2415155"/>
            <a:ext cx="8336975" cy="3757046"/>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Rectangle 12"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F79CB6C7-AD96-437F-A75B-A1987D8D9ACA}" type="datetime1">
              <a:rPr lang="en-US" smtClean="0"/>
              <a:t>8/22/2022</a:t>
            </a:fld>
            <a:endParaRPr lang="en-US"/>
          </a:p>
        </p:txBody>
      </p:sp>
      <p:sp>
        <p:nvSpPr>
          <p:cNvPr id="16"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7" name="Slide Number Placeholder 5"/>
          <p:cNvSpPr>
            <a:spLocks noGrp="1"/>
          </p:cNvSpPr>
          <p:nvPr>
            <p:ph type="sldNum" sz="quarter" idx="12"/>
          </p:nvPr>
        </p:nvSpPr>
        <p:spPr>
          <a:xfrm>
            <a:off x="8406245" y="6483926"/>
            <a:ext cx="467590" cy="237549"/>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28017808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pic>
        <p:nvPicPr>
          <p:cNvPr id="13" name="Picture 12"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1" name="Picture 10"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4" name="Title 1"/>
          <p:cNvSpPr>
            <a:spLocks noGrp="1"/>
          </p:cNvSpPr>
          <p:nvPr>
            <p:ph type="title"/>
          </p:nvPr>
        </p:nvSpPr>
        <p:spPr>
          <a:xfrm>
            <a:off x="582468" y="1709744"/>
            <a:ext cx="8270588" cy="2852737"/>
          </a:xfrm>
          <a:prstGeom prst="rect">
            <a:avLst/>
          </a:prstGeom>
        </p:spPr>
        <p:txBody>
          <a:bodyPr anchor="b"/>
          <a:lstStyle>
            <a:lvl1pPr>
              <a:defRPr sz="4800" cap="all" baseline="0">
                <a:solidFill>
                  <a:srgbClr val="003764"/>
                </a:solidFill>
              </a:defRPr>
            </a:lvl1pPr>
          </a:lstStyle>
          <a:p>
            <a:r>
              <a:rPr lang="en-US"/>
              <a:t>Click to edit Master title style</a:t>
            </a:r>
            <a:endParaRPr lang="en-US" dirty="0"/>
          </a:p>
        </p:txBody>
      </p:sp>
      <p:sp>
        <p:nvSpPr>
          <p:cNvPr id="15" name="Text Placeholder 2"/>
          <p:cNvSpPr>
            <a:spLocks noGrp="1"/>
          </p:cNvSpPr>
          <p:nvPr>
            <p:ph type="body" idx="1"/>
          </p:nvPr>
        </p:nvSpPr>
        <p:spPr>
          <a:xfrm>
            <a:off x="582468" y="4589469"/>
            <a:ext cx="8270588" cy="1500187"/>
          </a:xfrm>
          <a:prstGeom prst="rect">
            <a:avLst/>
          </a:prstGeom>
        </p:spPr>
        <p:txBody>
          <a:bodyPr/>
          <a:lstStyle>
            <a:lvl1pPr marL="0" indent="0">
              <a:buNone/>
              <a:defRPr sz="2400">
                <a:solidFill>
                  <a:srgbClr val="003764"/>
                </a:solidFill>
              </a:defRPr>
            </a:lvl1pPr>
            <a:lvl2pPr marL="457178" indent="0">
              <a:buNone/>
              <a:defRPr sz="2000">
                <a:solidFill>
                  <a:schemeClr val="tx1">
                    <a:tint val="75000"/>
                  </a:schemeClr>
                </a:solidFill>
              </a:defRPr>
            </a:lvl2pPr>
            <a:lvl3pPr marL="914354" indent="0">
              <a:buNone/>
              <a:defRPr sz="1800">
                <a:solidFill>
                  <a:schemeClr val="tx1">
                    <a:tint val="75000"/>
                  </a:schemeClr>
                </a:solidFill>
              </a:defRPr>
            </a:lvl3pPr>
            <a:lvl4pPr marL="1371532" indent="0">
              <a:buNone/>
              <a:defRPr sz="1600">
                <a:solidFill>
                  <a:schemeClr val="tx1">
                    <a:tint val="75000"/>
                  </a:schemeClr>
                </a:solidFill>
              </a:defRPr>
            </a:lvl4pPr>
            <a:lvl5pPr marL="1828709" indent="0">
              <a:buNone/>
              <a:defRPr sz="1600">
                <a:solidFill>
                  <a:schemeClr val="tx1">
                    <a:tint val="75000"/>
                  </a:schemeClr>
                </a:solidFill>
              </a:defRPr>
            </a:lvl5pPr>
            <a:lvl6pPr marL="2285886" indent="0">
              <a:buNone/>
              <a:defRPr sz="1600">
                <a:solidFill>
                  <a:schemeClr val="tx1">
                    <a:tint val="75000"/>
                  </a:schemeClr>
                </a:solidFill>
              </a:defRPr>
            </a:lvl6pPr>
            <a:lvl7pPr marL="2743062" indent="0">
              <a:buNone/>
              <a:defRPr sz="1600">
                <a:solidFill>
                  <a:schemeClr val="tx1">
                    <a:tint val="75000"/>
                  </a:schemeClr>
                </a:solidFill>
              </a:defRPr>
            </a:lvl7pPr>
            <a:lvl8pPr marL="3200240" indent="0">
              <a:buNone/>
              <a:defRPr sz="1600">
                <a:solidFill>
                  <a:schemeClr val="tx1">
                    <a:tint val="75000"/>
                  </a:schemeClr>
                </a:solidFill>
              </a:defRPr>
            </a:lvl8pPr>
            <a:lvl9pPr marL="3657418" indent="0">
              <a:buNone/>
              <a:defRPr sz="1600">
                <a:solidFill>
                  <a:schemeClr val="tx1">
                    <a:tint val="75000"/>
                  </a:schemeClr>
                </a:solidFill>
              </a:defRPr>
            </a:lvl9pPr>
          </a:lstStyle>
          <a:p>
            <a:pPr lvl="0"/>
            <a:r>
              <a:rPr lang="en-US"/>
              <a:t>Edit Master text styles</a:t>
            </a:r>
          </a:p>
        </p:txBody>
      </p:sp>
      <p:sp>
        <p:nvSpPr>
          <p:cNvPr id="12" name="Rectangle 11"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0E68BEF8-F67A-4B64-B2F2-CC4AA048128C}" type="datetime1">
              <a:rPr lang="en-US" smtClean="0"/>
              <a:t>8/22/2022</a:t>
            </a:fld>
            <a:endParaRPr lang="en-US"/>
          </a:p>
        </p:txBody>
      </p:sp>
      <p:sp>
        <p:nvSpPr>
          <p:cNvPr id="16"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7"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22739498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pic>
        <p:nvPicPr>
          <p:cNvPr id="14" name="Picture 13"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2" name="Picture 11"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5" name="Title 1"/>
          <p:cNvSpPr>
            <a:spLocks noGrp="1"/>
          </p:cNvSpPr>
          <p:nvPr>
            <p:ph type="title"/>
          </p:nvPr>
        </p:nvSpPr>
        <p:spPr>
          <a:xfrm>
            <a:off x="422561" y="1462241"/>
            <a:ext cx="8534403" cy="719850"/>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16" name="Content Placeholder 2"/>
          <p:cNvSpPr>
            <a:spLocks noGrp="1"/>
          </p:cNvSpPr>
          <p:nvPr>
            <p:ph sz="half" idx="1"/>
          </p:nvPr>
        </p:nvSpPr>
        <p:spPr>
          <a:xfrm>
            <a:off x="422561" y="2400300"/>
            <a:ext cx="4014357" cy="3969327"/>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7" name="Content Placeholder 3"/>
          <p:cNvSpPr>
            <a:spLocks noGrp="1"/>
          </p:cNvSpPr>
          <p:nvPr>
            <p:ph sz="half" idx="2"/>
          </p:nvPr>
        </p:nvSpPr>
        <p:spPr>
          <a:xfrm>
            <a:off x="4759271" y="2400304"/>
            <a:ext cx="4197693" cy="3969323"/>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Rectangle 12"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1001848F-E7F6-4E55-B1DE-CC691BBD4F09}" type="datetime1">
              <a:rPr lang="en-US" smtClean="0"/>
              <a:t>8/22/2022</a:t>
            </a:fld>
            <a:endParaRPr lang="en-US"/>
          </a:p>
        </p:txBody>
      </p:sp>
      <p:sp>
        <p:nvSpPr>
          <p:cNvPr id="18"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9"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42271857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pic>
        <p:nvPicPr>
          <p:cNvPr id="15" name="Picture 14"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3" name="Picture 12"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4063"/>
            <a:ext cx="4067706" cy="1481791"/>
          </a:xfrm>
          <a:prstGeom prst="rect">
            <a:avLst/>
          </a:prstGeom>
        </p:spPr>
      </p:pic>
      <p:sp>
        <p:nvSpPr>
          <p:cNvPr id="16" name="Title 1"/>
          <p:cNvSpPr>
            <a:spLocks noGrp="1"/>
          </p:cNvSpPr>
          <p:nvPr>
            <p:ph type="title"/>
          </p:nvPr>
        </p:nvSpPr>
        <p:spPr>
          <a:xfrm>
            <a:off x="507276" y="1485854"/>
            <a:ext cx="8335388" cy="736311"/>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17" name="Text Placeholder 2"/>
          <p:cNvSpPr>
            <a:spLocks noGrp="1"/>
          </p:cNvSpPr>
          <p:nvPr>
            <p:ph type="body" idx="1"/>
          </p:nvPr>
        </p:nvSpPr>
        <p:spPr>
          <a:xfrm>
            <a:off x="507278" y="2385434"/>
            <a:ext cx="4002378" cy="524893"/>
          </a:xfrm>
          <a:prstGeom prst="rect">
            <a:avLst/>
          </a:prstGeom>
        </p:spPr>
        <p:txBody>
          <a:bodyPr anchor="b"/>
          <a:lstStyle>
            <a:lvl1pPr marL="0" indent="0">
              <a:buNone/>
              <a:defRPr sz="2400" b="1">
                <a:solidFill>
                  <a:srgbClr val="003764"/>
                </a:solidFill>
              </a:defRPr>
            </a:lvl1pPr>
            <a:lvl2pPr marL="457178" indent="0">
              <a:buNone/>
              <a:defRPr sz="2000" b="1"/>
            </a:lvl2pPr>
            <a:lvl3pPr marL="914354" indent="0">
              <a:buNone/>
              <a:defRPr sz="1800" b="1"/>
            </a:lvl3pPr>
            <a:lvl4pPr marL="1371532" indent="0">
              <a:buNone/>
              <a:defRPr sz="1600" b="1"/>
            </a:lvl4pPr>
            <a:lvl5pPr marL="1828709" indent="0">
              <a:buNone/>
              <a:defRPr sz="1600" b="1"/>
            </a:lvl5pPr>
            <a:lvl6pPr marL="2285886" indent="0">
              <a:buNone/>
              <a:defRPr sz="1600" b="1"/>
            </a:lvl6pPr>
            <a:lvl7pPr marL="2743062" indent="0">
              <a:buNone/>
              <a:defRPr sz="1600" b="1"/>
            </a:lvl7pPr>
            <a:lvl8pPr marL="3200240" indent="0">
              <a:buNone/>
              <a:defRPr sz="1600" b="1"/>
            </a:lvl8pPr>
            <a:lvl9pPr marL="3657418" indent="0">
              <a:buNone/>
              <a:defRPr sz="1600" b="1"/>
            </a:lvl9pPr>
          </a:lstStyle>
          <a:p>
            <a:pPr lvl="0"/>
            <a:r>
              <a:rPr lang="en-US"/>
              <a:t>Edit Master text styles</a:t>
            </a:r>
          </a:p>
        </p:txBody>
      </p:sp>
      <p:sp>
        <p:nvSpPr>
          <p:cNvPr id="18" name="Content Placeholder 3"/>
          <p:cNvSpPr>
            <a:spLocks noGrp="1"/>
          </p:cNvSpPr>
          <p:nvPr>
            <p:ph sz="half" idx="2"/>
          </p:nvPr>
        </p:nvSpPr>
        <p:spPr>
          <a:xfrm>
            <a:off x="507278" y="3003840"/>
            <a:ext cx="4002378" cy="3313833"/>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9" name="Text Placeholder 4"/>
          <p:cNvSpPr>
            <a:spLocks noGrp="1"/>
          </p:cNvSpPr>
          <p:nvPr>
            <p:ph type="body" sz="quarter" idx="3"/>
          </p:nvPr>
        </p:nvSpPr>
        <p:spPr>
          <a:xfrm>
            <a:off x="4790207" y="2385430"/>
            <a:ext cx="4052457" cy="524894"/>
          </a:xfrm>
          <a:prstGeom prst="rect">
            <a:avLst/>
          </a:prstGeom>
        </p:spPr>
        <p:txBody>
          <a:bodyPr anchor="b"/>
          <a:lstStyle>
            <a:lvl1pPr marL="0" indent="0">
              <a:buNone/>
              <a:defRPr sz="2400" b="1">
                <a:solidFill>
                  <a:srgbClr val="003764"/>
                </a:solidFill>
              </a:defRPr>
            </a:lvl1pPr>
            <a:lvl2pPr marL="457178" indent="0">
              <a:buNone/>
              <a:defRPr sz="2000" b="1"/>
            </a:lvl2pPr>
            <a:lvl3pPr marL="914354" indent="0">
              <a:buNone/>
              <a:defRPr sz="1800" b="1"/>
            </a:lvl3pPr>
            <a:lvl4pPr marL="1371532" indent="0">
              <a:buNone/>
              <a:defRPr sz="1600" b="1"/>
            </a:lvl4pPr>
            <a:lvl5pPr marL="1828709" indent="0">
              <a:buNone/>
              <a:defRPr sz="1600" b="1"/>
            </a:lvl5pPr>
            <a:lvl6pPr marL="2285886" indent="0">
              <a:buNone/>
              <a:defRPr sz="1600" b="1"/>
            </a:lvl6pPr>
            <a:lvl7pPr marL="2743062" indent="0">
              <a:buNone/>
              <a:defRPr sz="1600" b="1"/>
            </a:lvl7pPr>
            <a:lvl8pPr marL="3200240" indent="0">
              <a:buNone/>
              <a:defRPr sz="1600" b="1"/>
            </a:lvl8pPr>
            <a:lvl9pPr marL="3657418" indent="0">
              <a:buNone/>
              <a:defRPr sz="1600" b="1"/>
            </a:lvl9pPr>
          </a:lstStyle>
          <a:p>
            <a:pPr lvl="0"/>
            <a:r>
              <a:rPr lang="en-US"/>
              <a:t>Edit Master text styles</a:t>
            </a:r>
          </a:p>
        </p:txBody>
      </p:sp>
      <p:sp>
        <p:nvSpPr>
          <p:cNvPr id="20" name="Content Placeholder 5"/>
          <p:cNvSpPr>
            <a:spLocks noGrp="1"/>
          </p:cNvSpPr>
          <p:nvPr>
            <p:ph sz="quarter" idx="4"/>
          </p:nvPr>
        </p:nvSpPr>
        <p:spPr>
          <a:xfrm>
            <a:off x="4790207" y="3003840"/>
            <a:ext cx="4052457" cy="3313833"/>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4" name="Rectangle 13"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5E48A247-4D0D-4017-954A-CBEE1B524F16}" type="datetime1">
              <a:rPr lang="en-US" smtClean="0"/>
              <a:t>8/22/2022</a:t>
            </a:fld>
            <a:endParaRPr lang="en-US"/>
          </a:p>
        </p:txBody>
      </p:sp>
      <p:sp>
        <p:nvSpPr>
          <p:cNvPr id="22"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23"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19743600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pic>
        <p:nvPicPr>
          <p:cNvPr id="12" name="Picture 11"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9" name="Picture 8"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3" name="Title 1"/>
          <p:cNvSpPr>
            <a:spLocks noGrp="1"/>
          </p:cNvSpPr>
          <p:nvPr>
            <p:ph type="title"/>
          </p:nvPr>
        </p:nvSpPr>
        <p:spPr>
          <a:xfrm>
            <a:off x="540327" y="1457982"/>
            <a:ext cx="8302337" cy="786457"/>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11" name="Rectangle 10"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3F43D62C-E4AB-4F6C-BB6E-7C3A3BBC5E2B}" type="datetime1">
              <a:rPr lang="en-US" smtClean="0"/>
              <a:t>8/22/2022</a:t>
            </a:fld>
            <a:endParaRPr lang="en-US"/>
          </a:p>
        </p:txBody>
      </p:sp>
      <p:sp>
        <p:nvSpPr>
          <p:cNvPr id="14"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5"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1225180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9" name="Picture 8"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0" name="Picture 9"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8" name="Rectangle 7"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92275FF0-9E97-4E0A-B533-109FB6621FD2}" type="datetime1">
              <a:rPr lang="en-US" smtClean="0"/>
              <a:t>8/22/2022</a:t>
            </a:fld>
            <a:endParaRPr lang="en-US"/>
          </a:p>
        </p:txBody>
      </p:sp>
      <p:sp>
        <p:nvSpPr>
          <p:cNvPr id="12"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3"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19264090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pic>
        <p:nvPicPr>
          <p:cNvPr id="12" name="Picture 11"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1" name="Picture 10"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4" name="Title 1"/>
          <p:cNvSpPr>
            <a:spLocks noGrp="1"/>
          </p:cNvSpPr>
          <p:nvPr>
            <p:ph type="title"/>
          </p:nvPr>
        </p:nvSpPr>
        <p:spPr>
          <a:xfrm>
            <a:off x="486494" y="1385541"/>
            <a:ext cx="3160715" cy="1409614"/>
          </a:xfrm>
          <a:prstGeom prst="rect">
            <a:avLst/>
          </a:prstGeom>
        </p:spPr>
        <p:txBody>
          <a:bodyPr anchor="b"/>
          <a:lstStyle>
            <a:lvl1pPr>
              <a:defRPr sz="3500" cap="all" baseline="0">
                <a:solidFill>
                  <a:srgbClr val="003764"/>
                </a:solidFill>
              </a:defRPr>
            </a:lvl1pPr>
          </a:lstStyle>
          <a:p>
            <a:r>
              <a:rPr lang="en-US"/>
              <a:t>Click to edit Master title style</a:t>
            </a:r>
            <a:endParaRPr lang="en-US" dirty="0"/>
          </a:p>
        </p:txBody>
      </p:sp>
      <p:sp>
        <p:nvSpPr>
          <p:cNvPr id="16" name="Text Placeholder 3"/>
          <p:cNvSpPr>
            <a:spLocks noGrp="1"/>
          </p:cNvSpPr>
          <p:nvPr>
            <p:ph type="body" sz="half" idx="2"/>
          </p:nvPr>
        </p:nvSpPr>
        <p:spPr>
          <a:xfrm>
            <a:off x="486494" y="2888673"/>
            <a:ext cx="3160715" cy="3492378"/>
          </a:xfrm>
          <a:prstGeom prst="rect">
            <a:avLst/>
          </a:prstGeom>
        </p:spPr>
        <p:txBody>
          <a:bodyPr/>
          <a:lstStyle>
            <a:lvl1pPr marL="0" indent="0">
              <a:buNone/>
              <a:defRPr sz="1600">
                <a:solidFill>
                  <a:srgbClr val="003764"/>
                </a:solidFill>
              </a:defRPr>
            </a:lvl1pPr>
            <a:lvl2pPr marL="457178" indent="0">
              <a:buNone/>
              <a:defRPr sz="1400"/>
            </a:lvl2pPr>
            <a:lvl3pPr marL="914354" indent="0">
              <a:buNone/>
              <a:defRPr sz="1200"/>
            </a:lvl3pPr>
            <a:lvl4pPr marL="1371532" indent="0">
              <a:buNone/>
              <a:defRPr sz="1000"/>
            </a:lvl4pPr>
            <a:lvl5pPr marL="1828709" indent="0">
              <a:buNone/>
              <a:defRPr sz="1000"/>
            </a:lvl5pPr>
            <a:lvl6pPr marL="2285886" indent="0">
              <a:buNone/>
              <a:defRPr sz="1000"/>
            </a:lvl6pPr>
            <a:lvl7pPr marL="2743062" indent="0">
              <a:buNone/>
              <a:defRPr sz="1000"/>
            </a:lvl7pPr>
            <a:lvl8pPr marL="3200240" indent="0">
              <a:buNone/>
              <a:defRPr sz="1000"/>
            </a:lvl8pPr>
            <a:lvl9pPr marL="3657418" indent="0">
              <a:buNone/>
              <a:defRPr sz="1000"/>
            </a:lvl9pPr>
          </a:lstStyle>
          <a:p>
            <a:pPr lvl="0"/>
            <a:r>
              <a:rPr lang="en-US"/>
              <a:t>Edit Master text styles</a:t>
            </a:r>
          </a:p>
        </p:txBody>
      </p:sp>
      <p:sp>
        <p:nvSpPr>
          <p:cNvPr id="15" name="Content Placeholder 2"/>
          <p:cNvSpPr>
            <a:spLocks noGrp="1"/>
          </p:cNvSpPr>
          <p:nvPr>
            <p:ph idx="1"/>
          </p:nvPr>
        </p:nvSpPr>
        <p:spPr>
          <a:xfrm>
            <a:off x="3863540" y="1569027"/>
            <a:ext cx="5041469" cy="4812024"/>
          </a:xfrm>
          <a:prstGeom prst="rect">
            <a:avLst/>
          </a:prstGeom>
        </p:spPr>
        <p:txBody>
          <a:bodyPr/>
          <a:lstStyle>
            <a:lvl1pPr>
              <a:defRPr sz="3200">
                <a:solidFill>
                  <a:srgbClr val="003764"/>
                </a:solidFill>
              </a:defRPr>
            </a:lvl1pPr>
            <a:lvl2pPr>
              <a:defRPr sz="2800">
                <a:solidFill>
                  <a:srgbClr val="003764"/>
                </a:solidFill>
              </a:defRPr>
            </a:lvl2pPr>
            <a:lvl3pPr>
              <a:defRPr sz="2400">
                <a:solidFill>
                  <a:srgbClr val="003764"/>
                </a:solidFill>
              </a:defRPr>
            </a:lvl3pPr>
            <a:lvl4pPr>
              <a:defRPr sz="2000">
                <a:solidFill>
                  <a:srgbClr val="003764"/>
                </a:solidFill>
              </a:defRPr>
            </a:lvl4pPr>
            <a:lvl5pPr>
              <a:defRPr sz="2000">
                <a:solidFill>
                  <a:srgbClr val="003764"/>
                </a:solidFill>
              </a:defRPr>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Rectangle 12"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A3C062AC-1CC2-40A8-B531-F2154AC26E35}" type="datetime1">
              <a:rPr lang="en-US" smtClean="0"/>
              <a:t>8/22/2022</a:t>
            </a:fld>
            <a:endParaRPr lang="en-US"/>
          </a:p>
        </p:txBody>
      </p:sp>
      <p:sp>
        <p:nvSpPr>
          <p:cNvPr id="18"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9"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22455396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pic>
        <p:nvPicPr>
          <p:cNvPr id="12" name="Picture 11"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1" name="Picture 10"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4" name="Title 1"/>
          <p:cNvSpPr>
            <a:spLocks noGrp="1"/>
          </p:cNvSpPr>
          <p:nvPr>
            <p:ph type="title"/>
          </p:nvPr>
        </p:nvSpPr>
        <p:spPr>
          <a:xfrm>
            <a:off x="403370" y="1385541"/>
            <a:ext cx="3358139" cy="1409614"/>
          </a:xfrm>
          <a:prstGeom prst="rect">
            <a:avLst/>
          </a:prstGeom>
        </p:spPr>
        <p:txBody>
          <a:bodyPr anchor="b"/>
          <a:lstStyle>
            <a:lvl1pPr>
              <a:defRPr sz="3500" cap="all" baseline="0">
                <a:solidFill>
                  <a:srgbClr val="003764"/>
                </a:solidFill>
              </a:defRPr>
            </a:lvl1pPr>
          </a:lstStyle>
          <a:p>
            <a:r>
              <a:rPr lang="en-US"/>
              <a:t>Click to edit Master title style</a:t>
            </a:r>
            <a:endParaRPr lang="en-US" dirty="0"/>
          </a:p>
        </p:txBody>
      </p:sp>
      <p:sp>
        <p:nvSpPr>
          <p:cNvPr id="16" name="Text Placeholder 3"/>
          <p:cNvSpPr>
            <a:spLocks noGrp="1"/>
          </p:cNvSpPr>
          <p:nvPr>
            <p:ph type="body" sz="half" idx="2"/>
          </p:nvPr>
        </p:nvSpPr>
        <p:spPr>
          <a:xfrm>
            <a:off x="403370" y="2888673"/>
            <a:ext cx="3358139" cy="3542831"/>
          </a:xfrm>
          <a:prstGeom prst="rect">
            <a:avLst/>
          </a:prstGeom>
        </p:spPr>
        <p:txBody>
          <a:bodyPr/>
          <a:lstStyle>
            <a:lvl1pPr marL="0" indent="0">
              <a:buNone/>
              <a:defRPr sz="1600">
                <a:solidFill>
                  <a:srgbClr val="003764"/>
                </a:solidFill>
              </a:defRPr>
            </a:lvl1pPr>
            <a:lvl2pPr marL="457178" indent="0">
              <a:buNone/>
              <a:defRPr sz="1400"/>
            </a:lvl2pPr>
            <a:lvl3pPr marL="914354" indent="0">
              <a:buNone/>
              <a:defRPr sz="1200"/>
            </a:lvl3pPr>
            <a:lvl4pPr marL="1371532" indent="0">
              <a:buNone/>
              <a:defRPr sz="1000"/>
            </a:lvl4pPr>
            <a:lvl5pPr marL="1828709" indent="0">
              <a:buNone/>
              <a:defRPr sz="1000"/>
            </a:lvl5pPr>
            <a:lvl6pPr marL="2285886" indent="0">
              <a:buNone/>
              <a:defRPr sz="1000"/>
            </a:lvl6pPr>
            <a:lvl7pPr marL="2743062" indent="0">
              <a:buNone/>
              <a:defRPr sz="1000"/>
            </a:lvl7pPr>
            <a:lvl8pPr marL="3200240" indent="0">
              <a:buNone/>
              <a:defRPr sz="1000"/>
            </a:lvl8pPr>
            <a:lvl9pPr marL="3657418" indent="0">
              <a:buNone/>
              <a:defRPr sz="1000"/>
            </a:lvl9pPr>
          </a:lstStyle>
          <a:p>
            <a:pPr lvl="0"/>
            <a:r>
              <a:rPr lang="en-US"/>
              <a:t>Edit Master text styles</a:t>
            </a:r>
          </a:p>
        </p:txBody>
      </p:sp>
      <p:sp>
        <p:nvSpPr>
          <p:cNvPr id="15" name="Content Placeholder 2"/>
          <p:cNvSpPr>
            <a:spLocks noGrp="1"/>
          </p:cNvSpPr>
          <p:nvPr>
            <p:ph idx="1"/>
          </p:nvPr>
        </p:nvSpPr>
        <p:spPr>
          <a:xfrm>
            <a:off x="4024047" y="1569026"/>
            <a:ext cx="4839398" cy="4862477"/>
          </a:xfrm>
          <a:prstGeom prst="rect">
            <a:avLst/>
          </a:prstGeom>
        </p:spPr>
        <p:txBody>
          <a:bodyPr/>
          <a:lstStyle>
            <a:lvl1pPr>
              <a:defRPr sz="3200">
                <a:solidFill>
                  <a:srgbClr val="003764"/>
                </a:solidFill>
              </a:defRPr>
            </a:lvl1pPr>
            <a:lvl2pPr>
              <a:defRPr sz="2800">
                <a:solidFill>
                  <a:srgbClr val="003764"/>
                </a:solidFill>
              </a:defRPr>
            </a:lvl2pPr>
            <a:lvl3pPr>
              <a:defRPr sz="2400">
                <a:solidFill>
                  <a:srgbClr val="003764"/>
                </a:solidFill>
              </a:defRPr>
            </a:lvl3pPr>
            <a:lvl4pPr>
              <a:defRPr sz="2000">
                <a:solidFill>
                  <a:srgbClr val="003764"/>
                </a:solidFill>
              </a:defRPr>
            </a:lvl4pPr>
            <a:lvl5pPr>
              <a:defRPr sz="2000">
                <a:solidFill>
                  <a:srgbClr val="003764"/>
                </a:solidFill>
              </a:defRPr>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Rectangle 12"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06EA93EB-E55E-4DBB-B6AA-C54A9BA5E4A4}" type="datetime1">
              <a:rPr lang="en-US" smtClean="0"/>
              <a:t>8/22/2022</a:t>
            </a:fld>
            <a:endParaRPr lang="en-US"/>
          </a:p>
        </p:txBody>
      </p:sp>
      <p:sp>
        <p:nvSpPr>
          <p:cNvPr id="18"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9"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37987426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232336755"/>
      </p:ext>
    </p:extLst>
  </p:cSld>
  <p:clrMap bg1="lt1" tx1="dk1" bg2="lt2" tx2="dk2" accent1="accent1" accent2="accent2" accent3="accent3" accent4="accent4" accent5="accent5" accent6="accent6" hlink="hlink" folHlink="folHlink"/>
  <p:sldLayoutIdLst>
    <p:sldLayoutId id="2147483660"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51" r:id="rId10"/>
    <p:sldLayoutId id="2147483672" r:id="rId11"/>
    <p:sldLayoutId id="2147483671" r:id="rId12"/>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s://ctclinkreferencecenter.ctclink.us/m/79718/l/1514435-9-2-offboarding-security-procedure"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hyperlink" Target="https://www.sbctc.edu/resources/documents/colleges-staff/data-services/peoplesoft-ctclink/report-catalog.pdf"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4"/>
          <p:cNvSpPr>
            <a:spLocks noGrp="1"/>
          </p:cNvSpPr>
          <p:nvPr>
            <p:ph type="subTitle" idx="1"/>
          </p:nvPr>
        </p:nvSpPr>
        <p:spPr/>
        <p:txBody>
          <a:bodyPr/>
          <a:lstStyle/>
          <a:p>
            <a:r>
              <a:rPr lang="en-US" dirty="0"/>
              <a:t>Secure in Security - HCM</a:t>
            </a:r>
          </a:p>
        </p:txBody>
      </p:sp>
      <p:sp>
        <p:nvSpPr>
          <p:cNvPr id="4" name="Title 3"/>
          <p:cNvSpPr>
            <a:spLocks noGrp="1"/>
          </p:cNvSpPr>
          <p:nvPr>
            <p:ph type="title"/>
          </p:nvPr>
        </p:nvSpPr>
        <p:spPr/>
        <p:txBody>
          <a:bodyPr/>
          <a:lstStyle/>
          <a:p>
            <a:r>
              <a:rPr lang="en-US" dirty="0"/>
              <a:t>Peoplesoft Security</a:t>
            </a:r>
          </a:p>
        </p:txBody>
      </p:sp>
      <p:sp>
        <p:nvSpPr>
          <p:cNvPr id="6" name="Text Placeholder 5"/>
          <p:cNvSpPr>
            <a:spLocks noGrp="1"/>
          </p:cNvSpPr>
          <p:nvPr>
            <p:ph type="body" sz="quarter" idx="10"/>
          </p:nvPr>
        </p:nvSpPr>
        <p:spPr/>
        <p:txBody>
          <a:bodyPr/>
          <a:lstStyle/>
          <a:p>
            <a:r>
              <a:rPr lang="en-US" dirty="0"/>
              <a:t>Shelia Sloan</a:t>
            </a:r>
          </a:p>
          <a:p>
            <a:r>
              <a:rPr lang="en-US" dirty="0"/>
              <a:t>June 15, 2022</a:t>
            </a:r>
          </a:p>
        </p:txBody>
      </p:sp>
    </p:spTree>
    <p:extLst>
      <p:ext uri="{BB962C8B-B14F-4D97-AF65-F5344CB8AC3E}">
        <p14:creationId xmlns:p14="http://schemas.microsoft.com/office/powerpoint/2010/main" val="32837834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Basic User ID and Role Administration</a:t>
            </a:r>
          </a:p>
        </p:txBody>
      </p:sp>
      <p:sp>
        <p:nvSpPr>
          <p:cNvPr id="3" name="Content Placeholder 2"/>
          <p:cNvSpPr>
            <a:spLocks noGrp="1"/>
          </p:cNvSpPr>
          <p:nvPr>
            <p:ph idx="1"/>
          </p:nvPr>
        </p:nvSpPr>
        <p:spPr/>
        <p:txBody>
          <a:bodyPr/>
          <a:lstStyle/>
          <a:p>
            <a:r>
              <a:rPr lang="en-US" dirty="0"/>
              <a:t>User ID Administration ID Tab</a:t>
            </a:r>
          </a:p>
          <a:p>
            <a:pPr lvl="1"/>
            <a:r>
              <a:rPr lang="en-US" dirty="0"/>
              <a:t>The ID Type should be Employee and the EMPLID in the Attribute Value box.  Should default in upon Creation</a:t>
            </a:r>
          </a:p>
          <a:p>
            <a:endParaRPr lang="en-US" dirty="0"/>
          </a:p>
        </p:txBody>
      </p:sp>
      <p:sp>
        <p:nvSpPr>
          <p:cNvPr id="5" name="Slide Number Placeholder 4"/>
          <p:cNvSpPr>
            <a:spLocks noGrp="1"/>
          </p:cNvSpPr>
          <p:nvPr>
            <p:ph type="sldNum" sz="quarter" idx="12"/>
          </p:nvPr>
        </p:nvSpPr>
        <p:spPr/>
        <p:txBody>
          <a:bodyPr/>
          <a:lstStyle/>
          <a:p>
            <a:fld id="{64336152-522D-534E-A387-BE770A7CAF94}" type="slidenum">
              <a:rPr lang="en-US" smtClean="0"/>
              <a:pPr/>
              <a:t>10</a:t>
            </a:fld>
            <a:endParaRPr lang="en-US" dirty="0"/>
          </a:p>
        </p:txBody>
      </p:sp>
      <p:pic>
        <p:nvPicPr>
          <p:cNvPr id="4" name="Picture 3">
            <a:extLst>
              <a:ext uri="{FF2B5EF4-FFF2-40B4-BE49-F238E27FC236}">
                <a16:creationId xmlns:a16="http://schemas.microsoft.com/office/drawing/2014/main" id="{11BD6BB3-ACA2-44C0-91BD-69A49174D9FD}"/>
              </a:ext>
            </a:extLst>
          </p:cNvPr>
          <p:cNvPicPr>
            <a:picLocks noChangeAspect="1"/>
          </p:cNvPicPr>
          <p:nvPr/>
        </p:nvPicPr>
        <p:blipFill>
          <a:blip r:embed="rId2"/>
          <a:stretch>
            <a:fillRect/>
          </a:stretch>
        </p:blipFill>
        <p:spPr>
          <a:xfrm>
            <a:off x="1604612" y="3846090"/>
            <a:ext cx="5095875" cy="2571750"/>
          </a:xfrm>
          <a:prstGeom prst="rect">
            <a:avLst/>
          </a:prstGeom>
        </p:spPr>
      </p:pic>
    </p:spTree>
    <p:extLst>
      <p:ext uri="{BB962C8B-B14F-4D97-AF65-F5344CB8AC3E}">
        <p14:creationId xmlns:p14="http://schemas.microsoft.com/office/powerpoint/2010/main" val="19757600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Basic User ID and Role Administration</a:t>
            </a:r>
          </a:p>
        </p:txBody>
      </p:sp>
      <p:sp>
        <p:nvSpPr>
          <p:cNvPr id="3" name="Content Placeholder 2"/>
          <p:cNvSpPr>
            <a:spLocks noGrp="1"/>
          </p:cNvSpPr>
          <p:nvPr>
            <p:ph idx="1"/>
          </p:nvPr>
        </p:nvSpPr>
        <p:spPr>
          <a:xfrm>
            <a:off x="536860" y="2199503"/>
            <a:ext cx="8336975" cy="3972698"/>
          </a:xfrm>
        </p:spPr>
        <p:txBody>
          <a:bodyPr>
            <a:normAutofit fontScale="85000" lnSpcReduction="20000"/>
          </a:bodyPr>
          <a:lstStyle/>
          <a:p>
            <a:r>
              <a:rPr lang="en-US" dirty="0"/>
              <a:t>User ID Administration User Roles Tab</a:t>
            </a:r>
          </a:p>
          <a:p>
            <a:pPr lvl="1"/>
            <a:r>
              <a:rPr lang="en-US" dirty="0"/>
              <a:t>Add the Appropriate Security Roles; If they are a core user provide additional role access as appropriate.</a:t>
            </a:r>
          </a:p>
          <a:p>
            <a:pPr lvl="1"/>
            <a:r>
              <a:rPr lang="en-US" dirty="0"/>
              <a:t>HR Access is highly dependent on keeping job and personal data current and up to date.</a:t>
            </a:r>
          </a:p>
          <a:p>
            <a:pPr lvl="1"/>
            <a:r>
              <a:rPr lang="en-US" dirty="0"/>
              <a:t>For terminated users, update the users access first in HCM, so that base roles will sync.</a:t>
            </a:r>
          </a:p>
          <a:p>
            <a:pPr lvl="1"/>
            <a:r>
              <a:rPr lang="en-US" dirty="0"/>
              <a:t>Then ensure that for terminated users ensure the following role set is left:</a:t>
            </a:r>
          </a:p>
          <a:p>
            <a:pPr lvl="2"/>
            <a:r>
              <a:rPr lang="en-US" sz="1800" dirty="0"/>
              <a:t>EOPP_USER</a:t>
            </a:r>
          </a:p>
          <a:p>
            <a:pPr lvl="2"/>
            <a:r>
              <a:rPr lang="en-US" sz="1800" dirty="0"/>
              <a:t>PAPP</a:t>
            </a:r>
            <a:r>
              <a:rPr lang="en-US" sz="1800"/>
              <a:t>_USER</a:t>
            </a:r>
          </a:p>
          <a:p>
            <a:pPr lvl="2"/>
            <a:r>
              <a:rPr lang="en-US" sz="1800"/>
              <a:t>NA Payroll WH Form User</a:t>
            </a:r>
            <a:endParaRPr lang="en-US" sz="1800" dirty="0"/>
          </a:p>
          <a:p>
            <a:pPr lvl="2"/>
            <a:r>
              <a:rPr lang="en-US" sz="1800" dirty="0"/>
              <a:t>ZZ_EMPLOYEE</a:t>
            </a:r>
          </a:p>
          <a:p>
            <a:pPr lvl="2"/>
            <a:r>
              <a:rPr lang="en-US" sz="1800" dirty="0"/>
              <a:t>ZZ FORMER EMPLOYEE</a:t>
            </a:r>
          </a:p>
          <a:p>
            <a:pPr lvl="2"/>
            <a:r>
              <a:rPr lang="en-US" sz="1800" dirty="0"/>
              <a:t>The CTC_%_DISTR role will have to be manually added back based on Institution.  This role gives access to the college tile in Portal.  (i.e.  CLK for Clark, OP for </a:t>
            </a:r>
            <a:r>
              <a:rPr lang="en-US" sz="1800" dirty="0" err="1"/>
              <a:t>Olympic,etc</a:t>
            </a:r>
            <a:r>
              <a:rPr lang="en-US" sz="1800" dirty="0"/>
              <a:t>)  However it should sync from HCM as it should manually be added back there.</a:t>
            </a:r>
          </a:p>
          <a:p>
            <a:pPr lvl="2"/>
            <a:endParaRPr lang="en-US" sz="1800" dirty="0"/>
          </a:p>
          <a:p>
            <a:pPr lvl="1"/>
            <a:endParaRPr lang="en-US" dirty="0"/>
          </a:p>
          <a:p>
            <a:endParaRPr lang="en-US" dirty="0"/>
          </a:p>
        </p:txBody>
      </p:sp>
      <p:sp>
        <p:nvSpPr>
          <p:cNvPr id="5" name="Slide Number Placeholder 4"/>
          <p:cNvSpPr>
            <a:spLocks noGrp="1"/>
          </p:cNvSpPr>
          <p:nvPr>
            <p:ph type="sldNum" sz="quarter" idx="12"/>
          </p:nvPr>
        </p:nvSpPr>
        <p:spPr/>
        <p:txBody>
          <a:bodyPr/>
          <a:lstStyle/>
          <a:p>
            <a:fld id="{64336152-522D-534E-A387-BE770A7CAF94}" type="slidenum">
              <a:rPr lang="en-US" smtClean="0"/>
              <a:pPr/>
              <a:t>11</a:t>
            </a:fld>
            <a:endParaRPr lang="en-US" dirty="0"/>
          </a:p>
        </p:txBody>
      </p:sp>
    </p:spTree>
    <p:extLst>
      <p:ext uri="{BB962C8B-B14F-4D97-AF65-F5344CB8AC3E}">
        <p14:creationId xmlns:p14="http://schemas.microsoft.com/office/powerpoint/2010/main" val="18456878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User ID Administration User Roles Tab</a:t>
            </a:r>
          </a:p>
        </p:txBody>
      </p:sp>
      <p:sp>
        <p:nvSpPr>
          <p:cNvPr id="5" name="Slide Number Placeholder 4"/>
          <p:cNvSpPr>
            <a:spLocks noGrp="1"/>
          </p:cNvSpPr>
          <p:nvPr>
            <p:ph type="sldNum" sz="quarter" idx="12"/>
          </p:nvPr>
        </p:nvSpPr>
        <p:spPr/>
        <p:txBody>
          <a:bodyPr/>
          <a:lstStyle/>
          <a:p>
            <a:fld id="{64336152-522D-534E-A387-BE770A7CAF94}" type="slidenum">
              <a:rPr lang="en-US" smtClean="0"/>
              <a:pPr/>
              <a:t>12</a:t>
            </a:fld>
            <a:endParaRPr lang="en-US" dirty="0"/>
          </a:p>
        </p:txBody>
      </p:sp>
      <p:pic>
        <p:nvPicPr>
          <p:cNvPr id="6" name="Picture 5">
            <a:extLst>
              <a:ext uri="{FF2B5EF4-FFF2-40B4-BE49-F238E27FC236}">
                <a16:creationId xmlns:a16="http://schemas.microsoft.com/office/drawing/2014/main" id="{6B95DFC4-7272-40A1-BFEF-155C6DB1B008}"/>
              </a:ext>
            </a:extLst>
          </p:cNvPr>
          <p:cNvPicPr>
            <a:picLocks noChangeAspect="1"/>
          </p:cNvPicPr>
          <p:nvPr/>
        </p:nvPicPr>
        <p:blipFill>
          <a:blip r:embed="rId2"/>
          <a:stretch>
            <a:fillRect/>
          </a:stretch>
        </p:blipFill>
        <p:spPr>
          <a:xfrm>
            <a:off x="704675" y="2425441"/>
            <a:ext cx="6803472" cy="3849524"/>
          </a:xfrm>
          <a:prstGeom prst="rect">
            <a:avLst/>
          </a:prstGeom>
        </p:spPr>
      </p:pic>
    </p:spTree>
    <p:extLst>
      <p:ext uri="{BB962C8B-B14F-4D97-AF65-F5344CB8AC3E}">
        <p14:creationId xmlns:p14="http://schemas.microsoft.com/office/powerpoint/2010/main" val="28141685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Basic User ID and Role Administration</a:t>
            </a:r>
          </a:p>
        </p:txBody>
      </p:sp>
      <p:sp>
        <p:nvSpPr>
          <p:cNvPr id="3" name="Content Placeholder 2"/>
          <p:cNvSpPr>
            <a:spLocks noGrp="1"/>
          </p:cNvSpPr>
          <p:nvPr>
            <p:ph idx="1"/>
          </p:nvPr>
        </p:nvSpPr>
        <p:spPr/>
        <p:txBody>
          <a:bodyPr>
            <a:normAutofit fontScale="92500" lnSpcReduction="20000"/>
          </a:bodyPr>
          <a:lstStyle/>
          <a:p>
            <a:r>
              <a:rPr lang="en-US" dirty="0"/>
              <a:t>User ID Administration Workflow Tab</a:t>
            </a:r>
          </a:p>
          <a:p>
            <a:pPr lvl="1"/>
            <a:r>
              <a:rPr lang="en-US" dirty="0"/>
              <a:t>Ensure the routing Preferences boxes are selected for Worklist and Email User</a:t>
            </a:r>
          </a:p>
          <a:p>
            <a:pPr lvl="1"/>
            <a:r>
              <a:rPr lang="en-US" dirty="0"/>
              <a:t>Alternate User ID is used if the user is an approver and will be out of office</a:t>
            </a:r>
          </a:p>
          <a:p>
            <a:pPr lvl="2"/>
            <a:r>
              <a:rPr lang="en-US" dirty="0"/>
              <a:t>Transactions will route to the User ID here while the employee is out on leave.  </a:t>
            </a:r>
          </a:p>
          <a:p>
            <a:pPr lvl="2"/>
            <a:r>
              <a:rPr lang="en-US" dirty="0"/>
              <a:t>Once the date range has expired, it is best practice to remove the User ID and date range from the user profile.</a:t>
            </a:r>
          </a:p>
          <a:p>
            <a:pPr lvl="2"/>
            <a:r>
              <a:rPr lang="en-US" dirty="0">
                <a:highlight>
                  <a:srgbClr val="FFFF00"/>
                </a:highlight>
              </a:rPr>
              <a:t>This is typically not used any longer as we use delegation instead. </a:t>
            </a:r>
          </a:p>
          <a:p>
            <a:pPr lvl="2"/>
            <a:endParaRPr lang="en-US" dirty="0">
              <a:highlight>
                <a:srgbClr val="FFFF00"/>
              </a:highlight>
            </a:endParaRPr>
          </a:p>
          <a:p>
            <a:pPr lvl="1"/>
            <a:r>
              <a:rPr lang="en-US" dirty="0"/>
              <a:t>Reassign Work can be used to move ALL transactions waiting on the users approval, to a new approver (be careful with this)</a:t>
            </a:r>
          </a:p>
        </p:txBody>
      </p:sp>
      <p:sp>
        <p:nvSpPr>
          <p:cNvPr id="5" name="Slide Number Placeholder 4"/>
          <p:cNvSpPr>
            <a:spLocks noGrp="1"/>
          </p:cNvSpPr>
          <p:nvPr>
            <p:ph type="sldNum" sz="quarter" idx="12"/>
          </p:nvPr>
        </p:nvSpPr>
        <p:spPr/>
        <p:txBody>
          <a:bodyPr/>
          <a:lstStyle/>
          <a:p>
            <a:fld id="{64336152-522D-534E-A387-BE770A7CAF94}" type="slidenum">
              <a:rPr lang="en-US" smtClean="0"/>
              <a:pPr/>
              <a:t>13</a:t>
            </a:fld>
            <a:endParaRPr lang="en-US" dirty="0"/>
          </a:p>
        </p:txBody>
      </p:sp>
    </p:spTree>
    <p:extLst>
      <p:ext uri="{BB962C8B-B14F-4D97-AF65-F5344CB8AC3E}">
        <p14:creationId xmlns:p14="http://schemas.microsoft.com/office/powerpoint/2010/main" val="6752678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User ID Administration Workflow Tab</a:t>
            </a:r>
          </a:p>
        </p:txBody>
      </p:sp>
      <p:pic>
        <p:nvPicPr>
          <p:cNvPr id="6" name="Content Placeholder 5"/>
          <p:cNvPicPr>
            <a:picLocks noGrp="1" noChangeAspect="1"/>
          </p:cNvPicPr>
          <p:nvPr>
            <p:ph idx="1"/>
          </p:nvPr>
        </p:nvPicPr>
        <p:blipFill>
          <a:blip r:embed="rId2"/>
          <a:stretch>
            <a:fillRect/>
          </a:stretch>
        </p:blipFill>
        <p:spPr>
          <a:xfrm>
            <a:off x="2211593" y="2414588"/>
            <a:ext cx="4987513" cy="3757612"/>
          </a:xfrm>
          <a:prstGeom prst="rect">
            <a:avLst/>
          </a:prstGeom>
        </p:spPr>
      </p:pic>
      <p:sp>
        <p:nvSpPr>
          <p:cNvPr id="5" name="Slide Number Placeholder 4"/>
          <p:cNvSpPr>
            <a:spLocks noGrp="1"/>
          </p:cNvSpPr>
          <p:nvPr>
            <p:ph type="sldNum" sz="quarter" idx="12"/>
          </p:nvPr>
        </p:nvSpPr>
        <p:spPr/>
        <p:txBody>
          <a:bodyPr/>
          <a:lstStyle/>
          <a:p>
            <a:fld id="{64336152-522D-534E-A387-BE770A7CAF94}" type="slidenum">
              <a:rPr lang="en-US" smtClean="0"/>
              <a:pPr/>
              <a:t>14</a:t>
            </a:fld>
            <a:endParaRPr lang="en-US" dirty="0"/>
          </a:p>
        </p:txBody>
      </p:sp>
    </p:spTree>
    <p:extLst>
      <p:ext uri="{BB962C8B-B14F-4D97-AF65-F5344CB8AC3E}">
        <p14:creationId xmlns:p14="http://schemas.microsoft.com/office/powerpoint/2010/main" val="3116832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FF18F4-C3E4-4B80-BD18-99B4AC78EC65}"/>
              </a:ext>
            </a:extLst>
          </p:cNvPr>
          <p:cNvSpPr>
            <a:spLocks noGrp="1"/>
          </p:cNvSpPr>
          <p:nvPr>
            <p:ph type="title"/>
          </p:nvPr>
        </p:nvSpPr>
        <p:spPr/>
        <p:txBody>
          <a:bodyPr/>
          <a:lstStyle/>
          <a:p>
            <a:r>
              <a:rPr lang="en-US" dirty="0"/>
              <a:t>Time and Labor Security</a:t>
            </a:r>
            <a:br>
              <a:rPr lang="en-US" dirty="0"/>
            </a:br>
            <a:endParaRPr lang="en-US" dirty="0"/>
          </a:p>
        </p:txBody>
      </p:sp>
      <p:sp>
        <p:nvSpPr>
          <p:cNvPr id="3" name="Content Placeholder 2">
            <a:extLst>
              <a:ext uri="{FF2B5EF4-FFF2-40B4-BE49-F238E27FC236}">
                <a16:creationId xmlns:a16="http://schemas.microsoft.com/office/drawing/2014/main" id="{213C6EA7-2B9E-4A74-A957-FE09B6E5561E}"/>
              </a:ext>
            </a:extLst>
          </p:cNvPr>
          <p:cNvSpPr>
            <a:spLocks noGrp="1"/>
          </p:cNvSpPr>
          <p:nvPr>
            <p:ph idx="1"/>
          </p:nvPr>
        </p:nvSpPr>
        <p:spPr>
          <a:xfrm>
            <a:off x="536860" y="2122415"/>
            <a:ext cx="8336975" cy="4049786"/>
          </a:xfrm>
        </p:spPr>
        <p:txBody>
          <a:bodyPr/>
          <a:lstStyle/>
          <a:p>
            <a:r>
              <a:rPr lang="en-US" sz="2400" b="1" dirty="0"/>
              <a:t>TL Permission List Security </a:t>
            </a:r>
            <a:r>
              <a:rPr lang="en-US" sz="2400" dirty="0"/>
              <a:t>is used to define what Time Reporting Groups a Row Security Permission List can access in Time and Labor as well as the range of time in which they can alter information on the timesheets of those groups.</a:t>
            </a:r>
          </a:p>
          <a:p>
            <a:r>
              <a:rPr lang="en-US" sz="2400" b="1" dirty="0"/>
              <a:t>Group Access</a:t>
            </a:r>
            <a:r>
              <a:rPr lang="en-US" sz="2400" dirty="0"/>
              <a:t> defines time reporters for whom Row Security Users can view, update, and delete time reporting data .</a:t>
            </a:r>
          </a:p>
          <a:p>
            <a:r>
              <a:rPr lang="en-US" sz="2400" dirty="0"/>
              <a:t>Each college has a row level security for Time and Labor:  CTC_XXX_TL_SUPERUSER.  This is assigned to your Time and Labor Administrators.</a:t>
            </a:r>
          </a:p>
          <a:p>
            <a:r>
              <a:rPr lang="en-US" sz="2400" dirty="0"/>
              <a:t>https://ctclinkreferencecenter.ctclink.us/m/79733/l/928754-9-2-understanding-time-and-labor-security</a:t>
            </a:r>
          </a:p>
        </p:txBody>
      </p:sp>
      <p:sp>
        <p:nvSpPr>
          <p:cNvPr id="4" name="Slide Number Placeholder 3">
            <a:extLst>
              <a:ext uri="{FF2B5EF4-FFF2-40B4-BE49-F238E27FC236}">
                <a16:creationId xmlns:a16="http://schemas.microsoft.com/office/drawing/2014/main" id="{5DD48FAD-AF68-4C8F-B7DA-197559C8BBD3}"/>
              </a:ext>
            </a:extLst>
          </p:cNvPr>
          <p:cNvSpPr>
            <a:spLocks noGrp="1"/>
          </p:cNvSpPr>
          <p:nvPr>
            <p:ph type="sldNum" sz="quarter" idx="12"/>
          </p:nvPr>
        </p:nvSpPr>
        <p:spPr/>
        <p:txBody>
          <a:bodyPr/>
          <a:lstStyle/>
          <a:p>
            <a:fld id="{DEE5BC03-7CE3-4FE3-BC0A-0ACCA8AC1F24}" type="slidenum">
              <a:rPr lang="en-US" smtClean="0"/>
              <a:pPr/>
              <a:t>15</a:t>
            </a:fld>
            <a:endParaRPr lang="en-US" dirty="0"/>
          </a:p>
        </p:txBody>
      </p:sp>
    </p:spTree>
    <p:extLst>
      <p:ext uri="{BB962C8B-B14F-4D97-AF65-F5344CB8AC3E}">
        <p14:creationId xmlns:p14="http://schemas.microsoft.com/office/powerpoint/2010/main" val="35718154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B4125F-CF17-40B2-A715-CC326AE837FA}"/>
              </a:ext>
            </a:extLst>
          </p:cNvPr>
          <p:cNvSpPr>
            <a:spLocks noGrp="1"/>
          </p:cNvSpPr>
          <p:nvPr>
            <p:ph type="title"/>
          </p:nvPr>
        </p:nvSpPr>
        <p:spPr/>
        <p:txBody>
          <a:bodyPr/>
          <a:lstStyle/>
          <a:p>
            <a:r>
              <a:rPr lang="en-US" dirty="0"/>
              <a:t>Global Payroll user profile</a:t>
            </a:r>
            <a:br>
              <a:rPr lang="en-US" dirty="0"/>
            </a:br>
            <a:endParaRPr lang="en-US" dirty="0"/>
          </a:p>
        </p:txBody>
      </p:sp>
      <p:sp>
        <p:nvSpPr>
          <p:cNvPr id="3" name="Content Placeholder 2">
            <a:extLst>
              <a:ext uri="{FF2B5EF4-FFF2-40B4-BE49-F238E27FC236}">
                <a16:creationId xmlns:a16="http://schemas.microsoft.com/office/drawing/2014/main" id="{BA79A228-0987-4297-A7C3-8A6E22838C23}"/>
              </a:ext>
            </a:extLst>
          </p:cNvPr>
          <p:cNvSpPr>
            <a:spLocks noGrp="1"/>
          </p:cNvSpPr>
          <p:nvPr>
            <p:ph idx="1"/>
          </p:nvPr>
        </p:nvSpPr>
        <p:spPr>
          <a:xfrm>
            <a:off x="536860" y="2415155"/>
            <a:ext cx="8336975" cy="3742364"/>
          </a:xfrm>
        </p:spPr>
        <p:txBody>
          <a:bodyPr/>
          <a:lstStyle/>
          <a:p>
            <a:r>
              <a:rPr lang="en-US" sz="1800" dirty="0"/>
              <a:t>The Global Payroll User Profile page defines the default values that users see in the Used By and Country fields when adding an element.</a:t>
            </a:r>
          </a:p>
          <a:p>
            <a:r>
              <a:rPr lang="en-US" sz="1800" dirty="0"/>
              <a:t>Security refers to the ability to restrict users from viewing or updating certain data or payees. In Global Payroll, there are two levels of security:</a:t>
            </a:r>
          </a:p>
          <a:p>
            <a:endParaRPr lang="en-US" dirty="0"/>
          </a:p>
        </p:txBody>
      </p:sp>
      <p:sp>
        <p:nvSpPr>
          <p:cNvPr id="4" name="Slide Number Placeholder 3">
            <a:extLst>
              <a:ext uri="{FF2B5EF4-FFF2-40B4-BE49-F238E27FC236}">
                <a16:creationId xmlns:a16="http://schemas.microsoft.com/office/drawing/2014/main" id="{CF921D57-89AE-429F-A56B-A20D21CA7015}"/>
              </a:ext>
            </a:extLst>
          </p:cNvPr>
          <p:cNvSpPr>
            <a:spLocks noGrp="1"/>
          </p:cNvSpPr>
          <p:nvPr>
            <p:ph type="sldNum" sz="quarter" idx="12"/>
          </p:nvPr>
        </p:nvSpPr>
        <p:spPr/>
        <p:txBody>
          <a:bodyPr/>
          <a:lstStyle/>
          <a:p>
            <a:fld id="{DEE5BC03-7CE3-4FE3-BC0A-0ACCA8AC1F24}" type="slidenum">
              <a:rPr lang="en-US" smtClean="0"/>
              <a:pPr/>
              <a:t>16</a:t>
            </a:fld>
            <a:endParaRPr lang="en-US" dirty="0"/>
          </a:p>
        </p:txBody>
      </p:sp>
      <p:pic>
        <p:nvPicPr>
          <p:cNvPr id="5" name="Content Placeholder 4">
            <a:extLst>
              <a:ext uri="{FF2B5EF4-FFF2-40B4-BE49-F238E27FC236}">
                <a16:creationId xmlns:a16="http://schemas.microsoft.com/office/drawing/2014/main" id="{22B559CD-2611-4C6B-A533-D6CA798D4D84}"/>
              </a:ext>
            </a:extLst>
          </p:cNvPr>
          <p:cNvPicPr>
            <a:picLocks noChangeAspect="1"/>
          </p:cNvPicPr>
          <p:nvPr/>
        </p:nvPicPr>
        <p:blipFill>
          <a:blip r:embed="rId2"/>
          <a:stretch>
            <a:fillRect/>
          </a:stretch>
        </p:blipFill>
        <p:spPr>
          <a:xfrm>
            <a:off x="1166069" y="3712969"/>
            <a:ext cx="6449707" cy="2684978"/>
          </a:xfrm>
          <a:prstGeom prst="rect">
            <a:avLst/>
          </a:prstGeom>
        </p:spPr>
      </p:pic>
    </p:spTree>
    <p:extLst>
      <p:ext uri="{BB962C8B-B14F-4D97-AF65-F5344CB8AC3E}">
        <p14:creationId xmlns:p14="http://schemas.microsoft.com/office/powerpoint/2010/main" val="262552612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6B7A34-8F6A-4728-B4CC-A8897B86CE84}"/>
              </a:ext>
            </a:extLst>
          </p:cNvPr>
          <p:cNvSpPr>
            <a:spLocks noGrp="1"/>
          </p:cNvSpPr>
          <p:nvPr>
            <p:ph type="title"/>
          </p:nvPr>
        </p:nvSpPr>
        <p:spPr/>
        <p:txBody>
          <a:bodyPr/>
          <a:lstStyle/>
          <a:p>
            <a:r>
              <a:rPr lang="en-US" dirty="0"/>
              <a:t>Security Processes</a:t>
            </a:r>
            <a:br>
              <a:rPr lang="en-US" dirty="0"/>
            </a:br>
            <a:endParaRPr lang="en-US" dirty="0"/>
          </a:p>
        </p:txBody>
      </p:sp>
      <p:sp>
        <p:nvSpPr>
          <p:cNvPr id="3" name="Content Placeholder 2">
            <a:extLst>
              <a:ext uri="{FF2B5EF4-FFF2-40B4-BE49-F238E27FC236}">
                <a16:creationId xmlns:a16="http://schemas.microsoft.com/office/drawing/2014/main" id="{4EE17F3E-CC0E-438D-B2FE-205A0CBC9E2D}"/>
              </a:ext>
            </a:extLst>
          </p:cNvPr>
          <p:cNvSpPr>
            <a:spLocks noGrp="1"/>
          </p:cNvSpPr>
          <p:nvPr>
            <p:ph idx="1"/>
          </p:nvPr>
        </p:nvSpPr>
        <p:spPr/>
        <p:txBody>
          <a:bodyPr/>
          <a:lstStyle/>
          <a:p>
            <a:r>
              <a:rPr lang="en-US" dirty="0"/>
              <a:t>PeopleSoft stores security data in user and transaction Security Join Tables.  There are a set of processes that are run in our batch jobs that are required for user access to work. Once a new user is created, these processes must run in order for the user to function properly.  </a:t>
            </a:r>
          </a:p>
        </p:txBody>
      </p:sp>
      <p:sp>
        <p:nvSpPr>
          <p:cNvPr id="4" name="Slide Number Placeholder 3">
            <a:extLst>
              <a:ext uri="{FF2B5EF4-FFF2-40B4-BE49-F238E27FC236}">
                <a16:creationId xmlns:a16="http://schemas.microsoft.com/office/drawing/2014/main" id="{0905FF18-BFF4-4590-A8D1-BB6380D9D639}"/>
              </a:ext>
            </a:extLst>
          </p:cNvPr>
          <p:cNvSpPr>
            <a:spLocks noGrp="1"/>
          </p:cNvSpPr>
          <p:nvPr>
            <p:ph type="sldNum" sz="quarter" idx="12"/>
          </p:nvPr>
        </p:nvSpPr>
        <p:spPr/>
        <p:txBody>
          <a:bodyPr/>
          <a:lstStyle/>
          <a:p>
            <a:fld id="{DEE5BC03-7CE3-4FE3-BC0A-0ACCA8AC1F24}" type="slidenum">
              <a:rPr lang="en-US" smtClean="0"/>
              <a:pPr/>
              <a:t>17</a:t>
            </a:fld>
            <a:endParaRPr lang="en-US" dirty="0"/>
          </a:p>
        </p:txBody>
      </p:sp>
    </p:spTree>
    <p:extLst>
      <p:ext uri="{BB962C8B-B14F-4D97-AF65-F5344CB8AC3E}">
        <p14:creationId xmlns:p14="http://schemas.microsoft.com/office/powerpoint/2010/main" val="277012416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6B7A34-8F6A-4728-B4CC-A8897B86CE84}"/>
              </a:ext>
            </a:extLst>
          </p:cNvPr>
          <p:cNvSpPr>
            <a:spLocks noGrp="1"/>
          </p:cNvSpPr>
          <p:nvPr>
            <p:ph type="title"/>
          </p:nvPr>
        </p:nvSpPr>
        <p:spPr>
          <a:xfrm>
            <a:off x="536859" y="1306360"/>
            <a:ext cx="8336975" cy="797070"/>
          </a:xfrm>
        </p:spPr>
        <p:txBody>
          <a:bodyPr/>
          <a:lstStyle/>
          <a:p>
            <a:r>
              <a:rPr lang="en-US" dirty="0"/>
              <a:t>Security Processes</a:t>
            </a:r>
            <a:br>
              <a:rPr lang="en-US" dirty="0"/>
            </a:br>
            <a:endParaRPr lang="en-US" dirty="0"/>
          </a:p>
        </p:txBody>
      </p:sp>
      <p:sp>
        <p:nvSpPr>
          <p:cNvPr id="3" name="Content Placeholder 2">
            <a:extLst>
              <a:ext uri="{FF2B5EF4-FFF2-40B4-BE49-F238E27FC236}">
                <a16:creationId xmlns:a16="http://schemas.microsoft.com/office/drawing/2014/main" id="{4EE17F3E-CC0E-438D-B2FE-205A0CBC9E2D}"/>
              </a:ext>
            </a:extLst>
          </p:cNvPr>
          <p:cNvSpPr>
            <a:spLocks noGrp="1"/>
          </p:cNvSpPr>
          <p:nvPr>
            <p:ph idx="1"/>
          </p:nvPr>
        </p:nvSpPr>
        <p:spPr>
          <a:xfrm>
            <a:off x="536860" y="2021747"/>
            <a:ext cx="8336975" cy="4150454"/>
          </a:xfrm>
        </p:spPr>
        <p:txBody>
          <a:bodyPr/>
          <a:lstStyle/>
          <a:p>
            <a:pPr marL="0" indent="0">
              <a:buNone/>
            </a:pPr>
            <a:r>
              <a:rPr lang="en-US" sz="2000" b="1" dirty="0"/>
              <a:t>SJT_OPR_CLS</a:t>
            </a:r>
            <a:r>
              <a:rPr lang="en-US" sz="2000" dirty="0"/>
              <a:t>: Contains the User IDs with their data permission lists. </a:t>
            </a:r>
            <a:br>
              <a:rPr lang="en-US" sz="2000" dirty="0"/>
            </a:br>
            <a:br>
              <a:rPr lang="en-US" sz="2000" dirty="0"/>
            </a:br>
            <a:r>
              <a:rPr lang="en-US" sz="2000" b="1" dirty="0"/>
              <a:t>SJT_CLASS_ALL</a:t>
            </a:r>
            <a:r>
              <a:rPr lang="en-US" sz="2000" dirty="0"/>
              <a:t>: Contains the data permission information for all the data permission lists that are given data access on the ‘Security by Dept Tree’ page or ‘Security by Permission List’ page. </a:t>
            </a:r>
            <a:br>
              <a:rPr lang="en-US" sz="2000" dirty="0"/>
            </a:br>
            <a:br>
              <a:rPr lang="en-US" sz="2000" dirty="0"/>
            </a:br>
            <a:r>
              <a:rPr lang="en-US" sz="2000" b="1" dirty="0"/>
              <a:t>Transaction SJTs </a:t>
            </a:r>
            <a:r>
              <a:rPr lang="en-US" sz="2000" dirty="0"/>
              <a:t>are: </a:t>
            </a:r>
            <a:br>
              <a:rPr lang="en-US" sz="2000" dirty="0"/>
            </a:br>
            <a:br>
              <a:rPr lang="en-US" sz="2000" dirty="0"/>
            </a:br>
            <a:r>
              <a:rPr lang="en-US" sz="2000" b="1" dirty="0"/>
              <a:t>SJT_PERSON</a:t>
            </a:r>
            <a:r>
              <a:rPr lang="en-US" sz="2000" dirty="0"/>
              <a:t>: Contains transaction data for the people (employees, contingent workers, Person of Interest). It has row level security attributes (</a:t>
            </a:r>
            <a:r>
              <a:rPr lang="en-US" sz="2000" dirty="0" err="1"/>
              <a:t>SetID</a:t>
            </a:r>
            <a:r>
              <a:rPr lang="en-US" sz="2000" dirty="0"/>
              <a:t>, </a:t>
            </a:r>
            <a:r>
              <a:rPr lang="en-US" sz="2000" dirty="0" err="1"/>
              <a:t>DeptID</a:t>
            </a:r>
            <a:r>
              <a:rPr lang="en-US" sz="2000" dirty="0"/>
              <a:t> </a:t>
            </a:r>
            <a:r>
              <a:rPr lang="en-US" sz="2000" dirty="0" err="1"/>
              <a:t>etc</a:t>
            </a:r>
            <a:r>
              <a:rPr lang="en-US" sz="2000" dirty="0"/>
              <a:t>) for all the employees. </a:t>
            </a:r>
            <a:br>
              <a:rPr lang="en-US" sz="2000" dirty="0"/>
            </a:br>
            <a:br>
              <a:rPr lang="en-US" sz="2000" dirty="0"/>
            </a:br>
            <a:r>
              <a:rPr lang="en-US" sz="2000" dirty="0"/>
              <a:t>SJT refresh processes have to be run to keep security data (in user and transaction SJTs) up to date so that the system enforces data permission using the most current information. </a:t>
            </a:r>
          </a:p>
        </p:txBody>
      </p:sp>
      <p:sp>
        <p:nvSpPr>
          <p:cNvPr id="4" name="Slide Number Placeholder 3">
            <a:extLst>
              <a:ext uri="{FF2B5EF4-FFF2-40B4-BE49-F238E27FC236}">
                <a16:creationId xmlns:a16="http://schemas.microsoft.com/office/drawing/2014/main" id="{0905FF18-BFF4-4590-A8D1-BB6380D9D639}"/>
              </a:ext>
            </a:extLst>
          </p:cNvPr>
          <p:cNvSpPr>
            <a:spLocks noGrp="1"/>
          </p:cNvSpPr>
          <p:nvPr>
            <p:ph type="sldNum" sz="quarter" idx="12"/>
          </p:nvPr>
        </p:nvSpPr>
        <p:spPr/>
        <p:txBody>
          <a:bodyPr/>
          <a:lstStyle/>
          <a:p>
            <a:fld id="{DEE5BC03-7CE3-4FE3-BC0A-0ACCA8AC1F24}" type="slidenum">
              <a:rPr lang="en-US" smtClean="0"/>
              <a:pPr/>
              <a:t>18</a:t>
            </a:fld>
            <a:endParaRPr lang="en-US" dirty="0"/>
          </a:p>
        </p:txBody>
      </p:sp>
    </p:spTree>
    <p:extLst>
      <p:ext uri="{BB962C8B-B14F-4D97-AF65-F5344CB8AC3E}">
        <p14:creationId xmlns:p14="http://schemas.microsoft.com/office/powerpoint/2010/main" val="10221755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IT Audits</a:t>
            </a:r>
          </a:p>
        </p:txBody>
      </p:sp>
      <p:sp>
        <p:nvSpPr>
          <p:cNvPr id="3" name="Content Placeholder 2"/>
          <p:cNvSpPr>
            <a:spLocks noGrp="1"/>
          </p:cNvSpPr>
          <p:nvPr>
            <p:ph idx="1"/>
          </p:nvPr>
        </p:nvSpPr>
        <p:spPr/>
        <p:txBody>
          <a:bodyPr>
            <a:normAutofit fontScale="92500" lnSpcReduction="20000"/>
          </a:bodyPr>
          <a:lstStyle/>
          <a:p>
            <a:r>
              <a:rPr lang="en-US" dirty="0"/>
              <a:t>Why are Audits Important?</a:t>
            </a:r>
          </a:p>
          <a:p>
            <a:pPr lvl="1"/>
            <a:r>
              <a:rPr lang="en-US" dirty="0"/>
              <a:t>Decreases Risk Associated with IT</a:t>
            </a:r>
          </a:p>
          <a:p>
            <a:pPr lvl="1"/>
            <a:r>
              <a:rPr lang="en-US" dirty="0"/>
              <a:t>Enhances Internal Control Environment</a:t>
            </a:r>
          </a:p>
          <a:p>
            <a:pPr lvl="1"/>
            <a:r>
              <a:rPr lang="en-US" dirty="0"/>
              <a:t>Improves Internal Operations</a:t>
            </a:r>
          </a:p>
          <a:p>
            <a:pPr lvl="1"/>
            <a:r>
              <a:rPr lang="en-US" dirty="0"/>
              <a:t>Identifies Potential Vulnerabilities</a:t>
            </a:r>
          </a:p>
          <a:p>
            <a:r>
              <a:rPr lang="en-US" dirty="0"/>
              <a:t>Areas we will focus on today</a:t>
            </a:r>
          </a:p>
          <a:p>
            <a:pPr lvl="1"/>
            <a:r>
              <a:rPr lang="en-US" dirty="0"/>
              <a:t>New User Access</a:t>
            </a:r>
          </a:p>
          <a:p>
            <a:pPr lvl="1"/>
            <a:r>
              <a:rPr lang="en-US" dirty="0"/>
              <a:t>Current User Access</a:t>
            </a:r>
          </a:p>
          <a:p>
            <a:pPr lvl="1"/>
            <a:r>
              <a:rPr lang="en-US" dirty="0"/>
              <a:t>Terminated User Access</a:t>
            </a:r>
          </a:p>
          <a:p>
            <a:pPr lvl="1"/>
            <a:r>
              <a:rPr lang="en-US" dirty="0"/>
              <a:t>Segregation of Duties</a:t>
            </a:r>
          </a:p>
          <a:p>
            <a:pPr lvl="1"/>
            <a:r>
              <a:rPr lang="en-US" dirty="0"/>
              <a:t>Tools </a:t>
            </a:r>
          </a:p>
          <a:p>
            <a:pPr marL="457200" lvl="1" indent="0">
              <a:buNone/>
            </a:pPr>
            <a:endParaRPr lang="en-US" dirty="0"/>
          </a:p>
        </p:txBody>
      </p:sp>
      <p:sp>
        <p:nvSpPr>
          <p:cNvPr id="5" name="Slide Number Placeholder 4"/>
          <p:cNvSpPr>
            <a:spLocks noGrp="1"/>
          </p:cNvSpPr>
          <p:nvPr>
            <p:ph type="sldNum" sz="quarter" idx="12"/>
          </p:nvPr>
        </p:nvSpPr>
        <p:spPr/>
        <p:txBody>
          <a:bodyPr/>
          <a:lstStyle/>
          <a:p>
            <a:fld id="{64336152-522D-534E-A387-BE770A7CAF94}" type="slidenum">
              <a:rPr lang="en-US" smtClean="0"/>
              <a:pPr/>
              <a:t>19</a:t>
            </a:fld>
            <a:endParaRPr lang="en-US" dirty="0"/>
          </a:p>
        </p:txBody>
      </p:sp>
    </p:spTree>
    <p:extLst>
      <p:ext uri="{BB962C8B-B14F-4D97-AF65-F5344CB8AC3E}">
        <p14:creationId xmlns:p14="http://schemas.microsoft.com/office/powerpoint/2010/main" val="5959031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a:t>
            </a:r>
          </a:p>
        </p:txBody>
      </p:sp>
      <p:sp>
        <p:nvSpPr>
          <p:cNvPr id="3" name="Content Placeholder 2"/>
          <p:cNvSpPr>
            <a:spLocks noGrp="1"/>
          </p:cNvSpPr>
          <p:nvPr>
            <p:ph idx="1"/>
          </p:nvPr>
        </p:nvSpPr>
        <p:spPr>
          <a:xfrm>
            <a:off x="536860" y="2214694"/>
            <a:ext cx="8336975" cy="4506781"/>
          </a:xfrm>
        </p:spPr>
        <p:txBody>
          <a:bodyPr/>
          <a:lstStyle/>
          <a:p>
            <a:r>
              <a:rPr lang="en-US" dirty="0"/>
              <a:t>What is Security</a:t>
            </a:r>
          </a:p>
          <a:p>
            <a:r>
              <a:rPr lang="en-US" dirty="0"/>
              <a:t>User ID Creation/Basic User ID and Role Administration</a:t>
            </a:r>
          </a:p>
          <a:p>
            <a:r>
              <a:rPr lang="en-US" dirty="0"/>
              <a:t>Time and Labor Security</a:t>
            </a:r>
          </a:p>
          <a:p>
            <a:r>
              <a:rPr lang="en-US" dirty="0"/>
              <a:t>Global Payroll User Profile</a:t>
            </a:r>
          </a:p>
          <a:p>
            <a:r>
              <a:rPr lang="en-US" dirty="0"/>
              <a:t>Security Processes</a:t>
            </a:r>
          </a:p>
          <a:p>
            <a:r>
              <a:rPr lang="en-US" dirty="0"/>
              <a:t>IT Audits/Offboarding / Onboarding</a:t>
            </a:r>
          </a:p>
          <a:p>
            <a:r>
              <a:rPr lang="en-US" dirty="0"/>
              <a:t>Working with Security Admins</a:t>
            </a:r>
          </a:p>
          <a:p>
            <a:r>
              <a:rPr lang="en-US" dirty="0"/>
              <a:t>Q&amp;A</a:t>
            </a:r>
          </a:p>
        </p:txBody>
      </p:sp>
      <p:sp>
        <p:nvSpPr>
          <p:cNvPr id="4" name="Slide Number Placeholder 3"/>
          <p:cNvSpPr>
            <a:spLocks noGrp="1"/>
          </p:cNvSpPr>
          <p:nvPr>
            <p:ph type="sldNum" sz="quarter" idx="12"/>
          </p:nvPr>
        </p:nvSpPr>
        <p:spPr/>
        <p:txBody>
          <a:bodyPr/>
          <a:lstStyle/>
          <a:p>
            <a:fld id="{DEE5BC03-7CE3-4FE3-BC0A-0ACCA8AC1F24}" type="slidenum">
              <a:rPr lang="en-US" smtClean="0"/>
              <a:pPr/>
              <a:t>2</a:t>
            </a:fld>
            <a:endParaRPr lang="en-US" dirty="0"/>
          </a:p>
        </p:txBody>
      </p:sp>
      <p:pic>
        <p:nvPicPr>
          <p:cNvPr id="5" name="Picture 4">
            <a:extLst>
              <a:ext uri="{FF2B5EF4-FFF2-40B4-BE49-F238E27FC236}">
                <a16:creationId xmlns:a16="http://schemas.microsoft.com/office/drawing/2014/main" id="{8F2E80DA-C3BD-403D-8F20-7D955B57DB42}"/>
              </a:ext>
            </a:extLst>
          </p:cNvPr>
          <p:cNvPicPr>
            <a:picLocks noChangeAspect="1"/>
          </p:cNvPicPr>
          <p:nvPr/>
        </p:nvPicPr>
        <p:blipFill>
          <a:blip r:embed="rId2"/>
          <a:stretch>
            <a:fillRect/>
          </a:stretch>
        </p:blipFill>
        <p:spPr>
          <a:xfrm>
            <a:off x="5934692" y="1803633"/>
            <a:ext cx="2538189" cy="2249090"/>
          </a:xfrm>
          <a:prstGeom prst="rect">
            <a:avLst/>
          </a:prstGeom>
        </p:spPr>
      </p:pic>
    </p:spTree>
    <p:extLst>
      <p:ext uri="{BB962C8B-B14F-4D97-AF65-F5344CB8AC3E}">
        <p14:creationId xmlns:p14="http://schemas.microsoft.com/office/powerpoint/2010/main" val="6115194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New User Access</a:t>
            </a:r>
          </a:p>
        </p:txBody>
      </p:sp>
      <p:sp>
        <p:nvSpPr>
          <p:cNvPr id="3" name="Content Placeholder 2"/>
          <p:cNvSpPr>
            <a:spLocks noGrp="1"/>
          </p:cNvSpPr>
          <p:nvPr>
            <p:ph idx="1"/>
          </p:nvPr>
        </p:nvSpPr>
        <p:spPr/>
        <p:txBody>
          <a:bodyPr>
            <a:normAutofit fontScale="92500"/>
          </a:bodyPr>
          <a:lstStyle/>
          <a:p>
            <a:r>
              <a:rPr lang="en-US" dirty="0"/>
              <a:t>Document Procedures and Follow them</a:t>
            </a:r>
          </a:p>
          <a:p>
            <a:r>
              <a:rPr lang="en-US" dirty="0"/>
              <a:t>Always Document the Request, Gain Approvals and Save</a:t>
            </a:r>
          </a:p>
          <a:p>
            <a:r>
              <a:rPr lang="en-US" dirty="0"/>
              <a:t>Be able to Show that What was Requested was granted</a:t>
            </a:r>
          </a:p>
          <a:p>
            <a:r>
              <a:rPr lang="en-US" dirty="0"/>
              <a:t>Never accept Phone Calls as a form of authorization.</a:t>
            </a:r>
          </a:p>
          <a:p>
            <a:r>
              <a:rPr lang="en-US" dirty="0"/>
              <a:t>Store for Auditors</a:t>
            </a:r>
          </a:p>
          <a:p>
            <a:r>
              <a:rPr lang="en-US" dirty="0"/>
              <a:t>Ensure Access is Appropriate and limited to only what they need.</a:t>
            </a:r>
          </a:p>
        </p:txBody>
      </p:sp>
      <p:sp>
        <p:nvSpPr>
          <p:cNvPr id="5" name="Slide Number Placeholder 4"/>
          <p:cNvSpPr>
            <a:spLocks noGrp="1"/>
          </p:cNvSpPr>
          <p:nvPr>
            <p:ph type="sldNum" sz="quarter" idx="12"/>
          </p:nvPr>
        </p:nvSpPr>
        <p:spPr/>
        <p:txBody>
          <a:bodyPr/>
          <a:lstStyle/>
          <a:p>
            <a:fld id="{64336152-522D-534E-A387-BE770A7CAF94}" type="slidenum">
              <a:rPr lang="en-US" smtClean="0"/>
              <a:pPr/>
              <a:t>20</a:t>
            </a:fld>
            <a:endParaRPr lang="en-US" dirty="0"/>
          </a:p>
        </p:txBody>
      </p:sp>
    </p:spTree>
    <p:extLst>
      <p:ext uri="{BB962C8B-B14F-4D97-AF65-F5344CB8AC3E}">
        <p14:creationId xmlns:p14="http://schemas.microsoft.com/office/powerpoint/2010/main" val="144020043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New User Access</a:t>
            </a:r>
          </a:p>
        </p:txBody>
      </p:sp>
      <p:sp>
        <p:nvSpPr>
          <p:cNvPr id="3" name="Content Placeholder 2"/>
          <p:cNvSpPr>
            <a:spLocks noGrp="1"/>
          </p:cNvSpPr>
          <p:nvPr>
            <p:ph idx="1"/>
          </p:nvPr>
        </p:nvSpPr>
        <p:spPr/>
        <p:txBody>
          <a:bodyPr>
            <a:normAutofit/>
          </a:bodyPr>
          <a:lstStyle/>
          <a:p>
            <a:r>
              <a:rPr lang="en-US" dirty="0"/>
              <a:t>For Users that Transfer from Another Institution, work with the Local Security Admin from the Other Institution to properly offboard from there and properly onboard at the new institution.  </a:t>
            </a:r>
          </a:p>
          <a:p>
            <a:r>
              <a:rPr lang="en-US" dirty="0"/>
              <a:t>Check Row /Primary Permissions, Email Addresses, User Preferences, SACR and other secondary types of security for these users to update to new institution. </a:t>
            </a:r>
          </a:p>
        </p:txBody>
      </p:sp>
      <p:sp>
        <p:nvSpPr>
          <p:cNvPr id="5" name="Slide Number Placeholder 4"/>
          <p:cNvSpPr>
            <a:spLocks noGrp="1"/>
          </p:cNvSpPr>
          <p:nvPr>
            <p:ph type="sldNum" sz="quarter" idx="12"/>
          </p:nvPr>
        </p:nvSpPr>
        <p:spPr/>
        <p:txBody>
          <a:bodyPr/>
          <a:lstStyle/>
          <a:p>
            <a:fld id="{64336152-522D-534E-A387-BE770A7CAF94}" type="slidenum">
              <a:rPr lang="en-US" smtClean="0"/>
              <a:pPr/>
              <a:t>21</a:t>
            </a:fld>
            <a:endParaRPr lang="en-US" dirty="0"/>
          </a:p>
        </p:txBody>
      </p:sp>
    </p:spTree>
    <p:extLst>
      <p:ext uri="{BB962C8B-B14F-4D97-AF65-F5344CB8AC3E}">
        <p14:creationId xmlns:p14="http://schemas.microsoft.com/office/powerpoint/2010/main" val="40570736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Current User Access</a:t>
            </a:r>
          </a:p>
        </p:txBody>
      </p:sp>
      <p:sp>
        <p:nvSpPr>
          <p:cNvPr id="3" name="Content Placeholder 2"/>
          <p:cNvSpPr>
            <a:spLocks noGrp="1"/>
          </p:cNvSpPr>
          <p:nvPr>
            <p:ph idx="1"/>
          </p:nvPr>
        </p:nvSpPr>
        <p:spPr/>
        <p:txBody>
          <a:bodyPr>
            <a:normAutofit/>
          </a:bodyPr>
          <a:lstStyle/>
          <a:p>
            <a:r>
              <a:rPr lang="en-US" dirty="0"/>
              <a:t>Periodically Review Current Users Access, at least twice a year.</a:t>
            </a:r>
          </a:p>
          <a:p>
            <a:r>
              <a:rPr lang="en-US" dirty="0"/>
              <a:t>This is really recertification of user access  </a:t>
            </a:r>
          </a:p>
          <a:p>
            <a:r>
              <a:rPr lang="en-US" dirty="0"/>
              <a:t>If job duties change, so should their access in the application. </a:t>
            </a:r>
          </a:p>
          <a:p>
            <a:r>
              <a:rPr lang="en-US" dirty="0"/>
              <a:t>Document the changes, gain authorization.</a:t>
            </a:r>
          </a:p>
          <a:p>
            <a:r>
              <a:rPr lang="en-US" dirty="0"/>
              <a:t>Ensure no segregation of duties issues are in place.  </a:t>
            </a:r>
          </a:p>
        </p:txBody>
      </p:sp>
      <p:sp>
        <p:nvSpPr>
          <p:cNvPr id="5" name="Slide Number Placeholder 4"/>
          <p:cNvSpPr>
            <a:spLocks noGrp="1"/>
          </p:cNvSpPr>
          <p:nvPr>
            <p:ph type="sldNum" sz="quarter" idx="12"/>
          </p:nvPr>
        </p:nvSpPr>
        <p:spPr/>
        <p:txBody>
          <a:bodyPr/>
          <a:lstStyle/>
          <a:p>
            <a:fld id="{64336152-522D-534E-A387-BE770A7CAF94}" type="slidenum">
              <a:rPr lang="en-US" smtClean="0"/>
              <a:pPr/>
              <a:t>22</a:t>
            </a:fld>
            <a:endParaRPr lang="en-US" dirty="0"/>
          </a:p>
        </p:txBody>
      </p:sp>
    </p:spTree>
    <p:extLst>
      <p:ext uri="{BB962C8B-B14F-4D97-AF65-F5344CB8AC3E}">
        <p14:creationId xmlns:p14="http://schemas.microsoft.com/office/powerpoint/2010/main" val="85680088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Terminated User Access</a:t>
            </a:r>
          </a:p>
        </p:txBody>
      </p:sp>
      <p:sp>
        <p:nvSpPr>
          <p:cNvPr id="3" name="Content Placeholder 2"/>
          <p:cNvSpPr>
            <a:spLocks noGrp="1"/>
          </p:cNvSpPr>
          <p:nvPr>
            <p:ph idx="1"/>
          </p:nvPr>
        </p:nvSpPr>
        <p:spPr/>
        <p:txBody>
          <a:bodyPr/>
          <a:lstStyle/>
          <a:p>
            <a:r>
              <a:rPr lang="en-US" dirty="0"/>
              <a:t>This should be handled on demand as users terminate but at least weekly.  </a:t>
            </a:r>
          </a:p>
          <a:p>
            <a:r>
              <a:rPr lang="en-US" dirty="0"/>
              <a:t>Review Terminated users and confirm with HR that they are in fact terminated.</a:t>
            </a:r>
          </a:p>
          <a:p>
            <a:r>
              <a:rPr lang="en-US" dirty="0"/>
              <a:t>Coordinate with Security Administrator in HCM if Different to update roles to match the offboarding recommendations. </a:t>
            </a:r>
          </a:p>
          <a:p>
            <a:r>
              <a:rPr lang="en-US" dirty="0">
                <a:hlinkClick r:id="rId2"/>
              </a:rPr>
              <a:t>9.2 Employee HR Status System-wide (ctclink.us)</a:t>
            </a:r>
            <a:endParaRPr lang="en-US" dirty="0"/>
          </a:p>
          <a:p>
            <a:endParaRPr lang="en-US" dirty="0"/>
          </a:p>
          <a:p>
            <a:pPr marL="0" indent="0">
              <a:buNone/>
            </a:pPr>
            <a:endParaRPr lang="en-US" dirty="0"/>
          </a:p>
        </p:txBody>
      </p:sp>
      <p:sp>
        <p:nvSpPr>
          <p:cNvPr id="5" name="Slide Number Placeholder 4"/>
          <p:cNvSpPr>
            <a:spLocks noGrp="1"/>
          </p:cNvSpPr>
          <p:nvPr>
            <p:ph type="sldNum" sz="quarter" idx="12"/>
          </p:nvPr>
        </p:nvSpPr>
        <p:spPr/>
        <p:txBody>
          <a:bodyPr/>
          <a:lstStyle/>
          <a:p>
            <a:fld id="{64336152-522D-534E-A387-BE770A7CAF94}" type="slidenum">
              <a:rPr lang="en-US" smtClean="0"/>
              <a:pPr/>
              <a:t>23</a:t>
            </a:fld>
            <a:endParaRPr lang="en-US" dirty="0"/>
          </a:p>
        </p:txBody>
      </p:sp>
    </p:spTree>
    <p:extLst>
      <p:ext uri="{BB962C8B-B14F-4D97-AF65-F5344CB8AC3E}">
        <p14:creationId xmlns:p14="http://schemas.microsoft.com/office/powerpoint/2010/main" val="281007527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E4D57E-542C-45A5-B933-010B3046BEC6}"/>
              </a:ext>
            </a:extLst>
          </p:cNvPr>
          <p:cNvSpPr>
            <a:spLocks noGrp="1"/>
          </p:cNvSpPr>
          <p:nvPr>
            <p:ph type="title"/>
          </p:nvPr>
        </p:nvSpPr>
        <p:spPr/>
        <p:txBody>
          <a:bodyPr/>
          <a:lstStyle/>
          <a:p>
            <a:r>
              <a:rPr lang="en-US" dirty="0"/>
              <a:t>Offboarding</a:t>
            </a:r>
          </a:p>
        </p:txBody>
      </p:sp>
      <p:sp>
        <p:nvSpPr>
          <p:cNvPr id="3" name="Content Placeholder 2">
            <a:extLst>
              <a:ext uri="{FF2B5EF4-FFF2-40B4-BE49-F238E27FC236}">
                <a16:creationId xmlns:a16="http://schemas.microsoft.com/office/drawing/2014/main" id="{3DE9B2AF-7C3E-4553-8E12-B6B3A99197FE}"/>
              </a:ext>
            </a:extLst>
          </p:cNvPr>
          <p:cNvSpPr>
            <a:spLocks noGrp="1"/>
          </p:cNvSpPr>
          <p:nvPr>
            <p:ph idx="1"/>
          </p:nvPr>
        </p:nvSpPr>
        <p:spPr/>
        <p:txBody>
          <a:bodyPr/>
          <a:lstStyle/>
          <a:p>
            <a:r>
              <a:rPr lang="en-US" dirty="0"/>
              <a:t>In HCM, Run Query:  </a:t>
            </a:r>
            <a:r>
              <a:rPr lang="en-US" sz="2000" dirty="0"/>
              <a:t>QHC_SEC_HR_STATUS_SYSTEM_LEVEL</a:t>
            </a:r>
          </a:p>
          <a:p>
            <a:r>
              <a:rPr lang="en-US" sz="2000" dirty="0"/>
              <a:t>Prompt for your Company ID.   </a:t>
            </a:r>
            <a:endParaRPr lang="en-US" dirty="0"/>
          </a:p>
        </p:txBody>
      </p:sp>
      <p:sp>
        <p:nvSpPr>
          <p:cNvPr id="4" name="Slide Number Placeholder 3">
            <a:extLst>
              <a:ext uri="{FF2B5EF4-FFF2-40B4-BE49-F238E27FC236}">
                <a16:creationId xmlns:a16="http://schemas.microsoft.com/office/drawing/2014/main" id="{F2CB4DE0-D042-42BF-BA1E-FD0E678368E0}"/>
              </a:ext>
            </a:extLst>
          </p:cNvPr>
          <p:cNvSpPr>
            <a:spLocks noGrp="1"/>
          </p:cNvSpPr>
          <p:nvPr>
            <p:ph type="sldNum" sz="quarter" idx="12"/>
          </p:nvPr>
        </p:nvSpPr>
        <p:spPr/>
        <p:txBody>
          <a:bodyPr/>
          <a:lstStyle/>
          <a:p>
            <a:fld id="{DEE5BC03-7CE3-4FE3-BC0A-0ACCA8AC1F24}" type="slidenum">
              <a:rPr lang="en-US" smtClean="0"/>
              <a:pPr/>
              <a:t>24</a:t>
            </a:fld>
            <a:endParaRPr lang="en-US" dirty="0"/>
          </a:p>
        </p:txBody>
      </p:sp>
      <p:pic>
        <p:nvPicPr>
          <p:cNvPr id="5" name="Picture 4">
            <a:extLst>
              <a:ext uri="{FF2B5EF4-FFF2-40B4-BE49-F238E27FC236}">
                <a16:creationId xmlns:a16="http://schemas.microsoft.com/office/drawing/2014/main" id="{0DAEEA9A-246E-4C17-965F-A873C4A46584}"/>
              </a:ext>
            </a:extLst>
          </p:cNvPr>
          <p:cNvPicPr/>
          <p:nvPr/>
        </p:nvPicPr>
        <p:blipFill>
          <a:blip r:embed="rId2"/>
          <a:stretch>
            <a:fillRect/>
          </a:stretch>
        </p:blipFill>
        <p:spPr>
          <a:xfrm>
            <a:off x="778385" y="3702633"/>
            <a:ext cx="3476625" cy="2070100"/>
          </a:xfrm>
          <a:prstGeom prst="rect">
            <a:avLst/>
          </a:prstGeom>
        </p:spPr>
      </p:pic>
    </p:spTree>
    <p:extLst>
      <p:ext uri="{BB962C8B-B14F-4D97-AF65-F5344CB8AC3E}">
        <p14:creationId xmlns:p14="http://schemas.microsoft.com/office/powerpoint/2010/main" val="329781919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E4D57E-542C-45A5-B933-010B3046BEC6}"/>
              </a:ext>
            </a:extLst>
          </p:cNvPr>
          <p:cNvSpPr>
            <a:spLocks noGrp="1"/>
          </p:cNvSpPr>
          <p:nvPr>
            <p:ph type="title"/>
          </p:nvPr>
        </p:nvSpPr>
        <p:spPr/>
        <p:txBody>
          <a:bodyPr/>
          <a:lstStyle/>
          <a:p>
            <a:r>
              <a:rPr lang="en-US" dirty="0"/>
              <a:t>Offboarding</a:t>
            </a:r>
          </a:p>
        </p:txBody>
      </p:sp>
      <p:sp>
        <p:nvSpPr>
          <p:cNvPr id="3" name="Content Placeholder 2">
            <a:extLst>
              <a:ext uri="{FF2B5EF4-FFF2-40B4-BE49-F238E27FC236}">
                <a16:creationId xmlns:a16="http://schemas.microsoft.com/office/drawing/2014/main" id="{3DE9B2AF-7C3E-4553-8E12-B6B3A99197FE}"/>
              </a:ext>
            </a:extLst>
          </p:cNvPr>
          <p:cNvSpPr>
            <a:spLocks noGrp="1"/>
          </p:cNvSpPr>
          <p:nvPr>
            <p:ph idx="1"/>
          </p:nvPr>
        </p:nvSpPr>
        <p:spPr>
          <a:xfrm>
            <a:off x="536860" y="2139192"/>
            <a:ext cx="8336975" cy="4278385"/>
          </a:xfrm>
        </p:spPr>
        <p:txBody>
          <a:bodyPr/>
          <a:lstStyle/>
          <a:p>
            <a:r>
              <a:rPr lang="en-US" dirty="0"/>
              <a:t>Download results to Excel;  Sort by Company Query Prompt.  This will sort by the employees that are inactive at your school and active.  Then you can pull out the active ones.  </a:t>
            </a:r>
          </a:p>
          <a:p>
            <a:r>
              <a:rPr lang="en-US" dirty="0"/>
              <a:t>For the inactive ones, you will then need to sort by HR Active Companies.  </a:t>
            </a:r>
          </a:p>
          <a:p>
            <a:r>
              <a:rPr lang="en-US" dirty="0"/>
              <a:t>If there are NO active companies, proceed with offboarding. </a:t>
            </a:r>
          </a:p>
          <a:p>
            <a:r>
              <a:rPr lang="en-US" dirty="0"/>
              <a:t>If they are active at a different institution, work with the local security admin there to properly offboard. </a:t>
            </a:r>
          </a:p>
        </p:txBody>
      </p:sp>
      <p:sp>
        <p:nvSpPr>
          <p:cNvPr id="4" name="Slide Number Placeholder 3">
            <a:extLst>
              <a:ext uri="{FF2B5EF4-FFF2-40B4-BE49-F238E27FC236}">
                <a16:creationId xmlns:a16="http://schemas.microsoft.com/office/drawing/2014/main" id="{F2CB4DE0-D042-42BF-BA1E-FD0E678368E0}"/>
              </a:ext>
            </a:extLst>
          </p:cNvPr>
          <p:cNvSpPr>
            <a:spLocks noGrp="1"/>
          </p:cNvSpPr>
          <p:nvPr>
            <p:ph type="sldNum" sz="quarter" idx="12"/>
          </p:nvPr>
        </p:nvSpPr>
        <p:spPr/>
        <p:txBody>
          <a:bodyPr/>
          <a:lstStyle/>
          <a:p>
            <a:fld id="{DEE5BC03-7CE3-4FE3-BC0A-0ACCA8AC1F24}" type="slidenum">
              <a:rPr lang="en-US" smtClean="0"/>
              <a:pPr/>
              <a:t>25</a:t>
            </a:fld>
            <a:endParaRPr lang="en-US" dirty="0"/>
          </a:p>
        </p:txBody>
      </p:sp>
    </p:spTree>
    <p:extLst>
      <p:ext uri="{BB962C8B-B14F-4D97-AF65-F5344CB8AC3E}">
        <p14:creationId xmlns:p14="http://schemas.microsoft.com/office/powerpoint/2010/main" val="315145245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BD14C0-9C93-446A-8357-1598D28476E2}"/>
              </a:ext>
            </a:extLst>
          </p:cNvPr>
          <p:cNvSpPr>
            <a:spLocks noGrp="1"/>
          </p:cNvSpPr>
          <p:nvPr>
            <p:ph type="title"/>
          </p:nvPr>
        </p:nvSpPr>
        <p:spPr/>
        <p:txBody>
          <a:bodyPr/>
          <a:lstStyle/>
          <a:p>
            <a:r>
              <a:rPr lang="en-US" dirty="0"/>
              <a:t>offboarding</a:t>
            </a:r>
          </a:p>
        </p:txBody>
      </p:sp>
      <p:pic>
        <p:nvPicPr>
          <p:cNvPr id="5" name="Content Placeholder 4">
            <a:extLst>
              <a:ext uri="{FF2B5EF4-FFF2-40B4-BE49-F238E27FC236}">
                <a16:creationId xmlns:a16="http://schemas.microsoft.com/office/drawing/2014/main" id="{2A7D7E6E-0E69-494D-B445-13E09B2FBDA8}"/>
              </a:ext>
            </a:extLst>
          </p:cNvPr>
          <p:cNvPicPr>
            <a:picLocks noGrp="1" noChangeAspect="1"/>
          </p:cNvPicPr>
          <p:nvPr>
            <p:ph idx="1"/>
          </p:nvPr>
        </p:nvPicPr>
        <p:blipFill>
          <a:blip r:embed="rId2"/>
          <a:stretch>
            <a:fillRect/>
          </a:stretch>
        </p:blipFill>
        <p:spPr>
          <a:xfrm>
            <a:off x="536860" y="2609850"/>
            <a:ext cx="8277225" cy="819150"/>
          </a:xfrm>
          <a:prstGeom prst="rect">
            <a:avLst/>
          </a:prstGeom>
        </p:spPr>
      </p:pic>
      <p:sp>
        <p:nvSpPr>
          <p:cNvPr id="4" name="Slide Number Placeholder 3">
            <a:extLst>
              <a:ext uri="{FF2B5EF4-FFF2-40B4-BE49-F238E27FC236}">
                <a16:creationId xmlns:a16="http://schemas.microsoft.com/office/drawing/2014/main" id="{9F15C954-394E-4026-BF6E-E5121B2045A9}"/>
              </a:ext>
            </a:extLst>
          </p:cNvPr>
          <p:cNvSpPr>
            <a:spLocks noGrp="1"/>
          </p:cNvSpPr>
          <p:nvPr>
            <p:ph type="sldNum" sz="quarter" idx="12"/>
          </p:nvPr>
        </p:nvSpPr>
        <p:spPr/>
        <p:txBody>
          <a:bodyPr/>
          <a:lstStyle/>
          <a:p>
            <a:fld id="{DEE5BC03-7CE3-4FE3-BC0A-0ACCA8AC1F24}" type="slidenum">
              <a:rPr lang="en-US" smtClean="0"/>
              <a:pPr/>
              <a:t>26</a:t>
            </a:fld>
            <a:endParaRPr lang="en-US" dirty="0"/>
          </a:p>
        </p:txBody>
      </p:sp>
    </p:spTree>
    <p:extLst>
      <p:ext uri="{BB962C8B-B14F-4D97-AF65-F5344CB8AC3E}">
        <p14:creationId xmlns:p14="http://schemas.microsoft.com/office/powerpoint/2010/main" val="214209162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6859" y="1329500"/>
            <a:ext cx="8336975" cy="541245"/>
          </a:xfrm>
        </p:spPr>
        <p:txBody>
          <a:bodyPr>
            <a:normAutofit fontScale="90000"/>
          </a:bodyPr>
          <a:lstStyle/>
          <a:p>
            <a:r>
              <a:rPr lang="en-US" dirty="0"/>
              <a:t>Segregation of Duties</a:t>
            </a:r>
          </a:p>
        </p:txBody>
      </p:sp>
      <p:sp>
        <p:nvSpPr>
          <p:cNvPr id="3" name="Content Placeholder 2"/>
          <p:cNvSpPr>
            <a:spLocks noGrp="1"/>
          </p:cNvSpPr>
          <p:nvPr>
            <p:ph idx="1"/>
          </p:nvPr>
        </p:nvSpPr>
        <p:spPr>
          <a:xfrm>
            <a:off x="536859" y="1906591"/>
            <a:ext cx="8336975" cy="4485819"/>
          </a:xfrm>
        </p:spPr>
        <p:txBody>
          <a:bodyPr/>
          <a:lstStyle/>
          <a:p>
            <a:r>
              <a:rPr lang="en-US" sz="2000" dirty="0"/>
              <a:t>Segregation of duties is the concept of having more than one person required to complete a task. It is an administrative control to prevent fraud, theft misuse of information, or other security compromises. </a:t>
            </a:r>
          </a:p>
          <a:p>
            <a:r>
              <a:rPr lang="en-US" sz="2000" dirty="0"/>
              <a:t>For example, the person responsible for entering job data, should not be involved in the payroll process.  You don’t want someone hiring someone and being able to pay that person as well.</a:t>
            </a:r>
          </a:p>
          <a:p>
            <a:r>
              <a:rPr lang="en-US" sz="2000" dirty="0"/>
              <a:t>Typically whoever enters the transaction should not be the one approving it.  </a:t>
            </a:r>
          </a:p>
          <a:p>
            <a:r>
              <a:rPr lang="en-US" sz="2000" dirty="0"/>
              <a:t>When onboarding a new hire, it is critical to consider any segregation of duties issues while assigning roles. </a:t>
            </a:r>
          </a:p>
          <a:p>
            <a:r>
              <a:rPr lang="en-US" sz="2000" dirty="0"/>
              <a:t>It is also critical to review Segregation of duties issues twice a year for audit purposes as well. </a:t>
            </a:r>
          </a:p>
          <a:p>
            <a:r>
              <a:rPr lang="en-US" sz="2000" dirty="0"/>
              <a:t>QHC_SEC_SEGREGATION_OF_DUTIES query is available to use.</a:t>
            </a:r>
          </a:p>
          <a:p>
            <a:endParaRPr lang="en-US" sz="2000" dirty="0"/>
          </a:p>
          <a:p>
            <a:pPr marL="0" indent="0">
              <a:buNone/>
            </a:pPr>
            <a:endParaRPr lang="en-US" dirty="0"/>
          </a:p>
        </p:txBody>
      </p:sp>
      <p:sp>
        <p:nvSpPr>
          <p:cNvPr id="5" name="Slide Number Placeholder 4"/>
          <p:cNvSpPr>
            <a:spLocks noGrp="1"/>
          </p:cNvSpPr>
          <p:nvPr>
            <p:ph type="sldNum" sz="quarter" idx="12"/>
          </p:nvPr>
        </p:nvSpPr>
        <p:spPr/>
        <p:txBody>
          <a:bodyPr/>
          <a:lstStyle/>
          <a:p>
            <a:fld id="{64336152-522D-534E-A387-BE770A7CAF94}" type="slidenum">
              <a:rPr lang="en-US" smtClean="0"/>
              <a:pPr/>
              <a:t>27</a:t>
            </a:fld>
            <a:endParaRPr lang="en-US" dirty="0"/>
          </a:p>
        </p:txBody>
      </p:sp>
    </p:spTree>
    <p:extLst>
      <p:ext uri="{BB962C8B-B14F-4D97-AF65-F5344CB8AC3E}">
        <p14:creationId xmlns:p14="http://schemas.microsoft.com/office/powerpoint/2010/main" val="408580686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6859" y="1329500"/>
            <a:ext cx="8336975" cy="541245"/>
          </a:xfrm>
        </p:spPr>
        <p:txBody>
          <a:bodyPr>
            <a:normAutofit fontScale="90000"/>
          </a:bodyPr>
          <a:lstStyle/>
          <a:p>
            <a:r>
              <a:rPr lang="en-US" dirty="0"/>
              <a:t>Segregation of Duties</a:t>
            </a:r>
          </a:p>
        </p:txBody>
      </p:sp>
      <p:sp>
        <p:nvSpPr>
          <p:cNvPr id="3" name="Content Placeholder 2"/>
          <p:cNvSpPr>
            <a:spLocks noGrp="1"/>
          </p:cNvSpPr>
          <p:nvPr>
            <p:ph idx="1"/>
          </p:nvPr>
        </p:nvSpPr>
        <p:spPr>
          <a:xfrm>
            <a:off x="536859" y="1906591"/>
            <a:ext cx="8336975" cy="4485819"/>
          </a:xfrm>
        </p:spPr>
        <p:txBody>
          <a:bodyPr/>
          <a:lstStyle/>
          <a:p>
            <a:r>
              <a:rPr lang="en-US" sz="2000" dirty="0"/>
              <a:t>QHC_SEC_SEGREGATION_OF_DUTIES query</a:t>
            </a:r>
          </a:p>
          <a:p>
            <a:endParaRPr lang="en-US" dirty="0"/>
          </a:p>
        </p:txBody>
      </p:sp>
      <p:sp>
        <p:nvSpPr>
          <p:cNvPr id="5" name="Slide Number Placeholder 4"/>
          <p:cNvSpPr>
            <a:spLocks noGrp="1"/>
          </p:cNvSpPr>
          <p:nvPr>
            <p:ph type="sldNum" sz="quarter" idx="12"/>
          </p:nvPr>
        </p:nvSpPr>
        <p:spPr/>
        <p:txBody>
          <a:bodyPr/>
          <a:lstStyle/>
          <a:p>
            <a:fld id="{64336152-522D-534E-A387-BE770A7CAF94}" type="slidenum">
              <a:rPr lang="en-US" smtClean="0"/>
              <a:pPr/>
              <a:t>28</a:t>
            </a:fld>
            <a:endParaRPr lang="en-US" dirty="0"/>
          </a:p>
        </p:txBody>
      </p:sp>
      <p:pic>
        <p:nvPicPr>
          <p:cNvPr id="7" name="Picture 6">
            <a:extLst>
              <a:ext uri="{FF2B5EF4-FFF2-40B4-BE49-F238E27FC236}">
                <a16:creationId xmlns:a16="http://schemas.microsoft.com/office/drawing/2014/main" id="{41CF3F53-8C94-4B2B-8B1A-6A5ED3A10C74}"/>
              </a:ext>
            </a:extLst>
          </p:cNvPr>
          <p:cNvPicPr>
            <a:picLocks noChangeAspect="1"/>
          </p:cNvPicPr>
          <p:nvPr/>
        </p:nvPicPr>
        <p:blipFill>
          <a:blip r:embed="rId2"/>
          <a:stretch>
            <a:fillRect/>
          </a:stretch>
        </p:blipFill>
        <p:spPr>
          <a:xfrm>
            <a:off x="713063" y="2276265"/>
            <a:ext cx="6686026" cy="3429523"/>
          </a:xfrm>
          <a:prstGeom prst="rect">
            <a:avLst/>
          </a:prstGeom>
        </p:spPr>
      </p:pic>
      <p:pic>
        <p:nvPicPr>
          <p:cNvPr id="8" name="Picture 7">
            <a:extLst>
              <a:ext uri="{FF2B5EF4-FFF2-40B4-BE49-F238E27FC236}">
                <a16:creationId xmlns:a16="http://schemas.microsoft.com/office/drawing/2014/main" id="{8DF8663A-EC3F-43AD-929C-583DA2ADA00C}"/>
              </a:ext>
            </a:extLst>
          </p:cNvPr>
          <p:cNvPicPr>
            <a:picLocks noChangeAspect="1"/>
          </p:cNvPicPr>
          <p:nvPr/>
        </p:nvPicPr>
        <p:blipFill>
          <a:blip r:embed="rId3"/>
          <a:stretch>
            <a:fillRect/>
          </a:stretch>
        </p:blipFill>
        <p:spPr>
          <a:xfrm>
            <a:off x="270166" y="5781482"/>
            <a:ext cx="8244660" cy="549425"/>
          </a:xfrm>
          <a:prstGeom prst="rect">
            <a:avLst/>
          </a:prstGeom>
        </p:spPr>
      </p:pic>
    </p:spTree>
    <p:extLst>
      <p:ext uri="{BB962C8B-B14F-4D97-AF65-F5344CB8AC3E}">
        <p14:creationId xmlns:p14="http://schemas.microsoft.com/office/powerpoint/2010/main" val="381684440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C60F20-1F70-487A-BE68-8BD054FAF12F}"/>
              </a:ext>
            </a:extLst>
          </p:cNvPr>
          <p:cNvSpPr>
            <a:spLocks noGrp="1"/>
          </p:cNvSpPr>
          <p:nvPr>
            <p:ph type="title"/>
          </p:nvPr>
        </p:nvSpPr>
        <p:spPr/>
        <p:txBody>
          <a:bodyPr/>
          <a:lstStyle/>
          <a:p>
            <a:r>
              <a:rPr lang="en-US" dirty="0"/>
              <a:t>Helpful queries</a:t>
            </a:r>
          </a:p>
        </p:txBody>
      </p:sp>
      <p:sp>
        <p:nvSpPr>
          <p:cNvPr id="3" name="Content Placeholder 2">
            <a:extLst>
              <a:ext uri="{FF2B5EF4-FFF2-40B4-BE49-F238E27FC236}">
                <a16:creationId xmlns:a16="http://schemas.microsoft.com/office/drawing/2014/main" id="{E0D3B64B-2EEF-43A9-9749-BB77B134741C}"/>
              </a:ext>
            </a:extLst>
          </p:cNvPr>
          <p:cNvSpPr>
            <a:spLocks noGrp="1"/>
          </p:cNvSpPr>
          <p:nvPr>
            <p:ph idx="1"/>
          </p:nvPr>
        </p:nvSpPr>
        <p:spPr/>
        <p:txBody>
          <a:bodyPr/>
          <a:lstStyle/>
          <a:p>
            <a:r>
              <a:rPr lang="en-US" dirty="0">
                <a:hlinkClick r:id="rId2"/>
              </a:rPr>
              <a:t>https://www.sbctc.edu/resources/documents/colleges-staff/data-services/peoplesoft-ctclink/report-catalog.pdf</a:t>
            </a:r>
            <a:endParaRPr lang="en-US" dirty="0"/>
          </a:p>
          <a:p>
            <a:r>
              <a:rPr lang="en-US" dirty="0"/>
              <a:t>There are queries listed by pillar here with descriptions</a:t>
            </a:r>
          </a:p>
        </p:txBody>
      </p:sp>
      <p:sp>
        <p:nvSpPr>
          <p:cNvPr id="4" name="Slide Number Placeholder 3">
            <a:extLst>
              <a:ext uri="{FF2B5EF4-FFF2-40B4-BE49-F238E27FC236}">
                <a16:creationId xmlns:a16="http://schemas.microsoft.com/office/drawing/2014/main" id="{51CD108E-27E1-4756-A4A9-CC38609A6663}"/>
              </a:ext>
            </a:extLst>
          </p:cNvPr>
          <p:cNvSpPr>
            <a:spLocks noGrp="1"/>
          </p:cNvSpPr>
          <p:nvPr>
            <p:ph type="sldNum" sz="quarter" idx="12"/>
          </p:nvPr>
        </p:nvSpPr>
        <p:spPr/>
        <p:txBody>
          <a:bodyPr/>
          <a:lstStyle/>
          <a:p>
            <a:fld id="{DEE5BC03-7CE3-4FE3-BC0A-0ACCA8AC1F24}" type="slidenum">
              <a:rPr lang="en-US" smtClean="0"/>
              <a:pPr/>
              <a:t>29</a:t>
            </a:fld>
            <a:endParaRPr lang="en-US" dirty="0"/>
          </a:p>
        </p:txBody>
      </p:sp>
    </p:spTree>
    <p:extLst>
      <p:ext uri="{BB962C8B-B14F-4D97-AF65-F5344CB8AC3E}">
        <p14:creationId xmlns:p14="http://schemas.microsoft.com/office/powerpoint/2010/main" val="21900457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4B359C-B8B6-4EC0-A8F2-3F5198DBF887}"/>
              </a:ext>
            </a:extLst>
          </p:cNvPr>
          <p:cNvSpPr>
            <a:spLocks noGrp="1"/>
          </p:cNvSpPr>
          <p:nvPr>
            <p:ph type="title"/>
          </p:nvPr>
        </p:nvSpPr>
        <p:spPr/>
        <p:txBody>
          <a:bodyPr/>
          <a:lstStyle/>
          <a:p>
            <a:r>
              <a:rPr lang="en-US" dirty="0"/>
              <a:t>What is Security?</a:t>
            </a:r>
          </a:p>
        </p:txBody>
      </p:sp>
      <p:sp>
        <p:nvSpPr>
          <p:cNvPr id="3" name="Content Placeholder 2">
            <a:extLst>
              <a:ext uri="{FF2B5EF4-FFF2-40B4-BE49-F238E27FC236}">
                <a16:creationId xmlns:a16="http://schemas.microsoft.com/office/drawing/2014/main" id="{B4557DF7-9BF3-4C53-9A2B-8B78D2208CE0}"/>
              </a:ext>
            </a:extLst>
          </p:cNvPr>
          <p:cNvSpPr>
            <a:spLocks noGrp="1"/>
          </p:cNvSpPr>
          <p:nvPr>
            <p:ph idx="1"/>
          </p:nvPr>
        </p:nvSpPr>
        <p:spPr>
          <a:xfrm>
            <a:off x="536860" y="2415155"/>
            <a:ext cx="5226377" cy="3910144"/>
          </a:xfrm>
        </p:spPr>
        <p:txBody>
          <a:bodyPr/>
          <a:lstStyle/>
          <a:p>
            <a:r>
              <a:rPr lang="en-US" sz="2400" dirty="0"/>
              <a:t>Security controls access to pages/data </a:t>
            </a:r>
          </a:p>
          <a:p>
            <a:r>
              <a:rPr lang="en-US" sz="2400" dirty="0"/>
              <a:t>Each User has a single User Profile</a:t>
            </a:r>
          </a:p>
          <a:p>
            <a:r>
              <a:rPr lang="en-US" sz="2400" dirty="0"/>
              <a:t>Profiles are attached to one to many roles</a:t>
            </a:r>
          </a:p>
          <a:p>
            <a:r>
              <a:rPr lang="en-US" sz="2400" dirty="0"/>
              <a:t>Roles have zero to many permission lists</a:t>
            </a:r>
          </a:p>
          <a:p>
            <a:r>
              <a:rPr lang="en-US" sz="2400" dirty="0"/>
              <a:t>Permission list contain page access required to perform business processes</a:t>
            </a:r>
          </a:p>
        </p:txBody>
      </p:sp>
      <p:sp>
        <p:nvSpPr>
          <p:cNvPr id="4" name="Slide Number Placeholder 3">
            <a:extLst>
              <a:ext uri="{FF2B5EF4-FFF2-40B4-BE49-F238E27FC236}">
                <a16:creationId xmlns:a16="http://schemas.microsoft.com/office/drawing/2014/main" id="{E0B49E3F-5A44-455D-8B84-7EFE92DD5511}"/>
              </a:ext>
            </a:extLst>
          </p:cNvPr>
          <p:cNvSpPr>
            <a:spLocks noGrp="1"/>
          </p:cNvSpPr>
          <p:nvPr>
            <p:ph type="sldNum" sz="quarter" idx="12"/>
          </p:nvPr>
        </p:nvSpPr>
        <p:spPr/>
        <p:txBody>
          <a:bodyPr/>
          <a:lstStyle/>
          <a:p>
            <a:fld id="{DEE5BC03-7CE3-4FE3-BC0A-0ACCA8AC1F24}" type="slidenum">
              <a:rPr lang="en-US" smtClean="0"/>
              <a:pPr/>
              <a:t>3</a:t>
            </a:fld>
            <a:endParaRPr lang="en-US" dirty="0"/>
          </a:p>
        </p:txBody>
      </p:sp>
      <p:pic>
        <p:nvPicPr>
          <p:cNvPr id="7" name="Picture 6">
            <a:extLst>
              <a:ext uri="{FF2B5EF4-FFF2-40B4-BE49-F238E27FC236}">
                <a16:creationId xmlns:a16="http://schemas.microsoft.com/office/drawing/2014/main" id="{F9015CA3-1D54-4662-BDF8-B22955D182C9}"/>
              </a:ext>
            </a:extLst>
          </p:cNvPr>
          <p:cNvPicPr>
            <a:picLocks noChangeAspect="1"/>
          </p:cNvPicPr>
          <p:nvPr/>
        </p:nvPicPr>
        <p:blipFill>
          <a:blip r:embed="rId2"/>
          <a:stretch>
            <a:fillRect/>
          </a:stretch>
        </p:blipFill>
        <p:spPr>
          <a:xfrm>
            <a:off x="5763237" y="2415155"/>
            <a:ext cx="3380763" cy="2719586"/>
          </a:xfrm>
          <a:prstGeom prst="rect">
            <a:avLst/>
          </a:prstGeom>
        </p:spPr>
      </p:pic>
    </p:spTree>
    <p:extLst>
      <p:ext uri="{BB962C8B-B14F-4D97-AF65-F5344CB8AC3E}">
        <p14:creationId xmlns:p14="http://schemas.microsoft.com/office/powerpoint/2010/main" val="423243175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4BB1EE-0EE1-4B84-8E96-60BF3C71BBC1}"/>
              </a:ext>
            </a:extLst>
          </p:cNvPr>
          <p:cNvSpPr>
            <a:spLocks noGrp="1"/>
          </p:cNvSpPr>
          <p:nvPr>
            <p:ph type="title"/>
          </p:nvPr>
        </p:nvSpPr>
        <p:spPr/>
        <p:txBody>
          <a:bodyPr/>
          <a:lstStyle/>
          <a:p>
            <a:r>
              <a:rPr lang="en-US" dirty="0"/>
              <a:t>Security records</a:t>
            </a:r>
          </a:p>
        </p:txBody>
      </p:sp>
      <p:pic>
        <p:nvPicPr>
          <p:cNvPr id="5" name="Content Placeholder 4">
            <a:extLst>
              <a:ext uri="{FF2B5EF4-FFF2-40B4-BE49-F238E27FC236}">
                <a16:creationId xmlns:a16="http://schemas.microsoft.com/office/drawing/2014/main" id="{233A20F7-9577-4F9E-97DF-72802E3F0BE1}"/>
              </a:ext>
            </a:extLst>
          </p:cNvPr>
          <p:cNvPicPr>
            <a:picLocks noGrp="1" noChangeAspect="1"/>
          </p:cNvPicPr>
          <p:nvPr>
            <p:ph idx="1"/>
          </p:nvPr>
        </p:nvPicPr>
        <p:blipFill>
          <a:blip r:embed="rId2"/>
          <a:stretch>
            <a:fillRect/>
          </a:stretch>
        </p:blipFill>
        <p:spPr>
          <a:xfrm>
            <a:off x="536575" y="2640259"/>
            <a:ext cx="8337550" cy="3306269"/>
          </a:xfrm>
          <a:prstGeom prst="rect">
            <a:avLst/>
          </a:prstGeom>
        </p:spPr>
      </p:pic>
      <p:sp>
        <p:nvSpPr>
          <p:cNvPr id="4" name="Slide Number Placeholder 3">
            <a:extLst>
              <a:ext uri="{FF2B5EF4-FFF2-40B4-BE49-F238E27FC236}">
                <a16:creationId xmlns:a16="http://schemas.microsoft.com/office/drawing/2014/main" id="{DB4657F3-8BB4-4AF7-B455-BFB59AA28057}"/>
              </a:ext>
            </a:extLst>
          </p:cNvPr>
          <p:cNvSpPr>
            <a:spLocks noGrp="1"/>
          </p:cNvSpPr>
          <p:nvPr>
            <p:ph type="sldNum" sz="quarter" idx="12"/>
          </p:nvPr>
        </p:nvSpPr>
        <p:spPr/>
        <p:txBody>
          <a:bodyPr/>
          <a:lstStyle/>
          <a:p>
            <a:fld id="{DEE5BC03-7CE3-4FE3-BC0A-0ACCA8AC1F24}" type="slidenum">
              <a:rPr lang="en-US" smtClean="0"/>
              <a:pPr/>
              <a:t>30</a:t>
            </a:fld>
            <a:endParaRPr lang="en-US" dirty="0"/>
          </a:p>
        </p:txBody>
      </p:sp>
    </p:spTree>
    <p:extLst>
      <p:ext uri="{BB962C8B-B14F-4D97-AF65-F5344CB8AC3E}">
        <p14:creationId xmlns:p14="http://schemas.microsoft.com/office/powerpoint/2010/main" val="419291629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88A135-2B73-4814-9B51-53F3DC24770A}"/>
              </a:ext>
            </a:extLst>
          </p:cNvPr>
          <p:cNvSpPr>
            <a:spLocks noGrp="1"/>
          </p:cNvSpPr>
          <p:nvPr>
            <p:ph type="title"/>
          </p:nvPr>
        </p:nvSpPr>
        <p:spPr/>
        <p:txBody>
          <a:bodyPr/>
          <a:lstStyle/>
          <a:p>
            <a:r>
              <a:rPr lang="en-US" dirty="0"/>
              <a:t>Working with security admins</a:t>
            </a:r>
          </a:p>
        </p:txBody>
      </p:sp>
      <p:sp>
        <p:nvSpPr>
          <p:cNvPr id="3" name="Content Placeholder 2">
            <a:extLst>
              <a:ext uri="{FF2B5EF4-FFF2-40B4-BE49-F238E27FC236}">
                <a16:creationId xmlns:a16="http://schemas.microsoft.com/office/drawing/2014/main" id="{3AD96910-2DD5-456F-B8A8-365064BB04BB}"/>
              </a:ext>
            </a:extLst>
          </p:cNvPr>
          <p:cNvSpPr>
            <a:spLocks noGrp="1"/>
          </p:cNvSpPr>
          <p:nvPr>
            <p:ph idx="1"/>
          </p:nvPr>
        </p:nvSpPr>
        <p:spPr/>
        <p:txBody>
          <a:bodyPr/>
          <a:lstStyle/>
          <a:p>
            <a:r>
              <a:rPr lang="en-US" dirty="0"/>
              <a:t>Provide as Much information as possible</a:t>
            </a:r>
          </a:p>
          <a:p>
            <a:pPr lvl="1"/>
            <a:r>
              <a:rPr lang="en-US" dirty="0"/>
              <a:t>Navigation to Access Needed</a:t>
            </a:r>
          </a:p>
          <a:p>
            <a:pPr lvl="1"/>
            <a:r>
              <a:rPr lang="en-US" dirty="0"/>
              <a:t>Functional description of Business Process</a:t>
            </a:r>
          </a:p>
          <a:p>
            <a:pPr lvl="1"/>
            <a:r>
              <a:rPr lang="en-US" dirty="0"/>
              <a:t>Screen Shots of Errors</a:t>
            </a:r>
          </a:p>
          <a:p>
            <a:pPr lvl="1"/>
            <a:r>
              <a:rPr lang="en-US" dirty="0"/>
              <a:t>Employee ID of users with Issues</a:t>
            </a:r>
          </a:p>
          <a:p>
            <a:pPr lvl="1"/>
            <a:r>
              <a:rPr lang="en-US" dirty="0"/>
              <a:t>If it is a random issue, try to provide timings if available</a:t>
            </a:r>
          </a:p>
          <a:p>
            <a:pPr lvl="1"/>
            <a:r>
              <a:rPr lang="en-US" dirty="0"/>
              <a:t>Remember least access needed to do a job is critical;  do not give more security than needed, it is an audit issue.</a:t>
            </a:r>
          </a:p>
          <a:p>
            <a:pPr lvl="1"/>
            <a:endParaRPr lang="en-US" dirty="0"/>
          </a:p>
        </p:txBody>
      </p:sp>
      <p:sp>
        <p:nvSpPr>
          <p:cNvPr id="4" name="Slide Number Placeholder 3">
            <a:extLst>
              <a:ext uri="{FF2B5EF4-FFF2-40B4-BE49-F238E27FC236}">
                <a16:creationId xmlns:a16="http://schemas.microsoft.com/office/drawing/2014/main" id="{B940741A-2AAF-4339-B32A-53751C69A1B6}"/>
              </a:ext>
            </a:extLst>
          </p:cNvPr>
          <p:cNvSpPr>
            <a:spLocks noGrp="1"/>
          </p:cNvSpPr>
          <p:nvPr>
            <p:ph type="sldNum" sz="quarter" idx="12"/>
          </p:nvPr>
        </p:nvSpPr>
        <p:spPr/>
        <p:txBody>
          <a:bodyPr/>
          <a:lstStyle/>
          <a:p>
            <a:fld id="{DEE5BC03-7CE3-4FE3-BC0A-0ACCA8AC1F24}" type="slidenum">
              <a:rPr lang="en-US" smtClean="0"/>
              <a:pPr/>
              <a:t>31</a:t>
            </a:fld>
            <a:endParaRPr lang="en-US" dirty="0"/>
          </a:p>
        </p:txBody>
      </p:sp>
    </p:spTree>
    <p:extLst>
      <p:ext uri="{BB962C8B-B14F-4D97-AF65-F5344CB8AC3E}">
        <p14:creationId xmlns:p14="http://schemas.microsoft.com/office/powerpoint/2010/main" val="203396154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89F2F6-03E0-4F57-90B2-0AAD07CE5C4A}"/>
              </a:ext>
            </a:extLst>
          </p:cNvPr>
          <p:cNvSpPr>
            <a:spLocks noGrp="1"/>
          </p:cNvSpPr>
          <p:nvPr>
            <p:ph type="title"/>
          </p:nvPr>
        </p:nvSpPr>
        <p:spPr/>
        <p:txBody>
          <a:bodyPr/>
          <a:lstStyle/>
          <a:p>
            <a:r>
              <a:rPr lang="en-US" dirty="0"/>
              <a:t>Requesting changes to security</a:t>
            </a:r>
          </a:p>
        </p:txBody>
      </p:sp>
      <p:sp>
        <p:nvSpPr>
          <p:cNvPr id="3" name="Content Placeholder 2">
            <a:extLst>
              <a:ext uri="{FF2B5EF4-FFF2-40B4-BE49-F238E27FC236}">
                <a16:creationId xmlns:a16="http://schemas.microsoft.com/office/drawing/2014/main" id="{337576C7-959A-43AD-B8C4-0740EE8EF336}"/>
              </a:ext>
            </a:extLst>
          </p:cNvPr>
          <p:cNvSpPr>
            <a:spLocks noGrp="1"/>
          </p:cNvSpPr>
          <p:nvPr>
            <p:ph idx="1"/>
          </p:nvPr>
        </p:nvSpPr>
        <p:spPr>
          <a:xfrm>
            <a:off x="536860" y="2415155"/>
            <a:ext cx="8336975" cy="3899148"/>
          </a:xfrm>
        </p:spPr>
        <p:txBody>
          <a:bodyPr/>
          <a:lstStyle/>
          <a:p>
            <a:r>
              <a:rPr lang="en-US" dirty="0"/>
              <a:t>There are times where roles may have too much access/not enough access, or are mislabeled, etc. </a:t>
            </a:r>
          </a:p>
          <a:p>
            <a:r>
              <a:rPr lang="en-US" dirty="0"/>
              <a:t>SBCTC has a process for New Role Requests or Role Modification Requests</a:t>
            </a:r>
          </a:p>
          <a:p>
            <a:pPr lvl="1"/>
            <a:r>
              <a:rPr lang="en-US" dirty="0"/>
              <a:t>Submit a service desk ticket to the Security Team by pillar</a:t>
            </a:r>
          </a:p>
          <a:p>
            <a:pPr lvl="1"/>
            <a:r>
              <a:rPr lang="en-US" dirty="0"/>
              <a:t>SBCTC will review the request and log it in our change tracking system</a:t>
            </a:r>
          </a:p>
          <a:p>
            <a:pPr lvl="1"/>
            <a:r>
              <a:rPr lang="en-US"/>
              <a:t>Review and gather support from SBCTC ctcLink production support teams. Then it goes through development and testing cycles.</a:t>
            </a:r>
            <a:endParaRPr lang="en-US" dirty="0"/>
          </a:p>
        </p:txBody>
      </p:sp>
      <p:sp>
        <p:nvSpPr>
          <p:cNvPr id="4" name="Slide Number Placeholder 3">
            <a:extLst>
              <a:ext uri="{FF2B5EF4-FFF2-40B4-BE49-F238E27FC236}">
                <a16:creationId xmlns:a16="http://schemas.microsoft.com/office/drawing/2014/main" id="{3B05FE36-A8ED-49F1-A2BD-04FD9668B5F4}"/>
              </a:ext>
            </a:extLst>
          </p:cNvPr>
          <p:cNvSpPr>
            <a:spLocks noGrp="1"/>
          </p:cNvSpPr>
          <p:nvPr>
            <p:ph type="sldNum" sz="quarter" idx="12"/>
          </p:nvPr>
        </p:nvSpPr>
        <p:spPr/>
        <p:txBody>
          <a:bodyPr/>
          <a:lstStyle/>
          <a:p>
            <a:fld id="{DEE5BC03-7CE3-4FE3-BC0A-0ACCA8AC1F24}" type="slidenum">
              <a:rPr lang="en-US" smtClean="0"/>
              <a:pPr/>
              <a:t>32</a:t>
            </a:fld>
            <a:endParaRPr lang="en-US" dirty="0"/>
          </a:p>
        </p:txBody>
      </p:sp>
    </p:spTree>
    <p:extLst>
      <p:ext uri="{BB962C8B-B14F-4D97-AF65-F5344CB8AC3E}">
        <p14:creationId xmlns:p14="http://schemas.microsoft.com/office/powerpoint/2010/main" val="384481329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Questions and feedback</a:t>
            </a:r>
          </a:p>
        </p:txBody>
      </p:sp>
      <p:sp>
        <p:nvSpPr>
          <p:cNvPr id="3" name="Text Placeholder 2"/>
          <p:cNvSpPr>
            <a:spLocks noGrp="1"/>
          </p:cNvSpPr>
          <p:nvPr>
            <p:ph type="body" sz="quarter" idx="10"/>
          </p:nvPr>
        </p:nvSpPr>
        <p:spPr/>
        <p:txBody>
          <a:bodyPr/>
          <a:lstStyle/>
          <a:p>
            <a:r>
              <a:rPr lang="en-US" dirty="0"/>
              <a:t>Questions?</a:t>
            </a:r>
          </a:p>
          <a:p>
            <a:r>
              <a:rPr lang="en-US" dirty="0"/>
              <a:t>Feedback?</a:t>
            </a:r>
          </a:p>
          <a:p>
            <a:r>
              <a:rPr lang="en-US" dirty="0"/>
              <a:t>Any Parking Lot issues</a:t>
            </a:r>
          </a:p>
          <a:p>
            <a:endParaRPr lang="en-US" dirty="0"/>
          </a:p>
          <a:p>
            <a:pPr marL="0" indent="0">
              <a:buNone/>
            </a:pPr>
            <a:r>
              <a:rPr lang="en-US" dirty="0"/>
              <a:t>THANK YOU FOR ATTENDING</a:t>
            </a:r>
          </a:p>
        </p:txBody>
      </p:sp>
    </p:spTree>
    <p:extLst>
      <p:ext uri="{BB962C8B-B14F-4D97-AF65-F5344CB8AC3E}">
        <p14:creationId xmlns:p14="http://schemas.microsoft.com/office/powerpoint/2010/main" val="41882862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B723EF-37A6-42EF-B26B-3F2C58F7C061}"/>
              </a:ext>
            </a:extLst>
          </p:cNvPr>
          <p:cNvSpPr>
            <a:spLocks noGrp="1"/>
          </p:cNvSpPr>
          <p:nvPr>
            <p:ph type="title"/>
          </p:nvPr>
        </p:nvSpPr>
        <p:spPr/>
        <p:txBody>
          <a:bodyPr/>
          <a:lstStyle/>
          <a:p>
            <a:r>
              <a:rPr lang="en-US" dirty="0"/>
              <a:t>What is Security</a:t>
            </a:r>
          </a:p>
        </p:txBody>
      </p:sp>
      <p:sp>
        <p:nvSpPr>
          <p:cNvPr id="3" name="Content Placeholder 2">
            <a:extLst>
              <a:ext uri="{FF2B5EF4-FFF2-40B4-BE49-F238E27FC236}">
                <a16:creationId xmlns:a16="http://schemas.microsoft.com/office/drawing/2014/main" id="{9C0178B9-38DB-477C-9001-6422241BD972}"/>
              </a:ext>
            </a:extLst>
          </p:cNvPr>
          <p:cNvSpPr>
            <a:spLocks noGrp="1"/>
          </p:cNvSpPr>
          <p:nvPr>
            <p:ph idx="1"/>
          </p:nvPr>
        </p:nvSpPr>
        <p:spPr/>
        <p:txBody>
          <a:bodyPr/>
          <a:lstStyle/>
          <a:p>
            <a:r>
              <a:rPr lang="en-US" dirty="0"/>
              <a:t>Security roles should be business process based</a:t>
            </a:r>
          </a:p>
          <a:p>
            <a:pPr lvl="1"/>
            <a:r>
              <a:rPr lang="en-US" dirty="0"/>
              <a:t>Navigator &gt; Workforce Administration&gt; Job Information&gt; Job Data</a:t>
            </a:r>
          </a:p>
          <a:p>
            <a:pPr lvl="1"/>
            <a:r>
              <a:rPr lang="en-US" dirty="0"/>
              <a:t>Roles should contain the access needed to perform the business process</a:t>
            </a:r>
          </a:p>
          <a:p>
            <a:pPr lvl="1"/>
            <a:r>
              <a:rPr lang="en-US" dirty="0"/>
              <a:t>Sometimes they are bundled with several business processes that should be performed by the same type of individual</a:t>
            </a:r>
          </a:p>
          <a:p>
            <a:pPr lvl="1"/>
            <a:r>
              <a:rPr lang="en-US" b="1" dirty="0"/>
              <a:t>Roles Should not be built based on Job Titles</a:t>
            </a:r>
          </a:p>
        </p:txBody>
      </p:sp>
      <p:sp>
        <p:nvSpPr>
          <p:cNvPr id="4" name="Slide Number Placeholder 3">
            <a:extLst>
              <a:ext uri="{FF2B5EF4-FFF2-40B4-BE49-F238E27FC236}">
                <a16:creationId xmlns:a16="http://schemas.microsoft.com/office/drawing/2014/main" id="{EA212E63-63C1-4651-BAFE-1A57D17E2562}"/>
              </a:ext>
            </a:extLst>
          </p:cNvPr>
          <p:cNvSpPr>
            <a:spLocks noGrp="1"/>
          </p:cNvSpPr>
          <p:nvPr>
            <p:ph type="sldNum" sz="quarter" idx="12"/>
          </p:nvPr>
        </p:nvSpPr>
        <p:spPr/>
        <p:txBody>
          <a:bodyPr/>
          <a:lstStyle/>
          <a:p>
            <a:fld id="{DEE5BC03-7CE3-4FE3-BC0A-0ACCA8AC1F24}" type="slidenum">
              <a:rPr lang="en-US" smtClean="0"/>
              <a:pPr/>
              <a:t>4</a:t>
            </a:fld>
            <a:endParaRPr lang="en-US" dirty="0"/>
          </a:p>
        </p:txBody>
      </p:sp>
    </p:spTree>
    <p:extLst>
      <p:ext uri="{BB962C8B-B14F-4D97-AF65-F5344CB8AC3E}">
        <p14:creationId xmlns:p14="http://schemas.microsoft.com/office/powerpoint/2010/main" val="19655355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55C30C-D743-455F-B795-9BA3177E84C5}"/>
              </a:ext>
            </a:extLst>
          </p:cNvPr>
          <p:cNvSpPr>
            <a:spLocks noGrp="1"/>
          </p:cNvSpPr>
          <p:nvPr>
            <p:ph type="title"/>
          </p:nvPr>
        </p:nvSpPr>
        <p:spPr>
          <a:xfrm>
            <a:off x="536859" y="1412991"/>
            <a:ext cx="8336975" cy="797070"/>
          </a:xfrm>
        </p:spPr>
        <p:txBody>
          <a:bodyPr/>
          <a:lstStyle/>
          <a:p>
            <a:r>
              <a:rPr lang="en-US" dirty="0"/>
              <a:t>What is Security</a:t>
            </a:r>
          </a:p>
        </p:txBody>
      </p:sp>
      <p:sp>
        <p:nvSpPr>
          <p:cNvPr id="3" name="Content Placeholder 2">
            <a:extLst>
              <a:ext uri="{FF2B5EF4-FFF2-40B4-BE49-F238E27FC236}">
                <a16:creationId xmlns:a16="http://schemas.microsoft.com/office/drawing/2014/main" id="{4CE5700A-6E08-48E4-8224-7D9F3014A59B}"/>
              </a:ext>
            </a:extLst>
          </p:cNvPr>
          <p:cNvSpPr>
            <a:spLocks noGrp="1"/>
          </p:cNvSpPr>
          <p:nvPr>
            <p:ph idx="1"/>
          </p:nvPr>
        </p:nvSpPr>
        <p:spPr>
          <a:xfrm>
            <a:off x="536858" y="1975169"/>
            <a:ext cx="8336975" cy="4306320"/>
          </a:xfrm>
        </p:spPr>
        <p:txBody>
          <a:bodyPr/>
          <a:lstStyle/>
          <a:p>
            <a:r>
              <a:rPr lang="en-US" dirty="0"/>
              <a:t>Security is a way of protecting PII data</a:t>
            </a:r>
          </a:p>
          <a:p>
            <a:pPr lvl="1"/>
            <a:r>
              <a:rPr lang="en-US" dirty="0"/>
              <a:t>Personally Identifiable Information</a:t>
            </a:r>
          </a:p>
          <a:p>
            <a:r>
              <a:rPr lang="en-US" dirty="0"/>
              <a:t>HCM will implement masking for level four data elements in the future.  We are piloting a new tool in CS. </a:t>
            </a:r>
          </a:p>
          <a:p>
            <a:r>
              <a:rPr lang="en-US" dirty="0"/>
              <a:t>Users should have the least amount of security possible to do their jobs</a:t>
            </a:r>
          </a:p>
          <a:p>
            <a:r>
              <a:rPr lang="en-US" dirty="0"/>
              <a:t>Security should be audited regularly</a:t>
            </a:r>
          </a:p>
          <a:p>
            <a:pPr lvl="1"/>
            <a:r>
              <a:rPr lang="en-US" dirty="0"/>
              <a:t>Offboarding</a:t>
            </a:r>
          </a:p>
          <a:p>
            <a:pPr lvl="1"/>
            <a:r>
              <a:rPr lang="en-US" dirty="0"/>
              <a:t>Job Changes</a:t>
            </a:r>
          </a:p>
          <a:p>
            <a:pPr lvl="1"/>
            <a:r>
              <a:rPr lang="en-US" dirty="0"/>
              <a:t>Segregation of Duties</a:t>
            </a:r>
          </a:p>
          <a:p>
            <a:pPr marL="457200" lvl="1" indent="0">
              <a:buNone/>
            </a:pPr>
            <a:endParaRPr lang="en-US" dirty="0"/>
          </a:p>
        </p:txBody>
      </p:sp>
      <p:sp>
        <p:nvSpPr>
          <p:cNvPr id="4" name="Slide Number Placeholder 3">
            <a:extLst>
              <a:ext uri="{FF2B5EF4-FFF2-40B4-BE49-F238E27FC236}">
                <a16:creationId xmlns:a16="http://schemas.microsoft.com/office/drawing/2014/main" id="{28B68F0C-0077-43E1-8278-38609B9B0DA0}"/>
              </a:ext>
            </a:extLst>
          </p:cNvPr>
          <p:cNvSpPr>
            <a:spLocks noGrp="1"/>
          </p:cNvSpPr>
          <p:nvPr>
            <p:ph type="sldNum" sz="quarter" idx="12"/>
          </p:nvPr>
        </p:nvSpPr>
        <p:spPr/>
        <p:txBody>
          <a:bodyPr/>
          <a:lstStyle/>
          <a:p>
            <a:fld id="{DEE5BC03-7CE3-4FE3-BC0A-0ACCA8AC1F24}" type="slidenum">
              <a:rPr lang="en-US" smtClean="0"/>
              <a:pPr/>
              <a:t>5</a:t>
            </a:fld>
            <a:endParaRPr lang="en-US" dirty="0"/>
          </a:p>
        </p:txBody>
      </p:sp>
    </p:spTree>
    <p:extLst>
      <p:ext uri="{BB962C8B-B14F-4D97-AF65-F5344CB8AC3E}">
        <p14:creationId xmlns:p14="http://schemas.microsoft.com/office/powerpoint/2010/main" val="10296260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1FCB9E-E189-471A-8CC2-54FEEC34FE30}"/>
              </a:ext>
            </a:extLst>
          </p:cNvPr>
          <p:cNvSpPr>
            <a:spLocks noGrp="1"/>
          </p:cNvSpPr>
          <p:nvPr>
            <p:ph type="title"/>
          </p:nvPr>
        </p:nvSpPr>
        <p:spPr/>
        <p:txBody>
          <a:bodyPr/>
          <a:lstStyle/>
          <a:p>
            <a:r>
              <a:rPr lang="en-US" dirty="0"/>
              <a:t>What does ZC/ZZ/ZD Mean</a:t>
            </a:r>
            <a:br>
              <a:rPr lang="en-US" dirty="0"/>
            </a:br>
            <a:endParaRPr lang="en-US" dirty="0"/>
          </a:p>
        </p:txBody>
      </p:sp>
      <p:sp>
        <p:nvSpPr>
          <p:cNvPr id="3" name="Content Placeholder 2">
            <a:extLst>
              <a:ext uri="{FF2B5EF4-FFF2-40B4-BE49-F238E27FC236}">
                <a16:creationId xmlns:a16="http://schemas.microsoft.com/office/drawing/2014/main" id="{DC478366-27DD-4161-98E3-4EC81D3B23B7}"/>
              </a:ext>
            </a:extLst>
          </p:cNvPr>
          <p:cNvSpPr>
            <a:spLocks noGrp="1"/>
          </p:cNvSpPr>
          <p:nvPr>
            <p:ph idx="1"/>
          </p:nvPr>
        </p:nvSpPr>
        <p:spPr/>
        <p:txBody>
          <a:bodyPr/>
          <a:lstStyle/>
          <a:p>
            <a:r>
              <a:rPr lang="en-US" dirty="0"/>
              <a:t>Latest Role Re-Design implemented Roles/Permission Lists that begin with ZC/ZZ/ZD</a:t>
            </a:r>
          </a:p>
          <a:p>
            <a:pPr lvl="1"/>
            <a:r>
              <a:rPr lang="en-US" dirty="0"/>
              <a:t>ZC roles contain Correct History Access and should be limited to higher level users that understand downstream impacts</a:t>
            </a:r>
          </a:p>
          <a:p>
            <a:pPr lvl="1"/>
            <a:r>
              <a:rPr lang="en-US" dirty="0"/>
              <a:t>ZZ roles grant update access to pages and processes without correct history (Not sure why ZZ – Maybe </a:t>
            </a:r>
            <a:r>
              <a:rPr lang="en-US" dirty="0" err="1"/>
              <a:t>zupdate</a:t>
            </a:r>
            <a:r>
              <a:rPr lang="en-US" dirty="0"/>
              <a:t>? </a:t>
            </a:r>
            <a:r>
              <a:rPr lang="en-US" dirty="0">
                <a:sym typeface="Wingdings" panose="05000000000000000000" pitchFamily="2" charset="2"/>
              </a:rPr>
              <a:t> )</a:t>
            </a:r>
            <a:endParaRPr lang="en-US" dirty="0"/>
          </a:p>
          <a:p>
            <a:pPr lvl="1"/>
            <a:r>
              <a:rPr lang="en-US" dirty="0"/>
              <a:t>ZD roles are read only/inquiry roles that do not allow any updates</a:t>
            </a:r>
          </a:p>
          <a:p>
            <a:pPr lvl="3"/>
            <a:endParaRPr lang="en-US" dirty="0"/>
          </a:p>
        </p:txBody>
      </p:sp>
      <p:sp>
        <p:nvSpPr>
          <p:cNvPr id="4" name="Slide Number Placeholder 3">
            <a:extLst>
              <a:ext uri="{FF2B5EF4-FFF2-40B4-BE49-F238E27FC236}">
                <a16:creationId xmlns:a16="http://schemas.microsoft.com/office/drawing/2014/main" id="{5D496771-8C1A-4052-ADBC-B407D3955BA9}"/>
              </a:ext>
            </a:extLst>
          </p:cNvPr>
          <p:cNvSpPr>
            <a:spLocks noGrp="1"/>
          </p:cNvSpPr>
          <p:nvPr>
            <p:ph type="sldNum" sz="quarter" idx="12"/>
          </p:nvPr>
        </p:nvSpPr>
        <p:spPr/>
        <p:txBody>
          <a:bodyPr/>
          <a:lstStyle/>
          <a:p>
            <a:fld id="{DEE5BC03-7CE3-4FE3-BC0A-0ACCA8AC1F24}" type="slidenum">
              <a:rPr lang="en-US" smtClean="0"/>
              <a:pPr/>
              <a:t>6</a:t>
            </a:fld>
            <a:endParaRPr lang="en-US" dirty="0"/>
          </a:p>
        </p:txBody>
      </p:sp>
    </p:spTree>
    <p:extLst>
      <p:ext uri="{BB962C8B-B14F-4D97-AF65-F5344CB8AC3E}">
        <p14:creationId xmlns:p14="http://schemas.microsoft.com/office/powerpoint/2010/main" val="25133287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User id creation</a:t>
            </a:r>
          </a:p>
        </p:txBody>
      </p:sp>
      <p:sp>
        <p:nvSpPr>
          <p:cNvPr id="4" name="Slide Number Placeholder 3"/>
          <p:cNvSpPr>
            <a:spLocks noGrp="1"/>
          </p:cNvSpPr>
          <p:nvPr>
            <p:ph type="sldNum" sz="quarter" idx="12"/>
          </p:nvPr>
        </p:nvSpPr>
        <p:spPr/>
        <p:txBody>
          <a:bodyPr/>
          <a:lstStyle/>
          <a:p>
            <a:fld id="{64336152-522D-534E-A387-BE770A7CAF94}" type="slidenum">
              <a:rPr lang="en-US" smtClean="0"/>
              <a:pPr/>
              <a:t>7</a:t>
            </a:fld>
            <a:endParaRPr lang="en-US" dirty="0"/>
          </a:p>
        </p:txBody>
      </p:sp>
      <p:sp>
        <p:nvSpPr>
          <p:cNvPr id="7" name="Content Placeholder 6">
            <a:extLst>
              <a:ext uri="{FF2B5EF4-FFF2-40B4-BE49-F238E27FC236}">
                <a16:creationId xmlns:a16="http://schemas.microsoft.com/office/drawing/2014/main" id="{9BBC0A6C-CC78-41EC-953E-2164FE3AC7D3}"/>
              </a:ext>
            </a:extLst>
          </p:cNvPr>
          <p:cNvSpPr>
            <a:spLocks noGrp="1"/>
          </p:cNvSpPr>
          <p:nvPr>
            <p:ph idx="1"/>
          </p:nvPr>
        </p:nvSpPr>
        <p:spPr>
          <a:xfrm>
            <a:off x="536860" y="2164360"/>
            <a:ext cx="8336975" cy="4319566"/>
          </a:xfrm>
        </p:spPr>
        <p:txBody>
          <a:bodyPr/>
          <a:lstStyle/>
          <a:p>
            <a:r>
              <a:rPr lang="en-US" sz="1800" dirty="0"/>
              <a:t>New User Ids are Created in HCM upon Hire via the CIB_USRPFL process.  </a:t>
            </a:r>
          </a:p>
          <a:p>
            <a:r>
              <a:rPr lang="en-US" sz="1800" dirty="0"/>
              <a:t>User ID is Created with a Base Set of Roles from Template User ID</a:t>
            </a:r>
          </a:p>
          <a:p>
            <a:pPr lvl="1"/>
            <a:r>
              <a:rPr lang="en-US" sz="1400" dirty="0"/>
              <a:t>CTC_UN_HCM</a:t>
            </a:r>
          </a:p>
          <a:p>
            <a:pPr lvl="1"/>
            <a:r>
              <a:rPr lang="en-US" sz="1400" dirty="0"/>
              <a:t>EOPP_USER</a:t>
            </a:r>
          </a:p>
          <a:p>
            <a:pPr lvl="1"/>
            <a:r>
              <a:rPr lang="en-US" sz="1400" dirty="0"/>
              <a:t>NA Payroll WH Form User</a:t>
            </a:r>
          </a:p>
          <a:p>
            <a:pPr lvl="1"/>
            <a:r>
              <a:rPr lang="en-US" sz="1400" dirty="0"/>
              <a:t>PAPP_USER</a:t>
            </a:r>
          </a:p>
          <a:p>
            <a:pPr lvl="1"/>
            <a:r>
              <a:rPr lang="en-US" sz="1400" dirty="0"/>
              <a:t>ZZ_EMPLOYEE</a:t>
            </a:r>
          </a:p>
          <a:p>
            <a:pPr lvl="1"/>
            <a:r>
              <a:rPr lang="en-US" sz="1400" dirty="0"/>
              <a:t>ZZ PeopleSoft User</a:t>
            </a:r>
          </a:p>
          <a:p>
            <a:r>
              <a:rPr lang="en-US" sz="1800" dirty="0"/>
              <a:t>The CTC_%_DISTR role is dynamically added based on Institution.  This role gives access to the college tile in Portal.  (i.e.  CLK for Clark, OP for </a:t>
            </a:r>
            <a:r>
              <a:rPr lang="en-US" sz="1800" dirty="0" err="1"/>
              <a:t>Olympic,etc</a:t>
            </a:r>
            <a:r>
              <a:rPr lang="en-US" sz="1800" dirty="0"/>
              <a:t>)</a:t>
            </a:r>
          </a:p>
          <a:p>
            <a:r>
              <a:rPr lang="en-US" sz="1800" dirty="0"/>
              <a:t>User ID Syncs to Financials Using Integration Broker</a:t>
            </a:r>
          </a:p>
          <a:p>
            <a:r>
              <a:rPr lang="en-US" sz="1800" dirty="0"/>
              <a:t>Base Manager Access is dynamically assigned for those with reports to.  Typically a base employee and base manager do not need the Navigation Bar.  The majority of their work is within the tiles.  </a:t>
            </a:r>
          </a:p>
          <a:p>
            <a:endParaRPr lang="en-US" dirty="0"/>
          </a:p>
        </p:txBody>
      </p:sp>
    </p:spTree>
    <p:extLst>
      <p:ext uri="{BB962C8B-B14F-4D97-AF65-F5344CB8AC3E}">
        <p14:creationId xmlns:p14="http://schemas.microsoft.com/office/powerpoint/2010/main" val="40204165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Basic User ID and Role Administration</a:t>
            </a:r>
          </a:p>
        </p:txBody>
      </p:sp>
      <p:sp>
        <p:nvSpPr>
          <p:cNvPr id="3" name="Content Placeholder 2"/>
          <p:cNvSpPr>
            <a:spLocks noGrp="1"/>
          </p:cNvSpPr>
          <p:nvPr>
            <p:ph idx="1"/>
          </p:nvPr>
        </p:nvSpPr>
        <p:spPr/>
        <p:txBody>
          <a:bodyPr>
            <a:normAutofit/>
          </a:bodyPr>
          <a:lstStyle/>
          <a:p>
            <a:r>
              <a:rPr lang="en-US" dirty="0"/>
              <a:t>User ID Administration General Tab</a:t>
            </a:r>
          </a:p>
          <a:p>
            <a:pPr marL="457200" lvl="1" indent="0">
              <a:buNone/>
            </a:pPr>
            <a:r>
              <a:rPr lang="en-US" sz="2000" dirty="0" err="1"/>
              <a:t>PeopleTools</a:t>
            </a:r>
            <a:r>
              <a:rPr lang="en-US" sz="2000" dirty="0"/>
              <a:t> &gt; Security &gt; User Profiles &gt; Distributed User Profiles</a:t>
            </a:r>
          </a:p>
          <a:p>
            <a:pPr lvl="1"/>
            <a:endParaRPr lang="en-US" sz="2000" dirty="0"/>
          </a:p>
          <a:p>
            <a:pPr lvl="1"/>
            <a:r>
              <a:rPr lang="en-US" sz="2000" dirty="0"/>
              <a:t>Always ensure the account is unlocked for new and current accounts;  </a:t>
            </a:r>
          </a:p>
          <a:p>
            <a:pPr lvl="1"/>
            <a:r>
              <a:rPr lang="en-US" sz="2000" dirty="0"/>
              <a:t>Ensure the EMAIL ID is correct</a:t>
            </a:r>
          </a:p>
          <a:p>
            <a:pPr lvl="1"/>
            <a:r>
              <a:rPr lang="en-US" sz="2000" dirty="0"/>
              <a:t>The Process profile should be set for users to CTC_PT_PRCSPRFL_STAFF</a:t>
            </a:r>
          </a:p>
          <a:p>
            <a:pPr lvl="1"/>
            <a:r>
              <a:rPr lang="en-US" sz="2000" dirty="0"/>
              <a:t>Select your institutions row/primary permission lists on the user profile.</a:t>
            </a:r>
          </a:p>
          <a:p>
            <a:pPr lvl="1"/>
            <a:r>
              <a:rPr lang="en-US" sz="2000" dirty="0"/>
              <a:t>Ensure the symbolic ID is set to SYSAMD1</a:t>
            </a:r>
          </a:p>
        </p:txBody>
      </p:sp>
      <p:sp>
        <p:nvSpPr>
          <p:cNvPr id="5" name="Slide Number Placeholder 4"/>
          <p:cNvSpPr>
            <a:spLocks noGrp="1"/>
          </p:cNvSpPr>
          <p:nvPr>
            <p:ph type="sldNum" sz="quarter" idx="12"/>
          </p:nvPr>
        </p:nvSpPr>
        <p:spPr/>
        <p:txBody>
          <a:bodyPr/>
          <a:lstStyle/>
          <a:p>
            <a:fld id="{64336152-522D-534E-A387-BE770A7CAF94}" type="slidenum">
              <a:rPr lang="en-US" smtClean="0"/>
              <a:pPr/>
              <a:t>8</a:t>
            </a:fld>
            <a:endParaRPr lang="en-US" dirty="0"/>
          </a:p>
        </p:txBody>
      </p:sp>
    </p:spTree>
    <p:extLst>
      <p:ext uri="{BB962C8B-B14F-4D97-AF65-F5344CB8AC3E}">
        <p14:creationId xmlns:p14="http://schemas.microsoft.com/office/powerpoint/2010/main" val="6551467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General Tab</a:t>
            </a:r>
          </a:p>
        </p:txBody>
      </p:sp>
      <p:sp>
        <p:nvSpPr>
          <p:cNvPr id="5" name="Slide Number Placeholder 4"/>
          <p:cNvSpPr>
            <a:spLocks noGrp="1"/>
          </p:cNvSpPr>
          <p:nvPr>
            <p:ph type="sldNum" sz="quarter" idx="12"/>
          </p:nvPr>
        </p:nvSpPr>
        <p:spPr/>
        <p:txBody>
          <a:bodyPr/>
          <a:lstStyle/>
          <a:p>
            <a:fld id="{64336152-522D-534E-A387-BE770A7CAF94}" type="slidenum">
              <a:rPr lang="en-US" smtClean="0"/>
              <a:pPr/>
              <a:t>9</a:t>
            </a:fld>
            <a:endParaRPr lang="en-US" dirty="0"/>
          </a:p>
        </p:txBody>
      </p:sp>
      <p:pic>
        <p:nvPicPr>
          <p:cNvPr id="4" name="Picture 3">
            <a:extLst>
              <a:ext uri="{FF2B5EF4-FFF2-40B4-BE49-F238E27FC236}">
                <a16:creationId xmlns:a16="http://schemas.microsoft.com/office/drawing/2014/main" id="{2255F082-E6B5-4BB4-BFBA-ABB9A9803E71}"/>
              </a:ext>
            </a:extLst>
          </p:cNvPr>
          <p:cNvPicPr>
            <a:picLocks noChangeAspect="1"/>
          </p:cNvPicPr>
          <p:nvPr/>
        </p:nvPicPr>
        <p:blipFill>
          <a:blip r:embed="rId2"/>
          <a:stretch>
            <a:fillRect/>
          </a:stretch>
        </p:blipFill>
        <p:spPr>
          <a:xfrm>
            <a:off x="1670458" y="2124775"/>
            <a:ext cx="5803084" cy="4581382"/>
          </a:xfrm>
          <a:prstGeom prst="rect">
            <a:avLst/>
          </a:prstGeom>
        </p:spPr>
      </p:pic>
    </p:spTree>
    <p:extLst>
      <p:ext uri="{BB962C8B-B14F-4D97-AF65-F5344CB8AC3E}">
        <p14:creationId xmlns:p14="http://schemas.microsoft.com/office/powerpoint/2010/main" val="1636337137"/>
      </p:ext>
    </p:extLst>
  </p:cSld>
  <p:clrMapOvr>
    <a:masterClrMapping/>
  </p:clrMapOvr>
</p:sld>
</file>

<file path=ppt/theme/theme1.xml><?xml version="1.0" encoding="utf-8"?>
<a:theme xmlns:a="http://schemas.openxmlformats.org/drawingml/2006/main" name="Office Theme">
  <a:themeElements>
    <a:clrScheme name="SBCTC">
      <a:dk1>
        <a:srgbClr val="003764"/>
      </a:dk1>
      <a:lt1>
        <a:sysClr val="window" lastClr="FFFFFF"/>
      </a:lt1>
      <a:dk2>
        <a:srgbClr val="0071CE"/>
      </a:dk2>
      <a:lt2>
        <a:srgbClr val="C3C6C8"/>
      </a:lt2>
      <a:accent1>
        <a:srgbClr val="F4CD00"/>
      </a:accent1>
      <a:accent2>
        <a:srgbClr val="65CBC9"/>
      </a:accent2>
      <a:accent3>
        <a:srgbClr val="FFB547"/>
      </a:accent3>
      <a:accent4>
        <a:srgbClr val="00C18B"/>
      </a:accent4>
      <a:accent5>
        <a:srgbClr val="3D6489"/>
      </a:accent5>
      <a:accent6>
        <a:srgbClr val="2A70B8"/>
      </a:accent6>
      <a:hlink>
        <a:srgbClr val="0563C1"/>
      </a:hlink>
      <a:folHlink>
        <a:srgbClr val="954F72"/>
      </a:folHlink>
    </a:clrScheme>
    <a:fontScheme name="SBCTC">
      <a:majorFont>
        <a:latin typeface="Franklin Gothic Medium"/>
        <a:ea typeface=""/>
        <a:cs typeface=""/>
      </a:majorFont>
      <a:minorFont>
        <a:latin typeface="Franklin Gothic Book"/>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BECA933C-E61D-4F0A-B8CC-7399F5DE585F}" vid="{FB695196-C725-406F-B47F-C1D50E497C3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F948E665ECF7842A8E9F6A6D42CD1A8" ma:contentTypeVersion="512" ma:contentTypeDescription="Create a new document." ma:contentTypeScope="" ma:versionID="b2f5aace42db6ffc25899c9760a2145e">
  <xsd:schema xmlns:xsd="http://www.w3.org/2001/XMLSchema" xmlns:xs="http://www.w3.org/2001/XMLSchema" xmlns:p="http://schemas.microsoft.com/office/2006/metadata/properties" xmlns:ns1="http://schemas.microsoft.com/sharepoint/v3" xmlns:ns2="d9922a8a-c8e9-487d-95d2-c6b1c2450a72" xmlns:ns3="03e82ba2-b1c2-49ab-af23-43782fb35cbc" targetNamespace="http://schemas.microsoft.com/office/2006/metadata/properties" ma:root="true" ma:fieldsID="3bdb47f55d4bbc6b9ca2f98c66e7a660" ns1:_="" ns2:_="" ns3:_="">
    <xsd:import namespace="http://schemas.microsoft.com/sharepoint/v3"/>
    <xsd:import namespace="d9922a8a-c8e9-487d-95d2-c6b1c2450a72"/>
    <xsd:import namespace="03e82ba2-b1c2-49ab-af23-43782fb35cbc"/>
    <xsd:element name="properties">
      <xsd:complexType>
        <xsd:sequence>
          <xsd:element name="documentManagement">
            <xsd:complexType>
              <xsd:all>
                <xsd:element ref="ns2:Menu_x0020_Group" minOccurs="0"/>
                <xsd:element ref="ns2:Category" minOccurs="0"/>
                <xsd:element ref="ns2:Content_x0020_Owner" minOccurs="0"/>
                <xsd:element ref="ns3:_dlc_DocId" minOccurs="0"/>
                <xsd:element ref="ns3:_dlc_DocIdUrl" minOccurs="0"/>
                <xsd:element ref="ns3:_dlc_DocIdPersistId" minOccurs="0"/>
                <xsd:element ref="ns2:IconOverlay" minOccurs="0"/>
                <xsd:element ref="ns1:PublishingExpirationDate" minOccurs="0"/>
                <xsd:element ref="ns1:PublishingStartDate" minOccurs="0"/>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ExpirationDate" ma:index="15" nillable="true" ma:displayName="Scheduling End Date" ma:description="Scheduling End Date is a site column created by the Publishing feature. It is used to specify the date and time on which this page will no longer appear to site visitors." ma:internalName="PublishingExpirationDate">
      <xsd:simpleType>
        <xsd:restriction base="dms:Unknown"/>
      </xsd:simpleType>
    </xsd:element>
    <xsd:element name="PublishingStartDate" ma:index="16" nillable="true" ma:displayName="Scheduling Start Date" ma:description="Scheduling Start Date is a site column created by the Publishing feature. It is used to specify the date and time on which this page will first appear to site visitors." ma:internalName="PublishingStart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d9922a8a-c8e9-487d-95d2-c6b1c2450a72" elementFormDefault="qualified">
    <xsd:import namespace="http://schemas.microsoft.com/office/2006/documentManagement/types"/>
    <xsd:import namespace="http://schemas.microsoft.com/office/infopath/2007/PartnerControls"/>
    <xsd:element name="Menu_x0020_Group" ma:index="2" nillable="true" ma:displayName="Menu Group" ma:default="Publications &amp; Printing" ma:format="Dropdown" ma:internalName="Menu_x0020_Group" ma:readOnly="false">
      <xsd:simpleType>
        <xsd:restriction base="dms:Choice">
          <xsd:enumeration value="Publications &amp; Printing"/>
        </xsd:restriction>
      </xsd:simpleType>
    </xsd:element>
    <xsd:element name="Category" ma:index="3" nillable="true" ma:displayName="Category" ma:format="Dropdown" ma:internalName="Category" ma:readOnly="false">
      <xsd:simpleType>
        <xsd:restriction base="dms:Choice">
          <xsd:enumeration value="Business Cards"/>
          <xsd:enumeration value="Name Badges"/>
          <xsd:enumeration value="Logos"/>
          <xsd:enumeration value="SBCTC Templates"/>
          <xsd:enumeration value="Style Guide"/>
          <xsd:enumeration value="Zoom Backgrounds"/>
        </xsd:restriction>
      </xsd:simpleType>
    </xsd:element>
    <xsd:element name="Content_x0020_Owner" ma:index="10" nillable="true" ma:displayName="Content Owner" ma:list="UserInfo" ma:SharePointGroup="0" ma:internalName="Content_x0020_Owner" ma:readOnly="false"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IconOverlay" ma:index="14" nillable="true" ma:displayName="IconOverlay" ma:internalName="IconOverlay" ma:readOnly="false">
      <xsd:simpleType>
        <xsd:restriction base="dms:Text"/>
      </xsd:simpleType>
    </xsd:element>
    <xsd:element name="MediaServiceMetadata" ma:index="17" nillable="true" ma:displayName="MediaServiceMetadata" ma:hidden="true" ma:internalName="MediaServiceMetadata" ma:readOnly="true">
      <xsd:simpleType>
        <xsd:restriction base="dms:Note"/>
      </xsd:simpleType>
    </xsd:element>
    <xsd:element name="MediaServiceFastMetadata" ma:index="18" nillable="true" ma:displayName="MediaServiceFastMetadata" ma:hidden="true" ma:internalName="MediaServiceFast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03e82ba2-b1c2-49ab-af23-43782fb35cbc" elementFormDefault="qualified">
    <xsd:import namespace="http://schemas.microsoft.com/office/2006/documentManagement/types"/>
    <xsd:import namespace="http://schemas.microsoft.com/office/infopath/2007/PartnerControls"/>
    <xsd:element name="_dlc_DocId" ma:index="11" nillable="true" ma:displayName="Document ID Value" ma:description="The value of the document ID assigned to this item." ma:internalName="_dlc_DocId" ma:readOnly="true">
      <xsd:simpleType>
        <xsd:restriction base="dms:Text"/>
      </xsd:simpleType>
    </xsd:element>
    <xsd:element name="_dlc_DocIdUrl" ma:index="12"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3"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9"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Content_x0020_Owner xmlns="d9922a8a-c8e9-487d-95d2-c6b1c2450a72">
      <UserInfo>
        <DisplayName>Katie Rose</DisplayName>
        <AccountId>85</AccountId>
        <AccountType/>
      </UserInfo>
    </Content_x0020_Owner>
    <IconOverlay xmlns="d9922a8a-c8e9-487d-95d2-c6b1c2450a72" xsi:nil="true"/>
    <Menu_x0020_Group xmlns="d9922a8a-c8e9-487d-95d2-c6b1c2450a72">Publications &amp; Printing</Menu_x0020_Group>
    <Category xmlns="d9922a8a-c8e9-487d-95d2-c6b1c2450a72">SBCTC Templates</Category>
    <_dlc_DocId xmlns="03e82ba2-b1c2-49ab-af23-43782fb35cbc">Z7X6SQ3F62JH-64-83</_dlc_DocId>
    <_dlc_DocIdUrl xmlns="03e82ba2-b1c2-49ab-af23-43782fb35cbc">
      <Url>https://portal.sbctc.edu/sites/Intranet/publications/_layouts/15/DocIdRedir.aspx?ID=Z7X6SQ3F62JH-64-83</Url>
      <Description>Z7X6SQ3F62JH-64-83</Description>
    </_dlc_DocIdUrl>
  </documentManagement>
</p:properties>
</file>

<file path=customXml/item3.xml><?xml version="1.0" encoding="utf-8"?>
<?mso-contentType ?>
<spe:Receivers xmlns:spe="http://schemas.microsoft.com/sharepoint/events"/>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05E8C76-8EA5-44F8-A2CF-289DAC3ACE7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d9922a8a-c8e9-487d-95d2-c6b1c2450a72"/>
    <ds:schemaRef ds:uri="03e82ba2-b1c2-49ab-af23-43782fb35cb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5C388AF-9EF2-40E4-AC4E-C9E502C2E4DC}">
  <ds:schemaRefs>
    <ds:schemaRef ds:uri="http://schemas.microsoft.com/office/2006/documentManagement/types"/>
    <ds:schemaRef ds:uri="http://purl.org/dc/elements/1.1/"/>
    <ds:schemaRef ds:uri="http://purl.org/dc/dcmitype/"/>
    <ds:schemaRef ds:uri="http://schemas.microsoft.com/office/2006/metadata/properties"/>
    <ds:schemaRef ds:uri="http://schemas.microsoft.com/sharepoint/v3"/>
    <ds:schemaRef ds:uri="http://schemas.microsoft.com/office/infopath/2007/PartnerControls"/>
    <ds:schemaRef ds:uri="http://www.w3.org/XML/1998/namespace"/>
    <ds:schemaRef ds:uri="03e82ba2-b1c2-49ab-af23-43782fb35cbc"/>
    <ds:schemaRef ds:uri="http://schemas.openxmlformats.org/package/2006/metadata/core-properties"/>
    <ds:schemaRef ds:uri="d9922a8a-c8e9-487d-95d2-c6b1c2450a72"/>
    <ds:schemaRef ds:uri="http://purl.org/dc/terms/"/>
  </ds:schemaRefs>
</ds:datastoreItem>
</file>

<file path=customXml/itemProps3.xml><?xml version="1.0" encoding="utf-8"?>
<ds:datastoreItem xmlns:ds="http://schemas.openxmlformats.org/officeDocument/2006/customXml" ds:itemID="{935940EB-9295-40F5-8C8B-916A82F32F42}">
  <ds:schemaRefs>
    <ds:schemaRef ds:uri="http://schemas.microsoft.com/sharepoint/events"/>
  </ds:schemaRefs>
</ds:datastoreItem>
</file>

<file path=customXml/itemProps4.xml><?xml version="1.0" encoding="utf-8"?>
<ds:datastoreItem xmlns:ds="http://schemas.openxmlformats.org/officeDocument/2006/customXml" ds:itemID="{ADB5638D-D5BF-4859-98A2-1C19EAA93CE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16726</TotalTime>
  <Words>1949</Words>
  <Application>Microsoft Office PowerPoint</Application>
  <PresentationFormat>On-screen Show (4:3)</PresentationFormat>
  <Paragraphs>206</Paragraphs>
  <Slides>33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33</vt:i4>
      </vt:variant>
    </vt:vector>
  </HeadingPairs>
  <TitlesOfParts>
    <vt:vector size="39" baseType="lpstr">
      <vt:lpstr>Arial</vt:lpstr>
      <vt:lpstr>Calibri</vt:lpstr>
      <vt:lpstr>Franklin Gothic Book</vt:lpstr>
      <vt:lpstr>Franklin Gothic Medium</vt:lpstr>
      <vt:lpstr>Wingdings</vt:lpstr>
      <vt:lpstr>Office Theme</vt:lpstr>
      <vt:lpstr>Peoplesoft Security</vt:lpstr>
      <vt:lpstr>Agenda</vt:lpstr>
      <vt:lpstr>What is Security?</vt:lpstr>
      <vt:lpstr>What is Security</vt:lpstr>
      <vt:lpstr>What is Security</vt:lpstr>
      <vt:lpstr>What does ZC/ZZ/ZD Mean </vt:lpstr>
      <vt:lpstr>User id creation</vt:lpstr>
      <vt:lpstr>Basic User ID and Role Administration</vt:lpstr>
      <vt:lpstr>General Tab</vt:lpstr>
      <vt:lpstr>Basic User ID and Role Administration</vt:lpstr>
      <vt:lpstr>Basic User ID and Role Administration</vt:lpstr>
      <vt:lpstr>User ID Administration User Roles Tab</vt:lpstr>
      <vt:lpstr>Basic User ID and Role Administration</vt:lpstr>
      <vt:lpstr>User ID Administration Workflow Tab</vt:lpstr>
      <vt:lpstr>Time and Labor Security </vt:lpstr>
      <vt:lpstr>Global Payroll user profile </vt:lpstr>
      <vt:lpstr>Security Processes </vt:lpstr>
      <vt:lpstr>Security Processes </vt:lpstr>
      <vt:lpstr>IT Audits</vt:lpstr>
      <vt:lpstr>New User Access</vt:lpstr>
      <vt:lpstr>New User Access</vt:lpstr>
      <vt:lpstr>Current User Access</vt:lpstr>
      <vt:lpstr>Terminated User Access</vt:lpstr>
      <vt:lpstr>Offboarding</vt:lpstr>
      <vt:lpstr>Offboarding</vt:lpstr>
      <vt:lpstr>offboarding</vt:lpstr>
      <vt:lpstr>Segregation of Duties</vt:lpstr>
      <vt:lpstr>Segregation of Duties</vt:lpstr>
      <vt:lpstr>Helpful queries</vt:lpstr>
      <vt:lpstr>Security records</vt:lpstr>
      <vt:lpstr>Working with security admins</vt:lpstr>
      <vt:lpstr>Requesting changes to security</vt:lpstr>
      <vt:lpstr>Questions and feedback</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HCM Secure in Security</dc:title>
  <dc:creator>Katie Rose</dc:creator>
  <cp:lastModifiedBy>Sherry Nelson</cp:lastModifiedBy>
  <cp:revision>55</cp:revision>
  <dcterms:created xsi:type="dcterms:W3CDTF">2019-07-26T22:41:21Z</dcterms:created>
  <dcterms:modified xsi:type="dcterms:W3CDTF">2022-08-22T23:35:43Z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0x0101001F948E665ECF7842A8E9F6A6D42CD1A8</vt:lpwstr>
  </property>
  <property fmtid="{D5CDD505-2E9C-101B-9397-08002B2CF9AE}" pid="3" name="_dlc_DocIdItemGuid">
    <vt:lpwstr>bc372a88-358c-4bb6-8d38-dd951ccab0b4</vt:lpwstr>
  </property>
</Properties>
</file>