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5"/>
  </p:sldMasterIdLst>
  <p:notesMasterIdLst>
    <p:notesMasterId r:id="rId19"/>
  </p:notesMasterIdLst>
  <p:handoutMasterIdLst>
    <p:handoutMasterId r:id="rId20"/>
  </p:handoutMasterIdLst>
  <p:sldIdLst>
    <p:sldId id="259" r:id="rId6"/>
    <p:sldId id="262" r:id="rId7"/>
    <p:sldId id="263" r:id="rId8"/>
    <p:sldId id="267" r:id="rId9"/>
    <p:sldId id="264" r:id="rId10"/>
    <p:sldId id="265" r:id="rId11"/>
    <p:sldId id="268" r:id="rId12"/>
    <p:sldId id="269" r:id="rId13"/>
    <p:sldId id="270" r:id="rId14"/>
    <p:sldId id="271" r:id="rId15"/>
    <p:sldId id="272" r:id="rId16"/>
    <p:sldId id="266" r:id="rId17"/>
    <p:sldId id="26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1" d="100"/>
          <a:sy n="61" d="100"/>
        </p:scale>
        <p:origin x="1348" y="60"/>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8/22/2022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8/22/2022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8/22/2022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8/22/2022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b="0" i="1" u="sng" kern="1200" dirty="0">
                <a:solidFill>
                  <a:schemeClr val="tx1"/>
                </a:solidFill>
                <a:effectLst/>
                <a:latin typeface="+mn-lt"/>
                <a:ea typeface="+mn-ea"/>
                <a:cs typeface="+mn-cs"/>
              </a:rPr>
              <a:t>CC BY 4.0</a:t>
            </a:r>
            <a:r>
              <a:rPr lang="en-US" sz="750" b="0" i="1" u="none" kern="1200" dirty="0">
                <a:solidFill>
                  <a:schemeClr val="bg1">
                    <a:lumMod val="50000"/>
                  </a:schemeClr>
                </a:solidFill>
                <a:effectLst/>
                <a:latin typeface="+mn-lt"/>
                <a:ea typeface="+mn-ea"/>
                <a:cs typeface="+mn-cs"/>
              </a:rPr>
              <a:t>,</a:t>
            </a:r>
            <a:r>
              <a:rPr lang="en-US" sz="750" b="0" i="1" u="none" kern="1200" baseline="0" dirty="0">
                <a:solidFill>
                  <a:schemeClr val="bg1">
                    <a:lumMod val="50000"/>
                  </a:schemeClr>
                </a:solidFill>
                <a:effectLst/>
                <a:latin typeface="+mn-lt"/>
                <a:ea typeface="+mn-ea"/>
                <a:cs typeface="+mn-cs"/>
              </a:rPr>
              <a:t> except where otherwise noted.</a:t>
            </a:r>
            <a:endParaRPr lang="en-US" sz="750" b="0" i="1" dirty="0">
              <a:solidFill>
                <a:schemeClr val="bg1">
                  <a:lumMod val="50000"/>
                </a:schemeClr>
              </a:solidFill>
              <a:latin typeface="+mn-lt"/>
            </a:endParaRP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p:nvPr userDrawn="1"/>
        </p:nvGrpSpPr>
        <p:grpSpPr>
          <a:xfrm>
            <a:off x="973916" y="6435073"/>
            <a:ext cx="480406" cy="228600"/>
            <a:chOff x="973916" y="6435073"/>
            <a:chExt cx="480406" cy="228600"/>
          </a:xfrm>
        </p:grpSpPr>
        <p:pic>
          <p:nvPicPr>
            <p:cNvPr id="15" name="Picture 1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73916" y="6435073"/>
              <a:ext cx="228600" cy="228600"/>
            </a:xfrm>
            <a:prstGeom prst="rect">
              <a:avLst/>
            </a:prstGeom>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225722" y="6435073"/>
              <a:ext cx="228600" cy="228600"/>
            </a:xfrm>
            <a:prstGeom prst="rect">
              <a:avLst/>
            </a:prstGeom>
          </p:spPr>
        </p:pic>
      </p:gr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8/22/2022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8/22/2022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8/22/2022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8/22/2022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8/22/2022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8/22/2022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r>
              <a:rPr lang="en-US" dirty="0"/>
              <a:t>Masking UAT</a:t>
            </a:r>
          </a:p>
        </p:txBody>
      </p:sp>
      <p:sp>
        <p:nvSpPr>
          <p:cNvPr id="4" name="Title 3"/>
          <p:cNvSpPr>
            <a:spLocks noGrp="1"/>
          </p:cNvSpPr>
          <p:nvPr>
            <p:ph type="title"/>
          </p:nvPr>
        </p:nvSpPr>
        <p:spPr/>
        <p:txBody>
          <a:bodyPr/>
          <a:lstStyle/>
          <a:p>
            <a:r>
              <a:rPr lang="en-US" dirty="0"/>
              <a:t>Peoplesoft Security</a:t>
            </a:r>
          </a:p>
        </p:txBody>
      </p:sp>
      <p:sp>
        <p:nvSpPr>
          <p:cNvPr id="6" name="Text Placeholder 5"/>
          <p:cNvSpPr>
            <a:spLocks noGrp="1"/>
          </p:cNvSpPr>
          <p:nvPr>
            <p:ph type="body" sz="quarter" idx="10"/>
          </p:nvPr>
        </p:nvSpPr>
        <p:spPr/>
        <p:txBody>
          <a:bodyPr/>
          <a:lstStyle/>
          <a:p>
            <a:r>
              <a:rPr lang="en-US" dirty="0"/>
              <a:t>Shelia Sloan</a:t>
            </a:r>
          </a:p>
          <a:p>
            <a:r>
              <a:rPr lang="en-US" dirty="0"/>
              <a:t>July 2022</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E5F-2810-448A-815B-36C1A582284F}"/>
              </a:ext>
            </a:extLst>
          </p:cNvPr>
          <p:cNvSpPr>
            <a:spLocks noGrp="1"/>
          </p:cNvSpPr>
          <p:nvPr>
            <p:ph type="title"/>
          </p:nvPr>
        </p:nvSpPr>
        <p:spPr>
          <a:xfrm>
            <a:off x="536859" y="1462223"/>
            <a:ext cx="8336975" cy="797070"/>
          </a:xfrm>
        </p:spPr>
        <p:txBody>
          <a:bodyPr/>
          <a:lstStyle/>
          <a:p>
            <a:r>
              <a:rPr lang="en-US" sz="2400" dirty="0"/>
              <a:t>Add/Update a Person Page - Example of After masking solution changes</a:t>
            </a:r>
          </a:p>
        </p:txBody>
      </p:sp>
      <p:sp>
        <p:nvSpPr>
          <p:cNvPr id="3" name="Content Placeholder 2">
            <a:extLst>
              <a:ext uri="{FF2B5EF4-FFF2-40B4-BE49-F238E27FC236}">
                <a16:creationId xmlns:a16="http://schemas.microsoft.com/office/drawing/2014/main" id="{14AA2C53-668F-4F11-8521-1EAF61270D05}"/>
              </a:ext>
            </a:extLst>
          </p:cNvPr>
          <p:cNvSpPr>
            <a:spLocks noGrp="1"/>
          </p:cNvSpPr>
          <p:nvPr>
            <p:ph idx="1"/>
          </p:nvPr>
        </p:nvSpPr>
        <p:spPr>
          <a:xfrm>
            <a:off x="536860" y="2181138"/>
            <a:ext cx="8336975" cy="4540337"/>
          </a:xfrm>
        </p:spPr>
        <p:txBody>
          <a:bodyPr/>
          <a:lstStyle/>
          <a:p>
            <a:r>
              <a:rPr lang="en-US" sz="2000" dirty="0"/>
              <a:t>User with ZZ/ZC role:  Once the land on the drill down page, Now with MASK ALL, Mask SSN and Mask Partial, they can see masked PII Data. </a:t>
            </a:r>
          </a:p>
        </p:txBody>
      </p:sp>
      <p:sp>
        <p:nvSpPr>
          <p:cNvPr id="4" name="Slide Number Placeholder 3">
            <a:extLst>
              <a:ext uri="{FF2B5EF4-FFF2-40B4-BE49-F238E27FC236}">
                <a16:creationId xmlns:a16="http://schemas.microsoft.com/office/drawing/2014/main" id="{E378015E-2FF1-43ED-8F3D-43F68C5EDBDC}"/>
              </a:ext>
            </a:extLst>
          </p:cNvPr>
          <p:cNvSpPr>
            <a:spLocks noGrp="1"/>
          </p:cNvSpPr>
          <p:nvPr>
            <p:ph type="sldNum" sz="quarter" idx="12"/>
          </p:nvPr>
        </p:nvSpPr>
        <p:spPr/>
        <p:txBody>
          <a:bodyPr/>
          <a:lstStyle/>
          <a:p>
            <a:fld id="{DEE5BC03-7CE3-4FE3-BC0A-0ACCA8AC1F24}" type="slidenum">
              <a:rPr lang="en-US" smtClean="0"/>
              <a:pPr/>
              <a:t>10</a:t>
            </a:fld>
            <a:endParaRPr lang="en-US" dirty="0"/>
          </a:p>
        </p:txBody>
      </p:sp>
      <p:pic>
        <p:nvPicPr>
          <p:cNvPr id="6" name="Picture 5">
            <a:extLst>
              <a:ext uri="{FF2B5EF4-FFF2-40B4-BE49-F238E27FC236}">
                <a16:creationId xmlns:a16="http://schemas.microsoft.com/office/drawing/2014/main" id="{FA38527C-08D3-4B2F-AB91-A53E7531DFF2}"/>
              </a:ext>
            </a:extLst>
          </p:cNvPr>
          <p:cNvPicPr>
            <a:picLocks noChangeAspect="1"/>
          </p:cNvPicPr>
          <p:nvPr/>
        </p:nvPicPr>
        <p:blipFill>
          <a:blip r:embed="rId2"/>
          <a:stretch>
            <a:fillRect/>
          </a:stretch>
        </p:blipFill>
        <p:spPr>
          <a:xfrm>
            <a:off x="1828799" y="2921067"/>
            <a:ext cx="5004164" cy="3355282"/>
          </a:xfrm>
          <a:prstGeom prst="rect">
            <a:avLst/>
          </a:prstGeom>
        </p:spPr>
      </p:pic>
    </p:spTree>
    <p:extLst>
      <p:ext uri="{BB962C8B-B14F-4D97-AF65-F5344CB8AC3E}">
        <p14:creationId xmlns:p14="http://schemas.microsoft.com/office/powerpoint/2010/main" val="2014502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78B05-8139-4D85-B9E0-8BE25B9E45CF}"/>
              </a:ext>
            </a:extLst>
          </p:cNvPr>
          <p:cNvSpPr>
            <a:spLocks noGrp="1"/>
          </p:cNvSpPr>
          <p:nvPr>
            <p:ph type="title"/>
          </p:nvPr>
        </p:nvSpPr>
        <p:spPr/>
        <p:txBody>
          <a:bodyPr/>
          <a:lstStyle/>
          <a:p>
            <a:r>
              <a:rPr lang="en-US" dirty="0"/>
              <a:t>What are the level Four Elements</a:t>
            </a:r>
          </a:p>
        </p:txBody>
      </p:sp>
      <p:sp>
        <p:nvSpPr>
          <p:cNvPr id="3" name="Content Placeholder 2">
            <a:extLst>
              <a:ext uri="{FF2B5EF4-FFF2-40B4-BE49-F238E27FC236}">
                <a16:creationId xmlns:a16="http://schemas.microsoft.com/office/drawing/2014/main" id="{572A78F1-2F54-4E69-B15A-A8F9F5A9F167}"/>
              </a:ext>
            </a:extLst>
          </p:cNvPr>
          <p:cNvSpPr>
            <a:spLocks noGrp="1"/>
          </p:cNvSpPr>
          <p:nvPr>
            <p:ph idx="1"/>
          </p:nvPr>
        </p:nvSpPr>
        <p:spPr/>
        <p:txBody>
          <a:bodyPr numCol="2"/>
          <a:lstStyle/>
          <a:p>
            <a:r>
              <a:rPr lang="en-US" sz="2000" dirty="0"/>
              <a:t>Social Security Number</a:t>
            </a:r>
          </a:p>
          <a:p>
            <a:r>
              <a:rPr lang="en-US" sz="2000" dirty="0"/>
              <a:t>Date of Birth</a:t>
            </a:r>
          </a:p>
          <a:p>
            <a:r>
              <a:rPr lang="en-US" sz="2000" dirty="0"/>
              <a:t>Bank Account</a:t>
            </a:r>
          </a:p>
          <a:p>
            <a:r>
              <a:rPr lang="en-US" sz="2000" dirty="0"/>
              <a:t>Drivers License</a:t>
            </a:r>
          </a:p>
          <a:p>
            <a:r>
              <a:rPr lang="en-US" sz="2000" dirty="0"/>
              <a:t>Visa Work Permit Number</a:t>
            </a:r>
          </a:p>
          <a:p>
            <a:r>
              <a:rPr lang="en-US" sz="2000" dirty="0"/>
              <a:t>Net Pay</a:t>
            </a:r>
          </a:p>
          <a:p>
            <a:r>
              <a:rPr lang="en-US" sz="2000" dirty="0"/>
              <a:t>Garnishments</a:t>
            </a:r>
          </a:p>
          <a:p>
            <a:r>
              <a:rPr lang="en-US" sz="2000" dirty="0"/>
              <a:t>Accommodations</a:t>
            </a:r>
          </a:p>
          <a:p>
            <a:r>
              <a:rPr lang="en-US" sz="2000" dirty="0"/>
              <a:t>Disability</a:t>
            </a:r>
          </a:p>
          <a:p>
            <a:r>
              <a:rPr lang="en-US" sz="2000" dirty="0"/>
              <a:t>Password</a:t>
            </a:r>
          </a:p>
          <a:p>
            <a:r>
              <a:rPr lang="en-US" sz="2000" dirty="0"/>
              <a:t>Credit Card Number</a:t>
            </a:r>
          </a:p>
          <a:p>
            <a:r>
              <a:rPr lang="en-US" sz="2000" dirty="0"/>
              <a:t>Sexual Orientation</a:t>
            </a:r>
          </a:p>
          <a:p>
            <a:r>
              <a:rPr lang="en-US" sz="2000" dirty="0"/>
              <a:t>Gender Identity</a:t>
            </a:r>
          </a:p>
          <a:p>
            <a:r>
              <a:rPr lang="en-US" sz="2000" dirty="0"/>
              <a:t>Immunization Information</a:t>
            </a:r>
          </a:p>
          <a:p>
            <a:endParaRPr lang="en-US" sz="2000" dirty="0"/>
          </a:p>
          <a:p>
            <a:endParaRPr lang="en-US" sz="2000" dirty="0"/>
          </a:p>
          <a:p>
            <a:endParaRPr lang="en-US" dirty="0"/>
          </a:p>
        </p:txBody>
      </p:sp>
      <p:sp>
        <p:nvSpPr>
          <p:cNvPr id="4" name="Slide Number Placeholder 3">
            <a:extLst>
              <a:ext uri="{FF2B5EF4-FFF2-40B4-BE49-F238E27FC236}">
                <a16:creationId xmlns:a16="http://schemas.microsoft.com/office/drawing/2014/main" id="{DD5E181D-69F0-4EAA-8F7A-1D7964B1051B}"/>
              </a:ext>
            </a:extLst>
          </p:cNvPr>
          <p:cNvSpPr>
            <a:spLocks noGrp="1"/>
          </p:cNvSpPr>
          <p:nvPr>
            <p:ph type="sldNum" sz="quarter" idx="12"/>
          </p:nvPr>
        </p:nvSpPr>
        <p:spPr/>
        <p:txBody>
          <a:bodyPr/>
          <a:lstStyle/>
          <a:p>
            <a:fld id="{DEE5BC03-7CE3-4FE3-BC0A-0ACCA8AC1F24}" type="slidenum">
              <a:rPr lang="en-US" smtClean="0"/>
              <a:pPr/>
              <a:t>11</a:t>
            </a:fld>
            <a:endParaRPr lang="en-US" dirty="0"/>
          </a:p>
        </p:txBody>
      </p:sp>
    </p:spTree>
    <p:extLst>
      <p:ext uri="{BB962C8B-B14F-4D97-AF65-F5344CB8AC3E}">
        <p14:creationId xmlns:p14="http://schemas.microsoft.com/office/powerpoint/2010/main" val="3314822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FCB9E-E189-471A-8CC2-54FEEC34FE30}"/>
              </a:ext>
            </a:extLst>
          </p:cNvPr>
          <p:cNvSpPr>
            <a:spLocks noGrp="1"/>
          </p:cNvSpPr>
          <p:nvPr>
            <p:ph type="title"/>
          </p:nvPr>
        </p:nvSpPr>
        <p:spPr/>
        <p:txBody>
          <a:bodyPr/>
          <a:lstStyle/>
          <a:p>
            <a:r>
              <a:rPr lang="en-US" dirty="0"/>
              <a:t>Demo</a:t>
            </a:r>
          </a:p>
        </p:txBody>
      </p:sp>
      <p:sp>
        <p:nvSpPr>
          <p:cNvPr id="4" name="Slide Number Placeholder 3">
            <a:extLst>
              <a:ext uri="{FF2B5EF4-FFF2-40B4-BE49-F238E27FC236}">
                <a16:creationId xmlns:a16="http://schemas.microsoft.com/office/drawing/2014/main" id="{5D496771-8C1A-4052-ADBC-B407D3955BA9}"/>
              </a:ext>
            </a:extLst>
          </p:cNvPr>
          <p:cNvSpPr>
            <a:spLocks noGrp="1"/>
          </p:cNvSpPr>
          <p:nvPr>
            <p:ph type="sldNum" sz="quarter" idx="12"/>
          </p:nvPr>
        </p:nvSpPr>
        <p:spPr/>
        <p:txBody>
          <a:bodyPr/>
          <a:lstStyle/>
          <a:p>
            <a:fld id="{DEE5BC03-7CE3-4FE3-BC0A-0ACCA8AC1F24}" type="slidenum">
              <a:rPr lang="en-US" smtClean="0"/>
              <a:pPr/>
              <a:t>12</a:t>
            </a:fld>
            <a:endParaRPr lang="en-US" dirty="0"/>
          </a:p>
        </p:txBody>
      </p:sp>
    </p:spTree>
    <p:extLst>
      <p:ext uri="{BB962C8B-B14F-4D97-AF65-F5344CB8AC3E}">
        <p14:creationId xmlns:p14="http://schemas.microsoft.com/office/powerpoint/2010/main" val="2513328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and feedback</a:t>
            </a:r>
          </a:p>
        </p:txBody>
      </p:sp>
      <p:sp>
        <p:nvSpPr>
          <p:cNvPr id="3" name="Text Placeholder 2"/>
          <p:cNvSpPr>
            <a:spLocks noGrp="1"/>
          </p:cNvSpPr>
          <p:nvPr>
            <p:ph type="body" sz="quarter" idx="10"/>
          </p:nvPr>
        </p:nvSpPr>
        <p:spPr/>
        <p:txBody>
          <a:bodyPr/>
          <a:lstStyle/>
          <a:p>
            <a:r>
              <a:rPr lang="en-US" dirty="0"/>
              <a:t>Questions?</a:t>
            </a:r>
          </a:p>
          <a:p>
            <a:r>
              <a:rPr lang="en-US" dirty="0"/>
              <a:t>Feedback?</a:t>
            </a:r>
          </a:p>
          <a:p>
            <a:r>
              <a:rPr lang="en-US" dirty="0"/>
              <a:t>Any Parking Lot issues</a:t>
            </a:r>
          </a:p>
          <a:p>
            <a:endParaRPr lang="en-US" dirty="0"/>
          </a:p>
          <a:p>
            <a:pPr marL="0" indent="0">
              <a:buNone/>
            </a:pPr>
            <a:r>
              <a:rPr lang="en-US" dirty="0"/>
              <a:t>THANK YOU FOR ATTENDING</a:t>
            </a:r>
          </a:p>
        </p:txBody>
      </p:sp>
    </p:spTree>
    <p:extLst>
      <p:ext uri="{BB962C8B-B14F-4D97-AF65-F5344CB8AC3E}">
        <p14:creationId xmlns:p14="http://schemas.microsoft.com/office/powerpoint/2010/main" val="4188286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536860" y="2214694"/>
            <a:ext cx="8336975" cy="3957507"/>
          </a:xfrm>
        </p:spPr>
        <p:txBody>
          <a:bodyPr/>
          <a:lstStyle/>
          <a:p>
            <a:r>
              <a:rPr lang="en-US" dirty="0"/>
              <a:t>Background </a:t>
            </a:r>
          </a:p>
          <a:p>
            <a:r>
              <a:rPr lang="en-US" dirty="0"/>
              <a:t>Masking Changes on 4/24/22</a:t>
            </a:r>
          </a:p>
          <a:p>
            <a:r>
              <a:rPr lang="en-US" dirty="0"/>
              <a:t>New Masking Changes July 2022</a:t>
            </a:r>
          </a:p>
          <a:p>
            <a:r>
              <a:rPr lang="en-US" dirty="0"/>
              <a:t>Demo</a:t>
            </a:r>
          </a:p>
          <a:p>
            <a:r>
              <a:rPr lang="en-US" dirty="0"/>
              <a:t>Q&amp;A</a:t>
            </a:r>
          </a:p>
        </p:txBody>
      </p:sp>
      <p:sp>
        <p:nvSpPr>
          <p:cNvPr id="4" name="Slide Number Placeholder 3"/>
          <p:cNvSpPr>
            <a:spLocks noGrp="1"/>
          </p:cNvSpPr>
          <p:nvPr>
            <p:ph type="sldNum" sz="quarter" idx="12"/>
          </p:nvPr>
        </p:nvSpPr>
        <p:spPr/>
        <p:txBody>
          <a:bodyPr/>
          <a:lstStyle/>
          <a:p>
            <a:fld id="{DEE5BC03-7CE3-4FE3-BC0A-0ACCA8AC1F24}" type="slidenum">
              <a:rPr lang="en-US" smtClean="0"/>
              <a:pPr/>
              <a:t>2</a:t>
            </a:fld>
            <a:endParaRPr lang="en-US" dirty="0"/>
          </a:p>
        </p:txBody>
      </p:sp>
      <p:pic>
        <p:nvPicPr>
          <p:cNvPr id="6" name="Picture 5">
            <a:extLst>
              <a:ext uri="{FF2B5EF4-FFF2-40B4-BE49-F238E27FC236}">
                <a16:creationId xmlns:a16="http://schemas.microsoft.com/office/drawing/2014/main" id="{4983E84C-52EE-45B4-96BF-E507895FB717}"/>
              </a:ext>
            </a:extLst>
          </p:cNvPr>
          <p:cNvPicPr>
            <a:picLocks noChangeAspect="1"/>
          </p:cNvPicPr>
          <p:nvPr/>
        </p:nvPicPr>
        <p:blipFill>
          <a:blip r:embed="rId2"/>
          <a:stretch>
            <a:fillRect/>
          </a:stretch>
        </p:blipFill>
        <p:spPr>
          <a:xfrm>
            <a:off x="3970162" y="4013762"/>
            <a:ext cx="4436083" cy="2470164"/>
          </a:xfrm>
          <a:prstGeom prst="rect">
            <a:avLst/>
          </a:prstGeom>
        </p:spPr>
      </p:pic>
    </p:spTree>
    <p:extLst>
      <p:ext uri="{BB962C8B-B14F-4D97-AF65-F5344CB8AC3E}">
        <p14:creationId xmlns:p14="http://schemas.microsoft.com/office/powerpoint/2010/main" val="61151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359C-B8B6-4EC0-A8F2-3F5198DBF887}"/>
              </a:ext>
            </a:extLst>
          </p:cNvPr>
          <p:cNvSpPr>
            <a:spLocks noGrp="1"/>
          </p:cNvSpPr>
          <p:nvPr>
            <p:ph type="title"/>
          </p:nvPr>
        </p:nvSpPr>
        <p:spPr>
          <a:xfrm>
            <a:off x="424292" y="1214377"/>
            <a:ext cx="8336975" cy="647979"/>
          </a:xfrm>
        </p:spPr>
        <p:txBody>
          <a:bodyPr/>
          <a:lstStyle/>
          <a:p>
            <a:r>
              <a:rPr lang="en-US" dirty="0"/>
              <a:t>Background</a:t>
            </a:r>
          </a:p>
        </p:txBody>
      </p:sp>
      <p:sp>
        <p:nvSpPr>
          <p:cNvPr id="3" name="Content Placeholder 2">
            <a:extLst>
              <a:ext uri="{FF2B5EF4-FFF2-40B4-BE49-F238E27FC236}">
                <a16:creationId xmlns:a16="http://schemas.microsoft.com/office/drawing/2014/main" id="{B4557DF7-9BF3-4C53-9A2B-8B78D2208CE0}"/>
              </a:ext>
            </a:extLst>
          </p:cNvPr>
          <p:cNvSpPr>
            <a:spLocks noGrp="1"/>
          </p:cNvSpPr>
          <p:nvPr>
            <p:ph idx="1"/>
          </p:nvPr>
        </p:nvSpPr>
        <p:spPr>
          <a:xfrm>
            <a:off x="536860" y="1971413"/>
            <a:ext cx="8111840" cy="4572000"/>
          </a:xfrm>
        </p:spPr>
        <p:txBody>
          <a:bodyPr/>
          <a:lstStyle/>
          <a:p>
            <a:r>
              <a:rPr lang="en-US" sz="2000" dirty="0"/>
              <a:t>Masking as Delivered by Oracle traditionally is controlled by the Primary permission list of the user. </a:t>
            </a:r>
          </a:p>
          <a:p>
            <a:pPr lvl="1"/>
            <a:r>
              <a:rPr lang="en-US" sz="1600" dirty="0"/>
              <a:t>CTC_PT_MASK_NONE</a:t>
            </a:r>
          </a:p>
          <a:p>
            <a:pPr lvl="1"/>
            <a:r>
              <a:rPr lang="en-US" sz="1600" dirty="0"/>
              <a:t>CTC_PT_MASK_ALL</a:t>
            </a:r>
          </a:p>
          <a:p>
            <a:pPr lvl="1"/>
            <a:r>
              <a:rPr lang="en-US" sz="1600" dirty="0"/>
              <a:t>CTC_PT_MASK_PARTIAL</a:t>
            </a:r>
          </a:p>
          <a:p>
            <a:pPr lvl="1"/>
            <a:r>
              <a:rPr lang="en-US" sz="1600" dirty="0"/>
              <a:t>CTC_PT_MASK_SSN</a:t>
            </a:r>
          </a:p>
          <a:p>
            <a:r>
              <a:rPr lang="en-US" sz="2000" dirty="0"/>
              <a:t>This delivered method </a:t>
            </a:r>
            <a:r>
              <a:rPr lang="en-US" sz="2000" b="1" dirty="0"/>
              <a:t>only masks social security number and date of birth</a:t>
            </a:r>
            <a:r>
              <a:rPr lang="en-US" sz="2000" dirty="0"/>
              <a:t>, and doesn’t consider other level 4 data elements. </a:t>
            </a:r>
          </a:p>
          <a:p>
            <a:r>
              <a:rPr lang="en-US" sz="2000" dirty="0"/>
              <a:t>This method also only works on the search look up pages, not on the main pages themselves. </a:t>
            </a:r>
          </a:p>
          <a:p>
            <a:r>
              <a:rPr lang="en-US" sz="2000" dirty="0"/>
              <a:t>Once the user is drilled down to the main page, oracle doesn’t mask the SSN/DOB unless the user has read only access via a security role to enforce masking. </a:t>
            </a:r>
          </a:p>
          <a:p>
            <a:pPr lvl="1"/>
            <a:r>
              <a:rPr lang="en-US" sz="1600" dirty="0"/>
              <a:t>This can be an interruption to daily business processes as some users need to update the data, but not be able to see the SSN. </a:t>
            </a:r>
          </a:p>
        </p:txBody>
      </p:sp>
      <p:sp>
        <p:nvSpPr>
          <p:cNvPr id="4" name="Slide Number Placeholder 3">
            <a:extLst>
              <a:ext uri="{FF2B5EF4-FFF2-40B4-BE49-F238E27FC236}">
                <a16:creationId xmlns:a16="http://schemas.microsoft.com/office/drawing/2014/main" id="{E0B49E3F-5A44-455D-8B84-7EFE92DD5511}"/>
              </a:ext>
            </a:extLst>
          </p:cNvPr>
          <p:cNvSpPr>
            <a:spLocks noGrp="1"/>
          </p:cNvSpPr>
          <p:nvPr>
            <p:ph type="sldNum" sz="quarter" idx="12"/>
          </p:nvPr>
        </p:nvSpPr>
        <p:spPr/>
        <p:txBody>
          <a:bodyPr/>
          <a:lstStyle/>
          <a:p>
            <a:fld id="{DEE5BC03-7CE3-4FE3-BC0A-0ACCA8AC1F24}" type="slidenum">
              <a:rPr lang="en-US" smtClean="0"/>
              <a:pPr/>
              <a:t>3</a:t>
            </a:fld>
            <a:endParaRPr lang="en-US" dirty="0"/>
          </a:p>
        </p:txBody>
      </p:sp>
    </p:spTree>
    <p:extLst>
      <p:ext uri="{BB962C8B-B14F-4D97-AF65-F5344CB8AC3E}">
        <p14:creationId xmlns:p14="http://schemas.microsoft.com/office/powerpoint/2010/main" val="4232431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4B359C-B8B6-4EC0-A8F2-3F5198DBF887}"/>
              </a:ext>
            </a:extLst>
          </p:cNvPr>
          <p:cNvSpPr>
            <a:spLocks noGrp="1"/>
          </p:cNvSpPr>
          <p:nvPr>
            <p:ph type="title"/>
          </p:nvPr>
        </p:nvSpPr>
        <p:spPr>
          <a:xfrm>
            <a:off x="424292" y="1214377"/>
            <a:ext cx="8336975" cy="647979"/>
          </a:xfrm>
        </p:spPr>
        <p:txBody>
          <a:bodyPr/>
          <a:lstStyle/>
          <a:p>
            <a:r>
              <a:rPr lang="en-US" dirty="0"/>
              <a:t>Background (continued)</a:t>
            </a:r>
          </a:p>
        </p:txBody>
      </p:sp>
      <p:sp>
        <p:nvSpPr>
          <p:cNvPr id="3" name="Content Placeholder 2">
            <a:extLst>
              <a:ext uri="{FF2B5EF4-FFF2-40B4-BE49-F238E27FC236}">
                <a16:creationId xmlns:a16="http://schemas.microsoft.com/office/drawing/2014/main" id="{B4557DF7-9BF3-4C53-9A2B-8B78D2208CE0}"/>
              </a:ext>
            </a:extLst>
          </p:cNvPr>
          <p:cNvSpPr>
            <a:spLocks noGrp="1"/>
          </p:cNvSpPr>
          <p:nvPr>
            <p:ph idx="1"/>
          </p:nvPr>
        </p:nvSpPr>
        <p:spPr>
          <a:xfrm>
            <a:off x="536860" y="1971413"/>
            <a:ext cx="8111840" cy="4572000"/>
          </a:xfrm>
        </p:spPr>
        <p:txBody>
          <a:bodyPr/>
          <a:lstStyle/>
          <a:p>
            <a:r>
              <a:rPr lang="en-US" sz="2000" dirty="0"/>
              <a:t>Prior to April, here were the settings for the Primary Permission Lists. </a:t>
            </a:r>
          </a:p>
          <a:p>
            <a:pPr lvl="1"/>
            <a:r>
              <a:rPr lang="en-US" sz="1600" dirty="0"/>
              <a:t>CTC_PT_MASK_NONE – Could See FULL SSN and DOB on look up pages</a:t>
            </a:r>
          </a:p>
          <a:p>
            <a:pPr lvl="1"/>
            <a:r>
              <a:rPr lang="en-US" sz="1600" dirty="0"/>
              <a:t>CTC_PT_MASK_ALL – SSN and DOB Fully Masked on look up pages</a:t>
            </a:r>
          </a:p>
          <a:p>
            <a:pPr lvl="1"/>
            <a:r>
              <a:rPr lang="en-US" sz="1600" dirty="0"/>
              <a:t>CTC_PT_MASK_PARTIAL – Partial SSN and Partial DOB displayed on look up pages</a:t>
            </a:r>
          </a:p>
          <a:p>
            <a:pPr lvl="1"/>
            <a:r>
              <a:rPr lang="en-US" sz="1600" dirty="0"/>
              <a:t>CTC_PT_MASK_SSN – SSN Fully masked and DOB unmasked on look up pages. </a:t>
            </a:r>
          </a:p>
          <a:p>
            <a:r>
              <a:rPr lang="en-US" sz="2000" dirty="0"/>
              <a:t>Also once they drilled down to the page itself if they had a ZZ or ZC role, the SSN and DOB was fully unmasked even with Mask All. </a:t>
            </a:r>
          </a:p>
          <a:p>
            <a:r>
              <a:rPr lang="en-US" sz="2000" dirty="0"/>
              <a:t>If they had a ZD role, the SSN/DOB was masked.  </a:t>
            </a:r>
          </a:p>
          <a:p>
            <a:pPr marL="457200" lvl="1" indent="0">
              <a:buNone/>
            </a:pPr>
            <a:endParaRPr lang="en-US" sz="1600" dirty="0"/>
          </a:p>
        </p:txBody>
      </p:sp>
      <p:sp>
        <p:nvSpPr>
          <p:cNvPr id="4" name="Slide Number Placeholder 3">
            <a:extLst>
              <a:ext uri="{FF2B5EF4-FFF2-40B4-BE49-F238E27FC236}">
                <a16:creationId xmlns:a16="http://schemas.microsoft.com/office/drawing/2014/main" id="{E0B49E3F-5A44-455D-8B84-7EFE92DD5511}"/>
              </a:ext>
            </a:extLst>
          </p:cNvPr>
          <p:cNvSpPr>
            <a:spLocks noGrp="1"/>
          </p:cNvSpPr>
          <p:nvPr>
            <p:ph type="sldNum" sz="quarter" idx="12"/>
          </p:nvPr>
        </p:nvSpPr>
        <p:spPr/>
        <p:txBody>
          <a:bodyPr/>
          <a:lstStyle/>
          <a:p>
            <a:fld id="{DEE5BC03-7CE3-4FE3-BC0A-0ACCA8AC1F24}" type="slidenum">
              <a:rPr lang="en-US" smtClean="0"/>
              <a:pPr/>
              <a:t>4</a:t>
            </a:fld>
            <a:endParaRPr lang="en-US" dirty="0"/>
          </a:p>
        </p:txBody>
      </p:sp>
    </p:spTree>
    <p:extLst>
      <p:ext uri="{BB962C8B-B14F-4D97-AF65-F5344CB8AC3E}">
        <p14:creationId xmlns:p14="http://schemas.microsoft.com/office/powerpoint/2010/main" val="284711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23EF-37A6-42EF-B26B-3F2C58F7C061}"/>
              </a:ext>
            </a:extLst>
          </p:cNvPr>
          <p:cNvSpPr>
            <a:spLocks noGrp="1"/>
          </p:cNvSpPr>
          <p:nvPr>
            <p:ph type="title"/>
          </p:nvPr>
        </p:nvSpPr>
        <p:spPr>
          <a:xfrm>
            <a:off x="536860" y="1231155"/>
            <a:ext cx="8336975" cy="797070"/>
          </a:xfrm>
        </p:spPr>
        <p:txBody>
          <a:bodyPr/>
          <a:lstStyle/>
          <a:p>
            <a:r>
              <a:rPr lang="en-US" dirty="0"/>
              <a:t>Masking Changes 4-24-22</a:t>
            </a:r>
          </a:p>
        </p:txBody>
      </p:sp>
      <p:sp>
        <p:nvSpPr>
          <p:cNvPr id="3" name="Content Placeholder 2">
            <a:extLst>
              <a:ext uri="{FF2B5EF4-FFF2-40B4-BE49-F238E27FC236}">
                <a16:creationId xmlns:a16="http://schemas.microsoft.com/office/drawing/2014/main" id="{9C0178B9-38DB-477C-9001-6422241BD972}"/>
              </a:ext>
            </a:extLst>
          </p:cNvPr>
          <p:cNvSpPr>
            <a:spLocks noGrp="1"/>
          </p:cNvSpPr>
          <p:nvPr>
            <p:ph idx="1"/>
          </p:nvPr>
        </p:nvSpPr>
        <p:spPr>
          <a:xfrm>
            <a:off x="536860" y="1929468"/>
            <a:ext cx="8336975" cy="4242733"/>
          </a:xfrm>
        </p:spPr>
        <p:txBody>
          <a:bodyPr/>
          <a:lstStyle/>
          <a:p>
            <a:r>
              <a:rPr lang="en-US" sz="2000" dirty="0"/>
              <a:t>In April the settings for the Primary Permission Lists were changed. </a:t>
            </a:r>
          </a:p>
          <a:p>
            <a:pPr lvl="1"/>
            <a:r>
              <a:rPr lang="en-US" sz="1600" dirty="0"/>
              <a:t>CTC_PT_MASK_NONE – </a:t>
            </a:r>
            <a:r>
              <a:rPr lang="en-US" sz="1600" b="1" i="1" dirty="0"/>
              <a:t>SSN Fully Masked</a:t>
            </a:r>
            <a:r>
              <a:rPr lang="en-US" sz="1600" dirty="0"/>
              <a:t>/ DOB visible on look up pages</a:t>
            </a:r>
          </a:p>
          <a:p>
            <a:pPr lvl="1"/>
            <a:r>
              <a:rPr lang="en-US" sz="1600" dirty="0"/>
              <a:t>CTC_PT_MASK_ALL – </a:t>
            </a:r>
            <a:r>
              <a:rPr lang="en-US" sz="1600" b="1" i="1" dirty="0"/>
              <a:t>SSN and DOB Fully Masked</a:t>
            </a:r>
            <a:r>
              <a:rPr lang="en-US" sz="1600" dirty="0"/>
              <a:t> on look up pages</a:t>
            </a:r>
          </a:p>
          <a:p>
            <a:pPr lvl="1"/>
            <a:r>
              <a:rPr lang="en-US" sz="1600" dirty="0"/>
              <a:t>CTC_PT_MASK_PARTIAL – </a:t>
            </a:r>
            <a:r>
              <a:rPr lang="en-US" sz="1600" b="1" i="1" dirty="0"/>
              <a:t>SSN Fully Masked </a:t>
            </a:r>
            <a:r>
              <a:rPr lang="en-US" sz="1600" dirty="0"/>
              <a:t>and Partial DOB displayed on look up pages</a:t>
            </a:r>
          </a:p>
          <a:p>
            <a:pPr lvl="1"/>
            <a:r>
              <a:rPr lang="en-US" sz="1600" dirty="0"/>
              <a:t>CTC_PT_MASK_SSN – </a:t>
            </a:r>
            <a:r>
              <a:rPr lang="en-US" sz="1600" b="1" i="1" dirty="0"/>
              <a:t>SSN Fully masked </a:t>
            </a:r>
            <a:r>
              <a:rPr lang="en-US" sz="1600" dirty="0"/>
              <a:t>and DOB visible on look up pages. </a:t>
            </a:r>
          </a:p>
          <a:p>
            <a:r>
              <a:rPr lang="en-US" sz="2000" dirty="0"/>
              <a:t>Still once they drilled down to the page itself, if they had a ZZ or ZC role, the SSN and DOB were fully unmasked. </a:t>
            </a:r>
          </a:p>
          <a:p>
            <a:r>
              <a:rPr lang="en-US" sz="2000" dirty="0"/>
              <a:t>If they had a ZD role, the SSN/DOB were masked.  </a:t>
            </a:r>
          </a:p>
          <a:p>
            <a:endParaRPr lang="en-US" b="1" dirty="0"/>
          </a:p>
        </p:txBody>
      </p:sp>
      <p:sp>
        <p:nvSpPr>
          <p:cNvPr id="4" name="Slide Number Placeholder 3">
            <a:extLst>
              <a:ext uri="{FF2B5EF4-FFF2-40B4-BE49-F238E27FC236}">
                <a16:creationId xmlns:a16="http://schemas.microsoft.com/office/drawing/2014/main" id="{EA212E63-63C1-4651-BAFE-1A57D17E2562}"/>
              </a:ext>
            </a:extLst>
          </p:cNvPr>
          <p:cNvSpPr>
            <a:spLocks noGrp="1"/>
          </p:cNvSpPr>
          <p:nvPr>
            <p:ph type="sldNum" sz="quarter" idx="12"/>
          </p:nvPr>
        </p:nvSpPr>
        <p:spPr/>
        <p:txBody>
          <a:bodyPr/>
          <a:lstStyle/>
          <a:p>
            <a:fld id="{DEE5BC03-7CE3-4FE3-BC0A-0ACCA8AC1F24}" type="slidenum">
              <a:rPr lang="en-US" smtClean="0"/>
              <a:pPr/>
              <a:t>5</a:t>
            </a:fld>
            <a:endParaRPr lang="en-US" dirty="0"/>
          </a:p>
        </p:txBody>
      </p:sp>
    </p:spTree>
    <p:extLst>
      <p:ext uri="{BB962C8B-B14F-4D97-AF65-F5344CB8AC3E}">
        <p14:creationId xmlns:p14="http://schemas.microsoft.com/office/powerpoint/2010/main" val="1965535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C30C-D743-455F-B795-9BA3177E84C5}"/>
              </a:ext>
            </a:extLst>
          </p:cNvPr>
          <p:cNvSpPr>
            <a:spLocks noGrp="1"/>
          </p:cNvSpPr>
          <p:nvPr>
            <p:ph type="title"/>
          </p:nvPr>
        </p:nvSpPr>
        <p:spPr>
          <a:xfrm>
            <a:off x="536859" y="1412991"/>
            <a:ext cx="8336975" cy="797070"/>
          </a:xfrm>
        </p:spPr>
        <p:txBody>
          <a:bodyPr/>
          <a:lstStyle/>
          <a:p>
            <a:r>
              <a:rPr lang="en-US" sz="3200" dirty="0"/>
              <a:t>Why the change in April</a:t>
            </a:r>
            <a:br>
              <a:rPr lang="en-US" sz="3200" dirty="0"/>
            </a:br>
            <a:endParaRPr lang="en-US" sz="3200" dirty="0"/>
          </a:p>
        </p:txBody>
      </p:sp>
      <p:sp>
        <p:nvSpPr>
          <p:cNvPr id="3" name="Content Placeholder 2">
            <a:extLst>
              <a:ext uri="{FF2B5EF4-FFF2-40B4-BE49-F238E27FC236}">
                <a16:creationId xmlns:a16="http://schemas.microsoft.com/office/drawing/2014/main" id="{4CE5700A-6E08-48E4-8224-7D9F3014A59B}"/>
              </a:ext>
            </a:extLst>
          </p:cNvPr>
          <p:cNvSpPr>
            <a:spLocks noGrp="1"/>
          </p:cNvSpPr>
          <p:nvPr>
            <p:ph idx="1"/>
          </p:nvPr>
        </p:nvSpPr>
        <p:spPr>
          <a:xfrm>
            <a:off x="536858" y="1975169"/>
            <a:ext cx="8336975" cy="4306320"/>
          </a:xfrm>
        </p:spPr>
        <p:txBody>
          <a:bodyPr/>
          <a:lstStyle/>
          <a:p>
            <a:r>
              <a:rPr lang="en-US" sz="2400" dirty="0"/>
              <a:t>Not all pages are delivered to be secured by business unit. SBCTC has enhanced this feature by introducing security views on the pages to secure them by business unit/institution.  There were many out of the box that were not, and SBCTC has made tremendous progress over the years updating them and enhancing data protection. We are narrowing down the list released 50 more in the month of March. Our next batch has been developed and should be released in late July, early August. </a:t>
            </a:r>
          </a:p>
          <a:p>
            <a:r>
              <a:rPr lang="en-US" sz="2400" dirty="0"/>
              <a:t>The Masking Changes that went in during April, help protect SSN/DOB information on the lookup pages themselves. </a:t>
            </a:r>
          </a:p>
        </p:txBody>
      </p:sp>
      <p:sp>
        <p:nvSpPr>
          <p:cNvPr id="4" name="Slide Number Placeholder 3">
            <a:extLst>
              <a:ext uri="{FF2B5EF4-FFF2-40B4-BE49-F238E27FC236}">
                <a16:creationId xmlns:a16="http://schemas.microsoft.com/office/drawing/2014/main" id="{28B68F0C-0077-43E1-8278-38609B9B0DA0}"/>
              </a:ext>
            </a:extLst>
          </p:cNvPr>
          <p:cNvSpPr>
            <a:spLocks noGrp="1"/>
          </p:cNvSpPr>
          <p:nvPr>
            <p:ph type="sldNum" sz="quarter" idx="12"/>
          </p:nvPr>
        </p:nvSpPr>
        <p:spPr/>
        <p:txBody>
          <a:bodyPr/>
          <a:lstStyle/>
          <a:p>
            <a:fld id="{DEE5BC03-7CE3-4FE3-BC0A-0ACCA8AC1F24}" type="slidenum">
              <a:rPr lang="en-US" smtClean="0"/>
              <a:pPr/>
              <a:t>6</a:t>
            </a:fld>
            <a:endParaRPr lang="en-US" dirty="0"/>
          </a:p>
        </p:txBody>
      </p:sp>
    </p:spTree>
    <p:extLst>
      <p:ext uri="{BB962C8B-B14F-4D97-AF65-F5344CB8AC3E}">
        <p14:creationId xmlns:p14="http://schemas.microsoft.com/office/powerpoint/2010/main" val="102962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5C30C-D743-455F-B795-9BA3177E84C5}"/>
              </a:ext>
            </a:extLst>
          </p:cNvPr>
          <p:cNvSpPr>
            <a:spLocks noGrp="1"/>
          </p:cNvSpPr>
          <p:nvPr>
            <p:ph type="title"/>
          </p:nvPr>
        </p:nvSpPr>
        <p:spPr>
          <a:xfrm>
            <a:off x="536857" y="1374197"/>
            <a:ext cx="8336975" cy="600972"/>
          </a:xfrm>
        </p:spPr>
        <p:txBody>
          <a:bodyPr/>
          <a:lstStyle/>
          <a:p>
            <a:r>
              <a:rPr lang="en-US" sz="3200" dirty="0"/>
              <a:t>Where we are going</a:t>
            </a:r>
          </a:p>
        </p:txBody>
      </p:sp>
      <p:sp>
        <p:nvSpPr>
          <p:cNvPr id="3" name="Content Placeholder 2">
            <a:extLst>
              <a:ext uri="{FF2B5EF4-FFF2-40B4-BE49-F238E27FC236}">
                <a16:creationId xmlns:a16="http://schemas.microsoft.com/office/drawing/2014/main" id="{4CE5700A-6E08-48E4-8224-7D9F3014A59B}"/>
              </a:ext>
            </a:extLst>
          </p:cNvPr>
          <p:cNvSpPr>
            <a:spLocks noGrp="1"/>
          </p:cNvSpPr>
          <p:nvPr>
            <p:ph idx="1"/>
          </p:nvPr>
        </p:nvSpPr>
        <p:spPr>
          <a:xfrm>
            <a:off x="536858" y="1975169"/>
            <a:ext cx="8336975" cy="4306320"/>
          </a:xfrm>
        </p:spPr>
        <p:txBody>
          <a:bodyPr/>
          <a:lstStyle/>
          <a:p>
            <a:r>
              <a:rPr lang="en-US" sz="2000" dirty="0"/>
              <a:t>The out-of-box delivered masking solution is not adequate.  Oracle delivered a new tool for masking that will allow us to not only mask SSN/DOB on the lookup pages, but it also will allow masking for ALL data 4 level elements on the drill down pages themselves, not matter what type of role the user has.  </a:t>
            </a:r>
          </a:p>
          <a:p>
            <a:r>
              <a:rPr lang="en-US" sz="2000" dirty="0"/>
              <a:t>Users will then be able to have update roles to change data if they need to, and have the SSN/DOB masking in effect as well as the other elements.  This will significantly enhance the protection of PII data and not interrupt business processes.  </a:t>
            </a:r>
          </a:p>
          <a:p>
            <a:r>
              <a:rPr lang="en-US" sz="2000" dirty="0"/>
              <a:t>We will release this in batches.  The first batch of navigations have passed the development phase and system integration testing(SIT).  </a:t>
            </a:r>
          </a:p>
          <a:p>
            <a:r>
              <a:rPr lang="en-US" sz="2000" dirty="0"/>
              <a:t>Welcome to UAT</a:t>
            </a:r>
          </a:p>
        </p:txBody>
      </p:sp>
      <p:sp>
        <p:nvSpPr>
          <p:cNvPr id="4" name="Slide Number Placeholder 3">
            <a:extLst>
              <a:ext uri="{FF2B5EF4-FFF2-40B4-BE49-F238E27FC236}">
                <a16:creationId xmlns:a16="http://schemas.microsoft.com/office/drawing/2014/main" id="{28B68F0C-0077-43E1-8278-38609B9B0DA0}"/>
              </a:ext>
            </a:extLst>
          </p:cNvPr>
          <p:cNvSpPr>
            <a:spLocks noGrp="1"/>
          </p:cNvSpPr>
          <p:nvPr>
            <p:ph type="sldNum" sz="quarter" idx="12"/>
          </p:nvPr>
        </p:nvSpPr>
        <p:spPr/>
        <p:txBody>
          <a:bodyPr/>
          <a:lstStyle/>
          <a:p>
            <a:fld id="{DEE5BC03-7CE3-4FE3-BC0A-0ACCA8AC1F24}" type="slidenum">
              <a:rPr lang="en-US" smtClean="0"/>
              <a:pPr/>
              <a:t>7</a:t>
            </a:fld>
            <a:endParaRPr lang="en-US" dirty="0"/>
          </a:p>
        </p:txBody>
      </p:sp>
    </p:spTree>
    <p:extLst>
      <p:ext uri="{BB962C8B-B14F-4D97-AF65-F5344CB8AC3E}">
        <p14:creationId xmlns:p14="http://schemas.microsoft.com/office/powerpoint/2010/main" val="812851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676F2-32AC-4B86-B1EA-53BE56E82549}"/>
              </a:ext>
            </a:extLst>
          </p:cNvPr>
          <p:cNvSpPr>
            <a:spLocks noGrp="1"/>
          </p:cNvSpPr>
          <p:nvPr>
            <p:ph type="title"/>
          </p:nvPr>
        </p:nvSpPr>
        <p:spPr/>
        <p:txBody>
          <a:bodyPr/>
          <a:lstStyle/>
          <a:p>
            <a:r>
              <a:rPr lang="en-US" sz="2000" dirty="0"/>
              <a:t>Add/Update a Person Search Page - Example of User with CTC_PT_MASK_ALL Permission List</a:t>
            </a:r>
          </a:p>
        </p:txBody>
      </p:sp>
      <p:pic>
        <p:nvPicPr>
          <p:cNvPr id="6" name="Content Placeholder 5">
            <a:extLst>
              <a:ext uri="{FF2B5EF4-FFF2-40B4-BE49-F238E27FC236}">
                <a16:creationId xmlns:a16="http://schemas.microsoft.com/office/drawing/2014/main" id="{84377026-151E-4E6A-8933-C9BEAF691C28}"/>
              </a:ext>
            </a:extLst>
          </p:cNvPr>
          <p:cNvPicPr>
            <a:picLocks noGrp="1" noChangeAspect="1"/>
          </p:cNvPicPr>
          <p:nvPr>
            <p:ph idx="1"/>
          </p:nvPr>
        </p:nvPicPr>
        <p:blipFill>
          <a:blip r:embed="rId2"/>
          <a:stretch>
            <a:fillRect/>
          </a:stretch>
        </p:blipFill>
        <p:spPr>
          <a:xfrm>
            <a:off x="710311" y="2466364"/>
            <a:ext cx="7733601" cy="3536768"/>
          </a:xfrm>
          <a:prstGeom prst="rect">
            <a:avLst/>
          </a:prstGeom>
        </p:spPr>
      </p:pic>
      <p:sp>
        <p:nvSpPr>
          <p:cNvPr id="4" name="Slide Number Placeholder 3">
            <a:extLst>
              <a:ext uri="{FF2B5EF4-FFF2-40B4-BE49-F238E27FC236}">
                <a16:creationId xmlns:a16="http://schemas.microsoft.com/office/drawing/2014/main" id="{69A9CD98-5B06-4F8B-9BD2-A9D7C47E462E}"/>
              </a:ext>
            </a:extLst>
          </p:cNvPr>
          <p:cNvSpPr>
            <a:spLocks noGrp="1"/>
          </p:cNvSpPr>
          <p:nvPr>
            <p:ph type="sldNum" sz="quarter" idx="12"/>
          </p:nvPr>
        </p:nvSpPr>
        <p:spPr/>
        <p:txBody>
          <a:bodyPr/>
          <a:lstStyle/>
          <a:p>
            <a:fld id="{DEE5BC03-7CE3-4FE3-BC0A-0ACCA8AC1F24}" type="slidenum">
              <a:rPr lang="en-US" smtClean="0"/>
              <a:pPr/>
              <a:t>8</a:t>
            </a:fld>
            <a:endParaRPr lang="en-US" dirty="0"/>
          </a:p>
        </p:txBody>
      </p:sp>
    </p:spTree>
    <p:extLst>
      <p:ext uri="{BB962C8B-B14F-4D97-AF65-F5344CB8AC3E}">
        <p14:creationId xmlns:p14="http://schemas.microsoft.com/office/powerpoint/2010/main" val="3610659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71E5F-2810-448A-815B-36C1A582284F}"/>
              </a:ext>
            </a:extLst>
          </p:cNvPr>
          <p:cNvSpPr>
            <a:spLocks noGrp="1"/>
          </p:cNvSpPr>
          <p:nvPr>
            <p:ph type="title"/>
          </p:nvPr>
        </p:nvSpPr>
        <p:spPr>
          <a:xfrm>
            <a:off x="536859" y="1462223"/>
            <a:ext cx="8336975" cy="797070"/>
          </a:xfrm>
        </p:spPr>
        <p:txBody>
          <a:bodyPr/>
          <a:lstStyle/>
          <a:p>
            <a:r>
              <a:rPr lang="en-US" sz="2400" dirty="0"/>
              <a:t>Add/Update a Person Page - Example of before masking solution changes</a:t>
            </a:r>
          </a:p>
        </p:txBody>
      </p:sp>
      <p:sp>
        <p:nvSpPr>
          <p:cNvPr id="3" name="Content Placeholder 2">
            <a:extLst>
              <a:ext uri="{FF2B5EF4-FFF2-40B4-BE49-F238E27FC236}">
                <a16:creationId xmlns:a16="http://schemas.microsoft.com/office/drawing/2014/main" id="{14AA2C53-668F-4F11-8521-1EAF61270D05}"/>
              </a:ext>
            </a:extLst>
          </p:cNvPr>
          <p:cNvSpPr>
            <a:spLocks noGrp="1"/>
          </p:cNvSpPr>
          <p:nvPr>
            <p:ph idx="1"/>
          </p:nvPr>
        </p:nvSpPr>
        <p:spPr>
          <a:xfrm>
            <a:off x="536860" y="2181138"/>
            <a:ext cx="8336975" cy="4540337"/>
          </a:xfrm>
        </p:spPr>
        <p:txBody>
          <a:bodyPr/>
          <a:lstStyle/>
          <a:p>
            <a:r>
              <a:rPr lang="en-US" sz="2000" dirty="0"/>
              <a:t>User with ZZ/ZC role:  Once the land on the drill down page, even with MASK ALL, they can still see PII Data. </a:t>
            </a:r>
          </a:p>
        </p:txBody>
      </p:sp>
      <p:sp>
        <p:nvSpPr>
          <p:cNvPr id="4" name="Slide Number Placeholder 3">
            <a:extLst>
              <a:ext uri="{FF2B5EF4-FFF2-40B4-BE49-F238E27FC236}">
                <a16:creationId xmlns:a16="http://schemas.microsoft.com/office/drawing/2014/main" id="{E378015E-2FF1-43ED-8F3D-43F68C5EDBDC}"/>
              </a:ext>
            </a:extLst>
          </p:cNvPr>
          <p:cNvSpPr>
            <a:spLocks noGrp="1"/>
          </p:cNvSpPr>
          <p:nvPr>
            <p:ph type="sldNum" sz="quarter" idx="12"/>
          </p:nvPr>
        </p:nvSpPr>
        <p:spPr/>
        <p:txBody>
          <a:bodyPr/>
          <a:lstStyle/>
          <a:p>
            <a:fld id="{DEE5BC03-7CE3-4FE3-BC0A-0ACCA8AC1F24}" type="slidenum">
              <a:rPr lang="en-US" smtClean="0"/>
              <a:pPr/>
              <a:t>9</a:t>
            </a:fld>
            <a:endParaRPr lang="en-US" dirty="0"/>
          </a:p>
        </p:txBody>
      </p:sp>
      <p:pic>
        <p:nvPicPr>
          <p:cNvPr id="5" name="Picture 4">
            <a:extLst>
              <a:ext uri="{FF2B5EF4-FFF2-40B4-BE49-F238E27FC236}">
                <a16:creationId xmlns:a16="http://schemas.microsoft.com/office/drawing/2014/main" id="{9714EC0E-3813-496F-9612-9A8732241462}"/>
              </a:ext>
            </a:extLst>
          </p:cNvPr>
          <p:cNvPicPr>
            <a:picLocks noChangeAspect="1"/>
          </p:cNvPicPr>
          <p:nvPr/>
        </p:nvPicPr>
        <p:blipFill>
          <a:blip r:embed="rId2"/>
          <a:stretch>
            <a:fillRect/>
          </a:stretch>
        </p:blipFill>
        <p:spPr>
          <a:xfrm>
            <a:off x="1300294" y="2805142"/>
            <a:ext cx="5511129" cy="3678784"/>
          </a:xfrm>
          <a:prstGeom prst="rect">
            <a:avLst/>
          </a:prstGeom>
        </p:spPr>
      </p:pic>
    </p:spTree>
    <p:extLst>
      <p:ext uri="{BB962C8B-B14F-4D97-AF65-F5344CB8AC3E}">
        <p14:creationId xmlns:p14="http://schemas.microsoft.com/office/powerpoint/2010/main" val="13173803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ECA933C-E61D-4F0A-B8CC-7399F5DE585F}" vid="{FB695196-C725-406F-B47F-C1D50E497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F948E665ECF7842A8E9F6A6D42CD1A8" ma:contentTypeVersion="512" ma:contentTypeDescription="Create a new document." ma:contentTypeScope="" ma:versionID="b2f5aace42db6ffc25899c9760a2145e">
  <xsd:schema xmlns:xsd="http://www.w3.org/2001/XMLSchema" xmlns:xs="http://www.w3.org/2001/XMLSchema" xmlns:p="http://schemas.microsoft.com/office/2006/metadata/properties" xmlns:ns1="http://schemas.microsoft.com/sharepoint/v3" xmlns:ns2="d9922a8a-c8e9-487d-95d2-c6b1c2450a72" xmlns:ns3="03e82ba2-b1c2-49ab-af23-43782fb35cbc" targetNamespace="http://schemas.microsoft.com/office/2006/metadata/properties" ma:root="true" ma:fieldsID="3bdb47f55d4bbc6b9ca2f98c66e7a660" ns1:_="" ns2:_="" ns3:_="">
    <xsd:import namespace="http://schemas.microsoft.com/sharepoint/v3"/>
    <xsd:import namespace="d9922a8a-c8e9-487d-95d2-c6b1c2450a72"/>
    <xsd:import namespace="03e82ba2-b1c2-49ab-af23-43782fb35cbc"/>
    <xsd:element name="properties">
      <xsd:complexType>
        <xsd:sequence>
          <xsd:element name="documentManagement">
            <xsd:complexType>
              <xsd:all>
                <xsd:element ref="ns2:Menu_x0020_Group" minOccurs="0"/>
                <xsd:element ref="ns2:Category" minOccurs="0"/>
                <xsd:element ref="ns2:Content_x0020_Owner" minOccurs="0"/>
                <xsd:element ref="ns3:_dlc_DocId" minOccurs="0"/>
                <xsd:element ref="ns3:_dlc_DocIdUrl" minOccurs="0"/>
                <xsd:element ref="ns3:_dlc_DocIdPersistId" minOccurs="0"/>
                <xsd:element ref="ns2:IconOverlay" minOccurs="0"/>
                <xsd:element ref="ns1:PublishingExpirationDate" minOccurs="0"/>
                <xsd:element ref="ns1:PublishingStartDate"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15"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PublishingStartDate" ma:index="16"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9922a8a-c8e9-487d-95d2-c6b1c2450a72" elementFormDefault="qualified">
    <xsd:import namespace="http://schemas.microsoft.com/office/2006/documentManagement/types"/>
    <xsd:import namespace="http://schemas.microsoft.com/office/infopath/2007/PartnerControls"/>
    <xsd:element name="Menu_x0020_Group" ma:index="2" nillable="true" ma:displayName="Menu Group" ma:default="Publications &amp; Printing" ma:format="Dropdown" ma:internalName="Menu_x0020_Group" ma:readOnly="false">
      <xsd:simpleType>
        <xsd:restriction base="dms:Choice">
          <xsd:enumeration value="Publications &amp; Printing"/>
        </xsd:restriction>
      </xsd:simpleType>
    </xsd:element>
    <xsd:element name="Category" ma:index="3" nillable="true" ma:displayName="Category" ma:format="Dropdown" ma:internalName="Category" ma:readOnly="false">
      <xsd:simpleType>
        <xsd:restriction base="dms:Choice">
          <xsd:enumeration value="Business Cards"/>
          <xsd:enumeration value="Name Badges"/>
          <xsd:enumeration value="Logos"/>
          <xsd:enumeration value="SBCTC Templates"/>
          <xsd:enumeration value="Style Guide"/>
          <xsd:enumeration value="Zoom Backgrounds"/>
        </xsd:restriction>
      </xsd:simpleType>
    </xsd:element>
    <xsd:element name="Content_x0020_Owner" ma:index="10" nillable="true" ma:displayName="Content Owner" ma:list="UserInfo" ma:SharePointGroup="0" ma:internalName="Content_x0020_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conOverlay" ma:index="14" nillable="true" ma:displayName="IconOverlay" ma:internalName="IconOverlay" ma:readOnly="false">
      <xsd:simpleType>
        <xsd:restriction base="dms:Text"/>
      </xsd:simpleType>
    </xsd:element>
    <xsd:element name="MediaServiceMetadata" ma:index="17" nillable="true" ma:displayName="MediaServiceMetadata" ma:hidden="true" ma:internalName="MediaServiceMetadata" ma:readOnly="true">
      <xsd:simpleType>
        <xsd:restriction base="dms:Note"/>
      </xsd:simpleType>
    </xsd:element>
    <xsd:element name="MediaServiceFastMetadata" ma:index="18"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3e82ba2-b1c2-49ab-af23-43782fb35cbc" elementFormDefault="qualified">
    <xsd:import namespace="http://schemas.microsoft.com/office/2006/documentManagement/types"/>
    <xsd:import namespace="http://schemas.microsoft.com/office/infopath/2007/PartnerControls"/>
    <xsd:element name="_dlc_DocId" ma:index="11" nillable="true" ma:displayName="Document ID Value" ma:description="The value of the document ID assigned to this item." ma:internalName="_dlc_DocId" ma:readOnly="true">
      <xsd:simpleType>
        <xsd:restriction base="dms:Text"/>
      </xsd:simpleType>
    </xsd:element>
    <xsd:element name="_dlc_DocIdUrl" ma:index="12"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3"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Content_x0020_Owner xmlns="d9922a8a-c8e9-487d-95d2-c6b1c2450a72">
      <UserInfo>
        <DisplayName>Katie Rose</DisplayName>
        <AccountId>85</AccountId>
        <AccountType/>
      </UserInfo>
    </Content_x0020_Owner>
    <IconOverlay xmlns="d9922a8a-c8e9-487d-95d2-c6b1c2450a72" xsi:nil="true"/>
    <Menu_x0020_Group xmlns="d9922a8a-c8e9-487d-95d2-c6b1c2450a72">Publications &amp; Printing</Menu_x0020_Group>
    <Category xmlns="d9922a8a-c8e9-487d-95d2-c6b1c2450a72">SBCTC Templates</Category>
    <_dlc_DocId xmlns="03e82ba2-b1c2-49ab-af23-43782fb35cbc">Z7X6SQ3F62JH-64-83</_dlc_DocId>
    <_dlc_DocIdUrl xmlns="03e82ba2-b1c2-49ab-af23-43782fb35cbc">
      <Url>https://portal.sbctc.edu/sites/Intranet/publications/_layouts/15/DocIdRedir.aspx?ID=Z7X6SQ3F62JH-64-83</Url>
      <Description>Z7X6SQ3F62JH-64-83</Description>
    </_dlc_DocIdUrl>
  </documentManagement>
</p:properties>
</file>

<file path=customXml/itemProps1.xml><?xml version="1.0" encoding="utf-8"?>
<ds:datastoreItem xmlns:ds="http://schemas.openxmlformats.org/officeDocument/2006/customXml" ds:itemID="{935940EB-9295-40F5-8C8B-916A82F32F42}">
  <ds:schemaRefs>
    <ds:schemaRef ds:uri="http://schemas.microsoft.com/sharepoint/events"/>
  </ds:schemaRefs>
</ds:datastoreItem>
</file>

<file path=customXml/itemProps2.xml><?xml version="1.0" encoding="utf-8"?>
<ds:datastoreItem xmlns:ds="http://schemas.openxmlformats.org/officeDocument/2006/customXml" ds:itemID="{ADB5638D-D5BF-4859-98A2-1C19EAA93CE0}">
  <ds:schemaRefs>
    <ds:schemaRef ds:uri="http://schemas.microsoft.com/sharepoint/v3/contenttype/forms"/>
  </ds:schemaRefs>
</ds:datastoreItem>
</file>

<file path=customXml/itemProps3.xml><?xml version="1.0" encoding="utf-8"?>
<ds:datastoreItem xmlns:ds="http://schemas.openxmlformats.org/officeDocument/2006/customXml" ds:itemID="{005E8C76-8EA5-44F8-A2CF-289DAC3ACE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922a8a-c8e9-487d-95d2-c6b1c2450a72"/>
    <ds:schemaRef ds:uri="03e82ba2-b1c2-49ab-af23-43782fb35c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C5C388AF-9EF2-40E4-AC4E-C9E502C2E4DC}">
  <ds:schemaRefs>
    <ds:schemaRef ds:uri="http://schemas.microsoft.com/office/2006/documentManagement/types"/>
    <ds:schemaRef ds:uri="http://purl.org/dc/terms/"/>
    <ds:schemaRef ds:uri="http://purl.org/dc/elements/1.1/"/>
    <ds:schemaRef ds:uri="http://schemas.microsoft.com/office/2006/metadata/properties"/>
    <ds:schemaRef ds:uri="http://schemas.microsoft.com/office/infopath/2007/PartnerControls"/>
    <ds:schemaRef ds:uri="03e82ba2-b1c2-49ab-af23-43782fb35cbc"/>
    <ds:schemaRef ds:uri="d9922a8a-c8e9-487d-95d2-c6b1c2450a72"/>
    <ds:schemaRef ds:uri="http://schemas.openxmlformats.org/package/2006/metadata/core-properties"/>
    <ds:schemaRef ds:uri="http://schemas.microsoft.com/sharepoint/v3"/>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14729</TotalTime>
  <Words>863</Words>
  <Application>Microsoft Office PowerPoint</Application>
  <PresentationFormat>On-screen Show (4:3)</PresentationFormat>
  <Paragraphs>83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Franklin Gothic Book</vt:lpstr>
      <vt:lpstr>Franklin Gothic Medium</vt:lpstr>
      <vt:lpstr>Office Theme</vt:lpstr>
      <vt:lpstr>Peoplesoft Security</vt:lpstr>
      <vt:lpstr>Agenda</vt:lpstr>
      <vt:lpstr>Background</vt:lpstr>
      <vt:lpstr>Background (continued)</vt:lpstr>
      <vt:lpstr>Masking Changes 4-24-22</vt:lpstr>
      <vt:lpstr>Why the change in April </vt:lpstr>
      <vt:lpstr>Where we are going</vt:lpstr>
      <vt:lpstr>Add/Update a Person Search Page - Example of User with CTC_PT_MASK_ALL Permission List</vt:lpstr>
      <vt:lpstr>Add/Update a Person Page - Example of before masking solution changes</vt:lpstr>
      <vt:lpstr>Add/Update a Person Page - Example of After masking solution changes</vt:lpstr>
      <vt:lpstr>What are the level Four Elements</vt:lpstr>
      <vt:lpstr>Demo</vt:lpstr>
      <vt:lpstr>Questions and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Masking UAT</dc:title>
  <dc:creator>Katie Rose</dc:creator>
  <cp:lastModifiedBy>Sherry Nelson</cp:lastModifiedBy>
  <cp:revision>49</cp:revision>
  <dcterms:created xsi:type="dcterms:W3CDTF">2019-07-26T22:41:21Z</dcterms:created>
  <dcterms:modified xsi:type="dcterms:W3CDTF">2022-08-22T23:37:02Z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0x0101001F948E665ECF7842A8E9F6A6D42CD1A8</vt:lpwstr>
  </property>
  <property fmtid="{D5CDD505-2E9C-101B-9397-08002B2CF9AE}" pid="3" name="_dlc_DocIdItemGuid">
    <vt:lpwstr>bc372a88-358c-4bb6-8d38-dd951ccab0b4</vt:lpwstr>
  </property>
</Properties>
</file>