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9" r:id="rId5"/>
  </p:sldMasterIdLst>
  <p:sldIdLst>
    <p:sldId id="256" r:id="rId6"/>
    <p:sldId id="257" r:id="rId7"/>
    <p:sldId id="289" r:id="rId8"/>
    <p:sldId id="290" r:id="rId9"/>
    <p:sldId id="291" r:id="rId10"/>
    <p:sldId id="292" r:id="rId11"/>
    <p:sldId id="258" r:id="rId12"/>
    <p:sldId id="261" r:id="rId13"/>
    <p:sldId id="262" r:id="rId14"/>
    <p:sldId id="264" r:id="rId15"/>
    <p:sldId id="265" r:id="rId16"/>
    <p:sldId id="266" r:id="rId17"/>
    <p:sldId id="361" r:id="rId18"/>
    <p:sldId id="263" r:id="rId19"/>
    <p:sldId id="267" r:id="rId20"/>
    <p:sldId id="268" r:id="rId21"/>
    <p:sldId id="269" r:id="rId22"/>
    <p:sldId id="302" r:id="rId23"/>
    <p:sldId id="301" r:id="rId24"/>
    <p:sldId id="300" r:id="rId25"/>
    <p:sldId id="299" r:id="rId26"/>
    <p:sldId id="270" r:id="rId27"/>
    <p:sldId id="303" r:id="rId28"/>
    <p:sldId id="293" r:id="rId29"/>
    <p:sldId id="294" r:id="rId30"/>
    <p:sldId id="297" r:id="rId31"/>
    <p:sldId id="295" r:id="rId32"/>
    <p:sldId id="296" r:id="rId33"/>
    <p:sldId id="298" r:id="rId34"/>
    <p:sldId id="273" r:id="rId35"/>
    <p:sldId id="330" r:id="rId36"/>
    <p:sldId id="274" r:id="rId37"/>
    <p:sldId id="331" r:id="rId38"/>
    <p:sldId id="275" r:id="rId39"/>
    <p:sldId id="332" r:id="rId40"/>
    <p:sldId id="333" r:id="rId41"/>
    <p:sldId id="304" r:id="rId42"/>
    <p:sldId id="308" r:id="rId43"/>
    <p:sldId id="309" r:id="rId44"/>
    <p:sldId id="310" r:id="rId45"/>
    <p:sldId id="311" r:id="rId46"/>
    <p:sldId id="312" r:id="rId47"/>
    <p:sldId id="313" r:id="rId48"/>
    <p:sldId id="314" r:id="rId49"/>
    <p:sldId id="315" r:id="rId50"/>
    <p:sldId id="316" r:id="rId51"/>
    <p:sldId id="317" r:id="rId52"/>
    <p:sldId id="318" r:id="rId53"/>
    <p:sldId id="334" r:id="rId54"/>
    <p:sldId id="335" r:id="rId55"/>
    <p:sldId id="336" r:id="rId56"/>
    <p:sldId id="337" r:id="rId57"/>
    <p:sldId id="338" r:id="rId58"/>
    <p:sldId id="339" r:id="rId59"/>
    <p:sldId id="319" r:id="rId60"/>
    <p:sldId id="343" r:id="rId61"/>
    <p:sldId id="344" r:id="rId62"/>
    <p:sldId id="320" r:id="rId63"/>
    <p:sldId id="340" r:id="rId64"/>
    <p:sldId id="321" r:id="rId65"/>
    <p:sldId id="341" r:id="rId66"/>
    <p:sldId id="342" r:id="rId67"/>
    <p:sldId id="322" r:id="rId68"/>
    <p:sldId id="345" r:id="rId69"/>
    <p:sldId id="323" r:id="rId70"/>
    <p:sldId id="346" r:id="rId71"/>
    <p:sldId id="347" r:id="rId72"/>
    <p:sldId id="324" r:id="rId73"/>
    <p:sldId id="348" r:id="rId74"/>
    <p:sldId id="349" r:id="rId75"/>
    <p:sldId id="350" r:id="rId76"/>
    <p:sldId id="325" r:id="rId77"/>
    <p:sldId id="351" r:id="rId78"/>
    <p:sldId id="352" r:id="rId79"/>
    <p:sldId id="353" r:id="rId80"/>
    <p:sldId id="354" r:id="rId81"/>
    <p:sldId id="355" r:id="rId82"/>
    <p:sldId id="326" r:id="rId83"/>
    <p:sldId id="356" r:id="rId84"/>
    <p:sldId id="327" r:id="rId85"/>
    <p:sldId id="357" r:id="rId86"/>
    <p:sldId id="358" r:id="rId87"/>
    <p:sldId id="328" r:id="rId88"/>
    <p:sldId id="359" r:id="rId89"/>
    <p:sldId id="329" r:id="rId90"/>
    <p:sldId id="360" r:id="rId91"/>
    <p:sldId id="282" r:id="rId92"/>
    <p:sldId id="283" r:id="rId93"/>
    <p:sldId id="284" r:id="rId94"/>
    <p:sldId id="285" r:id="rId95"/>
    <p:sldId id="305" r:id="rId96"/>
    <p:sldId id="306" r:id="rId97"/>
    <p:sldId id="286" r:id="rId98"/>
    <p:sldId id="288" r:id="rId99"/>
    <p:sldId id="278" r:id="rId100"/>
    <p:sldId id="307" r:id="rId101"/>
    <p:sldId id="279"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A8"/>
    <a:srgbClr val="003863"/>
    <a:srgbClr val="1A2769"/>
    <a:srgbClr val="003D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7"/>
    <p:restoredTop sz="94674"/>
  </p:normalViewPr>
  <p:slideViewPr>
    <p:cSldViewPr snapToGrid="0" snapToObjects="1">
      <p:cViewPr varScale="1">
        <p:scale>
          <a:sx n="64" d="100"/>
          <a:sy n="64" d="100"/>
        </p:scale>
        <p:origin x="1112"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econdary slides USG Widescreen blu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9"/>
            <a:ext cx="74676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7558100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8/22/2022</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04559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8/22/2022</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22180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8/22/2022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556126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8/22/2022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09153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8/22/2022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1647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8/22/2022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4198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73916" y="6435073"/>
            <a:ext cx="480406" cy="228600"/>
            <a:chOff x="973916" y="6435073"/>
            <a:chExt cx="480406" cy="228600"/>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310393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00201"/>
            <a:ext cx="36576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1600200"/>
            <a:ext cx="3810000" cy="4343400"/>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23433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40"/>
            <a:ext cx="54864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45407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92" y="273049"/>
            <a:ext cx="3008313"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267200" y="273051"/>
            <a:ext cx="4419600" cy="5594350"/>
          </a:xfrm>
        </p:spPr>
        <p:txBody>
          <a:bodyPr/>
          <a:lstStyle>
            <a:lvl1pPr>
              <a:defRPr sz="3200">
                <a:latin typeface="Century Gothic"/>
                <a:cs typeface="Century Gothic"/>
              </a:defRPr>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82692" y="1435104"/>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740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303904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8/22/2022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08007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8/22/2022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03940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8/22/2022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17944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8/22/2022</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271633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schemeClr>
            </a:gs>
            <a:gs pos="90000">
              <a:srgbClr val="0038A8"/>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74639"/>
            <a:ext cx="74676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219200" y="1600201"/>
            <a:ext cx="74676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192024" y="228601"/>
            <a:ext cx="0" cy="57404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2000" y="6635496"/>
            <a:ext cx="8077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6071676"/>
            <a:ext cx="2514600" cy="556327"/>
          </a:xfrm>
          <a:prstGeom prst="rect">
            <a:avLst/>
          </a:prstGeom>
          <a:effectLst>
            <a:outerShdw blurRad="50800" dist="38100" dir="2700000" algn="tl" rotWithShape="0">
              <a:srgbClr val="000000">
                <a:alpha val="43000"/>
              </a:srgbClr>
            </a:outerShdw>
          </a:effectLst>
        </p:spPr>
      </p:pic>
      <p:sp>
        <p:nvSpPr>
          <p:cNvPr id="4" name="Slide Number Placeholder 3"/>
          <p:cNvSpPr>
            <a:spLocks noGrp="1"/>
          </p:cNvSpPr>
          <p:nvPr>
            <p:ph type="sldNum" sz="quarter" idx="4"/>
          </p:nvPr>
        </p:nvSpPr>
        <p:spPr>
          <a:xfrm>
            <a:off x="8134674" y="6230113"/>
            <a:ext cx="552126" cy="366182"/>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278702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6227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hyperlink" Target="mailto:accountspayable@sbctc.edu"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hyperlink" Target="https://ctclinkreferencecenter.ctclink.us/m/79718/l/1514435-9-2-offboarding-security-procedure" TargetMode="Externa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hyperlink" Target="https://www.sbctc.edu/resources/documents/colleges-staff/data-services/peoplesoft-ctclink/report-catalog.pdf" TargetMode="Externa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3863685"/>
            <a:ext cx="8336975" cy="1384176"/>
          </a:xfrm>
        </p:spPr>
        <p:txBody>
          <a:bodyPr>
            <a:normAutofit fontScale="90000"/>
          </a:bodyPr>
          <a:lstStyle/>
          <a:p>
            <a:r>
              <a:rPr lang="en-US" dirty="0"/>
              <a:t>PeopleSoft Financials Security</a:t>
            </a:r>
          </a:p>
        </p:txBody>
      </p:sp>
      <p:sp>
        <p:nvSpPr>
          <p:cNvPr id="3" name="TextBox 2"/>
          <p:cNvSpPr txBox="1"/>
          <p:nvPr/>
        </p:nvSpPr>
        <p:spPr>
          <a:xfrm>
            <a:off x="456224" y="5523735"/>
            <a:ext cx="4488873" cy="646331"/>
          </a:xfrm>
          <a:prstGeom prst="rect">
            <a:avLst/>
          </a:prstGeom>
          <a:noFill/>
        </p:spPr>
        <p:txBody>
          <a:bodyPr wrap="square" rtlCol="0">
            <a:spAutoFit/>
          </a:bodyPr>
          <a:lstStyle/>
          <a:p>
            <a:r>
              <a:rPr lang="en-US" dirty="0"/>
              <a:t>Presenter: Shelia Sloan</a:t>
            </a:r>
          </a:p>
          <a:p>
            <a:r>
              <a:rPr lang="en-US" dirty="0"/>
              <a:t>March 29, 2022</a:t>
            </a:r>
          </a:p>
        </p:txBody>
      </p:sp>
    </p:spTree>
    <p:extLst>
      <p:ext uri="{BB962C8B-B14F-4D97-AF65-F5344CB8AC3E}">
        <p14:creationId xmlns:p14="http://schemas.microsoft.com/office/powerpoint/2010/main" val="7260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User ID and Role Administration</a:t>
            </a:r>
          </a:p>
        </p:txBody>
      </p:sp>
      <p:sp>
        <p:nvSpPr>
          <p:cNvPr id="3" name="Content Placeholder 2"/>
          <p:cNvSpPr>
            <a:spLocks noGrp="1"/>
          </p:cNvSpPr>
          <p:nvPr>
            <p:ph idx="1"/>
          </p:nvPr>
        </p:nvSpPr>
        <p:spPr/>
        <p:txBody>
          <a:bodyPr/>
          <a:lstStyle/>
          <a:p>
            <a:r>
              <a:rPr lang="en-US" dirty="0"/>
              <a:t>User ID Administration ID Tab</a:t>
            </a:r>
          </a:p>
          <a:p>
            <a:pPr lvl="1"/>
            <a:r>
              <a:rPr lang="en-US" dirty="0"/>
              <a:t>The ID Type should be Employee and the EMPLID in the Attribute Value box.  Should Now default in upon Creation</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10</a:t>
            </a:fld>
            <a:endParaRPr lang="en-US" dirty="0"/>
          </a:p>
        </p:txBody>
      </p:sp>
      <p:pic>
        <p:nvPicPr>
          <p:cNvPr id="4" name="Picture 3">
            <a:extLst>
              <a:ext uri="{FF2B5EF4-FFF2-40B4-BE49-F238E27FC236}">
                <a16:creationId xmlns:a16="http://schemas.microsoft.com/office/drawing/2014/main" id="{11BD6BB3-ACA2-44C0-91BD-69A49174D9FD}"/>
              </a:ext>
            </a:extLst>
          </p:cNvPr>
          <p:cNvPicPr>
            <a:picLocks noChangeAspect="1"/>
          </p:cNvPicPr>
          <p:nvPr/>
        </p:nvPicPr>
        <p:blipFill>
          <a:blip r:embed="rId2"/>
          <a:stretch>
            <a:fillRect/>
          </a:stretch>
        </p:blipFill>
        <p:spPr>
          <a:xfrm>
            <a:off x="1604612" y="3846090"/>
            <a:ext cx="5095875" cy="2571750"/>
          </a:xfrm>
          <a:prstGeom prst="rect">
            <a:avLst/>
          </a:prstGeom>
        </p:spPr>
      </p:pic>
    </p:spTree>
    <p:extLst>
      <p:ext uri="{BB962C8B-B14F-4D97-AF65-F5344CB8AC3E}">
        <p14:creationId xmlns:p14="http://schemas.microsoft.com/office/powerpoint/2010/main" val="197576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User ID and Role Administration</a:t>
            </a:r>
          </a:p>
        </p:txBody>
      </p:sp>
      <p:sp>
        <p:nvSpPr>
          <p:cNvPr id="3" name="Content Placeholder 2"/>
          <p:cNvSpPr>
            <a:spLocks noGrp="1"/>
          </p:cNvSpPr>
          <p:nvPr>
            <p:ph idx="1"/>
          </p:nvPr>
        </p:nvSpPr>
        <p:spPr/>
        <p:txBody>
          <a:bodyPr>
            <a:normAutofit fontScale="92500" lnSpcReduction="20000"/>
          </a:bodyPr>
          <a:lstStyle/>
          <a:p>
            <a:r>
              <a:rPr lang="en-US" dirty="0"/>
              <a:t>User ID Administration User Roles Tab</a:t>
            </a:r>
          </a:p>
          <a:p>
            <a:pPr lvl="1"/>
            <a:r>
              <a:rPr lang="en-US" dirty="0"/>
              <a:t>Add the Appropriate Security Roles; If they are a core user provide additional role access as appropriate.</a:t>
            </a:r>
          </a:p>
          <a:p>
            <a:pPr lvl="1"/>
            <a:r>
              <a:rPr lang="en-US" dirty="0"/>
              <a:t>For terminated users, update the users access first in HCM, so that base roles will sync.</a:t>
            </a:r>
          </a:p>
          <a:p>
            <a:pPr lvl="1"/>
            <a:r>
              <a:rPr lang="en-US" dirty="0"/>
              <a:t>Then ensure that for terminated users ensure the following role set is left:</a:t>
            </a:r>
          </a:p>
          <a:p>
            <a:pPr lvl="2"/>
            <a:r>
              <a:rPr lang="en-US" sz="1800" dirty="0"/>
              <a:t>EOPP_USER</a:t>
            </a:r>
          </a:p>
          <a:p>
            <a:pPr lvl="2"/>
            <a:r>
              <a:rPr lang="en-US" sz="1800" dirty="0"/>
              <a:t>PAPP_USER</a:t>
            </a:r>
          </a:p>
          <a:p>
            <a:pPr lvl="2"/>
            <a:r>
              <a:rPr lang="en-US" sz="1800" dirty="0"/>
              <a:t>ZZ_EMPLOYEE</a:t>
            </a:r>
          </a:p>
          <a:p>
            <a:pPr lvl="2"/>
            <a:r>
              <a:rPr lang="en-US" sz="1800" dirty="0"/>
              <a:t>ZZ FORMER EMPLOYEE</a:t>
            </a:r>
          </a:p>
          <a:p>
            <a:pPr lvl="2"/>
            <a:r>
              <a:rPr lang="en-US" sz="1800" dirty="0"/>
              <a:t>The CTC_%_DISTR role will have to be manually added back based on Institution.  This role gives access to the college tile in Portal.  (i.e.  CLK for Clark, OP for </a:t>
            </a:r>
            <a:r>
              <a:rPr lang="en-US" sz="1800" dirty="0" err="1"/>
              <a:t>Olympic,etc</a:t>
            </a:r>
            <a:r>
              <a:rPr lang="en-US" sz="1800" dirty="0"/>
              <a:t>)  However it should sync from HCM as it should manually be added back there.</a:t>
            </a:r>
          </a:p>
          <a:p>
            <a:pPr lvl="2"/>
            <a:endParaRPr lang="en-US" sz="1800" dirty="0"/>
          </a:p>
          <a:p>
            <a:pPr lvl="1"/>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11</a:t>
            </a:fld>
            <a:endParaRPr lang="en-US" dirty="0"/>
          </a:p>
        </p:txBody>
      </p:sp>
    </p:spTree>
    <p:extLst>
      <p:ext uri="{BB962C8B-B14F-4D97-AF65-F5344CB8AC3E}">
        <p14:creationId xmlns:p14="http://schemas.microsoft.com/office/powerpoint/2010/main" val="184568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User ID Administration User Roles Tab</a:t>
            </a:r>
          </a:p>
        </p:txBody>
      </p:sp>
      <p:sp>
        <p:nvSpPr>
          <p:cNvPr id="5" name="Slide Number Placeholder 4"/>
          <p:cNvSpPr>
            <a:spLocks noGrp="1"/>
          </p:cNvSpPr>
          <p:nvPr>
            <p:ph type="sldNum" sz="quarter" idx="12"/>
          </p:nvPr>
        </p:nvSpPr>
        <p:spPr/>
        <p:txBody>
          <a:bodyPr/>
          <a:lstStyle/>
          <a:p>
            <a:fld id="{64336152-522D-534E-A387-BE770A7CAF94}" type="slidenum">
              <a:rPr lang="en-US" smtClean="0"/>
              <a:pPr/>
              <a:t>12</a:t>
            </a:fld>
            <a:endParaRPr lang="en-US" dirty="0"/>
          </a:p>
        </p:txBody>
      </p:sp>
      <p:pic>
        <p:nvPicPr>
          <p:cNvPr id="6" name="Picture 5">
            <a:extLst>
              <a:ext uri="{FF2B5EF4-FFF2-40B4-BE49-F238E27FC236}">
                <a16:creationId xmlns:a16="http://schemas.microsoft.com/office/drawing/2014/main" id="{6B95DFC4-7272-40A1-BFEF-155C6DB1B008}"/>
              </a:ext>
            </a:extLst>
          </p:cNvPr>
          <p:cNvPicPr>
            <a:picLocks noChangeAspect="1"/>
          </p:cNvPicPr>
          <p:nvPr/>
        </p:nvPicPr>
        <p:blipFill>
          <a:blip r:embed="rId2"/>
          <a:stretch>
            <a:fillRect/>
          </a:stretch>
        </p:blipFill>
        <p:spPr>
          <a:xfrm>
            <a:off x="704675" y="2425441"/>
            <a:ext cx="6803472" cy="3849524"/>
          </a:xfrm>
          <a:prstGeom prst="rect">
            <a:avLst/>
          </a:prstGeom>
        </p:spPr>
      </p:pic>
    </p:spTree>
    <p:extLst>
      <p:ext uri="{BB962C8B-B14F-4D97-AF65-F5344CB8AC3E}">
        <p14:creationId xmlns:p14="http://schemas.microsoft.com/office/powerpoint/2010/main" val="281416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User ID Administration User Roles Tab</a:t>
            </a:r>
          </a:p>
        </p:txBody>
      </p:sp>
      <p:sp>
        <p:nvSpPr>
          <p:cNvPr id="3" name="Content Placeholder 2">
            <a:extLst>
              <a:ext uri="{FF2B5EF4-FFF2-40B4-BE49-F238E27FC236}">
                <a16:creationId xmlns:a16="http://schemas.microsoft.com/office/drawing/2014/main" id="{8EEDAD73-E2D0-48F1-8CEF-041323F22932}"/>
              </a:ext>
            </a:extLst>
          </p:cNvPr>
          <p:cNvSpPr>
            <a:spLocks noGrp="1"/>
          </p:cNvSpPr>
          <p:nvPr>
            <p:ph idx="1"/>
          </p:nvPr>
        </p:nvSpPr>
        <p:spPr/>
        <p:txBody>
          <a:bodyPr/>
          <a:lstStyle/>
          <a:p>
            <a:r>
              <a:rPr lang="en-US" dirty="0"/>
              <a:t>Workflow Roles/Route Controls</a:t>
            </a:r>
          </a:p>
          <a:p>
            <a:pPr lvl="1"/>
            <a:r>
              <a:rPr lang="en-US" dirty="0"/>
              <a:t>Transactions that use workflow, route to roles that have route controls associated with them.  </a:t>
            </a:r>
          </a:p>
          <a:p>
            <a:pPr lvl="1"/>
            <a:r>
              <a:rPr lang="en-US" dirty="0"/>
              <a:t>With each go live, the college was given a spreadsheet of AWE they used.</a:t>
            </a:r>
          </a:p>
          <a:p>
            <a:pPr lvl="1"/>
            <a:r>
              <a:rPr lang="en-US" dirty="0"/>
              <a:t>This spreadsheet lists the roles that the individual college uses for AWE. </a:t>
            </a:r>
          </a:p>
          <a:p>
            <a:pPr lvl="1"/>
            <a:r>
              <a:rPr lang="en-US" dirty="0"/>
              <a:t>These are the ones that need route controls. </a:t>
            </a:r>
          </a:p>
          <a:p>
            <a:pPr lvl="2"/>
            <a:r>
              <a:rPr lang="en-US" dirty="0"/>
              <a:t>Examples:  ZZ GL Journal Approval, ZZ Voucher Approval, ZZ Purchasing Approval, and the ZZ_AW type roles, plus a few more.</a:t>
            </a:r>
          </a:p>
        </p:txBody>
      </p:sp>
      <p:sp>
        <p:nvSpPr>
          <p:cNvPr id="5" name="Slide Number Placeholder 4"/>
          <p:cNvSpPr>
            <a:spLocks noGrp="1"/>
          </p:cNvSpPr>
          <p:nvPr>
            <p:ph type="sldNum" sz="quarter" idx="12"/>
          </p:nvPr>
        </p:nvSpPr>
        <p:spPr/>
        <p:txBody>
          <a:bodyPr/>
          <a:lstStyle/>
          <a:p>
            <a:fld id="{64336152-522D-534E-A387-BE770A7CAF94}" type="slidenum">
              <a:rPr lang="en-US" smtClean="0"/>
              <a:pPr/>
              <a:t>13</a:t>
            </a:fld>
            <a:endParaRPr lang="en-US" dirty="0"/>
          </a:p>
        </p:txBody>
      </p:sp>
    </p:spTree>
    <p:extLst>
      <p:ext uri="{BB962C8B-B14F-4D97-AF65-F5344CB8AC3E}">
        <p14:creationId xmlns:p14="http://schemas.microsoft.com/office/powerpoint/2010/main" val="245718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User ID and Role Administration</a:t>
            </a:r>
          </a:p>
        </p:txBody>
      </p:sp>
      <p:sp>
        <p:nvSpPr>
          <p:cNvPr id="3" name="Content Placeholder 2"/>
          <p:cNvSpPr>
            <a:spLocks noGrp="1"/>
          </p:cNvSpPr>
          <p:nvPr>
            <p:ph idx="1"/>
          </p:nvPr>
        </p:nvSpPr>
        <p:spPr/>
        <p:txBody>
          <a:bodyPr>
            <a:normAutofit fontScale="92500" lnSpcReduction="20000"/>
          </a:bodyPr>
          <a:lstStyle/>
          <a:p>
            <a:r>
              <a:rPr lang="en-US" dirty="0"/>
              <a:t>User ID Administration Workflow Tab</a:t>
            </a:r>
          </a:p>
          <a:p>
            <a:pPr lvl="1"/>
            <a:r>
              <a:rPr lang="en-US" dirty="0"/>
              <a:t>Ensure the routing Preferences boxes are selected for Worklist and Email User</a:t>
            </a:r>
          </a:p>
          <a:p>
            <a:pPr lvl="1"/>
            <a:r>
              <a:rPr lang="en-US" dirty="0"/>
              <a:t>Alternate User ID is used if the user is an approver and will be out of office</a:t>
            </a:r>
          </a:p>
          <a:p>
            <a:pPr lvl="2"/>
            <a:r>
              <a:rPr lang="en-US" dirty="0"/>
              <a:t>Transactions will route to the User ID here while the employee is out on leave.  </a:t>
            </a:r>
          </a:p>
          <a:p>
            <a:pPr lvl="2"/>
            <a:r>
              <a:rPr lang="en-US" dirty="0"/>
              <a:t>Once the date range has expired, it is best practice to remove the User ID and date range from the user profile.</a:t>
            </a:r>
          </a:p>
          <a:p>
            <a:pPr lvl="2"/>
            <a:r>
              <a:rPr lang="en-US" dirty="0"/>
              <a:t>This is typically not used any longer as we use delegation instead. </a:t>
            </a:r>
          </a:p>
          <a:p>
            <a:pPr lvl="2"/>
            <a:endParaRPr lang="en-US" dirty="0"/>
          </a:p>
          <a:p>
            <a:pPr lvl="1"/>
            <a:r>
              <a:rPr lang="en-US" dirty="0"/>
              <a:t>Reassign Work can be used to move ALL transactions waiting on the users approval, to a new approver (be careful with this)</a:t>
            </a:r>
          </a:p>
        </p:txBody>
      </p:sp>
      <p:sp>
        <p:nvSpPr>
          <p:cNvPr id="5" name="Slide Number Placeholder 4"/>
          <p:cNvSpPr>
            <a:spLocks noGrp="1"/>
          </p:cNvSpPr>
          <p:nvPr>
            <p:ph type="sldNum" sz="quarter" idx="12"/>
          </p:nvPr>
        </p:nvSpPr>
        <p:spPr/>
        <p:txBody>
          <a:bodyPr/>
          <a:lstStyle/>
          <a:p>
            <a:fld id="{64336152-522D-534E-A387-BE770A7CAF94}" type="slidenum">
              <a:rPr lang="en-US" smtClean="0"/>
              <a:pPr/>
              <a:t>14</a:t>
            </a:fld>
            <a:endParaRPr lang="en-US" dirty="0"/>
          </a:p>
        </p:txBody>
      </p:sp>
    </p:spTree>
    <p:extLst>
      <p:ext uri="{BB962C8B-B14F-4D97-AF65-F5344CB8AC3E}">
        <p14:creationId xmlns:p14="http://schemas.microsoft.com/office/powerpoint/2010/main" val="67526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User ID Administration Workflow Tab</a:t>
            </a:r>
          </a:p>
        </p:txBody>
      </p:sp>
      <p:pic>
        <p:nvPicPr>
          <p:cNvPr id="6" name="Content Placeholder 5"/>
          <p:cNvPicPr>
            <a:picLocks noGrp="1" noChangeAspect="1"/>
          </p:cNvPicPr>
          <p:nvPr>
            <p:ph idx="1"/>
          </p:nvPr>
        </p:nvPicPr>
        <p:blipFill>
          <a:blip r:embed="rId2"/>
          <a:stretch>
            <a:fillRect/>
          </a:stretch>
        </p:blipFill>
        <p:spPr>
          <a:xfrm>
            <a:off x="2211593" y="2414588"/>
            <a:ext cx="4987513" cy="3757612"/>
          </a:xfrm>
          <a:prstGeom prst="rect">
            <a:avLst/>
          </a:prstGeom>
        </p:spPr>
      </p:pic>
      <p:sp>
        <p:nvSpPr>
          <p:cNvPr id="5" name="Slide Number Placeholder 4"/>
          <p:cNvSpPr>
            <a:spLocks noGrp="1"/>
          </p:cNvSpPr>
          <p:nvPr>
            <p:ph type="sldNum" sz="quarter" idx="12"/>
          </p:nvPr>
        </p:nvSpPr>
        <p:spPr/>
        <p:txBody>
          <a:bodyPr/>
          <a:lstStyle/>
          <a:p>
            <a:fld id="{64336152-522D-534E-A387-BE770A7CAF94}" type="slidenum">
              <a:rPr lang="en-US" smtClean="0"/>
              <a:pPr/>
              <a:t>15</a:t>
            </a:fld>
            <a:endParaRPr lang="en-US" dirty="0"/>
          </a:p>
        </p:txBody>
      </p:sp>
    </p:spTree>
    <p:extLst>
      <p:ext uri="{BB962C8B-B14F-4D97-AF65-F5344CB8AC3E}">
        <p14:creationId xmlns:p14="http://schemas.microsoft.com/office/powerpoint/2010/main" val="3116832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Areas of Responsibility</a:t>
            </a:r>
          </a:p>
        </p:txBody>
      </p:sp>
      <p:sp>
        <p:nvSpPr>
          <p:cNvPr id="3" name="Content Placeholder 2"/>
          <p:cNvSpPr>
            <a:spLocks noGrp="1"/>
          </p:cNvSpPr>
          <p:nvPr>
            <p:ph idx="1"/>
          </p:nvPr>
        </p:nvSpPr>
        <p:spPr/>
        <p:txBody>
          <a:bodyPr>
            <a:normAutofit fontScale="92500" lnSpcReduction="20000"/>
          </a:bodyPr>
          <a:lstStyle/>
          <a:p>
            <a:r>
              <a:rPr lang="en-US" dirty="0"/>
              <a:t>Security Administration is more than assigning roles and maintaining the </a:t>
            </a:r>
            <a:r>
              <a:rPr lang="en-US" dirty="0" err="1"/>
              <a:t>UserID</a:t>
            </a:r>
            <a:endParaRPr lang="en-US" dirty="0"/>
          </a:p>
          <a:p>
            <a:r>
              <a:rPr lang="en-US" dirty="0"/>
              <a:t>There are other areas in the application that Security Administrators may be responsible for depending on how your institution is organized</a:t>
            </a:r>
          </a:p>
          <a:p>
            <a:r>
              <a:rPr lang="en-US" dirty="0"/>
              <a:t>User Preferences is most Always Security Administrator’s Responsibility and is included in the Local Security Admin role</a:t>
            </a:r>
          </a:p>
          <a:p>
            <a:pPr lvl="1"/>
            <a:r>
              <a:rPr lang="en-US" dirty="0"/>
              <a:t>Setup Financials Supply Chain, Common Definition, User Preferences, Define User Preferences</a:t>
            </a:r>
          </a:p>
          <a:p>
            <a:pPr lvl="1"/>
            <a:r>
              <a:rPr lang="en-US" dirty="0"/>
              <a:t>We will cover user preferences more in depth in later slides</a:t>
            </a:r>
          </a:p>
        </p:txBody>
      </p:sp>
      <p:sp>
        <p:nvSpPr>
          <p:cNvPr id="5" name="Slide Number Placeholder 4"/>
          <p:cNvSpPr>
            <a:spLocks noGrp="1"/>
          </p:cNvSpPr>
          <p:nvPr>
            <p:ph type="sldNum" sz="quarter" idx="12"/>
          </p:nvPr>
        </p:nvSpPr>
        <p:spPr/>
        <p:txBody>
          <a:bodyPr/>
          <a:lstStyle/>
          <a:p>
            <a:fld id="{64336152-522D-534E-A387-BE770A7CAF94}" type="slidenum">
              <a:rPr lang="en-US" smtClean="0"/>
              <a:pPr/>
              <a:t>16</a:t>
            </a:fld>
            <a:endParaRPr lang="en-US" dirty="0"/>
          </a:p>
        </p:txBody>
      </p:sp>
    </p:spTree>
    <p:extLst>
      <p:ext uri="{BB962C8B-B14F-4D97-AF65-F5344CB8AC3E}">
        <p14:creationId xmlns:p14="http://schemas.microsoft.com/office/powerpoint/2010/main" val="1210194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p:txBody>
          <a:bodyPr>
            <a:normAutofit/>
          </a:bodyPr>
          <a:lstStyle/>
          <a:p>
            <a:r>
              <a:rPr lang="en-US" dirty="0"/>
              <a:t>Commitment Control Rules</a:t>
            </a:r>
          </a:p>
          <a:p>
            <a:pPr lvl="1"/>
            <a:r>
              <a:rPr lang="en-US" dirty="0"/>
              <a:t>Commitment Control, Define Budget Security, Assign Rule to User ID (ZZ CC Local Config role)</a:t>
            </a:r>
          </a:p>
          <a:p>
            <a:pPr lvl="1"/>
            <a:r>
              <a:rPr lang="en-US" dirty="0"/>
              <a:t>Commitment Control, Define Budget Security, Request Build (ZZ CC Budget Processing or ZZ CC Local Config)</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17</a:t>
            </a:fld>
            <a:endParaRPr lang="en-US" dirty="0"/>
          </a:p>
        </p:txBody>
      </p:sp>
    </p:spTree>
    <p:extLst>
      <p:ext uri="{BB962C8B-B14F-4D97-AF65-F5344CB8AC3E}">
        <p14:creationId xmlns:p14="http://schemas.microsoft.com/office/powerpoint/2010/main" val="159468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549936"/>
            <a:ext cx="8336975" cy="522145"/>
          </a:xfrm>
        </p:spPr>
        <p:txBody>
          <a:bodyPr/>
          <a:lstStyle/>
          <a:p>
            <a:r>
              <a:rPr lang="en-US" dirty="0"/>
              <a:t>Other Areas of Responsibility</a:t>
            </a:r>
          </a:p>
        </p:txBody>
      </p:sp>
      <p:sp>
        <p:nvSpPr>
          <p:cNvPr id="3" name="Content Placeholder 2"/>
          <p:cNvSpPr>
            <a:spLocks noGrp="1"/>
          </p:cNvSpPr>
          <p:nvPr>
            <p:ph idx="1"/>
          </p:nvPr>
        </p:nvSpPr>
        <p:spPr>
          <a:xfrm>
            <a:off x="536860" y="2155971"/>
            <a:ext cx="8336975" cy="2348917"/>
          </a:xfrm>
        </p:spPr>
        <p:txBody>
          <a:bodyPr>
            <a:normAutofit fontScale="70000" lnSpcReduction="20000"/>
          </a:bodyPr>
          <a:lstStyle/>
          <a:p>
            <a:r>
              <a:rPr lang="en-US" dirty="0"/>
              <a:t>Commitment Control Rules</a:t>
            </a:r>
          </a:p>
          <a:p>
            <a:pPr lvl="1"/>
            <a:r>
              <a:rPr lang="en-US" dirty="0"/>
              <a:t>There are 4 Available rules</a:t>
            </a:r>
          </a:p>
          <a:p>
            <a:pPr lvl="2"/>
            <a:r>
              <a:rPr lang="en-US" dirty="0"/>
              <a:t>BUDG_DT_R – Allows Users to override the budget date on transactions that error due to the budget date on a transaction</a:t>
            </a:r>
          </a:p>
          <a:p>
            <a:pPr lvl="2"/>
            <a:r>
              <a:rPr lang="en-US" dirty="0"/>
              <a:t>BYPASS_R – Allows a User to bypass budget checking entirely.(This function is reserved for occasions such as when a user needs to correct a suspense journal that was generated from within a source application like Purchasing and whose accounting entries have already been budget-checked.)</a:t>
            </a:r>
          </a:p>
          <a:p>
            <a:pPr lvl="2"/>
            <a:r>
              <a:rPr lang="en-US" dirty="0"/>
              <a:t>NOTIFY – Enables users to be notified by workflow when budget exceptions occur or when a specified percentage of the budget has been used. </a:t>
            </a:r>
          </a:p>
          <a:p>
            <a:pPr lvl="2"/>
            <a:r>
              <a:rPr lang="en-US" dirty="0"/>
              <a:t>OVERRIDE_R – Allows users to override budget checking exceptions for a new transaction or pass a transaction that has failed budget checking.</a:t>
            </a:r>
          </a:p>
          <a:p>
            <a:pPr lvl="2"/>
            <a:endParaRPr lang="en-US" dirty="0"/>
          </a:p>
          <a:p>
            <a:pPr lvl="2"/>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18</a:t>
            </a:fld>
            <a:endParaRPr lang="en-US" dirty="0"/>
          </a:p>
        </p:txBody>
      </p:sp>
      <p:pic>
        <p:nvPicPr>
          <p:cNvPr id="4" name="Picture 3">
            <a:extLst>
              <a:ext uri="{FF2B5EF4-FFF2-40B4-BE49-F238E27FC236}">
                <a16:creationId xmlns:a16="http://schemas.microsoft.com/office/drawing/2014/main" id="{1C601208-60F0-43C1-850A-0938608F3987}"/>
              </a:ext>
            </a:extLst>
          </p:cNvPr>
          <p:cNvPicPr>
            <a:picLocks noChangeAspect="1"/>
          </p:cNvPicPr>
          <p:nvPr/>
        </p:nvPicPr>
        <p:blipFill>
          <a:blip r:embed="rId2"/>
          <a:stretch>
            <a:fillRect/>
          </a:stretch>
        </p:blipFill>
        <p:spPr>
          <a:xfrm>
            <a:off x="343949" y="4728975"/>
            <a:ext cx="4572000" cy="1992499"/>
          </a:xfrm>
          <a:prstGeom prst="rect">
            <a:avLst/>
          </a:prstGeom>
        </p:spPr>
      </p:pic>
    </p:spTree>
    <p:extLst>
      <p:ext uri="{BB962C8B-B14F-4D97-AF65-F5344CB8AC3E}">
        <p14:creationId xmlns:p14="http://schemas.microsoft.com/office/powerpoint/2010/main" val="4069809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p:txBody>
          <a:bodyPr>
            <a:normAutofit/>
          </a:bodyPr>
          <a:lstStyle/>
          <a:p>
            <a:r>
              <a:rPr lang="en-US" dirty="0"/>
              <a:t>Requester/Buyer Setup</a:t>
            </a:r>
          </a:p>
          <a:p>
            <a:pPr lvl="1"/>
            <a:r>
              <a:rPr lang="en-US" dirty="0"/>
              <a:t>Setup Financials Supply Chain, Product Related, Procurement Options, Purchasing, Buyer Setup</a:t>
            </a:r>
          </a:p>
          <a:p>
            <a:pPr lvl="1"/>
            <a:r>
              <a:rPr lang="en-US" dirty="0"/>
              <a:t>Setup Financials Supply Chain, Product Related, Procurement Options, Purchasing, Requester Setup</a:t>
            </a:r>
          </a:p>
          <a:p>
            <a:pPr lvl="2"/>
            <a:r>
              <a:rPr lang="en-US" dirty="0"/>
              <a:t>(ZZ Local Security Admin or ZZ Purchasing Local Config role for both)</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19</a:t>
            </a:fld>
            <a:endParaRPr lang="en-US" dirty="0"/>
          </a:p>
        </p:txBody>
      </p:sp>
    </p:spTree>
    <p:extLst>
      <p:ext uri="{BB962C8B-B14F-4D97-AF65-F5344CB8AC3E}">
        <p14:creationId xmlns:p14="http://schemas.microsoft.com/office/powerpoint/2010/main" val="185200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10000"/>
          </a:bodyPr>
          <a:lstStyle/>
          <a:p>
            <a:r>
              <a:rPr lang="en-US" dirty="0"/>
              <a:t>What is Security </a:t>
            </a:r>
          </a:p>
          <a:p>
            <a:r>
              <a:rPr lang="en-US" dirty="0"/>
              <a:t>What does ZC/ZD/ZZ mean</a:t>
            </a:r>
          </a:p>
          <a:p>
            <a:r>
              <a:rPr lang="en-US" dirty="0"/>
              <a:t>User ID Creation/Basic User ID and Role Administration</a:t>
            </a:r>
          </a:p>
          <a:p>
            <a:r>
              <a:rPr lang="en-US" dirty="0"/>
              <a:t>Other Areas of Responsibility</a:t>
            </a:r>
          </a:p>
          <a:p>
            <a:r>
              <a:rPr lang="en-US" dirty="0"/>
              <a:t>IT Audits</a:t>
            </a:r>
          </a:p>
          <a:p>
            <a:r>
              <a:rPr lang="en-US" dirty="0"/>
              <a:t>Working With Security Administrators on Campus</a:t>
            </a:r>
          </a:p>
          <a:p>
            <a:r>
              <a:rPr lang="en-US" dirty="0"/>
              <a:t>Requesting Security Changes</a:t>
            </a:r>
          </a:p>
          <a:p>
            <a:r>
              <a:rPr lang="en-US" dirty="0"/>
              <a:t>Q&amp;A</a:t>
            </a:r>
          </a:p>
          <a:p>
            <a:endParaRPr lang="en-US" dirty="0"/>
          </a:p>
          <a:p>
            <a:endParaRPr lang="en-US" dirty="0"/>
          </a:p>
        </p:txBody>
      </p:sp>
      <p:sp>
        <p:nvSpPr>
          <p:cNvPr id="4" name="Slide Number Placeholder 3"/>
          <p:cNvSpPr>
            <a:spLocks noGrp="1"/>
          </p:cNvSpPr>
          <p:nvPr>
            <p:ph type="sldNum" sz="quarter" idx="12"/>
          </p:nvPr>
        </p:nvSpPr>
        <p:spPr/>
        <p:txBody>
          <a:bodyPr/>
          <a:lstStyle/>
          <a:p>
            <a:fld id="{64336152-522D-534E-A387-BE770A7CAF94}" type="slidenum">
              <a:rPr lang="en-US" smtClean="0"/>
              <a:pPr/>
              <a:t>2</a:t>
            </a:fld>
            <a:endParaRPr lang="en-US" dirty="0"/>
          </a:p>
        </p:txBody>
      </p:sp>
    </p:spTree>
    <p:extLst>
      <p:ext uri="{BB962C8B-B14F-4D97-AF65-F5344CB8AC3E}">
        <p14:creationId xmlns:p14="http://schemas.microsoft.com/office/powerpoint/2010/main" val="472203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491213"/>
            <a:ext cx="8336975" cy="581401"/>
          </a:xfrm>
        </p:spPr>
        <p:txBody>
          <a:bodyPr/>
          <a:lstStyle/>
          <a:p>
            <a:r>
              <a:rPr lang="en-US" dirty="0"/>
              <a:t>Other Areas of Responsibility</a:t>
            </a:r>
          </a:p>
        </p:txBody>
      </p:sp>
      <p:sp>
        <p:nvSpPr>
          <p:cNvPr id="3" name="Content Placeholder 2"/>
          <p:cNvSpPr>
            <a:spLocks noGrp="1"/>
          </p:cNvSpPr>
          <p:nvPr>
            <p:ph idx="1"/>
          </p:nvPr>
        </p:nvSpPr>
        <p:spPr>
          <a:xfrm>
            <a:off x="536859" y="2072614"/>
            <a:ext cx="8336975" cy="2138660"/>
          </a:xfrm>
        </p:spPr>
        <p:txBody>
          <a:bodyPr>
            <a:normAutofit fontScale="62500" lnSpcReduction="20000"/>
          </a:bodyPr>
          <a:lstStyle/>
          <a:p>
            <a:r>
              <a:rPr lang="en-US" dirty="0"/>
              <a:t>Requester Setup</a:t>
            </a:r>
          </a:p>
          <a:p>
            <a:pPr lvl="1"/>
            <a:r>
              <a:rPr lang="en-US" dirty="0"/>
              <a:t>The Ship To/Location </a:t>
            </a:r>
            <a:r>
              <a:rPr lang="en-US" dirty="0" err="1"/>
              <a:t>Setid</a:t>
            </a:r>
            <a:r>
              <a:rPr lang="en-US" dirty="0"/>
              <a:t> should be the local college business unit i.e. WA220;  PO Origin </a:t>
            </a:r>
            <a:r>
              <a:rPr lang="en-US" dirty="0" err="1"/>
              <a:t>Setid</a:t>
            </a:r>
            <a:r>
              <a:rPr lang="en-US" dirty="0"/>
              <a:t> will always be WACTC;  </a:t>
            </a:r>
          </a:p>
          <a:p>
            <a:pPr lvl="1"/>
            <a:r>
              <a:rPr lang="en-US" dirty="0"/>
              <a:t>Origin should be ONL</a:t>
            </a:r>
          </a:p>
          <a:p>
            <a:pPr lvl="1"/>
            <a:r>
              <a:rPr lang="en-US" dirty="0"/>
              <a:t>Requisition Status:  Open will save the requisition and not submit to workflow without an extra step;  Pending Approval/Approved will submit the Requisition into workflow upon save if workflow is used;</a:t>
            </a:r>
          </a:p>
          <a:p>
            <a:pPr lvl="1"/>
            <a:r>
              <a:rPr lang="en-US" dirty="0"/>
              <a:t>The Ship To and Location can be set here if they have defaults that they use all the time;  Sometimes if they request for more than one dept, its best to leave that blank here. </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20</a:t>
            </a:fld>
            <a:endParaRPr lang="en-US" dirty="0"/>
          </a:p>
        </p:txBody>
      </p:sp>
      <p:pic>
        <p:nvPicPr>
          <p:cNvPr id="6" name="Picture 5">
            <a:extLst>
              <a:ext uri="{FF2B5EF4-FFF2-40B4-BE49-F238E27FC236}">
                <a16:creationId xmlns:a16="http://schemas.microsoft.com/office/drawing/2014/main" id="{23AF2D58-7655-42BF-82EE-93C99BAE931D}"/>
              </a:ext>
            </a:extLst>
          </p:cNvPr>
          <p:cNvPicPr>
            <a:picLocks noChangeAspect="1"/>
          </p:cNvPicPr>
          <p:nvPr/>
        </p:nvPicPr>
        <p:blipFill>
          <a:blip r:embed="rId2"/>
          <a:stretch>
            <a:fillRect/>
          </a:stretch>
        </p:blipFill>
        <p:spPr>
          <a:xfrm>
            <a:off x="1308682" y="4058348"/>
            <a:ext cx="5083729" cy="2308896"/>
          </a:xfrm>
          <a:prstGeom prst="rect">
            <a:avLst/>
          </a:prstGeom>
        </p:spPr>
      </p:pic>
    </p:spTree>
    <p:extLst>
      <p:ext uri="{BB962C8B-B14F-4D97-AF65-F5344CB8AC3E}">
        <p14:creationId xmlns:p14="http://schemas.microsoft.com/office/powerpoint/2010/main" val="2961022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491213"/>
            <a:ext cx="8336975" cy="581401"/>
          </a:xfrm>
        </p:spPr>
        <p:txBody>
          <a:bodyPr/>
          <a:lstStyle/>
          <a:p>
            <a:r>
              <a:rPr lang="en-US" dirty="0"/>
              <a:t>Other Areas of Responsibility</a:t>
            </a:r>
          </a:p>
        </p:txBody>
      </p:sp>
      <p:sp>
        <p:nvSpPr>
          <p:cNvPr id="3" name="Content Placeholder 2"/>
          <p:cNvSpPr>
            <a:spLocks noGrp="1"/>
          </p:cNvSpPr>
          <p:nvPr>
            <p:ph idx="1"/>
          </p:nvPr>
        </p:nvSpPr>
        <p:spPr>
          <a:xfrm>
            <a:off x="536859" y="2072614"/>
            <a:ext cx="8336975" cy="2138660"/>
          </a:xfrm>
        </p:spPr>
        <p:txBody>
          <a:bodyPr>
            <a:normAutofit fontScale="62500" lnSpcReduction="20000"/>
          </a:bodyPr>
          <a:lstStyle/>
          <a:p>
            <a:r>
              <a:rPr lang="en-US" dirty="0"/>
              <a:t>Buyer Setup</a:t>
            </a:r>
          </a:p>
          <a:p>
            <a:pPr lvl="1"/>
            <a:r>
              <a:rPr lang="en-US" dirty="0"/>
              <a:t>The Department/Ship To/Location </a:t>
            </a:r>
            <a:r>
              <a:rPr lang="en-US" dirty="0" err="1"/>
              <a:t>Setid</a:t>
            </a:r>
            <a:r>
              <a:rPr lang="en-US" dirty="0"/>
              <a:t> should be the local college business unit i.e. WA220;  PO Origin </a:t>
            </a:r>
            <a:r>
              <a:rPr lang="en-US" dirty="0" err="1"/>
              <a:t>Setid</a:t>
            </a:r>
            <a:r>
              <a:rPr lang="en-US" dirty="0"/>
              <a:t> will always be WACTC;  </a:t>
            </a:r>
          </a:p>
          <a:p>
            <a:pPr lvl="1"/>
            <a:r>
              <a:rPr lang="en-US" dirty="0"/>
              <a:t>Origin should be ONL</a:t>
            </a:r>
          </a:p>
          <a:p>
            <a:pPr lvl="1"/>
            <a:r>
              <a:rPr lang="en-US" dirty="0"/>
              <a:t>Default PO Status:  Open will save the purchase order and not submit to workflow without an extra step;  Pending Approval/Approved will submit the purchase order into workflow upon save.</a:t>
            </a:r>
          </a:p>
          <a:p>
            <a:pPr lvl="1"/>
            <a:r>
              <a:rPr lang="en-US" dirty="0"/>
              <a:t>The Department/Ship To and Location can be set here if they have defaults that they use all the time;  Sometimes if they purchase for more than one dept, its best to leave that blank here. </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21</a:t>
            </a:fld>
            <a:endParaRPr lang="en-US" dirty="0"/>
          </a:p>
        </p:txBody>
      </p:sp>
      <p:pic>
        <p:nvPicPr>
          <p:cNvPr id="4" name="Picture 3">
            <a:extLst>
              <a:ext uri="{FF2B5EF4-FFF2-40B4-BE49-F238E27FC236}">
                <a16:creationId xmlns:a16="http://schemas.microsoft.com/office/drawing/2014/main" id="{08D21636-0FD5-4A77-8507-049478F8976D}"/>
              </a:ext>
            </a:extLst>
          </p:cNvPr>
          <p:cNvPicPr>
            <a:picLocks noChangeAspect="1"/>
          </p:cNvPicPr>
          <p:nvPr/>
        </p:nvPicPr>
        <p:blipFill>
          <a:blip r:embed="rId2"/>
          <a:stretch>
            <a:fillRect/>
          </a:stretch>
        </p:blipFill>
        <p:spPr>
          <a:xfrm>
            <a:off x="1661019" y="4283675"/>
            <a:ext cx="4555223" cy="2138660"/>
          </a:xfrm>
          <a:prstGeom prst="rect">
            <a:avLst/>
          </a:prstGeom>
        </p:spPr>
      </p:pic>
    </p:spTree>
    <p:extLst>
      <p:ext uri="{BB962C8B-B14F-4D97-AF65-F5344CB8AC3E}">
        <p14:creationId xmlns:p14="http://schemas.microsoft.com/office/powerpoint/2010/main" val="318039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p:txBody>
          <a:bodyPr>
            <a:normAutofit/>
          </a:bodyPr>
          <a:lstStyle/>
          <a:p>
            <a:r>
              <a:rPr lang="en-US" dirty="0"/>
              <a:t>Maintaining Department Approvers for Purchasing Workflow</a:t>
            </a:r>
          </a:p>
          <a:p>
            <a:pPr lvl="1"/>
            <a:r>
              <a:rPr lang="en-US" dirty="0"/>
              <a:t>Setup Financials Supply Chain, Common Definitions, Design </a:t>
            </a:r>
            <a:r>
              <a:rPr lang="en-US" dirty="0" err="1"/>
              <a:t>Chartfields</a:t>
            </a:r>
            <a:r>
              <a:rPr lang="en-US" dirty="0"/>
              <a:t>, Define Values, </a:t>
            </a:r>
            <a:r>
              <a:rPr lang="en-US" dirty="0" err="1"/>
              <a:t>Chartfield</a:t>
            </a:r>
            <a:r>
              <a:rPr lang="en-US" dirty="0"/>
              <a:t> Values</a:t>
            </a:r>
          </a:p>
          <a:p>
            <a:pPr lvl="2"/>
            <a:r>
              <a:rPr lang="en-US" dirty="0"/>
              <a:t>Department Link – Add manager’s employee id next to department they will approve transactions for</a:t>
            </a:r>
          </a:p>
          <a:p>
            <a:pPr lvl="3"/>
            <a:r>
              <a:rPr lang="en-US" dirty="0"/>
              <a:t>ZZ GL Local Configuration role</a:t>
            </a:r>
          </a:p>
        </p:txBody>
      </p:sp>
      <p:sp>
        <p:nvSpPr>
          <p:cNvPr id="5" name="Slide Number Placeholder 4"/>
          <p:cNvSpPr>
            <a:spLocks noGrp="1"/>
          </p:cNvSpPr>
          <p:nvPr>
            <p:ph type="sldNum" sz="quarter" idx="12"/>
          </p:nvPr>
        </p:nvSpPr>
        <p:spPr/>
        <p:txBody>
          <a:bodyPr/>
          <a:lstStyle/>
          <a:p>
            <a:fld id="{64336152-522D-534E-A387-BE770A7CAF94}" type="slidenum">
              <a:rPr lang="en-US" smtClean="0"/>
              <a:pPr/>
              <a:t>22</a:t>
            </a:fld>
            <a:endParaRPr lang="en-US" dirty="0"/>
          </a:p>
        </p:txBody>
      </p:sp>
    </p:spTree>
    <p:extLst>
      <p:ext uri="{BB962C8B-B14F-4D97-AF65-F5344CB8AC3E}">
        <p14:creationId xmlns:p14="http://schemas.microsoft.com/office/powerpoint/2010/main" val="2047372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83A4-39BD-4CD1-B940-B5CB82411E1A}"/>
              </a:ext>
            </a:extLst>
          </p:cNvPr>
          <p:cNvSpPr>
            <a:spLocks noGrp="1"/>
          </p:cNvSpPr>
          <p:nvPr>
            <p:ph type="title"/>
          </p:nvPr>
        </p:nvSpPr>
        <p:spPr/>
        <p:txBody>
          <a:bodyPr/>
          <a:lstStyle/>
          <a:p>
            <a:r>
              <a:rPr lang="en-US" dirty="0"/>
              <a:t>Department approvers</a:t>
            </a:r>
          </a:p>
        </p:txBody>
      </p:sp>
      <p:pic>
        <p:nvPicPr>
          <p:cNvPr id="5" name="Content Placeholder 4">
            <a:extLst>
              <a:ext uri="{FF2B5EF4-FFF2-40B4-BE49-F238E27FC236}">
                <a16:creationId xmlns:a16="http://schemas.microsoft.com/office/drawing/2014/main" id="{902B2424-8596-4C61-A667-E7B544B4E6F9}"/>
              </a:ext>
            </a:extLst>
          </p:cNvPr>
          <p:cNvPicPr>
            <a:picLocks noGrp="1" noChangeAspect="1"/>
          </p:cNvPicPr>
          <p:nvPr>
            <p:ph idx="1"/>
          </p:nvPr>
        </p:nvPicPr>
        <p:blipFill>
          <a:blip r:embed="rId2"/>
          <a:stretch>
            <a:fillRect/>
          </a:stretch>
        </p:blipFill>
        <p:spPr>
          <a:xfrm>
            <a:off x="615206" y="2414588"/>
            <a:ext cx="8180288" cy="3757612"/>
          </a:xfrm>
          <a:prstGeom prst="rect">
            <a:avLst/>
          </a:prstGeom>
        </p:spPr>
      </p:pic>
      <p:sp>
        <p:nvSpPr>
          <p:cNvPr id="4" name="Slide Number Placeholder 3">
            <a:extLst>
              <a:ext uri="{FF2B5EF4-FFF2-40B4-BE49-F238E27FC236}">
                <a16:creationId xmlns:a16="http://schemas.microsoft.com/office/drawing/2014/main" id="{32CE2ADF-CA10-4D04-B17C-01655C62DE7D}"/>
              </a:ext>
            </a:extLst>
          </p:cNvPr>
          <p:cNvSpPr>
            <a:spLocks noGrp="1"/>
          </p:cNvSpPr>
          <p:nvPr>
            <p:ph type="sldNum" sz="quarter" idx="12"/>
          </p:nvPr>
        </p:nvSpPr>
        <p:spPr/>
        <p:txBody>
          <a:bodyPr/>
          <a:lstStyle/>
          <a:p>
            <a:fld id="{DEE5BC03-7CE3-4FE3-BC0A-0ACCA8AC1F24}" type="slidenum">
              <a:rPr lang="en-US" smtClean="0"/>
              <a:pPr/>
              <a:t>23</a:t>
            </a:fld>
            <a:endParaRPr lang="en-US" dirty="0"/>
          </a:p>
        </p:txBody>
      </p:sp>
    </p:spTree>
    <p:extLst>
      <p:ext uri="{BB962C8B-B14F-4D97-AF65-F5344CB8AC3E}">
        <p14:creationId xmlns:p14="http://schemas.microsoft.com/office/powerpoint/2010/main" val="819158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areas of responsibility</a:t>
            </a:r>
          </a:p>
        </p:txBody>
      </p:sp>
      <p:sp>
        <p:nvSpPr>
          <p:cNvPr id="3" name="Content Placeholder 2"/>
          <p:cNvSpPr>
            <a:spLocks noGrp="1"/>
          </p:cNvSpPr>
          <p:nvPr>
            <p:ph idx="1"/>
          </p:nvPr>
        </p:nvSpPr>
        <p:spPr>
          <a:xfrm>
            <a:off x="536860" y="2097248"/>
            <a:ext cx="8336975" cy="4074953"/>
          </a:xfrm>
        </p:spPr>
        <p:txBody>
          <a:bodyPr>
            <a:normAutofit/>
          </a:bodyPr>
          <a:lstStyle/>
          <a:p>
            <a:r>
              <a:rPr lang="en-US" dirty="0"/>
              <a:t>Treasury –Payment Security Rules</a:t>
            </a:r>
          </a:p>
          <a:p>
            <a:pPr lvl="1"/>
            <a:r>
              <a:rPr lang="en-US" sz="2000" dirty="0"/>
              <a:t>The payment security functionality limits the list of prompt values for secured fields to only those that meet the defined security-rule criteria. The prompt values are determined based on the rule definitions that are assigned to a given user or role. For SBCTC it is the valid bank codes and bank accounts for each institution.</a:t>
            </a:r>
          </a:p>
          <a:p>
            <a:pPr lvl="1"/>
            <a:r>
              <a:rPr lang="en-US" sz="2000" dirty="0"/>
              <a:t>Financial Gateway &gt; Security &gt; Security User Assignment</a:t>
            </a:r>
          </a:p>
          <a:p>
            <a:pPr lvl="2"/>
            <a:r>
              <a:rPr lang="en-US" sz="1800" dirty="0"/>
              <a:t>ZZ Treasury Local Config role accesses this</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24</a:t>
            </a:fld>
            <a:endParaRPr lang="en-US" dirty="0"/>
          </a:p>
        </p:txBody>
      </p:sp>
      <p:pic>
        <p:nvPicPr>
          <p:cNvPr id="4" name="Picture 3">
            <a:extLst>
              <a:ext uri="{FF2B5EF4-FFF2-40B4-BE49-F238E27FC236}">
                <a16:creationId xmlns:a16="http://schemas.microsoft.com/office/drawing/2014/main" id="{4111BA49-0834-48EC-95E9-FDA7EA82FA1D}"/>
              </a:ext>
            </a:extLst>
          </p:cNvPr>
          <p:cNvPicPr>
            <a:picLocks noChangeAspect="1"/>
          </p:cNvPicPr>
          <p:nvPr/>
        </p:nvPicPr>
        <p:blipFill>
          <a:blip r:embed="rId2"/>
          <a:stretch>
            <a:fillRect/>
          </a:stretch>
        </p:blipFill>
        <p:spPr>
          <a:xfrm>
            <a:off x="206085" y="4705467"/>
            <a:ext cx="8667750" cy="1686944"/>
          </a:xfrm>
          <a:prstGeom prst="rect">
            <a:avLst/>
          </a:prstGeom>
        </p:spPr>
      </p:pic>
    </p:spTree>
    <p:extLst>
      <p:ext uri="{BB962C8B-B14F-4D97-AF65-F5344CB8AC3E}">
        <p14:creationId xmlns:p14="http://schemas.microsoft.com/office/powerpoint/2010/main" val="1167333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areas of responsibility</a:t>
            </a:r>
          </a:p>
        </p:txBody>
      </p:sp>
      <p:sp>
        <p:nvSpPr>
          <p:cNvPr id="3" name="Content Placeholder 2"/>
          <p:cNvSpPr>
            <a:spLocks noGrp="1"/>
          </p:cNvSpPr>
          <p:nvPr>
            <p:ph idx="1"/>
          </p:nvPr>
        </p:nvSpPr>
        <p:spPr>
          <a:xfrm>
            <a:off x="536861" y="2311168"/>
            <a:ext cx="3330464" cy="3984769"/>
          </a:xfrm>
        </p:spPr>
        <p:txBody>
          <a:bodyPr>
            <a:normAutofit fontScale="85000" lnSpcReduction="10000"/>
          </a:bodyPr>
          <a:lstStyle/>
          <a:p>
            <a:r>
              <a:rPr lang="en-US" dirty="0"/>
              <a:t>Grants Security </a:t>
            </a:r>
          </a:p>
          <a:p>
            <a:pPr lvl="1"/>
            <a:r>
              <a:rPr lang="en-US" sz="2000" dirty="0"/>
              <a:t>PeopleSoft Grants supports user security, which enables you to limit access to specific PeopleSoft Grants proposals based on the user and department. This is based off a Tree ( for SBCTC its ALL Depts currently)</a:t>
            </a:r>
          </a:p>
          <a:p>
            <a:pPr lvl="2"/>
            <a:r>
              <a:rPr lang="en-US" sz="1800" dirty="0"/>
              <a:t>Setup Financials Supply Chain&gt; Security &gt; Grants Security &gt; Grants Operator Security </a:t>
            </a:r>
          </a:p>
          <a:p>
            <a:pPr lvl="2"/>
            <a:r>
              <a:rPr lang="en-US" sz="1800" dirty="0"/>
              <a:t>ZZ Local Security Admin role accesses this</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25</a:t>
            </a:fld>
            <a:endParaRPr lang="en-US" dirty="0"/>
          </a:p>
        </p:txBody>
      </p:sp>
      <p:pic>
        <p:nvPicPr>
          <p:cNvPr id="6" name="Picture 5">
            <a:extLst>
              <a:ext uri="{FF2B5EF4-FFF2-40B4-BE49-F238E27FC236}">
                <a16:creationId xmlns:a16="http://schemas.microsoft.com/office/drawing/2014/main" id="{4B4FB770-54FA-4242-B379-FD259833073A}"/>
              </a:ext>
            </a:extLst>
          </p:cNvPr>
          <p:cNvPicPr>
            <a:picLocks noChangeAspect="1"/>
          </p:cNvPicPr>
          <p:nvPr/>
        </p:nvPicPr>
        <p:blipFill>
          <a:blip r:embed="rId2"/>
          <a:stretch>
            <a:fillRect/>
          </a:stretch>
        </p:blipFill>
        <p:spPr>
          <a:xfrm>
            <a:off x="3867325" y="2323753"/>
            <a:ext cx="5276675" cy="3273735"/>
          </a:xfrm>
          <a:prstGeom prst="rect">
            <a:avLst/>
          </a:prstGeom>
        </p:spPr>
      </p:pic>
    </p:spTree>
    <p:extLst>
      <p:ext uri="{BB962C8B-B14F-4D97-AF65-F5344CB8AC3E}">
        <p14:creationId xmlns:p14="http://schemas.microsoft.com/office/powerpoint/2010/main" val="3034906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areas of responsibility</a:t>
            </a:r>
          </a:p>
        </p:txBody>
      </p:sp>
      <p:sp>
        <p:nvSpPr>
          <p:cNvPr id="3" name="Content Placeholder 2"/>
          <p:cNvSpPr>
            <a:spLocks noGrp="1"/>
          </p:cNvSpPr>
          <p:nvPr>
            <p:ph idx="1"/>
          </p:nvPr>
        </p:nvSpPr>
        <p:spPr>
          <a:xfrm>
            <a:off x="536860" y="2311168"/>
            <a:ext cx="8070279" cy="3984769"/>
          </a:xfrm>
        </p:spPr>
        <p:txBody>
          <a:bodyPr>
            <a:normAutofit/>
          </a:bodyPr>
          <a:lstStyle/>
          <a:p>
            <a:r>
              <a:rPr lang="en-US" dirty="0"/>
              <a:t>Procurement Card Security</a:t>
            </a:r>
          </a:p>
          <a:p>
            <a:pPr lvl="1"/>
            <a:r>
              <a:rPr lang="en-US" dirty="0"/>
              <a:t>With increased role security, you can control the level of information that is accessed by users, manage the assignments of different procurement cards, and setup proxies and default accounting distributions</a:t>
            </a:r>
          </a:p>
          <a:p>
            <a:pPr lvl="2"/>
            <a:r>
              <a:rPr lang="en-US" dirty="0"/>
              <a:t>CC_ADMINISTRATOR</a:t>
            </a:r>
          </a:p>
          <a:p>
            <a:pPr lvl="2"/>
            <a:r>
              <a:rPr lang="en-US" dirty="0"/>
              <a:t>CC_APPROVER</a:t>
            </a:r>
          </a:p>
          <a:p>
            <a:pPr lvl="2"/>
            <a:r>
              <a:rPr lang="en-US" dirty="0"/>
              <a:t>CC_RECONCILER</a:t>
            </a:r>
          </a:p>
          <a:p>
            <a:pPr lvl="2"/>
            <a:r>
              <a:rPr lang="en-US" dirty="0"/>
              <a:t>CC_REVIEWER</a:t>
            </a:r>
          </a:p>
          <a:p>
            <a:pPr lvl="2"/>
            <a:r>
              <a:rPr lang="en-US" dirty="0"/>
              <a:t>CC_USER_PO</a:t>
            </a:r>
          </a:p>
          <a:p>
            <a:pPr lvl="2"/>
            <a:r>
              <a:rPr lang="en-US" dirty="0"/>
              <a:t>CC_USER_REQ</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26</a:t>
            </a:fld>
            <a:endParaRPr lang="en-US" dirty="0"/>
          </a:p>
        </p:txBody>
      </p:sp>
    </p:spTree>
    <p:extLst>
      <p:ext uri="{BB962C8B-B14F-4D97-AF65-F5344CB8AC3E}">
        <p14:creationId xmlns:p14="http://schemas.microsoft.com/office/powerpoint/2010/main" val="3151208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areas of responsibility</a:t>
            </a:r>
          </a:p>
        </p:txBody>
      </p:sp>
      <p:sp>
        <p:nvSpPr>
          <p:cNvPr id="3" name="Content Placeholder 2"/>
          <p:cNvSpPr>
            <a:spLocks noGrp="1"/>
          </p:cNvSpPr>
          <p:nvPr>
            <p:ph idx="1"/>
          </p:nvPr>
        </p:nvSpPr>
        <p:spPr>
          <a:xfrm>
            <a:off x="536861" y="2311168"/>
            <a:ext cx="3330464" cy="3984769"/>
          </a:xfrm>
        </p:spPr>
        <p:txBody>
          <a:bodyPr>
            <a:normAutofit/>
          </a:bodyPr>
          <a:lstStyle/>
          <a:p>
            <a:r>
              <a:rPr lang="en-US" dirty="0" err="1"/>
              <a:t>Pcard</a:t>
            </a:r>
            <a:endParaRPr lang="en-US" dirty="0"/>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27</a:t>
            </a:fld>
            <a:endParaRPr lang="en-US" dirty="0"/>
          </a:p>
        </p:txBody>
      </p:sp>
      <p:pic>
        <p:nvPicPr>
          <p:cNvPr id="4" name="Picture 3">
            <a:extLst>
              <a:ext uri="{FF2B5EF4-FFF2-40B4-BE49-F238E27FC236}">
                <a16:creationId xmlns:a16="http://schemas.microsoft.com/office/drawing/2014/main" id="{C03FEA6A-503F-4D56-BBC6-F0D27D477AF4}"/>
              </a:ext>
            </a:extLst>
          </p:cNvPr>
          <p:cNvPicPr>
            <a:picLocks noChangeAspect="1"/>
          </p:cNvPicPr>
          <p:nvPr/>
        </p:nvPicPr>
        <p:blipFill>
          <a:blip r:embed="rId2"/>
          <a:stretch>
            <a:fillRect/>
          </a:stretch>
        </p:blipFill>
        <p:spPr>
          <a:xfrm>
            <a:off x="1744910" y="2728314"/>
            <a:ext cx="6384022" cy="3755612"/>
          </a:xfrm>
          <a:prstGeom prst="rect">
            <a:avLst/>
          </a:prstGeom>
        </p:spPr>
      </p:pic>
    </p:spTree>
    <p:extLst>
      <p:ext uri="{BB962C8B-B14F-4D97-AF65-F5344CB8AC3E}">
        <p14:creationId xmlns:p14="http://schemas.microsoft.com/office/powerpoint/2010/main" val="3412618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areas of responsibility</a:t>
            </a:r>
          </a:p>
        </p:txBody>
      </p:sp>
      <p:sp>
        <p:nvSpPr>
          <p:cNvPr id="3" name="Content Placeholder 2"/>
          <p:cNvSpPr>
            <a:spLocks noGrp="1"/>
          </p:cNvSpPr>
          <p:nvPr>
            <p:ph idx="1"/>
          </p:nvPr>
        </p:nvSpPr>
        <p:spPr>
          <a:xfrm>
            <a:off x="536861" y="2311168"/>
            <a:ext cx="3330464" cy="3984769"/>
          </a:xfrm>
        </p:spPr>
        <p:txBody>
          <a:bodyPr>
            <a:normAutofit/>
          </a:bodyPr>
          <a:lstStyle/>
          <a:p>
            <a:r>
              <a:rPr lang="en-US" dirty="0" err="1"/>
              <a:t>Pcard</a:t>
            </a:r>
            <a:endParaRPr lang="en-US" dirty="0"/>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28</a:t>
            </a:fld>
            <a:endParaRPr lang="en-US" dirty="0"/>
          </a:p>
        </p:txBody>
      </p:sp>
      <p:pic>
        <p:nvPicPr>
          <p:cNvPr id="6" name="Picture 5">
            <a:extLst>
              <a:ext uri="{FF2B5EF4-FFF2-40B4-BE49-F238E27FC236}">
                <a16:creationId xmlns:a16="http://schemas.microsoft.com/office/drawing/2014/main" id="{F6F72D3C-9934-4564-A468-32BE9C50B757}"/>
              </a:ext>
            </a:extLst>
          </p:cNvPr>
          <p:cNvPicPr>
            <a:picLocks noChangeAspect="1"/>
          </p:cNvPicPr>
          <p:nvPr/>
        </p:nvPicPr>
        <p:blipFill>
          <a:blip r:embed="rId2"/>
          <a:stretch>
            <a:fillRect/>
          </a:stretch>
        </p:blipFill>
        <p:spPr>
          <a:xfrm>
            <a:off x="947955" y="3084284"/>
            <a:ext cx="6853806" cy="2853421"/>
          </a:xfrm>
          <a:prstGeom prst="rect">
            <a:avLst/>
          </a:prstGeom>
        </p:spPr>
      </p:pic>
    </p:spTree>
    <p:extLst>
      <p:ext uri="{BB962C8B-B14F-4D97-AF65-F5344CB8AC3E}">
        <p14:creationId xmlns:p14="http://schemas.microsoft.com/office/powerpoint/2010/main" val="3428421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areas of responsibility</a:t>
            </a:r>
          </a:p>
        </p:txBody>
      </p:sp>
      <p:sp>
        <p:nvSpPr>
          <p:cNvPr id="3" name="Content Placeholder 2"/>
          <p:cNvSpPr>
            <a:spLocks noGrp="1"/>
          </p:cNvSpPr>
          <p:nvPr>
            <p:ph idx="1"/>
          </p:nvPr>
        </p:nvSpPr>
        <p:spPr>
          <a:xfrm>
            <a:off x="536861" y="2311169"/>
            <a:ext cx="7869384" cy="2754520"/>
          </a:xfrm>
        </p:spPr>
        <p:txBody>
          <a:bodyPr>
            <a:normAutofit/>
          </a:bodyPr>
          <a:lstStyle/>
          <a:p>
            <a:r>
              <a:rPr lang="en-US" dirty="0"/>
              <a:t>Proxies</a:t>
            </a:r>
          </a:p>
          <a:p>
            <a:pPr lvl="1"/>
            <a:r>
              <a:rPr lang="en-US" dirty="0"/>
              <a:t>Purchasing, Procurement Cards, Security, Assign Proxies (ZZ Purchasing Local Config role)</a:t>
            </a:r>
          </a:p>
          <a:p>
            <a:pPr lvl="2"/>
            <a:r>
              <a:rPr lang="en-US" dirty="0"/>
              <a:t>The Requester Default box will only appear if the proxy user has also been setup as a requester using the requester setup page</a:t>
            </a:r>
          </a:p>
          <a:p>
            <a:pPr lvl="2"/>
            <a:r>
              <a:rPr lang="en-US" dirty="0"/>
              <a:t>The Buyer Default will only appear if the proxy has been setup as a buyer on the buyer default page</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29</a:t>
            </a:fld>
            <a:endParaRPr lang="en-US" dirty="0"/>
          </a:p>
        </p:txBody>
      </p:sp>
      <p:pic>
        <p:nvPicPr>
          <p:cNvPr id="4" name="Picture 3">
            <a:extLst>
              <a:ext uri="{FF2B5EF4-FFF2-40B4-BE49-F238E27FC236}">
                <a16:creationId xmlns:a16="http://schemas.microsoft.com/office/drawing/2014/main" id="{D5F04CDE-6578-486C-B4B0-B8B5B4226DDE}"/>
              </a:ext>
            </a:extLst>
          </p:cNvPr>
          <p:cNvPicPr>
            <a:picLocks noChangeAspect="1"/>
          </p:cNvPicPr>
          <p:nvPr/>
        </p:nvPicPr>
        <p:blipFill>
          <a:blip r:embed="rId2"/>
          <a:stretch>
            <a:fillRect/>
          </a:stretch>
        </p:blipFill>
        <p:spPr>
          <a:xfrm>
            <a:off x="381481" y="5065689"/>
            <a:ext cx="8180143" cy="1351889"/>
          </a:xfrm>
          <a:prstGeom prst="rect">
            <a:avLst/>
          </a:prstGeom>
        </p:spPr>
      </p:pic>
    </p:spTree>
    <p:extLst>
      <p:ext uri="{BB962C8B-B14F-4D97-AF65-F5344CB8AC3E}">
        <p14:creationId xmlns:p14="http://schemas.microsoft.com/office/powerpoint/2010/main" val="325194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359C-B8B6-4EC0-A8F2-3F5198DBF887}"/>
              </a:ext>
            </a:extLst>
          </p:cNvPr>
          <p:cNvSpPr>
            <a:spLocks noGrp="1"/>
          </p:cNvSpPr>
          <p:nvPr>
            <p:ph type="title"/>
          </p:nvPr>
        </p:nvSpPr>
        <p:spPr/>
        <p:txBody>
          <a:bodyPr/>
          <a:lstStyle/>
          <a:p>
            <a:r>
              <a:rPr lang="en-US" dirty="0"/>
              <a:t>What is Security?</a:t>
            </a:r>
          </a:p>
        </p:txBody>
      </p:sp>
      <p:sp>
        <p:nvSpPr>
          <p:cNvPr id="3" name="Content Placeholder 2">
            <a:extLst>
              <a:ext uri="{FF2B5EF4-FFF2-40B4-BE49-F238E27FC236}">
                <a16:creationId xmlns:a16="http://schemas.microsoft.com/office/drawing/2014/main" id="{B4557DF7-9BF3-4C53-9A2B-8B78D2208CE0}"/>
              </a:ext>
            </a:extLst>
          </p:cNvPr>
          <p:cNvSpPr>
            <a:spLocks noGrp="1"/>
          </p:cNvSpPr>
          <p:nvPr>
            <p:ph idx="1"/>
          </p:nvPr>
        </p:nvSpPr>
        <p:spPr>
          <a:xfrm>
            <a:off x="536860" y="2415155"/>
            <a:ext cx="5226377" cy="3910144"/>
          </a:xfrm>
        </p:spPr>
        <p:txBody>
          <a:bodyPr/>
          <a:lstStyle/>
          <a:p>
            <a:r>
              <a:rPr lang="en-US" sz="2400" dirty="0"/>
              <a:t>Security controls access to pages/data </a:t>
            </a:r>
          </a:p>
          <a:p>
            <a:r>
              <a:rPr lang="en-US" sz="2400" dirty="0"/>
              <a:t>Each User has a single User Profile</a:t>
            </a:r>
          </a:p>
          <a:p>
            <a:r>
              <a:rPr lang="en-US" sz="2400" dirty="0"/>
              <a:t>Profiles are attached to one to many roles</a:t>
            </a:r>
          </a:p>
          <a:p>
            <a:r>
              <a:rPr lang="en-US" sz="2400" dirty="0"/>
              <a:t>Roles have zero to many permission lists</a:t>
            </a:r>
          </a:p>
          <a:p>
            <a:r>
              <a:rPr lang="en-US" sz="2400" dirty="0"/>
              <a:t>Permission list contain page access required to perform business processes</a:t>
            </a:r>
          </a:p>
        </p:txBody>
      </p:sp>
      <p:sp>
        <p:nvSpPr>
          <p:cNvPr id="4" name="Slide Number Placeholder 3">
            <a:extLst>
              <a:ext uri="{FF2B5EF4-FFF2-40B4-BE49-F238E27FC236}">
                <a16:creationId xmlns:a16="http://schemas.microsoft.com/office/drawing/2014/main" id="{E0B49E3F-5A44-455D-8B84-7EFE92DD5511}"/>
              </a:ext>
            </a:extLst>
          </p:cNvPr>
          <p:cNvSpPr>
            <a:spLocks noGrp="1"/>
          </p:cNvSpPr>
          <p:nvPr>
            <p:ph type="sldNum" sz="quarter" idx="12"/>
          </p:nvPr>
        </p:nvSpPr>
        <p:spPr/>
        <p:txBody>
          <a:bodyPr/>
          <a:lstStyle/>
          <a:p>
            <a:fld id="{DEE5BC03-7CE3-4FE3-BC0A-0ACCA8AC1F24}" type="slidenum">
              <a:rPr lang="en-US" smtClean="0"/>
              <a:pPr/>
              <a:t>3</a:t>
            </a:fld>
            <a:endParaRPr lang="en-US" dirty="0"/>
          </a:p>
        </p:txBody>
      </p:sp>
      <p:pic>
        <p:nvPicPr>
          <p:cNvPr id="7" name="Picture 6">
            <a:extLst>
              <a:ext uri="{FF2B5EF4-FFF2-40B4-BE49-F238E27FC236}">
                <a16:creationId xmlns:a16="http://schemas.microsoft.com/office/drawing/2014/main" id="{F9015CA3-1D54-4662-BDF8-B22955D182C9}"/>
              </a:ext>
            </a:extLst>
          </p:cNvPr>
          <p:cNvPicPr>
            <a:picLocks noChangeAspect="1"/>
          </p:cNvPicPr>
          <p:nvPr/>
        </p:nvPicPr>
        <p:blipFill>
          <a:blip r:embed="rId2"/>
          <a:stretch>
            <a:fillRect/>
          </a:stretch>
        </p:blipFill>
        <p:spPr>
          <a:xfrm>
            <a:off x="5763237" y="2415155"/>
            <a:ext cx="3380763" cy="2719586"/>
          </a:xfrm>
          <a:prstGeom prst="rect">
            <a:avLst/>
          </a:prstGeom>
        </p:spPr>
      </p:pic>
    </p:spTree>
    <p:extLst>
      <p:ext uri="{BB962C8B-B14F-4D97-AF65-F5344CB8AC3E}">
        <p14:creationId xmlns:p14="http://schemas.microsoft.com/office/powerpoint/2010/main" val="4232431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p:txBody>
          <a:bodyPr>
            <a:normAutofit lnSpcReduction="10000"/>
          </a:bodyPr>
          <a:lstStyle/>
          <a:p>
            <a:r>
              <a:rPr lang="en-US" dirty="0"/>
              <a:t>EXPENSES </a:t>
            </a:r>
          </a:p>
          <a:p>
            <a:r>
              <a:rPr lang="en-US" dirty="0"/>
              <a:t>Travel And Expenses, Manage Expenses Security, Authorize Expense Users</a:t>
            </a:r>
          </a:p>
          <a:p>
            <a:pPr lvl="1"/>
            <a:r>
              <a:rPr lang="en-US" dirty="0"/>
              <a:t>There is a process that populates this, but for a critical hire that needs access prior to the batch run, it can be manually update.  This allows and employee to enter expense transactions on behalf of themselves or other employees.</a:t>
            </a:r>
          </a:p>
          <a:p>
            <a:pPr lvl="2"/>
            <a:r>
              <a:rPr lang="en-US" dirty="0"/>
              <a:t>(ZZ Expenses User Admin role)</a:t>
            </a:r>
          </a:p>
          <a:p>
            <a:pPr lvl="2"/>
            <a:r>
              <a:rPr lang="en-US" dirty="0"/>
              <a:t>This could be handled by the expenses administrator on your campus</a:t>
            </a:r>
          </a:p>
        </p:txBody>
      </p:sp>
      <p:sp>
        <p:nvSpPr>
          <p:cNvPr id="5" name="Slide Number Placeholder 4"/>
          <p:cNvSpPr>
            <a:spLocks noGrp="1"/>
          </p:cNvSpPr>
          <p:nvPr>
            <p:ph type="sldNum" sz="quarter" idx="12"/>
          </p:nvPr>
        </p:nvSpPr>
        <p:spPr/>
        <p:txBody>
          <a:bodyPr/>
          <a:lstStyle/>
          <a:p>
            <a:fld id="{64336152-522D-534E-A387-BE770A7CAF94}" type="slidenum">
              <a:rPr lang="en-US" smtClean="0"/>
              <a:pPr/>
              <a:t>30</a:t>
            </a:fld>
            <a:endParaRPr lang="en-US" dirty="0"/>
          </a:p>
        </p:txBody>
      </p:sp>
    </p:spTree>
    <p:extLst>
      <p:ext uri="{BB962C8B-B14F-4D97-AF65-F5344CB8AC3E}">
        <p14:creationId xmlns:p14="http://schemas.microsoft.com/office/powerpoint/2010/main" val="4135153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p:txBody>
          <a:bodyPr>
            <a:normAutofit/>
          </a:bodyPr>
          <a:lstStyle/>
          <a:p>
            <a:r>
              <a:rPr lang="en-US" dirty="0"/>
              <a:t>EXPENSES </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31</a:t>
            </a:fld>
            <a:endParaRPr lang="en-US" dirty="0"/>
          </a:p>
        </p:txBody>
      </p:sp>
      <p:pic>
        <p:nvPicPr>
          <p:cNvPr id="4" name="Picture 3">
            <a:extLst>
              <a:ext uri="{FF2B5EF4-FFF2-40B4-BE49-F238E27FC236}">
                <a16:creationId xmlns:a16="http://schemas.microsoft.com/office/drawing/2014/main" id="{68C8C1CC-1CDE-4633-865F-4F73DA0222B8}"/>
              </a:ext>
            </a:extLst>
          </p:cNvPr>
          <p:cNvPicPr>
            <a:picLocks noChangeAspect="1"/>
          </p:cNvPicPr>
          <p:nvPr/>
        </p:nvPicPr>
        <p:blipFill>
          <a:blip r:embed="rId2"/>
          <a:stretch>
            <a:fillRect/>
          </a:stretch>
        </p:blipFill>
        <p:spPr>
          <a:xfrm>
            <a:off x="1332972" y="2896012"/>
            <a:ext cx="6744749" cy="3587914"/>
          </a:xfrm>
          <a:prstGeom prst="rect">
            <a:avLst/>
          </a:prstGeom>
        </p:spPr>
      </p:pic>
    </p:spTree>
    <p:extLst>
      <p:ext uri="{BB962C8B-B14F-4D97-AF65-F5344CB8AC3E}">
        <p14:creationId xmlns:p14="http://schemas.microsoft.com/office/powerpoint/2010/main" val="3862811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p:txBody>
          <a:bodyPr>
            <a:normAutofit/>
          </a:bodyPr>
          <a:lstStyle/>
          <a:p>
            <a:r>
              <a:rPr lang="en-US" dirty="0"/>
              <a:t>EXPENSES</a:t>
            </a:r>
          </a:p>
          <a:p>
            <a:r>
              <a:rPr lang="en-US" dirty="0"/>
              <a:t>Travel And Expenses, Manage Employee Information, Update Profile</a:t>
            </a:r>
          </a:p>
          <a:p>
            <a:pPr lvl="1"/>
            <a:r>
              <a:rPr lang="en-US" dirty="0"/>
              <a:t>This is where default </a:t>
            </a:r>
            <a:r>
              <a:rPr lang="en-US" dirty="0" err="1"/>
              <a:t>chartfields</a:t>
            </a:r>
            <a:r>
              <a:rPr lang="en-US" dirty="0"/>
              <a:t> are configured for expense transactions, and also it is where the Supervisor ID defaults in for approvals.</a:t>
            </a:r>
          </a:p>
          <a:p>
            <a:pPr lvl="2"/>
            <a:r>
              <a:rPr lang="en-US" dirty="0"/>
              <a:t>(ZZ Expenses User Admin role)</a:t>
            </a:r>
          </a:p>
          <a:p>
            <a:pPr lvl="2"/>
            <a:r>
              <a:rPr lang="en-US" dirty="0"/>
              <a:t>This could be handled by the expenses administrator on your campus</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32</a:t>
            </a:fld>
            <a:endParaRPr lang="en-US" dirty="0"/>
          </a:p>
        </p:txBody>
      </p:sp>
    </p:spTree>
    <p:extLst>
      <p:ext uri="{BB962C8B-B14F-4D97-AF65-F5344CB8AC3E}">
        <p14:creationId xmlns:p14="http://schemas.microsoft.com/office/powerpoint/2010/main" val="3861834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47395"/>
            <a:ext cx="8336975" cy="4124806"/>
          </a:xfrm>
        </p:spPr>
        <p:txBody>
          <a:bodyPr>
            <a:normAutofit/>
          </a:bodyPr>
          <a:lstStyle/>
          <a:p>
            <a:r>
              <a:rPr lang="en-US" dirty="0"/>
              <a:t>EXPENSES</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33</a:t>
            </a:fld>
            <a:endParaRPr lang="en-US" dirty="0"/>
          </a:p>
        </p:txBody>
      </p:sp>
      <p:pic>
        <p:nvPicPr>
          <p:cNvPr id="4" name="Picture 3">
            <a:extLst>
              <a:ext uri="{FF2B5EF4-FFF2-40B4-BE49-F238E27FC236}">
                <a16:creationId xmlns:a16="http://schemas.microsoft.com/office/drawing/2014/main" id="{99EED4EF-8211-4B4B-8170-71E585F89E13}"/>
              </a:ext>
            </a:extLst>
          </p:cNvPr>
          <p:cNvPicPr>
            <a:picLocks noChangeAspect="1"/>
          </p:cNvPicPr>
          <p:nvPr/>
        </p:nvPicPr>
        <p:blipFill>
          <a:blip r:embed="rId2"/>
          <a:stretch>
            <a:fillRect/>
          </a:stretch>
        </p:blipFill>
        <p:spPr>
          <a:xfrm>
            <a:off x="1694576" y="2596669"/>
            <a:ext cx="5509850" cy="4124806"/>
          </a:xfrm>
          <a:prstGeom prst="rect">
            <a:avLst/>
          </a:prstGeom>
        </p:spPr>
      </p:pic>
    </p:spTree>
    <p:extLst>
      <p:ext uri="{BB962C8B-B14F-4D97-AF65-F5344CB8AC3E}">
        <p14:creationId xmlns:p14="http://schemas.microsoft.com/office/powerpoint/2010/main" val="1483743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p:txBody>
          <a:bodyPr>
            <a:normAutofit/>
          </a:bodyPr>
          <a:lstStyle/>
          <a:p>
            <a:r>
              <a:rPr lang="en-US" dirty="0"/>
              <a:t>EXPENSES</a:t>
            </a:r>
          </a:p>
          <a:p>
            <a:r>
              <a:rPr lang="en-US" dirty="0"/>
              <a:t>Setup Financials Supply Chain, Product Related, Expenses, Management, Approval Setup, Approver Assignments</a:t>
            </a:r>
          </a:p>
          <a:p>
            <a:pPr lvl="1"/>
            <a:r>
              <a:rPr lang="en-US" dirty="0"/>
              <a:t>This is where approvers for Expenses are defined by approval level.</a:t>
            </a:r>
          </a:p>
          <a:p>
            <a:pPr lvl="2"/>
            <a:r>
              <a:rPr lang="en-US" dirty="0"/>
              <a:t>(ZZ Expenses Local Config role)</a:t>
            </a:r>
          </a:p>
          <a:p>
            <a:pPr lvl="2"/>
            <a:r>
              <a:rPr lang="en-US" dirty="0"/>
              <a:t>This is probably handled by the expenses administrator on your campus</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34</a:t>
            </a:fld>
            <a:endParaRPr lang="en-US" dirty="0"/>
          </a:p>
        </p:txBody>
      </p:sp>
    </p:spTree>
    <p:extLst>
      <p:ext uri="{BB962C8B-B14F-4D97-AF65-F5344CB8AC3E}">
        <p14:creationId xmlns:p14="http://schemas.microsoft.com/office/powerpoint/2010/main" val="3376376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p:txBody>
          <a:bodyPr>
            <a:normAutofit/>
          </a:bodyPr>
          <a:lstStyle/>
          <a:p>
            <a:r>
              <a:rPr lang="en-US" dirty="0"/>
              <a:t>EXPENSES</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35</a:t>
            </a:fld>
            <a:endParaRPr lang="en-US" dirty="0"/>
          </a:p>
        </p:txBody>
      </p:sp>
      <p:pic>
        <p:nvPicPr>
          <p:cNvPr id="4" name="Picture 3">
            <a:extLst>
              <a:ext uri="{FF2B5EF4-FFF2-40B4-BE49-F238E27FC236}">
                <a16:creationId xmlns:a16="http://schemas.microsoft.com/office/drawing/2014/main" id="{F61E5DF9-21AC-4E2A-B9AF-70428C570425}"/>
              </a:ext>
            </a:extLst>
          </p:cNvPr>
          <p:cNvPicPr>
            <a:picLocks noChangeAspect="1"/>
          </p:cNvPicPr>
          <p:nvPr/>
        </p:nvPicPr>
        <p:blipFill>
          <a:blip r:embed="rId2"/>
          <a:stretch>
            <a:fillRect/>
          </a:stretch>
        </p:blipFill>
        <p:spPr>
          <a:xfrm>
            <a:off x="3254928" y="2415155"/>
            <a:ext cx="3112664" cy="3916343"/>
          </a:xfrm>
          <a:prstGeom prst="rect">
            <a:avLst/>
          </a:prstGeom>
        </p:spPr>
      </p:pic>
    </p:spTree>
    <p:extLst>
      <p:ext uri="{BB962C8B-B14F-4D97-AF65-F5344CB8AC3E}">
        <p14:creationId xmlns:p14="http://schemas.microsoft.com/office/powerpoint/2010/main" val="3496987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p:txBody>
          <a:bodyPr>
            <a:normAutofit/>
          </a:bodyPr>
          <a:lstStyle/>
          <a:p>
            <a:r>
              <a:rPr lang="en-US" dirty="0"/>
              <a:t>EXPENSES</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36</a:t>
            </a:fld>
            <a:endParaRPr lang="en-US" dirty="0"/>
          </a:p>
        </p:txBody>
      </p:sp>
      <p:pic>
        <p:nvPicPr>
          <p:cNvPr id="6" name="Picture 5">
            <a:extLst>
              <a:ext uri="{FF2B5EF4-FFF2-40B4-BE49-F238E27FC236}">
                <a16:creationId xmlns:a16="http://schemas.microsoft.com/office/drawing/2014/main" id="{3605C538-1D92-4811-8C0A-E0D80F6386DB}"/>
              </a:ext>
            </a:extLst>
          </p:cNvPr>
          <p:cNvPicPr>
            <a:picLocks noChangeAspect="1"/>
          </p:cNvPicPr>
          <p:nvPr/>
        </p:nvPicPr>
        <p:blipFill>
          <a:blip r:embed="rId2"/>
          <a:stretch>
            <a:fillRect/>
          </a:stretch>
        </p:blipFill>
        <p:spPr>
          <a:xfrm>
            <a:off x="536860" y="2945100"/>
            <a:ext cx="7781925" cy="3657600"/>
          </a:xfrm>
          <a:prstGeom prst="rect">
            <a:avLst/>
          </a:prstGeom>
        </p:spPr>
      </p:pic>
    </p:spTree>
    <p:extLst>
      <p:ext uri="{BB962C8B-B14F-4D97-AF65-F5344CB8AC3E}">
        <p14:creationId xmlns:p14="http://schemas.microsoft.com/office/powerpoint/2010/main" val="2805637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074953"/>
          </a:xfrm>
        </p:spPr>
        <p:txBody>
          <a:bodyPr>
            <a:normAutofit/>
          </a:bodyPr>
          <a:lstStyle/>
          <a:p>
            <a:r>
              <a:rPr lang="en-US" dirty="0"/>
              <a:t>User Preferences – Overall Tab</a:t>
            </a:r>
          </a:p>
          <a:p>
            <a:pPr lvl="1"/>
            <a:r>
              <a:rPr lang="en-US" dirty="0"/>
              <a:t>The Business Unit should be set to the college Business Unit and the </a:t>
            </a:r>
            <a:r>
              <a:rPr lang="en-US" dirty="0" err="1"/>
              <a:t>Setid</a:t>
            </a:r>
            <a:r>
              <a:rPr lang="en-US" dirty="0"/>
              <a:t> will always be WACTC</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37</a:t>
            </a:fld>
            <a:endParaRPr lang="en-US" dirty="0"/>
          </a:p>
        </p:txBody>
      </p:sp>
      <p:pic>
        <p:nvPicPr>
          <p:cNvPr id="4" name="Picture 3">
            <a:extLst>
              <a:ext uri="{FF2B5EF4-FFF2-40B4-BE49-F238E27FC236}">
                <a16:creationId xmlns:a16="http://schemas.microsoft.com/office/drawing/2014/main" id="{4DE5A948-A157-4A0A-8C11-E24951036386}"/>
              </a:ext>
            </a:extLst>
          </p:cNvPr>
          <p:cNvPicPr>
            <a:picLocks noChangeAspect="1"/>
          </p:cNvPicPr>
          <p:nvPr/>
        </p:nvPicPr>
        <p:blipFill>
          <a:blip r:embed="rId2"/>
          <a:stretch>
            <a:fillRect/>
          </a:stretch>
        </p:blipFill>
        <p:spPr>
          <a:xfrm>
            <a:off x="679507" y="3238150"/>
            <a:ext cx="3827739" cy="3002200"/>
          </a:xfrm>
          <a:prstGeom prst="rect">
            <a:avLst/>
          </a:prstGeom>
        </p:spPr>
      </p:pic>
    </p:spTree>
    <p:extLst>
      <p:ext uri="{BB962C8B-B14F-4D97-AF65-F5344CB8AC3E}">
        <p14:creationId xmlns:p14="http://schemas.microsoft.com/office/powerpoint/2010/main" val="22175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Process Groups</a:t>
            </a:r>
          </a:p>
          <a:p>
            <a:pPr lvl="1"/>
            <a:r>
              <a:rPr lang="en-US" sz="2000" dirty="0"/>
              <a:t>There are several different process groups.  These enable different actions available on transactions under the action menu;  The example in the screen shot on next page provides the user access to mass cancel ap payments and run payment post.  Other examples are VOUCHER;  This enables to a user to run processes directly on the voucher entry pages, such as budget checking, doc tolerance, etc.  Without having to wait on batch processing. </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38</a:t>
            </a:fld>
            <a:endParaRPr lang="en-US" dirty="0"/>
          </a:p>
        </p:txBody>
      </p:sp>
    </p:spTree>
    <p:extLst>
      <p:ext uri="{BB962C8B-B14F-4D97-AF65-F5344CB8AC3E}">
        <p14:creationId xmlns:p14="http://schemas.microsoft.com/office/powerpoint/2010/main" val="3426169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Process Groups</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39</a:t>
            </a:fld>
            <a:endParaRPr lang="en-US" dirty="0"/>
          </a:p>
        </p:txBody>
      </p:sp>
      <p:pic>
        <p:nvPicPr>
          <p:cNvPr id="6" name="Picture 5">
            <a:extLst>
              <a:ext uri="{FF2B5EF4-FFF2-40B4-BE49-F238E27FC236}">
                <a16:creationId xmlns:a16="http://schemas.microsoft.com/office/drawing/2014/main" id="{3606D455-D0D1-4A81-95A2-DA5A92D8AA74}"/>
              </a:ext>
            </a:extLst>
          </p:cNvPr>
          <p:cNvPicPr>
            <a:picLocks noChangeAspect="1"/>
          </p:cNvPicPr>
          <p:nvPr/>
        </p:nvPicPr>
        <p:blipFill>
          <a:blip r:embed="rId2"/>
          <a:stretch>
            <a:fillRect/>
          </a:stretch>
        </p:blipFill>
        <p:spPr>
          <a:xfrm>
            <a:off x="1507920" y="2663878"/>
            <a:ext cx="4079147" cy="3009371"/>
          </a:xfrm>
          <a:prstGeom prst="rect">
            <a:avLst/>
          </a:prstGeom>
        </p:spPr>
      </p:pic>
    </p:spTree>
    <p:extLst>
      <p:ext uri="{BB962C8B-B14F-4D97-AF65-F5344CB8AC3E}">
        <p14:creationId xmlns:p14="http://schemas.microsoft.com/office/powerpoint/2010/main" val="336606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23EF-37A6-42EF-B26B-3F2C58F7C061}"/>
              </a:ext>
            </a:extLst>
          </p:cNvPr>
          <p:cNvSpPr>
            <a:spLocks noGrp="1"/>
          </p:cNvSpPr>
          <p:nvPr>
            <p:ph type="title"/>
          </p:nvPr>
        </p:nvSpPr>
        <p:spPr/>
        <p:txBody>
          <a:bodyPr/>
          <a:lstStyle/>
          <a:p>
            <a:r>
              <a:rPr lang="en-US" dirty="0"/>
              <a:t>What is Security</a:t>
            </a:r>
          </a:p>
        </p:txBody>
      </p:sp>
      <p:sp>
        <p:nvSpPr>
          <p:cNvPr id="3" name="Content Placeholder 2">
            <a:extLst>
              <a:ext uri="{FF2B5EF4-FFF2-40B4-BE49-F238E27FC236}">
                <a16:creationId xmlns:a16="http://schemas.microsoft.com/office/drawing/2014/main" id="{9C0178B9-38DB-477C-9001-6422241BD972}"/>
              </a:ext>
            </a:extLst>
          </p:cNvPr>
          <p:cNvSpPr>
            <a:spLocks noGrp="1"/>
          </p:cNvSpPr>
          <p:nvPr>
            <p:ph idx="1"/>
          </p:nvPr>
        </p:nvSpPr>
        <p:spPr/>
        <p:txBody>
          <a:bodyPr/>
          <a:lstStyle/>
          <a:p>
            <a:r>
              <a:rPr lang="en-US" dirty="0"/>
              <a:t>Security roles should be business process based</a:t>
            </a:r>
          </a:p>
          <a:p>
            <a:pPr lvl="1"/>
            <a:r>
              <a:rPr lang="en-US" dirty="0"/>
              <a:t>Navigator &gt; Accounts Payable&gt; Vouchers&gt; Add/Update &gt; Regular Entry</a:t>
            </a:r>
          </a:p>
          <a:p>
            <a:pPr lvl="1"/>
            <a:r>
              <a:rPr lang="en-US" dirty="0"/>
              <a:t>Roles should contain the access needed to perform the business process</a:t>
            </a:r>
          </a:p>
          <a:p>
            <a:pPr lvl="1"/>
            <a:r>
              <a:rPr lang="en-US" dirty="0"/>
              <a:t>Sometimes they are bundled with several business processes that should be performed by the same type of individual</a:t>
            </a:r>
          </a:p>
          <a:p>
            <a:pPr lvl="1"/>
            <a:r>
              <a:rPr lang="en-US" b="1" dirty="0"/>
              <a:t>Roles Should not be built based on Job Titles</a:t>
            </a:r>
          </a:p>
        </p:txBody>
      </p:sp>
      <p:sp>
        <p:nvSpPr>
          <p:cNvPr id="4" name="Slide Number Placeholder 3">
            <a:extLst>
              <a:ext uri="{FF2B5EF4-FFF2-40B4-BE49-F238E27FC236}">
                <a16:creationId xmlns:a16="http://schemas.microsoft.com/office/drawing/2014/main" id="{EA212E63-63C1-4651-BAFE-1A57D17E2562}"/>
              </a:ext>
            </a:extLst>
          </p:cNvPr>
          <p:cNvSpPr>
            <a:spLocks noGrp="1"/>
          </p:cNvSpPr>
          <p:nvPr>
            <p:ph type="sldNum" sz="quarter" idx="12"/>
          </p:nvPr>
        </p:nvSpPr>
        <p:spPr/>
        <p:txBody>
          <a:bodyPr/>
          <a:lstStyle/>
          <a:p>
            <a:fld id="{DEE5BC03-7CE3-4FE3-BC0A-0ACCA8AC1F24}" type="slidenum">
              <a:rPr lang="en-US" smtClean="0"/>
              <a:pPr/>
              <a:t>4</a:t>
            </a:fld>
            <a:endParaRPr lang="en-US" dirty="0"/>
          </a:p>
        </p:txBody>
      </p:sp>
    </p:spTree>
    <p:extLst>
      <p:ext uri="{BB962C8B-B14F-4D97-AF65-F5344CB8AC3E}">
        <p14:creationId xmlns:p14="http://schemas.microsoft.com/office/powerpoint/2010/main" val="1965535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Process Groups</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40</a:t>
            </a:fld>
            <a:endParaRPr lang="en-US" dirty="0"/>
          </a:p>
        </p:txBody>
      </p:sp>
      <p:pic>
        <p:nvPicPr>
          <p:cNvPr id="4" name="Picture 3">
            <a:extLst>
              <a:ext uri="{FF2B5EF4-FFF2-40B4-BE49-F238E27FC236}">
                <a16:creationId xmlns:a16="http://schemas.microsoft.com/office/drawing/2014/main" id="{FEF40CFA-DF7D-499D-95C9-8C3A5D0A36F1}"/>
              </a:ext>
            </a:extLst>
          </p:cNvPr>
          <p:cNvPicPr>
            <a:picLocks noChangeAspect="1"/>
          </p:cNvPicPr>
          <p:nvPr/>
        </p:nvPicPr>
        <p:blipFill>
          <a:blip r:embed="rId2"/>
          <a:stretch>
            <a:fillRect/>
          </a:stretch>
        </p:blipFill>
        <p:spPr>
          <a:xfrm>
            <a:off x="4471332" y="2588377"/>
            <a:ext cx="4402503" cy="3009371"/>
          </a:xfrm>
          <a:prstGeom prst="rect">
            <a:avLst/>
          </a:prstGeom>
        </p:spPr>
      </p:pic>
      <p:pic>
        <p:nvPicPr>
          <p:cNvPr id="7" name="Picture 6">
            <a:extLst>
              <a:ext uri="{FF2B5EF4-FFF2-40B4-BE49-F238E27FC236}">
                <a16:creationId xmlns:a16="http://schemas.microsoft.com/office/drawing/2014/main" id="{250FFB52-986D-46E4-B7F3-1D68D3CE06D9}"/>
              </a:ext>
            </a:extLst>
          </p:cNvPr>
          <p:cNvPicPr>
            <a:picLocks noChangeAspect="1"/>
          </p:cNvPicPr>
          <p:nvPr/>
        </p:nvPicPr>
        <p:blipFill>
          <a:blip r:embed="rId3"/>
          <a:stretch>
            <a:fillRect/>
          </a:stretch>
        </p:blipFill>
        <p:spPr>
          <a:xfrm>
            <a:off x="536860" y="2613660"/>
            <a:ext cx="3892869" cy="3381020"/>
          </a:xfrm>
          <a:prstGeom prst="rect">
            <a:avLst/>
          </a:prstGeom>
        </p:spPr>
      </p:pic>
    </p:spTree>
    <p:extLst>
      <p:ext uri="{BB962C8B-B14F-4D97-AF65-F5344CB8AC3E}">
        <p14:creationId xmlns:p14="http://schemas.microsoft.com/office/powerpoint/2010/main" val="1977612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Asset Management</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41</a:t>
            </a:fld>
            <a:endParaRPr lang="en-US" dirty="0"/>
          </a:p>
        </p:txBody>
      </p:sp>
      <p:pic>
        <p:nvPicPr>
          <p:cNvPr id="4" name="Picture 3">
            <a:extLst>
              <a:ext uri="{FF2B5EF4-FFF2-40B4-BE49-F238E27FC236}">
                <a16:creationId xmlns:a16="http://schemas.microsoft.com/office/drawing/2014/main" id="{F8DDC29A-47EB-44BB-BBB7-69A0C7328C65}"/>
              </a:ext>
            </a:extLst>
          </p:cNvPr>
          <p:cNvPicPr>
            <a:picLocks noChangeAspect="1"/>
          </p:cNvPicPr>
          <p:nvPr/>
        </p:nvPicPr>
        <p:blipFill>
          <a:blip r:embed="rId2"/>
          <a:stretch>
            <a:fillRect/>
          </a:stretch>
        </p:blipFill>
        <p:spPr>
          <a:xfrm>
            <a:off x="968928" y="2530387"/>
            <a:ext cx="7206143" cy="4132481"/>
          </a:xfrm>
          <a:prstGeom prst="rect">
            <a:avLst/>
          </a:prstGeom>
        </p:spPr>
      </p:pic>
    </p:spTree>
    <p:extLst>
      <p:ext uri="{BB962C8B-B14F-4D97-AF65-F5344CB8AC3E}">
        <p14:creationId xmlns:p14="http://schemas.microsoft.com/office/powerpoint/2010/main" val="1386326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Asset Management</a:t>
            </a:r>
          </a:p>
          <a:p>
            <a:pPr lvl="1"/>
            <a:r>
              <a:rPr lang="en-US" sz="1600" dirty="0"/>
              <a:t>Accounting Date:  Supply a default date on which you want this transaction distributed to the general ledger. The accounting date is validated against the open periods that you establish for Asset Management in the FIN_OPEN_PERIOD table to determine to which period the system posts. The difference between the transaction date and the accounting date determines whether any prior period depreciation must be calculated. For example, suppose that a computer was acquired and placed in service on March 15, 2006 but was not entered in Asset Management until August 1, 2006. All general ledger periods prior to August are closed. In this case, Asset Management automatically calculates depreciation starting in March and posts it to the general ledger in August. </a:t>
            </a:r>
          </a:p>
          <a:p>
            <a:pPr lvl="1"/>
            <a:r>
              <a:rPr lang="en-US" sz="1600" dirty="0"/>
              <a:t>Transaction Date:  Supply a default date for asset transactions or leave this field blank to use the system date.</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42</a:t>
            </a:fld>
            <a:endParaRPr lang="en-US" dirty="0"/>
          </a:p>
        </p:txBody>
      </p:sp>
    </p:spTree>
    <p:extLst>
      <p:ext uri="{BB962C8B-B14F-4D97-AF65-F5344CB8AC3E}">
        <p14:creationId xmlns:p14="http://schemas.microsoft.com/office/powerpoint/2010/main" val="4216668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fontScale="77500" lnSpcReduction="20000"/>
          </a:bodyPr>
          <a:lstStyle/>
          <a:p>
            <a:r>
              <a:rPr lang="en-US" dirty="0"/>
              <a:t>User Preferences – Asset Management</a:t>
            </a:r>
          </a:p>
          <a:p>
            <a:pPr lvl="1"/>
            <a:r>
              <a:rPr lang="en-US" b="1" dirty="0"/>
              <a:t>Edit Options for Interface Transactions</a:t>
            </a:r>
          </a:p>
          <a:p>
            <a:pPr lvl="2"/>
            <a:r>
              <a:rPr lang="en-US" dirty="0"/>
              <a:t>Edit Review AP/PO Information:</a:t>
            </a:r>
          </a:p>
          <a:p>
            <a:pPr lvl="3"/>
            <a:r>
              <a:rPr lang="en-US" sz="1700" dirty="0"/>
              <a:t>Select the options for this user for editing the Review AP/PO Information component. The available options are:</a:t>
            </a:r>
          </a:p>
          <a:p>
            <a:pPr lvl="3"/>
            <a:r>
              <a:rPr lang="en-US" sz="1700" i="1" dirty="0"/>
              <a:t>All</a:t>
            </a:r>
            <a:r>
              <a:rPr lang="en-US" sz="1700" dirty="0"/>
              <a:t>: Select this option to allow user to make edits to the following entries; Load Status, Asset ID, Dates Only fields and Operation Asset Details fields.</a:t>
            </a:r>
          </a:p>
          <a:p>
            <a:pPr lvl="3"/>
            <a:r>
              <a:rPr lang="en-US" sz="1700" i="1" dirty="0"/>
              <a:t>Dates Only</a:t>
            </a:r>
            <a:r>
              <a:rPr lang="en-US" sz="1700" dirty="0"/>
              <a:t>: Select this option to allow user to make edits to Load Status, Accounting Date and Transaction Date.</a:t>
            </a:r>
          </a:p>
          <a:p>
            <a:pPr lvl="3"/>
            <a:r>
              <a:rPr lang="en-US" sz="1700" i="1" dirty="0"/>
              <a:t>Operational Asset Details</a:t>
            </a:r>
            <a:r>
              <a:rPr lang="en-US" sz="1700" dirty="0"/>
              <a:t>: This is the default option. Select this option to allow user edits to asset operational fields only.</a:t>
            </a:r>
          </a:p>
          <a:p>
            <a:pPr lvl="3"/>
            <a:r>
              <a:rPr lang="en-US" sz="1700" i="1" dirty="0"/>
              <a:t>None</a:t>
            </a:r>
            <a:r>
              <a:rPr lang="en-US" sz="1700" dirty="0"/>
              <a:t>: Select this option to allow edits to only the Load Status</a:t>
            </a:r>
            <a:r>
              <a:rPr lang="en-US" dirty="0"/>
              <a:t>.</a:t>
            </a:r>
          </a:p>
          <a:p>
            <a:pPr lvl="2"/>
            <a:r>
              <a:rPr lang="en-US" dirty="0"/>
              <a:t>Edit Review Transactions Info </a:t>
            </a:r>
          </a:p>
          <a:p>
            <a:pPr lvl="3"/>
            <a:r>
              <a:rPr lang="en-US" dirty="0"/>
              <a:t>Select the options for this user for editing the Review Transactions component. The available options are:</a:t>
            </a:r>
          </a:p>
          <a:p>
            <a:pPr lvl="3"/>
            <a:r>
              <a:rPr lang="en-US" i="1" dirty="0"/>
              <a:t>All</a:t>
            </a:r>
            <a:r>
              <a:rPr lang="en-US" dirty="0"/>
              <a:t>: Select this option to allow user to make edits to the following entries; Load Status, Auto Approval Status, Dates Only fields, Operation Asset Details fields and most fields in the Distribution and Cost Information section.</a:t>
            </a:r>
          </a:p>
          <a:p>
            <a:pPr lvl="3"/>
            <a:r>
              <a:rPr lang="en-US" i="1" dirty="0"/>
              <a:t>Dates Only</a:t>
            </a:r>
            <a:r>
              <a:rPr lang="en-US" dirty="0"/>
              <a:t>: Select this option to allow user to make edits to Load Status, Auto Approval Status, Acquisition Date, In-Service Date, Accounting Date and Transaction Date.</a:t>
            </a:r>
          </a:p>
          <a:p>
            <a:pPr lvl="3"/>
            <a:r>
              <a:rPr lang="en-US" i="1" dirty="0"/>
              <a:t>Operational Asset Details</a:t>
            </a:r>
            <a:r>
              <a:rPr lang="en-US" dirty="0"/>
              <a:t>: Select this option to allow user edits to asset operational fields only.</a:t>
            </a:r>
          </a:p>
          <a:p>
            <a:pPr lvl="3"/>
            <a:r>
              <a:rPr lang="en-US" i="1" dirty="0"/>
              <a:t>None</a:t>
            </a:r>
            <a:r>
              <a:rPr lang="en-US" dirty="0"/>
              <a:t>: This is the default option. Select this option to allow edits to only the Load Status and the Auto Approval Status.</a:t>
            </a:r>
          </a:p>
          <a:p>
            <a:pPr lvl="3"/>
            <a:endParaRPr lang="en-US" dirty="0"/>
          </a:p>
          <a:p>
            <a:pPr lvl="2"/>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43</a:t>
            </a:fld>
            <a:endParaRPr lang="en-US" dirty="0"/>
          </a:p>
        </p:txBody>
      </p:sp>
    </p:spTree>
    <p:extLst>
      <p:ext uri="{BB962C8B-B14F-4D97-AF65-F5344CB8AC3E}">
        <p14:creationId xmlns:p14="http://schemas.microsoft.com/office/powerpoint/2010/main" val="2068179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fontScale="77500" lnSpcReduction="20000"/>
          </a:bodyPr>
          <a:lstStyle/>
          <a:p>
            <a:r>
              <a:rPr lang="en-US" dirty="0"/>
              <a:t>User Preferences – Asset Management</a:t>
            </a:r>
          </a:p>
          <a:p>
            <a:pPr lvl="1"/>
            <a:r>
              <a:rPr lang="en-US" b="1" dirty="0"/>
              <a:t>Edit Options for Interface Transactions</a:t>
            </a:r>
          </a:p>
          <a:p>
            <a:pPr lvl="2"/>
            <a:r>
              <a:rPr lang="en-US" dirty="0"/>
              <a:t>Edit Unitization Information</a:t>
            </a:r>
          </a:p>
          <a:p>
            <a:pPr lvl="3"/>
            <a:r>
              <a:rPr lang="en-US" dirty="0"/>
              <a:t>Select </a:t>
            </a:r>
            <a:r>
              <a:rPr lang="en-US" i="1" dirty="0"/>
              <a:t>All</a:t>
            </a:r>
            <a:r>
              <a:rPr lang="en-US" dirty="0"/>
              <a:t> to allow user edits to all fields except for Interface ID and Interface Line Number.</a:t>
            </a:r>
          </a:p>
          <a:p>
            <a:pPr lvl="3"/>
            <a:r>
              <a:rPr lang="en-US" dirty="0"/>
              <a:t>Select Operational Asset Details to allow user edits to asset operational fields only.  Users granted this edit option cannot edit transaction amounts or distribution details. </a:t>
            </a:r>
          </a:p>
          <a:p>
            <a:pPr lvl="3"/>
            <a:r>
              <a:rPr lang="en-US" dirty="0"/>
              <a:t>Select None to restrict user edits to all fields.</a:t>
            </a:r>
          </a:p>
          <a:p>
            <a:pPr lvl="2"/>
            <a:r>
              <a:rPr lang="en-US" dirty="0"/>
              <a:t>Edit Consolidation Information</a:t>
            </a:r>
          </a:p>
          <a:p>
            <a:pPr lvl="3"/>
            <a:r>
              <a:rPr lang="en-US" dirty="0"/>
              <a:t>Use this field to manage user editing privileges of the asset consolidation details on the Consolidate - TO Asset page.</a:t>
            </a:r>
          </a:p>
          <a:p>
            <a:pPr lvl="3"/>
            <a:r>
              <a:rPr lang="en-US" dirty="0"/>
              <a:t>Select </a:t>
            </a:r>
            <a:r>
              <a:rPr lang="en-US" i="1" dirty="0"/>
              <a:t>All</a:t>
            </a:r>
            <a:r>
              <a:rPr lang="en-US" dirty="0"/>
              <a:t> to allow user edits to all fields except for Interface ID and Interface Line Number.</a:t>
            </a:r>
          </a:p>
          <a:p>
            <a:pPr lvl="3"/>
            <a:r>
              <a:rPr lang="en-US" dirty="0"/>
              <a:t>Select </a:t>
            </a:r>
            <a:r>
              <a:rPr lang="en-US" i="1" dirty="0"/>
              <a:t>Operational Asset Details</a:t>
            </a:r>
            <a:r>
              <a:rPr lang="en-US" dirty="0"/>
              <a:t> to allow user edits to asset operational fields only. Users granted this edit option cannot edit transaction amounts or distribution details.</a:t>
            </a:r>
          </a:p>
          <a:p>
            <a:pPr lvl="3"/>
            <a:r>
              <a:rPr lang="en-US" dirty="0"/>
              <a:t>Select </a:t>
            </a:r>
            <a:r>
              <a:rPr lang="en-US" i="1" dirty="0"/>
              <a:t>None</a:t>
            </a:r>
            <a:r>
              <a:rPr lang="en-US" dirty="0"/>
              <a:t> to restrict user edits to all fields.</a:t>
            </a:r>
          </a:p>
          <a:p>
            <a:pPr lvl="2"/>
            <a:r>
              <a:rPr lang="en-US" dirty="0"/>
              <a:t>To Default Distribution Only</a:t>
            </a:r>
          </a:p>
          <a:p>
            <a:pPr lvl="3"/>
            <a:r>
              <a:rPr lang="en-US" dirty="0"/>
              <a:t>Select this option to consolidate interface lines with different </a:t>
            </a:r>
            <a:r>
              <a:rPr lang="en-US" dirty="0" err="1"/>
              <a:t>ChartFields</a:t>
            </a:r>
            <a:r>
              <a:rPr lang="en-US" dirty="0"/>
              <a:t> to a single </a:t>
            </a:r>
            <a:r>
              <a:rPr lang="en-US" dirty="0" err="1"/>
              <a:t>ChartField</a:t>
            </a:r>
            <a:r>
              <a:rPr lang="en-US" dirty="0"/>
              <a:t> distribution. If you do not select this option, interface lines with different </a:t>
            </a:r>
            <a:r>
              <a:rPr lang="en-US" dirty="0" err="1"/>
              <a:t>ChartFields</a:t>
            </a:r>
            <a:r>
              <a:rPr lang="en-US" dirty="0"/>
              <a:t> will be consolidated into a single asset ID with multiple </a:t>
            </a:r>
            <a:r>
              <a:rPr lang="en-US" dirty="0" err="1"/>
              <a:t>ChartField</a:t>
            </a:r>
            <a:r>
              <a:rPr lang="en-US" dirty="0"/>
              <a:t> distributions. </a:t>
            </a:r>
          </a:p>
          <a:p>
            <a:pPr lvl="3"/>
            <a:endParaRPr lang="en-US" dirty="0"/>
          </a:p>
          <a:p>
            <a:pPr lvl="2"/>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44</a:t>
            </a:fld>
            <a:endParaRPr lang="en-US" dirty="0"/>
          </a:p>
        </p:txBody>
      </p:sp>
    </p:spTree>
    <p:extLst>
      <p:ext uri="{BB962C8B-B14F-4D97-AF65-F5344CB8AC3E}">
        <p14:creationId xmlns:p14="http://schemas.microsoft.com/office/powerpoint/2010/main" val="1709875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Asset Management</a:t>
            </a:r>
          </a:p>
          <a:p>
            <a:pPr lvl="1"/>
            <a:r>
              <a:rPr lang="en-US" b="1" dirty="0"/>
              <a:t>Auto-Run Transaction Loader</a:t>
            </a:r>
          </a:p>
          <a:p>
            <a:pPr lvl="2"/>
            <a:r>
              <a:rPr lang="en-US" sz="1800" dirty="0"/>
              <a:t>Asset Management Integration:  Select to add transactions from Maintenance Management to the transaction loader process (AMIF1000).</a:t>
            </a:r>
          </a:p>
          <a:p>
            <a:pPr marL="914400" lvl="2" indent="0">
              <a:buNone/>
            </a:pPr>
            <a:endParaRPr lang="en-US" sz="1800" dirty="0"/>
          </a:p>
          <a:p>
            <a:pPr lvl="2"/>
            <a:r>
              <a:rPr lang="en-US" sz="1800" dirty="0"/>
              <a:t>Impairment/Revaluation Process:  Select to always run impairment and revaluation processing when running the transaction loader process.</a:t>
            </a:r>
          </a:p>
          <a:p>
            <a:pPr marL="914400" lvl="2" indent="0">
              <a:buNone/>
            </a:pPr>
            <a:endParaRPr lang="en-US" sz="1800" dirty="0"/>
          </a:p>
          <a:p>
            <a:pPr lvl="2"/>
            <a:r>
              <a:rPr lang="en-US" sz="1800" dirty="0"/>
              <a:t>Asset Retirement Obligations:  Select this option to enable automatic always run Asset Retirement Obligation transaction processing when you click the Generate ARC button from either the ARO Measurement page or from the ARO Measurement in Mass – Process Parameters page when running the transaction loader process (AMIF1000).</a:t>
            </a:r>
          </a:p>
          <a:p>
            <a:pPr lvl="2"/>
            <a:endParaRPr lang="en-US" dirty="0"/>
          </a:p>
          <a:p>
            <a:pPr lvl="2"/>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45</a:t>
            </a:fld>
            <a:endParaRPr lang="en-US" dirty="0"/>
          </a:p>
        </p:txBody>
      </p:sp>
    </p:spTree>
    <p:extLst>
      <p:ext uri="{BB962C8B-B14F-4D97-AF65-F5344CB8AC3E}">
        <p14:creationId xmlns:p14="http://schemas.microsoft.com/office/powerpoint/2010/main" val="4148156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fontScale="85000" lnSpcReduction="20000"/>
          </a:bodyPr>
          <a:lstStyle/>
          <a:p>
            <a:r>
              <a:rPr lang="en-US" dirty="0"/>
              <a:t>User Preferences – Asset Management</a:t>
            </a:r>
          </a:p>
          <a:p>
            <a:pPr lvl="1"/>
            <a:r>
              <a:rPr lang="en-US" b="1" dirty="0"/>
              <a:t>Property Pagelets</a:t>
            </a:r>
          </a:p>
          <a:p>
            <a:pPr lvl="2"/>
            <a:r>
              <a:rPr lang="en-US" dirty="0"/>
              <a:t>Business Unit </a:t>
            </a:r>
          </a:p>
          <a:p>
            <a:pPr lvl="3"/>
            <a:r>
              <a:rPr lang="en-US" dirty="0"/>
              <a:t>Select the business unit. This user will then have access to property assets from within the selected business unit.</a:t>
            </a:r>
          </a:p>
          <a:p>
            <a:pPr lvl="2"/>
            <a:r>
              <a:rPr lang="en-US" dirty="0"/>
              <a:t>Space Unit of Measure</a:t>
            </a:r>
          </a:p>
          <a:p>
            <a:pPr lvl="3"/>
            <a:r>
              <a:rPr lang="en-US" dirty="0"/>
              <a:t>Select the default unit of measure to access when a user is working with space allocations. The available options are:</a:t>
            </a:r>
          </a:p>
          <a:p>
            <a:pPr lvl="3"/>
            <a:r>
              <a:rPr lang="en-US" i="1" dirty="0"/>
              <a:t>Acres</a:t>
            </a:r>
            <a:r>
              <a:rPr lang="en-US" dirty="0"/>
              <a:t> </a:t>
            </a:r>
          </a:p>
          <a:p>
            <a:pPr lvl="3"/>
            <a:r>
              <a:rPr lang="en-US" i="1" dirty="0"/>
              <a:t>Feet</a:t>
            </a:r>
            <a:r>
              <a:rPr lang="en-US" dirty="0"/>
              <a:t> </a:t>
            </a:r>
          </a:p>
          <a:p>
            <a:pPr lvl="3"/>
            <a:r>
              <a:rPr lang="en-US" i="1" dirty="0"/>
              <a:t>Hectares</a:t>
            </a:r>
            <a:r>
              <a:rPr lang="en-US" dirty="0"/>
              <a:t> </a:t>
            </a:r>
          </a:p>
          <a:p>
            <a:pPr lvl="3"/>
            <a:r>
              <a:rPr lang="en-US" i="1" dirty="0"/>
              <a:t>Meters</a:t>
            </a:r>
            <a:r>
              <a:rPr lang="en-US" dirty="0"/>
              <a:t> </a:t>
            </a:r>
          </a:p>
          <a:p>
            <a:pPr lvl="2"/>
            <a:r>
              <a:rPr lang="en-US" dirty="0"/>
              <a:t>Property Class </a:t>
            </a:r>
          </a:p>
          <a:p>
            <a:pPr lvl="3"/>
            <a:r>
              <a:rPr lang="en-US" dirty="0"/>
              <a:t>Select the property class to be commonly used by default for this user ID when he or she is working with property assets. The available options are:</a:t>
            </a:r>
          </a:p>
          <a:p>
            <a:pPr lvl="3"/>
            <a:r>
              <a:rPr lang="en-US" i="1" dirty="0"/>
              <a:t>Area</a:t>
            </a:r>
            <a:r>
              <a:rPr lang="en-US" dirty="0"/>
              <a:t> </a:t>
            </a:r>
          </a:p>
          <a:p>
            <a:pPr lvl="3"/>
            <a:r>
              <a:rPr lang="en-US" i="1" dirty="0"/>
              <a:t>Building</a:t>
            </a:r>
            <a:r>
              <a:rPr lang="en-US" dirty="0"/>
              <a:t> </a:t>
            </a:r>
          </a:p>
          <a:p>
            <a:pPr lvl="3"/>
            <a:r>
              <a:rPr lang="en-US" i="1" dirty="0"/>
              <a:t>Floor</a:t>
            </a:r>
            <a:r>
              <a:rPr lang="en-US" dirty="0"/>
              <a:t> </a:t>
            </a:r>
          </a:p>
          <a:p>
            <a:pPr lvl="3"/>
            <a:r>
              <a:rPr lang="en-US" i="1" dirty="0"/>
              <a:t>Site</a:t>
            </a:r>
            <a:r>
              <a:rPr lang="en-US" dirty="0"/>
              <a:t> </a:t>
            </a:r>
          </a:p>
          <a:p>
            <a:pPr lvl="3"/>
            <a:r>
              <a:rPr lang="en-US" i="1" dirty="0"/>
              <a:t>Space</a:t>
            </a:r>
            <a:r>
              <a:rPr lang="en-US" dirty="0"/>
              <a:t> </a:t>
            </a:r>
          </a:p>
          <a:p>
            <a:pPr lvl="5"/>
            <a:endParaRPr lang="en-US" dirty="0"/>
          </a:p>
          <a:p>
            <a:pPr lvl="2"/>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46</a:t>
            </a:fld>
            <a:endParaRPr lang="en-US" dirty="0"/>
          </a:p>
        </p:txBody>
      </p:sp>
    </p:spTree>
    <p:extLst>
      <p:ext uri="{BB962C8B-B14F-4D97-AF65-F5344CB8AC3E}">
        <p14:creationId xmlns:p14="http://schemas.microsoft.com/office/powerpoint/2010/main" val="1229710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Asset Management</a:t>
            </a:r>
          </a:p>
          <a:p>
            <a:pPr lvl="1"/>
            <a:r>
              <a:rPr lang="en-US" b="1" dirty="0"/>
              <a:t>Asset Tracking Options</a:t>
            </a:r>
          </a:p>
          <a:p>
            <a:pPr lvl="2"/>
            <a:r>
              <a:rPr lang="en-US" dirty="0"/>
              <a:t>Business Unit </a:t>
            </a:r>
          </a:p>
          <a:p>
            <a:pPr lvl="3"/>
            <a:r>
              <a:rPr lang="en-US" dirty="0"/>
              <a:t>Select a default business unit to use with the Scan Asset, Scan By Location, and Find Asset pages:</a:t>
            </a:r>
          </a:p>
          <a:p>
            <a:pPr lvl="3"/>
            <a:r>
              <a:rPr lang="en-US" dirty="0"/>
              <a:t>The business unit you select here will appear in the search criteria for the Scan Asset and Find Asset pages.</a:t>
            </a:r>
          </a:p>
          <a:p>
            <a:pPr lvl="3"/>
            <a:r>
              <a:rPr lang="en-US" dirty="0"/>
              <a:t>For the Scan By Location page, the business unit you select here controls the scan location prompt values.</a:t>
            </a:r>
          </a:p>
          <a:p>
            <a:pPr lvl="5"/>
            <a:endParaRPr lang="en-US" dirty="0"/>
          </a:p>
          <a:p>
            <a:pPr lvl="2"/>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47</a:t>
            </a:fld>
            <a:endParaRPr lang="en-US" dirty="0"/>
          </a:p>
        </p:txBody>
      </p:sp>
    </p:spTree>
    <p:extLst>
      <p:ext uri="{BB962C8B-B14F-4D97-AF65-F5344CB8AC3E}">
        <p14:creationId xmlns:p14="http://schemas.microsoft.com/office/powerpoint/2010/main" val="3596392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General Ledger</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48</a:t>
            </a:fld>
            <a:endParaRPr lang="en-US" dirty="0"/>
          </a:p>
        </p:txBody>
      </p:sp>
      <p:pic>
        <p:nvPicPr>
          <p:cNvPr id="6" name="Picture 5">
            <a:extLst>
              <a:ext uri="{FF2B5EF4-FFF2-40B4-BE49-F238E27FC236}">
                <a16:creationId xmlns:a16="http://schemas.microsoft.com/office/drawing/2014/main" id="{748AF9BE-543B-4E11-850B-08929A132AAD}"/>
              </a:ext>
            </a:extLst>
          </p:cNvPr>
          <p:cNvPicPr>
            <a:picLocks noChangeAspect="1"/>
          </p:cNvPicPr>
          <p:nvPr/>
        </p:nvPicPr>
        <p:blipFill>
          <a:blip r:embed="rId2"/>
          <a:stretch>
            <a:fillRect/>
          </a:stretch>
        </p:blipFill>
        <p:spPr>
          <a:xfrm>
            <a:off x="1367404" y="2714343"/>
            <a:ext cx="4921035" cy="3769583"/>
          </a:xfrm>
          <a:prstGeom prst="rect">
            <a:avLst/>
          </a:prstGeom>
        </p:spPr>
      </p:pic>
    </p:spTree>
    <p:extLst>
      <p:ext uri="{BB962C8B-B14F-4D97-AF65-F5344CB8AC3E}">
        <p14:creationId xmlns:p14="http://schemas.microsoft.com/office/powerpoint/2010/main" val="4257169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General Ledger</a:t>
            </a:r>
          </a:p>
          <a:p>
            <a:pPr lvl="1"/>
            <a:r>
              <a:rPr lang="en-US" dirty="0"/>
              <a:t>For the Source leave it blank so it doesn’t limit the types of journals you can work on. </a:t>
            </a:r>
          </a:p>
          <a:p>
            <a:pPr lvl="1"/>
            <a:r>
              <a:rPr lang="en-US" dirty="0"/>
              <a:t>Always check the Use Next Journal ID</a:t>
            </a:r>
          </a:p>
          <a:p>
            <a:pPr lvl="1"/>
            <a:r>
              <a:rPr lang="en-US" dirty="0"/>
              <a:t>Until the issue with sub-journals is resolved, users will need the Change Journals from Journal Generator checked.  </a:t>
            </a:r>
          </a:p>
          <a:p>
            <a:pPr lvl="1"/>
            <a:r>
              <a:rPr lang="en-US" dirty="0"/>
              <a:t>If users need to post journals select that box.  </a:t>
            </a:r>
          </a:p>
          <a:p>
            <a:pPr lvl="1"/>
            <a:r>
              <a:rPr lang="en-US" dirty="0"/>
              <a:t>The Ledger/Ledger Group and Commitment control ledger groups are just defaults so if you only enter journals for a specific ledger you can populate it here and it defaults to the transaction.  If you enter for multiple, leave it blank. </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49</a:t>
            </a:fld>
            <a:endParaRPr lang="en-US" dirty="0"/>
          </a:p>
        </p:txBody>
      </p:sp>
    </p:spTree>
    <p:extLst>
      <p:ext uri="{BB962C8B-B14F-4D97-AF65-F5344CB8AC3E}">
        <p14:creationId xmlns:p14="http://schemas.microsoft.com/office/powerpoint/2010/main" val="386111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C30C-D743-455F-B795-9BA3177E84C5}"/>
              </a:ext>
            </a:extLst>
          </p:cNvPr>
          <p:cNvSpPr>
            <a:spLocks noGrp="1"/>
          </p:cNvSpPr>
          <p:nvPr>
            <p:ph type="title"/>
          </p:nvPr>
        </p:nvSpPr>
        <p:spPr>
          <a:xfrm>
            <a:off x="536859" y="1412991"/>
            <a:ext cx="8336975" cy="797070"/>
          </a:xfrm>
        </p:spPr>
        <p:txBody>
          <a:bodyPr/>
          <a:lstStyle/>
          <a:p>
            <a:r>
              <a:rPr lang="en-US" dirty="0"/>
              <a:t>What is Security</a:t>
            </a:r>
          </a:p>
        </p:txBody>
      </p:sp>
      <p:sp>
        <p:nvSpPr>
          <p:cNvPr id="3" name="Content Placeholder 2">
            <a:extLst>
              <a:ext uri="{FF2B5EF4-FFF2-40B4-BE49-F238E27FC236}">
                <a16:creationId xmlns:a16="http://schemas.microsoft.com/office/drawing/2014/main" id="{4CE5700A-6E08-48E4-8224-7D9F3014A59B}"/>
              </a:ext>
            </a:extLst>
          </p:cNvPr>
          <p:cNvSpPr>
            <a:spLocks noGrp="1"/>
          </p:cNvSpPr>
          <p:nvPr>
            <p:ph idx="1"/>
          </p:nvPr>
        </p:nvSpPr>
        <p:spPr>
          <a:xfrm>
            <a:off x="536858" y="1975169"/>
            <a:ext cx="8336975" cy="4306320"/>
          </a:xfrm>
        </p:spPr>
        <p:txBody>
          <a:bodyPr/>
          <a:lstStyle/>
          <a:p>
            <a:r>
              <a:rPr lang="en-US" dirty="0"/>
              <a:t>Security is a way of protecting PII data</a:t>
            </a:r>
          </a:p>
          <a:p>
            <a:pPr lvl="1"/>
            <a:r>
              <a:rPr lang="en-US" dirty="0"/>
              <a:t>Personally Identifiable Information</a:t>
            </a:r>
          </a:p>
          <a:p>
            <a:r>
              <a:rPr lang="en-US" dirty="0"/>
              <a:t>Users should have the least amount of security possible to do their jobs</a:t>
            </a:r>
          </a:p>
          <a:p>
            <a:r>
              <a:rPr lang="en-US" dirty="0"/>
              <a:t>Security should be audited regularly</a:t>
            </a:r>
          </a:p>
          <a:p>
            <a:pPr lvl="1"/>
            <a:r>
              <a:rPr lang="en-US" dirty="0"/>
              <a:t>Offboarding</a:t>
            </a:r>
          </a:p>
          <a:p>
            <a:pPr lvl="1"/>
            <a:r>
              <a:rPr lang="en-US" dirty="0"/>
              <a:t>Job Changes</a:t>
            </a:r>
          </a:p>
          <a:p>
            <a:pPr lvl="1"/>
            <a:r>
              <a:rPr lang="en-US" dirty="0"/>
              <a:t>Segregation of Duties</a:t>
            </a:r>
          </a:p>
          <a:p>
            <a:pPr marL="457200" lvl="1" indent="0">
              <a:buNone/>
            </a:pPr>
            <a:endParaRPr lang="en-US" dirty="0"/>
          </a:p>
        </p:txBody>
      </p:sp>
      <p:sp>
        <p:nvSpPr>
          <p:cNvPr id="4" name="Slide Number Placeholder 3">
            <a:extLst>
              <a:ext uri="{FF2B5EF4-FFF2-40B4-BE49-F238E27FC236}">
                <a16:creationId xmlns:a16="http://schemas.microsoft.com/office/drawing/2014/main" id="{28B68F0C-0077-43E1-8278-38609B9B0DA0}"/>
              </a:ext>
            </a:extLst>
          </p:cNvPr>
          <p:cNvSpPr>
            <a:spLocks noGrp="1"/>
          </p:cNvSpPr>
          <p:nvPr>
            <p:ph type="sldNum" sz="quarter" idx="12"/>
          </p:nvPr>
        </p:nvSpPr>
        <p:spPr/>
        <p:txBody>
          <a:bodyPr/>
          <a:lstStyle/>
          <a:p>
            <a:fld id="{DEE5BC03-7CE3-4FE3-BC0A-0ACCA8AC1F24}" type="slidenum">
              <a:rPr lang="en-US" smtClean="0"/>
              <a:pPr/>
              <a:t>5</a:t>
            </a:fld>
            <a:endParaRPr lang="en-US" dirty="0"/>
          </a:p>
        </p:txBody>
      </p:sp>
    </p:spTree>
    <p:extLst>
      <p:ext uri="{BB962C8B-B14F-4D97-AF65-F5344CB8AC3E}">
        <p14:creationId xmlns:p14="http://schemas.microsoft.com/office/powerpoint/2010/main" val="1029626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300178"/>
            <a:ext cx="8336975" cy="570567"/>
          </a:xfrm>
        </p:spPr>
        <p:txBody>
          <a:bodyPr/>
          <a:lstStyle/>
          <a:p>
            <a:r>
              <a:rPr lang="en-US" dirty="0"/>
              <a:t>Other Areas of Responsibility</a:t>
            </a:r>
          </a:p>
        </p:txBody>
      </p:sp>
      <p:sp>
        <p:nvSpPr>
          <p:cNvPr id="3" name="Content Placeholder 2"/>
          <p:cNvSpPr>
            <a:spLocks noGrp="1"/>
          </p:cNvSpPr>
          <p:nvPr>
            <p:ph idx="1"/>
          </p:nvPr>
        </p:nvSpPr>
        <p:spPr>
          <a:xfrm>
            <a:off x="536860" y="1870746"/>
            <a:ext cx="8336975" cy="4850730"/>
          </a:xfrm>
        </p:spPr>
        <p:txBody>
          <a:bodyPr>
            <a:normAutofit fontScale="55000" lnSpcReduction="20000"/>
          </a:bodyPr>
          <a:lstStyle/>
          <a:p>
            <a:r>
              <a:rPr lang="en-US" dirty="0"/>
              <a:t>User Preferences – General Ledger-Journal Entry Options </a:t>
            </a:r>
          </a:p>
          <a:p>
            <a:pPr lvl="1"/>
            <a:r>
              <a:rPr lang="en-US" dirty="0"/>
              <a:t>Change Date on Correction Journals:  Select to change the journal date in the corrections journal (which is on the Journal Suspense Correction page).</a:t>
            </a:r>
          </a:p>
          <a:p>
            <a:pPr lvl="1"/>
            <a:endParaRPr lang="en-US" dirty="0"/>
          </a:p>
          <a:p>
            <a:pPr lvl="1"/>
            <a:r>
              <a:rPr lang="en-US" dirty="0"/>
              <a:t>Use Next Journal ID: Select to limit this user ID to the NEXT journal ID that is automatically entered by the system during online journal entry. If this option is selected, the Journal ID field becomes unavailable to this user ID, and the user cannot manually enter a journal ID.</a:t>
            </a:r>
          </a:p>
          <a:p>
            <a:pPr lvl="1"/>
            <a:endParaRPr lang="en-US" dirty="0"/>
          </a:p>
          <a:p>
            <a:pPr lvl="1"/>
            <a:r>
              <a:rPr lang="en-US" dirty="0"/>
              <a:t>Change Journals from Journal Generator:  Select to allow a specific user to update the </a:t>
            </a:r>
            <a:r>
              <a:rPr lang="en-US" dirty="0" err="1"/>
              <a:t>ChartField</a:t>
            </a:r>
            <a:r>
              <a:rPr lang="en-US" dirty="0"/>
              <a:t> and amounts on the Journal Entry page for a journal that was created by the Journal Generator process.</a:t>
            </a:r>
          </a:p>
          <a:p>
            <a:pPr lvl="1"/>
            <a:endParaRPr lang="en-US" dirty="0"/>
          </a:p>
          <a:p>
            <a:pPr lvl="1"/>
            <a:endParaRPr lang="en-US" dirty="0"/>
          </a:p>
          <a:p>
            <a:pPr lvl="1"/>
            <a:r>
              <a:rPr lang="en-US" dirty="0"/>
              <a:t>Enter Adjustment Type Journal: Select to allow a specific user to enter a Book Code adjustment type journal.</a:t>
            </a:r>
          </a:p>
          <a:p>
            <a:pPr lvl="1"/>
            <a:r>
              <a:rPr lang="en-US" dirty="0"/>
              <a:t>Note: This option is used for the Book Code feature, not the Adjusting Entry feature.</a:t>
            </a:r>
          </a:p>
          <a:p>
            <a:pPr lvl="1"/>
            <a:endParaRPr lang="en-US" dirty="0"/>
          </a:p>
          <a:p>
            <a:pPr lvl="1"/>
            <a:r>
              <a:rPr lang="en-US" dirty="0"/>
              <a:t>Save Journal Incomplete Status:  When you select this option for a specific user and the user adds a new journal, the selected option appears on the Journal Header page of various journal entry options. This option enables the user to save journal entry transactions with an incomplete status and prevents them from being edited or posted until they are complete.</a:t>
            </a:r>
          </a:p>
          <a:p>
            <a:pPr lvl="1"/>
            <a:endParaRPr lang="en-US" dirty="0"/>
          </a:p>
          <a:p>
            <a:pPr lvl="1"/>
            <a:r>
              <a:rPr lang="en-US" dirty="0"/>
              <a:t>Allow GL Entry Event Bypass: Select to enable the user to bypass selecting entry events in PeopleSoft General Ledger journal entry, even if they are required on the Installation Options - Entry Event page.</a:t>
            </a:r>
          </a:p>
          <a:p>
            <a:pPr lvl="1"/>
            <a:endParaRPr lang="en-US" dirty="0"/>
          </a:p>
          <a:p>
            <a:pPr lvl="1"/>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50</a:t>
            </a:fld>
            <a:endParaRPr lang="en-US" dirty="0"/>
          </a:p>
        </p:txBody>
      </p:sp>
    </p:spTree>
    <p:extLst>
      <p:ext uri="{BB962C8B-B14F-4D97-AF65-F5344CB8AC3E}">
        <p14:creationId xmlns:p14="http://schemas.microsoft.com/office/powerpoint/2010/main" val="479490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300178"/>
            <a:ext cx="8336975" cy="570567"/>
          </a:xfrm>
        </p:spPr>
        <p:txBody>
          <a:bodyPr/>
          <a:lstStyle/>
          <a:p>
            <a:r>
              <a:rPr lang="en-US" dirty="0"/>
              <a:t>Other Areas of Responsibility</a:t>
            </a:r>
          </a:p>
        </p:txBody>
      </p:sp>
      <p:sp>
        <p:nvSpPr>
          <p:cNvPr id="3" name="Content Placeholder 2"/>
          <p:cNvSpPr>
            <a:spLocks noGrp="1"/>
          </p:cNvSpPr>
          <p:nvPr>
            <p:ph idx="1"/>
          </p:nvPr>
        </p:nvSpPr>
        <p:spPr>
          <a:xfrm>
            <a:off x="536860" y="1870746"/>
            <a:ext cx="8336975" cy="4850730"/>
          </a:xfrm>
        </p:spPr>
        <p:txBody>
          <a:bodyPr>
            <a:normAutofit fontScale="62500" lnSpcReduction="20000"/>
          </a:bodyPr>
          <a:lstStyle/>
          <a:p>
            <a:r>
              <a:rPr lang="en-US" dirty="0"/>
              <a:t>User Preferences – General Ledger-Journal Entry Options </a:t>
            </a:r>
          </a:p>
          <a:p>
            <a:pPr lvl="1"/>
            <a:endParaRPr lang="en-US" dirty="0"/>
          </a:p>
          <a:p>
            <a:pPr lvl="1"/>
            <a:r>
              <a:rPr lang="en-US" dirty="0"/>
              <a:t>Allow Copy Journal with Control Accounts: Select to allow journals that contain Control Accounts to be copied. This applies to online or batch journal copy.</a:t>
            </a:r>
          </a:p>
          <a:p>
            <a:pPr lvl="1"/>
            <a:endParaRPr lang="en-US" dirty="0"/>
          </a:p>
          <a:p>
            <a:pPr lvl="1"/>
            <a:r>
              <a:rPr lang="en-US" dirty="0"/>
              <a:t>Allow Delete Journal with Control Accounts:  Select to allow journals that contain Control Accounts to be deleted. This applies to online or batch journal delete.</a:t>
            </a:r>
          </a:p>
          <a:p>
            <a:pPr lvl="1"/>
            <a:endParaRPr lang="en-US" dirty="0"/>
          </a:p>
          <a:p>
            <a:pPr lvl="1"/>
            <a:r>
              <a:rPr lang="en-US" dirty="0"/>
              <a:t>Allow </a:t>
            </a:r>
            <a:r>
              <a:rPr lang="en-US" dirty="0" err="1"/>
              <a:t>Unpost</a:t>
            </a:r>
            <a:r>
              <a:rPr lang="en-US" dirty="0"/>
              <a:t> Journal with Control Accounts:  Select to allow journals that contain Control Accounts to be unposted.</a:t>
            </a:r>
          </a:p>
          <a:p>
            <a:pPr lvl="1"/>
            <a:endParaRPr lang="en-US" dirty="0"/>
          </a:p>
          <a:p>
            <a:pPr lvl="1"/>
            <a:r>
              <a:rPr lang="en-US" dirty="0"/>
              <a:t>Enter Date Code Adjustments:  Select to enable a user to enter date code adjustments for journal entries. The Date Code is displayed on journal lines only for users with the Enter Date Code Adjustments check box selected.</a:t>
            </a:r>
          </a:p>
          <a:p>
            <a:pPr lvl="1"/>
            <a:endParaRPr lang="en-US" dirty="0"/>
          </a:p>
          <a:p>
            <a:pPr lvl="1"/>
            <a:r>
              <a:rPr lang="en-US" dirty="0"/>
              <a:t>Enabled Online Journal Post: Select this check box to indicate that the user can select the Post Journal option from the Process field on the Journal Entry - Lines Page.</a:t>
            </a:r>
          </a:p>
          <a:p>
            <a:pPr lvl="1"/>
            <a:endParaRPr lang="en-US" dirty="0"/>
          </a:p>
          <a:p>
            <a:pPr lvl="1"/>
            <a:r>
              <a:rPr lang="en-US" dirty="0"/>
              <a:t>Update Amortization Journal </a:t>
            </a:r>
            <a:r>
              <a:rPr lang="en-US" dirty="0" err="1"/>
              <a:t>ChartField</a:t>
            </a:r>
            <a:r>
              <a:rPr lang="en-US" dirty="0"/>
              <a:t> Values: Select to enable a user to update </a:t>
            </a:r>
            <a:r>
              <a:rPr lang="en-US" dirty="0" err="1"/>
              <a:t>ChartField</a:t>
            </a:r>
            <a:r>
              <a:rPr lang="en-US" dirty="0"/>
              <a:t> values on the Amortization Journal – Stage Journal Page and the Journal Entry page for the actual amortization journals created.</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51</a:t>
            </a:fld>
            <a:endParaRPr lang="en-US" dirty="0"/>
          </a:p>
        </p:txBody>
      </p:sp>
    </p:spTree>
    <p:extLst>
      <p:ext uri="{BB962C8B-B14F-4D97-AF65-F5344CB8AC3E}">
        <p14:creationId xmlns:p14="http://schemas.microsoft.com/office/powerpoint/2010/main" val="1665748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300178"/>
            <a:ext cx="8336975" cy="570567"/>
          </a:xfrm>
        </p:spPr>
        <p:txBody>
          <a:bodyPr/>
          <a:lstStyle/>
          <a:p>
            <a:r>
              <a:rPr lang="en-US" dirty="0"/>
              <a:t>Other Areas of Responsibility</a:t>
            </a:r>
          </a:p>
        </p:txBody>
      </p:sp>
      <p:sp>
        <p:nvSpPr>
          <p:cNvPr id="3" name="Content Placeholder 2"/>
          <p:cNvSpPr>
            <a:spLocks noGrp="1"/>
          </p:cNvSpPr>
          <p:nvPr>
            <p:ph idx="1"/>
          </p:nvPr>
        </p:nvSpPr>
        <p:spPr>
          <a:xfrm>
            <a:off x="536860" y="1870746"/>
            <a:ext cx="8336975" cy="4850730"/>
          </a:xfrm>
        </p:spPr>
        <p:txBody>
          <a:bodyPr>
            <a:normAutofit fontScale="92500" lnSpcReduction="20000"/>
          </a:bodyPr>
          <a:lstStyle/>
          <a:p>
            <a:r>
              <a:rPr lang="en-US" dirty="0"/>
              <a:t>User Preferences – General Ledger – Online Journal Edit Defaults</a:t>
            </a:r>
          </a:p>
          <a:p>
            <a:pPr lvl="1"/>
            <a:endParaRPr lang="en-US" dirty="0"/>
          </a:p>
          <a:p>
            <a:pPr lvl="1"/>
            <a:r>
              <a:rPr lang="en-US" dirty="0"/>
              <a:t>Re-Edit Previously Edited:  Select to reedit journals marked as valid. When this option is deselected, valid journals are not edited again when you run Journal Edit from the Journal Entry page by clicking the Edit button.</a:t>
            </a:r>
          </a:p>
          <a:p>
            <a:pPr lvl="1"/>
            <a:endParaRPr lang="en-US" dirty="0"/>
          </a:p>
          <a:p>
            <a:pPr lvl="1"/>
            <a:r>
              <a:rPr lang="en-US" dirty="0"/>
              <a:t>Mark Journal(s) to Post:  Select to mark valid journals with a process request status of Post. If this option is not selected, it prevents batch journals from being marked to post.</a:t>
            </a:r>
          </a:p>
          <a:p>
            <a:pPr lvl="2"/>
            <a:r>
              <a:rPr lang="en-US" dirty="0">
                <a:highlight>
                  <a:srgbClr val="FFFF00"/>
                </a:highlight>
              </a:rPr>
              <a:t>To approve journal entries using PeopleSoft Workflow, you should deselect this option.</a:t>
            </a:r>
          </a:p>
          <a:p>
            <a:pPr lvl="1"/>
            <a:endParaRPr lang="en-US" dirty="0"/>
          </a:p>
          <a:p>
            <a:pPr lvl="1"/>
            <a:r>
              <a:rPr lang="en-US" dirty="0" err="1"/>
              <a:t>Recalc</a:t>
            </a:r>
            <a:r>
              <a:rPr lang="en-US" dirty="0"/>
              <a:t> Currency Exchange Rates: Select to reprocess foreign currency conversion at the journal line level.</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52</a:t>
            </a:fld>
            <a:endParaRPr lang="en-US" dirty="0"/>
          </a:p>
        </p:txBody>
      </p:sp>
    </p:spTree>
    <p:extLst>
      <p:ext uri="{BB962C8B-B14F-4D97-AF65-F5344CB8AC3E}">
        <p14:creationId xmlns:p14="http://schemas.microsoft.com/office/powerpoint/2010/main" val="1183583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300178"/>
            <a:ext cx="8336975" cy="570567"/>
          </a:xfrm>
        </p:spPr>
        <p:txBody>
          <a:bodyPr/>
          <a:lstStyle/>
          <a:p>
            <a:r>
              <a:rPr lang="en-US" dirty="0"/>
              <a:t>Other Areas of Responsibility</a:t>
            </a:r>
          </a:p>
        </p:txBody>
      </p:sp>
      <p:sp>
        <p:nvSpPr>
          <p:cNvPr id="3" name="Content Placeholder 2"/>
          <p:cNvSpPr>
            <a:spLocks noGrp="1"/>
          </p:cNvSpPr>
          <p:nvPr>
            <p:ph idx="1"/>
          </p:nvPr>
        </p:nvSpPr>
        <p:spPr>
          <a:xfrm>
            <a:off x="536860" y="1870746"/>
            <a:ext cx="8336975" cy="4850730"/>
          </a:xfrm>
        </p:spPr>
        <p:txBody>
          <a:bodyPr>
            <a:normAutofit fontScale="92500" lnSpcReduction="10000"/>
          </a:bodyPr>
          <a:lstStyle/>
          <a:p>
            <a:r>
              <a:rPr lang="en-US" dirty="0"/>
              <a:t>User Preferences – General Ledger – Journal Post Defaults</a:t>
            </a:r>
          </a:p>
          <a:p>
            <a:pPr lvl="1"/>
            <a:endParaRPr lang="en-US" dirty="0"/>
          </a:p>
          <a:p>
            <a:pPr lvl="1"/>
            <a:r>
              <a:rPr lang="en-US" dirty="0"/>
              <a:t>Skip Open Item Reconciliation: Select to bypass open items for a specific user ID during the online journal post process, allowing the user to reconcile the open items at a later time by using the Open Item Maintenance page.</a:t>
            </a:r>
          </a:p>
          <a:p>
            <a:endParaRPr lang="en-US" dirty="0"/>
          </a:p>
          <a:p>
            <a:pPr lvl="1"/>
            <a:r>
              <a:rPr lang="en-US" dirty="0"/>
              <a:t>Skip Summary Ledger Update: Select to bypass summary ledger updates for a specific user ID during the online journal post process.</a:t>
            </a:r>
          </a:p>
          <a:p>
            <a:endParaRPr lang="en-US" dirty="0"/>
          </a:p>
          <a:p>
            <a:pPr lvl="1"/>
            <a:r>
              <a:rPr lang="en-US" dirty="0"/>
              <a:t>Skip Essbase Incremental Load:  Select to bypass the Essbase Incremental Load for a specific user ID during the online journal post process.</a:t>
            </a:r>
          </a:p>
        </p:txBody>
      </p:sp>
      <p:sp>
        <p:nvSpPr>
          <p:cNvPr id="5" name="Slide Number Placeholder 4"/>
          <p:cNvSpPr>
            <a:spLocks noGrp="1"/>
          </p:cNvSpPr>
          <p:nvPr>
            <p:ph type="sldNum" sz="quarter" idx="12"/>
          </p:nvPr>
        </p:nvSpPr>
        <p:spPr/>
        <p:txBody>
          <a:bodyPr/>
          <a:lstStyle/>
          <a:p>
            <a:fld id="{64336152-522D-534E-A387-BE770A7CAF94}" type="slidenum">
              <a:rPr lang="en-US" smtClean="0"/>
              <a:pPr/>
              <a:t>53</a:t>
            </a:fld>
            <a:endParaRPr lang="en-US" dirty="0"/>
          </a:p>
        </p:txBody>
      </p:sp>
    </p:spTree>
    <p:extLst>
      <p:ext uri="{BB962C8B-B14F-4D97-AF65-F5344CB8AC3E}">
        <p14:creationId xmlns:p14="http://schemas.microsoft.com/office/powerpoint/2010/main" val="1740429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300178"/>
            <a:ext cx="8336975" cy="570567"/>
          </a:xfrm>
        </p:spPr>
        <p:txBody>
          <a:bodyPr/>
          <a:lstStyle/>
          <a:p>
            <a:r>
              <a:rPr lang="en-US" dirty="0"/>
              <a:t>Other Areas of Responsibility</a:t>
            </a:r>
          </a:p>
        </p:txBody>
      </p:sp>
      <p:sp>
        <p:nvSpPr>
          <p:cNvPr id="3" name="Content Placeholder 2"/>
          <p:cNvSpPr>
            <a:spLocks noGrp="1"/>
          </p:cNvSpPr>
          <p:nvPr>
            <p:ph idx="1"/>
          </p:nvPr>
        </p:nvSpPr>
        <p:spPr>
          <a:xfrm>
            <a:off x="536860" y="1870746"/>
            <a:ext cx="8336975" cy="4850730"/>
          </a:xfrm>
        </p:spPr>
        <p:txBody>
          <a:bodyPr>
            <a:normAutofit fontScale="62500" lnSpcReduction="20000"/>
          </a:bodyPr>
          <a:lstStyle/>
          <a:p>
            <a:r>
              <a:rPr lang="en-US" dirty="0"/>
              <a:t>User Preferences – General Ledger – Budget Post Options</a:t>
            </a:r>
          </a:p>
          <a:p>
            <a:pPr lvl="1"/>
            <a:endParaRPr lang="en-US" dirty="0"/>
          </a:p>
          <a:p>
            <a:pPr lvl="1"/>
            <a:r>
              <a:rPr lang="en-US" dirty="0"/>
              <a:t>Skip Entry Event Processing:  Select to enable a specific user to post the budget that is associated with a journal entry or allocation without generating entry events through the Entry Event Processor. This may occur when an error occurs in a transaction; however, the entry event processing is correct.</a:t>
            </a:r>
          </a:p>
          <a:p>
            <a:pPr lvl="1"/>
            <a:endParaRPr lang="en-US" dirty="0"/>
          </a:p>
          <a:p>
            <a:pPr lvl="1"/>
            <a:r>
              <a:rPr lang="en-US" dirty="0"/>
              <a:t>Parent Budget Generation: Select to enable a specific user to generate parent budget impacts when posting child budget journals. This option determines how the Generate Parent Budget(s) option on the Commitment Control - Budget Journals - Enter Budget Journals - Budget Header page acts.</a:t>
            </a:r>
          </a:p>
          <a:p>
            <a:pPr lvl="2"/>
            <a:r>
              <a:rPr lang="en-US" dirty="0"/>
              <a:t>Available options are:</a:t>
            </a:r>
          </a:p>
          <a:p>
            <a:pPr lvl="1"/>
            <a:endParaRPr lang="en-US" dirty="0"/>
          </a:p>
          <a:p>
            <a:pPr lvl="2"/>
            <a:r>
              <a:rPr lang="en-US" dirty="0"/>
              <a:t>Always Generate: Select this option to always generate parent budget impacts. When this option is selected, the Generate Parent Budget(s) option on the Budget Header page is also selected and the field is unavailable and cannot be changed.</a:t>
            </a:r>
          </a:p>
          <a:p>
            <a:pPr lvl="1"/>
            <a:endParaRPr lang="en-US" dirty="0"/>
          </a:p>
          <a:p>
            <a:pPr lvl="2"/>
            <a:r>
              <a:rPr lang="en-US" dirty="0"/>
              <a:t>Never Generate: Select this option to not generate parent budget impacts. When you select this option, the Generate Parent Budget(s) option on the Budget Header page is deselected and the field is unavailable and cannot be changed.</a:t>
            </a:r>
          </a:p>
          <a:p>
            <a:pPr marL="457200" lvl="1" indent="0">
              <a:buNone/>
            </a:pPr>
            <a:endParaRPr lang="en-US" dirty="0"/>
          </a:p>
          <a:p>
            <a:pPr lvl="2"/>
            <a:r>
              <a:rPr lang="en-US" dirty="0"/>
              <a:t>User Specified: Select this option to choose whether to generate parent budget impacts for each budget journal. When you select this option, the Generate Parent Budget(s) option on the Budget Header page is available for you to choose.</a:t>
            </a:r>
          </a:p>
        </p:txBody>
      </p:sp>
      <p:sp>
        <p:nvSpPr>
          <p:cNvPr id="5" name="Slide Number Placeholder 4"/>
          <p:cNvSpPr>
            <a:spLocks noGrp="1"/>
          </p:cNvSpPr>
          <p:nvPr>
            <p:ph type="sldNum" sz="quarter" idx="12"/>
          </p:nvPr>
        </p:nvSpPr>
        <p:spPr/>
        <p:txBody>
          <a:bodyPr/>
          <a:lstStyle/>
          <a:p>
            <a:fld id="{64336152-522D-534E-A387-BE770A7CAF94}" type="slidenum">
              <a:rPr lang="en-US" smtClean="0"/>
              <a:pPr/>
              <a:t>54</a:t>
            </a:fld>
            <a:endParaRPr lang="en-US" dirty="0"/>
          </a:p>
        </p:txBody>
      </p:sp>
    </p:spTree>
    <p:extLst>
      <p:ext uri="{BB962C8B-B14F-4D97-AF65-F5344CB8AC3E}">
        <p14:creationId xmlns:p14="http://schemas.microsoft.com/office/powerpoint/2010/main" val="3541834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a:t>
            </a:r>
            <a:r>
              <a:rPr lang="en-US" dirty="0" err="1"/>
              <a:t>Paycycle</a:t>
            </a: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55</a:t>
            </a:fld>
            <a:endParaRPr lang="en-US" dirty="0"/>
          </a:p>
        </p:txBody>
      </p:sp>
      <p:pic>
        <p:nvPicPr>
          <p:cNvPr id="4" name="Picture 3">
            <a:extLst>
              <a:ext uri="{FF2B5EF4-FFF2-40B4-BE49-F238E27FC236}">
                <a16:creationId xmlns:a16="http://schemas.microsoft.com/office/drawing/2014/main" id="{313FDB88-7BF2-4A16-B43A-E1823B7DD9FD}"/>
              </a:ext>
            </a:extLst>
          </p:cNvPr>
          <p:cNvPicPr>
            <a:picLocks noChangeAspect="1"/>
          </p:cNvPicPr>
          <p:nvPr/>
        </p:nvPicPr>
        <p:blipFill>
          <a:blip r:embed="rId2"/>
          <a:stretch>
            <a:fillRect/>
          </a:stretch>
        </p:blipFill>
        <p:spPr>
          <a:xfrm>
            <a:off x="662729" y="2759505"/>
            <a:ext cx="5752095" cy="3230544"/>
          </a:xfrm>
          <a:prstGeom prst="rect">
            <a:avLst/>
          </a:prstGeom>
        </p:spPr>
      </p:pic>
    </p:spTree>
    <p:extLst>
      <p:ext uri="{BB962C8B-B14F-4D97-AF65-F5344CB8AC3E}">
        <p14:creationId xmlns:p14="http://schemas.microsoft.com/office/powerpoint/2010/main" val="1325724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a:t>
            </a:r>
            <a:r>
              <a:rPr lang="en-US" dirty="0" err="1"/>
              <a:t>Paycycle</a:t>
            </a:r>
            <a:endParaRPr lang="en-US" dirty="0"/>
          </a:p>
          <a:p>
            <a:pPr lvl="1"/>
            <a:r>
              <a:rPr lang="en-US" dirty="0"/>
              <a:t>Server file Destination specifies the destination of bank files</a:t>
            </a:r>
          </a:p>
          <a:p>
            <a:pPr lvl="1"/>
            <a:r>
              <a:rPr lang="en-US" dirty="0"/>
              <a:t>The email id is linked to the </a:t>
            </a:r>
            <a:r>
              <a:rPr lang="en-US" dirty="0" err="1"/>
              <a:t>paycycle</a:t>
            </a:r>
            <a:r>
              <a:rPr lang="en-US" dirty="0"/>
              <a:t> criteria for an ACH </a:t>
            </a:r>
            <a:r>
              <a:rPr lang="en-US" dirty="0" err="1"/>
              <a:t>paycyle</a:t>
            </a:r>
            <a:r>
              <a:rPr lang="en-US" dirty="0"/>
              <a:t> and is used to send out notifications.  It can be set to a group email such as </a:t>
            </a:r>
            <a:r>
              <a:rPr lang="en-US" dirty="0">
                <a:hlinkClick r:id="rId2"/>
              </a:rPr>
              <a:t>accountspayable@sbctc.edu</a:t>
            </a:r>
            <a:r>
              <a:rPr lang="en-US" dirty="0"/>
              <a:t> or an individual email however only ONE user in the system can be tied to this user preference.  See next screen shots</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56</a:t>
            </a:fld>
            <a:endParaRPr lang="en-US" dirty="0"/>
          </a:p>
        </p:txBody>
      </p:sp>
    </p:spTree>
    <p:extLst>
      <p:ext uri="{BB962C8B-B14F-4D97-AF65-F5344CB8AC3E}">
        <p14:creationId xmlns:p14="http://schemas.microsoft.com/office/powerpoint/2010/main" val="42460787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sz="2000" dirty="0"/>
              <a:t>User Preferences – </a:t>
            </a:r>
            <a:r>
              <a:rPr lang="en-US" sz="2000" dirty="0" err="1"/>
              <a:t>Paycycle</a:t>
            </a:r>
            <a:r>
              <a:rPr lang="en-US" sz="2000" dirty="0"/>
              <a:t> and Payment Selection Criteria at:  Accounts Payable &gt; Payments &gt; Pay Cycle Processing </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57</a:t>
            </a:fld>
            <a:endParaRPr lang="en-US" dirty="0"/>
          </a:p>
        </p:txBody>
      </p:sp>
      <p:pic>
        <p:nvPicPr>
          <p:cNvPr id="4" name="Picture 3">
            <a:extLst>
              <a:ext uri="{FF2B5EF4-FFF2-40B4-BE49-F238E27FC236}">
                <a16:creationId xmlns:a16="http://schemas.microsoft.com/office/drawing/2014/main" id="{0141F435-5D4F-4626-9FE1-07323A890C0E}"/>
              </a:ext>
            </a:extLst>
          </p:cNvPr>
          <p:cNvPicPr>
            <a:picLocks noChangeAspect="1"/>
          </p:cNvPicPr>
          <p:nvPr/>
        </p:nvPicPr>
        <p:blipFill>
          <a:blip r:embed="rId2"/>
          <a:stretch>
            <a:fillRect/>
          </a:stretch>
        </p:blipFill>
        <p:spPr>
          <a:xfrm>
            <a:off x="5050137" y="2749490"/>
            <a:ext cx="3993160" cy="2848735"/>
          </a:xfrm>
          <a:prstGeom prst="rect">
            <a:avLst/>
          </a:prstGeom>
        </p:spPr>
      </p:pic>
      <p:pic>
        <p:nvPicPr>
          <p:cNvPr id="6" name="Picture 5">
            <a:extLst>
              <a:ext uri="{FF2B5EF4-FFF2-40B4-BE49-F238E27FC236}">
                <a16:creationId xmlns:a16="http://schemas.microsoft.com/office/drawing/2014/main" id="{A8B6461E-1CA7-45FC-B9F3-E5D6D26EEA7D}"/>
              </a:ext>
            </a:extLst>
          </p:cNvPr>
          <p:cNvPicPr>
            <a:picLocks noChangeAspect="1"/>
          </p:cNvPicPr>
          <p:nvPr/>
        </p:nvPicPr>
        <p:blipFill>
          <a:blip r:embed="rId3"/>
          <a:stretch>
            <a:fillRect/>
          </a:stretch>
        </p:blipFill>
        <p:spPr>
          <a:xfrm>
            <a:off x="536860" y="2749491"/>
            <a:ext cx="4513277" cy="2848735"/>
          </a:xfrm>
          <a:prstGeom prst="rect">
            <a:avLst/>
          </a:prstGeom>
        </p:spPr>
      </p:pic>
    </p:spTree>
    <p:extLst>
      <p:ext uri="{BB962C8B-B14F-4D97-AF65-F5344CB8AC3E}">
        <p14:creationId xmlns:p14="http://schemas.microsoft.com/office/powerpoint/2010/main" val="42933066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Receivables Data Entry 1</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58</a:t>
            </a:fld>
            <a:endParaRPr lang="en-US" dirty="0"/>
          </a:p>
        </p:txBody>
      </p:sp>
      <p:pic>
        <p:nvPicPr>
          <p:cNvPr id="6" name="Picture 5">
            <a:extLst>
              <a:ext uri="{FF2B5EF4-FFF2-40B4-BE49-F238E27FC236}">
                <a16:creationId xmlns:a16="http://schemas.microsoft.com/office/drawing/2014/main" id="{8FED7C17-D276-42C4-B818-612BCA9BA242}"/>
              </a:ext>
            </a:extLst>
          </p:cNvPr>
          <p:cNvPicPr>
            <a:picLocks noChangeAspect="1"/>
          </p:cNvPicPr>
          <p:nvPr/>
        </p:nvPicPr>
        <p:blipFill>
          <a:blip r:embed="rId2"/>
          <a:stretch>
            <a:fillRect/>
          </a:stretch>
        </p:blipFill>
        <p:spPr>
          <a:xfrm>
            <a:off x="1342238" y="2592434"/>
            <a:ext cx="5585014" cy="3837122"/>
          </a:xfrm>
          <a:prstGeom prst="rect">
            <a:avLst/>
          </a:prstGeom>
        </p:spPr>
      </p:pic>
    </p:spTree>
    <p:extLst>
      <p:ext uri="{BB962C8B-B14F-4D97-AF65-F5344CB8AC3E}">
        <p14:creationId xmlns:p14="http://schemas.microsoft.com/office/powerpoint/2010/main" val="1648321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Receivables Data Entry 1</a:t>
            </a:r>
          </a:p>
          <a:p>
            <a:pPr lvl="1"/>
            <a:r>
              <a:rPr lang="en-US" dirty="0"/>
              <a:t>Used to define the default group unit, deposit unit, and address that is associated with a user.</a:t>
            </a:r>
          </a:p>
          <a:p>
            <a:pPr lvl="2"/>
            <a:r>
              <a:rPr lang="en-US" dirty="0"/>
              <a:t>Group Unit and Deposit Unit : Enter values that become the user's default values for business units. Although the user can override these default values, you can minimize data entry by entering the user's most frequently used business unit. The system uses the group unit and deposit unit as the default business unit for online pending groups, deposits, and worksheets. </a:t>
            </a:r>
          </a:p>
          <a:p>
            <a:pPr lvl="2"/>
            <a:r>
              <a:rPr lang="en-US" dirty="0"/>
              <a:t>Use the address fields to store addresses for </a:t>
            </a:r>
            <a:r>
              <a:rPr lang="en-US" dirty="0" err="1"/>
              <a:t>followup</a:t>
            </a:r>
            <a:r>
              <a:rPr lang="en-US" dirty="0"/>
              <a:t> letters. The address information that you enter on this page is not validated against any table.</a:t>
            </a:r>
          </a:p>
          <a:p>
            <a:pPr lvl="2"/>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59</a:t>
            </a:fld>
            <a:endParaRPr lang="en-US" dirty="0"/>
          </a:p>
        </p:txBody>
      </p:sp>
    </p:spTree>
    <p:extLst>
      <p:ext uri="{BB962C8B-B14F-4D97-AF65-F5344CB8AC3E}">
        <p14:creationId xmlns:p14="http://schemas.microsoft.com/office/powerpoint/2010/main" val="3360931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CB9E-E189-471A-8CC2-54FEEC34FE30}"/>
              </a:ext>
            </a:extLst>
          </p:cNvPr>
          <p:cNvSpPr>
            <a:spLocks noGrp="1"/>
          </p:cNvSpPr>
          <p:nvPr>
            <p:ph type="title"/>
          </p:nvPr>
        </p:nvSpPr>
        <p:spPr/>
        <p:txBody>
          <a:bodyPr/>
          <a:lstStyle/>
          <a:p>
            <a:r>
              <a:rPr lang="en-US" dirty="0"/>
              <a:t>What does ZC/ZZ/ZD Mean</a:t>
            </a:r>
            <a:br>
              <a:rPr lang="en-US" dirty="0"/>
            </a:br>
            <a:endParaRPr lang="en-US" dirty="0"/>
          </a:p>
        </p:txBody>
      </p:sp>
      <p:sp>
        <p:nvSpPr>
          <p:cNvPr id="3" name="Content Placeholder 2">
            <a:extLst>
              <a:ext uri="{FF2B5EF4-FFF2-40B4-BE49-F238E27FC236}">
                <a16:creationId xmlns:a16="http://schemas.microsoft.com/office/drawing/2014/main" id="{DC478366-27DD-4161-98E3-4EC81D3B23B7}"/>
              </a:ext>
            </a:extLst>
          </p:cNvPr>
          <p:cNvSpPr>
            <a:spLocks noGrp="1"/>
          </p:cNvSpPr>
          <p:nvPr>
            <p:ph idx="1"/>
          </p:nvPr>
        </p:nvSpPr>
        <p:spPr/>
        <p:txBody>
          <a:bodyPr/>
          <a:lstStyle/>
          <a:p>
            <a:r>
              <a:rPr lang="en-US" dirty="0"/>
              <a:t>Latest Role Re-Design implemented Roles/Permission Lists that begin with ZC/ZZ/ZD</a:t>
            </a:r>
          </a:p>
          <a:p>
            <a:pPr lvl="1"/>
            <a:r>
              <a:rPr lang="en-US" dirty="0"/>
              <a:t>ZC roles contain Correct History Access and should be limited to higher level users that understand downstream impacts</a:t>
            </a:r>
          </a:p>
          <a:p>
            <a:pPr lvl="1"/>
            <a:r>
              <a:rPr lang="en-US" dirty="0"/>
              <a:t>ZZ roles grant update access to pages and processes without correct history (Not sure why ZZ – Maybe </a:t>
            </a:r>
            <a:r>
              <a:rPr lang="en-US" dirty="0" err="1"/>
              <a:t>zupdate</a:t>
            </a:r>
            <a:r>
              <a:rPr lang="en-US" dirty="0"/>
              <a:t>? </a:t>
            </a:r>
            <a:r>
              <a:rPr lang="en-US" dirty="0">
                <a:sym typeface="Wingdings" panose="05000000000000000000" pitchFamily="2" charset="2"/>
              </a:rPr>
              <a:t> )</a:t>
            </a:r>
            <a:endParaRPr lang="en-US" dirty="0"/>
          </a:p>
          <a:p>
            <a:pPr lvl="1"/>
            <a:r>
              <a:rPr lang="en-US" dirty="0"/>
              <a:t>ZD roles are read only/inquiry roles that do not allow any updates</a:t>
            </a:r>
          </a:p>
          <a:p>
            <a:pPr lvl="3"/>
            <a:endParaRPr lang="en-US" dirty="0"/>
          </a:p>
        </p:txBody>
      </p:sp>
      <p:sp>
        <p:nvSpPr>
          <p:cNvPr id="4" name="Slide Number Placeholder 3">
            <a:extLst>
              <a:ext uri="{FF2B5EF4-FFF2-40B4-BE49-F238E27FC236}">
                <a16:creationId xmlns:a16="http://schemas.microsoft.com/office/drawing/2014/main" id="{5D496771-8C1A-4052-ADBC-B407D3955BA9}"/>
              </a:ext>
            </a:extLst>
          </p:cNvPr>
          <p:cNvSpPr>
            <a:spLocks noGrp="1"/>
          </p:cNvSpPr>
          <p:nvPr>
            <p:ph type="sldNum" sz="quarter" idx="12"/>
          </p:nvPr>
        </p:nvSpPr>
        <p:spPr/>
        <p:txBody>
          <a:bodyPr/>
          <a:lstStyle/>
          <a:p>
            <a:fld id="{DEE5BC03-7CE3-4FE3-BC0A-0ACCA8AC1F24}" type="slidenum">
              <a:rPr lang="en-US" smtClean="0"/>
              <a:pPr/>
              <a:t>6</a:t>
            </a:fld>
            <a:endParaRPr lang="en-US" dirty="0"/>
          </a:p>
        </p:txBody>
      </p:sp>
    </p:spTree>
    <p:extLst>
      <p:ext uri="{BB962C8B-B14F-4D97-AF65-F5344CB8AC3E}">
        <p14:creationId xmlns:p14="http://schemas.microsoft.com/office/powerpoint/2010/main" val="2513328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Receivables Data Entry 2</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60</a:t>
            </a:fld>
            <a:endParaRPr lang="en-US" dirty="0"/>
          </a:p>
        </p:txBody>
      </p:sp>
      <p:pic>
        <p:nvPicPr>
          <p:cNvPr id="4" name="Picture 3">
            <a:extLst>
              <a:ext uri="{FF2B5EF4-FFF2-40B4-BE49-F238E27FC236}">
                <a16:creationId xmlns:a16="http://schemas.microsoft.com/office/drawing/2014/main" id="{7E699BBE-00D1-4AF3-9E08-024547ECCD40}"/>
              </a:ext>
            </a:extLst>
          </p:cNvPr>
          <p:cNvPicPr>
            <a:picLocks noChangeAspect="1"/>
          </p:cNvPicPr>
          <p:nvPr/>
        </p:nvPicPr>
        <p:blipFill>
          <a:blip r:embed="rId2"/>
          <a:stretch>
            <a:fillRect/>
          </a:stretch>
        </p:blipFill>
        <p:spPr>
          <a:xfrm>
            <a:off x="1404212" y="2797197"/>
            <a:ext cx="5877431" cy="3427596"/>
          </a:xfrm>
          <a:prstGeom prst="rect">
            <a:avLst/>
          </a:prstGeom>
        </p:spPr>
      </p:pic>
    </p:spTree>
    <p:extLst>
      <p:ext uri="{BB962C8B-B14F-4D97-AF65-F5344CB8AC3E}">
        <p14:creationId xmlns:p14="http://schemas.microsoft.com/office/powerpoint/2010/main" val="20007289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fontScale="77500" lnSpcReduction="20000"/>
          </a:bodyPr>
          <a:lstStyle/>
          <a:p>
            <a:r>
              <a:rPr lang="en-US" dirty="0"/>
              <a:t>User Preferences – Receivables Data Entry 2</a:t>
            </a:r>
          </a:p>
          <a:p>
            <a:pPr lvl="1"/>
            <a:r>
              <a:rPr lang="en-US" dirty="0"/>
              <a:t>Used to specify write-off tolerances and discount tolerances.</a:t>
            </a:r>
          </a:p>
          <a:p>
            <a:pPr lvl="2"/>
            <a:r>
              <a:rPr lang="en-US" dirty="0"/>
              <a:t>Payment Worksheet</a:t>
            </a:r>
          </a:p>
          <a:p>
            <a:pPr lvl="3"/>
            <a:r>
              <a:rPr lang="en-US" dirty="0"/>
              <a:t> Discount Tolerance Percent and Discount Tolerance:  Enter the percent and amount to use to calculate the discount tolerance. These tolerances enable the user to enter an unearned discount amount that is less than or equal to the value that you enter. Enter the additional percentage that the user can add to the payment terms.</a:t>
            </a:r>
          </a:p>
          <a:p>
            <a:pPr lvl="3"/>
            <a:endParaRPr lang="en-US" dirty="0"/>
          </a:p>
          <a:p>
            <a:pPr lvl="3"/>
            <a:r>
              <a:rPr lang="en-US" dirty="0"/>
              <a:t>For example, if an item is 700.00 and the discount terms are 2 percent for 10/Net30, the normal discount would be 14.00. If you enter 10 in the percent field, the user can take up to an additional 10 percent of the discount amount, which is 1.40. The total discount would be 15.40. However, the total discount can never be more than the value in the amount field.</a:t>
            </a:r>
          </a:p>
          <a:p>
            <a:pPr lvl="3"/>
            <a:endParaRPr lang="en-US" dirty="0"/>
          </a:p>
          <a:p>
            <a:pPr lvl="3"/>
            <a:r>
              <a:rPr lang="en-US" dirty="0"/>
              <a:t>Write-Off Percent Under </a:t>
            </a:r>
            <a:r>
              <a:rPr lang="en-US" dirty="0" err="1"/>
              <a:t>andUnderpayment</a:t>
            </a:r>
            <a:r>
              <a:rPr lang="en-US" dirty="0"/>
              <a:t> Write-Off and Write-Off Percent </a:t>
            </a:r>
            <a:r>
              <a:rPr lang="en-US" dirty="0" err="1"/>
              <a:t>Overand</a:t>
            </a:r>
            <a:r>
              <a:rPr lang="en-US" dirty="0"/>
              <a:t> Overpayment </a:t>
            </a:r>
            <a:r>
              <a:rPr lang="en-US" dirty="0" err="1"/>
              <a:t>Write-Off:Enter</a:t>
            </a:r>
            <a:r>
              <a:rPr lang="en-US" dirty="0"/>
              <a:t> the percent and amount that define the maximum write-off for underpayments and overpayments. These values apply only to write-offs (such as Entry Types WAU and WAO). These values do not apply to adjustments or deductions associated with overpayments or underpayments (these are not write-offs). The user can enter a write-off amount as long as the amount does not exceed the specified write-off percentage of the payment.</a:t>
            </a:r>
          </a:p>
          <a:p>
            <a:pPr lvl="3"/>
            <a:endParaRPr lang="en-US" dirty="0"/>
          </a:p>
          <a:p>
            <a:pPr lvl="3"/>
            <a:r>
              <a:rPr lang="en-US" dirty="0"/>
              <a:t>Item Write-Off:  Enter the highest amount that this user can write off when the user writes off an amount for an individual item on a payment worksheet.</a:t>
            </a:r>
          </a:p>
          <a:p>
            <a:pPr lvl="2"/>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61</a:t>
            </a:fld>
            <a:endParaRPr lang="en-US" dirty="0"/>
          </a:p>
        </p:txBody>
      </p:sp>
    </p:spTree>
    <p:extLst>
      <p:ext uri="{BB962C8B-B14F-4D97-AF65-F5344CB8AC3E}">
        <p14:creationId xmlns:p14="http://schemas.microsoft.com/office/powerpoint/2010/main" val="251671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fontScale="70000" lnSpcReduction="20000"/>
          </a:bodyPr>
          <a:lstStyle/>
          <a:p>
            <a:r>
              <a:rPr lang="en-US" dirty="0"/>
              <a:t>User Preferences – Receivables Data Entry 2</a:t>
            </a:r>
          </a:p>
          <a:p>
            <a:pPr lvl="1"/>
            <a:r>
              <a:rPr lang="en-US" dirty="0"/>
              <a:t>Used to specify write-off tolerances and discount tolerances.</a:t>
            </a:r>
          </a:p>
          <a:p>
            <a:pPr lvl="2"/>
            <a:r>
              <a:rPr lang="en-US" dirty="0"/>
              <a:t>Maintenance Worksheet</a:t>
            </a:r>
          </a:p>
          <a:p>
            <a:pPr lvl="3"/>
            <a:r>
              <a:rPr lang="en-US" dirty="0"/>
              <a:t>Max Write Off (maximum write-off):  Enter the maximum amount that the user can write off for either an individual item or for the remaining balance for a normal group or match group. The user can write off an amount below the maximum amount as long as it does not exceed the percentage of the original amount for the item. For example, if you enter an amount of 25.00, the user can write off amounts up to 25.00. However, if you enter a maximum write-off percentage of 10 percent, and the total original amount of an item is 240.00, the user cannot write off more than 24.00.  For no limit, enter all 9s.</a:t>
            </a:r>
          </a:p>
          <a:p>
            <a:pPr lvl="3"/>
            <a:endParaRPr lang="en-US" dirty="0"/>
          </a:p>
          <a:p>
            <a:pPr lvl="3"/>
            <a:r>
              <a:rPr lang="en-US" dirty="0"/>
              <a:t>Max Refund (maximum refund): Enter the maximum refund amount that a user can create.</a:t>
            </a:r>
          </a:p>
          <a:p>
            <a:pPr lvl="3"/>
            <a:endParaRPr lang="en-US" dirty="0"/>
          </a:p>
          <a:p>
            <a:pPr lvl="3"/>
            <a:r>
              <a:rPr lang="en-US" dirty="0"/>
              <a:t>Write-off Days:  Enter the minimum age of an item before a user can write it off on the maintenance worksheet. For no limit, enter 0.</a:t>
            </a:r>
          </a:p>
          <a:p>
            <a:pPr lvl="3"/>
            <a:endParaRPr lang="en-US" dirty="0"/>
          </a:p>
          <a:p>
            <a:pPr lvl="3"/>
            <a:r>
              <a:rPr lang="en-US" dirty="0"/>
              <a:t>Max WO Percent (maximum write-off percent):  Enter the maximum percentage of an item that this user can write off. For no limit, enter 100.</a:t>
            </a:r>
          </a:p>
          <a:p>
            <a:pPr lvl="3"/>
            <a:endParaRPr lang="en-US" dirty="0"/>
          </a:p>
          <a:p>
            <a:pPr lvl="3"/>
            <a:r>
              <a:rPr lang="en-US" dirty="0"/>
              <a:t>Override Write off Tolerance: Select to enable the user to write off items or amounts that do not meet the write-off tolerances that are defined for the business unit, customer, or entry reason as long as the write-off meets the user's write-off tolerances. If the user's write-off action exceeds the tolerances in the business unit, customer, or entry reason levels, the system issues only a warning. </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62</a:t>
            </a:fld>
            <a:endParaRPr lang="en-US" dirty="0"/>
          </a:p>
        </p:txBody>
      </p:sp>
    </p:spTree>
    <p:extLst>
      <p:ext uri="{BB962C8B-B14F-4D97-AF65-F5344CB8AC3E}">
        <p14:creationId xmlns:p14="http://schemas.microsoft.com/office/powerpoint/2010/main" val="13530252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Procurement</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63</a:t>
            </a:fld>
            <a:endParaRPr lang="en-US" dirty="0"/>
          </a:p>
        </p:txBody>
      </p:sp>
      <p:pic>
        <p:nvPicPr>
          <p:cNvPr id="6" name="Picture 5">
            <a:extLst>
              <a:ext uri="{FF2B5EF4-FFF2-40B4-BE49-F238E27FC236}">
                <a16:creationId xmlns:a16="http://schemas.microsoft.com/office/drawing/2014/main" id="{438CD73C-5C93-4477-8016-1D0B6FAA0F1D}"/>
              </a:ext>
            </a:extLst>
          </p:cNvPr>
          <p:cNvPicPr>
            <a:picLocks noChangeAspect="1"/>
          </p:cNvPicPr>
          <p:nvPr/>
        </p:nvPicPr>
        <p:blipFill>
          <a:blip r:embed="rId2"/>
          <a:stretch>
            <a:fillRect/>
          </a:stretch>
        </p:blipFill>
        <p:spPr>
          <a:xfrm>
            <a:off x="729842" y="2662565"/>
            <a:ext cx="6769916" cy="3328093"/>
          </a:xfrm>
          <a:prstGeom prst="rect">
            <a:avLst/>
          </a:prstGeom>
        </p:spPr>
      </p:pic>
    </p:spTree>
    <p:extLst>
      <p:ext uri="{BB962C8B-B14F-4D97-AF65-F5344CB8AC3E}">
        <p14:creationId xmlns:p14="http://schemas.microsoft.com/office/powerpoint/2010/main" val="3740361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Procurement</a:t>
            </a:r>
          </a:p>
          <a:p>
            <a:pPr lvl="1"/>
            <a:r>
              <a:rPr lang="en-US" dirty="0"/>
              <a:t>For the Location/Origin/Dept/Ship To location:  these are defaults that will default to transactions.  You can leave them blank if you purchase for more than one dept/location. </a:t>
            </a:r>
          </a:p>
          <a:p>
            <a:pPr lvl="1"/>
            <a:r>
              <a:rPr lang="en-US" dirty="0"/>
              <a:t>Requester:  Enter the name of the person whom this user will be authorized to enter requisitions.  So if this user enters requisitions, put their user id here;  Requester Setup has to be done first</a:t>
            </a:r>
          </a:p>
          <a:p>
            <a:pPr lvl="1"/>
            <a:r>
              <a:rPr lang="en-US" dirty="0"/>
              <a:t>Buyer:  Enter the name of the buyer for whom this user will be authorized to enter </a:t>
            </a:r>
            <a:r>
              <a:rPr lang="en-US" dirty="0" err="1"/>
              <a:t>POs.</a:t>
            </a:r>
            <a:r>
              <a:rPr lang="en-US" dirty="0"/>
              <a:t>  Buyer setup has to be completed first. </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64</a:t>
            </a:fld>
            <a:endParaRPr lang="en-US" dirty="0"/>
          </a:p>
        </p:txBody>
      </p:sp>
    </p:spTree>
    <p:extLst>
      <p:ext uri="{BB962C8B-B14F-4D97-AF65-F5344CB8AC3E}">
        <p14:creationId xmlns:p14="http://schemas.microsoft.com/office/powerpoint/2010/main" val="1516053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Contract Process</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65</a:t>
            </a:fld>
            <a:endParaRPr lang="en-US" dirty="0"/>
          </a:p>
        </p:txBody>
      </p:sp>
      <p:pic>
        <p:nvPicPr>
          <p:cNvPr id="4" name="Picture 3">
            <a:extLst>
              <a:ext uri="{FF2B5EF4-FFF2-40B4-BE49-F238E27FC236}">
                <a16:creationId xmlns:a16="http://schemas.microsoft.com/office/drawing/2014/main" id="{EA46FBD9-9687-4063-8361-04DA29A1DF8C}"/>
              </a:ext>
            </a:extLst>
          </p:cNvPr>
          <p:cNvPicPr>
            <a:picLocks noChangeAspect="1"/>
          </p:cNvPicPr>
          <p:nvPr/>
        </p:nvPicPr>
        <p:blipFill>
          <a:blip r:embed="rId2"/>
          <a:stretch>
            <a:fillRect/>
          </a:stretch>
        </p:blipFill>
        <p:spPr>
          <a:xfrm>
            <a:off x="2491530" y="2714084"/>
            <a:ext cx="2743760" cy="3593821"/>
          </a:xfrm>
          <a:prstGeom prst="rect">
            <a:avLst/>
          </a:prstGeom>
        </p:spPr>
      </p:pic>
    </p:spTree>
    <p:extLst>
      <p:ext uri="{BB962C8B-B14F-4D97-AF65-F5344CB8AC3E}">
        <p14:creationId xmlns:p14="http://schemas.microsoft.com/office/powerpoint/2010/main" val="2212136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fontScale="62500" lnSpcReduction="20000"/>
          </a:bodyPr>
          <a:lstStyle/>
          <a:p>
            <a:r>
              <a:rPr lang="en-US" dirty="0"/>
              <a:t>User Preferences – Contract Process</a:t>
            </a:r>
          </a:p>
          <a:p>
            <a:pPr lvl="1"/>
            <a:r>
              <a:rPr lang="en-US" dirty="0"/>
              <a:t>Used to define contract process preferences by specifying the default contract status and authorized actions for a user - Contract Status</a:t>
            </a:r>
          </a:p>
          <a:p>
            <a:pPr marL="914400" lvl="2" indent="0">
              <a:buNone/>
            </a:pPr>
            <a:r>
              <a:rPr lang="en-US" dirty="0"/>
              <a:t>Select the status at which you want this user to open contracts. When the user creates a contract, the status appears by default based on the value you select.</a:t>
            </a:r>
          </a:p>
          <a:p>
            <a:pPr lvl="2"/>
            <a:endParaRPr lang="en-US" dirty="0"/>
          </a:p>
          <a:p>
            <a:pPr lvl="2"/>
            <a:r>
              <a:rPr lang="en-US" dirty="0"/>
              <a:t>Approve Contracts: Select to provide the user the authority to approve procurement contracts.</a:t>
            </a:r>
          </a:p>
          <a:p>
            <a:pPr lvl="2"/>
            <a:endParaRPr lang="en-US" dirty="0"/>
          </a:p>
          <a:p>
            <a:pPr lvl="2"/>
            <a:r>
              <a:rPr lang="en-US" dirty="0"/>
              <a:t>Enter Contracts/New Version: Select to provide the user the authority to create contracts and new contract versions.</a:t>
            </a:r>
          </a:p>
          <a:p>
            <a:pPr lvl="2"/>
            <a:endParaRPr lang="en-US" dirty="0"/>
          </a:p>
          <a:p>
            <a:pPr lvl="2"/>
            <a:r>
              <a:rPr lang="en-US" dirty="0"/>
              <a:t>Hold Contracts: Select to provide the user the authority to place procurement contracts on hold.</a:t>
            </a:r>
          </a:p>
          <a:p>
            <a:pPr lvl="2"/>
            <a:endParaRPr lang="en-US" dirty="0"/>
          </a:p>
          <a:p>
            <a:pPr lvl="2"/>
            <a:r>
              <a:rPr lang="en-US" dirty="0"/>
              <a:t>Close Contracts: Select to provide the user the authority to close procurement contracts.</a:t>
            </a:r>
          </a:p>
          <a:p>
            <a:pPr lvl="2"/>
            <a:endParaRPr lang="en-US" dirty="0"/>
          </a:p>
          <a:p>
            <a:pPr lvl="2"/>
            <a:r>
              <a:rPr lang="en-US" dirty="0"/>
              <a:t>Cancel Contract: Select to provide the user the authority to cancel procurement contracts.</a:t>
            </a:r>
          </a:p>
          <a:p>
            <a:pPr lvl="2"/>
            <a:endParaRPr lang="en-US" dirty="0"/>
          </a:p>
          <a:p>
            <a:pPr lvl="2"/>
            <a:r>
              <a:rPr lang="en-US" dirty="0"/>
              <a:t>Allow PO Contract Releases (allow purchase order contract releases):  Select to provide the user the authority to release purchase order contracts.</a:t>
            </a:r>
          </a:p>
          <a:p>
            <a:pPr lvl="2"/>
            <a:endParaRPr lang="en-US" dirty="0"/>
          </a:p>
          <a:p>
            <a:pPr lvl="2"/>
            <a:r>
              <a:rPr lang="en-US" dirty="0"/>
              <a:t>Allow AP Contract Releases (allow accounts payable contract releases): Select to provide the user the authority to release accounts payable contracts.</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66</a:t>
            </a:fld>
            <a:endParaRPr lang="en-US" dirty="0"/>
          </a:p>
        </p:txBody>
      </p:sp>
    </p:spTree>
    <p:extLst>
      <p:ext uri="{BB962C8B-B14F-4D97-AF65-F5344CB8AC3E}">
        <p14:creationId xmlns:p14="http://schemas.microsoft.com/office/powerpoint/2010/main" val="2001931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367406"/>
            <a:ext cx="8336975" cy="511728"/>
          </a:xfrm>
        </p:spPr>
        <p:txBody>
          <a:bodyPr/>
          <a:lstStyle/>
          <a:p>
            <a:r>
              <a:rPr lang="en-US" dirty="0"/>
              <a:t>Other Areas of Responsibility</a:t>
            </a:r>
          </a:p>
        </p:txBody>
      </p:sp>
      <p:sp>
        <p:nvSpPr>
          <p:cNvPr id="3" name="Content Placeholder 2"/>
          <p:cNvSpPr>
            <a:spLocks noGrp="1"/>
          </p:cNvSpPr>
          <p:nvPr>
            <p:ph idx="1"/>
          </p:nvPr>
        </p:nvSpPr>
        <p:spPr>
          <a:xfrm>
            <a:off x="536860" y="1879134"/>
            <a:ext cx="8336975" cy="4842341"/>
          </a:xfrm>
        </p:spPr>
        <p:txBody>
          <a:bodyPr>
            <a:normAutofit fontScale="47500" lnSpcReduction="20000"/>
          </a:bodyPr>
          <a:lstStyle/>
          <a:p>
            <a:r>
              <a:rPr lang="en-US" dirty="0"/>
              <a:t>User Preferences – Contract Process – Default Display</a:t>
            </a:r>
          </a:p>
          <a:p>
            <a:pPr lvl="1"/>
            <a:endParaRPr lang="en-US" dirty="0"/>
          </a:p>
          <a:p>
            <a:pPr lvl="1"/>
            <a:r>
              <a:rPr lang="en-US" dirty="0"/>
              <a:t>Process Option: Select a contract process option that you want to set up as default for the user. Contract process options enable you to determine a specific contract process for use throughout the contract's life cycle. You can use other process options, but the value you choose here defaults on the Contract Entry page (for the selected user).</a:t>
            </a:r>
          </a:p>
          <a:p>
            <a:pPr marL="1371600" lvl="3" indent="0">
              <a:buNone/>
            </a:pPr>
            <a:r>
              <a:rPr lang="en-US" dirty="0"/>
              <a:t>Values include:</a:t>
            </a:r>
          </a:p>
          <a:p>
            <a:pPr lvl="3"/>
            <a:r>
              <a:rPr lang="en-US" dirty="0"/>
              <a:t>    AP (Recurring Voucher)</a:t>
            </a:r>
          </a:p>
          <a:p>
            <a:pPr lvl="3"/>
            <a:r>
              <a:rPr lang="en-US" dirty="0"/>
              <a:t>    BRO (Release to Single PO Only)</a:t>
            </a:r>
          </a:p>
          <a:p>
            <a:pPr lvl="3"/>
            <a:r>
              <a:rPr lang="en-US" dirty="0"/>
              <a:t>    DST (Distributor)</a:t>
            </a:r>
          </a:p>
          <a:p>
            <a:pPr lvl="3"/>
            <a:r>
              <a:rPr lang="en-US" dirty="0"/>
              <a:t>    GN (General Contract)</a:t>
            </a:r>
          </a:p>
          <a:p>
            <a:pPr lvl="3"/>
            <a:r>
              <a:rPr lang="en-US" dirty="0"/>
              <a:t>    GRPM (Group Multi Supplier)</a:t>
            </a:r>
          </a:p>
          <a:p>
            <a:pPr lvl="3"/>
            <a:r>
              <a:rPr lang="en-US" dirty="0"/>
              <a:t>    GRPS (Group Single Supplier)</a:t>
            </a:r>
          </a:p>
          <a:p>
            <a:pPr lvl="3"/>
            <a:r>
              <a:rPr lang="en-US" dirty="0"/>
              <a:t>    MFG (Manufacturer)</a:t>
            </a:r>
          </a:p>
          <a:p>
            <a:pPr lvl="3"/>
            <a:r>
              <a:rPr lang="en-US" dirty="0"/>
              <a:t>    PADV (Prepaid Voucher with Advance PO)</a:t>
            </a:r>
          </a:p>
          <a:p>
            <a:pPr lvl="3"/>
            <a:r>
              <a:rPr lang="en-US" dirty="0"/>
              <a:t>    PO (Purchase Order)</a:t>
            </a:r>
          </a:p>
          <a:p>
            <a:pPr lvl="3"/>
            <a:r>
              <a:rPr lang="en-US" dirty="0"/>
              <a:t>    PPAY (Prepaid Voucher)</a:t>
            </a:r>
          </a:p>
          <a:p>
            <a:pPr lvl="3"/>
            <a:r>
              <a:rPr lang="en-US" dirty="0"/>
              <a:t>    RPOV (Recurring PO Voucher)</a:t>
            </a:r>
          </a:p>
          <a:p>
            <a:pPr lvl="3"/>
            <a:r>
              <a:rPr lang="en-US" dirty="0"/>
              <a:t>    SPP (Special Purpose)</a:t>
            </a:r>
          </a:p>
          <a:p>
            <a:pPr lvl="3"/>
            <a:endParaRPr lang="en-US" dirty="0"/>
          </a:p>
          <a:p>
            <a:pPr lvl="3"/>
            <a:r>
              <a:rPr lang="en-US" dirty="0"/>
              <a:t>Contract Style:  Select a contract style that you want to set up as the default style for this user. You can use other contract styles, but the value you choose here defaults on the Contract Entry page.</a:t>
            </a:r>
          </a:p>
          <a:p>
            <a:pPr lvl="3"/>
            <a:endParaRPr lang="en-US" dirty="0"/>
          </a:p>
          <a:p>
            <a:pPr lvl="3"/>
            <a:r>
              <a:rPr lang="en-US" dirty="0"/>
              <a:t>Header Information, Contract </a:t>
            </a:r>
            <a:r>
              <a:rPr lang="en-US" dirty="0" err="1"/>
              <a:t>Control,Voucher</a:t>
            </a:r>
            <a:r>
              <a:rPr lang="en-US" dirty="0"/>
              <a:t> </a:t>
            </a:r>
            <a:r>
              <a:rPr lang="en-US" dirty="0" err="1"/>
              <a:t>Options,Amount</a:t>
            </a:r>
            <a:r>
              <a:rPr lang="en-US" dirty="0"/>
              <a:t> </a:t>
            </a:r>
            <a:r>
              <a:rPr lang="en-US" dirty="0" err="1"/>
              <a:t>Summary,Order</a:t>
            </a:r>
            <a:r>
              <a:rPr lang="en-US" dirty="0"/>
              <a:t> </a:t>
            </a:r>
            <a:r>
              <a:rPr lang="en-US" dirty="0" err="1"/>
              <a:t>Options,Item</a:t>
            </a:r>
            <a:r>
              <a:rPr lang="en-US" dirty="0"/>
              <a:t> Lines, Category Lines, and PO Information: Select a group box option that you want to apply for this user. The value you select controls how the group box initially appears on the Contract page. Valid values for the group boxes are:</a:t>
            </a:r>
          </a:p>
          <a:p>
            <a:pPr lvl="3"/>
            <a:endParaRPr lang="en-US" dirty="0"/>
          </a:p>
          <a:p>
            <a:pPr lvl="3"/>
            <a:r>
              <a:rPr lang="en-US" dirty="0"/>
              <a:t>    Collapsed: Select to collapse (hide) the group box when the user initially accesses the Contract page.</a:t>
            </a:r>
          </a:p>
          <a:p>
            <a:pPr lvl="3"/>
            <a:endParaRPr lang="en-US" dirty="0"/>
          </a:p>
          <a:p>
            <a:pPr lvl="3"/>
            <a:r>
              <a:rPr lang="en-US" dirty="0"/>
              <a:t>    Open: Select to expand (open) the group box when he user initially accesses the Contract page.</a:t>
            </a:r>
          </a:p>
          <a:p>
            <a:pPr lvl="3"/>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67</a:t>
            </a:fld>
            <a:endParaRPr lang="en-US" dirty="0"/>
          </a:p>
        </p:txBody>
      </p:sp>
    </p:spTree>
    <p:extLst>
      <p:ext uri="{BB962C8B-B14F-4D97-AF65-F5344CB8AC3E}">
        <p14:creationId xmlns:p14="http://schemas.microsoft.com/office/powerpoint/2010/main" val="21414700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Payables Online Vouchering</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68</a:t>
            </a:fld>
            <a:endParaRPr lang="en-US" dirty="0"/>
          </a:p>
        </p:txBody>
      </p:sp>
      <p:pic>
        <p:nvPicPr>
          <p:cNvPr id="6" name="Picture 5">
            <a:extLst>
              <a:ext uri="{FF2B5EF4-FFF2-40B4-BE49-F238E27FC236}">
                <a16:creationId xmlns:a16="http://schemas.microsoft.com/office/drawing/2014/main" id="{DC093FA4-81AE-44D1-B7E0-25770525ED84}"/>
              </a:ext>
            </a:extLst>
          </p:cNvPr>
          <p:cNvPicPr>
            <a:picLocks noChangeAspect="1"/>
          </p:cNvPicPr>
          <p:nvPr/>
        </p:nvPicPr>
        <p:blipFill>
          <a:blip r:embed="rId2"/>
          <a:stretch>
            <a:fillRect/>
          </a:stretch>
        </p:blipFill>
        <p:spPr>
          <a:xfrm>
            <a:off x="1728132" y="2653401"/>
            <a:ext cx="4903057" cy="3949299"/>
          </a:xfrm>
          <a:prstGeom prst="rect">
            <a:avLst/>
          </a:prstGeom>
        </p:spPr>
      </p:pic>
    </p:spTree>
    <p:extLst>
      <p:ext uri="{BB962C8B-B14F-4D97-AF65-F5344CB8AC3E}">
        <p14:creationId xmlns:p14="http://schemas.microsoft.com/office/powerpoint/2010/main" val="1432811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224794"/>
            <a:ext cx="8336975" cy="553672"/>
          </a:xfrm>
        </p:spPr>
        <p:txBody>
          <a:bodyPr/>
          <a:lstStyle/>
          <a:p>
            <a:r>
              <a:rPr lang="en-US" dirty="0"/>
              <a:t>Other Areas of Responsibility</a:t>
            </a:r>
          </a:p>
        </p:txBody>
      </p:sp>
      <p:sp>
        <p:nvSpPr>
          <p:cNvPr id="3" name="Content Placeholder 2"/>
          <p:cNvSpPr>
            <a:spLocks noGrp="1"/>
          </p:cNvSpPr>
          <p:nvPr>
            <p:ph idx="1"/>
          </p:nvPr>
        </p:nvSpPr>
        <p:spPr>
          <a:xfrm>
            <a:off x="536860" y="1778466"/>
            <a:ext cx="8336975" cy="4943009"/>
          </a:xfrm>
        </p:spPr>
        <p:txBody>
          <a:bodyPr>
            <a:normAutofit fontScale="25000" lnSpcReduction="20000"/>
          </a:bodyPr>
          <a:lstStyle/>
          <a:p>
            <a:r>
              <a:rPr lang="en-US" sz="4800" dirty="0"/>
              <a:t>User Preferences – Payables Online Vouchering</a:t>
            </a:r>
          </a:p>
          <a:p>
            <a:endParaRPr lang="en-US" dirty="0"/>
          </a:p>
          <a:p>
            <a:pPr lvl="1"/>
            <a:r>
              <a:rPr lang="en-US" sz="4000" dirty="0"/>
              <a:t>Origin:  Such as ONL: Select the voucher origin for this user. The system tags all vouchers that are entered by this user with this origin, and uses the processing settings for this origin when it processes the voucher.</a:t>
            </a:r>
          </a:p>
          <a:p>
            <a:pPr lvl="1"/>
            <a:endParaRPr lang="en-US" sz="4000" dirty="0"/>
          </a:p>
          <a:p>
            <a:pPr lvl="1"/>
            <a:r>
              <a:rPr lang="en-US" sz="4000" dirty="0"/>
              <a:t>Pay Unmatched Vouchers and Pay </a:t>
            </a:r>
            <a:r>
              <a:rPr lang="en-US" sz="4000" dirty="0" err="1"/>
              <a:t>Unmatch</a:t>
            </a:r>
            <a:r>
              <a:rPr lang="en-US" sz="4000" dirty="0"/>
              <a:t> Amt (pay unmatched amount): Select Pay Unmatched Vouchers to give users the authority to pay vouchers that have not been matched up to the maximum amount that is specified in the Pay </a:t>
            </a:r>
            <a:r>
              <a:rPr lang="en-US" sz="4000" dirty="0" err="1"/>
              <a:t>Unmatch</a:t>
            </a:r>
            <a:r>
              <a:rPr lang="en-US" sz="4000" dirty="0"/>
              <a:t> Amt field. Authorized users must select the Pay </a:t>
            </a:r>
            <a:r>
              <a:rPr lang="en-US" sz="4000" dirty="0" err="1"/>
              <a:t>UnMatched</a:t>
            </a:r>
            <a:r>
              <a:rPr lang="en-US" sz="4000" dirty="0"/>
              <a:t> Voucher check box on the Voucher Attributes page in the Voucher component (VCHR_EXPRESS) for the system to select the voucher during the Pay Cycle Application Engine process (AP_APY2015). Note: If you select the Pay Unmatched Voucher option, vouchers with the following match statuses (MATCH_STATUS_VCHR) are available for payment: T (ready), E (exception), D (dispute), O (overridden), and C (credit note). If you do not select the Pay Unmatched Voucher option, only vouchers with the match status of M (matched) or N (no match) are available for payment.</a:t>
            </a:r>
          </a:p>
          <a:p>
            <a:pPr lvl="1"/>
            <a:endParaRPr lang="en-US" sz="4000" dirty="0"/>
          </a:p>
          <a:p>
            <a:pPr lvl="1"/>
            <a:r>
              <a:rPr lang="en-US" sz="4000" dirty="0"/>
              <a:t>Copy Matched and Closed PO (copy matched and closed purchase orders):  Select to enable the user to copy matched and closed </a:t>
            </a:r>
            <a:r>
              <a:rPr lang="en-US" sz="4000" dirty="0" err="1"/>
              <a:t>POs.</a:t>
            </a:r>
            <a:r>
              <a:rPr lang="en-US" sz="4000" dirty="0"/>
              <a:t> Note: If this option is selected for your user preferences and you create a voucher that references a PO that has a matched line (because an earlier voucher also referenced the PO) and an unmatched line, then when you copy the PO to the voucher, the matched PO line copies with both the amount and the quantity at zero.</a:t>
            </a:r>
          </a:p>
          <a:p>
            <a:pPr lvl="1"/>
            <a:endParaRPr lang="en-US" sz="4000" dirty="0"/>
          </a:p>
          <a:p>
            <a:pPr lvl="1"/>
            <a:r>
              <a:rPr lang="en-US" sz="4000" dirty="0"/>
              <a:t>Override Accounting Date Edit:  Select to enable the user to override the accounting date edit option on the Procurement Control - General Controls page.</a:t>
            </a:r>
          </a:p>
          <a:p>
            <a:pPr lvl="1"/>
            <a:endParaRPr lang="en-US" sz="4000" dirty="0"/>
          </a:p>
          <a:p>
            <a:pPr lvl="1"/>
            <a:r>
              <a:rPr lang="en-US" sz="4000" dirty="0"/>
              <a:t>Security for Voucher Styles: Click to access the Voucher Styles page, where you can define the user authority for each of the voucher styles by selecting the appropriate check boxes.</a:t>
            </a:r>
          </a:p>
          <a:p>
            <a:pPr lvl="1"/>
            <a:endParaRPr lang="en-US" sz="4000" dirty="0"/>
          </a:p>
          <a:p>
            <a:pPr lvl="1"/>
            <a:r>
              <a:rPr lang="en-US" sz="4000" dirty="0"/>
              <a:t>Do Not Check Voucher Amount and Check Voucher Amount: Select one of these options to determine whether the system performs an edit during online voucher entry against the voucher gross amount. Voucher build will also perform an edit against the voucher gross amount based on the selected option.</a:t>
            </a:r>
          </a:p>
          <a:p>
            <a:pPr lvl="1"/>
            <a:endParaRPr lang="en-US" sz="4000" dirty="0"/>
          </a:p>
          <a:p>
            <a:pPr lvl="1"/>
            <a:r>
              <a:rPr lang="en-US" sz="4000" dirty="0"/>
              <a:t>Entry Limit: If you selected Check Voucher Amount, specify the voucher entry limit amount for this user. When you specify the entry limit, you must also specify its currency and a rate type.</a:t>
            </a:r>
          </a:p>
          <a:p>
            <a:pPr lvl="1"/>
            <a:endParaRPr lang="en-US" sz="4000" dirty="0"/>
          </a:p>
          <a:p>
            <a:pPr lvl="1"/>
            <a:r>
              <a:rPr lang="en-US" sz="4000" dirty="0"/>
              <a:t>Prepay Limit: If this user has the authority to prepay vouchers, you can specify a maximum amount for each prepayment that the user can enter. You must also specify a currency and a rate type for the prepayment.</a:t>
            </a:r>
          </a:p>
        </p:txBody>
      </p:sp>
      <p:sp>
        <p:nvSpPr>
          <p:cNvPr id="5" name="Slide Number Placeholder 4"/>
          <p:cNvSpPr>
            <a:spLocks noGrp="1"/>
          </p:cNvSpPr>
          <p:nvPr>
            <p:ph type="sldNum" sz="quarter" idx="12"/>
          </p:nvPr>
        </p:nvSpPr>
        <p:spPr/>
        <p:txBody>
          <a:bodyPr/>
          <a:lstStyle/>
          <a:p>
            <a:fld id="{64336152-522D-534E-A387-BE770A7CAF94}" type="slidenum">
              <a:rPr lang="en-US" smtClean="0"/>
              <a:pPr/>
              <a:t>69</a:t>
            </a:fld>
            <a:endParaRPr lang="en-US" dirty="0"/>
          </a:p>
        </p:txBody>
      </p:sp>
    </p:spTree>
    <p:extLst>
      <p:ext uri="{BB962C8B-B14F-4D97-AF65-F5344CB8AC3E}">
        <p14:creationId xmlns:p14="http://schemas.microsoft.com/office/powerpoint/2010/main" val="249789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id creation</a:t>
            </a:r>
          </a:p>
        </p:txBody>
      </p:sp>
      <p:sp>
        <p:nvSpPr>
          <p:cNvPr id="4" name="Slide Number Placeholder 3"/>
          <p:cNvSpPr>
            <a:spLocks noGrp="1"/>
          </p:cNvSpPr>
          <p:nvPr>
            <p:ph type="sldNum" sz="quarter" idx="12"/>
          </p:nvPr>
        </p:nvSpPr>
        <p:spPr/>
        <p:txBody>
          <a:bodyPr/>
          <a:lstStyle/>
          <a:p>
            <a:fld id="{64336152-522D-534E-A387-BE770A7CAF94}" type="slidenum">
              <a:rPr lang="en-US" smtClean="0"/>
              <a:pPr/>
              <a:t>7</a:t>
            </a:fld>
            <a:endParaRPr lang="en-US" dirty="0"/>
          </a:p>
        </p:txBody>
      </p:sp>
      <p:sp>
        <p:nvSpPr>
          <p:cNvPr id="7" name="Content Placeholder 6">
            <a:extLst>
              <a:ext uri="{FF2B5EF4-FFF2-40B4-BE49-F238E27FC236}">
                <a16:creationId xmlns:a16="http://schemas.microsoft.com/office/drawing/2014/main" id="{9BBC0A6C-CC78-41EC-953E-2164FE3AC7D3}"/>
              </a:ext>
            </a:extLst>
          </p:cNvPr>
          <p:cNvSpPr>
            <a:spLocks noGrp="1"/>
          </p:cNvSpPr>
          <p:nvPr>
            <p:ph idx="1"/>
          </p:nvPr>
        </p:nvSpPr>
        <p:spPr>
          <a:xfrm>
            <a:off x="536860" y="2164360"/>
            <a:ext cx="8336975" cy="4007841"/>
          </a:xfrm>
        </p:spPr>
        <p:txBody>
          <a:bodyPr/>
          <a:lstStyle/>
          <a:p>
            <a:r>
              <a:rPr lang="en-US" sz="2000" dirty="0"/>
              <a:t>New User Ids are Created in HCM upon Hire via the CIB_USRPFL process.  </a:t>
            </a:r>
          </a:p>
          <a:p>
            <a:r>
              <a:rPr lang="en-US" sz="2000" dirty="0"/>
              <a:t>User ID is Created with a Base Set of Roles from Template User ID</a:t>
            </a:r>
          </a:p>
          <a:p>
            <a:pPr lvl="1"/>
            <a:r>
              <a:rPr lang="en-US" sz="1400" dirty="0"/>
              <a:t>CTC_UN_HCM</a:t>
            </a:r>
          </a:p>
          <a:p>
            <a:pPr lvl="1"/>
            <a:r>
              <a:rPr lang="en-US" sz="1400" dirty="0"/>
              <a:t>EOPP_USER</a:t>
            </a:r>
          </a:p>
          <a:p>
            <a:pPr lvl="1"/>
            <a:r>
              <a:rPr lang="en-US" sz="1400" dirty="0"/>
              <a:t>NA Payroll WH Form User</a:t>
            </a:r>
          </a:p>
          <a:p>
            <a:pPr lvl="1"/>
            <a:r>
              <a:rPr lang="en-US" sz="1400" dirty="0"/>
              <a:t>PAPP_USER</a:t>
            </a:r>
          </a:p>
          <a:p>
            <a:pPr lvl="1"/>
            <a:r>
              <a:rPr lang="en-US" sz="1400" dirty="0"/>
              <a:t>ZZ_EMPLOYEE</a:t>
            </a:r>
          </a:p>
          <a:p>
            <a:pPr lvl="1"/>
            <a:r>
              <a:rPr lang="en-US" sz="1400" dirty="0"/>
              <a:t>ZZ PeopleSoft User</a:t>
            </a:r>
          </a:p>
          <a:p>
            <a:r>
              <a:rPr lang="en-US" sz="2000" dirty="0"/>
              <a:t>The CTC_%_DISTR role is dynamically added based on Institution.  This role gives access to the college tile in Portal.  (i.e.  CLK for Clark, OP for </a:t>
            </a:r>
            <a:r>
              <a:rPr lang="en-US" sz="2000" dirty="0" err="1"/>
              <a:t>Olympic,etc</a:t>
            </a:r>
            <a:r>
              <a:rPr lang="en-US" sz="2000" dirty="0"/>
              <a:t>)</a:t>
            </a:r>
          </a:p>
          <a:p>
            <a:r>
              <a:rPr lang="en-US" sz="2000" dirty="0"/>
              <a:t>User ID Syncs to Financials Using Integration Broker</a:t>
            </a:r>
          </a:p>
          <a:p>
            <a:endParaRPr lang="en-US" dirty="0"/>
          </a:p>
        </p:txBody>
      </p:sp>
    </p:spTree>
    <p:extLst>
      <p:ext uri="{BB962C8B-B14F-4D97-AF65-F5344CB8AC3E}">
        <p14:creationId xmlns:p14="http://schemas.microsoft.com/office/powerpoint/2010/main" val="40204165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241572"/>
            <a:ext cx="8336975" cy="478172"/>
          </a:xfrm>
        </p:spPr>
        <p:txBody>
          <a:bodyPr/>
          <a:lstStyle/>
          <a:p>
            <a:r>
              <a:rPr lang="en-US" dirty="0"/>
              <a:t>Other Areas of Responsibility</a:t>
            </a:r>
          </a:p>
        </p:txBody>
      </p:sp>
      <p:sp>
        <p:nvSpPr>
          <p:cNvPr id="3" name="Content Placeholder 2"/>
          <p:cNvSpPr>
            <a:spLocks noGrp="1"/>
          </p:cNvSpPr>
          <p:nvPr>
            <p:ph idx="1"/>
          </p:nvPr>
        </p:nvSpPr>
        <p:spPr>
          <a:xfrm>
            <a:off x="536860" y="1786856"/>
            <a:ext cx="8336975" cy="4934620"/>
          </a:xfrm>
        </p:spPr>
        <p:txBody>
          <a:bodyPr>
            <a:normAutofit fontScale="62500" lnSpcReduction="20000"/>
          </a:bodyPr>
          <a:lstStyle/>
          <a:p>
            <a:r>
              <a:rPr lang="en-US" dirty="0"/>
              <a:t>User Preferences – Payables Online Vouchering</a:t>
            </a:r>
          </a:p>
          <a:p>
            <a:pPr lvl="1"/>
            <a:r>
              <a:rPr lang="en-US" dirty="0"/>
              <a:t>Currency: Specify a currency for the entry limit or prepay limit amount.</a:t>
            </a:r>
          </a:p>
          <a:p>
            <a:pPr lvl="1"/>
            <a:endParaRPr lang="en-US" dirty="0"/>
          </a:p>
          <a:p>
            <a:pPr lvl="1"/>
            <a:r>
              <a:rPr lang="en-US" dirty="0"/>
              <a:t>Rate Type: Specify a rate type for conversion to the transaction currency that is entered on the voucher.</a:t>
            </a:r>
          </a:p>
          <a:p>
            <a:pPr lvl="1"/>
            <a:endParaRPr lang="en-US" dirty="0"/>
          </a:p>
          <a:p>
            <a:pPr lvl="1"/>
            <a:r>
              <a:rPr lang="en-US" dirty="0"/>
              <a:t>Enter Vouchers Only in Groups: Select to enable the user to enter only vouchers that are attached to a control group ID as defined on the Control Group Information page.</a:t>
            </a:r>
          </a:p>
          <a:p>
            <a:pPr lvl="1"/>
            <a:endParaRPr lang="en-US" dirty="0"/>
          </a:p>
          <a:p>
            <a:pPr lvl="1"/>
            <a:r>
              <a:rPr lang="en-US" dirty="0"/>
              <a:t>Post Vouchers: Select to enable the user to post approved vouchers.</a:t>
            </a:r>
          </a:p>
          <a:p>
            <a:pPr lvl="1"/>
            <a:endParaRPr lang="en-US" dirty="0"/>
          </a:p>
          <a:p>
            <a:pPr lvl="1"/>
            <a:r>
              <a:rPr lang="en-US" dirty="0"/>
              <a:t>Manually Schedule Payments:  Select to enable the user to schedule payments manually, overriding the system's automatic payment scheduling. If you do not select this option, the user is unable to modify any of the scheduled payment information on the Voucher - Payments page.</a:t>
            </a:r>
          </a:p>
          <a:p>
            <a:pPr lvl="1"/>
            <a:endParaRPr lang="en-US" dirty="0"/>
          </a:p>
          <a:p>
            <a:pPr lvl="1"/>
            <a:r>
              <a:rPr lang="en-US" dirty="0"/>
              <a:t>Authority to Override Match: Select to enable the user to override the match status of a voucher. If the voucher requires matching, the user has the authority to change the voucher match status to Not Applicable.</a:t>
            </a:r>
          </a:p>
          <a:p>
            <a:pPr lvl="1"/>
            <a:endParaRPr lang="en-US" dirty="0"/>
          </a:p>
          <a:p>
            <a:pPr lvl="1"/>
            <a:r>
              <a:rPr lang="en-US" dirty="0"/>
              <a:t>In addition, if the Matching Application Engine process (AP_MATCH) has been run but the process encountered match exceptions or errors, the user can override the match exceptions. When the exceptions are overridden, the user can rerun the Matching process; the Matching process updates the voucher match status to Matched.</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70</a:t>
            </a:fld>
            <a:endParaRPr lang="en-US" dirty="0"/>
          </a:p>
        </p:txBody>
      </p:sp>
    </p:spTree>
    <p:extLst>
      <p:ext uri="{BB962C8B-B14F-4D97-AF65-F5344CB8AC3E}">
        <p14:creationId xmlns:p14="http://schemas.microsoft.com/office/powerpoint/2010/main" val="39233217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317072"/>
            <a:ext cx="8336975" cy="604007"/>
          </a:xfrm>
        </p:spPr>
        <p:txBody>
          <a:bodyPr/>
          <a:lstStyle/>
          <a:p>
            <a:r>
              <a:rPr lang="en-US" dirty="0"/>
              <a:t>Other Areas of Responsibility</a:t>
            </a:r>
          </a:p>
        </p:txBody>
      </p:sp>
      <p:sp>
        <p:nvSpPr>
          <p:cNvPr id="3" name="Content Placeholder 2"/>
          <p:cNvSpPr>
            <a:spLocks noGrp="1"/>
          </p:cNvSpPr>
          <p:nvPr>
            <p:ph idx="1"/>
          </p:nvPr>
        </p:nvSpPr>
        <p:spPr>
          <a:xfrm>
            <a:off x="536860" y="1803634"/>
            <a:ext cx="8336975" cy="4917842"/>
          </a:xfrm>
        </p:spPr>
        <p:txBody>
          <a:bodyPr>
            <a:normAutofit fontScale="70000" lnSpcReduction="20000"/>
          </a:bodyPr>
          <a:lstStyle/>
          <a:p>
            <a:r>
              <a:rPr lang="en-US" dirty="0"/>
              <a:t>User Preferences – Payables Online Vouchering</a:t>
            </a:r>
          </a:p>
          <a:p>
            <a:endParaRPr lang="en-US" dirty="0"/>
          </a:p>
          <a:p>
            <a:pPr lvl="1"/>
            <a:r>
              <a:rPr lang="en-US" dirty="0"/>
              <a:t>Record Payment: Select to enable the user to manually record payments for a voucher. When this option is deselected, the user is unable to specify Record as a payment action on the Payments page of the Voucher component.</a:t>
            </a:r>
          </a:p>
          <a:p>
            <a:pPr lvl="1"/>
            <a:endParaRPr lang="en-US" dirty="0"/>
          </a:p>
          <a:p>
            <a:pPr lvl="1"/>
            <a:r>
              <a:rPr lang="en-US" dirty="0"/>
              <a:t>Override Withhold Calculation: Select to enable the user to override the timing of the withholding calculation on the Withholding page of the Voucher component. Withholding calculation can be at payment time or voucher posting time based on the withholding entity setting.</a:t>
            </a:r>
          </a:p>
          <a:p>
            <a:pPr lvl="1"/>
            <a:endParaRPr lang="en-US" dirty="0"/>
          </a:p>
          <a:p>
            <a:pPr lvl="1"/>
            <a:r>
              <a:rPr lang="en-US" dirty="0"/>
              <a:t>Req. Valid Chart Field Combo's (require valid </a:t>
            </a:r>
            <a:r>
              <a:rPr lang="en-US" dirty="0" err="1"/>
              <a:t>ChartField</a:t>
            </a:r>
            <a:r>
              <a:rPr lang="en-US" dirty="0"/>
              <a:t> combinations): Select this check box for the system to automatically validate </a:t>
            </a:r>
            <a:r>
              <a:rPr lang="en-US" dirty="0" err="1"/>
              <a:t>ChartField</a:t>
            </a:r>
            <a:r>
              <a:rPr lang="en-US" dirty="0"/>
              <a:t> combinations on Quick Invoice vouchers. If the </a:t>
            </a:r>
            <a:r>
              <a:rPr lang="en-US" dirty="0" err="1"/>
              <a:t>ChartField</a:t>
            </a:r>
            <a:r>
              <a:rPr lang="en-US" dirty="0"/>
              <a:t> combination is invalid, the system prevents the user from saving the voucher.</a:t>
            </a:r>
          </a:p>
          <a:p>
            <a:pPr lvl="1"/>
            <a:endParaRPr lang="en-US" dirty="0"/>
          </a:p>
          <a:p>
            <a:pPr lvl="1"/>
            <a:r>
              <a:rPr lang="en-US" dirty="0"/>
              <a:t>Require Balanced Invoice: Select this check box for the system to automatically perform balancing algorithms on Quick Invoice vouchers. If the vouchers are out of balance, the system prevents the user from saving the voucher.</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71</a:t>
            </a:fld>
            <a:endParaRPr lang="en-US" dirty="0"/>
          </a:p>
        </p:txBody>
      </p:sp>
    </p:spTree>
    <p:extLst>
      <p:ext uri="{BB962C8B-B14F-4D97-AF65-F5344CB8AC3E}">
        <p14:creationId xmlns:p14="http://schemas.microsoft.com/office/powerpoint/2010/main" val="33255208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Receiver/RTV Setup </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72</a:t>
            </a:fld>
            <a:endParaRPr lang="en-US" dirty="0"/>
          </a:p>
        </p:txBody>
      </p:sp>
      <p:pic>
        <p:nvPicPr>
          <p:cNvPr id="4" name="Picture 3">
            <a:extLst>
              <a:ext uri="{FF2B5EF4-FFF2-40B4-BE49-F238E27FC236}">
                <a16:creationId xmlns:a16="http://schemas.microsoft.com/office/drawing/2014/main" id="{BA02D739-1143-4726-ACCF-6FF37373439D}"/>
              </a:ext>
            </a:extLst>
          </p:cNvPr>
          <p:cNvPicPr>
            <a:picLocks noChangeAspect="1"/>
          </p:cNvPicPr>
          <p:nvPr/>
        </p:nvPicPr>
        <p:blipFill>
          <a:blip r:embed="rId2"/>
          <a:stretch>
            <a:fillRect/>
          </a:stretch>
        </p:blipFill>
        <p:spPr>
          <a:xfrm>
            <a:off x="942975" y="2907759"/>
            <a:ext cx="4283366" cy="3412078"/>
          </a:xfrm>
          <a:prstGeom prst="rect">
            <a:avLst/>
          </a:prstGeom>
        </p:spPr>
      </p:pic>
    </p:spTree>
    <p:extLst>
      <p:ext uri="{BB962C8B-B14F-4D97-AF65-F5344CB8AC3E}">
        <p14:creationId xmlns:p14="http://schemas.microsoft.com/office/powerpoint/2010/main" val="2137958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fontScale="55000" lnSpcReduction="20000"/>
          </a:bodyPr>
          <a:lstStyle/>
          <a:p>
            <a:r>
              <a:rPr lang="en-US" dirty="0"/>
              <a:t>User Preferences –  Receiver/RTV Setup </a:t>
            </a:r>
          </a:p>
          <a:p>
            <a:pPr marL="0" indent="0">
              <a:buNone/>
            </a:pPr>
            <a:endParaRPr lang="en-US" dirty="0"/>
          </a:p>
          <a:p>
            <a:pPr lvl="1"/>
            <a:r>
              <a:rPr lang="en-US" dirty="0"/>
              <a:t>Override Non-Qualified Receipts for close: Select to enable the user to force close Non-Qualified receipts.</a:t>
            </a:r>
          </a:p>
          <a:p>
            <a:pPr lvl="1"/>
            <a:endParaRPr lang="en-US" dirty="0"/>
          </a:p>
          <a:p>
            <a:pPr lvl="1"/>
            <a:r>
              <a:rPr lang="en-US" dirty="0"/>
              <a:t>Change Non PO Receipt Price (change non purchase order receipt price): Select to enable the user to change the receipt price for an item on a non-purchase order receipt.</a:t>
            </a:r>
          </a:p>
          <a:p>
            <a:pPr lvl="1"/>
            <a:endParaRPr lang="en-US" dirty="0"/>
          </a:p>
          <a:p>
            <a:pPr lvl="1"/>
            <a:r>
              <a:rPr lang="en-US" dirty="0"/>
              <a:t>Interface Receipt: Select to automate the passing of inventory and asset information through the Receiver Interface Push process (PO_RECVPUSH).</a:t>
            </a:r>
          </a:p>
          <a:p>
            <a:pPr lvl="1"/>
            <a:endParaRPr lang="en-US" dirty="0"/>
          </a:p>
          <a:p>
            <a:pPr lvl="1"/>
            <a:r>
              <a:rPr lang="en-US" dirty="0"/>
              <a:t>Run Close Short: Select to call the Close Short Process (PO_CLSSHORT) automatically during the Receiver Interface Push processing (PO_RECVPUSH).</a:t>
            </a:r>
          </a:p>
          <a:p>
            <a:pPr lvl="1"/>
            <a:endParaRPr lang="en-US" dirty="0"/>
          </a:p>
          <a:p>
            <a:pPr lvl="1"/>
            <a:r>
              <a:rPr lang="en-US" dirty="0"/>
              <a:t>Subcontract Streamline: Select this check box if you want the Subcontract Streamline check box to appear selected by default for a subcontracted purchase order receipt for this user. The user will be able to override this field setting for a subcontracted purchase order receipt. The system determines whether to perform subcontract streamlining (purchase order receipt and production completion for the production ID in a single step) from the receipt. Streamline processing for subcontract RTVs enables you to process RTVs if completions have been performed on the associated receipt. The system includes negative production completion and production scrap for operations being returned against the subcontract. If this check box is deselected, the Subcontract Streamline check box will appear deselected for a subcontracted purchase order receipt for this user. The user will not be able to change this field setting for the subcontracted purchase order receipt. That is, this assumes subcontract streamlining is not enabled for this user.</a:t>
            </a:r>
          </a:p>
          <a:p>
            <a:pPr lvl="1"/>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73</a:t>
            </a:fld>
            <a:endParaRPr lang="en-US" dirty="0"/>
          </a:p>
        </p:txBody>
      </p:sp>
    </p:spTree>
    <p:extLst>
      <p:ext uri="{BB962C8B-B14F-4D97-AF65-F5344CB8AC3E}">
        <p14:creationId xmlns:p14="http://schemas.microsoft.com/office/powerpoint/2010/main" val="10460439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fontScale="55000" lnSpcReduction="20000"/>
          </a:bodyPr>
          <a:lstStyle/>
          <a:p>
            <a:r>
              <a:rPr lang="en-US" dirty="0"/>
              <a:t>User Preferences –  Receiver/RTV Setup </a:t>
            </a:r>
          </a:p>
          <a:p>
            <a:endParaRPr lang="en-US" dirty="0"/>
          </a:p>
          <a:p>
            <a:pPr lvl="1"/>
            <a:r>
              <a:rPr lang="en-US" dirty="0"/>
              <a:t>Blind Receiving Only: Select to prevent the receiver from seeing the order quantity or the remaining quantity from the purchase order. The receiver needs to count the items before entering the quantity received. When you select this check box, the No Order Qty, Ordered Qty, and PO Remaining Qty check boxes are deselected.</a:t>
            </a:r>
          </a:p>
          <a:p>
            <a:pPr lvl="1"/>
            <a:endParaRPr lang="en-US" dirty="0"/>
          </a:p>
          <a:p>
            <a:pPr lvl="1"/>
            <a:r>
              <a:rPr lang="en-US" dirty="0"/>
              <a:t>No Order Qty (no order quantity): Select to prevent the receiver from seeing the purchase order quantity. The receiver must specify the actual quantity that is received by doing a live count of the items.</a:t>
            </a:r>
          </a:p>
          <a:p>
            <a:pPr lvl="1"/>
            <a:endParaRPr lang="en-US" dirty="0"/>
          </a:p>
          <a:p>
            <a:pPr lvl="1"/>
            <a:r>
              <a:rPr lang="en-US" dirty="0"/>
              <a:t>Ordered Qty (ordered quantity): Select to use the purchase order quantity as the default quantity received.</a:t>
            </a:r>
          </a:p>
          <a:p>
            <a:pPr lvl="1"/>
            <a:endParaRPr lang="en-US" dirty="0"/>
          </a:p>
          <a:p>
            <a:pPr lvl="1"/>
            <a:r>
              <a:rPr lang="en-US" dirty="0"/>
              <a:t>PO Remaining Qty (purchase order remaining quantity): Select to use the remaining quantity (original order quantity minus previously received quantities) on the purchase order as the default quantity received.</a:t>
            </a:r>
          </a:p>
          <a:p>
            <a:pPr lvl="1"/>
            <a:endParaRPr lang="en-US" dirty="0"/>
          </a:p>
          <a:p>
            <a:pPr lvl="1"/>
            <a:r>
              <a:rPr lang="en-US" dirty="0"/>
              <a:t>Receiving Business Unit: Select the user's default receiving business unit. This business unit can be overridden during the receiving process so that you can receive goods into any valid Purchasing business unit.</a:t>
            </a:r>
          </a:p>
          <a:p>
            <a:pPr lvl="1"/>
            <a:endParaRPr lang="en-US" dirty="0"/>
          </a:p>
          <a:p>
            <a:pPr lvl="1"/>
            <a:r>
              <a:rPr lang="en-US" dirty="0"/>
              <a:t>Days +/- Today: Enter the number of days plus or minus the current system date to be used as default search criteria on receiving pages when you are selecting purchase order schedules against which to receive.</a:t>
            </a:r>
          </a:p>
          <a:p>
            <a:pPr lvl="1"/>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74</a:t>
            </a:fld>
            <a:endParaRPr lang="en-US" dirty="0"/>
          </a:p>
        </p:txBody>
      </p:sp>
    </p:spTree>
    <p:extLst>
      <p:ext uri="{BB962C8B-B14F-4D97-AF65-F5344CB8AC3E}">
        <p14:creationId xmlns:p14="http://schemas.microsoft.com/office/powerpoint/2010/main" val="15547634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fontScale="70000" lnSpcReduction="20000"/>
          </a:bodyPr>
          <a:lstStyle/>
          <a:p>
            <a:r>
              <a:rPr lang="en-US" dirty="0"/>
              <a:t>User Preferences –  Receiver/RTV Setup </a:t>
            </a:r>
          </a:p>
          <a:p>
            <a:endParaRPr lang="en-US" dirty="0"/>
          </a:p>
          <a:p>
            <a:pPr lvl="1"/>
            <a:r>
              <a:rPr lang="en-US" dirty="0"/>
              <a:t>RTV Dispatch Option (return to vendor dispatch option): Select the dispatch method as this user's preference for the return to vendor functionality. This functionality provides a default value for dispatching the RTV to the Supplier.</a:t>
            </a:r>
          </a:p>
          <a:p>
            <a:pPr lvl="1"/>
            <a:endParaRPr lang="en-US" dirty="0"/>
          </a:p>
          <a:p>
            <a:pPr lvl="1"/>
            <a:r>
              <a:rPr lang="en-US" dirty="0"/>
              <a:t>RTV dispatch option values include:</a:t>
            </a:r>
          </a:p>
          <a:p>
            <a:pPr lvl="1"/>
            <a:endParaRPr lang="en-US" dirty="0"/>
          </a:p>
          <a:p>
            <a:pPr lvl="1"/>
            <a:r>
              <a:rPr lang="en-US" dirty="0"/>
              <a:t>Default to Business Unit: Select to use the dispatch option that is defined at the business-unit level. You define the business unit RTV dispatch option value using the Business Unit Options tab on the Purchasing Definition page. When processing RTV options, the system initially checks the user preference and then the business unit when you select the Default to Business Unit option.</a:t>
            </a:r>
          </a:p>
          <a:p>
            <a:pPr lvl="1"/>
            <a:endParaRPr lang="en-US" dirty="0"/>
          </a:p>
          <a:p>
            <a:pPr lvl="1"/>
            <a:r>
              <a:rPr lang="en-US" dirty="0"/>
              <a:t>Manual: Select to indicate that the Dispatch processing for the RTV must be performed manually.</a:t>
            </a:r>
          </a:p>
          <a:p>
            <a:pPr lvl="1"/>
            <a:endParaRPr lang="en-US" dirty="0"/>
          </a:p>
          <a:p>
            <a:pPr lvl="1"/>
            <a:r>
              <a:rPr lang="en-US" dirty="0"/>
              <a:t>Often collaboration must take place between procurement personnel and another group before a RTV line can be dispatched. For example, you might have to verify the disposition of goods with warehouse personnel before dispatching the RTV.</a:t>
            </a:r>
          </a:p>
          <a:p>
            <a:pPr lvl="1"/>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75</a:t>
            </a:fld>
            <a:endParaRPr lang="en-US" dirty="0"/>
          </a:p>
        </p:txBody>
      </p:sp>
    </p:spTree>
    <p:extLst>
      <p:ext uri="{BB962C8B-B14F-4D97-AF65-F5344CB8AC3E}">
        <p14:creationId xmlns:p14="http://schemas.microsoft.com/office/powerpoint/2010/main" val="37104903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fontScale="55000" lnSpcReduction="20000"/>
          </a:bodyPr>
          <a:lstStyle/>
          <a:p>
            <a:r>
              <a:rPr lang="en-US" dirty="0"/>
              <a:t>User Preferences –  Receiver/RTV Setup </a:t>
            </a:r>
          </a:p>
          <a:p>
            <a:pPr lvl="1"/>
            <a:r>
              <a:rPr lang="en-US" dirty="0"/>
              <a:t>RTV Inventory Ship Option (return to vendor inventory ship option):  Select the return to vendor ship option that you want to use as this user's default value for the Inventory Process field on the RTV line. This option will only be used by the RTV function when the disposition on the RTV line has a value of Ship. The system determines the ship option default value by first checking the user preference ship option value. If the user preference value is Manual, Express, or Fulfillment then the system uses the value as the default value. If the user preference value is Default to Business Unit, the system uses the ship option value defined at the business-unit level.</a:t>
            </a:r>
          </a:p>
          <a:p>
            <a:pPr lvl="1"/>
            <a:endParaRPr lang="en-US" dirty="0"/>
          </a:p>
          <a:p>
            <a:pPr lvl="1"/>
            <a:r>
              <a:rPr lang="en-US" dirty="0"/>
              <a:t>RTV Inventory ship option values are:</a:t>
            </a:r>
          </a:p>
          <a:p>
            <a:pPr lvl="2"/>
            <a:r>
              <a:rPr lang="en-US" sz="2200" dirty="0"/>
              <a:t>Default to Business Unit: Select to use the inventory ship option that is defined at the business-unit level.</a:t>
            </a:r>
          </a:p>
          <a:p>
            <a:pPr lvl="2"/>
            <a:endParaRPr lang="en-US" sz="2200" dirty="0"/>
          </a:p>
          <a:p>
            <a:pPr lvl="2"/>
            <a:r>
              <a:rPr lang="en-US" sz="2200" dirty="0"/>
              <a:t>Express: Select to use the RTV express option to process Purchasing and Inventory data collection transactions at the same time. This means that the user can perform Inventory issue (automatic issue) action from within the Purchasing RTV component. If the RTV line disposition is Ship, the system creates a material stock request with a status of Shipped to update inventory.</a:t>
            </a:r>
          </a:p>
          <a:p>
            <a:pPr lvl="2"/>
            <a:endParaRPr lang="en-US" sz="2200" dirty="0"/>
          </a:p>
          <a:p>
            <a:pPr lvl="2"/>
            <a:r>
              <a:rPr lang="en-US" sz="2200" dirty="0"/>
              <a:t>Fulfillment: Select to set the user's preference to perform Inventory fulfillment processing for RTV transactions. This enables the user to create an Inventory material stock request transaction and to process it through Inventory fulfillment processing. The Fulfillment value is only valid for RTV processing when RTV line disposition is Ship.</a:t>
            </a:r>
          </a:p>
          <a:p>
            <a:pPr lvl="2"/>
            <a:endParaRPr lang="en-US" sz="2200" dirty="0"/>
          </a:p>
          <a:p>
            <a:pPr lvl="2"/>
            <a:r>
              <a:rPr lang="en-US" sz="2200" dirty="0"/>
              <a:t>Manual: Select to indicate that the RTV ship transaction must be completed manually. This option requires that the inventory Express Issue function be used to ship the items to the supplier. When you use the Manual Inventory Ship option, the system does not perform RTV express functions. The user must use the Inventory Express Issue component to issue inventory returns that are being shipped to the vendor.</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76</a:t>
            </a:fld>
            <a:endParaRPr lang="en-US" dirty="0"/>
          </a:p>
        </p:txBody>
      </p:sp>
    </p:spTree>
    <p:extLst>
      <p:ext uri="{BB962C8B-B14F-4D97-AF65-F5344CB8AC3E}">
        <p14:creationId xmlns:p14="http://schemas.microsoft.com/office/powerpoint/2010/main" val="20597710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fontScale="70000" lnSpcReduction="20000"/>
          </a:bodyPr>
          <a:lstStyle/>
          <a:p>
            <a:r>
              <a:rPr lang="en-US" dirty="0"/>
              <a:t>User Preferences –  Receiver/RTV Setup </a:t>
            </a:r>
          </a:p>
          <a:p>
            <a:pPr lvl="1"/>
            <a:r>
              <a:rPr lang="en-US" dirty="0"/>
              <a:t>RTV Inventory Destroy Option (return to vendor inventory destroy option): Select the return to vendor destroy option that you want to use as this user's default value for the Inventory Process field on the RTV line. This option is only used by the RTV function when the disposition on the RTV line has a value of Destroy. The system determines the destroy option default value first by checking the user preference destroy option. If the user preference value is Manual or Express then the system uses that default value. If the user preference value is Default to Business Unit, the system uses destroy option defined at the business-unit level.</a:t>
            </a:r>
          </a:p>
          <a:p>
            <a:pPr lvl="1"/>
            <a:endParaRPr lang="en-US" dirty="0"/>
          </a:p>
          <a:p>
            <a:pPr lvl="2"/>
            <a:r>
              <a:rPr lang="en-US" dirty="0"/>
              <a:t>RTV Inventory destroy option values are:</a:t>
            </a:r>
          </a:p>
          <a:p>
            <a:pPr lvl="1"/>
            <a:endParaRPr lang="en-US" dirty="0"/>
          </a:p>
          <a:p>
            <a:pPr lvl="3"/>
            <a:r>
              <a:rPr lang="en-US" dirty="0"/>
              <a:t>Default to Business Unit: Select to use the inventory destroy option setting at the business-unit level.</a:t>
            </a:r>
          </a:p>
          <a:p>
            <a:pPr lvl="3"/>
            <a:endParaRPr lang="en-US" dirty="0"/>
          </a:p>
          <a:p>
            <a:pPr lvl="3"/>
            <a:r>
              <a:rPr lang="en-US" dirty="0"/>
              <a:t>Express: Select to use the RTV express option to process Purchasing and Inventory data collection transactions at the same time. This means that the user can perform Inventory adjustment (automatic adjustment) actions from within the Purchasing RTV component.</a:t>
            </a:r>
          </a:p>
          <a:p>
            <a:pPr lvl="3"/>
            <a:endParaRPr lang="en-US" dirty="0"/>
          </a:p>
          <a:p>
            <a:pPr lvl="3"/>
            <a:r>
              <a:rPr lang="en-US" dirty="0"/>
              <a:t>Manual: Select to indicate that the RTV destroy transaction must be completed manually. This option requires that the Inventory Adjustment function be used to update inventory for the items being returned to the vendor. </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77</a:t>
            </a:fld>
            <a:endParaRPr lang="en-US" dirty="0"/>
          </a:p>
        </p:txBody>
      </p:sp>
    </p:spTree>
    <p:extLst>
      <p:ext uri="{BB962C8B-B14F-4D97-AF65-F5344CB8AC3E}">
        <p14:creationId xmlns:p14="http://schemas.microsoft.com/office/powerpoint/2010/main" val="42176204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Requisition Authorizations</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78</a:t>
            </a:fld>
            <a:endParaRPr lang="en-US" dirty="0"/>
          </a:p>
        </p:txBody>
      </p:sp>
      <p:pic>
        <p:nvPicPr>
          <p:cNvPr id="6" name="Picture 5">
            <a:extLst>
              <a:ext uri="{FF2B5EF4-FFF2-40B4-BE49-F238E27FC236}">
                <a16:creationId xmlns:a16="http://schemas.microsoft.com/office/drawing/2014/main" id="{363FDF55-BBAA-4FEC-BD6A-E54E93BB9A9A}"/>
              </a:ext>
            </a:extLst>
          </p:cNvPr>
          <p:cNvPicPr>
            <a:picLocks noChangeAspect="1"/>
          </p:cNvPicPr>
          <p:nvPr/>
        </p:nvPicPr>
        <p:blipFill>
          <a:blip r:embed="rId2"/>
          <a:stretch>
            <a:fillRect/>
          </a:stretch>
        </p:blipFill>
        <p:spPr>
          <a:xfrm>
            <a:off x="931177" y="2664673"/>
            <a:ext cx="6040073" cy="2903055"/>
          </a:xfrm>
          <a:prstGeom prst="rect">
            <a:avLst/>
          </a:prstGeom>
        </p:spPr>
      </p:pic>
    </p:spTree>
    <p:extLst>
      <p:ext uri="{BB962C8B-B14F-4D97-AF65-F5344CB8AC3E}">
        <p14:creationId xmlns:p14="http://schemas.microsoft.com/office/powerpoint/2010/main" val="41090067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216404"/>
            <a:ext cx="8336975" cy="520117"/>
          </a:xfrm>
        </p:spPr>
        <p:txBody>
          <a:bodyPr/>
          <a:lstStyle/>
          <a:p>
            <a:r>
              <a:rPr lang="en-US" dirty="0"/>
              <a:t>Other Areas of Responsibility</a:t>
            </a:r>
          </a:p>
        </p:txBody>
      </p:sp>
      <p:sp>
        <p:nvSpPr>
          <p:cNvPr id="3" name="Content Placeholder 2"/>
          <p:cNvSpPr>
            <a:spLocks noGrp="1"/>
          </p:cNvSpPr>
          <p:nvPr>
            <p:ph idx="1"/>
          </p:nvPr>
        </p:nvSpPr>
        <p:spPr>
          <a:xfrm>
            <a:off x="536860" y="1803634"/>
            <a:ext cx="8336975" cy="4917842"/>
          </a:xfrm>
        </p:spPr>
        <p:txBody>
          <a:bodyPr>
            <a:normAutofit fontScale="55000" lnSpcReduction="20000"/>
          </a:bodyPr>
          <a:lstStyle/>
          <a:p>
            <a:r>
              <a:rPr lang="en-US" dirty="0"/>
              <a:t>User Preferences –  Requisition Authorizations</a:t>
            </a:r>
          </a:p>
          <a:p>
            <a:pPr lvl="1"/>
            <a:r>
              <a:rPr lang="en-US" dirty="0"/>
              <a:t>Can Work Approved </a:t>
            </a:r>
            <a:r>
              <a:rPr lang="en-US" dirty="0" err="1"/>
              <a:t>Reqs</a:t>
            </a:r>
            <a:r>
              <a:rPr lang="en-US" dirty="0"/>
              <a:t> (can work approved requisitions): Select to enable a user to change a requisition that has already been approved.</a:t>
            </a:r>
          </a:p>
          <a:p>
            <a:pPr lvl="1"/>
            <a:endParaRPr lang="en-US" dirty="0"/>
          </a:p>
          <a:p>
            <a:pPr lvl="1"/>
            <a:r>
              <a:rPr lang="en-US" dirty="0"/>
              <a:t>Full Auth for All Requesters (full authority for all requesters): Select to give the user authority to add, update, cancel, delete, and close requisitions for all requesters. If you select this option, you don't need to configure the rest of this page.</a:t>
            </a:r>
          </a:p>
          <a:p>
            <a:pPr lvl="1"/>
            <a:endParaRPr lang="en-US" dirty="0"/>
          </a:p>
          <a:p>
            <a:pPr lvl="1"/>
            <a:r>
              <a:rPr lang="en-US" dirty="0"/>
              <a:t>Override Preferred Vendor: Select to enable a user to change the default vendor on a requisition line. If this authority is not selected, the user is unable to manually suggest a vendor.</a:t>
            </a:r>
          </a:p>
          <a:p>
            <a:pPr lvl="1"/>
            <a:endParaRPr lang="en-US" dirty="0"/>
          </a:p>
          <a:p>
            <a:pPr lvl="1"/>
            <a:r>
              <a:rPr lang="en-US" dirty="0"/>
              <a:t>Override RFQ Required Rule Flag: Select to enable a user to override the RFQ Required Rule option that was previously specified for a requisition in the requisition component.</a:t>
            </a:r>
          </a:p>
          <a:p>
            <a:pPr lvl="1"/>
            <a:endParaRPr lang="en-US" dirty="0"/>
          </a:p>
          <a:p>
            <a:pPr lvl="1"/>
            <a:r>
              <a:rPr lang="en-US" dirty="0"/>
              <a:t>View/Override VAT Details (view or override value-added tax details): Select to view and override VAT details within the requisition component.</a:t>
            </a:r>
          </a:p>
          <a:p>
            <a:pPr lvl="1"/>
            <a:endParaRPr lang="en-US" dirty="0"/>
          </a:p>
          <a:p>
            <a:pPr lvl="1"/>
            <a:r>
              <a:rPr lang="en-US" dirty="0"/>
              <a:t>Override Non-Qualified Requisitions for Close: Select to enable a user to close requisitions that are nonqualified for close.</a:t>
            </a:r>
          </a:p>
          <a:p>
            <a:pPr lvl="1"/>
            <a:endParaRPr lang="en-US" dirty="0"/>
          </a:p>
          <a:p>
            <a:pPr lvl="1"/>
            <a:r>
              <a:rPr lang="en-US" dirty="0"/>
              <a:t>Can Send Approval Reminder: Select to enable a user to send reminders to pending approvers of requisitions.</a:t>
            </a:r>
          </a:p>
          <a:p>
            <a:pPr lvl="1"/>
            <a:endParaRPr lang="en-US" dirty="0"/>
          </a:p>
          <a:p>
            <a:pPr lvl="1"/>
            <a:r>
              <a:rPr lang="en-US" dirty="0"/>
              <a:t>Requesters User Auth For (requesters user authority for): Requesters for whom this user can work requisitions. Select the requester that you want to designate as the user's default requester by selecting the check box to the left of the requester's name. Add, Update, Cancel, Delete, Close, and Reopen :Select to enable the user to add, update, cancel, delete, close, and reopen requisitions for this requester.</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79</a:t>
            </a:fld>
            <a:endParaRPr lang="en-US" dirty="0"/>
          </a:p>
        </p:txBody>
      </p:sp>
    </p:spTree>
    <p:extLst>
      <p:ext uri="{BB962C8B-B14F-4D97-AF65-F5344CB8AC3E}">
        <p14:creationId xmlns:p14="http://schemas.microsoft.com/office/powerpoint/2010/main" val="66923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User ID and Role Administration</a:t>
            </a:r>
          </a:p>
        </p:txBody>
      </p:sp>
      <p:sp>
        <p:nvSpPr>
          <p:cNvPr id="3" name="Content Placeholder 2"/>
          <p:cNvSpPr>
            <a:spLocks noGrp="1"/>
          </p:cNvSpPr>
          <p:nvPr>
            <p:ph idx="1"/>
          </p:nvPr>
        </p:nvSpPr>
        <p:spPr/>
        <p:txBody>
          <a:bodyPr>
            <a:normAutofit/>
          </a:bodyPr>
          <a:lstStyle/>
          <a:p>
            <a:r>
              <a:rPr lang="en-US" dirty="0"/>
              <a:t>User ID Administration General Tab</a:t>
            </a:r>
          </a:p>
          <a:p>
            <a:pPr marL="457200" lvl="1" indent="0">
              <a:buNone/>
            </a:pPr>
            <a:r>
              <a:rPr lang="en-US" sz="2000" dirty="0" err="1"/>
              <a:t>PeopleTools</a:t>
            </a:r>
            <a:r>
              <a:rPr lang="en-US" sz="2000" dirty="0"/>
              <a:t> &gt; Security &gt; User Profiles &gt; Distributed User Profiles</a:t>
            </a:r>
          </a:p>
          <a:p>
            <a:pPr lvl="1"/>
            <a:endParaRPr lang="en-US" sz="2000" dirty="0"/>
          </a:p>
          <a:p>
            <a:pPr lvl="1"/>
            <a:r>
              <a:rPr lang="en-US" sz="2000" dirty="0"/>
              <a:t>Always ensure the account is unlocked for new and current accounts;  </a:t>
            </a:r>
          </a:p>
          <a:p>
            <a:pPr lvl="1"/>
            <a:r>
              <a:rPr lang="en-US" sz="2000" dirty="0"/>
              <a:t>Ensure the EMAIL ID is correct</a:t>
            </a:r>
          </a:p>
          <a:p>
            <a:pPr lvl="1"/>
            <a:r>
              <a:rPr lang="en-US" sz="2000" dirty="0"/>
              <a:t>The Process profile should be set for users to CTC_PT_PRCSPRFL_STAFF</a:t>
            </a:r>
          </a:p>
          <a:p>
            <a:pPr lvl="1"/>
            <a:r>
              <a:rPr lang="en-US" sz="2000" dirty="0"/>
              <a:t>Select your institutions row/primary permission lists on the user profile.</a:t>
            </a:r>
          </a:p>
          <a:p>
            <a:pPr lvl="1"/>
            <a:r>
              <a:rPr lang="en-US" sz="2000" dirty="0"/>
              <a:t>Ensure the symbolic ID is set to SYSAMD1</a:t>
            </a:r>
          </a:p>
        </p:txBody>
      </p:sp>
      <p:sp>
        <p:nvSpPr>
          <p:cNvPr id="5" name="Slide Number Placeholder 4"/>
          <p:cNvSpPr>
            <a:spLocks noGrp="1"/>
          </p:cNvSpPr>
          <p:nvPr>
            <p:ph type="sldNum" sz="quarter" idx="12"/>
          </p:nvPr>
        </p:nvSpPr>
        <p:spPr/>
        <p:txBody>
          <a:bodyPr/>
          <a:lstStyle/>
          <a:p>
            <a:fld id="{64336152-522D-534E-A387-BE770A7CAF94}" type="slidenum">
              <a:rPr lang="en-US" smtClean="0"/>
              <a:pPr/>
              <a:t>8</a:t>
            </a:fld>
            <a:endParaRPr lang="en-US" dirty="0"/>
          </a:p>
        </p:txBody>
      </p:sp>
    </p:spTree>
    <p:extLst>
      <p:ext uri="{BB962C8B-B14F-4D97-AF65-F5344CB8AC3E}">
        <p14:creationId xmlns:p14="http://schemas.microsoft.com/office/powerpoint/2010/main" val="6551467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Purchase Order Authorizations</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80</a:t>
            </a:fld>
            <a:endParaRPr lang="en-US" dirty="0"/>
          </a:p>
        </p:txBody>
      </p:sp>
      <p:pic>
        <p:nvPicPr>
          <p:cNvPr id="4" name="Picture 3">
            <a:extLst>
              <a:ext uri="{FF2B5EF4-FFF2-40B4-BE49-F238E27FC236}">
                <a16:creationId xmlns:a16="http://schemas.microsoft.com/office/drawing/2014/main" id="{547EAAF8-8DA8-4540-A32E-F317B9848646}"/>
              </a:ext>
            </a:extLst>
          </p:cNvPr>
          <p:cNvPicPr>
            <a:picLocks noChangeAspect="1"/>
          </p:cNvPicPr>
          <p:nvPr/>
        </p:nvPicPr>
        <p:blipFill>
          <a:blip r:embed="rId2"/>
          <a:stretch>
            <a:fillRect/>
          </a:stretch>
        </p:blipFill>
        <p:spPr>
          <a:xfrm>
            <a:off x="755009" y="2732846"/>
            <a:ext cx="6509857" cy="2986760"/>
          </a:xfrm>
          <a:prstGeom prst="rect">
            <a:avLst/>
          </a:prstGeom>
        </p:spPr>
      </p:pic>
    </p:spTree>
    <p:extLst>
      <p:ext uri="{BB962C8B-B14F-4D97-AF65-F5344CB8AC3E}">
        <p14:creationId xmlns:p14="http://schemas.microsoft.com/office/powerpoint/2010/main" val="21677383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49292"/>
            <a:ext cx="8336975" cy="570451"/>
          </a:xfrm>
        </p:spPr>
        <p:txBody>
          <a:bodyPr/>
          <a:lstStyle/>
          <a:p>
            <a:r>
              <a:rPr lang="en-US" dirty="0"/>
              <a:t>Other Areas of Responsibility</a:t>
            </a:r>
          </a:p>
        </p:txBody>
      </p:sp>
      <p:sp>
        <p:nvSpPr>
          <p:cNvPr id="3" name="Content Placeholder 2"/>
          <p:cNvSpPr>
            <a:spLocks noGrp="1"/>
          </p:cNvSpPr>
          <p:nvPr>
            <p:ph idx="1"/>
          </p:nvPr>
        </p:nvSpPr>
        <p:spPr>
          <a:xfrm>
            <a:off x="536860" y="1719744"/>
            <a:ext cx="8336975" cy="5001732"/>
          </a:xfrm>
        </p:spPr>
        <p:txBody>
          <a:bodyPr>
            <a:normAutofit fontScale="47500" lnSpcReduction="20000"/>
          </a:bodyPr>
          <a:lstStyle/>
          <a:p>
            <a:r>
              <a:rPr lang="en-US" sz="2900" dirty="0"/>
              <a:t>User Preferences –  Purchase Order Authorizations</a:t>
            </a:r>
          </a:p>
          <a:p>
            <a:endParaRPr lang="en-US" sz="2900" dirty="0"/>
          </a:p>
          <a:p>
            <a:pPr lvl="1"/>
            <a:r>
              <a:rPr lang="en-US" sz="3000" dirty="0"/>
              <a:t>Can Work Approved POs (can work approved purchase orders): Select to enable a user to change a purchase order that has already been approved or dispatched.</a:t>
            </a:r>
          </a:p>
          <a:p>
            <a:pPr lvl="1"/>
            <a:endParaRPr lang="en-US" sz="3000" dirty="0"/>
          </a:p>
          <a:p>
            <a:pPr lvl="1"/>
            <a:r>
              <a:rPr lang="en-US" sz="3000" dirty="0"/>
              <a:t>Can Dispatch Un-Approved POs: Select to enable a user to dispatch purchase orders with a status of pending approval.</a:t>
            </a:r>
          </a:p>
          <a:p>
            <a:pPr lvl="1"/>
            <a:endParaRPr lang="en-US" sz="3000" dirty="0"/>
          </a:p>
          <a:p>
            <a:pPr lvl="1"/>
            <a:r>
              <a:rPr lang="en-US" sz="3000" dirty="0"/>
              <a:t>Full Authority for All Buyers: Select to give the user authority to add, update, cancel, delete, and close purchase orders for all buyers. If you select this option, you don't need to configure the rest of the page.</a:t>
            </a:r>
          </a:p>
          <a:p>
            <a:pPr lvl="1"/>
            <a:endParaRPr lang="en-US" sz="3000" dirty="0"/>
          </a:p>
          <a:p>
            <a:pPr lvl="1"/>
            <a:r>
              <a:rPr lang="en-US" sz="3000" dirty="0"/>
              <a:t>Override Non-Qualified POs for Close: Select to enable a user to close purchase orders that are nonqualified for close.</a:t>
            </a:r>
          </a:p>
          <a:p>
            <a:pPr lvl="1"/>
            <a:endParaRPr lang="en-US" sz="3000" dirty="0"/>
          </a:p>
          <a:p>
            <a:pPr lvl="1"/>
            <a:r>
              <a:rPr lang="en-US" sz="3000" dirty="0"/>
              <a:t>Rebate ID Security Control: Select the vendor rebate agreement security control option for purchase orders. Options are:</a:t>
            </a:r>
          </a:p>
          <a:p>
            <a:pPr lvl="1"/>
            <a:endParaRPr lang="en-US" sz="3000" dirty="0"/>
          </a:p>
          <a:p>
            <a:pPr lvl="2"/>
            <a:r>
              <a:rPr lang="en-US" sz="2600" dirty="0"/>
              <a:t>    Hidden: Vendor rebate agreement fields are hidden from this user when he or she is maintaining purchase orders.</a:t>
            </a:r>
          </a:p>
          <a:p>
            <a:pPr lvl="2"/>
            <a:endParaRPr lang="en-US" sz="2600" dirty="0"/>
          </a:p>
          <a:p>
            <a:pPr lvl="2"/>
            <a:r>
              <a:rPr lang="en-US" sz="2600" dirty="0"/>
              <a:t>    Update: Vendor rebate agreement fields can be updated by this user when he or she is maintaining purchase orders.</a:t>
            </a:r>
          </a:p>
          <a:p>
            <a:pPr lvl="2"/>
            <a:endParaRPr lang="en-US" sz="2600" dirty="0"/>
          </a:p>
          <a:p>
            <a:pPr lvl="2"/>
            <a:r>
              <a:rPr lang="en-US" sz="2600" dirty="0"/>
              <a:t>    View Only: Vendor rebate agreement fields are only able to be viewed by this user when he or she is maintaining purchase orders.</a:t>
            </a:r>
          </a:p>
          <a:p>
            <a:pPr lvl="1"/>
            <a:endParaRPr lang="en-US" sz="3000"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81</a:t>
            </a:fld>
            <a:endParaRPr lang="en-US" dirty="0"/>
          </a:p>
        </p:txBody>
      </p:sp>
    </p:spTree>
    <p:extLst>
      <p:ext uri="{BB962C8B-B14F-4D97-AF65-F5344CB8AC3E}">
        <p14:creationId xmlns:p14="http://schemas.microsoft.com/office/powerpoint/2010/main" val="20367736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49292"/>
            <a:ext cx="8336975" cy="570451"/>
          </a:xfrm>
        </p:spPr>
        <p:txBody>
          <a:bodyPr/>
          <a:lstStyle/>
          <a:p>
            <a:r>
              <a:rPr lang="en-US" dirty="0"/>
              <a:t>Other Areas of Responsibility</a:t>
            </a:r>
          </a:p>
        </p:txBody>
      </p:sp>
      <p:sp>
        <p:nvSpPr>
          <p:cNvPr id="3" name="Content Placeholder 2"/>
          <p:cNvSpPr>
            <a:spLocks noGrp="1"/>
          </p:cNvSpPr>
          <p:nvPr>
            <p:ph idx="1"/>
          </p:nvPr>
        </p:nvSpPr>
        <p:spPr>
          <a:xfrm>
            <a:off x="536860" y="1719744"/>
            <a:ext cx="8336975" cy="5001732"/>
          </a:xfrm>
        </p:spPr>
        <p:txBody>
          <a:bodyPr>
            <a:normAutofit/>
          </a:bodyPr>
          <a:lstStyle/>
          <a:p>
            <a:r>
              <a:rPr lang="en-US" sz="2900" dirty="0"/>
              <a:t>User Preferences –  Purchase Order Authorizations</a:t>
            </a:r>
          </a:p>
          <a:p>
            <a:pPr lvl="1"/>
            <a:endParaRPr lang="en-US" sz="3000" dirty="0"/>
          </a:p>
          <a:p>
            <a:pPr lvl="1"/>
            <a:r>
              <a:rPr lang="en-US" sz="2000" dirty="0"/>
              <a:t>Can Send Approval Reminder: Select to enable a user to send reminders to pending approvers of purchase orders.</a:t>
            </a:r>
          </a:p>
          <a:p>
            <a:pPr lvl="1"/>
            <a:endParaRPr lang="en-US" sz="2000" dirty="0"/>
          </a:p>
          <a:p>
            <a:pPr lvl="1"/>
            <a:r>
              <a:rPr lang="en-US" sz="2000" dirty="0"/>
              <a:t>Buyers User Authorized For: Select the buyers for whom this user can enter purchase orders. Add, Update, Cancel, Delete, Close, and Reopen Select to enable the user to add, update, cancel, delete, close, and reopen requisitions for this buyer.</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82</a:t>
            </a:fld>
            <a:endParaRPr lang="en-US" dirty="0"/>
          </a:p>
        </p:txBody>
      </p:sp>
    </p:spTree>
    <p:extLst>
      <p:ext uri="{BB962C8B-B14F-4D97-AF65-F5344CB8AC3E}">
        <p14:creationId xmlns:p14="http://schemas.microsoft.com/office/powerpoint/2010/main" val="3253201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Supplier Processing Authority</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83</a:t>
            </a:fld>
            <a:endParaRPr lang="en-US" dirty="0"/>
          </a:p>
        </p:txBody>
      </p:sp>
      <p:pic>
        <p:nvPicPr>
          <p:cNvPr id="6" name="Picture 5">
            <a:extLst>
              <a:ext uri="{FF2B5EF4-FFF2-40B4-BE49-F238E27FC236}">
                <a16:creationId xmlns:a16="http://schemas.microsoft.com/office/drawing/2014/main" id="{85FE8E35-0800-484E-A032-81DD9725FA9C}"/>
              </a:ext>
            </a:extLst>
          </p:cNvPr>
          <p:cNvPicPr>
            <a:picLocks noChangeAspect="1"/>
          </p:cNvPicPr>
          <p:nvPr/>
        </p:nvPicPr>
        <p:blipFill>
          <a:blip r:embed="rId2"/>
          <a:stretch>
            <a:fillRect/>
          </a:stretch>
        </p:blipFill>
        <p:spPr>
          <a:xfrm>
            <a:off x="1336951" y="2894318"/>
            <a:ext cx="6067425" cy="3438525"/>
          </a:xfrm>
          <a:prstGeom prst="rect">
            <a:avLst/>
          </a:prstGeom>
        </p:spPr>
      </p:pic>
    </p:spTree>
    <p:extLst>
      <p:ext uri="{BB962C8B-B14F-4D97-AF65-F5344CB8AC3E}">
        <p14:creationId xmlns:p14="http://schemas.microsoft.com/office/powerpoint/2010/main" val="7748420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Supplier Processing Authority</a:t>
            </a:r>
          </a:p>
          <a:p>
            <a:pPr marL="0" indent="0">
              <a:buNone/>
            </a:pPr>
            <a:endParaRPr lang="en-US" dirty="0"/>
          </a:p>
          <a:p>
            <a:pPr lvl="1"/>
            <a:r>
              <a:rPr lang="en-US" dirty="0"/>
              <a:t>For users needing to Enter Suppliers, select the Authority to Enter and the Bottom Supplier Audit is automatically Checked.  </a:t>
            </a:r>
          </a:p>
          <a:p>
            <a:pPr lvl="1"/>
            <a:r>
              <a:rPr lang="en-US" dirty="0"/>
              <a:t>These two are the only valid options for the institutions as the Authority to Approve or Inactivate is for SBCTC use only.</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84</a:t>
            </a:fld>
            <a:endParaRPr lang="en-US" dirty="0"/>
          </a:p>
        </p:txBody>
      </p:sp>
    </p:spTree>
    <p:extLst>
      <p:ext uri="{BB962C8B-B14F-4D97-AF65-F5344CB8AC3E}">
        <p14:creationId xmlns:p14="http://schemas.microsoft.com/office/powerpoint/2010/main" val="12926446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Doc Tolerance Authorizations</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85</a:t>
            </a:fld>
            <a:endParaRPr lang="en-US" dirty="0"/>
          </a:p>
        </p:txBody>
      </p:sp>
      <p:pic>
        <p:nvPicPr>
          <p:cNvPr id="4" name="Picture 3">
            <a:extLst>
              <a:ext uri="{FF2B5EF4-FFF2-40B4-BE49-F238E27FC236}">
                <a16:creationId xmlns:a16="http://schemas.microsoft.com/office/drawing/2014/main" id="{2182CBBB-3BD2-4CB7-BB89-E6C21AB38630}"/>
              </a:ext>
            </a:extLst>
          </p:cNvPr>
          <p:cNvPicPr>
            <a:picLocks noChangeAspect="1"/>
          </p:cNvPicPr>
          <p:nvPr/>
        </p:nvPicPr>
        <p:blipFill>
          <a:blip r:embed="rId2"/>
          <a:stretch>
            <a:fillRect/>
          </a:stretch>
        </p:blipFill>
        <p:spPr>
          <a:xfrm>
            <a:off x="1410880" y="2832973"/>
            <a:ext cx="5953125" cy="3152775"/>
          </a:xfrm>
          <a:prstGeom prst="rect">
            <a:avLst/>
          </a:prstGeom>
        </p:spPr>
      </p:pic>
    </p:spTree>
    <p:extLst>
      <p:ext uri="{BB962C8B-B14F-4D97-AF65-F5344CB8AC3E}">
        <p14:creationId xmlns:p14="http://schemas.microsoft.com/office/powerpoint/2010/main" val="39877446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Areas of Responsibility</a:t>
            </a:r>
          </a:p>
        </p:txBody>
      </p:sp>
      <p:sp>
        <p:nvSpPr>
          <p:cNvPr id="3" name="Content Placeholder 2"/>
          <p:cNvSpPr>
            <a:spLocks noGrp="1"/>
          </p:cNvSpPr>
          <p:nvPr>
            <p:ph idx="1"/>
          </p:nvPr>
        </p:nvSpPr>
        <p:spPr>
          <a:xfrm>
            <a:off x="536860" y="2097248"/>
            <a:ext cx="8336975" cy="4624227"/>
          </a:xfrm>
        </p:spPr>
        <p:txBody>
          <a:bodyPr>
            <a:normAutofit/>
          </a:bodyPr>
          <a:lstStyle/>
          <a:p>
            <a:r>
              <a:rPr lang="en-US" dirty="0"/>
              <a:t>User Preferences –  Doc Tolerance Authorizations</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86</a:t>
            </a:fld>
            <a:endParaRPr lang="en-US" dirty="0"/>
          </a:p>
        </p:txBody>
      </p:sp>
      <p:graphicFrame>
        <p:nvGraphicFramePr>
          <p:cNvPr id="6" name="Table 5">
            <a:extLst>
              <a:ext uri="{FF2B5EF4-FFF2-40B4-BE49-F238E27FC236}">
                <a16:creationId xmlns:a16="http://schemas.microsoft.com/office/drawing/2014/main" id="{3C0166E0-3392-4C06-B5CA-BF435137E48D}"/>
              </a:ext>
            </a:extLst>
          </p:cNvPr>
          <p:cNvGraphicFramePr>
            <a:graphicFrameLocks noGrp="1"/>
          </p:cNvGraphicFramePr>
          <p:nvPr>
            <p:extLst>
              <p:ext uri="{D42A27DB-BD31-4B8C-83A1-F6EECF244321}">
                <p14:modId xmlns:p14="http://schemas.microsoft.com/office/powerpoint/2010/main" val="3264567261"/>
              </p:ext>
            </p:extLst>
          </p:nvPr>
        </p:nvGraphicFramePr>
        <p:xfrm>
          <a:off x="628650" y="2827089"/>
          <a:ext cx="7886700" cy="3036816"/>
        </p:xfrm>
        <a:graphic>
          <a:graphicData uri="http://schemas.openxmlformats.org/drawingml/2006/table">
            <a:tbl>
              <a:tblPr/>
              <a:tblGrid>
                <a:gridCol w="3943350">
                  <a:extLst>
                    <a:ext uri="{9D8B030D-6E8A-4147-A177-3AD203B41FA5}">
                      <a16:colId xmlns:a16="http://schemas.microsoft.com/office/drawing/2014/main" val="3706504511"/>
                    </a:ext>
                  </a:extLst>
                </a:gridCol>
                <a:gridCol w="3943350">
                  <a:extLst>
                    <a:ext uri="{9D8B030D-6E8A-4147-A177-3AD203B41FA5}">
                      <a16:colId xmlns:a16="http://schemas.microsoft.com/office/drawing/2014/main" val="3495120223"/>
                    </a:ext>
                  </a:extLst>
                </a:gridCol>
              </a:tblGrid>
              <a:tr h="1518408">
                <a:tc>
                  <a:txBody>
                    <a:bodyPr/>
                    <a:lstStyle/>
                    <a:p>
                      <a:r>
                        <a:rPr lang="en-US" dirty="0"/>
                        <a:t>Override Purchase Order to Requisition Exceptions </a:t>
                      </a:r>
                    </a:p>
                  </a:txBody>
                  <a:tcPr anchor="ctr">
                    <a:lnL>
                      <a:noFill/>
                    </a:lnL>
                    <a:lnR>
                      <a:noFill/>
                    </a:lnR>
                    <a:lnT>
                      <a:noFill/>
                    </a:lnT>
                    <a:lnB>
                      <a:noFill/>
                    </a:lnB>
                  </a:tcPr>
                </a:tc>
                <a:tc>
                  <a:txBody>
                    <a:bodyPr/>
                    <a:lstStyle/>
                    <a:p>
                      <a:r>
                        <a:rPr lang="en-US"/>
                        <a:t>Enables you to override document tolerance exceptions that are generated when an encumbrance exceeds the preencumbrance during document tolerance checking. </a:t>
                      </a:r>
                    </a:p>
                  </a:txBody>
                  <a:tcPr anchor="ctr">
                    <a:lnL>
                      <a:noFill/>
                    </a:lnL>
                    <a:lnR>
                      <a:noFill/>
                    </a:lnR>
                    <a:lnT>
                      <a:noFill/>
                    </a:lnT>
                    <a:lnB>
                      <a:noFill/>
                    </a:lnB>
                  </a:tcPr>
                </a:tc>
                <a:extLst>
                  <a:ext uri="{0D108BD9-81ED-4DB2-BD59-A6C34878D82A}">
                    <a16:rowId xmlns:a16="http://schemas.microsoft.com/office/drawing/2014/main" val="580009003"/>
                  </a:ext>
                </a:extLst>
              </a:tr>
              <a:tr h="1518408">
                <a:tc>
                  <a:txBody>
                    <a:bodyPr/>
                    <a:lstStyle/>
                    <a:p>
                      <a:r>
                        <a:rPr lang="en-US"/>
                        <a:t>Override Voucher to Purchase Order Exceptions </a:t>
                      </a:r>
                    </a:p>
                  </a:txBody>
                  <a:tcPr anchor="ctr">
                    <a:lnL>
                      <a:noFill/>
                    </a:lnL>
                    <a:lnR>
                      <a:noFill/>
                    </a:lnR>
                    <a:lnT>
                      <a:noFill/>
                    </a:lnT>
                    <a:lnB>
                      <a:noFill/>
                    </a:lnB>
                  </a:tcPr>
                </a:tc>
                <a:tc>
                  <a:txBody>
                    <a:bodyPr/>
                    <a:lstStyle/>
                    <a:p>
                      <a:r>
                        <a:rPr lang="en-US" dirty="0"/>
                        <a:t>Enables you to override document tolerance exceptions that are generated when an expenditure exceeds the encumbrance during document tolerance checking. </a:t>
                      </a:r>
                    </a:p>
                  </a:txBody>
                  <a:tcPr anchor="ctr">
                    <a:lnL>
                      <a:noFill/>
                    </a:lnL>
                    <a:lnR>
                      <a:noFill/>
                    </a:lnR>
                    <a:lnT>
                      <a:noFill/>
                    </a:lnT>
                    <a:lnB>
                      <a:noFill/>
                    </a:lnB>
                  </a:tcPr>
                </a:tc>
                <a:extLst>
                  <a:ext uri="{0D108BD9-81ED-4DB2-BD59-A6C34878D82A}">
                    <a16:rowId xmlns:a16="http://schemas.microsoft.com/office/drawing/2014/main" val="1030036974"/>
                  </a:ext>
                </a:extLst>
              </a:tr>
            </a:tbl>
          </a:graphicData>
        </a:graphic>
      </p:graphicFrame>
    </p:spTree>
    <p:extLst>
      <p:ext uri="{BB962C8B-B14F-4D97-AF65-F5344CB8AC3E}">
        <p14:creationId xmlns:p14="http://schemas.microsoft.com/office/powerpoint/2010/main" val="35166541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 Audits</a:t>
            </a:r>
          </a:p>
        </p:txBody>
      </p:sp>
      <p:sp>
        <p:nvSpPr>
          <p:cNvPr id="3" name="Content Placeholder 2"/>
          <p:cNvSpPr>
            <a:spLocks noGrp="1"/>
          </p:cNvSpPr>
          <p:nvPr>
            <p:ph idx="1"/>
          </p:nvPr>
        </p:nvSpPr>
        <p:spPr/>
        <p:txBody>
          <a:bodyPr>
            <a:normAutofit fontScale="92500" lnSpcReduction="20000"/>
          </a:bodyPr>
          <a:lstStyle/>
          <a:p>
            <a:r>
              <a:rPr lang="en-US" dirty="0"/>
              <a:t>Why are Audits Important?</a:t>
            </a:r>
          </a:p>
          <a:p>
            <a:pPr lvl="1"/>
            <a:r>
              <a:rPr lang="en-US" dirty="0"/>
              <a:t>Decreases Risk Associated with IT</a:t>
            </a:r>
          </a:p>
          <a:p>
            <a:pPr lvl="1"/>
            <a:r>
              <a:rPr lang="en-US" dirty="0"/>
              <a:t>Enhances Internal Control Environment</a:t>
            </a:r>
          </a:p>
          <a:p>
            <a:pPr lvl="1"/>
            <a:r>
              <a:rPr lang="en-US" dirty="0"/>
              <a:t>Improves Internal Operations</a:t>
            </a:r>
          </a:p>
          <a:p>
            <a:pPr lvl="1"/>
            <a:r>
              <a:rPr lang="en-US" dirty="0"/>
              <a:t>Identifies Potential Vulnerabilities</a:t>
            </a:r>
          </a:p>
          <a:p>
            <a:r>
              <a:rPr lang="en-US" dirty="0"/>
              <a:t>Areas we will focus on today</a:t>
            </a:r>
          </a:p>
          <a:p>
            <a:pPr lvl="1"/>
            <a:r>
              <a:rPr lang="en-US" dirty="0"/>
              <a:t>New User Access</a:t>
            </a:r>
          </a:p>
          <a:p>
            <a:pPr lvl="1"/>
            <a:r>
              <a:rPr lang="en-US" dirty="0"/>
              <a:t>Current User Access</a:t>
            </a:r>
          </a:p>
          <a:p>
            <a:pPr lvl="1"/>
            <a:r>
              <a:rPr lang="en-US" dirty="0"/>
              <a:t>Terminated User Access</a:t>
            </a:r>
          </a:p>
          <a:p>
            <a:pPr lvl="1"/>
            <a:r>
              <a:rPr lang="en-US" dirty="0"/>
              <a:t>Segregation of Duties</a:t>
            </a:r>
          </a:p>
          <a:p>
            <a:pPr lvl="1"/>
            <a:r>
              <a:rPr lang="en-US" dirty="0"/>
              <a:t>Tools </a:t>
            </a:r>
          </a:p>
          <a:p>
            <a:pPr marL="457200" lvl="1"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87</a:t>
            </a:fld>
            <a:endParaRPr lang="en-US" dirty="0"/>
          </a:p>
        </p:txBody>
      </p:sp>
    </p:spTree>
    <p:extLst>
      <p:ext uri="{BB962C8B-B14F-4D97-AF65-F5344CB8AC3E}">
        <p14:creationId xmlns:p14="http://schemas.microsoft.com/office/powerpoint/2010/main" val="5959031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User Access</a:t>
            </a:r>
          </a:p>
        </p:txBody>
      </p:sp>
      <p:sp>
        <p:nvSpPr>
          <p:cNvPr id="3" name="Content Placeholder 2"/>
          <p:cNvSpPr>
            <a:spLocks noGrp="1"/>
          </p:cNvSpPr>
          <p:nvPr>
            <p:ph idx="1"/>
          </p:nvPr>
        </p:nvSpPr>
        <p:spPr/>
        <p:txBody>
          <a:bodyPr>
            <a:normAutofit fontScale="92500"/>
          </a:bodyPr>
          <a:lstStyle/>
          <a:p>
            <a:r>
              <a:rPr lang="en-US" dirty="0"/>
              <a:t>Document Procedures and Follow them</a:t>
            </a:r>
          </a:p>
          <a:p>
            <a:r>
              <a:rPr lang="en-US" dirty="0"/>
              <a:t>Always Document the Request, Gain Approvals and Save</a:t>
            </a:r>
          </a:p>
          <a:p>
            <a:r>
              <a:rPr lang="en-US" dirty="0"/>
              <a:t>Be able to Show that What was Requested was granted</a:t>
            </a:r>
          </a:p>
          <a:p>
            <a:r>
              <a:rPr lang="en-US" dirty="0"/>
              <a:t>Never accept Phone Calls as a form of authorization.</a:t>
            </a:r>
          </a:p>
          <a:p>
            <a:r>
              <a:rPr lang="en-US" dirty="0"/>
              <a:t>Store for Auditors</a:t>
            </a:r>
          </a:p>
          <a:p>
            <a:r>
              <a:rPr lang="en-US" dirty="0"/>
              <a:t>Ensure Access is Appropriate and limited to only what they need.</a:t>
            </a:r>
          </a:p>
        </p:txBody>
      </p:sp>
      <p:sp>
        <p:nvSpPr>
          <p:cNvPr id="5" name="Slide Number Placeholder 4"/>
          <p:cNvSpPr>
            <a:spLocks noGrp="1"/>
          </p:cNvSpPr>
          <p:nvPr>
            <p:ph type="sldNum" sz="quarter" idx="12"/>
          </p:nvPr>
        </p:nvSpPr>
        <p:spPr/>
        <p:txBody>
          <a:bodyPr/>
          <a:lstStyle/>
          <a:p>
            <a:fld id="{64336152-522D-534E-A387-BE770A7CAF94}" type="slidenum">
              <a:rPr lang="en-US" smtClean="0"/>
              <a:pPr/>
              <a:t>88</a:t>
            </a:fld>
            <a:endParaRPr lang="en-US" dirty="0"/>
          </a:p>
        </p:txBody>
      </p:sp>
    </p:spTree>
    <p:extLst>
      <p:ext uri="{BB962C8B-B14F-4D97-AF65-F5344CB8AC3E}">
        <p14:creationId xmlns:p14="http://schemas.microsoft.com/office/powerpoint/2010/main" val="14402004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User Access</a:t>
            </a:r>
          </a:p>
        </p:txBody>
      </p:sp>
      <p:sp>
        <p:nvSpPr>
          <p:cNvPr id="3" name="Content Placeholder 2"/>
          <p:cNvSpPr>
            <a:spLocks noGrp="1"/>
          </p:cNvSpPr>
          <p:nvPr>
            <p:ph idx="1"/>
          </p:nvPr>
        </p:nvSpPr>
        <p:spPr/>
        <p:txBody>
          <a:bodyPr>
            <a:normAutofit/>
          </a:bodyPr>
          <a:lstStyle/>
          <a:p>
            <a:r>
              <a:rPr lang="en-US" dirty="0"/>
              <a:t>Periodically Review Current Users Access, at least twice a year.</a:t>
            </a:r>
          </a:p>
          <a:p>
            <a:r>
              <a:rPr lang="en-US" dirty="0"/>
              <a:t>This is really recertification of user access  </a:t>
            </a:r>
          </a:p>
          <a:p>
            <a:r>
              <a:rPr lang="en-US" dirty="0"/>
              <a:t>If job duties change, so should their access in the application. </a:t>
            </a:r>
          </a:p>
          <a:p>
            <a:r>
              <a:rPr lang="en-US" dirty="0"/>
              <a:t>Document the changes, gain authorization.</a:t>
            </a:r>
          </a:p>
          <a:p>
            <a:r>
              <a:rPr lang="en-US" dirty="0"/>
              <a:t>Ensure no segregation of duties issues are in place.  </a:t>
            </a:r>
          </a:p>
        </p:txBody>
      </p:sp>
      <p:sp>
        <p:nvSpPr>
          <p:cNvPr id="5" name="Slide Number Placeholder 4"/>
          <p:cNvSpPr>
            <a:spLocks noGrp="1"/>
          </p:cNvSpPr>
          <p:nvPr>
            <p:ph type="sldNum" sz="quarter" idx="12"/>
          </p:nvPr>
        </p:nvSpPr>
        <p:spPr/>
        <p:txBody>
          <a:bodyPr/>
          <a:lstStyle/>
          <a:p>
            <a:fld id="{64336152-522D-534E-A387-BE770A7CAF94}" type="slidenum">
              <a:rPr lang="en-US" smtClean="0"/>
              <a:pPr/>
              <a:t>89</a:t>
            </a:fld>
            <a:endParaRPr lang="en-US" dirty="0"/>
          </a:p>
        </p:txBody>
      </p:sp>
    </p:spTree>
    <p:extLst>
      <p:ext uri="{BB962C8B-B14F-4D97-AF65-F5344CB8AC3E}">
        <p14:creationId xmlns:p14="http://schemas.microsoft.com/office/powerpoint/2010/main" val="85680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Tab</a:t>
            </a:r>
          </a:p>
        </p:txBody>
      </p:sp>
      <p:sp>
        <p:nvSpPr>
          <p:cNvPr id="5" name="Slide Number Placeholder 4"/>
          <p:cNvSpPr>
            <a:spLocks noGrp="1"/>
          </p:cNvSpPr>
          <p:nvPr>
            <p:ph type="sldNum" sz="quarter" idx="12"/>
          </p:nvPr>
        </p:nvSpPr>
        <p:spPr/>
        <p:txBody>
          <a:bodyPr/>
          <a:lstStyle/>
          <a:p>
            <a:fld id="{64336152-522D-534E-A387-BE770A7CAF94}" type="slidenum">
              <a:rPr lang="en-US" smtClean="0"/>
              <a:pPr/>
              <a:t>9</a:t>
            </a:fld>
            <a:endParaRPr lang="en-US" dirty="0"/>
          </a:p>
        </p:txBody>
      </p:sp>
      <p:pic>
        <p:nvPicPr>
          <p:cNvPr id="4" name="Picture 3">
            <a:extLst>
              <a:ext uri="{FF2B5EF4-FFF2-40B4-BE49-F238E27FC236}">
                <a16:creationId xmlns:a16="http://schemas.microsoft.com/office/drawing/2014/main" id="{2255F082-E6B5-4BB4-BFBA-ABB9A9803E71}"/>
              </a:ext>
            </a:extLst>
          </p:cNvPr>
          <p:cNvPicPr>
            <a:picLocks noChangeAspect="1"/>
          </p:cNvPicPr>
          <p:nvPr/>
        </p:nvPicPr>
        <p:blipFill>
          <a:blip r:embed="rId2"/>
          <a:stretch>
            <a:fillRect/>
          </a:stretch>
        </p:blipFill>
        <p:spPr>
          <a:xfrm>
            <a:off x="1670458" y="2124775"/>
            <a:ext cx="5803084" cy="4581382"/>
          </a:xfrm>
          <a:prstGeom prst="rect">
            <a:avLst/>
          </a:prstGeom>
        </p:spPr>
      </p:pic>
    </p:spTree>
    <p:extLst>
      <p:ext uri="{BB962C8B-B14F-4D97-AF65-F5344CB8AC3E}">
        <p14:creationId xmlns:p14="http://schemas.microsoft.com/office/powerpoint/2010/main" val="16363371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Terminated User Access</a:t>
            </a:r>
          </a:p>
        </p:txBody>
      </p:sp>
      <p:sp>
        <p:nvSpPr>
          <p:cNvPr id="3" name="Content Placeholder 2"/>
          <p:cNvSpPr>
            <a:spLocks noGrp="1"/>
          </p:cNvSpPr>
          <p:nvPr>
            <p:ph idx="1"/>
          </p:nvPr>
        </p:nvSpPr>
        <p:spPr/>
        <p:txBody>
          <a:bodyPr/>
          <a:lstStyle/>
          <a:p>
            <a:r>
              <a:rPr lang="en-US" dirty="0"/>
              <a:t>This should be handled on demand as users terminate but at least weekly.  </a:t>
            </a:r>
          </a:p>
          <a:p>
            <a:r>
              <a:rPr lang="en-US" dirty="0"/>
              <a:t>Review Terminated users and confirm with HR that they are in fact terminated.</a:t>
            </a:r>
          </a:p>
          <a:p>
            <a:r>
              <a:rPr lang="en-US" dirty="0"/>
              <a:t>Coordinate with Security Administrator in HCM if Different to update roles to match the offboarding recommendations. </a:t>
            </a:r>
          </a:p>
          <a:p>
            <a:r>
              <a:rPr lang="en-US" dirty="0">
                <a:hlinkClick r:id="rId2"/>
              </a:rPr>
              <a:t>9.2 Employee HR Status System-wide (ctclink.us)</a:t>
            </a:r>
            <a:endParaRPr lang="en-US" dirty="0"/>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90</a:t>
            </a:fld>
            <a:endParaRPr lang="en-US" dirty="0"/>
          </a:p>
        </p:txBody>
      </p:sp>
    </p:spTree>
    <p:extLst>
      <p:ext uri="{BB962C8B-B14F-4D97-AF65-F5344CB8AC3E}">
        <p14:creationId xmlns:p14="http://schemas.microsoft.com/office/powerpoint/2010/main" val="28100752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329500"/>
            <a:ext cx="8336975" cy="541245"/>
          </a:xfrm>
        </p:spPr>
        <p:txBody>
          <a:bodyPr>
            <a:normAutofit fontScale="90000"/>
          </a:bodyPr>
          <a:lstStyle/>
          <a:p>
            <a:r>
              <a:rPr lang="en-US" dirty="0"/>
              <a:t>Segregation of Duties</a:t>
            </a:r>
          </a:p>
        </p:txBody>
      </p:sp>
      <p:sp>
        <p:nvSpPr>
          <p:cNvPr id="3" name="Content Placeholder 2"/>
          <p:cNvSpPr>
            <a:spLocks noGrp="1"/>
          </p:cNvSpPr>
          <p:nvPr>
            <p:ph idx="1"/>
          </p:nvPr>
        </p:nvSpPr>
        <p:spPr>
          <a:xfrm>
            <a:off x="536859" y="1906591"/>
            <a:ext cx="8336975" cy="4485819"/>
          </a:xfrm>
        </p:spPr>
        <p:txBody>
          <a:bodyPr/>
          <a:lstStyle/>
          <a:p>
            <a:r>
              <a:rPr lang="en-US" sz="2000" dirty="0"/>
              <a:t>Segregation of duties is the concept of having more than one person required to complete a task. It is an administrative control to prevent fraud, theft misuse of information, or other security compromises. </a:t>
            </a:r>
          </a:p>
          <a:p>
            <a:r>
              <a:rPr lang="en-US" sz="2000" dirty="0"/>
              <a:t>For example, the person responsible for adding a vendor, should not be able to approve the vendor.  You don’t want someone entering a vendor, and vouchering against that vendor, and running a </a:t>
            </a:r>
            <a:r>
              <a:rPr lang="en-US" sz="2000" dirty="0" err="1"/>
              <a:t>paycyle</a:t>
            </a:r>
            <a:r>
              <a:rPr lang="en-US" sz="2000" dirty="0"/>
              <a:t> for example. </a:t>
            </a:r>
          </a:p>
          <a:p>
            <a:r>
              <a:rPr lang="en-US" sz="2000" dirty="0"/>
              <a:t>Typically whoever enters the transaction should not be the one approving it.  </a:t>
            </a:r>
          </a:p>
          <a:p>
            <a:r>
              <a:rPr lang="en-US" sz="2000" dirty="0"/>
              <a:t>When onboarding a new hire, it is critical to consider any segregation of duties issues while assigning roles. </a:t>
            </a:r>
          </a:p>
          <a:p>
            <a:r>
              <a:rPr lang="en-US" sz="2000" dirty="0"/>
              <a:t>It is also critical to review Segregation of duties issues twice a year for audit purposes as well. </a:t>
            </a:r>
          </a:p>
          <a:p>
            <a:r>
              <a:rPr lang="en-US" sz="2000" dirty="0"/>
              <a:t>QFS_SEC_SEGREGATION_OF_DUTIES query is available to use.</a:t>
            </a:r>
          </a:p>
          <a:p>
            <a:endParaRPr lang="en-US" sz="2000" dirty="0"/>
          </a:p>
          <a:p>
            <a:pPr marL="0"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91</a:t>
            </a:fld>
            <a:endParaRPr lang="en-US" dirty="0"/>
          </a:p>
        </p:txBody>
      </p:sp>
    </p:spTree>
    <p:extLst>
      <p:ext uri="{BB962C8B-B14F-4D97-AF65-F5344CB8AC3E}">
        <p14:creationId xmlns:p14="http://schemas.microsoft.com/office/powerpoint/2010/main" val="40858068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329500"/>
            <a:ext cx="8336975" cy="541245"/>
          </a:xfrm>
        </p:spPr>
        <p:txBody>
          <a:bodyPr>
            <a:normAutofit fontScale="90000"/>
          </a:bodyPr>
          <a:lstStyle/>
          <a:p>
            <a:r>
              <a:rPr lang="en-US" dirty="0"/>
              <a:t>Segregation of Duties</a:t>
            </a:r>
          </a:p>
        </p:txBody>
      </p:sp>
      <p:sp>
        <p:nvSpPr>
          <p:cNvPr id="3" name="Content Placeholder 2"/>
          <p:cNvSpPr>
            <a:spLocks noGrp="1"/>
          </p:cNvSpPr>
          <p:nvPr>
            <p:ph idx="1"/>
          </p:nvPr>
        </p:nvSpPr>
        <p:spPr>
          <a:xfrm>
            <a:off x="536859" y="1906591"/>
            <a:ext cx="8336975" cy="4485819"/>
          </a:xfrm>
        </p:spPr>
        <p:txBody>
          <a:bodyPr/>
          <a:lstStyle/>
          <a:p>
            <a:r>
              <a:rPr lang="en-US" sz="2000" dirty="0"/>
              <a:t>QFS_SEC_SEGREGATION_OF_DUTIES query</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92</a:t>
            </a:fld>
            <a:endParaRPr lang="en-US" dirty="0"/>
          </a:p>
        </p:txBody>
      </p:sp>
      <p:pic>
        <p:nvPicPr>
          <p:cNvPr id="4" name="Picture 3">
            <a:extLst>
              <a:ext uri="{FF2B5EF4-FFF2-40B4-BE49-F238E27FC236}">
                <a16:creationId xmlns:a16="http://schemas.microsoft.com/office/drawing/2014/main" id="{D01D3FE7-5123-4FF6-808A-8928A8042E23}"/>
              </a:ext>
            </a:extLst>
          </p:cNvPr>
          <p:cNvPicPr>
            <a:picLocks noChangeAspect="1"/>
          </p:cNvPicPr>
          <p:nvPr/>
        </p:nvPicPr>
        <p:blipFill>
          <a:blip r:embed="rId2"/>
          <a:stretch>
            <a:fillRect/>
          </a:stretch>
        </p:blipFill>
        <p:spPr>
          <a:xfrm>
            <a:off x="718390" y="2290195"/>
            <a:ext cx="6017970" cy="3377934"/>
          </a:xfrm>
          <a:prstGeom prst="rect">
            <a:avLst/>
          </a:prstGeom>
        </p:spPr>
      </p:pic>
      <p:pic>
        <p:nvPicPr>
          <p:cNvPr id="6" name="Picture 5">
            <a:extLst>
              <a:ext uri="{FF2B5EF4-FFF2-40B4-BE49-F238E27FC236}">
                <a16:creationId xmlns:a16="http://schemas.microsoft.com/office/drawing/2014/main" id="{282E9992-17C7-4733-86A2-38CFFD0EEF79}"/>
              </a:ext>
            </a:extLst>
          </p:cNvPr>
          <p:cNvPicPr>
            <a:picLocks noChangeAspect="1"/>
          </p:cNvPicPr>
          <p:nvPr/>
        </p:nvPicPr>
        <p:blipFill>
          <a:blip r:embed="rId3"/>
          <a:stretch>
            <a:fillRect/>
          </a:stretch>
        </p:blipFill>
        <p:spPr>
          <a:xfrm>
            <a:off x="536859" y="5878319"/>
            <a:ext cx="8336976" cy="670625"/>
          </a:xfrm>
          <a:prstGeom prst="rect">
            <a:avLst/>
          </a:prstGeom>
        </p:spPr>
      </p:pic>
    </p:spTree>
    <p:extLst>
      <p:ext uri="{BB962C8B-B14F-4D97-AF65-F5344CB8AC3E}">
        <p14:creationId xmlns:p14="http://schemas.microsoft.com/office/powerpoint/2010/main" val="38168444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Tools</a:t>
            </a:r>
          </a:p>
        </p:txBody>
      </p:sp>
      <p:sp>
        <p:nvSpPr>
          <p:cNvPr id="3" name="Content Placeholder 2"/>
          <p:cNvSpPr>
            <a:spLocks noGrp="1"/>
          </p:cNvSpPr>
          <p:nvPr>
            <p:ph idx="1"/>
          </p:nvPr>
        </p:nvSpPr>
        <p:spPr/>
        <p:txBody>
          <a:bodyPr>
            <a:normAutofit fontScale="92500" lnSpcReduction="10000"/>
          </a:bodyPr>
          <a:lstStyle/>
          <a:p>
            <a:r>
              <a:rPr lang="en-US" dirty="0">
                <a:hlinkClick r:id="rId2"/>
              </a:rPr>
              <a:t>https://www.sbctc.edu/resources/documents/colleges-staff/data-services/peoplesoft-ctclink/report-catalog.pdf</a:t>
            </a:r>
            <a:endParaRPr lang="en-US" dirty="0"/>
          </a:p>
          <a:p>
            <a:r>
              <a:rPr lang="fr-FR" dirty="0"/>
              <a:t>QFS_SEC_ROLE_NAVIGATION_ACCESS</a:t>
            </a:r>
          </a:p>
          <a:p>
            <a:pPr lvl="1"/>
            <a:r>
              <a:rPr lang="en-US" dirty="0"/>
              <a:t>Displays user friendly menu navigation by Role and Page</a:t>
            </a:r>
            <a:br>
              <a:rPr lang="en-US" dirty="0"/>
            </a:br>
            <a:r>
              <a:rPr lang="en-US" dirty="0"/>
              <a:t>Access</a:t>
            </a:r>
          </a:p>
          <a:p>
            <a:r>
              <a:rPr lang="en-US" dirty="0"/>
              <a:t>QFS_SEC_OPR_DEF_TBL_FS_OPRCLS</a:t>
            </a:r>
          </a:p>
          <a:p>
            <a:pPr lvl="1"/>
            <a:r>
              <a:rPr lang="en-US" dirty="0"/>
              <a:t>Displays the OPRCLASS by the Business Unit for Users in</a:t>
            </a:r>
            <a:br>
              <a:rPr lang="en-US" dirty="0"/>
            </a:br>
            <a:r>
              <a:rPr lang="en-US" dirty="0"/>
              <a:t>OPR_DEF_TBL_FS</a:t>
            </a:r>
          </a:p>
          <a:p>
            <a:r>
              <a:rPr lang="fr-FR" dirty="0"/>
              <a:t>QFS_SEC_USER_EMAIL_RTE_CNTRL</a:t>
            </a:r>
          </a:p>
          <a:p>
            <a:pPr lvl="1"/>
            <a:r>
              <a:rPr lang="fr-FR" dirty="0"/>
              <a:t>Displays the </a:t>
            </a:r>
            <a:r>
              <a:rPr lang="fr-FR" dirty="0" err="1"/>
              <a:t>users</a:t>
            </a:r>
            <a:r>
              <a:rPr lang="fr-FR" dirty="0"/>
              <a:t> </a:t>
            </a:r>
            <a:r>
              <a:rPr lang="fr-FR" dirty="0" err="1"/>
              <a:t>roles</a:t>
            </a:r>
            <a:r>
              <a:rPr lang="fr-FR" dirty="0"/>
              <a:t> and </a:t>
            </a:r>
            <a:r>
              <a:rPr lang="fr-FR" dirty="0" err="1"/>
              <a:t>associated</a:t>
            </a:r>
            <a:r>
              <a:rPr lang="fr-FR" dirty="0"/>
              <a:t> route </a:t>
            </a:r>
            <a:r>
              <a:rPr lang="fr-FR" dirty="0" err="1"/>
              <a:t>controls</a:t>
            </a: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93</a:t>
            </a:fld>
            <a:endParaRPr lang="en-US" dirty="0"/>
          </a:p>
        </p:txBody>
      </p:sp>
    </p:spTree>
    <p:extLst>
      <p:ext uri="{BB962C8B-B14F-4D97-AF65-F5344CB8AC3E}">
        <p14:creationId xmlns:p14="http://schemas.microsoft.com/office/powerpoint/2010/main" val="15876230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a:t>
            </a:r>
          </a:p>
        </p:txBody>
      </p:sp>
      <p:sp>
        <p:nvSpPr>
          <p:cNvPr id="3" name="Content Placeholder 2"/>
          <p:cNvSpPr>
            <a:spLocks noGrp="1"/>
          </p:cNvSpPr>
          <p:nvPr>
            <p:ph idx="1"/>
          </p:nvPr>
        </p:nvSpPr>
        <p:spPr/>
        <p:txBody>
          <a:bodyPr/>
          <a:lstStyle/>
          <a:p>
            <a:r>
              <a:rPr lang="en-US" dirty="0"/>
              <a:t>User Preference Report</a:t>
            </a:r>
          </a:p>
          <a:p>
            <a:pPr lvl="1"/>
            <a:r>
              <a:rPr lang="en-US" dirty="0"/>
              <a:t>Setup Financials Supply Chain, Common Definitions, User Preferences, User Preferences Report (Requires ZZ Local Security Admin role)</a:t>
            </a:r>
          </a:p>
          <a:p>
            <a:r>
              <a:rPr lang="en-US" dirty="0"/>
              <a:t>Security Report(Commitment Control)</a:t>
            </a:r>
          </a:p>
          <a:p>
            <a:pPr lvl="1"/>
            <a:r>
              <a:rPr lang="en-US" dirty="0"/>
              <a:t>Commitment Control, Define Budget Security, Security Report (Requires either the ZZ CC Local Config role or the ZZ CC Budget Reports Role)</a:t>
            </a:r>
          </a:p>
          <a:p>
            <a:pPr marL="457200" lvl="1"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94</a:t>
            </a:fld>
            <a:endParaRPr lang="en-US" dirty="0"/>
          </a:p>
        </p:txBody>
      </p:sp>
    </p:spTree>
    <p:extLst>
      <p:ext uri="{BB962C8B-B14F-4D97-AF65-F5344CB8AC3E}">
        <p14:creationId xmlns:p14="http://schemas.microsoft.com/office/powerpoint/2010/main" val="34682655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A135-2B73-4814-9B51-53F3DC24770A}"/>
              </a:ext>
            </a:extLst>
          </p:cNvPr>
          <p:cNvSpPr>
            <a:spLocks noGrp="1"/>
          </p:cNvSpPr>
          <p:nvPr>
            <p:ph type="title"/>
          </p:nvPr>
        </p:nvSpPr>
        <p:spPr/>
        <p:txBody>
          <a:bodyPr/>
          <a:lstStyle/>
          <a:p>
            <a:r>
              <a:rPr lang="en-US" dirty="0"/>
              <a:t>Working with security admins</a:t>
            </a:r>
          </a:p>
        </p:txBody>
      </p:sp>
      <p:sp>
        <p:nvSpPr>
          <p:cNvPr id="3" name="Content Placeholder 2">
            <a:extLst>
              <a:ext uri="{FF2B5EF4-FFF2-40B4-BE49-F238E27FC236}">
                <a16:creationId xmlns:a16="http://schemas.microsoft.com/office/drawing/2014/main" id="{3AD96910-2DD5-456F-B8A8-365064BB04BB}"/>
              </a:ext>
            </a:extLst>
          </p:cNvPr>
          <p:cNvSpPr>
            <a:spLocks noGrp="1"/>
          </p:cNvSpPr>
          <p:nvPr>
            <p:ph idx="1"/>
          </p:nvPr>
        </p:nvSpPr>
        <p:spPr/>
        <p:txBody>
          <a:bodyPr/>
          <a:lstStyle/>
          <a:p>
            <a:r>
              <a:rPr lang="en-US" dirty="0"/>
              <a:t>Provide as Much information as possible</a:t>
            </a:r>
          </a:p>
          <a:p>
            <a:pPr lvl="1"/>
            <a:r>
              <a:rPr lang="en-US" dirty="0"/>
              <a:t>Navigation to Access Needed</a:t>
            </a:r>
          </a:p>
          <a:p>
            <a:pPr lvl="1"/>
            <a:r>
              <a:rPr lang="en-US" dirty="0"/>
              <a:t>Functional description of Business Process</a:t>
            </a:r>
          </a:p>
          <a:p>
            <a:pPr lvl="1"/>
            <a:r>
              <a:rPr lang="en-US" dirty="0"/>
              <a:t>Screen Shots of Errors</a:t>
            </a:r>
          </a:p>
          <a:p>
            <a:pPr lvl="1"/>
            <a:r>
              <a:rPr lang="en-US" dirty="0"/>
              <a:t>Employee ID of users with Issues</a:t>
            </a:r>
          </a:p>
          <a:p>
            <a:pPr lvl="1"/>
            <a:r>
              <a:rPr lang="en-US" dirty="0"/>
              <a:t>If it is a random issue, try to provide timings if available</a:t>
            </a:r>
          </a:p>
          <a:p>
            <a:pPr lvl="1"/>
            <a:r>
              <a:rPr lang="en-US" dirty="0"/>
              <a:t>Remember least access needed to do a job is critical;  do not give more security than needed, it is an audit issue.</a:t>
            </a:r>
          </a:p>
          <a:p>
            <a:pPr lvl="1"/>
            <a:endParaRPr lang="en-US" dirty="0"/>
          </a:p>
        </p:txBody>
      </p:sp>
      <p:sp>
        <p:nvSpPr>
          <p:cNvPr id="4" name="Slide Number Placeholder 3">
            <a:extLst>
              <a:ext uri="{FF2B5EF4-FFF2-40B4-BE49-F238E27FC236}">
                <a16:creationId xmlns:a16="http://schemas.microsoft.com/office/drawing/2014/main" id="{B940741A-2AAF-4339-B32A-53751C69A1B6}"/>
              </a:ext>
            </a:extLst>
          </p:cNvPr>
          <p:cNvSpPr>
            <a:spLocks noGrp="1"/>
          </p:cNvSpPr>
          <p:nvPr>
            <p:ph type="sldNum" sz="quarter" idx="12"/>
          </p:nvPr>
        </p:nvSpPr>
        <p:spPr/>
        <p:txBody>
          <a:bodyPr/>
          <a:lstStyle/>
          <a:p>
            <a:fld id="{DEE5BC03-7CE3-4FE3-BC0A-0ACCA8AC1F24}" type="slidenum">
              <a:rPr lang="en-US" smtClean="0"/>
              <a:pPr/>
              <a:t>95</a:t>
            </a:fld>
            <a:endParaRPr lang="en-US" dirty="0"/>
          </a:p>
        </p:txBody>
      </p:sp>
    </p:spTree>
    <p:extLst>
      <p:ext uri="{BB962C8B-B14F-4D97-AF65-F5344CB8AC3E}">
        <p14:creationId xmlns:p14="http://schemas.microsoft.com/office/powerpoint/2010/main" val="17034706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F2F6-03E0-4F57-90B2-0AAD07CE5C4A}"/>
              </a:ext>
            </a:extLst>
          </p:cNvPr>
          <p:cNvSpPr>
            <a:spLocks noGrp="1"/>
          </p:cNvSpPr>
          <p:nvPr>
            <p:ph type="title"/>
          </p:nvPr>
        </p:nvSpPr>
        <p:spPr/>
        <p:txBody>
          <a:bodyPr/>
          <a:lstStyle/>
          <a:p>
            <a:r>
              <a:rPr lang="en-US" dirty="0"/>
              <a:t>Requesting changes to security</a:t>
            </a:r>
          </a:p>
        </p:txBody>
      </p:sp>
      <p:sp>
        <p:nvSpPr>
          <p:cNvPr id="3" name="Content Placeholder 2">
            <a:extLst>
              <a:ext uri="{FF2B5EF4-FFF2-40B4-BE49-F238E27FC236}">
                <a16:creationId xmlns:a16="http://schemas.microsoft.com/office/drawing/2014/main" id="{337576C7-959A-43AD-B8C4-0740EE8EF336}"/>
              </a:ext>
            </a:extLst>
          </p:cNvPr>
          <p:cNvSpPr>
            <a:spLocks noGrp="1"/>
          </p:cNvSpPr>
          <p:nvPr>
            <p:ph idx="1"/>
          </p:nvPr>
        </p:nvSpPr>
        <p:spPr/>
        <p:txBody>
          <a:bodyPr/>
          <a:lstStyle/>
          <a:p>
            <a:r>
              <a:rPr lang="en-US" dirty="0"/>
              <a:t>There are times where roles may have too much access/not enough access, or are mislabeled, etc. </a:t>
            </a:r>
          </a:p>
          <a:p>
            <a:r>
              <a:rPr lang="en-US" dirty="0"/>
              <a:t>SBCTC has a process for New Role Requests or Role Modification Requests</a:t>
            </a:r>
          </a:p>
          <a:p>
            <a:pPr lvl="1"/>
            <a:r>
              <a:rPr lang="en-US" dirty="0"/>
              <a:t>Submit a service desk ticket to the Security Team by pillar</a:t>
            </a:r>
          </a:p>
          <a:p>
            <a:pPr lvl="1"/>
            <a:r>
              <a:rPr lang="en-US" dirty="0"/>
              <a:t>SBCTC will review the request and log it in our change tracking system</a:t>
            </a:r>
          </a:p>
          <a:p>
            <a:pPr lvl="1"/>
            <a:r>
              <a:rPr lang="en-US" dirty="0"/>
              <a:t>Gain Functional approval, CMB approval, and then it goes through development and testing cycles.</a:t>
            </a:r>
          </a:p>
        </p:txBody>
      </p:sp>
      <p:sp>
        <p:nvSpPr>
          <p:cNvPr id="4" name="Slide Number Placeholder 3">
            <a:extLst>
              <a:ext uri="{FF2B5EF4-FFF2-40B4-BE49-F238E27FC236}">
                <a16:creationId xmlns:a16="http://schemas.microsoft.com/office/drawing/2014/main" id="{3B05FE36-A8ED-49F1-A2BD-04FD9668B5F4}"/>
              </a:ext>
            </a:extLst>
          </p:cNvPr>
          <p:cNvSpPr>
            <a:spLocks noGrp="1"/>
          </p:cNvSpPr>
          <p:nvPr>
            <p:ph type="sldNum" sz="quarter" idx="12"/>
          </p:nvPr>
        </p:nvSpPr>
        <p:spPr/>
        <p:txBody>
          <a:bodyPr/>
          <a:lstStyle/>
          <a:p>
            <a:fld id="{DEE5BC03-7CE3-4FE3-BC0A-0ACCA8AC1F24}" type="slidenum">
              <a:rPr lang="en-US" smtClean="0"/>
              <a:pPr/>
              <a:t>96</a:t>
            </a:fld>
            <a:endParaRPr lang="en-US" dirty="0"/>
          </a:p>
        </p:txBody>
      </p:sp>
    </p:spTree>
    <p:extLst>
      <p:ext uri="{BB962C8B-B14F-4D97-AF65-F5344CB8AC3E}">
        <p14:creationId xmlns:p14="http://schemas.microsoft.com/office/powerpoint/2010/main" val="35481243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pic>
        <p:nvPicPr>
          <p:cNvPr id="6" name="Content Placeholder 5"/>
          <p:cNvPicPr>
            <a:picLocks noGrp="1" noChangeAspect="1"/>
          </p:cNvPicPr>
          <p:nvPr>
            <p:ph idx="1"/>
          </p:nvPr>
        </p:nvPicPr>
        <p:blipFill>
          <a:blip r:embed="rId2"/>
          <a:stretch>
            <a:fillRect/>
          </a:stretch>
        </p:blipFill>
        <p:spPr>
          <a:xfrm>
            <a:off x="2964438" y="2414588"/>
            <a:ext cx="3481823" cy="3757612"/>
          </a:xfrm>
          <a:prstGeom prst="rect">
            <a:avLst/>
          </a:prstGeom>
        </p:spPr>
      </p:pic>
      <p:sp>
        <p:nvSpPr>
          <p:cNvPr id="5" name="Slide Number Placeholder 4"/>
          <p:cNvSpPr>
            <a:spLocks noGrp="1"/>
          </p:cNvSpPr>
          <p:nvPr>
            <p:ph type="sldNum" sz="quarter" idx="12"/>
          </p:nvPr>
        </p:nvSpPr>
        <p:spPr/>
        <p:txBody>
          <a:bodyPr/>
          <a:lstStyle/>
          <a:p>
            <a:fld id="{64336152-522D-534E-A387-BE770A7CAF94}" type="slidenum">
              <a:rPr lang="en-US" smtClean="0"/>
              <a:pPr/>
              <a:t>97</a:t>
            </a:fld>
            <a:endParaRPr lang="en-US" dirty="0"/>
          </a:p>
        </p:txBody>
      </p:sp>
    </p:spTree>
    <p:extLst>
      <p:ext uri="{BB962C8B-B14F-4D97-AF65-F5344CB8AC3E}">
        <p14:creationId xmlns:p14="http://schemas.microsoft.com/office/powerpoint/2010/main" val="846793494"/>
      </p:ext>
    </p:extLst>
  </p:cSld>
  <p:clrMapOvr>
    <a:masterClrMapping/>
  </p:clrMapOvr>
</p:sld>
</file>

<file path=ppt/theme/theme1.xml><?xml version="1.0" encoding="utf-8"?>
<a:theme xmlns:a="http://schemas.openxmlformats.org/drawingml/2006/main" name="Secondary slides USG Widescreen blu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574E941FCB3D4792A3CD1A3A3B4939" ma:contentTypeVersion="10" ma:contentTypeDescription="Create a new document." ma:contentTypeScope="" ma:versionID="96840057c9d5fec12e79c3375c01dc35">
  <xsd:schema xmlns:xsd="http://www.w3.org/2001/XMLSchema" xmlns:xs="http://www.w3.org/2001/XMLSchema" xmlns:p="http://schemas.microsoft.com/office/2006/metadata/properties" xmlns:ns2="bea27a18-983e-48aa-a267-dee16467ba8c" xmlns:ns3="7dcc4a76-b6f0-4a5c-8242-557922f7abb0" targetNamespace="http://schemas.microsoft.com/office/2006/metadata/properties" ma:root="true" ma:fieldsID="eac6092e5c4b2db5a731484af6e35013" ns2:_="" ns3:_="">
    <xsd:import namespace="bea27a18-983e-48aa-a267-dee16467ba8c"/>
    <xsd:import namespace="7dcc4a76-b6f0-4a5c-8242-557922f7abb0"/>
    <xsd:element name="properties">
      <xsd:complexType>
        <xsd:sequence>
          <xsd:element name="documentManagement">
            <xsd:complexType>
              <xsd:all>
                <xsd:element ref="ns2:Document_x0020_Type"/>
                <xsd:element ref="ns2:MediaServiceMetadata" minOccurs="0"/>
                <xsd:element ref="ns2:MediaServiceFastMetadata" minOccurs="0"/>
                <xsd:element ref="ns2:Description0"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27a18-983e-48aa-a267-dee16467ba8c" elementFormDefault="qualified">
    <xsd:import namespace="http://schemas.microsoft.com/office/2006/documentManagement/types"/>
    <xsd:import namespace="http://schemas.microsoft.com/office/infopath/2007/PartnerControls"/>
    <xsd:element name="Document_x0020_Type" ma:index="8" ma:displayName="Document Type" ma:default="Logo" ma:format="RadioButtons" ma:internalName="Document_x0020_Type">
      <xsd:simpleType>
        <xsd:restriction base="dms:Choice">
          <xsd:enumeration value="Logo"/>
          <xsd:enumeration value="PowerPoint"/>
          <xsd:enumeration value="Letterhead"/>
          <xsd:enumeration value="USG Map"/>
          <xsd:enumeration value="Background Image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Description0" ma:index="11" nillable="true" ma:displayName="Description" ma:internalName="Description0">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bea27a18-983e-48aa-a267-dee16467ba8c">PowerPoint</Document_x0020_Type>
    <Description0 xmlns="bea27a18-983e-48aa-a267-dee16467ba8c">Deprecated PPT Size for Specific Purposes</Description0>
  </documentManagement>
</p:properties>
</file>

<file path=customXml/itemProps1.xml><?xml version="1.0" encoding="utf-8"?>
<ds:datastoreItem xmlns:ds="http://schemas.openxmlformats.org/officeDocument/2006/customXml" ds:itemID="{4D147D04-4FBD-45E0-A734-F2CD26C581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a27a18-983e-48aa-a267-dee16467ba8c"/>
    <ds:schemaRef ds:uri="7dcc4a76-b6f0-4a5c-8242-557922f7a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023093-547B-4946-9D95-79F5F25F6AD3}">
  <ds:schemaRefs>
    <ds:schemaRef ds:uri="http://schemas.microsoft.com/sharepoint/v3/contenttype/forms"/>
  </ds:schemaRefs>
</ds:datastoreItem>
</file>

<file path=customXml/itemProps3.xml><?xml version="1.0" encoding="utf-8"?>
<ds:datastoreItem xmlns:ds="http://schemas.openxmlformats.org/officeDocument/2006/customXml" ds:itemID="{5C6A5810-5A24-4FB5-BBC1-08AD06974622}">
  <ds:schemaRefs>
    <ds:schemaRef ds:uri="http://schemas.microsoft.com/office/infopath/2007/PartnerControls"/>
    <ds:schemaRef ds:uri="http://schemas.microsoft.com/office/2006/metadata/properties"/>
    <ds:schemaRef ds:uri="7dcc4a76-b6f0-4a5c-8242-557922f7abb0"/>
    <ds:schemaRef ds:uri="http://www.w3.org/XML/1998/namespace"/>
    <ds:schemaRef ds:uri="http://schemas.microsoft.com/office/2006/documentManagement/types"/>
    <ds:schemaRef ds:uri="bea27a18-983e-48aa-a267-dee16467ba8c"/>
    <ds:schemaRef ds:uri="http://purl.org/dc/terms/"/>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9160</TotalTime>
  <Words>9204</Words>
  <Application>Microsoft Office PowerPoint</Application>
  <PresentationFormat>On-screen Show (4:3)</PresentationFormat>
  <Paragraphs>771</Paragraphs>
  <Slides>97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97</vt:i4>
      </vt:variant>
    </vt:vector>
  </HeadingPairs>
  <TitlesOfParts>
    <vt:vector size="105" baseType="lpstr">
      <vt:lpstr>Arial</vt:lpstr>
      <vt:lpstr>Century</vt:lpstr>
      <vt:lpstr>Century Gothic</vt:lpstr>
      <vt:lpstr>Franklin Gothic Book</vt:lpstr>
      <vt:lpstr>Franklin Gothic Medium</vt:lpstr>
      <vt:lpstr>Wingdings</vt:lpstr>
      <vt:lpstr>Secondary slides USG Widescreen blue</vt:lpstr>
      <vt:lpstr>Office Theme</vt:lpstr>
      <vt:lpstr>PeopleSoft Financials Security</vt:lpstr>
      <vt:lpstr>Agenda</vt:lpstr>
      <vt:lpstr>What is Security?</vt:lpstr>
      <vt:lpstr>What is Security</vt:lpstr>
      <vt:lpstr>What is Security</vt:lpstr>
      <vt:lpstr>What does ZC/ZZ/ZD Mean </vt:lpstr>
      <vt:lpstr>User id creation</vt:lpstr>
      <vt:lpstr>Basic User ID and Role Administration</vt:lpstr>
      <vt:lpstr>General Tab</vt:lpstr>
      <vt:lpstr>Basic User ID and Role Administration</vt:lpstr>
      <vt:lpstr>Basic User ID and Role Administration</vt:lpstr>
      <vt:lpstr>User ID Administration User Roles Tab</vt:lpstr>
      <vt:lpstr>User ID Administration User Roles Tab</vt:lpstr>
      <vt:lpstr>Basic User ID and Role Administration</vt:lpstr>
      <vt:lpstr>User ID Administration Workflow Tab</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Department approvers</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Other Areas of Responsibility</vt:lpstr>
      <vt:lpstr>IT Audits</vt:lpstr>
      <vt:lpstr>New User Access</vt:lpstr>
      <vt:lpstr>Current User Access</vt:lpstr>
      <vt:lpstr>Terminated User Access</vt:lpstr>
      <vt:lpstr>Segregation of Duties</vt:lpstr>
      <vt:lpstr>Segregation of Duties</vt:lpstr>
      <vt:lpstr>Tools</vt:lpstr>
      <vt:lpstr>Tools</vt:lpstr>
      <vt:lpstr>Working with security admins</vt:lpstr>
      <vt:lpstr>Requesting changes to security</vt:lpstr>
      <vt:lpstr>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PeopleSoft Financials Security</dc:title>
  <dc:subject/>
  <dc:creator>John Vanchella</dc:creator>
  <cp:keywords/>
  <dc:description/>
  <cp:lastModifiedBy>Sherry Nelson</cp:lastModifiedBy>
  <cp:revision>142</cp:revision>
  <dcterms:created xsi:type="dcterms:W3CDTF">2016-05-06T18:44:28Z</dcterms:created>
  <dcterms:modified xsi:type="dcterms:W3CDTF">2022-08-22T23:30:36Z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0x0101001D574E941FCB3D4792A3CD1A3A3B4939</vt:lpwstr>
  </property>
</Properties>
</file>