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69" r:id="rId5"/>
  </p:sldMasterIdLst>
  <p:notesMasterIdLst>
    <p:notesMasterId r:id="rId64"/>
  </p:notesMasterIdLst>
  <p:sldIdLst>
    <p:sldId id="256" r:id="rId6"/>
    <p:sldId id="257" r:id="rId7"/>
    <p:sldId id="367" r:id="rId8"/>
    <p:sldId id="364" r:id="rId9"/>
    <p:sldId id="265" r:id="rId10"/>
    <p:sldId id="361" r:id="rId11"/>
    <p:sldId id="374" r:id="rId12"/>
    <p:sldId id="376" r:id="rId13"/>
    <p:sldId id="377" r:id="rId14"/>
    <p:sldId id="304" r:id="rId15"/>
    <p:sldId id="378" r:id="rId16"/>
    <p:sldId id="379" r:id="rId17"/>
    <p:sldId id="308" r:id="rId18"/>
    <p:sldId id="371" r:id="rId19"/>
    <p:sldId id="400" r:id="rId20"/>
    <p:sldId id="380" r:id="rId21"/>
    <p:sldId id="311" r:id="rId22"/>
    <p:sldId id="383" r:id="rId23"/>
    <p:sldId id="381" r:id="rId24"/>
    <p:sldId id="392" r:id="rId25"/>
    <p:sldId id="318" r:id="rId26"/>
    <p:sldId id="382" r:id="rId27"/>
    <p:sldId id="403" r:id="rId28"/>
    <p:sldId id="393" r:id="rId29"/>
    <p:sldId id="384" r:id="rId30"/>
    <p:sldId id="322" r:id="rId31"/>
    <p:sldId id="324" r:id="rId32"/>
    <p:sldId id="325" r:id="rId33"/>
    <p:sldId id="326" r:id="rId34"/>
    <p:sldId id="327" r:id="rId35"/>
    <p:sldId id="328" r:id="rId36"/>
    <p:sldId id="394" r:id="rId37"/>
    <p:sldId id="320" r:id="rId38"/>
    <p:sldId id="404" r:id="rId39"/>
    <p:sldId id="385" r:id="rId40"/>
    <p:sldId id="300" r:id="rId41"/>
    <p:sldId id="299" r:id="rId42"/>
    <p:sldId id="395" r:id="rId43"/>
    <p:sldId id="294" r:id="rId44"/>
    <p:sldId id="396" r:id="rId45"/>
    <p:sldId id="302" r:id="rId46"/>
    <p:sldId id="369" r:id="rId47"/>
    <p:sldId id="386" r:id="rId48"/>
    <p:sldId id="293" r:id="rId49"/>
    <p:sldId id="387" r:id="rId50"/>
    <p:sldId id="388" r:id="rId51"/>
    <p:sldId id="270" r:id="rId52"/>
    <p:sldId id="389" r:id="rId53"/>
    <p:sldId id="275" r:id="rId54"/>
    <p:sldId id="391" r:id="rId55"/>
    <p:sldId id="298" r:id="rId56"/>
    <p:sldId id="370" r:id="rId57"/>
    <p:sldId id="390" r:id="rId58"/>
    <p:sldId id="273" r:id="rId59"/>
    <p:sldId id="398" r:id="rId60"/>
    <p:sldId id="397" r:id="rId61"/>
    <p:sldId id="285" r:id="rId62"/>
    <p:sldId id="279"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2769"/>
    <a:srgbClr val="0038A8"/>
    <a:srgbClr val="003863"/>
    <a:srgbClr val="003D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83750" autoAdjust="0"/>
  </p:normalViewPr>
  <p:slideViewPr>
    <p:cSldViewPr snapToGrid="0" snapToObjects="1">
      <p:cViewPr varScale="1">
        <p:scale>
          <a:sx n="53" d="100"/>
          <a:sy n="53" d="100"/>
        </p:scale>
        <p:origin x="1440"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5CEF9-4C3A-4BF7-8A8B-37B52E75C5FF}" type="datetimeFigureOut">
              <a:rPr lang="en-US" smtClean="0"/>
              <a:t>3/28/2023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52EAC3-DB35-430E-B96C-D8418FC2C83A}" type="slidenum">
              <a:rPr lang="en-US" smtClean="0"/>
              <a:t>‹#›</a:t>
            </a:fld>
            <a:endParaRPr lang="en-US"/>
          </a:p>
        </p:txBody>
      </p:sp>
    </p:spTree>
    <p:extLst>
      <p:ext uri="{BB962C8B-B14F-4D97-AF65-F5344CB8AC3E}">
        <p14:creationId xmlns:p14="http://schemas.microsoft.com/office/powerpoint/2010/main" val="857250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52EAC3-DB35-430E-B96C-D8418FC2C83A}" type="slidenum">
              <a:rPr lang="en-US" smtClean="0"/>
              <a:t>1</a:t>
            </a:fld>
            <a:endParaRPr lang="en-US"/>
          </a:p>
        </p:txBody>
      </p:sp>
    </p:spTree>
    <p:extLst>
      <p:ext uri="{BB962C8B-B14F-4D97-AF65-F5344CB8AC3E}">
        <p14:creationId xmlns:p14="http://schemas.microsoft.com/office/powerpoint/2010/main" val="1060914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Finance there are several on-demand Process Groups that allow users to run processes directly from transaction entry pages.  </a:t>
            </a:r>
          </a:p>
        </p:txBody>
      </p:sp>
      <p:sp>
        <p:nvSpPr>
          <p:cNvPr id="4" name="Slide Number Placeholder 3"/>
          <p:cNvSpPr>
            <a:spLocks noGrp="1"/>
          </p:cNvSpPr>
          <p:nvPr>
            <p:ph type="sldNum" sz="quarter" idx="5"/>
          </p:nvPr>
        </p:nvSpPr>
        <p:spPr/>
        <p:txBody>
          <a:bodyPr/>
          <a:lstStyle/>
          <a:p>
            <a:fld id="{8352EAC3-DB35-430E-B96C-D8418FC2C83A}" type="slidenum">
              <a:rPr lang="en-US" smtClean="0"/>
              <a:t>13</a:t>
            </a:fld>
            <a:endParaRPr lang="en-US"/>
          </a:p>
        </p:txBody>
      </p:sp>
    </p:spTree>
    <p:extLst>
      <p:ext uri="{BB962C8B-B14F-4D97-AF65-F5344CB8AC3E}">
        <p14:creationId xmlns:p14="http://schemas.microsoft.com/office/powerpoint/2010/main" val="1879365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process groups for Accounts Payable.</a:t>
            </a:r>
          </a:p>
        </p:txBody>
      </p:sp>
      <p:sp>
        <p:nvSpPr>
          <p:cNvPr id="4" name="Slide Number Placeholder 3"/>
          <p:cNvSpPr>
            <a:spLocks noGrp="1"/>
          </p:cNvSpPr>
          <p:nvPr>
            <p:ph type="sldNum" sz="quarter" idx="5"/>
          </p:nvPr>
        </p:nvSpPr>
        <p:spPr/>
        <p:txBody>
          <a:bodyPr/>
          <a:lstStyle/>
          <a:p>
            <a:fld id="{8352EAC3-DB35-430E-B96C-D8418FC2C83A}" type="slidenum">
              <a:rPr lang="en-US" smtClean="0"/>
              <a:t>14</a:t>
            </a:fld>
            <a:endParaRPr lang="en-US"/>
          </a:p>
        </p:txBody>
      </p:sp>
    </p:spTree>
    <p:extLst>
      <p:ext uri="{BB962C8B-B14F-4D97-AF65-F5344CB8AC3E}">
        <p14:creationId xmlns:p14="http://schemas.microsoft.com/office/powerpoint/2010/main" val="1869794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quick way to remove process groups is to find a user who does not have any and use the “copy from” feature.</a:t>
            </a:r>
          </a:p>
        </p:txBody>
      </p:sp>
      <p:sp>
        <p:nvSpPr>
          <p:cNvPr id="4" name="Slide Number Placeholder 3"/>
          <p:cNvSpPr>
            <a:spLocks noGrp="1"/>
          </p:cNvSpPr>
          <p:nvPr>
            <p:ph type="sldNum" sz="quarter" idx="5"/>
          </p:nvPr>
        </p:nvSpPr>
        <p:spPr/>
        <p:txBody>
          <a:bodyPr/>
          <a:lstStyle/>
          <a:p>
            <a:fld id="{8352EAC3-DB35-430E-B96C-D8418FC2C83A}" type="slidenum">
              <a:rPr lang="en-US" smtClean="0"/>
              <a:t>15</a:t>
            </a:fld>
            <a:endParaRPr lang="en-US"/>
          </a:p>
        </p:txBody>
      </p:sp>
    </p:spTree>
    <p:extLst>
      <p:ext uri="{BB962C8B-B14F-4D97-AF65-F5344CB8AC3E}">
        <p14:creationId xmlns:p14="http://schemas.microsoft.com/office/powerpoint/2010/main" val="2768572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52EAC3-DB35-430E-B96C-D8418FC2C83A}" type="slidenum">
              <a:rPr lang="en-US" smtClean="0"/>
              <a:t>16</a:t>
            </a:fld>
            <a:endParaRPr lang="en-US"/>
          </a:p>
        </p:txBody>
      </p:sp>
    </p:spTree>
    <p:extLst>
      <p:ext uri="{BB962C8B-B14F-4D97-AF65-F5344CB8AC3E}">
        <p14:creationId xmlns:p14="http://schemas.microsoft.com/office/powerpoint/2010/main" val="4090898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 unit should be cleared if populated.</a:t>
            </a:r>
          </a:p>
        </p:txBody>
      </p:sp>
      <p:sp>
        <p:nvSpPr>
          <p:cNvPr id="4" name="Slide Number Placeholder 3"/>
          <p:cNvSpPr>
            <a:spLocks noGrp="1"/>
          </p:cNvSpPr>
          <p:nvPr>
            <p:ph type="sldNum" sz="quarter" idx="5"/>
          </p:nvPr>
        </p:nvSpPr>
        <p:spPr/>
        <p:txBody>
          <a:bodyPr/>
          <a:lstStyle/>
          <a:p>
            <a:fld id="{8352EAC3-DB35-430E-B96C-D8418FC2C83A}" type="slidenum">
              <a:rPr lang="en-US" smtClean="0"/>
              <a:t>17</a:t>
            </a:fld>
            <a:endParaRPr lang="en-US"/>
          </a:p>
        </p:txBody>
      </p:sp>
    </p:spTree>
    <p:extLst>
      <p:ext uri="{BB962C8B-B14F-4D97-AF65-F5344CB8AC3E}">
        <p14:creationId xmlns:p14="http://schemas.microsoft.com/office/powerpoint/2010/main" val="3364480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Clear billing job defaults if populated.</a:t>
            </a:r>
          </a:p>
        </p:txBody>
      </p:sp>
      <p:sp>
        <p:nvSpPr>
          <p:cNvPr id="4" name="Slide Number Placeholder 3"/>
          <p:cNvSpPr>
            <a:spLocks noGrp="1"/>
          </p:cNvSpPr>
          <p:nvPr>
            <p:ph type="sldNum" sz="quarter" idx="5"/>
          </p:nvPr>
        </p:nvSpPr>
        <p:spPr/>
        <p:txBody>
          <a:bodyPr/>
          <a:lstStyle/>
          <a:p>
            <a:fld id="{8352EAC3-DB35-430E-B96C-D8418FC2C83A}" type="slidenum">
              <a:rPr lang="en-US" smtClean="0"/>
              <a:t>18</a:t>
            </a:fld>
            <a:endParaRPr lang="en-US"/>
          </a:p>
        </p:txBody>
      </p:sp>
    </p:spTree>
    <p:extLst>
      <p:ext uri="{BB962C8B-B14F-4D97-AF65-F5344CB8AC3E}">
        <p14:creationId xmlns:p14="http://schemas.microsoft.com/office/powerpoint/2010/main" val="1791767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Clear Contracts fields if populated.</a:t>
            </a:r>
          </a:p>
        </p:txBody>
      </p:sp>
      <p:sp>
        <p:nvSpPr>
          <p:cNvPr id="4" name="Slide Number Placeholder 3"/>
          <p:cNvSpPr>
            <a:spLocks noGrp="1"/>
          </p:cNvSpPr>
          <p:nvPr>
            <p:ph type="sldNum" sz="quarter" idx="5"/>
          </p:nvPr>
        </p:nvSpPr>
        <p:spPr/>
        <p:txBody>
          <a:bodyPr/>
          <a:lstStyle/>
          <a:p>
            <a:fld id="{8352EAC3-DB35-430E-B96C-D8418FC2C83A}" type="slidenum">
              <a:rPr lang="en-US" smtClean="0"/>
              <a:t>19</a:t>
            </a:fld>
            <a:endParaRPr lang="en-US"/>
          </a:p>
        </p:txBody>
      </p:sp>
    </p:spTree>
    <p:extLst>
      <p:ext uri="{BB962C8B-B14F-4D97-AF65-F5344CB8AC3E}">
        <p14:creationId xmlns:p14="http://schemas.microsoft.com/office/powerpoint/2010/main" val="2252417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Clear the top part as needed, uncheck the options in Online Journal Edit Defaults section. “Mark journal to post” should never be checked.</a:t>
            </a:r>
          </a:p>
        </p:txBody>
      </p:sp>
      <p:sp>
        <p:nvSpPr>
          <p:cNvPr id="4" name="Slide Number Placeholder 3"/>
          <p:cNvSpPr>
            <a:spLocks noGrp="1"/>
          </p:cNvSpPr>
          <p:nvPr>
            <p:ph type="sldNum" sz="quarter" idx="5"/>
          </p:nvPr>
        </p:nvSpPr>
        <p:spPr/>
        <p:txBody>
          <a:bodyPr/>
          <a:lstStyle/>
          <a:p>
            <a:fld id="{8352EAC3-DB35-430E-B96C-D8418FC2C83A}" type="slidenum">
              <a:rPr lang="en-US" smtClean="0"/>
              <a:t>21</a:t>
            </a:fld>
            <a:endParaRPr lang="en-US"/>
          </a:p>
        </p:txBody>
      </p:sp>
    </p:spTree>
    <p:extLst>
      <p:ext uri="{BB962C8B-B14F-4D97-AF65-F5344CB8AC3E}">
        <p14:creationId xmlns:p14="http://schemas.microsoft.com/office/powerpoint/2010/main" val="631252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in use</a:t>
            </a:r>
          </a:p>
        </p:txBody>
      </p:sp>
      <p:sp>
        <p:nvSpPr>
          <p:cNvPr id="4" name="Slide Number Placeholder 3"/>
          <p:cNvSpPr>
            <a:spLocks noGrp="1"/>
          </p:cNvSpPr>
          <p:nvPr>
            <p:ph type="sldNum" sz="quarter" idx="5"/>
          </p:nvPr>
        </p:nvSpPr>
        <p:spPr/>
        <p:txBody>
          <a:bodyPr/>
          <a:lstStyle/>
          <a:p>
            <a:fld id="{8352EAC3-DB35-430E-B96C-D8418FC2C83A}" type="slidenum">
              <a:rPr lang="en-US" smtClean="0"/>
              <a:t>22</a:t>
            </a:fld>
            <a:endParaRPr lang="en-US"/>
          </a:p>
        </p:txBody>
      </p:sp>
    </p:spTree>
    <p:extLst>
      <p:ext uri="{BB962C8B-B14F-4D97-AF65-F5344CB8AC3E}">
        <p14:creationId xmlns:p14="http://schemas.microsoft.com/office/powerpoint/2010/main" val="517573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Orders tab are not usually populated.</a:t>
            </a:r>
          </a:p>
        </p:txBody>
      </p:sp>
      <p:sp>
        <p:nvSpPr>
          <p:cNvPr id="4" name="Slide Number Placeholder 3"/>
          <p:cNvSpPr>
            <a:spLocks noGrp="1"/>
          </p:cNvSpPr>
          <p:nvPr>
            <p:ph type="sldNum" sz="quarter" idx="5"/>
          </p:nvPr>
        </p:nvSpPr>
        <p:spPr/>
        <p:txBody>
          <a:bodyPr/>
          <a:lstStyle/>
          <a:p>
            <a:fld id="{8352EAC3-DB35-430E-B96C-D8418FC2C83A}" type="slidenum">
              <a:rPr lang="en-US" smtClean="0"/>
              <a:t>23</a:t>
            </a:fld>
            <a:endParaRPr lang="en-US"/>
          </a:p>
        </p:txBody>
      </p:sp>
    </p:spTree>
    <p:extLst>
      <p:ext uri="{BB962C8B-B14F-4D97-AF65-F5344CB8AC3E}">
        <p14:creationId xmlns:p14="http://schemas.microsoft.com/office/powerpoint/2010/main" val="127139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During this session, we will walk through the various areas in Finance that have security settings and talk about best practices from an offboarding perspective.</a:t>
            </a:r>
          </a:p>
        </p:txBody>
      </p:sp>
      <p:sp>
        <p:nvSpPr>
          <p:cNvPr id="4" name="Slide Number Placeholder 3"/>
          <p:cNvSpPr>
            <a:spLocks noGrp="1"/>
          </p:cNvSpPr>
          <p:nvPr>
            <p:ph type="sldNum" sz="quarter" idx="5"/>
          </p:nvPr>
        </p:nvSpPr>
        <p:spPr/>
        <p:txBody>
          <a:bodyPr/>
          <a:lstStyle/>
          <a:p>
            <a:fld id="{8352EAC3-DB35-430E-B96C-D8418FC2C83A}" type="slidenum">
              <a:rPr lang="en-US" smtClean="0"/>
              <a:t>2</a:t>
            </a:fld>
            <a:endParaRPr lang="en-US"/>
          </a:p>
        </p:txBody>
      </p:sp>
    </p:spTree>
    <p:extLst>
      <p:ext uri="{BB962C8B-B14F-4D97-AF65-F5344CB8AC3E}">
        <p14:creationId xmlns:p14="http://schemas.microsoft.com/office/powerpoint/2010/main" val="1912667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Clear the fields if populated.</a:t>
            </a:r>
          </a:p>
        </p:txBody>
      </p:sp>
      <p:sp>
        <p:nvSpPr>
          <p:cNvPr id="4" name="Slide Number Placeholder 3"/>
          <p:cNvSpPr>
            <a:spLocks noGrp="1"/>
          </p:cNvSpPr>
          <p:nvPr>
            <p:ph type="sldNum" sz="quarter" idx="5"/>
          </p:nvPr>
        </p:nvSpPr>
        <p:spPr/>
        <p:txBody>
          <a:bodyPr/>
          <a:lstStyle/>
          <a:p>
            <a:fld id="{8352EAC3-DB35-430E-B96C-D8418FC2C83A}" type="slidenum">
              <a:rPr lang="en-US" smtClean="0"/>
              <a:t>24</a:t>
            </a:fld>
            <a:endParaRPr lang="en-US"/>
          </a:p>
        </p:txBody>
      </p:sp>
    </p:spTree>
    <p:extLst>
      <p:ext uri="{BB962C8B-B14F-4D97-AF65-F5344CB8AC3E}">
        <p14:creationId xmlns:p14="http://schemas.microsoft.com/office/powerpoint/2010/main" val="4051765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Procurement tab of the reports shows all of the purchasing defaults.</a:t>
            </a:r>
          </a:p>
        </p:txBody>
      </p:sp>
      <p:sp>
        <p:nvSpPr>
          <p:cNvPr id="4" name="Slide Number Placeholder 3"/>
          <p:cNvSpPr>
            <a:spLocks noGrp="1"/>
          </p:cNvSpPr>
          <p:nvPr>
            <p:ph type="sldNum" sz="quarter" idx="5"/>
          </p:nvPr>
        </p:nvSpPr>
        <p:spPr/>
        <p:txBody>
          <a:bodyPr/>
          <a:lstStyle/>
          <a:p>
            <a:fld id="{8352EAC3-DB35-430E-B96C-D8418FC2C83A}" type="slidenum">
              <a:rPr lang="en-US" smtClean="0"/>
              <a:t>25</a:t>
            </a:fld>
            <a:endParaRPr lang="en-US"/>
          </a:p>
        </p:txBody>
      </p:sp>
    </p:spTree>
    <p:extLst>
      <p:ext uri="{BB962C8B-B14F-4D97-AF65-F5344CB8AC3E}">
        <p14:creationId xmlns:p14="http://schemas.microsoft.com/office/powerpoint/2010/main" val="3559014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User Preferences on the Procurement tab, the default settings can be cleared at the top of the page, then there are several hyperlinks to select.</a:t>
            </a:r>
          </a:p>
          <a:p>
            <a:r>
              <a:rPr lang="en-US" dirty="0"/>
              <a:t>I’ve highlighted the links that are a priority.  Some areas are not usually configured for use do not have corresponding tabs in the BI publisher report, so I won’t go over those screens.  </a:t>
            </a:r>
          </a:p>
        </p:txBody>
      </p:sp>
      <p:sp>
        <p:nvSpPr>
          <p:cNvPr id="4" name="Slide Number Placeholder 3"/>
          <p:cNvSpPr>
            <a:spLocks noGrp="1"/>
          </p:cNvSpPr>
          <p:nvPr>
            <p:ph type="sldNum" sz="quarter" idx="5"/>
          </p:nvPr>
        </p:nvSpPr>
        <p:spPr/>
        <p:txBody>
          <a:bodyPr/>
          <a:lstStyle/>
          <a:p>
            <a:fld id="{8352EAC3-DB35-430E-B96C-D8418FC2C83A}" type="slidenum">
              <a:rPr lang="en-US" smtClean="0"/>
              <a:t>26</a:t>
            </a:fld>
            <a:endParaRPr lang="en-US"/>
          </a:p>
        </p:txBody>
      </p:sp>
    </p:spTree>
    <p:extLst>
      <p:ext uri="{BB962C8B-B14F-4D97-AF65-F5344CB8AC3E}">
        <p14:creationId xmlns:p14="http://schemas.microsoft.com/office/powerpoint/2010/main" val="343752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Clear the origin field and check boxes – especially the Post Vouchers box.</a:t>
            </a:r>
          </a:p>
        </p:txBody>
      </p:sp>
      <p:sp>
        <p:nvSpPr>
          <p:cNvPr id="4" name="Slide Number Placeholder 3"/>
          <p:cNvSpPr>
            <a:spLocks noGrp="1"/>
          </p:cNvSpPr>
          <p:nvPr>
            <p:ph type="sldNum" sz="quarter" idx="5"/>
          </p:nvPr>
        </p:nvSpPr>
        <p:spPr/>
        <p:txBody>
          <a:bodyPr/>
          <a:lstStyle/>
          <a:p>
            <a:fld id="{8352EAC3-DB35-430E-B96C-D8418FC2C83A}" type="slidenum">
              <a:rPr lang="en-US" smtClean="0"/>
              <a:t>27</a:t>
            </a:fld>
            <a:endParaRPr lang="en-US"/>
          </a:p>
        </p:txBody>
      </p:sp>
    </p:spTree>
    <p:extLst>
      <p:ext uri="{BB962C8B-B14F-4D97-AF65-F5344CB8AC3E}">
        <p14:creationId xmlns:p14="http://schemas.microsoft.com/office/powerpoint/2010/main" val="3349627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Clear default business unit</a:t>
            </a:r>
          </a:p>
          <a:p>
            <a:endParaRPr lang="en-US" dirty="0"/>
          </a:p>
        </p:txBody>
      </p:sp>
      <p:sp>
        <p:nvSpPr>
          <p:cNvPr id="4" name="Slide Number Placeholder 3"/>
          <p:cNvSpPr>
            <a:spLocks noGrp="1"/>
          </p:cNvSpPr>
          <p:nvPr>
            <p:ph type="sldNum" sz="quarter" idx="5"/>
          </p:nvPr>
        </p:nvSpPr>
        <p:spPr/>
        <p:txBody>
          <a:bodyPr/>
          <a:lstStyle/>
          <a:p>
            <a:fld id="{8352EAC3-DB35-430E-B96C-D8418FC2C83A}" type="slidenum">
              <a:rPr lang="en-US" smtClean="0"/>
              <a:t>28</a:t>
            </a:fld>
            <a:endParaRPr lang="en-US"/>
          </a:p>
        </p:txBody>
      </p:sp>
    </p:spTree>
    <p:extLst>
      <p:ext uri="{BB962C8B-B14F-4D97-AF65-F5344CB8AC3E}">
        <p14:creationId xmlns:p14="http://schemas.microsoft.com/office/powerpoint/2010/main" val="1115765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allowed requisition actions can be unchecked and the requesters user authorization section can be cleared.  </a:t>
            </a:r>
          </a:p>
        </p:txBody>
      </p:sp>
      <p:sp>
        <p:nvSpPr>
          <p:cNvPr id="4" name="Slide Number Placeholder 3"/>
          <p:cNvSpPr>
            <a:spLocks noGrp="1"/>
          </p:cNvSpPr>
          <p:nvPr>
            <p:ph type="sldNum" sz="quarter" idx="5"/>
          </p:nvPr>
        </p:nvSpPr>
        <p:spPr/>
        <p:txBody>
          <a:bodyPr/>
          <a:lstStyle/>
          <a:p>
            <a:fld id="{8352EAC3-DB35-430E-B96C-D8418FC2C83A}" type="slidenum">
              <a:rPr lang="en-US" smtClean="0"/>
              <a:t>29</a:t>
            </a:fld>
            <a:endParaRPr lang="en-US"/>
          </a:p>
        </p:txBody>
      </p:sp>
    </p:spTree>
    <p:extLst>
      <p:ext uri="{BB962C8B-B14F-4D97-AF65-F5344CB8AC3E}">
        <p14:creationId xmlns:p14="http://schemas.microsoft.com/office/powerpoint/2010/main" val="1673910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Clear the allowed actions and the buyer user authorized for section.  The Full Authority for All Buyers should not be checked.</a:t>
            </a:r>
          </a:p>
        </p:txBody>
      </p:sp>
      <p:sp>
        <p:nvSpPr>
          <p:cNvPr id="4" name="Slide Number Placeholder 3"/>
          <p:cNvSpPr>
            <a:spLocks noGrp="1"/>
          </p:cNvSpPr>
          <p:nvPr>
            <p:ph type="sldNum" sz="quarter" idx="5"/>
          </p:nvPr>
        </p:nvSpPr>
        <p:spPr/>
        <p:txBody>
          <a:bodyPr/>
          <a:lstStyle/>
          <a:p>
            <a:fld id="{8352EAC3-DB35-430E-B96C-D8418FC2C83A}" type="slidenum">
              <a:rPr lang="en-US" smtClean="0"/>
              <a:t>30</a:t>
            </a:fld>
            <a:endParaRPr lang="en-US"/>
          </a:p>
        </p:txBody>
      </p:sp>
    </p:spTree>
    <p:extLst>
      <p:ext uri="{BB962C8B-B14F-4D97-AF65-F5344CB8AC3E}">
        <p14:creationId xmlns:p14="http://schemas.microsoft.com/office/powerpoint/2010/main" val="1242360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Uncheck the Authority to Enter setting.</a:t>
            </a:r>
          </a:p>
        </p:txBody>
      </p:sp>
      <p:sp>
        <p:nvSpPr>
          <p:cNvPr id="4" name="Slide Number Placeholder 3"/>
          <p:cNvSpPr>
            <a:spLocks noGrp="1"/>
          </p:cNvSpPr>
          <p:nvPr>
            <p:ph type="sldNum" sz="quarter" idx="5"/>
          </p:nvPr>
        </p:nvSpPr>
        <p:spPr/>
        <p:txBody>
          <a:bodyPr/>
          <a:lstStyle/>
          <a:p>
            <a:fld id="{8352EAC3-DB35-430E-B96C-D8418FC2C83A}" type="slidenum">
              <a:rPr lang="en-US" smtClean="0"/>
              <a:t>31</a:t>
            </a:fld>
            <a:endParaRPr lang="en-US"/>
          </a:p>
        </p:txBody>
      </p:sp>
    </p:spTree>
    <p:extLst>
      <p:ext uri="{BB962C8B-B14F-4D97-AF65-F5344CB8AC3E}">
        <p14:creationId xmlns:p14="http://schemas.microsoft.com/office/powerpoint/2010/main" val="9326721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52EAC3-DB35-430E-B96C-D8418FC2C83A}" type="slidenum">
              <a:rPr lang="en-US" smtClean="0"/>
              <a:t>32</a:t>
            </a:fld>
            <a:endParaRPr lang="en-US"/>
          </a:p>
        </p:txBody>
      </p:sp>
    </p:spTree>
    <p:extLst>
      <p:ext uri="{BB962C8B-B14F-4D97-AF65-F5344CB8AC3E}">
        <p14:creationId xmlns:p14="http://schemas.microsoft.com/office/powerpoint/2010/main" val="15428011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Clear configured fields as needed in the Receivables Data Entry 1 and 2 screens.</a:t>
            </a:r>
          </a:p>
        </p:txBody>
      </p:sp>
      <p:sp>
        <p:nvSpPr>
          <p:cNvPr id="4" name="Slide Number Placeholder 3"/>
          <p:cNvSpPr>
            <a:spLocks noGrp="1"/>
          </p:cNvSpPr>
          <p:nvPr>
            <p:ph type="sldNum" sz="quarter" idx="5"/>
          </p:nvPr>
        </p:nvSpPr>
        <p:spPr/>
        <p:txBody>
          <a:bodyPr/>
          <a:lstStyle/>
          <a:p>
            <a:fld id="{8352EAC3-DB35-430E-B96C-D8418FC2C83A}" type="slidenum">
              <a:rPr lang="en-US" smtClean="0"/>
              <a:t>33</a:t>
            </a:fld>
            <a:endParaRPr lang="en-US"/>
          </a:p>
        </p:txBody>
      </p:sp>
    </p:spTree>
    <p:extLst>
      <p:ext uri="{BB962C8B-B14F-4D97-AF65-F5344CB8AC3E}">
        <p14:creationId xmlns:p14="http://schemas.microsoft.com/office/powerpoint/2010/main" val="2744140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52EAC3-DB35-430E-B96C-D8418FC2C83A}" type="slidenum">
              <a:rPr lang="en-US" smtClean="0"/>
              <a:t>3</a:t>
            </a:fld>
            <a:endParaRPr lang="en-US"/>
          </a:p>
        </p:txBody>
      </p:sp>
    </p:spTree>
    <p:extLst>
      <p:ext uri="{BB962C8B-B14F-4D97-AF65-F5344CB8AC3E}">
        <p14:creationId xmlns:p14="http://schemas.microsoft.com/office/powerpoint/2010/main" val="1862153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working through the tabs of the BI Publisher Reports, we’ve covered these highlighted items.  The other settings can also be reviewed, but usually are not configured.  This will complete review of the User Preferences settings.</a:t>
            </a:r>
          </a:p>
          <a:p>
            <a:r>
              <a:rPr lang="en-US" dirty="0"/>
              <a:t>Next, we continue to walk through the tabs of the BI publisher reports that pertain to module specific – or secondary security settings.</a:t>
            </a:r>
          </a:p>
        </p:txBody>
      </p:sp>
      <p:sp>
        <p:nvSpPr>
          <p:cNvPr id="4" name="Slide Number Placeholder 3"/>
          <p:cNvSpPr>
            <a:spLocks noGrp="1"/>
          </p:cNvSpPr>
          <p:nvPr>
            <p:ph type="sldNum" sz="quarter" idx="5"/>
          </p:nvPr>
        </p:nvSpPr>
        <p:spPr/>
        <p:txBody>
          <a:bodyPr/>
          <a:lstStyle/>
          <a:p>
            <a:fld id="{8352EAC3-DB35-430E-B96C-D8418FC2C83A}" type="slidenum">
              <a:rPr lang="en-US" smtClean="0"/>
              <a:t>34</a:t>
            </a:fld>
            <a:endParaRPr lang="en-US"/>
          </a:p>
        </p:txBody>
      </p:sp>
    </p:spTree>
    <p:extLst>
      <p:ext uri="{BB962C8B-B14F-4D97-AF65-F5344CB8AC3E}">
        <p14:creationId xmlns:p14="http://schemas.microsoft.com/office/powerpoint/2010/main" val="37713464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Status can be changed to Inactive after all transactions for the user are completed.</a:t>
            </a:r>
          </a:p>
        </p:txBody>
      </p:sp>
      <p:sp>
        <p:nvSpPr>
          <p:cNvPr id="4" name="Slide Number Placeholder 3"/>
          <p:cNvSpPr>
            <a:spLocks noGrp="1"/>
          </p:cNvSpPr>
          <p:nvPr>
            <p:ph type="sldNum" sz="quarter" idx="5"/>
          </p:nvPr>
        </p:nvSpPr>
        <p:spPr/>
        <p:txBody>
          <a:bodyPr/>
          <a:lstStyle/>
          <a:p>
            <a:fld id="{8352EAC3-DB35-430E-B96C-D8418FC2C83A}" type="slidenum">
              <a:rPr lang="en-US" smtClean="0"/>
              <a:t>36</a:t>
            </a:fld>
            <a:endParaRPr lang="en-US"/>
          </a:p>
        </p:txBody>
      </p:sp>
    </p:spTree>
    <p:extLst>
      <p:ext uri="{BB962C8B-B14F-4D97-AF65-F5344CB8AC3E}">
        <p14:creationId xmlns:p14="http://schemas.microsoft.com/office/powerpoint/2010/main" val="32635002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status can be changed to Inactive after all transactions for the user are completed.</a:t>
            </a:r>
          </a:p>
          <a:p>
            <a:endParaRPr lang="en-US" dirty="0"/>
          </a:p>
        </p:txBody>
      </p:sp>
      <p:sp>
        <p:nvSpPr>
          <p:cNvPr id="4" name="Slide Number Placeholder 3"/>
          <p:cNvSpPr>
            <a:spLocks noGrp="1"/>
          </p:cNvSpPr>
          <p:nvPr>
            <p:ph type="sldNum" sz="quarter" idx="5"/>
          </p:nvPr>
        </p:nvSpPr>
        <p:spPr/>
        <p:txBody>
          <a:bodyPr/>
          <a:lstStyle/>
          <a:p>
            <a:fld id="{8352EAC3-DB35-430E-B96C-D8418FC2C83A}" type="slidenum">
              <a:rPr lang="en-US" smtClean="0"/>
              <a:t>37</a:t>
            </a:fld>
            <a:endParaRPr lang="en-US"/>
          </a:p>
        </p:txBody>
      </p:sp>
    </p:spTree>
    <p:extLst>
      <p:ext uri="{BB962C8B-B14F-4D97-AF65-F5344CB8AC3E}">
        <p14:creationId xmlns:p14="http://schemas.microsoft.com/office/powerpoint/2010/main" val="19018828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52EAC3-DB35-430E-B96C-D8418FC2C83A}" type="slidenum">
              <a:rPr lang="en-US" smtClean="0"/>
              <a:t>38</a:t>
            </a:fld>
            <a:endParaRPr lang="en-US"/>
          </a:p>
        </p:txBody>
      </p:sp>
    </p:spTree>
    <p:extLst>
      <p:ext uri="{BB962C8B-B14F-4D97-AF65-F5344CB8AC3E}">
        <p14:creationId xmlns:p14="http://schemas.microsoft.com/office/powerpoint/2010/main" val="2354026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create and save a proposal without this security but you won’t be able to see it after it has been created without this set up.</a:t>
            </a:r>
          </a:p>
        </p:txBody>
      </p:sp>
      <p:sp>
        <p:nvSpPr>
          <p:cNvPr id="4" name="Slide Number Placeholder 3"/>
          <p:cNvSpPr>
            <a:spLocks noGrp="1"/>
          </p:cNvSpPr>
          <p:nvPr>
            <p:ph type="sldNum" sz="quarter" idx="5"/>
          </p:nvPr>
        </p:nvSpPr>
        <p:spPr/>
        <p:txBody>
          <a:bodyPr/>
          <a:lstStyle/>
          <a:p>
            <a:fld id="{8352EAC3-DB35-430E-B96C-D8418FC2C83A}" type="slidenum">
              <a:rPr lang="en-US" smtClean="0"/>
              <a:t>39</a:t>
            </a:fld>
            <a:endParaRPr lang="en-US"/>
          </a:p>
        </p:txBody>
      </p:sp>
    </p:spTree>
    <p:extLst>
      <p:ext uri="{BB962C8B-B14F-4D97-AF65-F5344CB8AC3E}">
        <p14:creationId xmlns:p14="http://schemas.microsoft.com/office/powerpoint/2010/main" val="19236800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commitment control rules provide various elevated securities and it’s important to remove them for the user.</a:t>
            </a:r>
          </a:p>
        </p:txBody>
      </p:sp>
      <p:sp>
        <p:nvSpPr>
          <p:cNvPr id="4" name="Slide Number Placeholder 3"/>
          <p:cNvSpPr>
            <a:spLocks noGrp="1"/>
          </p:cNvSpPr>
          <p:nvPr>
            <p:ph type="sldNum" sz="quarter" idx="5"/>
          </p:nvPr>
        </p:nvSpPr>
        <p:spPr/>
        <p:txBody>
          <a:bodyPr/>
          <a:lstStyle/>
          <a:p>
            <a:fld id="{8352EAC3-DB35-430E-B96C-D8418FC2C83A}" type="slidenum">
              <a:rPr lang="en-US" smtClean="0"/>
              <a:t>41</a:t>
            </a:fld>
            <a:endParaRPr lang="en-US"/>
          </a:p>
        </p:txBody>
      </p:sp>
    </p:spTree>
    <p:extLst>
      <p:ext uri="{BB962C8B-B14F-4D97-AF65-F5344CB8AC3E}">
        <p14:creationId xmlns:p14="http://schemas.microsoft.com/office/powerpoint/2010/main" val="30630757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Removing AWE related roles will also clear the route controls configured for them.   If roles aren’t removed when a user transfers the incorrect route control may remain on the role resulting in workflow routing errors.</a:t>
            </a:r>
          </a:p>
        </p:txBody>
      </p:sp>
      <p:sp>
        <p:nvSpPr>
          <p:cNvPr id="4" name="Slide Number Placeholder 3"/>
          <p:cNvSpPr>
            <a:spLocks noGrp="1"/>
          </p:cNvSpPr>
          <p:nvPr>
            <p:ph type="sldNum" sz="quarter" idx="5"/>
          </p:nvPr>
        </p:nvSpPr>
        <p:spPr/>
        <p:txBody>
          <a:bodyPr/>
          <a:lstStyle/>
          <a:p>
            <a:fld id="{8352EAC3-DB35-430E-B96C-D8418FC2C83A}" type="slidenum">
              <a:rPr lang="en-US" smtClean="0"/>
              <a:t>45</a:t>
            </a:fld>
            <a:endParaRPr lang="en-US"/>
          </a:p>
        </p:txBody>
      </p:sp>
    </p:spTree>
    <p:extLst>
      <p:ext uri="{BB962C8B-B14F-4D97-AF65-F5344CB8AC3E}">
        <p14:creationId xmlns:p14="http://schemas.microsoft.com/office/powerpoint/2010/main" val="7007291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Input ticket if not changing the effective date and correct history is needed.</a:t>
            </a:r>
          </a:p>
        </p:txBody>
      </p:sp>
      <p:sp>
        <p:nvSpPr>
          <p:cNvPr id="4" name="Slide Number Placeholder 3"/>
          <p:cNvSpPr>
            <a:spLocks noGrp="1"/>
          </p:cNvSpPr>
          <p:nvPr>
            <p:ph type="sldNum" sz="quarter" idx="5"/>
          </p:nvPr>
        </p:nvSpPr>
        <p:spPr/>
        <p:txBody>
          <a:bodyPr/>
          <a:lstStyle/>
          <a:p>
            <a:fld id="{8352EAC3-DB35-430E-B96C-D8418FC2C83A}" type="slidenum">
              <a:rPr lang="en-US" smtClean="0"/>
              <a:t>47</a:t>
            </a:fld>
            <a:endParaRPr lang="en-US"/>
          </a:p>
        </p:txBody>
      </p:sp>
    </p:spTree>
    <p:extLst>
      <p:ext uri="{BB962C8B-B14F-4D97-AF65-F5344CB8AC3E}">
        <p14:creationId xmlns:p14="http://schemas.microsoft.com/office/powerpoint/2010/main" val="21642174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with the replacement Approver.</a:t>
            </a:r>
          </a:p>
        </p:txBody>
      </p:sp>
      <p:sp>
        <p:nvSpPr>
          <p:cNvPr id="4" name="Slide Number Placeholder 3"/>
          <p:cNvSpPr>
            <a:spLocks noGrp="1"/>
          </p:cNvSpPr>
          <p:nvPr>
            <p:ph type="sldNum" sz="quarter" idx="5"/>
          </p:nvPr>
        </p:nvSpPr>
        <p:spPr/>
        <p:txBody>
          <a:bodyPr/>
          <a:lstStyle/>
          <a:p>
            <a:fld id="{8352EAC3-DB35-430E-B96C-D8418FC2C83A}" type="slidenum">
              <a:rPr lang="en-US" smtClean="0"/>
              <a:t>49</a:t>
            </a:fld>
            <a:endParaRPr lang="en-US"/>
          </a:p>
        </p:txBody>
      </p:sp>
    </p:spTree>
    <p:extLst>
      <p:ext uri="{BB962C8B-B14F-4D97-AF65-F5344CB8AC3E}">
        <p14:creationId xmlns:p14="http://schemas.microsoft.com/office/powerpoint/2010/main" val="6289380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Reassign cards as needed, inactivate on </a:t>
            </a:r>
            <a:r>
              <a:rPr lang="en-US" dirty="0" err="1"/>
              <a:t>term’d</a:t>
            </a:r>
            <a:r>
              <a:rPr lang="en-US" dirty="0"/>
              <a:t> user profile</a:t>
            </a:r>
          </a:p>
        </p:txBody>
      </p:sp>
      <p:sp>
        <p:nvSpPr>
          <p:cNvPr id="4" name="Slide Number Placeholder 3"/>
          <p:cNvSpPr>
            <a:spLocks noGrp="1"/>
          </p:cNvSpPr>
          <p:nvPr>
            <p:ph type="sldNum" sz="quarter" idx="5"/>
          </p:nvPr>
        </p:nvSpPr>
        <p:spPr/>
        <p:txBody>
          <a:bodyPr/>
          <a:lstStyle/>
          <a:p>
            <a:fld id="{8352EAC3-DB35-430E-B96C-D8418FC2C83A}" type="slidenum">
              <a:rPr lang="en-US" smtClean="0"/>
              <a:t>51</a:t>
            </a:fld>
            <a:endParaRPr lang="en-US"/>
          </a:p>
        </p:txBody>
      </p:sp>
    </p:spTree>
    <p:extLst>
      <p:ext uri="{BB962C8B-B14F-4D97-AF65-F5344CB8AC3E}">
        <p14:creationId xmlns:p14="http://schemas.microsoft.com/office/powerpoint/2010/main" val="1843616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security administrators can run this query to see what roles a user has assigned and remove all but the base roles for a former employee. </a:t>
            </a:r>
          </a:p>
        </p:txBody>
      </p:sp>
      <p:sp>
        <p:nvSpPr>
          <p:cNvPr id="4" name="Slide Number Placeholder 3"/>
          <p:cNvSpPr>
            <a:spLocks noGrp="1"/>
          </p:cNvSpPr>
          <p:nvPr>
            <p:ph type="sldNum" sz="quarter" idx="5"/>
          </p:nvPr>
        </p:nvSpPr>
        <p:spPr/>
        <p:txBody>
          <a:bodyPr/>
          <a:lstStyle/>
          <a:p>
            <a:fld id="{8352EAC3-DB35-430E-B96C-D8418FC2C83A}" type="slidenum">
              <a:rPr lang="en-US" smtClean="0"/>
              <a:t>5</a:t>
            </a:fld>
            <a:endParaRPr lang="en-US"/>
          </a:p>
        </p:txBody>
      </p:sp>
    </p:spTree>
    <p:extLst>
      <p:ext uri="{BB962C8B-B14F-4D97-AF65-F5344CB8AC3E}">
        <p14:creationId xmlns:p14="http://schemas.microsoft.com/office/powerpoint/2010/main" val="27788096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52EAC3-DB35-430E-B96C-D8418FC2C83A}" type="slidenum">
              <a:rPr lang="en-US" smtClean="0"/>
              <a:t>52</a:t>
            </a:fld>
            <a:endParaRPr lang="en-US"/>
          </a:p>
        </p:txBody>
      </p:sp>
    </p:spTree>
    <p:extLst>
      <p:ext uri="{BB962C8B-B14F-4D97-AF65-F5344CB8AC3E}">
        <p14:creationId xmlns:p14="http://schemas.microsoft.com/office/powerpoint/2010/main" val="14789975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is also on the “Route Controls” tab of the report. </a:t>
            </a:r>
          </a:p>
        </p:txBody>
      </p:sp>
      <p:sp>
        <p:nvSpPr>
          <p:cNvPr id="4" name="Slide Number Placeholder 3"/>
          <p:cNvSpPr>
            <a:spLocks noGrp="1"/>
          </p:cNvSpPr>
          <p:nvPr>
            <p:ph type="sldNum" sz="quarter" idx="5"/>
          </p:nvPr>
        </p:nvSpPr>
        <p:spPr/>
        <p:txBody>
          <a:bodyPr/>
          <a:lstStyle/>
          <a:p>
            <a:fld id="{8352EAC3-DB35-430E-B96C-D8418FC2C83A}" type="slidenum">
              <a:rPr lang="en-US" smtClean="0"/>
              <a:t>55</a:t>
            </a:fld>
            <a:endParaRPr lang="en-US"/>
          </a:p>
        </p:txBody>
      </p:sp>
    </p:spTree>
    <p:extLst>
      <p:ext uri="{BB962C8B-B14F-4D97-AF65-F5344CB8AC3E}">
        <p14:creationId xmlns:p14="http://schemas.microsoft.com/office/powerpoint/2010/main" val="4821047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tab on the BI Publisher reports shows a list of all roles assigned to the user.</a:t>
            </a:r>
          </a:p>
        </p:txBody>
      </p:sp>
      <p:sp>
        <p:nvSpPr>
          <p:cNvPr id="4" name="Slide Number Placeholder 3"/>
          <p:cNvSpPr>
            <a:spLocks noGrp="1"/>
          </p:cNvSpPr>
          <p:nvPr>
            <p:ph type="sldNum" sz="quarter" idx="5"/>
          </p:nvPr>
        </p:nvSpPr>
        <p:spPr/>
        <p:txBody>
          <a:bodyPr/>
          <a:lstStyle/>
          <a:p>
            <a:fld id="{8352EAC3-DB35-430E-B96C-D8418FC2C83A}" type="slidenum">
              <a:rPr lang="en-US" smtClean="0"/>
              <a:t>56</a:t>
            </a:fld>
            <a:endParaRPr lang="en-US"/>
          </a:p>
        </p:txBody>
      </p:sp>
    </p:spTree>
    <p:extLst>
      <p:ext uri="{BB962C8B-B14F-4D97-AF65-F5344CB8AC3E}">
        <p14:creationId xmlns:p14="http://schemas.microsoft.com/office/powerpoint/2010/main" val="4467535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Audits </a:t>
            </a:r>
          </a:p>
        </p:txBody>
      </p:sp>
      <p:sp>
        <p:nvSpPr>
          <p:cNvPr id="4" name="Slide Number Placeholder 3"/>
          <p:cNvSpPr>
            <a:spLocks noGrp="1"/>
          </p:cNvSpPr>
          <p:nvPr>
            <p:ph type="sldNum" sz="quarter" idx="5"/>
          </p:nvPr>
        </p:nvSpPr>
        <p:spPr/>
        <p:txBody>
          <a:bodyPr/>
          <a:lstStyle/>
          <a:p>
            <a:fld id="{8352EAC3-DB35-430E-B96C-D8418FC2C83A}" type="slidenum">
              <a:rPr lang="en-US" smtClean="0"/>
              <a:t>57</a:t>
            </a:fld>
            <a:endParaRPr lang="en-US"/>
          </a:p>
        </p:txBody>
      </p:sp>
    </p:spTree>
    <p:extLst>
      <p:ext uri="{BB962C8B-B14F-4D97-AF65-F5344CB8AC3E}">
        <p14:creationId xmlns:p14="http://schemas.microsoft.com/office/powerpoint/2010/main" val="869522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Configure the Run Control ID to run the report, the search criteria can be updated by clicking on the Update Parameters hyperlink.</a:t>
            </a:r>
          </a:p>
        </p:txBody>
      </p:sp>
      <p:sp>
        <p:nvSpPr>
          <p:cNvPr id="4" name="Slide Number Placeholder 3"/>
          <p:cNvSpPr>
            <a:spLocks noGrp="1"/>
          </p:cNvSpPr>
          <p:nvPr>
            <p:ph type="sldNum" sz="quarter" idx="5"/>
          </p:nvPr>
        </p:nvSpPr>
        <p:spPr/>
        <p:txBody>
          <a:bodyPr/>
          <a:lstStyle/>
          <a:p>
            <a:fld id="{8352EAC3-DB35-430E-B96C-D8418FC2C83A}" type="slidenum">
              <a:rPr lang="en-US" smtClean="0"/>
              <a:t>6</a:t>
            </a:fld>
            <a:endParaRPr lang="en-US"/>
          </a:p>
        </p:txBody>
      </p:sp>
    </p:spTree>
    <p:extLst>
      <p:ext uri="{BB962C8B-B14F-4D97-AF65-F5344CB8AC3E}">
        <p14:creationId xmlns:p14="http://schemas.microsoft.com/office/powerpoint/2010/main" val="1652059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scheduler request screen will open, click Ok.  When the process instance runs to success, click on the Report Manager link&gt;Administration tab, to open the file.  It will download to Excel.</a:t>
            </a:r>
          </a:p>
        </p:txBody>
      </p:sp>
      <p:sp>
        <p:nvSpPr>
          <p:cNvPr id="4" name="Slide Number Placeholder 3"/>
          <p:cNvSpPr>
            <a:spLocks noGrp="1"/>
          </p:cNvSpPr>
          <p:nvPr>
            <p:ph type="sldNum" sz="quarter" idx="5"/>
          </p:nvPr>
        </p:nvSpPr>
        <p:spPr/>
        <p:txBody>
          <a:bodyPr/>
          <a:lstStyle/>
          <a:p>
            <a:fld id="{8352EAC3-DB35-430E-B96C-D8418FC2C83A}" type="slidenum">
              <a:rPr lang="en-US" smtClean="0"/>
              <a:t>7</a:t>
            </a:fld>
            <a:endParaRPr lang="en-US"/>
          </a:p>
        </p:txBody>
      </p:sp>
    </p:spTree>
    <p:extLst>
      <p:ext uri="{BB962C8B-B14F-4D97-AF65-F5344CB8AC3E}">
        <p14:creationId xmlns:p14="http://schemas.microsoft.com/office/powerpoint/2010/main" val="1500581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part of this page is a data dump showing which tables include the user’s Empl 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on Line 20 of the report that the user is listed in the </a:t>
            </a:r>
            <a:r>
              <a:rPr lang="en-US" dirty="0" err="1"/>
              <a:t>Dept_Tbl</a:t>
            </a:r>
            <a:r>
              <a:rPr lang="en-US" dirty="0"/>
              <a:t> as a Department Manager.</a:t>
            </a:r>
          </a:p>
          <a:p>
            <a:endParaRPr lang="en-US" dirty="0"/>
          </a:p>
        </p:txBody>
      </p:sp>
      <p:sp>
        <p:nvSpPr>
          <p:cNvPr id="4" name="Slide Number Placeholder 3"/>
          <p:cNvSpPr>
            <a:spLocks noGrp="1"/>
          </p:cNvSpPr>
          <p:nvPr>
            <p:ph type="sldNum" sz="quarter" idx="5"/>
          </p:nvPr>
        </p:nvSpPr>
        <p:spPr/>
        <p:txBody>
          <a:bodyPr/>
          <a:lstStyle/>
          <a:p>
            <a:fld id="{8352EAC3-DB35-430E-B96C-D8418FC2C83A}" type="slidenum">
              <a:rPr lang="en-US" smtClean="0"/>
              <a:t>9</a:t>
            </a:fld>
            <a:endParaRPr lang="en-US"/>
          </a:p>
        </p:txBody>
      </p:sp>
    </p:spTree>
    <p:extLst>
      <p:ext uri="{BB962C8B-B14F-4D97-AF65-F5344CB8AC3E}">
        <p14:creationId xmlns:p14="http://schemas.microsoft.com/office/powerpoint/2010/main" val="2692456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Overall Preferences tab, you can clear the defaults for the user.  </a:t>
            </a:r>
          </a:p>
          <a:p>
            <a:r>
              <a:rPr lang="en-US" dirty="0"/>
              <a:t>If you are onboarding an employee that is transferring from another ctcLink institution and they did not offboard their User Preferences, then you can update the user preferences as needed for their current position.</a:t>
            </a:r>
          </a:p>
          <a:p>
            <a:endParaRPr lang="en-US" dirty="0"/>
          </a:p>
        </p:txBody>
      </p:sp>
      <p:sp>
        <p:nvSpPr>
          <p:cNvPr id="4" name="Slide Number Placeholder 3"/>
          <p:cNvSpPr>
            <a:spLocks noGrp="1"/>
          </p:cNvSpPr>
          <p:nvPr>
            <p:ph type="sldNum" sz="quarter" idx="5"/>
          </p:nvPr>
        </p:nvSpPr>
        <p:spPr/>
        <p:txBody>
          <a:bodyPr/>
          <a:lstStyle/>
          <a:p>
            <a:fld id="{8352EAC3-DB35-430E-B96C-D8418FC2C83A}" type="slidenum">
              <a:rPr lang="en-US" smtClean="0"/>
              <a:t>10</a:t>
            </a:fld>
            <a:endParaRPr lang="en-US"/>
          </a:p>
        </p:txBody>
      </p:sp>
    </p:spTree>
    <p:extLst>
      <p:ext uri="{BB962C8B-B14F-4D97-AF65-F5344CB8AC3E}">
        <p14:creationId xmlns:p14="http://schemas.microsoft.com/office/powerpoint/2010/main" val="3923294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report has an OLE tab – this can be skipped as this data is not configured.  As we walk through the tabs of the BI Publisher report, you’ll see that a few have the same data repeated.</a:t>
            </a:r>
          </a:p>
        </p:txBody>
      </p:sp>
      <p:sp>
        <p:nvSpPr>
          <p:cNvPr id="4" name="Slide Number Placeholder 3"/>
          <p:cNvSpPr>
            <a:spLocks noGrp="1"/>
          </p:cNvSpPr>
          <p:nvPr>
            <p:ph type="sldNum" sz="quarter" idx="5"/>
          </p:nvPr>
        </p:nvSpPr>
        <p:spPr/>
        <p:txBody>
          <a:bodyPr/>
          <a:lstStyle/>
          <a:p>
            <a:fld id="{8352EAC3-DB35-430E-B96C-D8418FC2C83A}" type="slidenum">
              <a:rPr lang="en-US" smtClean="0"/>
              <a:t>11</a:t>
            </a:fld>
            <a:endParaRPr lang="en-US"/>
          </a:p>
        </p:txBody>
      </p:sp>
    </p:spTree>
    <p:extLst>
      <p:ext uri="{BB962C8B-B14F-4D97-AF65-F5344CB8AC3E}">
        <p14:creationId xmlns:p14="http://schemas.microsoft.com/office/powerpoint/2010/main" val="662392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Secondary slides USG Widescreen blue">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9"/>
            <a:ext cx="7467600" cy="1143000"/>
          </a:xfrm>
        </p:spPr>
        <p:txBody>
          <a:bodyPr/>
          <a:lstStyle/>
          <a:p>
            <a:r>
              <a:rPr lang="en-US" dirty="0"/>
              <a:t>Click to edit Master title style</a:t>
            </a:r>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75581007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1" name="Rectangle 10"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3F43D62C-E4AB-4F6C-BB6E-7C3A3BBC5E2B}" type="datetime1">
              <a:rPr lang="en-US" smtClean="0"/>
              <a:t>3/28/2023</a:t>
            </a:fld>
            <a:endParaRPr lang="en-US"/>
          </a:p>
        </p:txBody>
      </p:sp>
      <p:sp>
        <p:nvSpPr>
          <p:cNvPr id="14"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045590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8" name="Rectangle 7"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92275FF0-9E97-4E0A-B533-109FB6621FD2}" type="datetime1">
              <a:rPr lang="en-US" smtClean="0"/>
              <a:t>3/28/2023</a:t>
            </a:fld>
            <a:endParaRPr lang="en-US"/>
          </a:p>
        </p:txBody>
      </p:sp>
      <p:sp>
        <p:nvSpPr>
          <p:cNvPr id="1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4221805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86494" y="1385541"/>
            <a:ext cx="3160715"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86494" y="2888673"/>
            <a:ext cx="3160715"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3863540" y="1569027"/>
            <a:ext cx="504146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A3C062AC-1CC2-40A8-B531-F2154AC26E35}" type="datetime1">
              <a:rPr lang="en-US" smtClean="0"/>
              <a:t>3/28/2023</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3556126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03370" y="1385541"/>
            <a:ext cx="3358139"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03370" y="2888673"/>
            <a:ext cx="335813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4024047" y="1569026"/>
            <a:ext cx="4839398"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6EA93EB-E55E-4DBB-B6AA-C54A9BA5E4A4}" type="datetime1">
              <a:rPr lang="en-US" smtClean="0"/>
              <a:t>3/28/2023</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309153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p:nvPr>
        </p:nvSpPr>
        <p:spPr>
          <a:xfrm>
            <a:off x="623888" y="1709745"/>
            <a:ext cx="7886700" cy="2852737"/>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3/28/2023</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164772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3/28/2023</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
        <p:nvSpPr>
          <p:cNvPr id="6" name="Title 1"/>
          <p:cNvSpPr>
            <a:spLocks noGrp="1"/>
          </p:cNvSpPr>
          <p:nvPr>
            <p:ph type="title"/>
          </p:nvPr>
        </p:nvSpPr>
        <p:spPr>
          <a:xfrm>
            <a:off x="519540" y="294198"/>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7" name="Content Placeholder 2"/>
          <p:cNvSpPr>
            <a:spLocks noGrp="1"/>
          </p:cNvSpPr>
          <p:nvPr>
            <p:ph idx="1"/>
          </p:nvPr>
        </p:nvSpPr>
        <p:spPr>
          <a:xfrm>
            <a:off x="519540" y="1174172"/>
            <a:ext cx="8336975"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94198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hasCustomPrompt="1"/>
          </p:nvPr>
        </p:nvSpPr>
        <p:spPr>
          <a:xfrm>
            <a:off x="628650" y="1476958"/>
            <a:ext cx="7886700" cy="611619"/>
          </a:xfrm>
          <a:prstGeom prst="rect">
            <a:avLst/>
          </a:prstGeom>
        </p:spPr>
        <p:txBody>
          <a:bodyPr/>
          <a:lstStyle>
            <a:lvl1pPr>
              <a:defRPr sz="3500"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628650" y="2265367"/>
            <a:ext cx="78867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sp>
        <p:nvSpPr>
          <p:cNvPr id="10" name="TextBox 9">
            <a:extLst>
              <a:ext uri="{FF2B5EF4-FFF2-40B4-BE49-F238E27FC236}">
                <a16:creationId xmlns:a16="http://schemas.microsoft.com/office/drawing/2014/main" id="{AD9A014E-7345-4161-B6F8-70E7EA234759}"/>
              </a:ext>
            </a:extLst>
          </p:cNvPr>
          <p:cNvSpPr txBox="1"/>
          <p:nvPr userDrawn="1"/>
        </p:nvSpPr>
        <p:spPr>
          <a:xfrm>
            <a:off x="1454322" y="6445499"/>
            <a:ext cx="3784962" cy="207749"/>
          </a:xfrm>
          <a:prstGeom prst="rect">
            <a:avLst/>
          </a:prstGeom>
          <a:noFill/>
        </p:spPr>
        <p:txBody>
          <a:bodyPr wrap="square" rtlCol="0">
            <a:spAutoFit/>
          </a:bodyPr>
          <a:lstStyle/>
          <a:p>
            <a:r>
              <a:rPr lang="en-US" sz="750" b="0" i="1" u="sng" kern="1200" dirty="0">
                <a:solidFill>
                  <a:schemeClr val="tx1"/>
                </a:solidFill>
                <a:effectLst/>
                <a:latin typeface="+mn-lt"/>
                <a:ea typeface="+mn-ea"/>
                <a:cs typeface="+mn-cs"/>
              </a:rPr>
              <a:t>CC BY 4.0</a:t>
            </a:r>
            <a:r>
              <a:rPr lang="en-US" sz="750" b="0" i="1" u="none" kern="1200" dirty="0">
                <a:solidFill>
                  <a:schemeClr val="bg1">
                    <a:lumMod val="50000"/>
                  </a:schemeClr>
                </a:solidFill>
                <a:effectLst/>
                <a:latin typeface="+mn-lt"/>
                <a:ea typeface="+mn-ea"/>
                <a:cs typeface="+mn-cs"/>
              </a:rPr>
              <a:t>,</a:t>
            </a:r>
            <a:r>
              <a:rPr lang="en-US" sz="750" b="0" i="1" u="none" kern="1200" baseline="0" dirty="0">
                <a:solidFill>
                  <a:schemeClr val="bg1">
                    <a:lumMod val="50000"/>
                  </a:schemeClr>
                </a:solidFill>
                <a:effectLst/>
                <a:latin typeface="+mn-lt"/>
                <a:ea typeface="+mn-ea"/>
                <a:cs typeface="+mn-cs"/>
              </a:rPr>
              <a:t> except where otherwise noted.</a:t>
            </a:r>
            <a:endParaRPr lang="en-US" sz="750" b="0" i="1" dirty="0">
              <a:solidFill>
                <a:schemeClr val="bg1">
                  <a:lumMod val="50000"/>
                </a:schemeClr>
              </a:solidFill>
              <a:latin typeface="+mn-lt"/>
            </a:endParaRP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973916" y="6435073"/>
            <a:ext cx="480406" cy="228600"/>
            <a:chOff x="973916" y="6435073"/>
            <a:chExt cx="480406" cy="228600"/>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3916" y="6435073"/>
              <a:ext cx="228600" cy="228600"/>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25722" y="6435073"/>
              <a:ext cx="228600" cy="228600"/>
            </a:xfrm>
            <a:prstGeom prst="rect">
              <a:avLst/>
            </a:prstGeom>
          </p:spPr>
        </p:pic>
      </p:grpSp>
    </p:spTree>
    <p:extLst>
      <p:ext uri="{BB962C8B-B14F-4D97-AF65-F5344CB8AC3E}">
        <p14:creationId xmlns:p14="http://schemas.microsoft.com/office/powerpoint/2010/main" val="3103935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600201"/>
            <a:ext cx="36576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76800" y="1600200"/>
            <a:ext cx="3810000" cy="4343400"/>
          </a:xfr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234338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40"/>
            <a:ext cx="5486400" cy="652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454077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2692" y="273049"/>
            <a:ext cx="3008313"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267200" y="273051"/>
            <a:ext cx="4419600" cy="5594350"/>
          </a:xfrm>
        </p:spPr>
        <p:txBody>
          <a:bodyPr/>
          <a:lstStyle>
            <a:lvl1pPr>
              <a:defRPr sz="3200">
                <a:latin typeface="Century Gothic"/>
                <a:cs typeface="Century Gothic"/>
              </a:defRPr>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82692" y="1435104"/>
            <a:ext cx="30083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2574035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spTree>
    <p:extLst>
      <p:ext uri="{BB962C8B-B14F-4D97-AF65-F5344CB8AC3E}">
        <p14:creationId xmlns:p14="http://schemas.microsoft.com/office/powerpoint/2010/main" val="3039043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F79CB6C7-AD96-437F-A75B-A1987D8D9ACA}" type="datetime1">
              <a:rPr lang="en-US" smtClean="0"/>
              <a:t>3/28/2023</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080071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82468" y="1709744"/>
            <a:ext cx="8270588" cy="2852737"/>
          </a:xfrm>
          <a:prstGeom prst="rect">
            <a:avLst/>
          </a:prstGeom>
        </p:spPr>
        <p:txBody>
          <a:bodyPr anchor="b"/>
          <a:lstStyle>
            <a:lvl1pPr>
              <a:defRPr sz="4800" cap="all" baseline="0">
                <a:solidFill>
                  <a:srgbClr val="003764"/>
                </a:solidFill>
              </a:defRPr>
            </a:lvl1pPr>
          </a:lstStyle>
          <a:p>
            <a:r>
              <a:rPr lang="en-US"/>
              <a:t>Click to edit Master title style</a:t>
            </a:r>
            <a:endParaRPr lang="en-US" dirty="0"/>
          </a:p>
        </p:txBody>
      </p:sp>
      <p:sp>
        <p:nvSpPr>
          <p:cNvPr id="15" name="Text Placeholder 2"/>
          <p:cNvSpPr>
            <a:spLocks noGrp="1"/>
          </p:cNvSpPr>
          <p:nvPr>
            <p:ph type="body" idx="1"/>
          </p:nvPr>
        </p:nvSpPr>
        <p:spPr>
          <a:xfrm>
            <a:off x="582468" y="4589469"/>
            <a:ext cx="8270588"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E68BEF8-F67A-4B64-B2F2-CC4AA048128C}" type="datetime1">
              <a:rPr lang="en-US" smtClean="0"/>
              <a:t>3/28/2023</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039400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1001848F-E7F6-4E55-B1DE-CC691BBD4F09}" type="datetime1">
              <a:rPr lang="en-US" smtClean="0"/>
              <a:t>3/28/2023</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3179441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3"/>
            <a:ext cx="4067706" cy="1481791"/>
          </a:xfrm>
          <a:prstGeom prst="rect">
            <a:avLst/>
          </a:prstGeom>
        </p:spPr>
      </p:pic>
      <p:sp>
        <p:nvSpPr>
          <p:cNvPr id="16" name="Title 1"/>
          <p:cNvSpPr>
            <a:spLocks noGrp="1"/>
          </p:cNvSpPr>
          <p:nvPr>
            <p:ph type="title"/>
          </p:nvPr>
        </p:nvSpPr>
        <p:spPr>
          <a:xfrm>
            <a:off x="507276" y="1485854"/>
            <a:ext cx="8335388" cy="736311"/>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7" name="Text Placeholder 2"/>
          <p:cNvSpPr>
            <a:spLocks noGrp="1"/>
          </p:cNvSpPr>
          <p:nvPr>
            <p:ph type="body" idx="1"/>
          </p:nvPr>
        </p:nvSpPr>
        <p:spPr>
          <a:xfrm>
            <a:off x="507278" y="2385434"/>
            <a:ext cx="4002378"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507278" y="3003840"/>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4790207" y="3003840"/>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5E48A247-4D0D-4017-954A-CBEE1B524F16}" type="datetime1">
              <a:rPr lang="en-US" smtClean="0"/>
              <a:t>3/28/2023</a:t>
            </a:fld>
            <a:endParaRPr lang="en-US"/>
          </a:p>
        </p:txBody>
      </p:sp>
      <p:sp>
        <p:nvSpPr>
          <p:cNvPr id="2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3271633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80000"/>
                <a:satMod val="300000"/>
              </a:schemeClr>
            </a:gs>
            <a:gs pos="90000">
              <a:srgbClr val="0038A8"/>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274639"/>
            <a:ext cx="7467600" cy="1143000"/>
          </a:xfrm>
          <a:prstGeom prst="rect">
            <a:avLst/>
          </a:prstGeom>
        </p:spPr>
        <p:txBody>
          <a:bodyPr vert="horz" lIns="91440" tIns="45720" rIns="91440" bIns="45720" rtlCol="0" anchor="ctr">
            <a:normAutofit/>
          </a:bodyPr>
          <a:lstStyle/>
          <a:p>
            <a:r>
              <a:rPr lang="en-US" dirty="0"/>
              <a:t>Page Title</a:t>
            </a:r>
          </a:p>
        </p:txBody>
      </p:sp>
      <p:sp>
        <p:nvSpPr>
          <p:cNvPr id="3" name="Text Placeholder 2"/>
          <p:cNvSpPr>
            <a:spLocks noGrp="1"/>
          </p:cNvSpPr>
          <p:nvPr>
            <p:ph type="body" idx="1"/>
          </p:nvPr>
        </p:nvSpPr>
        <p:spPr>
          <a:xfrm>
            <a:off x="1219200" y="1600201"/>
            <a:ext cx="7467600" cy="4191000"/>
          </a:xfrm>
          <a:prstGeom prst="rect">
            <a:avLst/>
          </a:prstGeom>
        </p:spPr>
        <p:txBody>
          <a:bodyPr vert="horz" lIns="91440" tIns="45720" rIns="91440" bIns="45720" rtlCol="0">
            <a:normAutofit/>
          </a:bodyPr>
          <a:lstStyle/>
          <a:p>
            <a:pPr lvl="0"/>
            <a:r>
              <a:rPr lang="en-US" dirty="0"/>
              <a:t>Click to add text</a:t>
            </a:r>
          </a:p>
        </p:txBody>
      </p:sp>
      <p:cxnSp>
        <p:nvCxnSpPr>
          <p:cNvPr id="9" name="Straight Connector 8"/>
          <p:cNvCxnSpPr/>
          <p:nvPr/>
        </p:nvCxnSpPr>
        <p:spPr>
          <a:xfrm flipV="1">
            <a:off x="192024" y="228601"/>
            <a:ext cx="0" cy="574040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62000" y="6635496"/>
            <a:ext cx="80772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 y="6071676"/>
            <a:ext cx="2514600" cy="556327"/>
          </a:xfrm>
          <a:prstGeom prst="rect">
            <a:avLst/>
          </a:prstGeom>
          <a:effectLst>
            <a:outerShdw blurRad="50800" dist="38100" dir="2700000" algn="tl" rotWithShape="0">
              <a:srgbClr val="000000">
                <a:alpha val="43000"/>
              </a:srgbClr>
            </a:outerShdw>
          </a:effectLst>
        </p:spPr>
      </p:pic>
      <p:sp>
        <p:nvSpPr>
          <p:cNvPr id="4" name="Slide Number Placeholder 3"/>
          <p:cNvSpPr>
            <a:spLocks noGrp="1"/>
          </p:cNvSpPr>
          <p:nvPr>
            <p:ph type="sldNum" sz="quarter" idx="4"/>
          </p:nvPr>
        </p:nvSpPr>
        <p:spPr>
          <a:xfrm>
            <a:off x="8134674" y="6230113"/>
            <a:ext cx="552126" cy="366182"/>
          </a:xfrm>
          <a:prstGeom prst="rect">
            <a:avLst/>
          </a:prstGeom>
        </p:spPr>
        <p:txBody>
          <a:bodyPr vert="horz" lIns="91440" tIns="45720" rIns="91440" bIns="45720" rtlCol="0" anchor="ctr"/>
          <a:lstStyle>
            <a:lvl1pPr algn="r">
              <a:defRPr sz="1200">
                <a:solidFill>
                  <a:schemeClr val="tx1"/>
                </a:solidFill>
                <a:latin typeface="Century Gothic"/>
                <a:cs typeface="Century Gothic"/>
              </a:defRPr>
            </a:lvl1p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252787022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7" r:id="rId4"/>
  </p:sldLayoutIdLst>
  <p:hf hdr="0" ftr="0" dt="0"/>
  <p:txStyles>
    <p:titleStyle>
      <a:lvl1pPr marL="0" marR="0" indent="0" algn="ctr" defTabSz="914400" rtl="0" eaLnBrk="1" fontAlgn="auto" latinLnBrk="0" hangingPunct="1">
        <a:lnSpc>
          <a:spcPct val="100000"/>
        </a:lnSpc>
        <a:spcBef>
          <a:spcPct val="0"/>
        </a:spcBef>
        <a:spcAft>
          <a:spcPts val="0"/>
        </a:spcAft>
        <a:buClrTx/>
        <a:buSzTx/>
        <a:buFontTx/>
        <a:buNone/>
        <a:tabLst/>
        <a:defRPr sz="3600" kern="1200">
          <a:solidFill>
            <a:schemeClr val="tx1"/>
          </a:solidFill>
          <a:latin typeface="Century Gothic"/>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a:ea typeface="+mn-ea"/>
          <a:cs typeface="Century Gothic"/>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62277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6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hyperlink" Target="https://ctclinkreferencecenter.ctclink.us/m/79718/l/1514435-9-2-offboarding-security-procedure" TargetMode="External"/><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hyperlink" Target="https://www.istockphoto.com/photos/question-mark-person-clip-art" TargetMode="External"/><Relationship Id="rId2" Type="http://schemas.openxmlformats.org/officeDocument/2006/relationships/image" Target="../media/image74.jpeg"/><Relationship Id="rId1" Type="http://schemas.openxmlformats.org/officeDocument/2006/relationships/slideLayout" Target="../slideLayouts/slideLayout6.xml"/><Relationship Id="rId5" Type="http://schemas.openxmlformats.org/officeDocument/2006/relationships/hyperlink" Target="https://www.lacrosseschools.org/longfellow-middle/community/pto/donations-from-pto/thank-you/" TargetMode="External"/><Relationship Id="rId4" Type="http://schemas.openxmlformats.org/officeDocument/2006/relationships/image" Target="../media/image75.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014" y="4089929"/>
            <a:ext cx="8336975" cy="1312250"/>
          </a:xfrm>
        </p:spPr>
        <p:txBody>
          <a:bodyPr>
            <a:normAutofit fontScale="90000"/>
          </a:bodyPr>
          <a:lstStyle/>
          <a:p>
            <a:r>
              <a:rPr lang="en-US" dirty="0"/>
              <a:t>PeopleSoft Financials Security Offboarding areas</a:t>
            </a:r>
          </a:p>
        </p:txBody>
      </p:sp>
      <p:sp>
        <p:nvSpPr>
          <p:cNvPr id="3" name="TextBox 2">
            <a:extLst>
              <a:ext uri="{FF2B5EF4-FFF2-40B4-BE49-F238E27FC236}">
                <a16:creationId xmlns:a16="http://schemas.microsoft.com/office/drawing/2014/main" id="{A0419C38-63E3-426A-ADF8-EC32A7F7B78D}"/>
              </a:ext>
            </a:extLst>
          </p:cNvPr>
          <p:cNvSpPr txBox="1"/>
          <p:nvPr/>
        </p:nvSpPr>
        <p:spPr>
          <a:xfrm>
            <a:off x="770021" y="5548045"/>
            <a:ext cx="5343103" cy="646331"/>
          </a:xfrm>
          <a:prstGeom prst="rect">
            <a:avLst/>
          </a:prstGeom>
          <a:noFill/>
        </p:spPr>
        <p:txBody>
          <a:bodyPr wrap="square" rtlCol="0">
            <a:spAutoFit/>
          </a:bodyPr>
          <a:lstStyle/>
          <a:p>
            <a:r>
              <a:rPr lang="en-US" dirty="0"/>
              <a:t>Presenter: Laurel Anderson</a:t>
            </a:r>
          </a:p>
          <a:p>
            <a:r>
              <a:rPr lang="en-US" dirty="0"/>
              <a:t>March 28, 2023</a:t>
            </a:r>
          </a:p>
        </p:txBody>
      </p:sp>
    </p:spTree>
    <p:extLst>
      <p:ext uri="{BB962C8B-B14F-4D97-AF65-F5344CB8AC3E}">
        <p14:creationId xmlns:p14="http://schemas.microsoft.com/office/powerpoint/2010/main" val="7260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1085818"/>
            <a:ext cx="8336975" cy="383059"/>
          </a:xfrm>
        </p:spPr>
        <p:txBody>
          <a:bodyPr/>
          <a:lstStyle/>
          <a:p>
            <a:r>
              <a:rPr lang="en-US" sz="2800" dirty="0">
                <a:solidFill>
                  <a:schemeClr val="accent4">
                    <a:lumMod val="75000"/>
                  </a:schemeClr>
                </a:solidFill>
              </a:rPr>
              <a:t>User preferences</a:t>
            </a:r>
          </a:p>
        </p:txBody>
      </p:sp>
      <p:sp>
        <p:nvSpPr>
          <p:cNvPr id="3" name="Content Placeholder 2"/>
          <p:cNvSpPr>
            <a:spLocks noGrp="1"/>
          </p:cNvSpPr>
          <p:nvPr>
            <p:ph idx="1"/>
          </p:nvPr>
        </p:nvSpPr>
        <p:spPr>
          <a:xfrm>
            <a:off x="536860" y="1579046"/>
            <a:ext cx="8336975" cy="1582443"/>
          </a:xfrm>
        </p:spPr>
        <p:txBody>
          <a:bodyPr>
            <a:normAutofit/>
          </a:bodyPr>
          <a:lstStyle/>
          <a:p>
            <a:pPr marL="0" indent="0">
              <a:buNone/>
            </a:pPr>
            <a:r>
              <a:rPr lang="en-US" sz="1600" dirty="0"/>
              <a:t>Nav: Main Menu &gt; Setup Financials Supply Chain &gt; Common Definition &gt; User Preferences &gt; Define User Preferences</a:t>
            </a:r>
          </a:p>
          <a:p>
            <a:pPr marL="0" indent="0">
              <a:buNone/>
            </a:pPr>
            <a:r>
              <a:rPr lang="en-US" sz="1800" b="1" dirty="0"/>
              <a:t>Overall Preferences - </a:t>
            </a:r>
            <a:r>
              <a:rPr lang="en-US" sz="1800" dirty="0"/>
              <a:t>This is the first area in User Preferences that should be reviewed. The default business unit can be cleared. It is referenced on the report - table OPR_DEF_TBL_FS.</a:t>
            </a:r>
          </a:p>
          <a:p>
            <a:pPr marL="457200" lvl="1" indent="0">
              <a:buNone/>
            </a:pPr>
            <a:endParaRPr lang="en-US" dirty="0"/>
          </a:p>
          <a:p>
            <a:pPr marL="457200" lvl="1" indent="0">
              <a:buNone/>
            </a:pPr>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10</a:t>
            </a:fld>
            <a:endParaRPr lang="en-US" dirty="0"/>
          </a:p>
        </p:txBody>
      </p:sp>
      <p:pic>
        <p:nvPicPr>
          <p:cNvPr id="1028" name="Picture 4" descr="BI Publisher report, Overall Preferences tab">
            <a:extLst>
              <a:ext uri="{FF2B5EF4-FFF2-40B4-BE49-F238E27FC236}">
                <a16:creationId xmlns:a16="http://schemas.microsoft.com/office/drawing/2014/main" id="{2E5395DF-161C-4937-9FCB-AF2AE1B87E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888" y="3280263"/>
            <a:ext cx="3801152" cy="332243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6" descr="Define User Preferences screen, Overall Preferences tab">
            <a:extLst>
              <a:ext uri="{FF2B5EF4-FFF2-40B4-BE49-F238E27FC236}">
                <a16:creationId xmlns:a16="http://schemas.microsoft.com/office/drawing/2014/main" id="{F45FAF6E-4875-4B64-AB1C-589F65BDB117}"/>
              </a:ext>
            </a:extLst>
          </p:cNvPr>
          <p:cNvPicPr>
            <a:picLocks noChangeAspect="1"/>
          </p:cNvPicPr>
          <p:nvPr/>
        </p:nvPicPr>
        <p:blipFill>
          <a:blip r:embed="rId4"/>
          <a:stretch>
            <a:fillRect/>
          </a:stretch>
        </p:blipFill>
        <p:spPr>
          <a:xfrm>
            <a:off x="726614" y="3271658"/>
            <a:ext cx="3978732" cy="2841952"/>
          </a:xfrm>
          <a:prstGeom prst="rect">
            <a:avLst/>
          </a:prstGeom>
          <a:ln>
            <a:solidFill>
              <a:schemeClr val="tx1"/>
            </a:solidFill>
          </a:ln>
        </p:spPr>
      </p:pic>
    </p:spTree>
    <p:extLst>
      <p:ext uri="{BB962C8B-B14F-4D97-AF65-F5344CB8AC3E}">
        <p14:creationId xmlns:p14="http://schemas.microsoft.com/office/powerpoint/2010/main" val="22175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61" y="1208563"/>
            <a:ext cx="8336975" cy="553155"/>
          </a:xfrm>
        </p:spPr>
        <p:txBody>
          <a:bodyPr>
            <a:normAutofit/>
          </a:bodyPr>
          <a:lstStyle/>
          <a:p>
            <a:r>
              <a:rPr lang="en-US" sz="2800" dirty="0"/>
              <a:t>Bi Publisher report – </a:t>
            </a:r>
            <a:r>
              <a:rPr lang="en-US" sz="2800" dirty="0" err="1"/>
              <a:t>bfs_sec_opdf</a:t>
            </a:r>
            <a:endParaRPr lang="en-US" sz="2800"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11</a:t>
            </a:fld>
            <a:endParaRPr lang="en-US" dirty="0"/>
          </a:p>
        </p:txBody>
      </p:sp>
      <p:sp>
        <p:nvSpPr>
          <p:cNvPr id="7" name="TextBox 6">
            <a:extLst>
              <a:ext uri="{FF2B5EF4-FFF2-40B4-BE49-F238E27FC236}">
                <a16:creationId xmlns:a16="http://schemas.microsoft.com/office/drawing/2014/main" id="{B0FD9EE7-3AAA-4ADC-9FCC-13605B5AFDBD}"/>
              </a:ext>
            </a:extLst>
          </p:cNvPr>
          <p:cNvSpPr txBox="1"/>
          <p:nvPr/>
        </p:nvSpPr>
        <p:spPr>
          <a:xfrm>
            <a:off x="581025" y="1847850"/>
            <a:ext cx="7533822" cy="1231106"/>
          </a:xfrm>
          <a:prstGeom prst="rect">
            <a:avLst/>
          </a:prstGeom>
          <a:noFill/>
        </p:spPr>
        <p:txBody>
          <a:bodyPr wrap="square" rtlCol="0">
            <a:spAutoFit/>
          </a:bodyPr>
          <a:lstStyle/>
          <a:p>
            <a:pPr marL="285750" indent="-285750">
              <a:buFont typeface="Arial" panose="020B0604020202020204" pitchFamily="34" charset="0"/>
              <a:buChar char="•"/>
            </a:pPr>
            <a:r>
              <a:rPr lang="en-US" sz="2000" b="1" dirty="0"/>
              <a:t>OLE Information tab – not configured</a:t>
            </a:r>
          </a:p>
          <a:p>
            <a:pPr marL="282575"/>
            <a:r>
              <a:rPr lang="en-US" dirty="0"/>
              <a:t>Object Linking and Embedding (OLE) information defining the users' web browser and client OS.</a:t>
            </a:r>
          </a:p>
          <a:p>
            <a:endParaRPr lang="en-US" dirty="0"/>
          </a:p>
        </p:txBody>
      </p:sp>
      <p:pic>
        <p:nvPicPr>
          <p:cNvPr id="8" name="Picture 7" descr="BI Publisher report, OLE tab">
            <a:extLst>
              <a:ext uri="{FF2B5EF4-FFF2-40B4-BE49-F238E27FC236}">
                <a16:creationId xmlns:a16="http://schemas.microsoft.com/office/drawing/2014/main" id="{8254809D-7419-459B-A20C-2BA2C4AAF677}"/>
              </a:ext>
            </a:extLst>
          </p:cNvPr>
          <p:cNvPicPr>
            <a:picLocks noChangeAspect="1"/>
          </p:cNvPicPr>
          <p:nvPr/>
        </p:nvPicPr>
        <p:blipFill>
          <a:blip r:embed="rId3"/>
          <a:stretch>
            <a:fillRect/>
          </a:stretch>
        </p:blipFill>
        <p:spPr>
          <a:xfrm>
            <a:off x="737755" y="2929713"/>
            <a:ext cx="4715697" cy="2053810"/>
          </a:xfrm>
          <a:prstGeom prst="rect">
            <a:avLst/>
          </a:prstGeom>
          <a:ln>
            <a:solidFill>
              <a:schemeClr val="tx1"/>
            </a:solidFill>
          </a:ln>
        </p:spPr>
      </p:pic>
      <p:pic>
        <p:nvPicPr>
          <p:cNvPr id="9" name="Picture 8" descr="Define User Preferences, OLE screen.">
            <a:extLst>
              <a:ext uri="{FF2B5EF4-FFF2-40B4-BE49-F238E27FC236}">
                <a16:creationId xmlns:a16="http://schemas.microsoft.com/office/drawing/2014/main" id="{349D48A8-E84F-45F2-B816-A92C3D15D170}"/>
              </a:ext>
            </a:extLst>
          </p:cNvPr>
          <p:cNvPicPr>
            <a:picLocks noChangeAspect="1"/>
          </p:cNvPicPr>
          <p:nvPr/>
        </p:nvPicPr>
        <p:blipFill>
          <a:blip r:embed="rId4"/>
          <a:stretch>
            <a:fillRect/>
          </a:stretch>
        </p:blipFill>
        <p:spPr>
          <a:xfrm>
            <a:off x="4505325" y="3429000"/>
            <a:ext cx="3900920" cy="2574397"/>
          </a:xfrm>
          <a:prstGeom prst="rect">
            <a:avLst/>
          </a:prstGeom>
          <a:ln>
            <a:solidFill>
              <a:schemeClr val="tx1"/>
            </a:solidFill>
          </a:ln>
        </p:spPr>
      </p:pic>
    </p:spTree>
    <p:extLst>
      <p:ext uri="{BB962C8B-B14F-4D97-AF65-F5344CB8AC3E}">
        <p14:creationId xmlns:p14="http://schemas.microsoft.com/office/powerpoint/2010/main" val="1263744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61" y="1208563"/>
            <a:ext cx="8336975" cy="553155"/>
          </a:xfrm>
        </p:spPr>
        <p:txBody>
          <a:bodyPr>
            <a:normAutofit/>
          </a:bodyPr>
          <a:lstStyle/>
          <a:p>
            <a:r>
              <a:rPr lang="en-US" sz="2800" dirty="0"/>
              <a:t>Bi Publisher report – </a:t>
            </a:r>
            <a:r>
              <a:rPr lang="en-US" sz="2800" dirty="0" err="1"/>
              <a:t>bfs_sec_opdf</a:t>
            </a:r>
            <a:endParaRPr lang="en-US" sz="2800"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12</a:t>
            </a:fld>
            <a:endParaRPr lang="en-US" dirty="0"/>
          </a:p>
        </p:txBody>
      </p:sp>
      <p:sp>
        <p:nvSpPr>
          <p:cNvPr id="7" name="TextBox 6">
            <a:extLst>
              <a:ext uri="{FF2B5EF4-FFF2-40B4-BE49-F238E27FC236}">
                <a16:creationId xmlns:a16="http://schemas.microsoft.com/office/drawing/2014/main" id="{B0FD9EE7-3AAA-4ADC-9FCC-13605B5AFDBD}"/>
              </a:ext>
            </a:extLst>
          </p:cNvPr>
          <p:cNvSpPr txBox="1"/>
          <p:nvPr/>
        </p:nvSpPr>
        <p:spPr>
          <a:xfrm>
            <a:off x="778213" y="1761718"/>
            <a:ext cx="7091464" cy="400110"/>
          </a:xfrm>
          <a:prstGeom prst="rect">
            <a:avLst/>
          </a:prstGeom>
          <a:noFill/>
        </p:spPr>
        <p:txBody>
          <a:bodyPr wrap="square" rtlCol="0">
            <a:spAutoFit/>
          </a:bodyPr>
          <a:lstStyle/>
          <a:p>
            <a:r>
              <a:rPr lang="en-US" sz="2000" b="1" dirty="0"/>
              <a:t>Process Groups tab</a:t>
            </a:r>
            <a:endParaRPr lang="en-US" dirty="0"/>
          </a:p>
        </p:txBody>
      </p:sp>
      <p:pic>
        <p:nvPicPr>
          <p:cNvPr id="3" name="Picture 2" descr="BI Publisher report, Process Groups tab.">
            <a:extLst>
              <a:ext uri="{FF2B5EF4-FFF2-40B4-BE49-F238E27FC236}">
                <a16:creationId xmlns:a16="http://schemas.microsoft.com/office/drawing/2014/main" id="{FC4D5C17-21AE-454F-94B0-55E032DB6AAD}"/>
              </a:ext>
            </a:extLst>
          </p:cNvPr>
          <p:cNvPicPr>
            <a:picLocks noChangeAspect="1"/>
          </p:cNvPicPr>
          <p:nvPr/>
        </p:nvPicPr>
        <p:blipFill>
          <a:blip r:embed="rId2"/>
          <a:stretch>
            <a:fillRect/>
          </a:stretch>
        </p:blipFill>
        <p:spPr>
          <a:xfrm>
            <a:off x="1029153" y="2314873"/>
            <a:ext cx="6637572" cy="3998378"/>
          </a:xfrm>
          <a:prstGeom prst="rect">
            <a:avLst/>
          </a:prstGeom>
          <a:ln>
            <a:solidFill>
              <a:schemeClr val="tx1"/>
            </a:solidFill>
          </a:ln>
        </p:spPr>
      </p:pic>
    </p:spTree>
    <p:extLst>
      <p:ext uri="{BB962C8B-B14F-4D97-AF65-F5344CB8AC3E}">
        <p14:creationId xmlns:p14="http://schemas.microsoft.com/office/powerpoint/2010/main" val="2245328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1097548"/>
            <a:ext cx="8336975" cy="494946"/>
          </a:xfrm>
        </p:spPr>
        <p:txBody>
          <a:bodyPr/>
          <a:lstStyle/>
          <a:p>
            <a:r>
              <a:rPr lang="en-US" sz="2800" dirty="0">
                <a:solidFill>
                  <a:schemeClr val="accent4">
                    <a:lumMod val="75000"/>
                  </a:schemeClr>
                </a:solidFill>
              </a:rPr>
              <a:t>User preferences</a:t>
            </a:r>
          </a:p>
        </p:txBody>
      </p:sp>
      <p:sp>
        <p:nvSpPr>
          <p:cNvPr id="3" name="Content Placeholder 2"/>
          <p:cNvSpPr>
            <a:spLocks noGrp="1"/>
          </p:cNvSpPr>
          <p:nvPr>
            <p:ph idx="1"/>
          </p:nvPr>
        </p:nvSpPr>
        <p:spPr>
          <a:xfrm>
            <a:off x="729575" y="1592494"/>
            <a:ext cx="7373566" cy="5128982"/>
          </a:xfrm>
        </p:spPr>
        <p:txBody>
          <a:bodyPr>
            <a:normAutofit/>
          </a:bodyPr>
          <a:lstStyle/>
          <a:p>
            <a:pPr marL="0" indent="0">
              <a:buNone/>
            </a:pPr>
            <a:r>
              <a:rPr lang="en-US" sz="1800" b="1" dirty="0"/>
              <a:t>Process Groups </a:t>
            </a:r>
            <a:r>
              <a:rPr lang="en-US" sz="1800" dirty="0"/>
              <a:t>enable processes in the </a:t>
            </a:r>
            <a:r>
              <a:rPr lang="en-US" sz="1800" b="1" dirty="0"/>
              <a:t>Action</a:t>
            </a:r>
            <a:r>
              <a:rPr lang="en-US" sz="1800" dirty="0"/>
              <a:t> menu.</a:t>
            </a:r>
            <a:endParaRPr lang="en-US" sz="800" dirty="0"/>
          </a:p>
          <a:p>
            <a:pPr marL="117475" lvl="1" indent="0">
              <a:buNone/>
            </a:pPr>
            <a:r>
              <a:rPr lang="en-US" sz="1800" dirty="0"/>
              <a:t>An example is the VOUCHER process group; This enables a user to run processes directly on the voucher entry pages, such as budget checking, doc tolerance, etc. - without having to wait on batch processing.</a:t>
            </a:r>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13</a:t>
            </a:fld>
            <a:endParaRPr lang="en-US" dirty="0"/>
          </a:p>
        </p:txBody>
      </p:sp>
      <p:pic>
        <p:nvPicPr>
          <p:cNvPr id="6" name="Picture 5" descr="AP voucher entry screen">
            <a:extLst>
              <a:ext uri="{FF2B5EF4-FFF2-40B4-BE49-F238E27FC236}">
                <a16:creationId xmlns:a16="http://schemas.microsoft.com/office/drawing/2014/main" id="{DE84CCA6-19D7-46E6-9E3F-1B98E1BDAA99}"/>
              </a:ext>
            </a:extLst>
          </p:cNvPr>
          <p:cNvPicPr>
            <a:picLocks noChangeAspect="1"/>
          </p:cNvPicPr>
          <p:nvPr/>
        </p:nvPicPr>
        <p:blipFill>
          <a:blip r:embed="rId3"/>
          <a:stretch>
            <a:fillRect/>
          </a:stretch>
        </p:blipFill>
        <p:spPr>
          <a:xfrm>
            <a:off x="1698155" y="2820004"/>
            <a:ext cx="5436405" cy="3782696"/>
          </a:xfrm>
          <a:prstGeom prst="rect">
            <a:avLst/>
          </a:prstGeom>
        </p:spPr>
      </p:pic>
    </p:spTree>
    <p:extLst>
      <p:ext uri="{BB962C8B-B14F-4D97-AF65-F5344CB8AC3E}">
        <p14:creationId xmlns:p14="http://schemas.microsoft.com/office/powerpoint/2010/main" val="3426169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1097548"/>
            <a:ext cx="8336975" cy="494946"/>
          </a:xfrm>
        </p:spPr>
        <p:txBody>
          <a:bodyPr/>
          <a:lstStyle/>
          <a:p>
            <a:r>
              <a:rPr lang="en-US" sz="2800" dirty="0">
                <a:solidFill>
                  <a:schemeClr val="accent4">
                    <a:lumMod val="75000"/>
                  </a:schemeClr>
                </a:solidFill>
              </a:rPr>
              <a:t>User preferences</a:t>
            </a:r>
          </a:p>
        </p:txBody>
      </p:sp>
      <p:sp>
        <p:nvSpPr>
          <p:cNvPr id="3" name="Content Placeholder 2"/>
          <p:cNvSpPr>
            <a:spLocks noGrp="1"/>
          </p:cNvSpPr>
          <p:nvPr>
            <p:ph idx="1"/>
          </p:nvPr>
        </p:nvSpPr>
        <p:spPr>
          <a:xfrm>
            <a:off x="706060" y="1592494"/>
            <a:ext cx="8167775" cy="391949"/>
          </a:xfrm>
        </p:spPr>
        <p:txBody>
          <a:bodyPr>
            <a:normAutofit/>
          </a:bodyPr>
          <a:lstStyle/>
          <a:p>
            <a:pPr marL="0" indent="0">
              <a:buNone/>
            </a:pPr>
            <a:r>
              <a:rPr lang="en-US" sz="1800" b="1" dirty="0"/>
              <a:t>Process Groups </a:t>
            </a:r>
          </a:p>
          <a:p>
            <a:endParaRPr lang="en-US" b="1" dirty="0"/>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14</a:t>
            </a:fld>
            <a:endParaRPr lang="en-US" dirty="0"/>
          </a:p>
        </p:txBody>
      </p:sp>
      <p:pic>
        <p:nvPicPr>
          <p:cNvPr id="7" name="Picture 6" descr="User Preferences, Process Group tab">
            <a:extLst>
              <a:ext uri="{FF2B5EF4-FFF2-40B4-BE49-F238E27FC236}">
                <a16:creationId xmlns:a16="http://schemas.microsoft.com/office/drawing/2014/main" id="{E72C7EF5-84BB-4CA4-B037-D852DD2A27C5}"/>
              </a:ext>
            </a:extLst>
          </p:cNvPr>
          <p:cNvPicPr>
            <a:picLocks noChangeAspect="1"/>
          </p:cNvPicPr>
          <p:nvPr/>
        </p:nvPicPr>
        <p:blipFill>
          <a:blip r:embed="rId3"/>
          <a:stretch>
            <a:fillRect/>
          </a:stretch>
        </p:blipFill>
        <p:spPr>
          <a:xfrm>
            <a:off x="780927" y="3063709"/>
            <a:ext cx="3769095" cy="2778499"/>
          </a:xfrm>
          <a:prstGeom prst="rect">
            <a:avLst/>
          </a:prstGeom>
        </p:spPr>
      </p:pic>
      <p:sp>
        <p:nvSpPr>
          <p:cNvPr id="9" name="TextBox 8">
            <a:extLst>
              <a:ext uri="{FF2B5EF4-FFF2-40B4-BE49-F238E27FC236}">
                <a16:creationId xmlns:a16="http://schemas.microsoft.com/office/drawing/2014/main" id="{CC080C7E-E948-4269-BE88-84B11C1163FF}"/>
              </a:ext>
            </a:extLst>
          </p:cNvPr>
          <p:cNvSpPr txBox="1"/>
          <p:nvPr/>
        </p:nvSpPr>
        <p:spPr>
          <a:xfrm>
            <a:off x="780927" y="1984443"/>
            <a:ext cx="3619360" cy="923330"/>
          </a:xfrm>
          <a:prstGeom prst="rect">
            <a:avLst/>
          </a:prstGeom>
          <a:noFill/>
        </p:spPr>
        <p:txBody>
          <a:bodyPr wrap="square" rtlCol="0">
            <a:spAutoFit/>
          </a:bodyPr>
          <a:lstStyle/>
          <a:p>
            <a:r>
              <a:rPr lang="en-US" dirty="0"/>
              <a:t>The example below provides the user access to mass cancel AP payments and run Payment Post. </a:t>
            </a:r>
          </a:p>
        </p:txBody>
      </p:sp>
      <p:sp>
        <p:nvSpPr>
          <p:cNvPr id="10" name="TextBox 9">
            <a:extLst>
              <a:ext uri="{FF2B5EF4-FFF2-40B4-BE49-F238E27FC236}">
                <a16:creationId xmlns:a16="http://schemas.microsoft.com/office/drawing/2014/main" id="{7C96B5BD-2530-4624-9E26-614ECB21FA2F}"/>
              </a:ext>
            </a:extLst>
          </p:cNvPr>
          <p:cNvSpPr txBox="1"/>
          <p:nvPr/>
        </p:nvSpPr>
        <p:spPr>
          <a:xfrm>
            <a:off x="4827381" y="1959706"/>
            <a:ext cx="3619360" cy="923330"/>
          </a:xfrm>
          <a:prstGeom prst="rect">
            <a:avLst/>
          </a:prstGeom>
          <a:noFill/>
        </p:spPr>
        <p:txBody>
          <a:bodyPr wrap="square" rtlCol="0">
            <a:spAutoFit/>
          </a:bodyPr>
          <a:lstStyle/>
          <a:p>
            <a:r>
              <a:rPr lang="en-US" dirty="0"/>
              <a:t>This example shows the process groups needed for unmatching AP vouchers.</a:t>
            </a:r>
          </a:p>
        </p:txBody>
      </p:sp>
      <p:pic>
        <p:nvPicPr>
          <p:cNvPr id="11" name="Picture 10" descr="User Preferences, Process Group tab">
            <a:extLst>
              <a:ext uri="{FF2B5EF4-FFF2-40B4-BE49-F238E27FC236}">
                <a16:creationId xmlns:a16="http://schemas.microsoft.com/office/drawing/2014/main" id="{01B5E18C-B803-4C0F-8B22-F5FB3B37688D}"/>
              </a:ext>
            </a:extLst>
          </p:cNvPr>
          <p:cNvPicPr>
            <a:picLocks noChangeAspect="1"/>
          </p:cNvPicPr>
          <p:nvPr/>
        </p:nvPicPr>
        <p:blipFill>
          <a:blip r:embed="rId4"/>
          <a:stretch>
            <a:fillRect/>
          </a:stretch>
        </p:blipFill>
        <p:spPr>
          <a:xfrm>
            <a:off x="4827381" y="3097756"/>
            <a:ext cx="3964208" cy="2744452"/>
          </a:xfrm>
          <a:prstGeom prst="rect">
            <a:avLst/>
          </a:prstGeom>
        </p:spPr>
      </p:pic>
    </p:spTree>
    <p:extLst>
      <p:ext uri="{BB962C8B-B14F-4D97-AF65-F5344CB8AC3E}">
        <p14:creationId xmlns:p14="http://schemas.microsoft.com/office/powerpoint/2010/main" val="131121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1097548"/>
            <a:ext cx="8336975" cy="494946"/>
          </a:xfrm>
        </p:spPr>
        <p:txBody>
          <a:bodyPr/>
          <a:lstStyle/>
          <a:p>
            <a:r>
              <a:rPr lang="en-US" sz="2800" dirty="0">
                <a:solidFill>
                  <a:schemeClr val="accent4">
                    <a:lumMod val="75000"/>
                  </a:schemeClr>
                </a:solidFill>
              </a:rPr>
              <a:t>User preferences</a:t>
            </a:r>
          </a:p>
        </p:txBody>
      </p:sp>
      <p:sp>
        <p:nvSpPr>
          <p:cNvPr id="3" name="Content Placeholder 2"/>
          <p:cNvSpPr>
            <a:spLocks noGrp="1"/>
          </p:cNvSpPr>
          <p:nvPr>
            <p:ph idx="1"/>
          </p:nvPr>
        </p:nvSpPr>
        <p:spPr>
          <a:xfrm>
            <a:off x="692502" y="1592494"/>
            <a:ext cx="8181333" cy="595902"/>
          </a:xfrm>
        </p:spPr>
        <p:txBody>
          <a:bodyPr>
            <a:normAutofit/>
          </a:bodyPr>
          <a:lstStyle/>
          <a:p>
            <a:pPr marL="0" indent="0">
              <a:buNone/>
            </a:pPr>
            <a:r>
              <a:rPr lang="en-US" sz="1800" b="1" dirty="0"/>
              <a:t>Process Groups</a:t>
            </a:r>
          </a:p>
          <a:p>
            <a:pPr marL="0" indent="0">
              <a:buNone/>
            </a:pPr>
            <a:endParaRPr lang="en-US" dirty="0"/>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15</a:t>
            </a:fld>
            <a:endParaRPr lang="en-US" dirty="0"/>
          </a:p>
        </p:txBody>
      </p:sp>
      <p:sp>
        <p:nvSpPr>
          <p:cNvPr id="9" name="TextBox 8">
            <a:extLst>
              <a:ext uri="{FF2B5EF4-FFF2-40B4-BE49-F238E27FC236}">
                <a16:creationId xmlns:a16="http://schemas.microsoft.com/office/drawing/2014/main" id="{CC080C7E-E948-4269-BE88-84B11C1163FF}"/>
              </a:ext>
            </a:extLst>
          </p:cNvPr>
          <p:cNvSpPr txBox="1"/>
          <p:nvPr/>
        </p:nvSpPr>
        <p:spPr>
          <a:xfrm>
            <a:off x="692502" y="1885305"/>
            <a:ext cx="7598908" cy="646331"/>
          </a:xfrm>
          <a:prstGeom prst="rect">
            <a:avLst/>
          </a:prstGeom>
          <a:noFill/>
        </p:spPr>
        <p:txBody>
          <a:bodyPr wrap="square" rtlCol="0">
            <a:spAutoFit/>
          </a:bodyPr>
          <a:lstStyle/>
          <a:p>
            <a:r>
              <a:rPr lang="en-US" dirty="0"/>
              <a:t>Remove the assigned process groups by selecting the minus sign next to each Source Transaction record.</a:t>
            </a:r>
          </a:p>
        </p:txBody>
      </p:sp>
      <p:pic>
        <p:nvPicPr>
          <p:cNvPr id="12" name="Picture 11" descr="Define User Preferences, Process Group link">
            <a:extLst>
              <a:ext uri="{FF2B5EF4-FFF2-40B4-BE49-F238E27FC236}">
                <a16:creationId xmlns:a16="http://schemas.microsoft.com/office/drawing/2014/main" id="{B1985284-3105-48CB-AD6D-1EA8996A1ECE}"/>
              </a:ext>
            </a:extLst>
          </p:cNvPr>
          <p:cNvPicPr>
            <a:picLocks noChangeAspect="1"/>
          </p:cNvPicPr>
          <p:nvPr/>
        </p:nvPicPr>
        <p:blipFill>
          <a:blip r:embed="rId3"/>
          <a:stretch>
            <a:fillRect/>
          </a:stretch>
        </p:blipFill>
        <p:spPr>
          <a:xfrm>
            <a:off x="818962" y="2565588"/>
            <a:ext cx="4316440" cy="1477328"/>
          </a:xfrm>
          <a:prstGeom prst="rect">
            <a:avLst/>
          </a:prstGeom>
          <a:ln>
            <a:solidFill>
              <a:schemeClr val="tx1"/>
            </a:solidFill>
          </a:ln>
        </p:spPr>
      </p:pic>
      <p:pic>
        <p:nvPicPr>
          <p:cNvPr id="13" name="Picture 12" descr="User Preferences, Process Group tab">
            <a:extLst>
              <a:ext uri="{FF2B5EF4-FFF2-40B4-BE49-F238E27FC236}">
                <a16:creationId xmlns:a16="http://schemas.microsoft.com/office/drawing/2014/main" id="{A7B8A423-C190-47A3-936A-BE79D672E025}"/>
              </a:ext>
            </a:extLst>
          </p:cNvPr>
          <p:cNvPicPr>
            <a:picLocks noChangeAspect="1"/>
          </p:cNvPicPr>
          <p:nvPr/>
        </p:nvPicPr>
        <p:blipFill rotWithShape="1">
          <a:blip r:embed="rId4"/>
          <a:srcRect t="9147"/>
          <a:stretch/>
        </p:blipFill>
        <p:spPr>
          <a:xfrm>
            <a:off x="3585862" y="3161490"/>
            <a:ext cx="4820383" cy="3273973"/>
          </a:xfrm>
          <a:prstGeom prst="rect">
            <a:avLst/>
          </a:prstGeom>
          <a:ln>
            <a:solidFill>
              <a:schemeClr val="tx1"/>
            </a:solidFill>
          </a:ln>
        </p:spPr>
      </p:pic>
    </p:spTree>
    <p:extLst>
      <p:ext uri="{BB962C8B-B14F-4D97-AF65-F5344CB8AC3E}">
        <p14:creationId xmlns:p14="http://schemas.microsoft.com/office/powerpoint/2010/main" val="132992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61" y="1208563"/>
            <a:ext cx="8336975" cy="553155"/>
          </a:xfrm>
        </p:spPr>
        <p:txBody>
          <a:bodyPr>
            <a:normAutofit/>
          </a:bodyPr>
          <a:lstStyle/>
          <a:p>
            <a:r>
              <a:rPr lang="en-US" sz="2800" dirty="0"/>
              <a:t>Bi Publisher report – </a:t>
            </a:r>
            <a:r>
              <a:rPr lang="en-US" sz="2800" dirty="0" err="1"/>
              <a:t>bfs_sec_opdf</a:t>
            </a:r>
            <a:endParaRPr lang="en-US" sz="2800"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16</a:t>
            </a:fld>
            <a:endParaRPr lang="en-US" dirty="0"/>
          </a:p>
        </p:txBody>
      </p:sp>
      <p:sp>
        <p:nvSpPr>
          <p:cNvPr id="7" name="TextBox 6">
            <a:extLst>
              <a:ext uri="{FF2B5EF4-FFF2-40B4-BE49-F238E27FC236}">
                <a16:creationId xmlns:a16="http://schemas.microsoft.com/office/drawing/2014/main" id="{B0FD9EE7-3AAA-4ADC-9FCC-13605B5AFDBD}"/>
              </a:ext>
            </a:extLst>
          </p:cNvPr>
          <p:cNvSpPr txBox="1"/>
          <p:nvPr/>
        </p:nvSpPr>
        <p:spPr>
          <a:xfrm>
            <a:off x="581025" y="1761718"/>
            <a:ext cx="7533822" cy="923330"/>
          </a:xfrm>
          <a:prstGeom prst="rect">
            <a:avLst/>
          </a:prstGeom>
          <a:noFill/>
        </p:spPr>
        <p:txBody>
          <a:bodyPr wrap="square" rtlCol="0">
            <a:spAutoFit/>
          </a:bodyPr>
          <a:lstStyle/>
          <a:p>
            <a:r>
              <a:rPr lang="en-US" b="1" dirty="0"/>
              <a:t>Asset Management tab</a:t>
            </a:r>
          </a:p>
          <a:p>
            <a:endParaRPr lang="en-US" dirty="0"/>
          </a:p>
          <a:p>
            <a:endParaRPr lang="en-US" dirty="0"/>
          </a:p>
        </p:txBody>
      </p:sp>
      <p:pic>
        <p:nvPicPr>
          <p:cNvPr id="3" name="Picture 2" descr="BI Publisher report, Asset Management tab">
            <a:extLst>
              <a:ext uri="{FF2B5EF4-FFF2-40B4-BE49-F238E27FC236}">
                <a16:creationId xmlns:a16="http://schemas.microsoft.com/office/drawing/2014/main" id="{434C1B86-6693-4702-A824-173AA97856C7}"/>
              </a:ext>
            </a:extLst>
          </p:cNvPr>
          <p:cNvPicPr>
            <a:picLocks noChangeAspect="1"/>
          </p:cNvPicPr>
          <p:nvPr/>
        </p:nvPicPr>
        <p:blipFill>
          <a:blip r:embed="rId3"/>
          <a:stretch>
            <a:fillRect/>
          </a:stretch>
        </p:blipFill>
        <p:spPr>
          <a:xfrm>
            <a:off x="914400" y="2179503"/>
            <a:ext cx="6579983" cy="4046199"/>
          </a:xfrm>
          <a:prstGeom prst="rect">
            <a:avLst/>
          </a:prstGeom>
          <a:ln>
            <a:solidFill>
              <a:schemeClr val="tx1"/>
            </a:solidFill>
          </a:ln>
        </p:spPr>
      </p:pic>
    </p:spTree>
    <p:extLst>
      <p:ext uri="{BB962C8B-B14F-4D97-AF65-F5344CB8AC3E}">
        <p14:creationId xmlns:p14="http://schemas.microsoft.com/office/powerpoint/2010/main" val="90222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135350"/>
            <a:ext cx="8336975" cy="797070"/>
          </a:xfrm>
        </p:spPr>
        <p:txBody>
          <a:bodyPr/>
          <a:lstStyle/>
          <a:p>
            <a:r>
              <a:rPr lang="en-US" sz="2800" dirty="0">
                <a:solidFill>
                  <a:schemeClr val="accent4">
                    <a:lumMod val="75000"/>
                  </a:schemeClr>
                </a:solidFill>
              </a:rPr>
              <a:t>User preferences</a:t>
            </a:r>
          </a:p>
        </p:txBody>
      </p:sp>
      <p:sp>
        <p:nvSpPr>
          <p:cNvPr id="3" name="Content Placeholder 2"/>
          <p:cNvSpPr>
            <a:spLocks noGrp="1"/>
          </p:cNvSpPr>
          <p:nvPr>
            <p:ph idx="1"/>
          </p:nvPr>
        </p:nvSpPr>
        <p:spPr>
          <a:xfrm>
            <a:off x="536859" y="1747927"/>
            <a:ext cx="8336975" cy="4624227"/>
          </a:xfrm>
        </p:spPr>
        <p:txBody>
          <a:bodyPr>
            <a:normAutofit/>
          </a:bodyPr>
          <a:lstStyle/>
          <a:p>
            <a:pPr marL="0" indent="0">
              <a:buNone/>
            </a:pPr>
            <a:r>
              <a:rPr lang="en-US" sz="1800" b="1" dirty="0"/>
              <a:t>Asset Management</a:t>
            </a:r>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17</a:t>
            </a:fld>
            <a:endParaRPr lang="en-US" dirty="0"/>
          </a:p>
        </p:txBody>
      </p:sp>
      <p:pic>
        <p:nvPicPr>
          <p:cNvPr id="4" name="Picture 3" descr="User Preferences, Asset Management">
            <a:extLst>
              <a:ext uri="{FF2B5EF4-FFF2-40B4-BE49-F238E27FC236}">
                <a16:creationId xmlns:a16="http://schemas.microsoft.com/office/drawing/2014/main" id="{44AD88C8-82E1-4A4E-AD22-3055B376CB8A}"/>
              </a:ext>
            </a:extLst>
          </p:cNvPr>
          <p:cNvPicPr>
            <a:picLocks noChangeAspect="1"/>
          </p:cNvPicPr>
          <p:nvPr/>
        </p:nvPicPr>
        <p:blipFill>
          <a:blip r:embed="rId3"/>
          <a:stretch>
            <a:fillRect/>
          </a:stretch>
        </p:blipFill>
        <p:spPr>
          <a:xfrm>
            <a:off x="1285983" y="2198451"/>
            <a:ext cx="6572034" cy="3881335"/>
          </a:xfrm>
          <a:prstGeom prst="rect">
            <a:avLst/>
          </a:prstGeom>
          <a:ln>
            <a:solidFill>
              <a:schemeClr val="tx1"/>
            </a:solidFill>
          </a:ln>
        </p:spPr>
      </p:pic>
      <p:sp>
        <p:nvSpPr>
          <p:cNvPr id="7" name="Rectangle 6">
            <a:extLst>
              <a:ext uri="{FF2B5EF4-FFF2-40B4-BE49-F238E27FC236}">
                <a16:creationId xmlns:a16="http://schemas.microsoft.com/office/drawing/2014/main" id="{1553D202-0076-41F1-AFEB-D98D81BC558A}"/>
              </a:ext>
              <a:ext uri="{C183D7F6-B498-43B3-948B-1728B52AA6E4}">
                <adec:decorative xmlns:adec="http://schemas.microsoft.com/office/drawing/2017/decorative" val="1"/>
              </a:ext>
            </a:extLst>
          </p:cNvPr>
          <p:cNvSpPr/>
          <p:nvPr/>
        </p:nvSpPr>
        <p:spPr>
          <a:xfrm>
            <a:off x="2957209" y="2840477"/>
            <a:ext cx="486382" cy="875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6326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61" y="1208563"/>
            <a:ext cx="8336975" cy="553155"/>
          </a:xfrm>
        </p:spPr>
        <p:txBody>
          <a:bodyPr>
            <a:normAutofit/>
          </a:bodyPr>
          <a:lstStyle/>
          <a:p>
            <a:r>
              <a:rPr lang="en-US" sz="2800" dirty="0"/>
              <a:t>Bi Publisher report – </a:t>
            </a:r>
            <a:r>
              <a:rPr lang="en-US" sz="2800" dirty="0" err="1"/>
              <a:t>bfs_sec_opdf</a:t>
            </a:r>
            <a:endParaRPr lang="en-US" sz="2800"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18</a:t>
            </a:fld>
            <a:endParaRPr lang="en-US" dirty="0"/>
          </a:p>
        </p:txBody>
      </p:sp>
      <p:sp>
        <p:nvSpPr>
          <p:cNvPr id="7" name="TextBox 6">
            <a:extLst>
              <a:ext uri="{FF2B5EF4-FFF2-40B4-BE49-F238E27FC236}">
                <a16:creationId xmlns:a16="http://schemas.microsoft.com/office/drawing/2014/main" id="{B0FD9EE7-3AAA-4ADC-9FCC-13605B5AFDBD}"/>
              </a:ext>
            </a:extLst>
          </p:cNvPr>
          <p:cNvSpPr txBox="1"/>
          <p:nvPr/>
        </p:nvSpPr>
        <p:spPr>
          <a:xfrm>
            <a:off x="581025" y="1761718"/>
            <a:ext cx="7533822" cy="369332"/>
          </a:xfrm>
          <a:prstGeom prst="rect">
            <a:avLst/>
          </a:prstGeom>
          <a:noFill/>
        </p:spPr>
        <p:txBody>
          <a:bodyPr wrap="square" rtlCol="0">
            <a:spAutoFit/>
          </a:bodyPr>
          <a:lstStyle/>
          <a:p>
            <a:r>
              <a:rPr lang="en-US" b="1" dirty="0"/>
              <a:t>Billing tab</a:t>
            </a:r>
          </a:p>
        </p:txBody>
      </p:sp>
      <p:pic>
        <p:nvPicPr>
          <p:cNvPr id="6" name="Picture 5" descr="BI Publisher report, Billing tab">
            <a:extLst>
              <a:ext uri="{FF2B5EF4-FFF2-40B4-BE49-F238E27FC236}">
                <a16:creationId xmlns:a16="http://schemas.microsoft.com/office/drawing/2014/main" id="{D70C082A-1682-47F2-9DBD-49BEFECC282F}"/>
              </a:ext>
            </a:extLst>
          </p:cNvPr>
          <p:cNvPicPr>
            <a:picLocks noChangeAspect="1"/>
          </p:cNvPicPr>
          <p:nvPr/>
        </p:nvPicPr>
        <p:blipFill>
          <a:blip r:embed="rId3"/>
          <a:stretch>
            <a:fillRect/>
          </a:stretch>
        </p:blipFill>
        <p:spPr>
          <a:xfrm>
            <a:off x="688029" y="2131050"/>
            <a:ext cx="4704452" cy="2858460"/>
          </a:xfrm>
          <a:prstGeom prst="rect">
            <a:avLst/>
          </a:prstGeom>
          <a:ln>
            <a:solidFill>
              <a:schemeClr val="tx1"/>
            </a:solidFill>
          </a:ln>
        </p:spPr>
      </p:pic>
      <p:pic>
        <p:nvPicPr>
          <p:cNvPr id="8" name="Picture 7" descr="Define User Preferences, Billing tab">
            <a:extLst>
              <a:ext uri="{FF2B5EF4-FFF2-40B4-BE49-F238E27FC236}">
                <a16:creationId xmlns:a16="http://schemas.microsoft.com/office/drawing/2014/main" id="{FBAE7F30-8E76-4D24-B785-FEED733DD2A7}"/>
              </a:ext>
            </a:extLst>
          </p:cNvPr>
          <p:cNvPicPr>
            <a:picLocks noChangeAspect="1"/>
          </p:cNvPicPr>
          <p:nvPr/>
        </p:nvPicPr>
        <p:blipFill>
          <a:blip r:embed="rId4"/>
          <a:stretch>
            <a:fillRect/>
          </a:stretch>
        </p:blipFill>
        <p:spPr>
          <a:xfrm>
            <a:off x="3949429" y="3429000"/>
            <a:ext cx="4588356" cy="3054926"/>
          </a:xfrm>
          <a:prstGeom prst="rect">
            <a:avLst/>
          </a:prstGeom>
          <a:ln>
            <a:solidFill>
              <a:schemeClr val="tx1"/>
            </a:solidFill>
          </a:ln>
        </p:spPr>
      </p:pic>
    </p:spTree>
    <p:extLst>
      <p:ext uri="{BB962C8B-B14F-4D97-AF65-F5344CB8AC3E}">
        <p14:creationId xmlns:p14="http://schemas.microsoft.com/office/powerpoint/2010/main" val="2857903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61" y="1208563"/>
            <a:ext cx="8336975" cy="553155"/>
          </a:xfrm>
        </p:spPr>
        <p:txBody>
          <a:bodyPr>
            <a:normAutofit/>
          </a:bodyPr>
          <a:lstStyle/>
          <a:p>
            <a:r>
              <a:rPr lang="en-US" sz="2800" dirty="0"/>
              <a:t>Bi Publisher report – </a:t>
            </a:r>
            <a:r>
              <a:rPr lang="en-US" sz="2800" dirty="0" err="1"/>
              <a:t>bfs_sec_opdf</a:t>
            </a:r>
            <a:endParaRPr lang="en-US" sz="2800"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19</a:t>
            </a:fld>
            <a:endParaRPr lang="en-US" dirty="0"/>
          </a:p>
        </p:txBody>
      </p:sp>
      <p:sp>
        <p:nvSpPr>
          <p:cNvPr id="7" name="TextBox 6">
            <a:extLst>
              <a:ext uri="{FF2B5EF4-FFF2-40B4-BE49-F238E27FC236}">
                <a16:creationId xmlns:a16="http://schemas.microsoft.com/office/drawing/2014/main" id="{B0FD9EE7-3AAA-4ADC-9FCC-13605B5AFDBD}"/>
              </a:ext>
            </a:extLst>
          </p:cNvPr>
          <p:cNvSpPr txBox="1"/>
          <p:nvPr/>
        </p:nvSpPr>
        <p:spPr>
          <a:xfrm>
            <a:off x="581025" y="1761718"/>
            <a:ext cx="7533822" cy="369332"/>
          </a:xfrm>
          <a:prstGeom prst="rect">
            <a:avLst/>
          </a:prstGeom>
          <a:noFill/>
        </p:spPr>
        <p:txBody>
          <a:bodyPr wrap="square" rtlCol="0">
            <a:spAutoFit/>
          </a:bodyPr>
          <a:lstStyle/>
          <a:p>
            <a:r>
              <a:rPr lang="en-US" b="1" dirty="0"/>
              <a:t>Contracts tab</a:t>
            </a:r>
          </a:p>
        </p:txBody>
      </p:sp>
      <p:pic>
        <p:nvPicPr>
          <p:cNvPr id="3" name="Picture 2" descr="BI Publisher report, Contracts tab">
            <a:extLst>
              <a:ext uri="{FF2B5EF4-FFF2-40B4-BE49-F238E27FC236}">
                <a16:creationId xmlns:a16="http://schemas.microsoft.com/office/drawing/2014/main" id="{3F2E033E-DA99-4389-B72C-EAFEEE61F2F0}"/>
              </a:ext>
            </a:extLst>
          </p:cNvPr>
          <p:cNvPicPr>
            <a:picLocks noChangeAspect="1"/>
          </p:cNvPicPr>
          <p:nvPr/>
        </p:nvPicPr>
        <p:blipFill>
          <a:blip r:embed="rId3"/>
          <a:stretch>
            <a:fillRect/>
          </a:stretch>
        </p:blipFill>
        <p:spPr>
          <a:xfrm>
            <a:off x="805417" y="2202932"/>
            <a:ext cx="4919913" cy="3839780"/>
          </a:xfrm>
          <a:prstGeom prst="rect">
            <a:avLst/>
          </a:prstGeom>
          <a:ln>
            <a:solidFill>
              <a:schemeClr val="tx1"/>
            </a:solidFill>
          </a:ln>
        </p:spPr>
      </p:pic>
      <p:pic>
        <p:nvPicPr>
          <p:cNvPr id="6" name="Picture 5" descr="Define User Preferences, Contracts tab.">
            <a:extLst>
              <a:ext uri="{FF2B5EF4-FFF2-40B4-BE49-F238E27FC236}">
                <a16:creationId xmlns:a16="http://schemas.microsoft.com/office/drawing/2014/main" id="{4CD12C9F-6390-42F9-9F42-5E3FCF572EBB}"/>
              </a:ext>
            </a:extLst>
          </p:cNvPr>
          <p:cNvPicPr>
            <a:picLocks noChangeAspect="1"/>
          </p:cNvPicPr>
          <p:nvPr/>
        </p:nvPicPr>
        <p:blipFill>
          <a:blip r:embed="rId4"/>
          <a:stretch>
            <a:fillRect/>
          </a:stretch>
        </p:blipFill>
        <p:spPr>
          <a:xfrm>
            <a:off x="3403299" y="3533708"/>
            <a:ext cx="5155483" cy="3068992"/>
          </a:xfrm>
          <a:prstGeom prst="rect">
            <a:avLst/>
          </a:prstGeom>
        </p:spPr>
      </p:pic>
    </p:spTree>
    <p:extLst>
      <p:ext uri="{BB962C8B-B14F-4D97-AF65-F5344CB8AC3E}">
        <p14:creationId xmlns:p14="http://schemas.microsoft.com/office/powerpoint/2010/main" val="2857627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095" y="1717227"/>
            <a:ext cx="3027976" cy="571898"/>
          </a:xfrm>
        </p:spPr>
        <p:txBody>
          <a:bodyPr/>
          <a:lstStyle/>
          <a:p>
            <a:r>
              <a:rPr lang="en-US" dirty="0"/>
              <a:t>Agenda</a:t>
            </a:r>
          </a:p>
        </p:txBody>
      </p:sp>
      <p:sp>
        <p:nvSpPr>
          <p:cNvPr id="3" name="Content Placeholder 2"/>
          <p:cNvSpPr>
            <a:spLocks noGrp="1"/>
          </p:cNvSpPr>
          <p:nvPr>
            <p:ph idx="1"/>
          </p:nvPr>
        </p:nvSpPr>
        <p:spPr>
          <a:xfrm>
            <a:off x="759163" y="2509057"/>
            <a:ext cx="7661505" cy="3236466"/>
          </a:xfrm>
        </p:spPr>
        <p:txBody>
          <a:bodyPr>
            <a:normAutofit/>
          </a:bodyPr>
          <a:lstStyle/>
          <a:p>
            <a:pPr>
              <a:lnSpc>
                <a:spcPct val="100000"/>
              </a:lnSpc>
            </a:pPr>
            <a:r>
              <a:rPr lang="en-US" sz="3000" dirty="0"/>
              <a:t>What does offboarding have to do with me?</a:t>
            </a:r>
          </a:p>
          <a:p>
            <a:pPr>
              <a:lnSpc>
                <a:spcPct val="100000"/>
              </a:lnSpc>
            </a:pPr>
            <a:r>
              <a:rPr lang="en-US" sz="3000" dirty="0"/>
              <a:t>Security settings in various Functional areas</a:t>
            </a:r>
          </a:p>
          <a:p>
            <a:pPr>
              <a:lnSpc>
                <a:spcPct val="100000"/>
              </a:lnSpc>
            </a:pPr>
            <a:r>
              <a:rPr lang="en-US" sz="3000" dirty="0"/>
              <a:t>Tools for Offboarding </a:t>
            </a:r>
          </a:p>
          <a:p>
            <a:pPr>
              <a:lnSpc>
                <a:spcPct val="100000"/>
              </a:lnSpc>
            </a:pPr>
            <a:r>
              <a:rPr lang="en-US" sz="3000" dirty="0"/>
              <a:t>Q&amp;A</a:t>
            </a:r>
          </a:p>
        </p:txBody>
      </p:sp>
      <p:sp>
        <p:nvSpPr>
          <p:cNvPr id="4" name="Slide Number Placeholder 3"/>
          <p:cNvSpPr>
            <a:spLocks noGrp="1"/>
          </p:cNvSpPr>
          <p:nvPr>
            <p:ph type="sldNum" sz="quarter" idx="12"/>
          </p:nvPr>
        </p:nvSpPr>
        <p:spPr/>
        <p:txBody>
          <a:bodyPr/>
          <a:lstStyle/>
          <a:p>
            <a:fld id="{64336152-522D-534E-A387-BE770A7CAF94}" type="slidenum">
              <a:rPr lang="en-US" smtClean="0"/>
              <a:pPr/>
              <a:t>2</a:t>
            </a:fld>
            <a:endParaRPr lang="en-US" dirty="0"/>
          </a:p>
        </p:txBody>
      </p:sp>
    </p:spTree>
    <p:extLst>
      <p:ext uri="{BB962C8B-B14F-4D97-AF65-F5344CB8AC3E}">
        <p14:creationId xmlns:p14="http://schemas.microsoft.com/office/powerpoint/2010/main" val="472203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61" y="1208563"/>
            <a:ext cx="8336975" cy="553155"/>
          </a:xfrm>
        </p:spPr>
        <p:txBody>
          <a:bodyPr>
            <a:normAutofit/>
          </a:bodyPr>
          <a:lstStyle/>
          <a:p>
            <a:r>
              <a:rPr lang="en-US" sz="2800" dirty="0"/>
              <a:t>Bi Publisher report – </a:t>
            </a:r>
            <a:r>
              <a:rPr lang="en-US" sz="2800" dirty="0" err="1"/>
              <a:t>bfs_sec_opdf</a:t>
            </a:r>
            <a:endParaRPr lang="en-US" sz="2800"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20</a:t>
            </a:fld>
            <a:endParaRPr lang="en-US" dirty="0"/>
          </a:p>
        </p:txBody>
      </p:sp>
      <p:sp>
        <p:nvSpPr>
          <p:cNvPr id="7" name="TextBox 6">
            <a:extLst>
              <a:ext uri="{FF2B5EF4-FFF2-40B4-BE49-F238E27FC236}">
                <a16:creationId xmlns:a16="http://schemas.microsoft.com/office/drawing/2014/main" id="{B0FD9EE7-3AAA-4ADC-9FCC-13605B5AFDBD}"/>
              </a:ext>
            </a:extLst>
          </p:cNvPr>
          <p:cNvSpPr txBox="1"/>
          <p:nvPr/>
        </p:nvSpPr>
        <p:spPr>
          <a:xfrm>
            <a:off x="581025" y="1761718"/>
            <a:ext cx="7533822" cy="369332"/>
          </a:xfrm>
          <a:prstGeom prst="rect">
            <a:avLst/>
          </a:prstGeom>
          <a:noFill/>
        </p:spPr>
        <p:txBody>
          <a:bodyPr wrap="square" rtlCol="0">
            <a:spAutoFit/>
          </a:bodyPr>
          <a:lstStyle/>
          <a:p>
            <a:r>
              <a:rPr lang="en-US" b="1" dirty="0"/>
              <a:t>General Ledger tab</a:t>
            </a:r>
          </a:p>
        </p:txBody>
      </p:sp>
      <p:pic>
        <p:nvPicPr>
          <p:cNvPr id="3" name="Picture 2" descr="BI Publisher report, General Ledger tab">
            <a:extLst>
              <a:ext uri="{FF2B5EF4-FFF2-40B4-BE49-F238E27FC236}">
                <a16:creationId xmlns:a16="http://schemas.microsoft.com/office/drawing/2014/main" id="{D7FA7D8E-225F-48BC-9350-E44B56BABDC7}"/>
              </a:ext>
            </a:extLst>
          </p:cNvPr>
          <p:cNvPicPr>
            <a:picLocks noChangeAspect="1"/>
          </p:cNvPicPr>
          <p:nvPr/>
        </p:nvPicPr>
        <p:blipFill>
          <a:blip r:embed="rId2"/>
          <a:stretch>
            <a:fillRect/>
          </a:stretch>
        </p:blipFill>
        <p:spPr>
          <a:xfrm>
            <a:off x="881942" y="2314873"/>
            <a:ext cx="7232905" cy="3609234"/>
          </a:xfrm>
          <a:prstGeom prst="rect">
            <a:avLst/>
          </a:prstGeom>
          <a:ln>
            <a:solidFill>
              <a:schemeClr val="tx1"/>
            </a:solidFill>
          </a:ln>
        </p:spPr>
      </p:pic>
    </p:spTree>
    <p:extLst>
      <p:ext uri="{BB962C8B-B14F-4D97-AF65-F5344CB8AC3E}">
        <p14:creationId xmlns:p14="http://schemas.microsoft.com/office/powerpoint/2010/main" val="710089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1111254"/>
            <a:ext cx="8336975" cy="797070"/>
          </a:xfrm>
        </p:spPr>
        <p:txBody>
          <a:bodyPr/>
          <a:lstStyle/>
          <a:p>
            <a:r>
              <a:rPr lang="en-US" sz="2800" dirty="0">
                <a:solidFill>
                  <a:schemeClr val="accent4">
                    <a:lumMod val="75000"/>
                  </a:schemeClr>
                </a:solidFill>
              </a:rPr>
              <a:t>User preferences</a:t>
            </a:r>
          </a:p>
        </p:txBody>
      </p:sp>
      <p:sp>
        <p:nvSpPr>
          <p:cNvPr id="3" name="Content Placeholder 2"/>
          <p:cNvSpPr>
            <a:spLocks noGrp="1"/>
          </p:cNvSpPr>
          <p:nvPr>
            <p:ph idx="1"/>
          </p:nvPr>
        </p:nvSpPr>
        <p:spPr>
          <a:xfrm>
            <a:off x="710119" y="1606133"/>
            <a:ext cx="4445541" cy="446403"/>
          </a:xfrm>
        </p:spPr>
        <p:txBody>
          <a:bodyPr>
            <a:normAutofit/>
          </a:bodyPr>
          <a:lstStyle/>
          <a:p>
            <a:pPr marL="0" indent="0">
              <a:buNone/>
            </a:pPr>
            <a:r>
              <a:rPr lang="en-US" sz="1800" b="1" dirty="0"/>
              <a:t>General Ledger</a:t>
            </a:r>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21</a:t>
            </a:fld>
            <a:endParaRPr lang="en-US" dirty="0"/>
          </a:p>
        </p:txBody>
      </p:sp>
      <p:pic>
        <p:nvPicPr>
          <p:cNvPr id="6" name="Picture 5" descr="Define User Preferences, General Ledger tab">
            <a:extLst>
              <a:ext uri="{FF2B5EF4-FFF2-40B4-BE49-F238E27FC236}">
                <a16:creationId xmlns:a16="http://schemas.microsoft.com/office/drawing/2014/main" id="{009762EF-6FC5-4597-B373-EDB4F95A6DB6}"/>
              </a:ext>
            </a:extLst>
          </p:cNvPr>
          <p:cNvPicPr>
            <a:picLocks noChangeAspect="1"/>
          </p:cNvPicPr>
          <p:nvPr/>
        </p:nvPicPr>
        <p:blipFill>
          <a:blip r:embed="rId3"/>
          <a:stretch>
            <a:fillRect/>
          </a:stretch>
        </p:blipFill>
        <p:spPr>
          <a:xfrm>
            <a:off x="1313235" y="1975867"/>
            <a:ext cx="5496127" cy="4605398"/>
          </a:xfrm>
          <a:prstGeom prst="rect">
            <a:avLst/>
          </a:prstGeom>
          <a:ln>
            <a:solidFill>
              <a:schemeClr val="tx1"/>
            </a:solidFill>
          </a:ln>
        </p:spPr>
      </p:pic>
    </p:spTree>
    <p:extLst>
      <p:ext uri="{BB962C8B-B14F-4D97-AF65-F5344CB8AC3E}">
        <p14:creationId xmlns:p14="http://schemas.microsoft.com/office/powerpoint/2010/main" val="4257169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61" y="1208563"/>
            <a:ext cx="8336975" cy="553155"/>
          </a:xfrm>
        </p:spPr>
        <p:txBody>
          <a:bodyPr>
            <a:normAutofit/>
          </a:bodyPr>
          <a:lstStyle/>
          <a:p>
            <a:r>
              <a:rPr lang="en-US" sz="2800" dirty="0"/>
              <a:t>Bi Publisher report – </a:t>
            </a:r>
            <a:r>
              <a:rPr lang="en-US" sz="2800" dirty="0" err="1"/>
              <a:t>bfs_sec_opdf</a:t>
            </a:r>
            <a:endParaRPr lang="en-US" sz="2800"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22</a:t>
            </a:fld>
            <a:endParaRPr lang="en-US" dirty="0"/>
          </a:p>
        </p:txBody>
      </p:sp>
      <p:sp>
        <p:nvSpPr>
          <p:cNvPr id="7" name="TextBox 6">
            <a:extLst>
              <a:ext uri="{FF2B5EF4-FFF2-40B4-BE49-F238E27FC236}">
                <a16:creationId xmlns:a16="http://schemas.microsoft.com/office/drawing/2014/main" id="{B0FD9EE7-3AAA-4ADC-9FCC-13605B5AFDBD}"/>
              </a:ext>
            </a:extLst>
          </p:cNvPr>
          <p:cNvSpPr txBox="1"/>
          <p:nvPr/>
        </p:nvSpPr>
        <p:spPr>
          <a:xfrm>
            <a:off x="581025" y="1735400"/>
            <a:ext cx="3212762" cy="646331"/>
          </a:xfrm>
          <a:prstGeom prst="rect">
            <a:avLst/>
          </a:prstGeom>
          <a:noFill/>
        </p:spPr>
        <p:txBody>
          <a:bodyPr wrap="square" rtlCol="0">
            <a:spAutoFit/>
          </a:bodyPr>
          <a:lstStyle/>
          <a:p>
            <a:r>
              <a:rPr lang="en-US" b="1" dirty="0"/>
              <a:t>Orders tab</a:t>
            </a:r>
          </a:p>
          <a:p>
            <a:r>
              <a:rPr lang="en-US" dirty="0"/>
              <a:t> </a:t>
            </a:r>
          </a:p>
        </p:txBody>
      </p:sp>
      <p:pic>
        <p:nvPicPr>
          <p:cNvPr id="3" name="Picture 2" descr="BI Publisher report, Orders tab">
            <a:extLst>
              <a:ext uri="{FF2B5EF4-FFF2-40B4-BE49-F238E27FC236}">
                <a16:creationId xmlns:a16="http://schemas.microsoft.com/office/drawing/2014/main" id="{0C6415E5-3CB7-42F6-A976-CFB1356D6C52}"/>
              </a:ext>
            </a:extLst>
          </p:cNvPr>
          <p:cNvPicPr>
            <a:picLocks noChangeAspect="1"/>
          </p:cNvPicPr>
          <p:nvPr/>
        </p:nvPicPr>
        <p:blipFill>
          <a:blip r:embed="rId3"/>
          <a:stretch>
            <a:fillRect/>
          </a:stretch>
        </p:blipFill>
        <p:spPr>
          <a:xfrm>
            <a:off x="730346" y="2231736"/>
            <a:ext cx="7346438" cy="3684228"/>
          </a:xfrm>
          <a:prstGeom prst="rect">
            <a:avLst/>
          </a:prstGeom>
          <a:ln>
            <a:solidFill>
              <a:schemeClr val="tx1"/>
            </a:solidFill>
          </a:ln>
        </p:spPr>
      </p:pic>
    </p:spTree>
    <p:extLst>
      <p:ext uri="{BB962C8B-B14F-4D97-AF65-F5344CB8AC3E}">
        <p14:creationId xmlns:p14="http://schemas.microsoft.com/office/powerpoint/2010/main" val="3098647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1111254"/>
            <a:ext cx="8336975" cy="797070"/>
          </a:xfrm>
        </p:spPr>
        <p:txBody>
          <a:bodyPr/>
          <a:lstStyle/>
          <a:p>
            <a:r>
              <a:rPr lang="en-US" sz="2800" dirty="0">
                <a:solidFill>
                  <a:schemeClr val="accent4">
                    <a:lumMod val="75000"/>
                  </a:schemeClr>
                </a:solidFill>
              </a:rPr>
              <a:t>User preferences</a:t>
            </a:r>
          </a:p>
        </p:txBody>
      </p:sp>
      <p:sp>
        <p:nvSpPr>
          <p:cNvPr id="3" name="Content Placeholder 2"/>
          <p:cNvSpPr>
            <a:spLocks noGrp="1"/>
          </p:cNvSpPr>
          <p:nvPr>
            <p:ph idx="1"/>
          </p:nvPr>
        </p:nvSpPr>
        <p:spPr>
          <a:xfrm>
            <a:off x="710119" y="1606133"/>
            <a:ext cx="4445541" cy="446403"/>
          </a:xfrm>
        </p:spPr>
        <p:txBody>
          <a:bodyPr>
            <a:normAutofit/>
          </a:bodyPr>
          <a:lstStyle/>
          <a:p>
            <a:pPr marL="0" indent="0">
              <a:buNone/>
            </a:pPr>
            <a:r>
              <a:rPr lang="en-US" sz="1800" b="1" dirty="0"/>
              <a:t>Orders tabs </a:t>
            </a:r>
          </a:p>
          <a:p>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23</a:t>
            </a:fld>
            <a:endParaRPr lang="en-US" dirty="0"/>
          </a:p>
        </p:txBody>
      </p:sp>
      <p:pic>
        <p:nvPicPr>
          <p:cNvPr id="4" name="Picture 3" descr="User Preferences, Orders links">
            <a:extLst>
              <a:ext uri="{FF2B5EF4-FFF2-40B4-BE49-F238E27FC236}">
                <a16:creationId xmlns:a16="http://schemas.microsoft.com/office/drawing/2014/main" id="{394758E5-EB8F-46D5-9635-766764E2A066}"/>
              </a:ext>
            </a:extLst>
          </p:cNvPr>
          <p:cNvPicPr>
            <a:picLocks noChangeAspect="1"/>
          </p:cNvPicPr>
          <p:nvPr/>
        </p:nvPicPr>
        <p:blipFill>
          <a:blip r:embed="rId3"/>
          <a:stretch>
            <a:fillRect/>
          </a:stretch>
        </p:blipFill>
        <p:spPr>
          <a:xfrm>
            <a:off x="1401072" y="2052536"/>
            <a:ext cx="3742450" cy="3515060"/>
          </a:xfrm>
          <a:prstGeom prst="rect">
            <a:avLst/>
          </a:prstGeom>
          <a:ln>
            <a:solidFill>
              <a:schemeClr val="tx1"/>
            </a:solidFill>
          </a:ln>
        </p:spPr>
      </p:pic>
    </p:spTree>
    <p:extLst>
      <p:ext uri="{BB962C8B-B14F-4D97-AF65-F5344CB8AC3E}">
        <p14:creationId xmlns:p14="http://schemas.microsoft.com/office/powerpoint/2010/main" val="872439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61" y="1208563"/>
            <a:ext cx="8336975" cy="553155"/>
          </a:xfrm>
        </p:spPr>
        <p:txBody>
          <a:bodyPr>
            <a:normAutofit/>
          </a:bodyPr>
          <a:lstStyle/>
          <a:p>
            <a:r>
              <a:rPr lang="en-US" sz="2800" dirty="0"/>
              <a:t>Bi Publisher report – </a:t>
            </a:r>
            <a:r>
              <a:rPr lang="en-US" sz="2800" dirty="0" err="1"/>
              <a:t>bfs_sec_opdf</a:t>
            </a:r>
            <a:endParaRPr lang="en-US" sz="2800"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24</a:t>
            </a:fld>
            <a:endParaRPr lang="en-US" dirty="0"/>
          </a:p>
        </p:txBody>
      </p:sp>
      <p:sp>
        <p:nvSpPr>
          <p:cNvPr id="7" name="TextBox 6">
            <a:extLst>
              <a:ext uri="{FF2B5EF4-FFF2-40B4-BE49-F238E27FC236}">
                <a16:creationId xmlns:a16="http://schemas.microsoft.com/office/drawing/2014/main" id="{B0FD9EE7-3AAA-4ADC-9FCC-13605B5AFDBD}"/>
              </a:ext>
            </a:extLst>
          </p:cNvPr>
          <p:cNvSpPr txBox="1"/>
          <p:nvPr/>
        </p:nvSpPr>
        <p:spPr>
          <a:xfrm>
            <a:off x="581025" y="1735400"/>
            <a:ext cx="7533822" cy="646331"/>
          </a:xfrm>
          <a:prstGeom prst="rect">
            <a:avLst/>
          </a:prstGeom>
          <a:noFill/>
        </p:spPr>
        <p:txBody>
          <a:bodyPr wrap="square" rtlCol="0">
            <a:spAutoFit/>
          </a:bodyPr>
          <a:lstStyle/>
          <a:p>
            <a:r>
              <a:rPr lang="en-US" b="1" dirty="0" err="1"/>
              <a:t>Paycycle</a:t>
            </a:r>
            <a:r>
              <a:rPr lang="en-US" b="1" dirty="0"/>
              <a:t> tab</a:t>
            </a:r>
          </a:p>
          <a:p>
            <a:r>
              <a:rPr lang="en-US" dirty="0"/>
              <a:t> </a:t>
            </a:r>
          </a:p>
        </p:txBody>
      </p:sp>
      <p:pic>
        <p:nvPicPr>
          <p:cNvPr id="6" name="Picture 5" descr="BI Publisher report, Paycycle tab">
            <a:extLst>
              <a:ext uri="{FF2B5EF4-FFF2-40B4-BE49-F238E27FC236}">
                <a16:creationId xmlns:a16="http://schemas.microsoft.com/office/drawing/2014/main" id="{9A0BA769-180B-4B12-9711-990B6F932058}"/>
              </a:ext>
            </a:extLst>
          </p:cNvPr>
          <p:cNvPicPr>
            <a:picLocks noChangeAspect="1"/>
          </p:cNvPicPr>
          <p:nvPr/>
        </p:nvPicPr>
        <p:blipFill>
          <a:blip r:embed="rId3"/>
          <a:stretch>
            <a:fillRect/>
          </a:stretch>
        </p:blipFill>
        <p:spPr>
          <a:xfrm>
            <a:off x="826851" y="2288555"/>
            <a:ext cx="4180455" cy="3745495"/>
          </a:xfrm>
          <a:prstGeom prst="rect">
            <a:avLst/>
          </a:prstGeom>
          <a:ln>
            <a:solidFill>
              <a:schemeClr val="tx1"/>
            </a:solidFill>
          </a:ln>
        </p:spPr>
      </p:pic>
      <p:pic>
        <p:nvPicPr>
          <p:cNvPr id="8" name="Picture 7" descr="Define User Preferences, PayCycle tab">
            <a:extLst>
              <a:ext uri="{FF2B5EF4-FFF2-40B4-BE49-F238E27FC236}">
                <a16:creationId xmlns:a16="http://schemas.microsoft.com/office/drawing/2014/main" id="{54708AFF-1C7C-47E6-A50F-824A04E0D6E7}"/>
              </a:ext>
            </a:extLst>
          </p:cNvPr>
          <p:cNvPicPr>
            <a:picLocks noChangeAspect="1"/>
          </p:cNvPicPr>
          <p:nvPr/>
        </p:nvPicPr>
        <p:blipFill>
          <a:blip r:embed="rId4"/>
          <a:stretch>
            <a:fillRect/>
          </a:stretch>
        </p:blipFill>
        <p:spPr>
          <a:xfrm>
            <a:off x="3297032" y="4260713"/>
            <a:ext cx="5269319" cy="2004533"/>
          </a:xfrm>
          <a:prstGeom prst="rect">
            <a:avLst/>
          </a:prstGeom>
        </p:spPr>
      </p:pic>
    </p:spTree>
    <p:extLst>
      <p:ext uri="{BB962C8B-B14F-4D97-AF65-F5344CB8AC3E}">
        <p14:creationId xmlns:p14="http://schemas.microsoft.com/office/powerpoint/2010/main" val="3620115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61" y="1208563"/>
            <a:ext cx="8336975" cy="553155"/>
          </a:xfrm>
        </p:spPr>
        <p:txBody>
          <a:bodyPr>
            <a:normAutofit/>
          </a:bodyPr>
          <a:lstStyle/>
          <a:p>
            <a:r>
              <a:rPr lang="en-US" sz="2800" dirty="0"/>
              <a:t>Bi Publisher report – </a:t>
            </a:r>
            <a:r>
              <a:rPr lang="en-US" sz="2800" dirty="0" err="1"/>
              <a:t>bfs_sec_opdf</a:t>
            </a:r>
            <a:endParaRPr lang="en-US" sz="2800"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25</a:t>
            </a:fld>
            <a:endParaRPr lang="en-US" dirty="0"/>
          </a:p>
        </p:txBody>
      </p:sp>
      <p:sp>
        <p:nvSpPr>
          <p:cNvPr id="7" name="TextBox 6">
            <a:extLst>
              <a:ext uri="{FF2B5EF4-FFF2-40B4-BE49-F238E27FC236}">
                <a16:creationId xmlns:a16="http://schemas.microsoft.com/office/drawing/2014/main" id="{B0FD9EE7-3AAA-4ADC-9FCC-13605B5AFDBD}"/>
              </a:ext>
            </a:extLst>
          </p:cNvPr>
          <p:cNvSpPr txBox="1"/>
          <p:nvPr/>
        </p:nvSpPr>
        <p:spPr>
          <a:xfrm>
            <a:off x="581025" y="1633948"/>
            <a:ext cx="7533822" cy="369332"/>
          </a:xfrm>
          <a:prstGeom prst="rect">
            <a:avLst/>
          </a:prstGeom>
          <a:noFill/>
        </p:spPr>
        <p:txBody>
          <a:bodyPr wrap="square" rtlCol="0">
            <a:spAutoFit/>
          </a:bodyPr>
          <a:lstStyle/>
          <a:p>
            <a:r>
              <a:rPr lang="en-US" b="1" dirty="0"/>
              <a:t>Procurement tab</a:t>
            </a:r>
          </a:p>
        </p:txBody>
      </p:sp>
      <p:pic>
        <p:nvPicPr>
          <p:cNvPr id="3" name="Picture 2" descr="BI Publisher report, Procurement tab">
            <a:extLst>
              <a:ext uri="{FF2B5EF4-FFF2-40B4-BE49-F238E27FC236}">
                <a16:creationId xmlns:a16="http://schemas.microsoft.com/office/drawing/2014/main" id="{D65B45DB-C779-4F73-A1B3-08B041A72483}"/>
              </a:ext>
            </a:extLst>
          </p:cNvPr>
          <p:cNvPicPr>
            <a:picLocks noChangeAspect="1"/>
          </p:cNvPicPr>
          <p:nvPr/>
        </p:nvPicPr>
        <p:blipFill>
          <a:blip r:embed="rId3"/>
          <a:stretch>
            <a:fillRect/>
          </a:stretch>
        </p:blipFill>
        <p:spPr>
          <a:xfrm>
            <a:off x="688929" y="2055768"/>
            <a:ext cx="3922619" cy="4035596"/>
          </a:xfrm>
          <a:prstGeom prst="rect">
            <a:avLst/>
          </a:prstGeom>
          <a:ln>
            <a:solidFill>
              <a:schemeClr val="tx1"/>
            </a:solidFill>
          </a:ln>
        </p:spPr>
      </p:pic>
      <p:pic>
        <p:nvPicPr>
          <p:cNvPr id="4" name="Picture 3" descr="BI Publisher report, Procurement tab">
            <a:extLst>
              <a:ext uri="{FF2B5EF4-FFF2-40B4-BE49-F238E27FC236}">
                <a16:creationId xmlns:a16="http://schemas.microsoft.com/office/drawing/2014/main" id="{C4159BE4-52F0-447C-B652-DCE5D20C586B}"/>
              </a:ext>
            </a:extLst>
          </p:cNvPr>
          <p:cNvPicPr>
            <a:picLocks noChangeAspect="1"/>
          </p:cNvPicPr>
          <p:nvPr/>
        </p:nvPicPr>
        <p:blipFill>
          <a:blip r:embed="rId4"/>
          <a:stretch>
            <a:fillRect/>
          </a:stretch>
        </p:blipFill>
        <p:spPr>
          <a:xfrm>
            <a:off x="2841384" y="2216683"/>
            <a:ext cx="2742298" cy="4051589"/>
          </a:xfrm>
          <a:prstGeom prst="rect">
            <a:avLst/>
          </a:prstGeom>
          <a:ln>
            <a:solidFill>
              <a:schemeClr val="tx1"/>
            </a:solidFill>
          </a:ln>
        </p:spPr>
      </p:pic>
      <p:pic>
        <p:nvPicPr>
          <p:cNvPr id="6" name="Picture 5" descr="BI Publisher report, Procurement tab">
            <a:extLst>
              <a:ext uri="{FF2B5EF4-FFF2-40B4-BE49-F238E27FC236}">
                <a16:creationId xmlns:a16="http://schemas.microsoft.com/office/drawing/2014/main" id="{EB284CD5-D803-4C61-8B2F-5F8C27A5FD8E}"/>
              </a:ext>
            </a:extLst>
          </p:cNvPr>
          <p:cNvPicPr>
            <a:picLocks noChangeAspect="1"/>
          </p:cNvPicPr>
          <p:nvPr/>
        </p:nvPicPr>
        <p:blipFill>
          <a:blip r:embed="rId5"/>
          <a:stretch>
            <a:fillRect/>
          </a:stretch>
        </p:blipFill>
        <p:spPr>
          <a:xfrm>
            <a:off x="5129136" y="3373774"/>
            <a:ext cx="3510904" cy="2961893"/>
          </a:xfrm>
          <a:prstGeom prst="rect">
            <a:avLst/>
          </a:prstGeom>
          <a:ln>
            <a:solidFill>
              <a:schemeClr val="tx1"/>
            </a:solidFill>
          </a:ln>
        </p:spPr>
      </p:pic>
    </p:spTree>
    <p:extLst>
      <p:ext uri="{BB962C8B-B14F-4D97-AF65-F5344CB8AC3E}">
        <p14:creationId xmlns:p14="http://schemas.microsoft.com/office/powerpoint/2010/main" val="1987898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184302"/>
            <a:ext cx="8336975" cy="562305"/>
          </a:xfrm>
        </p:spPr>
        <p:txBody>
          <a:bodyPr/>
          <a:lstStyle/>
          <a:p>
            <a:r>
              <a:rPr lang="en-US" sz="2800" dirty="0">
                <a:solidFill>
                  <a:schemeClr val="accent4">
                    <a:lumMod val="75000"/>
                  </a:schemeClr>
                </a:solidFill>
              </a:rPr>
              <a:t>User preferences</a:t>
            </a:r>
          </a:p>
        </p:txBody>
      </p:sp>
      <p:sp>
        <p:nvSpPr>
          <p:cNvPr id="3" name="Content Placeholder 2"/>
          <p:cNvSpPr>
            <a:spLocks noGrp="1"/>
          </p:cNvSpPr>
          <p:nvPr>
            <p:ph idx="1"/>
          </p:nvPr>
        </p:nvSpPr>
        <p:spPr>
          <a:xfrm>
            <a:off x="750869" y="1746607"/>
            <a:ext cx="5124638" cy="389106"/>
          </a:xfrm>
        </p:spPr>
        <p:txBody>
          <a:bodyPr>
            <a:normAutofit/>
          </a:bodyPr>
          <a:lstStyle/>
          <a:p>
            <a:pPr marL="0" indent="0">
              <a:buNone/>
            </a:pPr>
            <a:r>
              <a:rPr lang="en-US" sz="1800" b="1" dirty="0"/>
              <a:t>Procurement</a:t>
            </a:r>
          </a:p>
          <a:p>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26</a:t>
            </a:fld>
            <a:endParaRPr lang="en-US" dirty="0"/>
          </a:p>
        </p:txBody>
      </p:sp>
      <p:sp>
        <p:nvSpPr>
          <p:cNvPr id="8" name="TextBox 7">
            <a:extLst>
              <a:ext uri="{FF2B5EF4-FFF2-40B4-BE49-F238E27FC236}">
                <a16:creationId xmlns:a16="http://schemas.microsoft.com/office/drawing/2014/main" id="{A713FCDD-BDC6-46BF-B4A1-C5FD7531BE94}"/>
              </a:ext>
            </a:extLst>
          </p:cNvPr>
          <p:cNvSpPr txBox="1"/>
          <p:nvPr/>
        </p:nvSpPr>
        <p:spPr>
          <a:xfrm>
            <a:off x="942992" y="5453588"/>
            <a:ext cx="6304114" cy="307777"/>
          </a:xfrm>
          <a:prstGeom prst="rect">
            <a:avLst/>
          </a:prstGeom>
          <a:noFill/>
        </p:spPr>
        <p:txBody>
          <a:bodyPr wrap="square" rtlCol="0">
            <a:spAutoFit/>
          </a:bodyPr>
          <a:lstStyle/>
          <a:p>
            <a:r>
              <a:rPr lang="en-US" sz="1400" dirty="0"/>
              <a:t>Note: Some areas are not usually configured, but can be checked.</a:t>
            </a:r>
          </a:p>
        </p:txBody>
      </p:sp>
      <p:pic>
        <p:nvPicPr>
          <p:cNvPr id="10" name="Picture 9" descr="User Preferences, Procurement tab">
            <a:extLst>
              <a:ext uri="{FF2B5EF4-FFF2-40B4-BE49-F238E27FC236}">
                <a16:creationId xmlns:a16="http://schemas.microsoft.com/office/drawing/2014/main" id="{F3991F4A-0E83-48CD-AC8E-7A88DBF71CCB}"/>
              </a:ext>
            </a:extLst>
          </p:cNvPr>
          <p:cNvPicPr>
            <a:picLocks noChangeAspect="1"/>
          </p:cNvPicPr>
          <p:nvPr/>
        </p:nvPicPr>
        <p:blipFill>
          <a:blip r:embed="rId3"/>
          <a:stretch>
            <a:fillRect/>
          </a:stretch>
        </p:blipFill>
        <p:spPr>
          <a:xfrm>
            <a:off x="748190" y="1814714"/>
            <a:ext cx="7808951" cy="3296680"/>
          </a:xfrm>
          <a:prstGeom prst="rect">
            <a:avLst/>
          </a:prstGeom>
          <a:ln>
            <a:solidFill>
              <a:schemeClr val="tx1"/>
            </a:solidFill>
          </a:ln>
        </p:spPr>
      </p:pic>
    </p:spTree>
    <p:extLst>
      <p:ext uri="{BB962C8B-B14F-4D97-AF65-F5344CB8AC3E}">
        <p14:creationId xmlns:p14="http://schemas.microsoft.com/office/powerpoint/2010/main" val="3740361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151401"/>
            <a:ext cx="8336975" cy="797070"/>
          </a:xfrm>
        </p:spPr>
        <p:txBody>
          <a:bodyPr/>
          <a:lstStyle/>
          <a:p>
            <a:r>
              <a:rPr lang="en-US" sz="2800" dirty="0">
                <a:solidFill>
                  <a:schemeClr val="accent4">
                    <a:lumMod val="75000"/>
                  </a:schemeClr>
                </a:solidFill>
              </a:rPr>
              <a:t>User preferences</a:t>
            </a:r>
          </a:p>
        </p:txBody>
      </p:sp>
      <p:sp>
        <p:nvSpPr>
          <p:cNvPr id="3" name="Content Placeholder 2"/>
          <p:cNvSpPr>
            <a:spLocks noGrp="1"/>
          </p:cNvSpPr>
          <p:nvPr>
            <p:ph idx="1"/>
          </p:nvPr>
        </p:nvSpPr>
        <p:spPr>
          <a:xfrm>
            <a:off x="673049" y="1715785"/>
            <a:ext cx="4677165" cy="346479"/>
          </a:xfrm>
        </p:spPr>
        <p:txBody>
          <a:bodyPr>
            <a:normAutofit/>
          </a:bodyPr>
          <a:lstStyle/>
          <a:p>
            <a:pPr marL="0" indent="0">
              <a:buNone/>
            </a:pPr>
            <a:r>
              <a:rPr lang="en-US" sz="1800" b="1" dirty="0"/>
              <a:t>Procurement &gt; Payables Online Vouchering</a:t>
            </a:r>
          </a:p>
        </p:txBody>
      </p:sp>
      <p:sp>
        <p:nvSpPr>
          <p:cNvPr id="5" name="Slide Number Placeholder 4"/>
          <p:cNvSpPr>
            <a:spLocks noGrp="1"/>
          </p:cNvSpPr>
          <p:nvPr>
            <p:ph type="sldNum" sz="quarter" idx="12"/>
          </p:nvPr>
        </p:nvSpPr>
        <p:spPr/>
        <p:txBody>
          <a:bodyPr/>
          <a:lstStyle/>
          <a:p>
            <a:fld id="{64336152-522D-534E-A387-BE770A7CAF94}" type="slidenum">
              <a:rPr lang="en-US" smtClean="0"/>
              <a:pPr/>
              <a:t>27</a:t>
            </a:fld>
            <a:endParaRPr lang="en-US" dirty="0"/>
          </a:p>
        </p:txBody>
      </p:sp>
      <p:pic>
        <p:nvPicPr>
          <p:cNvPr id="6" name="Picture 5" descr="User Preferences, Procurement, Payables Online Vouchering screen">
            <a:extLst>
              <a:ext uri="{FF2B5EF4-FFF2-40B4-BE49-F238E27FC236}">
                <a16:creationId xmlns:a16="http://schemas.microsoft.com/office/drawing/2014/main" id="{CEFD15EE-6FCF-4D81-8216-03C8666EC93B}"/>
              </a:ext>
            </a:extLst>
          </p:cNvPr>
          <p:cNvPicPr>
            <a:picLocks noChangeAspect="1"/>
          </p:cNvPicPr>
          <p:nvPr/>
        </p:nvPicPr>
        <p:blipFill>
          <a:blip r:embed="rId3"/>
          <a:stretch>
            <a:fillRect/>
          </a:stretch>
        </p:blipFill>
        <p:spPr>
          <a:xfrm>
            <a:off x="2329236" y="2109290"/>
            <a:ext cx="4252654" cy="4213817"/>
          </a:xfrm>
          <a:prstGeom prst="rect">
            <a:avLst/>
          </a:prstGeom>
          <a:ln>
            <a:solidFill>
              <a:schemeClr val="tx1"/>
            </a:solidFill>
          </a:ln>
        </p:spPr>
      </p:pic>
    </p:spTree>
    <p:extLst>
      <p:ext uri="{BB962C8B-B14F-4D97-AF65-F5344CB8AC3E}">
        <p14:creationId xmlns:p14="http://schemas.microsoft.com/office/powerpoint/2010/main" val="1432811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151401"/>
            <a:ext cx="8336975" cy="797070"/>
          </a:xfrm>
        </p:spPr>
        <p:txBody>
          <a:bodyPr/>
          <a:lstStyle/>
          <a:p>
            <a:r>
              <a:rPr lang="en-US" sz="2800" dirty="0">
                <a:solidFill>
                  <a:schemeClr val="accent4">
                    <a:lumMod val="75000"/>
                  </a:schemeClr>
                </a:solidFill>
              </a:rPr>
              <a:t>User preferences</a:t>
            </a:r>
          </a:p>
        </p:txBody>
      </p:sp>
      <p:sp>
        <p:nvSpPr>
          <p:cNvPr id="3" name="Content Placeholder 2"/>
          <p:cNvSpPr>
            <a:spLocks noGrp="1"/>
          </p:cNvSpPr>
          <p:nvPr>
            <p:ph idx="1"/>
          </p:nvPr>
        </p:nvSpPr>
        <p:spPr>
          <a:xfrm>
            <a:off x="682776" y="1691410"/>
            <a:ext cx="4035140" cy="355661"/>
          </a:xfrm>
        </p:spPr>
        <p:txBody>
          <a:bodyPr>
            <a:normAutofit/>
          </a:bodyPr>
          <a:lstStyle/>
          <a:p>
            <a:pPr marL="0" indent="0">
              <a:buNone/>
            </a:pPr>
            <a:r>
              <a:rPr lang="en-US" sz="1800" b="1" dirty="0"/>
              <a:t>Procurement &gt; Receiver/RTV Setup </a:t>
            </a:r>
          </a:p>
          <a:p>
            <a:endParaRPr lang="en-US" dirty="0"/>
          </a:p>
          <a:p>
            <a:pPr marL="0" indent="0">
              <a:buNone/>
            </a:pPr>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28</a:t>
            </a:fld>
            <a:endParaRPr lang="en-US" dirty="0"/>
          </a:p>
        </p:txBody>
      </p:sp>
      <p:pic>
        <p:nvPicPr>
          <p:cNvPr id="4" name="Picture 3" descr="User Preferences, Procurement, Receiver screen">
            <a:extLst>
              <a:ext uri="{FF2B5EF4-FFF2-40B4-BE49-F238E27FC236}">
                <a16:creationId xmlns:a16="http://schemas.microsoft.com/office/drawing/2014/main" id="{1AE1763E-E678-4185-9F23-E7BA9E7AF1B0}"/>
              </a:ext>
            </a:extLst>
          </p:cNvPr>
          <p:cNvPicPr>
            <a:picLocks noChangeAspect="1"/>
          </p:cNvPicPr>
          <p:nvPr/>
        </p:nvPicPr>
        <p:blipFill>
          <a:blip r:embed="rId3"/>
          <a:stretch>
            <a:fillRect/>
          </a:stretch>
        </p:blipFill>
        <p:spPr>
          <a:xfrm>
            <a:off x="1674594" y="2226783"/>
            <a:ext cx="4813756" cy="3992113"/>
          </a:xfrm>
          <a:prstGeom prst="rect">
            <a:avLst/>
          </a:prstGeom>
          <a:ln>
            <a:solidFill>
              <a:schemeClr val="tx1"/>
            </a:solidFill>
          </a:ln>
        </p:spPr>
      </p:pic>
    </p:spTree>
    <p:extLst>
      <p:ext uri="{BB962C8B-B14F-4D97-AF65-F5344CB8AC3E}">
        <p14:creationId xmlns:p14="http://schemas.microsoft.com/office/powerpoint/2010/main" val="2137958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1151401"/>
            <a:ext cx="8336975" cy="797070"/>
          </a:xfrm>
        </p:spPr>
        <p:txBody>
          <a:bodyPr/>
          <a:lstStyle/>
          <a:p>
            <a:r>
              <a:rPr lang="en-US" sz="2800" dirty="0">
                <a:solidFill>
                  <a:schemeClr val="accent4">
                    <a:lumMod val="75000"/>
                  </a:schemeClr>
                </a:solidFill>
              </a:rPr>
              <a:t>User preferences</a:t>
            </a:r>
          </a:p>
        </p:txBody>
      </p:sp>
      <p:sp>
        <p:nvSpPr>
          <p:cNvPr id="3" name="Content Placeholder 2"/>
          <p:cNvSpPr>
            <a:spLocks noGrp="1"/>
          </p:cNvSpPr>
          <p:nvPr>
            <p:ph idx="1"/>
          </p:nvPr>
        </p:nvSpPr>
        <p:spPr>
          <a:xfrm>
            <a:off x="702231" y="1702340"/>
            <a:ext cx="4949540" cy="486383"/>
          </a:xfrm>
        </p:spPr>
        <p:txBody>
          <a:bodyPr>
            <a:normAutofit/>
          </a:bodyPr>
          <a:lstStyle/>
          <a:p>
            <a:pPr marL="0" indent="0">
              <a:buNone/>
            </a:pPr>
            <a:r>
              <a:rPr lang="en-US" sz="1800" b="1" dirty="0"/>
              <a:t>Procurement &gt; Requisition Authorizations</a:t>
            </a:r>
          </a:p>
          <a:p>
            <a:pPr marL="0" indent="0">
              <a:buNone/>
            </a:pPr>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29</a:t>
            </a:fld>
            <a:endParaRPr lang="en-US" dirty="0"/>
          </a:p>
        </p:txBody>
      </p:sp>
      <p:pic>
        <p:nvPicPr>
          <p:cNvPr id="4" name="Picture 3" descr="User Preferences, Procurement, Requisition Authorizations screen">
            <a:extLst>
              <a:ext uri="{FF2B5EF4-FFF2-40B4-BE49-F238E27FC236}">
                <a16:creationId xmlns:a16="http://schemas.microsoft.com/office/drawing/2014/main" id="{BD19D956-F1D5-4427-8B73-7DC7FDF355CD}"/>
              </a:ext>
            </a:extLst>
          </p:cNvPr>
          <p:cNvPicPr>
            <a:picLocks noChangeAspect="1"/>
          </p:cNvPicPr>
          <p:nvPr/>
        </p:nvPicPr>
        <p:blipFill>
          <a:blip r:embed="rId3"/>
          <a:stretch>
            <a:fillRect/>
          </a:stretch>
        </p:blipFill>
        <p:spPr>
          <a:xfrm>
            <a:off x="819083" y="2188722"/>
            <a:ext cx="7505834" cy="3706239"/>
          </a:xfrm>
          <a:prstGeom prst="rect">
            <a:avLst/>
          </a:prstGeom>
        </p:spPr>
      </p:pic>
    </p:spTree>
    <p:extLst>
      <p:ext uri="{BB962C8B-B14F-4D97-AF65-F5344CB8AC3E}">
        <p14:creationId xmlns:p14="http://schemas.microsoft.com/office/powerpoint/2010/main" val="4109006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4336152-522D-534E-A387-BE770A7CAF94}" type="slidenum">
              <a:rPr lang="en-US" smtClean="0"/>
              <a:pPr/>
              <a:t>3</a:t>
            </a:fld>
            <a:endParaRPr lang="en-US" dirty="0"/>
          </a:p>
        </p:txBody>
      </p:sp>
      <p:sp>
        <p:nvSpPr>
          <p:cNvPr id="9" name="Title 1">
            <a:extLst>
              <a:ext uri="{FF2B5EF4-FFF2-40B4-BE49-F238E27FC236}">
                <a16:creationId xmlns:a16="http://schemas.microsoft.com/office/drawing/2014/main" id="{EF470D24-7659-4358-B4B1-5240AFFAC1AE}"/>
              </a:ext>
            </a:extLst>
          </p:cNvPr>
          <p:cNvSpPr>
            <a:spLocks noGrp="1"/>
          </p:cNvSpPr>
          <p:nvPr>
            <p:ph type="title"/>
          </p:nvPr>
        </p:nvSpPr>
        <p:spPr>
          <a:xfrm>
            <a:off x="269875" y="1385601"/>
            <a:ext cx="8337550" cy="797218"/>
          </a:xfrm>
        </p:spPr>
        <p:txBody>
          <a:bodyPr>
            <a:noAutofit/>
          </a:bodyPr>
          <a:lstStyle/>
          <a:p>
            <a:r>
              <a:rPr lang="en-US" sz="2800" dirty="0"/>
              <a:t>What does Offboarding have to do with me?</a:t>
            </a:r>
          </a:p>
        </p:txBody>
      </p:sp>
      <p:sp>
        <p:nvSpPr>
          <p:cNvPr id="2" name="TextBox 1">
            <a:extLst>
              <a:ext uri="{FF2B5EF4-FFF2-40B4-BE49-F238E27FC236}">
                <a16:creationId xmlns:a16="http://schemas.microsoft.com/office/drawing/2014/main" id="{5615CBA9-F550-40C8-8943-778DE36E808D}"/>
              </a:ext>
            </a:extLst>
          </p:cNvPr>
          <p:cNvSpPr txBox="1"/>
          <p:nvPr/>
        </p:nvSpPr>
        <p:spPr>
          <a:xfrm>
            <a:off x="897782" y="2003754"/>
            <a:ext cx="7081736" cy="4493538"/>
          </a:xfrm>
          <a:prstGeom prst="rect">
            <a:avLst/>
          </a:prstGeom>
          <a:noFill/>
        </p:spPr>
        <p:txBody>
          <a:bodyPr wrap="square" rtlCol="0">
            <a:spAutoFit/>
          </a:bodyPr>
          <a:lstStyle/>
          <a:p>
            <a:r>
              <a:rPr lang="en-US" sz="2000" dirty="0"/>
              <a:t>Offboarding User Access within ctcLink – What does this mean?</a:t>
            </a:r>
          </a:p>
          <a:p>
            <a:pPr marL="742950" lvl="1" indent="-285750">
              <a:spcAft>
                <a:spcPts val="600"/>
              </a:spcAft>
              <a:buFont typeface="Arial" panose="020B0604020202020204" pitchFamily="34" charset="0"/>
              <a:buChar char="•"/>
            </a:pPr>
            <a:r>
              <a:rPr lang="en-US" dirty="0"/>
              <a:t>When an employee leaves an institution, their access within ctcLink must be updated to only have access to their old W-2’s or old pay stubs.  Elevated access must be taken off the user account immediately.  </a:t>
            </a:r>
          </a:p>
          <a:p>
            <a:r>
              <a:rPr lang="en-US" sz="2000" dirty="0"/>
              <a:t>Why is this important?</a:t>
            </a:r>
          </a:p>
          <a:p>
            <a:pPr marL="742950" lvl="1" indent="-285750">
              <a:spcAft>
                <a:spcPts val="600"/>
              </a:spcAft>
              <a:buFont typeface="Arial" panose="020B0604020202020204" pitchFamily="34" charset="0"/>
              <a:buChar char="•"/>
            </a:pPr>
            <a:r>
              <a:rPr lang="en-US" dirty="0"/>
              <a:t>Removing elevated access within ctcLink is critical so that we protect our data and keep our system secure.  </a:t>
            </a:r>
          </a:p>
          <a:p>
            <a:r>
              <a:rPr lang="en-US" sz="2000" dirty="0"/>
              <a:t>I’m not a Local Security Administrator so why do I need to know? </a:t>
            </a:r>
          </a:p>
          <a:p>
            <a:pPr marL="742950" lvl="1" indent="-285750">
              <a:buFont typeface="Arial" panose="020B0604020202020204" pitchFamily="34" charset="0"/>
              <a:buChar char="•"/>
            </a:pPr>
            <a:r>
              <a:rPr lang="en-US" dirty="0"/>
              <a:t>Protecting our data and system is EVERYONE’s responsibility.  From end users, to local security admins, to central staff at SBCTC, everyone plays an important role in this process.  Also as Finance Data owners, there are certain areas in Finance that need to be offboarded, that local security administrators are not responsible for.  </a:t>
            </a:r>
          </a:p>
        </p:txBody>
      </p:sp>
    </p:spTree>
    <p:extLst>
      <p:ext uri="{BB962C8B-B14F-4D97-AF65-F5344CB8AC3E}">
        <p14:creationId xmlns:p14="http://schemas.microsoft.com/office/powerpoint/2010/main" val="3897604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327" y="1288442"/>
            <a:ext cx="8336975" cy="581455"/>
          </a:xfrm>
        </p:spPr>
        <p:txBody>
          <a:bodyPr/>
          <a:lstStyle/>
          <a:p>
            <a:r>
              <a:rPr lang="en-US" sz="2800" dirty="0">
                <a:solidFill>
                  <a:schemeClr val="accent4">
                    <a:lumMod val="75000"/>
                  </a:schemeClr>
                </a:solidFill>
              </a:rPr>
              <a:t>User preferences</a:t>
            </a:r>
          </a:p>
        </p:txBody>
      </p:sp>
      <p:sp>
        <p:nvSpPr>
          <p:cNvPr id="3" name="Content Placeholder 2"/>
          <p:cNvSpPr>
            <a:spLocks noGrp="1"/>
          </p:cNvSpPr>
          <p:nvPr>
            <p:ph idx="1"/>
          </p:nvPr>
        </p:nvSpPr>
        <p:spPr>
          <a:xfrm>
            <a:off x="780052" y="1843154"/>
            <a:ext cx="5046817" cy="340468"/>
          </a:xfrm>
        </p:spPr>
        <p:txBody>
          <a:bodyPr>
            <a:normAutofit/>
          </a:bodyPr>
          <a:lstStyle/>
          <a:p>
            <a:pPr marL="0" indent="0">
              <a:buNone/>
            </a:pPr>
            <a:r>
              <a:rPr lang="en-US" sz="1800" b="1" dirty="0"/>
              <a:t>Procurement &gt; Purchase Order Authorizations</a:t>
            </a:r>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30</a:t>
            </a:fld>
            <a:endParaRPr lang="en-US" dirty="0"/>
          </a:p>
        </p:txBody>
      </p:sp>
      <p:pic>
        <p:nvPicPr>
          <p:cNvPr id="4" name="Picture 3" descr="User Preferences, Procurement, Purchase Order Authorizations screen">
            <a:extLst>
              <a:ext uri="{FF2B5EF4-FFF2-40B4-BE49-F238E27FC236}">
                <a16:creationId xmlns:a16="http://schemas.microsoft.com/office/drawing/2014/main" id="{6E83AE83-7C7F-4AB4-B734-E6B4ABC41968}"/>
              </a:ext>
            </a:extLst>
          </p:cNvPr>
          <p:cNvPicPr>
            <a:picLocks noChangeAspect="1"/>
          </p:cNvPicPr>
          <p:nvPr/>
        </p:nvPicPr>
        <p:blipFill>
          <a:blip r:embed="rId3"/>
          <a:stretch>
            <a:fillRect/>
          </a:stretch>
        </p:blipFill>
        <p:spPr>
          <a:xfrm>
            <a:off x="1059101" y="2262548"/>
            <a:ext cx="7477426" cy="3517442"/>
          </a:xfrm>
          <a:prstGeom prst="rect">
            <a:avLst/>
          </a:prstGeom>
          <a:ln>
            <a:solidFill>
              <a:schemeClr val="tx1"/>
            </a:solidFill>
          </a:ln>
        </p:spPr>
      </p:pic>
    </p:spTree>
    <p:extLst>
      <p:ext uri="{BB962C8B-B14F-4D97-AF65-F5344CB8AC3E}">
        <p14:creationId xmlns:p14="http://schemas.microsoft.com/office/powerpoint/2010/main" val="2167738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187304"/>
            <a:ext cx="8336975" cy="518206"/>
          </a:xfrm>
        </p:spPr>
        <p:txBody>
          <a:bodyPr/>
          <a:lstStyle/>
          <a:p>
            <a:r>
              <a:rPr lang="en-US" sz="2800" dirty="0">
                <a:solidFill>
                  <a:schemeClr val="accent4">
                    <a:lumMod val="75000"/>
                  </a:schemeClr>
                </a:solidFill>
              </a:rPr>
              <a:t>User preferences</a:t>
            </a:r>
          </a:p>
        </p:txBody>
      </p:sp>
      <p:sp>
        <p:nvSpPr>
          <p:cNvPr id="3" name="Content Placeholder 2"/>
          <p:cNvSpPr>
            <a:spLocks noGrp="1"/>
          </p:cNvSpPr>
          <p:nvPr>
            <p:ph idx="1"/>
          </p:nvPr>
        </p:nvSpPr>
        <p:spPr>
          <a:xfrm>
            <a:off x="731414" y="1811064"/>
            <a:ext cx="4898816" cy="518206"/>
          </a:xfrm>
        </p:spPr>
        <p:txBody>
          <a:bodyPr>
            <a:normAutofit/>
          </a:bodyPr>
          <a:lstStyle/>
          <a:p>
            <a:pPr marL="0" indent="0">
              <a:buNone/>
            </a:pPr>
            <a:r>
              <a:rPr lang="en-US" sz="1800" b="1" dirty="0"/>
              <a:t>Procurement - Supplier Processing Authority</a:t>
            </a:r>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31</a:t>
            </a:fld>
            <a:endParaRPr lang="en-US" dirty="0"/>
          </a:p>
        </p:txBody>
      </p:sp>
      <p:pic>
        <p:nvPicPr>
          <p:cNvPr id="4" name="Picture 3" descr="User Preferences, Procurement, Supplier Processing Authority screen">
            <a:extLst>
              <a:ext uri="{FF2B5EF4-FFF2-40B4-BE49-F238E27FC236}">
                <a16:creationId xmlns:a16="http://schemas.microsoft.com/office/drawing/2014/main" id="{E58AC2A0-64EF-423B-BFAF-1C150067E06D}"/>
              </a:ext>
            </a:extLst>
          </p:cNvPr>
          <p:cNvPicPr>
            <a:picLocks noChangeAspect="1"/>
          </p:cNvPicPr>
          <p:nvPr/>
        </p:nvPicPr>
        <p:blipFill>
          <a:blip r:embed="rId3"/>
          <a:stretch>
            <a:fillRect/>
          </a:stretch>
        </p:blipFill>
        <p:spPr>
          <a:xfrm>
            <a:off x="1818134" y="2461384"/>
            <a:ext cx="4457143" cy="3266667"/>
          </a:xfrm>
          <a:prstGeom prst="rect">
            <a:avLst/>
          </a:prstGeom>
          <a:ln>
            <a:solidFill>
              <a:schemeClr val="tx1"/>
            </a:solidFill>
          </a:ln>
        </p:spPr>
      </p:pic>
    </p:spTree>
    <p:extLst>
      <p:ext uri="{BB962C8B-B14F-4D97-AF65-F5344CB8AC3E}">
        <p14:creationId xmlns:p14="http://schemas.microsoft.com/office/powerpoint/2010/main" val="774842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61" y="1208563"/>
            <a:ext cx="8336975" cy="553155"/>
          </a:xfrm>
        </p:spPr>
        <p:txBody>
          <a:bodyPr>
            <a:normAutofit/>
          </a:bodyPr>
          <a:lstStyle/>
          <a:p>
            <a:r>
              <a:rPr lang="en-US" sz="2800" dirty="0"/>
              <a:t>Bi Publisher report – </a:t>
            </a:r>
            <a:r>
              <a:rPr lang="en-US" sz="2800" dirty="0" err="1"/>
              <a:t>bfs_sec_opdf</a:t>
            </a:r>
            <a:endParaRPr lang="en-US" sz="2800"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32</a:t>
            </a:fld>
            <a:endParaRPr lang="en-US" dirty="0"/>
          </a:p>
        </p:txBody>
      </p:sp>
      <p:sp>
        <p:nvSpPr>
          <p:cNvPr id="7" name="TextBox 6">
            <a:extLst>
              <a:ext uri="{FF2B5EF4-FFF2-40B4-BE49-F238E27FC236}">
                <a16:creationId xmlns:a16="http://schemas.microsoft.com/office/drawing/2014/main" id="{B0FD9EE7-3AAA-4ADC-9FCC-13605B5AFDBD}"/>
              </a:ext>
            </a:extLst>
          </p:cNvPr>
          <p:cNvSpPr txBox="1"/>
          <p:nvPr/>
        </p:nvSpPr>
        <p:spPr>
          <a:xfrm>
            <a:off x="581025" y="1761718"/>
            <a:ext cx="7533822" cy="369332"/>
          </a:xfrm>
          <a:prstGeom prst="rect">
            <a:avLst/>
          </a:prstGeom>
          <a:noFill/>
        </p:spPr>
        <p:txBody>
          <a:bodyPr wrap="square" rtlCol="0">
            <a:spAutoFit/>
          </a:bodyPr>
          <a:lstStyle/>
          <a:p>
            <a:r>
              <a:rPr lang="en-US" b="1" dirty="0"/>
              <a:t>Receivables tab</a:t>
            </a:r>
          </a:p>
        </p:txBody>
      </p:sp>
      <p:pic>
        <p:nvPicPr>
          <p:cNvPr id="3" name="Picture 2" descr="BI Publisher Report, Receivables tab">
            <a:extLst>
              <a:ext uri="{FF2B5EF4-FFF2-40B4-BE49-F238E27FC236}">
                <a16:creationId xmlns:a16="http://schemas.microsoft.com/office/drawing/2014/main" id="{EEDA503D-5874-4AE6-A84E-0E0E04A51DEF}"/>
              </a:ext>
            </a:extLst>
          </p:cNvPr>
          <p:cNvPicPr>
            <a:picLocks noChangeAspect="1"/>
          </p:cNvPicPr>
          <p:nvPr/>
        </p:nvPicPr>
        <p:blipFill>
          <a:blip r:embed="rId3"/>
          <a:stretch>
            <a:fillRect/>
          </a:stretch>
        </p:blipFill>
        <p:spPr>
          <a:xfrm>
            <a:off x="1054756" y="2295094"/>
            <a:ext cx="6075618" cy="3918377"/>
          </a:xfrm>
          <a:prstGeom prst="rect">
            <a:avLst/>
          </a:prstGeom>
          <a:ln>
            <a:solidFill>
              <a:schemeClr val="tx1"/>
            </a:solidFill>
          </a:ln>
        </p:spPr>
      </p:pic>
    </p:spTree>
    <p:extLst>
      <p:ext uri="{BB962C8B-B14F-4D97-AF65-F5344CB8AC3E}">
        <p14:creationId xmlns:p14="http://schemas.microsoft.com/office/powerpoint/2010/main" val="1424743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1135063"/>
            <a:ext cx="8336975" cy="797070"/>
          </a:xfrm>
        </p:spPr>
        <p:txBody>
          <a:bodyPr/>
          <a:lstStyle/>
          <a:p>
            <a:r>
              <a:rPr lang="en-US" sz="2800" dirty="0">
                <a:solidFill>
                  <a:schemeClr val="accent4">
                    <a:lumMod val="75000"/>
                  </a:schemeClr>
                </a:solidFill>
              </a:rPr>
              <a:t>User preferences</a:t>
            </a:r>
          </a:p>
        </p:txBody>
      </p:sp>
      <p:sp>
        <p:nvSpPr>
          <p:cNvPr id="3" name="Content Placeholder 2"/>
          <p:cNvSpPr>
            <a:spLocks noGrp="1"/>
          </p:cNvSpPr>
          <p:nvPr>
            <p:ph idx="1"/>
          </p:nvPr>
        </p:nvSpPr>
        <p:spPr>
          <a:xfrm>
            <a:off x="702230" y="1684962"/>
            <a:ext cx="5542927" cy="406485"/>
          </a:xfrm>
        </p:spPr>
        <p:txBody>
          <a:bodyPr>
            <a:normAutofit/>
          </a:bodyPr>
          <a:lstStyle/>
          <a:p>
            <a:pPr marL="0" indent="0">
              <a:buNone/>
            </a:pPr>
            <a:r>
              <a:rPr lang="en-US" sz="1800" b="1" dirty="0"/>
              <a:t>User Preferences – Receivables Data Entry 1 &amp; 2 </a:t>
            </a:r>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33</a:t>
            </a:fld>
            <a:endParaRPr lang="en-US" dirty="0"/>
          </a:p>
        </p:txBody>
      </p:sp>
      <p:pic>
        <p:nvPicPr>
          <p:cNvPr id="6" name="Picture 5" descr="User Preferences, Receivables Data Entry 1 screen">
            <a:extLst>
              <a:ext uri="{FF2B5EF4-FFF2-40B4-BE49-F238E27FC236}">
                <a16:creationId xmlns:a16="http://schemas.microsoft.com/office/drawing/2014/main" id="{FC01EE5D-F5E9-4EA6-AB35-C5D60C736066}"/>
              </a:ext>
            </a:extLst>
          </p:cNvPr>
          <p:cNvPicPr>
            <a:picLocks noChangeAspect="1"/>
          </p:cNvPicPr>
          <p:nvPr/>
        </p:nvPicPr>
        <p:blipFill>
          <a:blip r:embed="rId3"/>
          <a:stretch>
            <a:fillRect/>
          </a:stretch>
        </p:blipFill>
        <p:spPr>
          <a:xfrm>
            <a:off x="952582" y="2251667"/>
            <a:ext cx="4105801" cy="3216916"/>
          </a:xfrm>
          <a:prstGeom prst="rect">
            <a:avLst/>
          </a:prstGeom>
          <a:ln>
            <a:solidFill>
              <a:schemeClr val="tx1"/>
            </a:solidFill>
          </a:ln>
        </p:spPr>
      </p:pic>
      <p:pic>
        <p:nvPicPr>
          <p:cNvPr id="7" name="Picture 6" descr="User Preferences, Receivables Data Entry 2 screen">
            <a:extLst>
              <a:ext uri="{FF2B5EF4-FFF2-40B4-BE49-F238E27FC236}">
                <a16:creationId xmlns:a16="http://schemas.microsoft.com/office/drawing/2014/main" id="{1337D2E3-B58F-4410-897B-1D70943A9A85}"/>
              </a:ext>
            </a:extLst>
          </p:cNvPr>
          <p:cNvPicPr>
            <a:picLocks noChangeAspect="1"/>
          </p:cNvPicPr>
          <p:nvPr/>
        </p:nvPicPr>
        <p:blipFill>
          <a:blip r:embed="rId4"/>
          <a:stretch>
            <a:fillRect/>
          </a:stretch>
        </p:blipFill>
        <p:spPr>
          <a:xfrm>
            <a:off x="3547060" y="3507122"/>
            <a:ext cx="4497713" cy="2477320"/>
          </a:xfrm>
          <a:prstGeom prst="rect">
            <a:avLst/>
          </a:prstGeom>
          <a:ln>
            <a:solidFill>
              <a:schemeClr val="tx1"/>
            </a:solidFill>
          </a:ln>
        </p:spPr>
      </p:pic>
    </p:spTree>
    <p:extLst>
      <p:ext uri="{BB962C8B-B14F-4D97-AF65-F5344CB8AC3E}">
        <p14:creationId xmlns:p14="http://schemas.microsoft.com/office/powerpoint/2010/main" val="3945103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1135063"/>
            <a:ext cx="8336975" cy="797070"/>
          </a:xfrm>
        </p:spPr>
        <p:txBody>
          <a:bodyPr/>
          <a:lstStyle/>
          <a:p>
            <a:r>
              <a:rPr lang="en-US" sz="2800" dirty="0">
                <a:solidFill>
                  <a:schemeClr val="accent4">
                    <a:lumMod val="75000"/>
                  </a:schemeClr>
                </a:solidFill>
              </a:rPr>
              <a:t>User preferences</a:t>
            </a:r>
          </a:p>
        </p:txBody>
      </p:sp>
      <p:sp>
        <p:nvSpPr>
          <p:cNvPr id="3" name="Content Placeholder 2"/>
          <p:cNvSpPr>
            <a:spLocks noGrp="1"/>
          </p:cNvSpPr>
          <p:nvPr>
            <p:ph idx="1"/>
          </p:nvPr>
        </p:nvSpPr>
        <p:spPr>
          <a:xfrm>
            <a:off x="702230" y="1684962"/>
            <a:ext cx="7704015" cy="698315"/>
          </a:xfrm>
        </p:spPr>
        <p:txBody>
          <a:bodyPr>
            <a:noAutofit/>
          </a:bodyPr>
          <a:lstStyle/>
          <a:p>
            <a:pPr marL="0" indent="0">
              <a:buNone/>
            </a:pPr>
            <a:r>
              <a:rPr lang="en-US" sz="1800" dirty="0"/>
              <a:t>There are other areas in the User Preferences menu that usually do not have configured values – however these can be optionally checked.</a:t>
            </a:r>
          </a:p>
          <a:p>
            <a:pPr marL="0" indent="0">
              <a:buNone/>
            </a:pPr>
            <a:endParaRPr lang="en-US" sz="1800"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34</a:t>
            </a:fld>
            <a:endParaRPr lang="en-US" dirty="0"/>
          </a:p>
        </p:txBody>
      </p:sp>
      <p:pic>
        <p:nvPicPr>
          <p:cNvPr id="8" name="Picture 7" descr="User Preferences, Product Reference screen">
            <a:extLst>
              <a:ext uri="{FF2B5EF4-FFF2-40B4-BE49-F238E27FC236}">
                <a16:creationId xmlns:a16="http://schemas.microsoft.com/office/drawing/2014/main" id="{A6286D50-1E9F-430F-A043-92251F4EBEC3}"/>
              </a:ext>
            </a:extLst>
          </p:cNvPr>
          <p:cNvPicPr>
            <a:picLocks noChangeAspect="1"/>
          </p:cNvPicPr>
          <p:nvPr/>
        </p:nvPicPr>
        <p:blipFill>
          <a:blip r:embed="rId3"/>
          <a:stretch>
            <a:fillRect/>
          </a:stretch>
        </p:blipFill>
        <p:spPr>
          <a:xfrm>
            <a:off x="1186562" y="2482032"/>
            <a:ext cx="6342857" cy="3523809"/>
          </a:xfrm>
          <a:prstGeom prst="rect">
            <a:avLst/>
          </a:prstGeom>
          <a:ln>
            <a:solidFill>
              <a:schemeClr val="tx1"/>
            </a:solidFill>
          </a:ln>
        </p:spPr>
      </p:pic>
    </p:spTree>
    <p:extLst>
      <p:ext uri="{BB962C8B-B14F-4D97-AF65-F5344CB8AC3E}">
        <p14:creationId xmlns:p14="http://schemas.microsoft.com/office/powerpoint/2010/main" val="3110767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61" y="1208563"/>
            <a:ext cx="8336975" cy="553155"/>
          </a:xfrm>
        </p:spPr>
        <p:txBody>
          <a:bodyPr>
            <a:normAutofit/>
          </a:bodyPr>
          <a:lstStyle/>
          <a:p>
            <a:r>
              <a:rPr lang="en-US" sz="2800" dirty="0"/>
              <a:t>Bi Publisher report – </a:t>
            </a:r>
            <a:r>
              <a:rPr lang="en-US" sz="2800" dirty="0" err="1"/>
              <a:t>bfs_sec_opdf</a:t>
            </a:r>
            <a:endParaRPr lang="en-US" sz="2800"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35</a:t>
            </a:fld>
            <a:endParaRPr lang="en-US" dirty="0"/>
          </a:p>
        </p:txBody>
      </p:sp>
      <p:sp>
        <p:nvSpPr>
          <p:cNvPr id="7" name="TextBox 6">
            <a:extLst>
              <a:ext uri="{FF2B5EF4-FFF2-40B4-BE49-F238E27FC236}">
                <a16:creationId xmlns:a16="http://schemas.microsoft.com/office/drawing/2014/main" id="{B0FD9EE7-3AAA-4ADC-9FCC-13605B5AFDBD}"/>
              </a:ext>
            </a:extLst>
          </p:cNvPr>
          <p:cNvSpPr txBox="1"/>
          <p:nvPr/>
        </p:nvSpPr>
        <p:spPr>
          <a:xfrm>
            <a:off x="581025" y="1761718"/>
            <a:ext cx="7533822" cy="646331"/>
          </a:xfrm>
          <a:prstGeom prst="rect">
            <a:avLst/>
          </a:prstGeom>
          <a:noFill/>
        </p:spPr>
        <p:txBody>
          <a:bodyPr wrap="square" rtlCol="0">
            <a:spAutoFit/>
          </a:bodyPr>
          <a:lstStyle/>
          <a:p>
            <a:r>
              <a:rPr lang="en-US" b="1" dirty="0"/>
              <a:t>Buyer &amp; Requestor tab</a:t>
            </a:r>
          </a:p>
          <a:p>
            <a:endParaRPr lang="en-US" dirty="0"/>
          </a:p>
        </p:txBody>
      </p:sp>
      <p:pic>
        <p:nvPicPr>
          <p:cNvPr id="3" name="Picture 2" descr="BI Publisher Report, Buyer &amp; Requester tab">
            <a:extLst>
              <a:ext uri="{FF2B5EF4-FFF2-40B4-BE49-F238E27FC236}">
                <a16:creationId xmlns:a16="http://schemas.microsoft.com/office/drawing/2014/main" id="{3D21410D-885E-4ACB-AC1A-B3089DDC9CBD}"/>
              </a:ext>
            </a:extLst>
          </p:cNvPr>
          <p:cNvPicPr>
            <a:picLocks noChangeAspect="1"/>
          </p:cNvPicPr>
          <p:nvPr/>
        </p:nvPicPr>
        <p:blipFill rotWithShape="1">
          <a:blip r:embed="rId2"/>
          <a:srcRect l="1002"/>
          <a:stretch/>
        </p:blipFill>
        <p:spPr>
          <a:xfrm>
            <a:off x="1540053" y="2408048"/>
            <a:ext cx="5888796" cy="3241389"/>
          </a:xfrm>
          <a:prstGeom prst="rect">
            <a:avLst/>
          </a:prstGeom>
          <a:ln>
            <a:solidFill>
              <a:schemeClr val="tx1"/>
            </a:solidFill>
          </a:ln>
        </p:spPr>
      </p:pic>
    </p:spTree>
    <p:extLst>
      <p:ext uri="{BB962C8B-B14F-4D97-AF65-F5344CB8AC3E}">
        <p14:creationId xmlns:p14="http://schemas.microsoft.com/office/powerpoint/2010/main" val="3593569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209" y="1142402"/>
            <a:ext cx="8202626" cy="475888"/>
          </a:xfrm>
        </p:spPr>
        <p:txBody>
          <a:bodyPr/>
          <a:lstStyle/>
          <a:p>
            <a:r>
              <a:rPr lang="en-US" sz="2800" dirty="0">
                <a:solidFill>
                  <a:schemeClr val="accent4">
                    <a:lumMod val="75000"/>
                  </a:schemeClr>
                </a:solidFill>
              </a:rPr>
              <a:t>Purchasing</a:t>
            </a:r>
          </a:p>
        </p:txBody>
      </p:sp>
      <p:sp>
        <p:nvSpPr>
          <p:cNvPr id="5" name="Slide Number Placeholder 4"/>
          <p:cNvSpPr>
            <a:spLocks noGrp="1"/>
          </p:cNvSpPr>
          <p:nvPr>
            <p:ph type="sldNum" sz="quarter" idx="12"/>
          </p:nvPr>
        </p:nvSpPr>
        <p:spPr/>
        <p:txBody>
          <a:bodyPr/>
          <a:lstStyle/>
          <a:p>
            <a:fld id="{64336152-522D-534E-A387-BE770A7CAF94}" type="slidenum">
              <a:rPr lang="en-US" smtClean="0"/>
              <a:pPr/>
              <a:t>36</a:t>
            </a:fld>
            <a:endParaRPr lang="en-US" dirty="0"/>
          </a:p>
        </p:txBody>
      </p:sp>
      <p:sp>
        <p:nvSpPr>
          <p:cNvPr id="8" name="Content Placeholder 2">
            <a:extLst>
              <a:ext uri="{FF2B5EF4-FFF2-40B4-BE49-F238E27FC236}">
                <a16:creationId xmlns:a16="http://schemas.microsoft.com/office/drawing/2014/main" id="{C6BB9ED9-E0B9-46CE-AA7A-D59CBC0E795F}"/>
              </a:ext>
            </a:extLst>
          </p:cNvPr>
          <p:cNvSpPr txBox="1">
            <a:spLocks/>
          </p:cNvSpPr>
          <p:nvPr/>
        </p:nvSpPr>
        <p:spPr>
          <a:xfrm>
            <a:off x="838201" y="1618290"/>
            <a:ext cx="8035634" cy="96668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76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76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76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76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76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t>Requester Setup – clear defaults</a:t>
            </a:r>
          </a:p>
          <a:p>
            <a:pPr marL="0" indent="0">
              <a:buFont typeface="Arial" panose="020B0604020202020204" pitchFamily="34" charset="0"/>
              <a:buNone/>
            </a:pPr>
            <a:r>
              <a:rPr lang="en-US" sz="1400" dirty="0"/>
              <a:t>Nav: Main Menu &gt; Set Up Financials/Supply Chain &gt; Product Related &gt; Procurement Options &gt; Purchasing &gt; Requester Setup</a:t>
            </a:r>
          </a:p>
          <a:p>
            <a:pPr marL="457200" lvl="1" indent="0">
              <a:buFont typeface="Arial" panose="020B0604020202020204" pitchFamily="34" charset="0"/>
              <a:buNone/>
            </a:pPr>
            <a:endParaRPr lang="en-US" dirty="0"/>
          </a:p>
        </p:txBody>
      </p:sp>
      <p:sp>
        <p:nvSpPr>
          <p:cNvPr id="9" name="TextBox 8">
            <a:extLst>
              <a:ext uri="{FF2B5EF4-FFF2-40B4-BE49-F238E27FC236}">
                <a16:creationId xmlns:a16="http://schemas.microsoft.com/office/drawing/2014/main" id="{76A18F4F-B026-411D-8168-378276D01363}"/>
              </a:ext>
            </a:extLst>
          </p:cNvPr>
          <p:cNvSpPr txBox="1"/>
          <p:nvPr/>
        </p:nvSpPr>
        <p:spPr>
          <a:xfrm>
            <a:off x="1345607" y="6182319"/>
            <a:ext cx="6178879" cy="307777"/>
          </a:xfrm>
          <a:prstGeom prst="rect">
            <a:avLst/>
          </a:prstGeom>
          <a:noFill/>
        </p:spPr>
        <p:txBody>
          <a:bodyPr wrap="square" rtlCol="0">
            <a:spAutoFit/>
          </a:bodyPr>
          <a:lstStyle/>
          <a:p>
            <a:r>
              <a:rPr lang="en-US" sz="1400" dirty="0"/>
              <a:t>Role needed:  ZZ Purchasing Local Config </a:t>
            </a:r>
            <a:r>
              <a:rPr lang="en-US" sz="1400" i="1" dirty="0"/>
              <a:t>or</a:t>
            </a:r>
            <a:r>
              <a:rPr lang="en-US" sz="1400" dirty="0"/>
              <a:t> ZZ Setup Fin No Install - WA</a:t>
            </a:r>
          </a:p>
        </p:txBody>
      </p:sp>
      <p:pic>
        <p:nvPicPr>
          <p:cNvPr id="10" name="Picture 9" descr="Purchasing Requester Setup screen">
            <a:extLst>
              <a:ext uri="{FF2B5EF4-FFF2-40B4-BE49-F238E27FC236}">
                <a16:creationId xmlns:a16="http://schemas.microsoft.com/office/drawing/2014/main" id="{A5A51EAC-37E0-4DCA-BB15-1CE81CC27555}"/>
              </a:ext>
            </a:extLst>
          </p:cNvPr>
          <p:cNvPicPr>
            <a:picLocks noChangeAspect="1"/>
          </p:cNvPicPr>
          <p:nvPr/>
        </p:nvPicPr>
        <p:blipFill>
          <a:blip r:embed="rId3"/>
          <a:stretch>
            <a:fillRect/>
          </a:stretch>
        </p:blipFill>
        <p:spPr>
          <a:xfrm>
            <a:off x="1345607" y="2584976"/>
            <a:ext cx="6044224" cy="3465144"/>
          </a:xfrm>
          <a:prstGeom prst="rect">
            <a:avLst/>
          </a:prstGeom>
          <a:ln>
            <a:solidFill>
              <a:schemeClr val="tx1"/>
            </a:solidFill>
          </a:ln>
        </p:spPr>
      </p:pic>
    </p:spTree>
    <p:extLst>
      <p:ext uri="{BB962C8B-B14F-4D97-AF65-F5344CB8AC3E}">
        <p14:creationId xmlns:p14="http://schemas.microsoft.com/office/powerpoint/2010/main" val="98623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529" y="1141244"/>
            <a:ext cx="8336975" cy="581401"/>
          </a:xfrm>
        </p:spPr>
        <p:txBody>
          <a:bodyPr/>
          <a:lstStyle/>
          <a:p>
            <a:r>
              <a:rPr lang="en-US" sz="2800" dirty="0">
                <a:solidFill>
                  <a:schemeClr val="accent4">
                    <a:lumMod val="75000"/>
                  </a:schemeClr>
                </a:solidFill>
              </a:rPr>
              <a:t>Purchasing</a:t>
            </a:r>
          </a:p>
        </p:txBody>
      </p:sp>
      <p:sp>
        <p:nvSpPr>
          <p:cNvPr id="3" name="Content Placeholder 2"/>
          <p:cNvSpPr>
            <a:spLocks noGrp="1"/>
          </p:cNvSpPr>
          <p:nvPr>
            <p:ph idx="1"/>
          </p:nvPr>
        </p:nvSpPr>
        <p:spPr>
          <a:xfrm>
            <a:off x="838200" y="1640326"/>
            <a:ext cx="8035634" cy="966686"/>
          </a:xfrm>
        </p:spPr>
        <p:txBody>
          <a:bodyPr>
            <a:normAutofit/>
          </a:bodyPr>
          <a:lstStyle/>
          <a:p>
            <a:pPr marL="0" indent="0">
              <a:buNone/>
            </a:pPr>
            <a:r>
              <a:rPr lang="en-US" sz="1800" b="1" dirty="0"/>
              <a:t>Buyer Setup – clear defaults</a:t>
            </a:r>
          </a:p>
          <a:p>
            <a:pPr marL="0" indent="0">
              <a:buNone/>
            </a:pPr>
            <a:r>
              <a:rPr lang="en-US" sz="1400" dirty="0"/>
              <a:t>Nav: Main Menu &gt; Set Up Financials/Supply Chain &gt; Product Related &gt; Procurement Options &gt; Purchasing &gt; Buyer Setup</a:t>
            </a:r>
          </a:p>
          <a:p>
            <a:pPr marL="457200" lvl="1" indent="0">
              <a:buNone/>
            </a:pPr>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37</a:t>
            </a:fld>
            <a:endParaRPr lang="en-US" dirty="0"/>
          </a:p>
        </p:txBody>
      </p:sp>
      <p:pic>
        <p:nvPicPr>
          <p:cNvPr id="6" name="Picture 5" descr="Purchasing Buyer Setup screen">
            <a:extLst>
              <a:ext uri="{FF2B5EF4-FFF2-40B4-BE49-F238E27FC236}">
                <a16:creationId xmlns:a16="http://schemas.microsoft.com/office/drawing/2014/main" id="{5E2E5376-971F-43E7-B318-50ACBF178EAA}"/>
              </a:ext>
            </a:extLst>
          </p:cNvPr>
          <p:cNvPicPr>
            <a:picLocks noChangeAspect="1"/>
          </p:cNvPicPr>
          <p:nvPr/>
        </p:nvPicPr>
        <p:blipFill>
          <a:blip r:embed="rId3"/>
          <a:stretch>
            <a:fillRect/>
          </a:stretch>
        </p:blipFill>
        <p:spPr>
          <a:xfrm>
            <a:off x="1337605" y="2726997"/>
            <a:ext cx="6468790" cy="2968554"/>
          </a:xfrm>
          <a:prstGeom prst="rect">
            <a:avLst/>
          </a:prstGeom>
          <a:ln>
            <a:solidFill>
              <a:schemeClr val="tx1"/>
            </a:solidFill>
          </a:ln>
        </p:spPr>
      </p:pic>
      <p:pic>
        <p:nvPicPr>
          <p:cNvPr id="4" name="Picture 3" descr="Purchasing Buyer Setup screen">
            <a:extLst>
              <a:ext uri="{FF2B5EF4-FFF2-40B4-BE49-F238E27FC236}">
                <a16:creationId xmlns:a16="http://schemas.microsoft.com/office/drawing/2014/main" id="{6534D780-EA4B-4E8B-9021-D2173D8C10A4}"/>
              </a:ext>
            </a:extLst>
          </p:cNvPr>
          <p:cNvPicPr>
            <a:picLocks noChangeAspect="1"/>
          </p:cNvPicPr>
          <p:nvPr/>
        </p:nvPicPr>
        <p:blipFill>
          <a:blip r:embed="rId4"/>
          <a:stretch>
            <a:fillRect/>
          </a:stretch>
        </p:blipFill>
        <p:spPr>
          <a:xfrm>
            <a:off x="1231772" y="5960704"/>
            <a:ext cx="6194073" cy="384081"/>
          </a:xfrm>
          <a:prstGeom prst="rect">
            <a:avLst/>
          </a:prstGeom>
        </p:spPr>
      </p:pic>
    </p:spTree>
    <p:extLst>
      <p:ext uri="{BB962C8B-B14F-4D97-AF65-F5344CB8AC3E}">
        <p14:creationId xmlns:p14="http://schemas.microsoft.com/office/powerpoint/2010/main" val="2750014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61" y="1208563"/>
            <a:ext cx="8336975" cy="553155"/>
          </a:xfrm>
        </p:spPr>
        <p:txBody>
          <a:bodyPr>
            <a:normAutofit/>
          </a:bodyPr>
          <a:lstStyle/>
          <a:p>
            <a:r>
              <a:rPr lang="en-US" sz="2800" dirty="0"/>
              <a:t>Bi Publisher report – </a:t>
            </a:r>
            <a:r>
              <a:rPr lang="en-US" sz="2800" dirty="0" err="1"/>
              <a:t>bfs_sec_opdf</a:t>
            </a:r>
            <a:endParaRPr lang="en-US" sz="2800"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38</a:t>
            </a:fld>
            <a:endParaRPr lang="en-US" dirty="0"/>
          </a:p>
        </p:txBody>
      </p:sp>
      <p:sp>
        <p:nvSpPr>
          <p:cNvPr id="7" name="TextBox 6">
            <a:extLst>
              <a:ext uri="{FF2B5EF4-FFF2-40B4-BE49-F238E27FC236}">
                <a16:creationId xmlns:a16="http://schemas.microsoft.com/office/drawing/2014/main" id="{B0FD9EE7-3AAA-4ADC-9FCC-13605B5AFDBD}"/>
              </a:ext>
            </a:extLst>
          </p:cNvPr>
          <p:cNvSpPr txBox="1"/>
          <p:nvPr/>
        </p:nvSpPr>
        <p:spPr>
          <a:xfrm>
            <a:off x="581025" y="1761718"/>
            <a:ext cx="7533822" cy="646331"/>
          </a:xfrm>
          <a:prstGeom prst="rect">
            <a:avLst/>
          </a:prstGeom>
          <a:noFill/>
        </p:spPr>
        <p:txBody>
          <a:bodyPr wrap="square" rtlCol="0">
            <a:spAutoFit/>
          </a:bodyPr>
          <a:lstStyle/>
          <a:p>
            <a:r>
              <a:rPr lang="en-US" b="1" dirty="0"/>
              <a:t>Grant Security tab</a:t>
            </a:r>
          </a:p>
          <a:p>
            <a:endParaRPr lang="en-US" dirty="0"/>
          </a:p>
        </p:txBody>
      </p:sp>
      <p:pic>
        <p:nvPicPr>
          <p:cNvPr id="3" name="Picture 2" descr="BI Publisher report, Grant Security tab">
            <a:extLst>
              <a:ext uri="{FF2B5EF4-FFF2-40B4-BE49-F238E27FC236}">
                <a16:creationId xmlns:a16="http://schemas.microsoft.com/office/drawing/2014/main" id="{6B8C54C6-E26F-4DB3-BDF2-F36069F50D54}"/>
              </a:ext>
            </a:extLst>
          </p:cNvPr>
          <p:cNvPicPr>
            <a:picLocks noChangeAspect="1"/>
          </p:cNvPicPr>
          <p:nvPr/>
        </p:nvPicPr>
        <p:blipFill>
          <a:blip r:embed="rId3"/>
          <a:stretch>
            <a:fillRect/>
          </a:stretch>
        </p:blipFill>
        <p:spPr>
          <a:xfrm>
            <a:off x="1128408" y="2254955"/>
            <a:ext cx="6381345" cy="4167674"/>
          </a:xfrm>
          <a:prstGeom prst="rect">
            <a:avLst/>
          </a:prstGeom>
          <a:ln>
            <a:solidFill>
              <a:schemeClr val="tx1"/>
            </a:solidFill>
          </a:ln>
        </p:spPr>
      </p:pic>
    </p:spTree>
    <p:extLst>
      <p:ext uri="{BB962C8B-B14F-4D97-AF65-F5344CB8AC3E}">
        <p14:creationId xmlns:p14="http://schemas.microsoft.com/office/powerpoint/2010/main" val="15619883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928" y="1132986"/>
            <a:ext cx="8336975" cy="797070"/>
          </a:xfrm>
        </p:spPr>
        <p:txBody>
          <a:bodyPr>
            <a:normAutofit/>
          </a:bodyPr>
          <a:lstStyle/>
          <a:p>
            <a:r>
              <a:rPr lang="en-US" sz="2800" dirty="0">
                <a:solidFill>
                  <a:schemeClr val="accent4">
                    <a:lumMod val="75000"/>
                  </a:schemeClr>
                </a:solidFill>
              </a:rPr>
              <a:t>Grants Security</a:t>
            </a:r>
          </a:p>
        </p:txBody>
      </p:sp>
      <p:sp>
        <p:nvSpPr>
          <p:cNvPr id="3" name="Content Placeholder 2"/>
          <p:cNvSpPr>
            <a:spLocks noGrp="1"/>
          </p:cNvSpPr>
          <p:nvPr>
            <p:ph idx="1"/>
          </p:nvPr>
        </p:nvSpPr>
        <p:spPr>
          <a:xfrm>
            <a:off x="559927" y="1555585"/>
            <a:ext cx="7926527" cy="1024039"/>
          </a:xfrm>
        </p:spPr>
        <p:txBody>
          <a:bodyPr>
            <a:noAutofit/>
          </a:bodyPr>
          <a:lstStyle/>
          <a:p>
            <a:pPr marL="0" indent="0">
              <a:buNone/>
            </a:pPr>
            <a:r>
              <a:rPr lang="en-US" sz="1400" dirty="0"/>
              <a:t>Nav: Main Menu &gt; Setup Financials/Supply Chain&gt; Security &gt; Grants Security</a:t>
            </a:r>
          </a:p>
          <a:p>
            <a:pPr marL="0" indent="0">
              <a:buNone/>
            </a:pPr>
            <a:r>
              <a:rPr lang="en-US" sz="1600" dirty="0"/>
              <a:t>PeopleSoft Grants supports user security, which enables you to limit access to specific grant proposals based on the user and department. The record can be removed by clicking on the minus sign.</a:t>
            </a:r>
          </a:p>
          <a:p>
            <a:pPr lvl="2"/>
            <a:endParaRPr lang="en-US" sz="1800" dirty="0"/>
          </a:p>
          <a:p>
            <a:pPr lvl="2"/>
            <a:endParaRPr lang="en-US" sz="1800" dirty="0"/>
          </a:p>
          <a:p>
            <a:pPr lvl="2"/>
            <a:endParaRPr lang="en-US" sz="1800" dirty="0"/>
          </a:p>
          <a:p>
            <a:pPr lvl="2"/>
            <a:endParaRPr lang="en-US" sz="1800" dirty="0"/>
          </a:p>
          <a:p>
            <a:pPr lvl="2"/>
            <a:endParaRPr lang="en-US" sz="1800" dirty="0"/>
          </a:p>
          <a:p>
            <a:pPr lvl="2"/>
            <a:endParaRPr lang="en-US" sz="1800" dirty="0"/>
          </a:p>
          <a:p>
            <a:pPr marL="914400" lvl="2" indent="0">
              <a:buNone/>
            </a:pPr>
            <a:endParaRPr lang="en-US" sz="1800" dirty="0"/>
          </a:p>
          <a:p>
            <a:pPr marL="914400" lvl="2" indent="0">
              <a:buNone/>
            </a:pPr>
            <a:endParaRPr lang="en-US" sz="1800" dirty="0"/>
          </a:p>
          <a:p>
            <a:pPr marL="914400" lvl="2" indent="0">
              <a:buNone/>
            </a:pPr>
            <a:endParaRPr lang="en-US" sz="1800" dirty="0"/>
          </a:p>
          <a:p>
            <a:pPr marL="914400" lvl="2" indent="0">
              <a:buNone/>
            </a:pPr>
            <a:endParaRPr lang="en-US" sz="1800" dirty="0"/>
          </a:p>
          <a:p>
            <a:pPr marL="914400" lvl="2" indent="0">
              <a:buNone/>
            </a:pPr>
            <a:endParaRPr lang="en-US" sz="1800" dirty="0"/>
          </a:p>
          <a:p>
            <a:pPr marL="914400" lvl="2" indent="0">
              <a:buNone/>
            </a:pPr>
            <a:endParaRPr lang="en-US" sz="1800" dirty="0"/>
          </a:p>
          <a:p>
            <a:pPr marL="914400" lvl="2" indent="0">
              <a:buNone/>
            </a:pPr>
            <a:endParaRPr lang="en-US" sz="1800" dirty="0"/>
          </a:p>
          <a:p>
            <a:pPr marL="914400" lvl="2" indent="0">
              <a:buNone/>
            </a:pPr>
            <a:endParaRPr lang="en-US" sz="1800" dirty="0"/>
          </a:p>
          <a:p>
            <a:pPr marL="914400" lvl="2" indent="0">
              <a:buNone/>
            </a:pPr>
            <a:r>
              <a:rPr lang="en-US" sz="1800" dirty="0"/>
              <a:t> </a:t>
            </a:r>
          </a:p>
          <a:p>
            <a:pPr marL="914400" lvl="2" indent="0">
              <a:buNone/>
            </a:pPr>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39</a:t>
            </a:fld>
            <a:endParaRPr lang="en-US" dirty="0"/>
          </a:p>
        </p:txBody>
      </p:sp>
      <p:pic>
        <p:nvPicPr>
          <p:cNvPr id="6" name="Picture 5" descr="Grant Security screen">
            <a:extLst>
              <a:ext uri="{FF2B5EF4-FFF2-40B4-BE49-F238E27FC236}">
                <a16:creationId xmlns:a16="http://schemas.microsoft.com/office/drawing/2014/main" id="{4B4FB770-54FA-4242-B379-FD259833073A}"/>
              </a:ext>
            </a:extLst>
          </p:cNvPr>
          <p:cNvPicPr>
            <a:picLocks noChangeAspect="1"/>
          </p:cNvPicPr>
          <p:nvPr/>
        </p:nvPicPr>
        <p:blipFill rotWithShape="1">
          <a:blip r:embed="rId3"/>
          <a:srcRect t="6174" r="2728"/>
          <a:stretch/>
        </p:blipFill>
        <p:spPr>
          <a:xfrm>
            <a:off x="1527242" y="2748612"/>
            <a:ext cx="5307273" cy="3300169"/>
          </a:xfrm>
          <a:prstGeom prst="rect">
            <a:avLst/>
          </a:prstGeom>
          <a:ln>
            <a:solidFill>
              <a:schemeClr val="tx1"/>
            </a:solidFill>
          </a:ln>
        </p:spPr>
      </p:pic>
      <p:sp>
        <p:nvSpPr>
          <p:cNvPr id="7" name="TextBox 6">
            <a:extLst>
              <a:ext uri="{FF2B5EF4-FFF2-40B4-BE49-F238E27FC236}">
                <a16:creationId xmlns:a16="http://schemas.microsoft.com/office/drawing/2014/main" id="{D6862B2E-E8EF-406E-8C5D-E3D82E0007AC}"/>
              </a:ext>
            </a:extLst>
          </p:cNvPr>
          <p:cNvSpPr txBox="1"/>
          <p:nvPr/>
        </p:nvSpPr>
        <p:spPr>
          <a:xfrm>
            <a:off x="1426219" y="6242479"/>
            <a:ext cx="6558258" cy="307777"/>
          </a:xfrm>
          <a:prstGeom prst="rect">
            <a:avLst/>
          </a:prstGeom>
          <a:noFill/>
        </p:spPr>
        <p:txBody>
          <a:bodyPr wrap="square" rtlCol="0">
            <a:spAutoFit/>
          </a:bodyPr>
          <a:lstStyle/>
          <a:p>
            <a:r>
              <a:rPr lang="en-US" sz="1400" dirty="0"/>
              <a:t>Role needed:  ZZ Setup Fin No Install _ WA </a:t>
            </a:r>
            <a:r>
              <a:rPr lang="en-US" sz="1400" i="1" dirty="0"/>
              <a:t>or</a:t>
            </a:r>
            <a:r>
              <a:rPr lang="en-US" sz="1400" dirty="0"/>
              <a:t> ZZ Local Security Admin</a:t>
            </a:r>
          </a:p>
        </p:txBody>
      </p:sp>
    </p:spTree>
    <p:extLst>
      <p:ext uri="{BB962C8B-B14F-4D97-AF65-F5344CB8AC3E}">
        <p14:creationId xmlns:p14="http://schemas.microsoft.com/office/powerpoint/2010/main" val="1003335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1354445"/>
            <a:ext cx="8336975" cy="532389"/>
          </a:xfrm>
        </p:spPr>
        <p:txBody>
          <a:bodyPr>
            <a:normAutofit/>
          </a:bodyPr>
          <a:lstStyle/>
          <a:p>
            <a:r>
              <a:rPr lang="en-US" sz="2800" dirty="0"/>
              <a:t>Other Areas - offboarding</a:t>
            </a:r>
          </a:p>
        </p:txBody>
      </p:sp>
      <p:sp>
        <p:nvSpPr>
          <p:cNvPr id="5" name="Slide Number Placeholder 4"/>
          <p:cNvSpPr>
            <a:spLocks noGrp="1"/>
          </p:cNvSpPr>
          <p:nvPr>
            <p:ph type="sldNum" sz="quarter" idx="12"/>
          </p:nvPr>
        </p:nvSpPr>
        <p:spPr/>
        <p:txBody>
          <a:bodyPr/>
          <a:lstStyle/>
          <a:p>
            <a:fld id="{64336152-522D-534E-A387-BE770A7CAF94}" type="slidenum">
              <a:rPr lang="en-US" smtClean="0"/>
              <a:pPr/>
              <a:t>4</a:t>
            </a:fld>
            <a:endParaRPr lang="en-US" dirty="0"/>
          </a:p>
        </p:txBody>
      </p:sp>
      <p:sp>
        <p:nvSpPr>
          <p:cNvPr id="4" name="Content Placeholder 3">
            <a:extLst>
              <a:ext uri="{FF2B5EF4-FFF2-40B4-BE49-F238E27FC236}">
                <a16:creationId xmlns:a16="http://schemas.microsoft.com/office/drawing/2014/main" id="{B24B32BF-257C-4AE5-BA05-586AC4405DD0}"/>
              </a:ext>
            </a:extLst>
          </p:cNvPr>
          <p:cNvSpPr>
            <a:spLocks noGrp="1"/>
          </p:cNvSpPr>
          <p:nvPr>
            <p:ph idx="1"/>
          </p:nvPr>
        </p:nvSpPr>
        <p:spPr>
          <a:xfrm>
            <a:off x="1130438" y="1984111"/>
            <a:ext cx="7149815" cy="3111636"/>
          </a:xfrm>
        </p:spPr>
        <p:txBody>
          <a:bodyPr/>
          <a:lstStyle/>
          <a:p>
            <a:r>
              <a:rPr lang="en-US" sz="2000" dirty="0"/>
              <a:t>The Finance Pillar has many secondary security areas that are critical to consider and update when offboarding an employee.  This responsibility is a joint responsibility between Finance functional data/area owners at the college, and the Local Security Administrators.  Communication between the parties is CRITICAL.  </a:t>
            </a:r>
          </a:p>
          <a:p>
            <a:r>
              <a:rPr lang="en-US" sz="2000" dirty="0"/>
              <a:t>We will walk through the various finance secondary security areas using our offboarding tools.</a:t>
            </a:r>
          </a:p>
        </p:txBody>
      </p:sp>
    </p:spTree>
    <p:extLst>
      <p:ext uri="{BB962C8B-B14F-4D97-AF65-F5344CB8AC3E}">
        <p14:creationId xmlns:p14="http://schemas.microsoft.com/office/powerpoint/2010/main" val="13660291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61" y="1208563"/>
            <a:ext cx="8336975" cy="553155"/>
          </a:xfrm>
        </p:spPr>
        <p:txBody>
          <a:bodyPr>
            <a:normAutofit/>
          </a:bodyPr>
          <a:lstStyle/>
          <a:p>
            <a:r>
              <a:rPr lang="en-US" sz="2800" dirty="0"/>
              <a:t>Bi Publisher report – </a:t>
            </a:r>
            <a:r>
              <a:rPr lang="en-US" sz="2800" dirty="0" err="1"/>
              <a:t>bfs_sec_opdf</a:t>
            </a:r>
            <a:endParaRPr lang="en-US" sz="2800"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40</a:t>
            </a:fld>
            <a:endParaRPr lang="en-US" dirty="0"/>
          </a:p>
        </p:txBody>
      </p:sp>
      <p:sp>
        <p:nvSpPr>
          <p:cNvPr id="7" name="TextBox 6">
            <a:extLst>
              <a:ext uri="{FF2B5EF4-FFF2-40B4-BE49-F238E27FC236}">
                <a16:creationId xmlns:a16="http://schemas.microsoft.com/office/drawing/2014/main" id="{B0FD9EE7-3AAA-4ADC-9FCC-13605B5AFDBD}"/>
              </a:ext>
            </a:extLst>
          </p:cNvPr>
          <p:cNvSpPr txBox="1"/>
          <p:nvPr/>
        </p:nvSpPr>
        <p:spPr>
          <a:xfrm>
            <a:off x="581025" y="1761718"/>
            <a:ext cx="7533822" cy="646331"/>
          </a:xfrm>
          <a:prstGeom prst="rect">
            <a:avLst/>
          </a:prstGeom>
          <a:noFill/>
        </p:spPr>
        <p:txBody>
          <a:bodyPr wrap="square" rtlCol="0">
            <a:spAutoFit/>
          </a:bodyPr>
          <a:lstStyle/>
          <a:p>
            <a:r>
              <a:rPr lang="en-US" b="1" dirty="0"/>
              <a:t>KK Rules tab</a:t>
            </a:r>
          </a:p>
          <a:p>
            <a:endParaRPr lang="en-US" dirty="0"/>
          </a:p>
        </p:txBody>
      </p:sp>
      <p:pic>
        <p:nvPicPr>
          <p:cNvPr id="4" name="Picture 3" descr="BI Publisher Report, KK Rules tab">
            <a:extLst>
              <a:ext uri="{FF2B5EF4-FFF2-40B4-BE49-F238E27FC236}">
                <a16:creationId xmlns:a16="http://schemas.microsoft.com/office/drawing/2014/main" id="{5E3FC3E5-77C6-458E-8497-5896A014C436}"/>
              </a:ext>
            </a:extLst>
          </p:cNvPr>
          <p:cNvPicPr>
            <a:picLocks noChangeAspect="1"/>
          </p:cNvPicPr>
          <p:nvPr/>
        </p:nvPicPr>
        <p:blipFill>
          <a:blip r:embed="rId2"/>
          <a:stretch>
            <a:fillRect/>
          </a:stretch>
        </p:blipFill>
        <p:spPr>
          <a:xfrm>
            <a:off x="1595336" y="2230025"/>
            <a:ext cx="5301059" cy="3785594"/>
          </a:xfrm>
          <a:prstGeom prst="rect">
            <a:avLst/>
          </a:prstGeom>
          <a:ln>
            <a:solidFill>
              <a:schemeClr val="tx1"/>
            </a:solidFill>
          </a:ln>
        </p:spPr>
      </p:pic>
    </p:spTree>
    <p:extLst>
      <p:ext uri="{BB962C8B-B14F-4D97-AF65-F5344CB8AC3E}">
        <p14:creationId xmlns:p14="http://schemas.microsoft.com/office/powerpoint/2010/main" val="40826967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35" y="1104317"/>
            <a:ext cx="8336975" cy="522145"/>
          </a:xfrm>
        </p:spPr>
        <p:txBody>
          <a:bodyPr/>
          <a:lstStyle/>
          <a:p>
            <a:r>
              <a:rPr lang="en-US" sz="2800" dirty="0">
                <a:solidFill>
                  <a:schemeClr val="accent4">
                    <a:lumMod val="75000"/>
                  </a:schemeClr>
                </a:solidFill>
              </a:rPr>
              <a:t>Commitment control rules</a:t>
            </a:r>
          </a:p>
        </p:txBody>
      </p:sp>
      <p:sp>
        <p:nvSpPr>
          <p:cNvPr id="3" name="Content Placeholder 2"/>
          <p:cNvSpPr>
            <a:spLocks noGrp="1"/>
          </p:cNvSpPr>
          <p:nvPr>
            <p:ph idx="1"/>
          </p:nvPr>
        </p:nvSpPr>
        <p:spPr>
          <a:xfrm>
            <a:off x="503960" y="1498667"/>
            <a:ext cx="8236527" cy="2051929"/>
          </a:xfrm>
        </p:spPr>
        <p:txBody>
          <a:bodyPr>
            <a:noAutofit/>
          </a:bodyPr>
          <a:lstStyle/>
          <a:p>
            <a:pPr marL="0" indent="0">
              <a:spcBef>
                <a:spcPts val="1200"/>
              </a:spcBef>
              <a:buNone/>
            </a:pPr>
            <a:r>
              <a:rPr lang="en-US" sz="1200" dirty="0"/>
              <a:t>Nav: Main Menu &gt; Commitment Control &gt; Define Budget Security &gt; Assign Rule to User ID</a:t>
            </a:r>
          </a:p>
          <a:p>
            <a:pPr>
              <a:spcBef>
                <a:spcPts val="1200"/>
              </a:spcBef>
            </a:pPr>
            <a:r>
              <a:rPr lang="en-US" sz="1100" b="1" dirty="0"/>
              <a:t>BUDG_DT_R</a:t>
            </a:r>
            <a:r>
              <a:rPr lang="en-US" sz="1100" dirty="0"/>
              <a:t>:  Allows Users to override the budget date on transactions that error due to the budget date on a transaction.</a:t>
            </a:r>
          </a:p>
          <a:p>
            <a:pPr>
              <a:spcBef>
                <a:spcPts val="1200"/>
              </a:spcBef>
            </a:pPr>
            <a:r>
              <a:rPr lang="en-US" sz="1100" b="1" dirty="0"/>
              <a:t>BYPASS_R:</a:t>
            </a:r>
            <a:r>
              <a:rPr lang="en-US" sz="1100" dirty="0"/>
              <a:t> Allows a User to bypass budget checking entirely.(This function is reserved for occasions such as when a user needs to correct a suspense journal that was generated from within a source application like Purchasing and whose accounting entries have already been budget-checked.)</a:t>
            </a:r>
          </a:p>
          <a:p>
            <a:pPr>
              <a:spcBef>
                <a:spcPts val="1200"/>
              </a:spcBef>
            </a:pPr>
            <a:r>
              <a:rPr lang="en-US" sz="1100" b="1" dirty="0"/>
              <a:t>NOTIFY:</a:t>
            </a:r>
            <a:r>
              <a:rPr lang="en-US" sz="1100" dirty="0"/>
              <a:t>  Enables users to be notified by workflow when budget exceptions occur or when a specified percentage of the budget has been used. </a:t>
            </a:r>
          </a:p>
          <a:p>
            <a:pPr>
              <a:spcBef>
                <a:spcPts val="1200"/>
              </a:spcBef>
            </a:pPr>
            <a:r>
              <a:rPr lang="en-US" sz="1100" b="1" dirty="0"/>
              <a:t>OVERRIDE_R</a:t>
            </a:r>
            <a:r>
              <a:rPr lang="en-US" sz="1100" dirty="0"/>
              <a:t>:  Allows users to override budget checking exceptions for a new transaction or pass a transaction that has failed budget checking.</a:t>
            </a:r>
          </a:p>
          <a:p>
            <a:pPr marL="0" indent="0">
              <a:spcBef>
                <a:spcPts val="1200"/>
              </a:spcBef>
              <a:buNone/>
            </a:pPr>
            <a:r>
              <a:rPr lang="en-US" sz="1800" dirty="0"/>
              <a:t>Clear the rules by clicking on the minus sign for each record</a:t>
            </a:r>
            <a:r>
              <a:rPr lang="en-US" sz="1600" dirty="0"/>
              <a:t>.</a:t>
            </a:r>
          </a:p>
        </p:txBody>
      </p:sp>
      <p:sp>
        <p:nvSpPr>
          <p:cNvPr id="5" name="Slide Number Placeholder 4"/>
          <p:cNvSpPr>
            <a:spLocks noGrp="1"/>
          </p:cNvSpPr>
          <p:nvPr>
            <p:ph type="sldNum" sz="quarter" idx="12"/>
          </p:nvPr>
        </p:nvSpPr>
        <p:spPr/>
        <p:txBody>
          <a:bodyPr/>
          <a:lstStyle/>
          <a:p>
            <a:fld id="{64336152-522D-534E-A387-BE770A7CAF94}" type="slidenum">
              <a:rPr lang="en-US" smtClean="0"/>
              <a:pPr/>
              <a:t>41</a:t>
            </a:fld>
            <a:endParaRPr lang="en-US" dirty="0"/>
          </a:p>
        </p:txBody>
      </p:sp>
      <p:pic>
        <p:nvPicPr>
          <p:cNvPr id="6" name="Picture 5" descr="Assign Commitment Control Security Rule to User ID screen.">
            <a:extLst>
              <a:ext uri="{FF2B5EF4-FFF2-40B4-BE49-F238E27FC236}">
                <a16:creationId xmlns:a16="http://schemas.microsoft.com/office/drawing/2014/main" id="{2DD0373A-9CD7-4F44-945F-E15551167091}"/>
              </a:ext>
            </a:extLst>
          </p:cNvPr>
          <p:cNvPicPr>
            <a:picLocks noChangeAspect="1"/>
          </p:cNvPicPr>
          <p:nvPr/>
        </p:nvPicPr>
        <p:blipFill>
          <a:blip r:embed="rId3"/>
          <a:stretch>
            <a:fillRect/>
          </a:stretch>
        </p:blipFill>
        <p:spPr>
          <a:xfrm>
            <a:off x="1362955" y="4016890"/>
            <a:ext cx="5711353" cy="2323691"/>
          </a:xfrm>
          <a:prstGeom prst="rect">
            <a:avLst/>
          </a:prstGeom>
          <a:ln>
            <a:solidFill>
              <a:schemeClr val="tx1"/>
            </a:solidFill>
          </a:ln>
        </p:spPr>
      </p:pic>
      <p:sp>
        <p:nvSpPr>
          <p:cNvPr id="7" name="TextBox 6">
            <a:extLst>
              <a:ext uri="{FF2B5EF4-FFF2-40B4-BE49-F238E27FC236}">
                <a16:creationId xmlns:a16="http://schemas.microsoft.com/office/drawing/2014/main" id="{027AD360-36B2-4D6A-8525-F9649DE2D369}"/>
              </a:ext>
            </a:extLst>
          </p:cNvPr>
          <p:cNvSpPr txBox="1"/>
          <p:nvPr/>
        </p:nvSpPr>
        <p:spPr>
          <a:xfrm>
            <a:off x="1362955" y="6413698"/>
            <a:ext cx="5381210" cy="307777"/>
          </a:xfrm>
          <a:prstGeom prst="rect">
            <a:avLst/>
          </a:prstGeom>
          <a:noFill/>
        </p:spPr>
        <p:txBody>
          <a:bodyPr wrap="square" rtlCol="0">
            <a:spAutoFit/>
          </a:bodyPr>
          <a:lstStyle/>
          <a:p>
            <a:r>
              <a:rPr lang="en-US" sz="1400" dirty="0"/>
              <a:t>Role needed:  ZZ CC Local Config</a:t>
            </a:r>
          </a:p>
        </p:txBody>
      </p:sp>
    </p:spTree>
    <p:extLst>
      <p:ext uri="{BB962C8B-B14F-4D97-AF65-F5344CB8AC3E}">
        <p14:creationId xmlns:p14="http://schemas.microsoft.com/office/powerpoint/2010/main" val="40165240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8" y="1241013"/>
            <a:ext cx="8336975" cy="502062"/>
          </a:xfrm>
        </p:spPr>
        <p:txBody>
          <a:bodyPr/>
          <a:lstStyle/>
          <a:p>
            <a:r>
              <a:rPr lang="en-US" sz="2800" dirty="0">
                <a:solidFill>
                  <a:schemeClr val="accent4">
                    <a:lumMod val="75000"/>
                  </a:schemeClr>
                </a:solidFill>
              </a:rPr>
              <a:t>Commitment control</a:t>
            </a:r>
          </a:p>
        </p:txBody>
      </p:sp>
      <p:sp>
        <p:nvSpPr>
          <p:cNvPr id="3" name="Content Placeholder 2"/>
          <p:cNvSpPr>
            <a:spLocks noGrp="1"/>
          </p:cNvSpPr>
          <p:nvPr>
            <p:ph idx="1"/>
          </p:nvPr>
        </p:nvSpPr>
        <p:spPr>
          <a:xfrm>
            <a:off x="612276" y="1743076"/>
            <a:ext cx="7384037" cy="1259731"/>
          </a:xfrm>
        </p:spPr>
        <p:txBody>
          <a:bodyPr>
            <a:normAutofit/>
          </a:bodyPr>
          <a:lstStyle/>
          <a:p>
            <a:pPr marL="0" indent="0">
              <a:buNone/>
            </a:pPr>
            <a:r>
              <a:rPr lang="en-US" sz="1400" dirty="0"/>
              <a:t>Nav: Main Menu &gt; Commitment Control &gt; Define Budget Security &gt; Request Build</a:t>
            </a:r>
          </a:p>
          <a:p>
            <a:pPr marL="0" indent="0">
              <a:buNone/>
            </a:pPr>
            <a:r>
              <a:rPr lang="en-US" sz="1800" dirty="0"/>
              <a:t>Once the rules are removed for a User, the Request Build process needs to run for the changes to take effect.  The process runs nightly, but can also be ran immediately as needed</a:t>
            </a:r>
            <a:r>
              <a:rPr lang="en-US" sz="2000" dirty="0"/>
              <a:t>.</a:t>
            </a:r>
          </a:p>
        </p:txBody>
      </p:sp>
      <p:sp>
        <p:nvSpPr>
          <p:cNvPr id="5" name="Slide Number Placeholder 4"/>
          <p:cNvSpPr>
            <a:spLocks noGrp="1"/>
          </p:cNvSpPr>
          <p:nvPr>
            <p:ph type="sldNum" sz="quarter" idx="12"/>
          </p:nvPr>
        </p:nvSpPr>
        <p:spPr/>
        <p:txBody>
          <a:bodyPr/>
          <a:lstStyle/>
          <a:p>
            <a:fld id="{64336152-522D-534E-A387-BE770A7CAF94}" type="slidenum">
              <a:rPr lang="en-US" smtClean="0"/>
              <a:pPr/>
              <a:t>42</a:t>
            </a:fld>
            <a:endParaRPr lang="en-US" dirty="0"/>
          </a:p>
        </p:txBody>
      </p:sp>
      <p:pic>
        <p:nvPicPr>
          <p:cNvPr id="6" name="Picture 5" descr="Request build commitment control security screen">
            <a:extLst>
              <a:ext uri="{FF2B5EF4-FFF2-40B4-BE49-F238E27FC236}">
                <a16:creationId xmlns:a16="http://schemas.microsoft.com/office/drawing/2014/main" id="{A124CF5E-48B3-46DE-B4C8-3F4DBD1BBDF8}"/>
              </a:ext>
            </a:extLst>
          </p:cNvPr>
          <p:cNvPicPr>
            <a:picLocks noChangeAspect="1"/>
          </p:cNvPicPr>
          <p:nvPr/>
        </p:nvPicPr>
        <p:blipFill>
          <a:blip r:embed="rId2"/>
          <a:stretch>
            <a:fillRect/>
          </a:stretch>
        </p:blipFill>
        <p:spPr>
          <a:xfrm>
            <a:off x="984754" y="3294637"/>
            <a:ext cx="7011559" cy="2023273"/>
          </a:xfrm>
          <a:prstGeom prst="rect">
            <a:avLst/>
          </a:prstGeom>
          <a:ln>
            <a:solidFill>
              <a:schemeClr val="tx1"/>
            </a:solidFill>
          </a:ln>
        </p:spPr>
      </p:pic>
      <p:pic>
        <p:nvPicPr>
          <p:cNvPr id="8" name="Picture 7">
            <a:extLst>
              <a:ext uri="{FF2B5EF4-FFF2-40B4-BE49-F238E27FC236}">
                <a16:creationId xmlns:a16="http://schemas.microsoft.com/office/drawing/2014/main" id="{17B2F74A-FED3-4AA0-8D32-22752875D0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74323" y="5910527"/>
            <a:ext cx="6527588" cy="437332"/>
          </a:xfrm>
          <a:prstGeom prst="rect">
            <a:avLst/>
          </a:prstGeom>
        </p:spPr>
      </p:pic>
    </p:spTree>
    <p:extLst>
      <p:ext uri="{BB962C8B-B14F-4D97-AF65-F5344CB8AC3E}">
        <p14:creationId xmlns:p14="http://schemas.microsoft.com/office/powerpoint/2010/main" val="23844894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61" y="1208563"/>
            <a:ext cx="8336975" cy="553155"/>
          </a:xfrm>
        </p:spPr>
        <p:txBody>
          <a:bodyPr>
            <a:normAutofit/>
          </a:bodyPr>
          <a:lstStyle/>
          <a:p>
            <a:r>
              <a:rPr lang="en-US" sz="2800" dirty="0"/>
              <a:t>Bi Publisher report – </a:t>
            </a:r>
            <a:r>
              <a:rPr lang="en-US" sz="2800" dirty="0" err="1"/>
              <a:t>bfs_sec_opdf</a:t>
            </a:r>
            <a:endParaRPr lang="en-US" sz="2800"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43</a:t>
            </a:fld>
            <a:endParaRPr lang="en-US" dirty="0"/>
          </a:p>
        </p:txBody>
      </p:sp>
      <p:sp>
        <p:nvSpPr>
          <p:cNvPr id="7" name="TextBox 6">
            <a:extLst>
              <a:ext uri="{FF2B5EF4-FFF2-40B4-BE49-F238E27FC236}">
                <a16:creationId xmlns:a16="http://schemas.microsoft.com/office/drawing/2014/main" id="{B0FD9EE7-3AAA-4ADC-9FCC-13605B5AFDBD}"/>
              </a:ext>
            </a:extLst>
          </p:cNvPr>
          <p:cNvSpPr txBox="1"/>
          <p:nvPr/>
        </p:nvSpPr>
        <p:spPr>
          <a:xfrm>
            <a:off x="581025" y="1761718"/>
            <a:ext cx="7533822" cy="646331"/>
          </a:xfrm>
          <a:prstGeom prst="rect">
            <a:avLst/>
          </a:prstGeom>
          <a:noFill/>
        </p:spPr>
        <p:txBody>
          <a:bodyPr wrap="square" rtlCol="0">
            <a:spAutoFit/>
          </a:bodyPr>
          <a:lstStyle/>
          <a:p>
            <a:r>
              <a:rPr lang="en-US" b="1" dirty="0"/>
              <a:t>Treasury Payment tab</a:t>
            </a:r>
          </a:p>
          <a:p>
            <a:r>
              <a:rPr lang="en-US" dirty="0"/>
              <a:t> </a:t>
            </a:r>
          </a:p>
        </p:txBody>
      </p:sp>
      <p:pic>
        <p:nvPicPr>
          <p:cNvPr id="4" name="Picture 3" descr="BI Publisher report, Treasury Payments tab">
            <a:extLst>
              <a:ext uri="{FF2B5EF4-FFF2-40B4-BE49-F238E27FC236}">
                <a16:creationId xmlns:a16="http://schemas.microsoft.com/office/drawing/2014/main" id="{A1C5AA96-A994-4D75-B8BC-A676313955A0}"/>
              </a:ext>
            </a:extLst>
          </p:cNvPr>
          <p:cNvPicPr>
            <a:picLocks noChangeAspect="1"/>
          </p:cNvPicPr>
          <p:nvPr/>
        </p:nvPicPr>
        <p:blipFill>
          <a:blip r:embed="rId2"/>
          <a:stretch>
            <a:fillRect/>
          </a:stretch>
        </p:blipFill>
        <p:spPr>
          <a:xfrm>
            <a:off x="1178867" y="2188414"/>
            <a:ext cx="6338137" cy="4069333"/>
          </a:xfrm>
          <a:prstGeom prst="rect">
            <a:avLst/>
          </a:prstGeom>
          <a:ln>
            <a:solidFill>
              <a:schemeClr val="tx1"/>
            </a:solidFill>
          </a:ln>
        </p:spPr>
      </p:pic>
    </p:spTree>
    <p:extLst>
      <p:ext uri="{BB962C8B-B14F-4D97-AF65-F5344CB8AC3E}">
        <p14:creationId xmlns:p14="http://schemas.microsoft.com/office/powerpoint/2010/main" val="9648879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068037"/>
            <a:ext cx="8336975" cy="617888"/>
          </a:xfrm>
        </p:spPr>
        <p:txBody>
          <a:bodyPr>
            <a:normAutofit/>
          </a:bodyPr>
          <a:lstStyle/>
          <a:p>
            <a:r>
              <a:rPr lang="en-US" sz="2800" dirty="0">
                <a:solidFill>
                  <a:schemeClr val="accent4">
                    <a:lumMod val="75000"/>
                  </a:schemeClr>
                </a:solidFill>
              </a:rPr>
              <a:t>Treasury – Financial Gateway </a:t>
            </a:r>
          </a:p>
        </p:txBody>
      </p:sp>
      <p:sp>
        <p:nvSpPr>
          <p:cNvPr id="3" name="Content Placeholder 2"/>
          <p:cNvSpPr>
            <a:spLocks noGrp="1"/>
          </p:cNvSpPr>
          <p:nvPr>
            <p:ph idx="1"/>
          </p:nvPr>
        </p:nvSpPr>
        <p:spPr>
          <a:xfrm>
            <a:off x="536860" y="1531814"/>
            <a:ext cx="7869385" cy="2437072"/>
          </a:xfrm>
        </p:spPr>
        <p:txBody>
          <a:bodyPr>
            <a:normAutofit lnSpcReduction="10000"/>
          </a:bodyPr>
          <a:lstStyle/>
          <a:p>
            <a:pPr marL="0" indent="0">
              <a:buNone/>
            </a:pPr>
            <a:r>
              <a:rPr lang="en-US" sz="2000" dirty="0"/>
              <a:t>Payment Security Rules</a:t>
            </a:r>
          </a:p>
          <a:p>
            <a:pPr marL="457200" lvl="1" indent="0">
              <a:buNone/>
            </a:pPr>
            <a:r>
              <a:rPr lang="en-US" sz="1400" dirty="0"/>
              <a:t>Nav: Main menu &gt; Financial Gateway &gt; Security &gt; Security User Assignment</a:t>
            </a:r>
          </a:p>
          <a:p>
            <a:pPr lvl="1"/>
            <a:r>
              <a:rPr lang="en-US" sz="1800" dirty="0"/>
              <a:t>The payment security rule functionality limits the list of prompt values for secured fields to only those that meet the defined security rule criteria. The prompt values are determined based on the rule definitions that are assigned to a given user or role and include bank codes and bank accounts for each institution.</a:t>
            </a:r>
          </a:p>
          <a:p>
            <a:pPr lvl="1"/>
            <a:r>
              <a:rPr lang="en-US" sz="1800" dirty="0"/>
              <a:t>Rules should be removed (click on the minus sign) and the option to View all Payments should not be checked.</a:t>
            </a:r>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44</a:t>
            </a:fld>
            <a:endParaRPr lang="en-US" dirty="0"/>
          </a:p>
        </p:txBody>
      </p:sp>
      <p:sp>
        <p:nvSpPr>
          <p:cNvPr id="6" name="TextBox 5">
            <a:extLst>
              <a:ext uri="{FF2B5EF4-FFF2-40B4-BE49-F238E27FC236}">
                <a16:creationId xmlns:a16="http://schemas.microsoft.com/office/drawing/2014/main" id="{1E3D29C8-3ADD-4917-8F66-99FA1B11E9B7}"/>
              </a:ext>
            </a:extLst>
          </p:cNvPr>
          <p:cNvSpPr txBox="1"/>
          <p:nvPr/>
        </p:nvSpPr>
        <p:spPr>
          <a:xfrm>
            <a:off x="2136546" y="6088578"/>
            <a:ext cx="4286250" cy="307777"/>
          </a:xfrm>
          <a:prstGeom prst="rect">
            <a:avLst/>
          </a:prstGeom>
          <a:noFill/>
        </p:spPr>
        <p:txBody>
          <a:bodyPr wrap="square" rtlCol="0">
            <a:spAutoFit/>
          </a:bodyPr>
          <a:lstStyle/>
          <a:p>
            <a:r>
              <a:rPr lang="en-US" sz="1400" dirty="0"/>
              <a:t>Role needed:  ZZ Treasury Local Config</a:t>
            </a:r>
          </a:p>
        </p:txBody>
      </p:sp>
      <p:pic>
        <p:nvPicPr>
          <p:cNvPr id="7" name="Picture 6" descr="Security User Assignment screen">
            <a:extLst>
              <a:ext uri="{FF2B5EF4-FFF2-40B4-BE49-F238E27FC236}">
                <a16:creationId xmlns:a16="http://schemas.microsoft.com/office/drawing/2014/main" id="{A8649FAB-2E59-49E6-816A-DCCDA5B838A6}"/>
              </a:ext>
            </a:extLst>
          </p:cNvPr>
          <p:cNvPicPr>
            <a:picLocks noChangeAspect="1"/>
          </p:cNvPicPr>
          <p:nvPr/>
        </p:nvPicPr>
        <p:blipFill>
          <a:blip r:embed="rId2"/>
          <a:stretch>
            <a:fillRect/>
          </a:stretch>
        </p:blipFill>
        <p:spPr>
          <a:xfrm>
            <a:off x="2023858" y="3826037"/>
            <a:ext cx="5096283" cy="2097143"/>
          </a:xfrm>
          <a:prstGeom prst="rect">
            <a:avLst/>
          </a:prstGeom>
          <a:ln>
            <a:solidFill>
              <a:schemeClr val="tx1"/>
            </a:solidFill>
          </a:ln>
        </p:spPr>
      </p:pic>
    </p:spTree>
    <p:extLst>
      <p:ext uri="{BB962C8B-B14F-4D97-AF65-F5344CB8AC3E}">
        <p14:creationId xmlns:p14="http://schemas.microsoft.com/office/powerpoint/2010/main" val="21758437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61" y="1208563"/>
            <a:ext cx="8336975" cy="553155"/>
          </a:xfrm>
        </p:spPr>
        <p:txBody>
          <a:bodyPr>
            <a:normAutofit/>
          </a:bodyPr>
          <a:lstStyle/>
          <a:p>
            <a:r>
              <a:rPr lang="en-US" sz="2800" dirty="0"/>
              <a:t>Bi Publisher report – </a:t>
            </a:r>
            <a:r>
              <a:rPr lang="en-US" sz="2800" dirty="0" err="1"/>
              <a:t>bfs_sec_opdf</a:t>
            </a:r>
            <a:endParaRPr lang="en-US" sz="2800"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45</a:t>
            </a:fld>
            <a:endParaRPr lang="en-US" dirty="0"/>
          </a:p>
        </p:txBody>
      </p:sp>
      <p:sp>
        <p:nvSpPr>
          <p:cNvPr id="7" name="TextBox 6">
            <a:extLst>
              <a:ext uri="{FF2B5EF4-FFF2-40B4-BE49-F238E27FC236}">
                <a16:creationId xmlns:a16="http://schemas.microsoft.com/office/drawing/2014/main" id="{B0FD9EE7-3AAA-4ADC-9FCC-13605B5AFDBD}"/>
              </a:ext>
            </a:extLst>
          </p:cNvPr>
          <p:cNvSpPr txBox="1"/>
          <p:nvPr/>
        </p:nvSpPr>
        <p:spPr>
          <a:xfrm>
            <a:off x="581025" y="1761718"/>
            <a:ext cx="7533822" cy="646331"/>
          </a:xfrm>
          <a:prstGeom prst="rect">
            <a:avLst/>
          </a:prstGeom>
          <a:noFill/>
        </p:spPr>
        <p:txBody>
          <a:bodyPr wrap="square" rtlCol="0">
            <a:spAutoFit/>
          </a:bodyPr>
          <a:lstStyle/>
          <a:p>
            <a:r>
              <a:rPr lang="en-US" b="1" dirty="0"/>
              <a:t>Route Controls tab</a:t>
            </a:r>
          </a:p>
          <a:p>
            <a:endParaRPr lang="en-US" dirty="0"/>
          </a:p>
        </p:txBody>
      </p:sp>
      <p:pic>
        <p:nvPicPr>
          <p:cNvPr id="3" name="Picture 2" descr="BI Publisher Report, Route Controls tab">
            <a:extLst>
              <a:ext uri="{FF2B5EF4-FFF2-40B4-BE49-F238E27FC236}">
                <a16:creationId xmlns:a16="http://schemas.microsoft.com/office/drawing/2014/main" id="{A540D8D5-6DD7-4462-A7E6-5ADD508D7FEC}"/>
              </a:ext>
            </a:extLst>
          </p:cNvPr>
          <p:cNvPicPr>
            <a:picLocks noChangeAspect="1"/>
          </p:cNvPicPr>
          <p:nvPr/>
        </p:nvPicPr>
        <p:blipFill>
          <a:blip r:embed="rId3"/>
          <a:stretch>
            <a:fillRect/>
          </a:stretch>
        </p:blipFill>
        <p:spPr>
          <a:xfrm>
            <a:off x="825061" y="2314873"/>
            <a:ext cx="7045750" cy="3229302"/>
          </a:xfrm>
          <a:prstGeom prst="rect">
            <a:avLst/>
          </a:prstGeom>
          <a:ln>
            <a:solidFill>
              <a:schemeClr val="tx1"/>
            </a:solidFill>
          </a:ln>
        </p:spPr>
      </p:pic>
    </p:spTree>
    <p:extLst>
      <p:ext uri="{BB962C8B-B14F-4D97-AF65-F5344CB8AC3E}">
        <p14:creationId xmlns:p14="http://schemas.microsoft.com/office/powerpoint/2010/main" val="3164278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61" y="1208563"/>
            <a:ext cx="8336975" cy="553155"/>
          </a:xfrm>
        </p:spPr>
        <p:txBody>
          <a:bodyPr>
            <a:normAutofit/>
          </a:bodyPr>
          <a:lstStyle/>
          <a:p>
            <a:r>
              <a:rPr lang="en-US" sz="2800" dirty="0"/>
              <a:t>Bi Publisher report – </a:t>
            </a:r>
            <a:r>
              <a:rPr lang="en-US" sz="2800" dirty="0" err="1"/>
              <a:t>bfs_sec_opdf</a:t>
            </a:r>
            <a:endParaRPr lang="en-US" sz="2800"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46</a:t>
            </a:fld>
            <a:endParaRPr lang="en-US" dirty="0"/>
          </a:p>
        </p:txBody>
      </p:sp>
      <p:sp>
        <p:nvSpPr>
          <p:cNvPr id="7" name="TextBox 6">
            <a:extLst>
              <a:ext uri="{FF2B5EF4-FFF2-40B4-BE49-F238E27FC236}">
                <a16:creationId xmlns:a16="http://schemas.microsoft.com/office/drawing/2014/main" id="{B0FD9EE7-3AAA-4ADC-9FCC-13605B5AFDBD}"/>
              </a:ext>
            </a:extLst>
          </p:cNvPr>
          <p:cNvSpPr txBox="1"/>
          <p:nvPr/>
        </p:nvSpPr>
        <p:spPr>
          <a:xfrm>
            <a:off x="581025" y="1761718"/>
            <a:ext cx="7533822" cy="646331"/>
          </a:xfrm>
          <a:prstGeom prst="rect">
            <a:avLst/>
          </a:prstGeom>
          <a:noFill/>
        </p:spPr>
        <p:txBody>
          <a:bodyPr wrap="square" rtlCol="0">
            <a:spAutoFit/>
          </a:bodyPr>
          <a:lstStyle/>
          <a:p>
            <a:r>
              <a:rPr lang="en-US" b="1" dirty="0"/>
              <a:t>Department Manager tab</a:t>
            </a:r>
          </a:p>
          <a:p>
            <a:endParaRPr lang="en-US" dirty="0"/>
          </a:p>
        </p:txBody>
      </p:sp>
      <p:pic>
        <p:nvPicPr>
          <p:cNvPr id="3" name="Picture 2" descr="BI Publisher Report, Department Manager tab">
            <a:extLst>
              <a:ext uri="{FF2B5EF4-FFF2-40B4-BE49-F238E27FC236}">
                <a16:creationId xmlns:a16="http://schemas.microsoft.com/office/drawing/2014/main" id="{A9113905-F806-4F5E-B945-570F5F24896A}"/>
              </a:ext>
            </a:extLst>
          </p:cNvPr>
          <p:cNvPicPr>
            <a:picLocks noChangeAspect="1"/>
          </p:cNvPicPr>
          <p:nvPr/>
        </p:nvPicPr>
        <p:blipFill>
          <a:blip r:embed="rId2"/>
          <a:stretch>
            <a:fillRect/>
          </a:stretch>
        </p:blipFill>
        <p:spPr>
          <a:xfrm>
            <a:off x="898491" y="2408049"/>
            <a:ext cx="6898890" cy="2883118"/>
          </a:xfrm>
          <a:prstGeom prst="rect">
            <a:avLst/>
          </a:prstGeom>
          <a:ln>
            <a:solidFill>
              <a:schemeClr val="tx1"/>
            </a:solidFill>
          </a:ln>
        </p:spPr>
      </p:pic>
    </p:spTree>
    <p:extLst>
      <p:ext uri="{BB962C8B-B14F-4D97-AF65-F5344CB8AC3E}">
        <p14:creationId xmlns:p14="http://schemas.microsoft.com/office/powerpoint/2010/main" val="21848582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512" y="1195016"/>
            <a:ext cx="8336975" cy="495732"/>
          </a:xfrm>
        </p:spPr>
        <p:txBody>
          <a:bodyPr/>
          <a:lstStyle/>
          <a:p>
            <a:r>
              <a:rPr lang="en-US" sz="2800" dirty="0">
                <a:solidFill>
                  <a:schemeClr val="accent4">
                    <a:lumMod val="75000"/>
                  </a:schemeClr>
                </a:solidFill>
              </a:rPr>
              <a:t>WORKFLOW – DEPARTMENT APPROVERS</a:t>
            </a:r>
          </a:p>
        </p:txBody>
      </p:sp>
      <p:sp>
        <p:nvSpPr>
          <p:cNvPr id="3" name="Content Placeholder 2"/>
          <p:cNvSpPr>
            <a:spLocks noGrp="1"/>
          </p:cNvSpPr>
          <p:nvPr>
            <p:ph idx="1"/>
          </p:nvPr>
        </p:nvSpPr>
        <p:spPr>
          <a:xfrm>
            <a:off x="836579" y="1733550"/>
            <a:ext cx="7334655" cy="1855832"/>
          </a:xfrm>
        </p:spPr>
        <p:txBody>
          <a:bodyPr>
            <a:noAutofit/>
          </a:bodyPr>
          <a:lstStyle/>
          <a:p>
            <a:pPr marL="0" indent="0">
              <a:buNone/>
            </a:pPr>
            <a:r>
              <a:rPr lang="en-US" sz="1400" dirty="0"/>
              <a:t>Nav:  Main menu &gt; Setup Financials/Supply Chain &gt; Common Definitions &gt; Design </a:t>
            </a:r>
            <a:r>
              <a:rPr lang="en-US" sz="1400" dirty="0" err="1"/>
              <a:t>Chartfields</a:t>
            </a:r>
            <a:r>
              <a:rPr lang="en-US" sz="1400" dirty="0"/>
              <a:t> &gt; Define Values &gt; Chartfield Values. Click on the “Department” link.</a:t>
            </a:r>
          </a:p>
          <a:p>
            <a:pPr marL="0" indent="0">
              <a:buNone/>
            </a:pPr>
            <a:r>
              <a:rPr lang="en-US" sz="1400" dirty="0"/>
              <a:t>Search using the college’s Business Unit, then a list of all departments will display. Click View All. Sort by clicking on the column header “Manager Name”.</a:t>
            </a:r>
          </a:p>
          <a:p>
            <a:pPr marL="0" indent="0">
              <a:buNone/>
            </a:pPr>
            <a:r>
              <a:rPr lang="en-US" sz="1400" dirty="0"/>
              <a:t>Identify the Dept ID, add a record (plus sign), and update the Manager ID. The Effective Date will be the current date, however it can be back-dated as long as you don’t hit Save first. If help with editing a saved/existing record is needed, please submit a service ticket.</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	</a:t>
            </a:r>
          </a:p>
          <a:p>
            <a:pPr marL="0" indent="0">
              <a:buNone/>
            </a:pPr>
            <a:endParaRPr lang="en-US" sz="1800" dirty="0"/>
          </a:p>
          <a:p>
            <a:pPr marL="0" indent="0">
              <a:buNone/>
            </a:pPr>
            <a:r>
              <a:rPr lang="en-US" sz="1800" dirty="0"/>
              <a:t>            </a:t>
            </a:r>
          </a:p>
          <a:p>
            <a:pPr marL="0" indent="0">
              <a:buNone/>
            </a:pPr>
            <a:endParaRPr lang="en-US" sz="1800" dirty="0"/>
          </a:p>
          <a:p>
            <a:pPr marL="0" indent="0">
              <a:buNone/>
            </a:pPr>
            <a:endParaRPr lang="en-US" sz="1800" dirty="0"/>
          </a:p>
          <a:p>
            <a:pPr marL="0" indent="0">
              <a:buNone/>
            </a:pPr>
            <a:r>
              <a:rPr lang="en-US" sz="1800" dirty="0"/>
              <a:t>        </a:t>
            </a:r>
          </a:p>
          <a:p>
            <a:pPr marL="457200" lvl="1" indent="0">
              <a:buNone/>
            </a:pPr>
            <a:r>
              <a:rPr lang="en-US" sz="1700" dirty="0"/>
              <a:t>Role needed: ZZ GL Local Configuration role</a:t>
            </a:r>
          </a:p>
        </p:txBody>
      </p:sp>
      <p:sp>
        <p:nvSpPr>
          <p:cNvPr id="5" name="Slide Number Placeholder 4"/>
          <p:cNvSpPr>
            <a:spLocks noGrp="1"/>
          </p:cNvSpPr>
          <p:nvPr>
            <p:ph type="sldNum" sz="quarter" idx="12"/>
          </p:nvPr>
        </p:nvSpPr>
        <p:spPr/>
        <p:txBody>
          <a:bodyPr/>
          <a:lstStyle/>
          <a:p>
            <a:fld id="{64336152-522D-534E-A387-BE770A7CAF94}" type="slidenum">
              <a:rPr lang="en-US" smtClean="0"/>
              <a:pPr/>
              <a:t>47</a:t>
            </a:fld>
            <a:endParaRPr lang="en-US" dirty="0"/>
          </a:p>
        </p:txBody>
      </p:sp>
      <p:pic>
        <p:nvPicPr>
          <p:cNvPr id="4" name="Picture 3" descr="Department ID setup screen">
            <a:extLst>
              <a:ext uri="{FF2B5EF4-FFF2-40B4-BE49-F238E27FC236}">
                <a16:creationId xmlns:a16="http://schemas.microsoft.com/office/drawing/2014/main" id="{111E48D9-ACD0-43C6-9E04-6CC290E908CC}"/>
              </a:ext>
            </a:extLst>
          </p:cNvPr>
          <p:cNvPicPr>
            <a:picLocks noChangeAspect="1"/>
          </p:cNvPicPr>
          <p:nvPr/>
        </p:nvPicPr>
        <p:blipFill>
          <a:blip r:embed="rId3"/>
          <a:stretch>
            <a:fillRect/>
          </a:stretch>
        </p:blipFill>
        <p:spPr>
          <a:xfrm>
            <a:off x="1415965" y="3723288"/>
            <a:ext cx="6406495" cy="2318954"/>
          </a:xfrm>
          <a:prstGeom prst="rect">
            <a:avLst/>
          </a:prstGeom>
          <a:ln>
            <a:solidFill>
              <a:schemeClr val="tx1"/>
            </a:solidFill>
          </a:ln>
        </p:spPr>
      </p:pic>
      <p:sp>
        <p:nvSpPr>
          <p:cNvPr id="6" name="TextBox 5">
            <a:extLst>
              <a:ext uri="{FF2B5EF4-FFF2-40B4-BE49-F238E27FC236}">
                <a16:creationId xmlns:a16="http://schemas.microsoft.com/office/drawing/2014/main" id="{DE8A956A-9890-42A9-A0FE-273AA049F886}"/>
              </a:ext>
            </a:extLst>
          </p:cNvPr>
          <p:cNvSpPr txBox="1"/>
          <p:nvPr/>
        </p:nvSpPr>
        <p:spPr>
          <a:xfrm>
            <a:off x="1368751" y="6176149"/>
            <a:ext cx="6500925" cy="307777"/>
          </a:xfrm>
          <a:prstGeom prst="rect">
            <a:avLst/>
          </a:prstGeom>
          <a:noFill/>
        </p:spPr>
        <p:txBody>
          <a:bodyPr wrap="square" rtlCol="0">
            <a:spAutoFit/>
          </a:bodyPr>
          <a:lstStyle/>
          <a:p>
            <a:r>
              <a:rPr lang="en-US" sz="1400" dirty="0"/>
              <a:t>Role needed:  ZZ GL Local Configuration </a:t>
            </a:r>
            <a:r>
              <a:rPr lang="en-US" sz="1400" i="1" dirty="0"/>
              <a:t>or</a:t>
            </a:r>
            <a:r>
              <a:rPr lang="en-US" sz="1400" dirty="0"/>
              <a:t> ZZ Setup Fin No Install – WA</a:t>
            </a:r>
          </a:p>
        </p:txBody>
      </p:sp>
    </p:spTree>
    <p:extLst>
      <p:ext uri="{BB962C8B-B14F-4D97-AF65-F5344CB8AC3E}">
        <p14:creationId xmlns:p14="http://schemas.microsoft.com/office/powerpoint/2010/main" val="24274477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61" y="1208563"/>
            <a:ext cx="8336975" cy="553155"/>
          </a:xfrm>
        </p:spPr>
        <p:txBody>
          <a:bodyPr>
            <a:normAutofit/>
          </a:bodyPr>
          <a:lstStyle/>
          <a:p>
            <a:r>
              <a:rPr lang="en-US" sz="2800" dirty="0"/>
              <a:t>Bi Publisher report – </a:t>
            </a:r>
            <a:r>
              <a:rPr lang="en-US" sz="2800" dirty="0" err="1"/>
              <a:t>bfs_sec_opdf</a:t>
            </a:r>
            <a:endParaRPr lang="en-US" sz="2800"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48</a:t>
            </a:fld>
            <a:endParaRPr lang="en-US" dirty="0"/>
          </a:p>
        </p:txBody>
      </p:sp>
      <p:sp>
        <p:nvSpPr>
          <p:cNvPr id="7" name="TextBox 6">
            <a:extLst>
              <a:ext uri="{FF2B5EF4-FFF2-40B4-BE49-F238E27FC236}">
                <a16:creationId xmlns:a16="http://schemas.microsoft.com/office/drawing/2014/main" id="{B0FD9EE7-3AAA-4ADC-9FCC-13605B5AFDBD}"/>
              </a:ext>
            </a:extLst>
          </p:cNvPr>
          <p:cNvSpPr txBox="1"/>
          <p:nvPr/>
        </p:nvSpPr>
        <p:spPr>
          <a:xfrm>
            <a:off x="581025" y="1761718"/>
            <a:ext cx="7533822" cy="646331"/>
          </a:xfrm>
          <a:prstGeom prst="rect">
            <a:avLst/>
          </a:prstGeom>
          <a:noFill/>
        </p:spPr>
        <p:txBody>
          <a:bodyPr wrap="square" rtlCol="0">
            <a:spAutoFit/>
          </a:bodyPr>
          <a:lstStyle/>
          <a:p>
            <a:r>
              <a:rPr lang="en-US" b="1" dirty="0"/>
              <a:t>Expense Approval tab</a:t>
            </a:r>
          </a:p>
          <a:p>
            <a:endParaRPr lang="en-US" dirty="0"/>
          </a:p>
        </p:txBody>
      </p:sp>
      <p:pic>
        <p:nvPicPr>
          <p:cNvPr id="3" name="Picture 2" descr="BI Publisher Report, Expense Approval tab">
            <a:extLst>
              <a:ext uri="{FF2B5EF4-FFF2-40B4-BE49-F238E27FC236}">
                <a16:creationId xmlns:a16="http://schemas.microsoft.com/office/drawing/2014/main" id="{7D8588BD-AB8E-47F9-9FD0-C586D21AC519}"/>
              </a:ext>
            </a:extLst>
          </p:cNvPr>
          <p:cNvPicPr>
            <a:picLocks noChangeAspect="1"/>
          </p:cNvPicPr>
          <p:nvPr/>
        </p:nvPicPr>
        <p:blipFill>
          <a:blip r:embed="rId2"/>
          <a:stretch>
            <a:fillRect/>
          </a:stretch>
        </p:blipFill>
        <p:spPr>
          <a:xfrm>
            <a:off x="1240888" y="2295773"/>
            <a:ext cx="6662224" cy="3226894"/>
          </a:xfrm>
          <a:prstGeom prst="rect">
            <a:avLst/>
          </a:prstGeom>
          <a:ln>
            <a:solidFill>
              <a:schemeClr val="tx1"/>
            </a:solidFill>
          </a:ln>
        </p:spPr>
      </p:pic>
    </p:spTree>
    <p:extLst>
      <p:ext uri="{BB962C8B-B14F-4D97-AF65-F5344CB8AC3E}">
        <p14:creationId xmlns:p14="http://schemas.microsoft.com/office/powerpoint/2010/main" val="24797395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611" y="1195458"/>
            <a:ext cx="8336975" cy="797070"/>
          </a:xfrm>
        </p:spPr>
        <p:txBody>
          <a:bodyPr/>
          <a:lstStyle/>
          <a:p>
            <a:r>
              <a:rPr lang="en-US" sz="2800" dirty="0">
                <a:solidFill>
                  <a:schemeClr val="accent4">
                    <a:lumMod val="75000"/>
                  </a:schemeClr>
                </a:solidFill>
              </a:rPr>
              <a:t>Travel &amp; Expenses</a:t>
            </a:r>
          </a:p>
        </p:txBody>
      </p:sp>
      <p:sp>
        <p:nvSpPr>
          <p:cNvPr id="3" name="Content Placeholder 2"/>
          <p:cNvSpPr>
            <a:spLocks noGrp="1"/>
          </p:cNvSpPr>
          <p:nvPr>
            <p:ph idx="1"/>
          </p:nvPr>
        </p:nvSpPr>
        <p:spPr>
          <a:xfrm>
            <a:off x="649876" y="1625435"/>
            <a:ext cx="8336975" cy="1548101"/>
          </a:xfrm>
        </p:spPr>
        <p:txBody>
          <a:bodyPr>
            <a:normAutofit/>
          </a:bodyPr>
          <a:lstStyle/>
          <a:p>
            <a:pPr marL="0" indent="0">
              <a:buNone/>
            </a:pPr>
            <a:r>
              <a:rPr lang="en-US" sz="1400" dirty="0"/>
              <a:t>Nav:  Main menu &gt; Setup Financials/Supply Chain &gt; Product Related &gt; Expenses &gt; Management &gt; Approval Setup &gt; Approver Assignment</a:t>
            </a:r>
          </a:p>
          <a:p>
            <a:pPr marL="0" indent="0">
              <a:buNone/>
            </a:pPr>
            <a:r>
              <a:rPr lang="en-US" sz="1600" dirty="0"/>
              <a:t>The Approver Assignment tables are where approvers for Expenses are defined by approval level.  Search by BU, then by Approver Profile type. When the table opens, locate the approver assignment and update the User ID.</a:t>
            </a:r>
          </a:p>
        </p:txBody>
      </p:sp>
      <p:sp>
        <p:nvSpPr>
          <p:cNvPr id="5" name="Slide Number Placeholder 4"/>
          <p:cNvSpPr>
            <a:spLocks noGrp="1"/>
          </p:cNvSpPr>
          <p:nvPr>
            <p:ph type="sldNum" sz="quarter" idx="12"/>
          </p:nvPr>
        </p:nvSpPr>
        <p:spPr/>
        <p:txBody>
          <a:bodyPr/>
          <a:lstStyle/>
          <a:p>
            <a:fld id="{64336152-522D-534E-A387-BE770A7CAF94}" type="slidenum">
              <a:rPr lang="en-US" smtClean="0"/>
              <a:pPr/>
              <a:t>49</a:t>
            </a:fld>
            <a:endParaRPr lang="en-US" dirty="0"/>
          </a:p>
        </p:txBody>
      </p:sp>
      <p:sp>
        <p:nvSpPr>
          <p:cNvPr id="6" name="TextBox 5">
            <a:extLst>
              <a:ext uri="{FF2B5EF4-FFF2-40B4-BE49-F238E27FC236}">
                <a16:creationId xmlns:a16="http://schemas.microsoft.com/office/drawing/2014/main" id="{6EC0F486-62FA-48AD-981A-EC2631DB9717}"/>
              </a:ext>
            </a:extLst>
          </p:cNvPr>
          <p:cNvSpPr txBox="1"/>
          <p:nvPr/>
        </p:nvSpPr>
        <p:spPr>
          <a:xfrm>
            <a:off x="1274615" y="6160353"/>
            <a:ext cx="7869385" cy="307777"/>
          </a:xfrm>
          <a:prstGeom prst="rect">
            <a:avLst/>
          </a:prstGeom>
          <a:noFill/>
        </p:spPr>
        <p:txBody>
          <a:bodyPr wrap="square" rtlCol="0">
            <a:spAutoFit/>
          </a:bodyPr>
          <a:lstStyle/>
          <a:p>
            <a:r>
              <a:rPr lang="en-US" sz="1400" dirty="0"/>
              <a:t>Role needed: ZZ Expenses Local Config </a:t>
            </a:r>
            <a:r>
              <a:rPr lang="en-US" sz="1400" i="1" dirty="0"/>
              <a:t>or</a:t>
            </a:r>
            <a:r>
              <a:rPr lang="en-US" sz="1400" dirty="0"/>
              <a:t> ZZ Setup Fin No Install - WA</a:t>
            </a:r>
          </a:p>
        </p:txBody>
      </p:sp>
      <p:pic>
        <p:nvPicPr>
          <p:cNvPr id="4" name="Picture 3" descr="Approver Assignment search screen">
            <a:extLst>
              <a:ext uri="{FF2B5EF4-FFF2-40B4-BE49-F238E27FC236}">
                <a16:creationId xmlns:a16="http://schemas.microsoft.com/office/drawing/2014/main" id="{29837538-6976-4BDA-A215-207FCB528058}"/>
              </a:ext>
            </a:extLst>
          </p:cNvPr>
          <p:cNvPicPr>
            <a:picLocks noChangeAspect="1"/>
          </p:cNvPicPr>
          <p:nvPr/>
        </p:nvPicPr>
        <p:blipFill>
          <a:blip r:embed="rId3"/>
          <a:stretch>
            <a:fillRect/>
          </a:stretch>
        </p:blipFill>
        <p:spPr>
          <a:xfrm>
            <a:off x="982681" y="2922464"/>
            <a:ext cx="1767869" cy="3097592"/>
          </a:xfrm>
          <a:prstGeom prst="rect">
            <a:avLst/>
          </a:prstGeom>
        </p:spPr>
      </p:pic>
      <p:pic>
        <p:nvPicPr>
          <p:cNvPr id="7" name="Picture 6" descr="Approver Assignments screen">
            <a:extLst>
              <a:ext uri="{FF2B5EF4-FFF2-40B4-BE49-F238E27FC236}">
                <a16:creationId xmlns:a16="http://schemas.microsoft.com/office/drawing/2014/main" id="{04ADE721-A592-4163-B1AB-199D00F59902}"/>
              </a:ext>
            </a:extLst>
          </p:cNvPr>
          <p:cNvPicPr>
            <a:picLocks noChangeAspect="1"/>
          </p:cNvPicPr>
          <p:nvPr/>
        </p:nvPicPr>
        <p:blipFill>
          <a:blip r:embed="rId4"/>
          <a:stretch>
            <a:fillRect/>
          </a:stretch>
        </p:blipFill>
        <p:spPr>
          <a:xfrm>
            <a:off x="2905122" y="3429000"/>
            <a:ext cx="5734918" cy="1906555"/>
          </a:xfrm>
          <a:prstGeom prst="rect">
            <a:avLst/>
          </a:prstGeom>
          <a:ln>
            <a:solidFill>
              <a:schemeClr val="tx1"/>
            </a:solidFill>
          </a:ln>
        </p:spPr>
      </p:pic>
    </p:spTree>
    <p:extLst>
      <p:ext uri="{BB962C8B-B14F-4D97-AF65-F5344CB8AC3E}">
        <p14:creationId xmlns:p14="http://schemas.microsoft.com/office/powerpoint/2010/main" val="1458993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161797"/>
            <a:ext cx="7092665" cy="532389"/>
          </a:xfrm>
        </p:spPr>
        <p:txBody>
          <a:bodyPr>
            <a:normAutofit fontScale="90000"/>
          </a:bodyPr>
          <a:lstStyle/>
          <a:p>
            <a:r>
              <a:rPr lang="en-US" sz="3100" dirty="0"/>
              <a:t>Finance Pillar Tools for offboarding</a:t>
            </a:r>
            <a:br>
              <a:rPr lang="en-US" dirty="0"/>
            </a:br>
            <a:endParaRPr lang="en-US" dirty="0"/>
          </a:p>
        </p:txBody>
      </p:sp>
      <p:sp>
        <p:nvSpPr>
          <p:cNvPr id="3" name="Content Placeholder 2"/>
          <p:cNvSpPr>
            <a:spLocks noGrp="1"/>
          </p:cNvSpPr>
          <p:nvPr>
            <p:ph idx="1"/>
          </p:nvPr>
        </p:nvSpPr>
        <p:spPr>
          <a:xfrm>
            <a:off x="487131" y="2388255"/>
            <a:ext cx="8304970" cy="3805771"/>
          </a:xfrm>
        </p:spPr>
        <p:txBody>
          <a:bodyPr>
            <a:normAutofit/>
          </a:bodyPr>
          <a:lstStyle/>
          <a:p>
            <a:pPr marL="457200" lvl="1" indent="0">
              <a:spcAft>
                <a:spcPts val="600"/>
              </a:spcAft>
              <a:buNone/>
            </a:pPr>
            <a:r>
              <a:rPr lang="fr-FR" sz="1600" dirty="0"/>
              <a:t>This query lists all the roles assigned to a user and any corresponding route controls. </a:t>
            </a:r>
          </a:p>
          <a:p>
            <a:pPr marL="457200" lvl="1" indent="0">
              <a:spcAft>
                <a:spcPts val="600"/>
              </a:spcAft>
              <a:buNone/>
            </a:pPr>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5</a:t>
            </a:fld>
            <a:endParaRPr lang="en-US" dirty="0"/>
          </a:p>
        </p:txBody>
      </p:sp>
      <p:sp>
        <p:nvSpPr>
          <p:cNvPr id="6" name="TextBox 5">
            <a:extLst>
              <a:ext uri="{FF2B5EF4-FFF2-40B4-BE49-F238E27FC236}">
                <a16:creationId xmlns:a16="http://schemas.microsoft.com/office/drawing/2014/main" id="{31A44B06-9864-434E-8DDD-655CA3BE5CA0}"/>
              </a:ext>
            </a:extLst>
          </p:cNvPr>
          <p:cNvSpPr txBox="1"/>
          <p:nvPr/>
        </p:nvSpPr>
        <p:spPr>
          <a:xfrm>
            <a:off x="737756" y="2030986"/>
            <a:ext cx="6339319" cy="338554"/>
          </a:xfrm>
          <a:prstGeom prst="rect">
            <a:avLst/>
          </a:prstGeom>
          <a:noFill/>
        </p:spPr>
        <p:txBody>
          <a:bodyPr wrap="square" rtlCol="0">
            <a:spAutoFit/>
          </a:bodyPr>
          <a:lstStyle/>
          <a:p>
            <a:r>
              <a:rPr lang="en-US" sz="1600" dirty="0"/>
              <a:t>Nav: Main Menu &gt; Reporting Tools &gt; Query &gt; Query Viewer</a:t>
            </a:r>
          </a:p>
        </p:txBody>
      </p:sp>
      <p:sp>
        <p:nvSpPr>
          <p:cNvPr id="7" name="TextBox 6">
            <a:extLst>
              <a:ext uri="{FF2B5EF4-FFF2-40B4-BE49-F238E27FC236}">
                <a16:creationId xmlns:a16="http://schemas.microsoft.com/office/drawing/2014/main" id="{E13B9043-4C9E-45A7-BA2C-174065934D1A}"/>
              </a:ext>
            </a:extLst>
          </p:cNvPr>
          <p:cNvSpPr txBox="1"/>
          <p:nvPr/>
        </p:nvSpPr>
        <p:spPr>
          <a:xfrm>
            <a:off x="228600" y="1680559"/>
            <a:ext cx="7752036" cy="400110"/>
          </a:xfrm>
          <a:prstGeom prst="rect">
            <a:avLst/>
          </a:prstGeom>
          <a:noFill/>
        </p:spPr>
        <p:txBody>
          <a:bodyPr wrap="square" rtlCol="0">
            <a:spAutoFit/>
          </a:bodyPr>
          <a:lstStyle/>
          <a:p>
            <a:pPr lvl="1">
              <a:spcAft>
                <a:spcPts val="600"/>
              </a:spcAft>
            </a:pPr>
            <a:r>
              <a:rPr lang="fr-FR" sz="2000" b="1" dirty="0">
                <a:solidFill>
                  <a:srgbClr val="1A2769"/>
                </a:solidFill>
              </a:rPr>
              <a:t>Finance query: </a:t>
            </a:r>
            <a:r>
              <a:rPr lang="fr-FR" sz="2000" b="1" dirty="0">
                <a:solidFill>
                  <a:srgbClr val="FF0000"/>
                </a:solidFill>
              </a:rPr>
              <a:t>QFS_SEC_USER_ROLES_RTE_CNTRL</a:t>
            </a:r>
          </a:p>
        </p:txBody>
      </p:sp>
      <p:pic>
        <p:nvPicPr>
          <p:cNvPr id="8" name="Picture 7" descr="Query QFS_SEC_USER_ROLES_RTE_CONTROL shows User roles with route controls.">
            <a:extLst>
              <a:ext uri="{FF2B5EF4-FFF2-40B4-BE49-F238E27FC236}">
                <a16:creationId xmlns:a16="http://schemas.microsoft.com/office/drawing/2014/main" id="{1DF7F5C2-2D03-48C0-8AAD-7C7034F9B2FC}"/>
              </a:ext>
            </a:extLst>
          </p:cNvPr>
          <p:cNvPicPr>
            <a:picLocks noChangeAspect="1"/>
          </p:cNvPicPr>
          <p:nvPr/>
        </p:nvPicPr>
        <p:blipFill>
          <a:blip r:embed="rId3"/>
          <a:stretch>
            <a:fillRect/>
          </a:stretch>
        </p:blipFill>
        <p:spPr>
          <a:xfrm>
            <a:off x="1049250" y="2748075"/>
            <a:ext cx="7045500" cy="3327346"/>
          </a:xfrm>
          <a:prstGeom prst="rect">
            <a:avLst/>
          </a:prstGeom>
        </p:spPr>
      </p:pic>
      <p:sp>
        <p:nvSpPr>
          <p:cNvPr id="4" name="TextBox 3">
            <a:extLst>
              <a:ext uri="{FF2B5EF4-FFF2-40B4-BE49-F238E27FC236}">
                <a16:creationId xmlns:a16="http://schemas.microsoft.com/office/drawing/2014/main" id="{FDCAC889-95F1-454E-9649-3D5FF7D0B509}"/>
              </a:ext>
            </a:extLst>
          </p:cNvPr>
          <p:cNvSpPr txBox="1"/>
          <p:nvPr/>
        </p:nvSpPr>
        <p:spPr>
          <a:xfrm>
            <a:off x="970951" y="6251327"/>
            <a:ext cx="5381210" cy="307777"/>
          </a:xfrm>
          <a:prstGeom prst="rect">
            <a:avLst/>
          </a:prstGeom>
          <a:noFill/>
        </p:spPr>
        <p:txBody>
          <a:bodyPr wrap="square" rtlCol="0">
            <a:spAutoFit/>
          </a:bodyPr>
          <a:lstStyle/>
          <a:p>
            <a:r>
              <a:rPr lang="en-US" sz="1400" dirty="0"/>
              <a:t>Role needed:  ZD_DS_QRY_SECURITY_TABLES</a:t>
            </a:r>
          </a:p>
        </p:txBody>
      </p:sp>
    </p:spTree>
    <p:extLst>
      <p:ext uri="{BB962C8B-B14F-4D97-AF65-F5344CB8AC3E}">
        <p14:creationId xmlns:p14="http://schemas.microsoft.com/office/powerpoint/2010/main" val="18456878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61" y="1208563"/>
            <a:ext cx="8336975" cy="553155"/>
          </a:xfrm>
        </p:spPr>
        <p:txBody>
          <a:bodyPr>
            <a:normAutofit/>
          </a:bodyPr>
          <a:lstStyle/>
          <a:p>
            <a:r>
              <a:rPr lang="en-US" sz="2800" dirty="0"/>
              <a:t>Bi Publisher report – </a:t>
            </a:r>
            <a:r>
              <a:rPr lang="en-US" sz="2800" dirty="0" err="1"/>
              <a:t>bfs_sec_opdf</a:t>
            </a:r>
            <a:endParaRPr lang="en-US" sz="2800"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50</a:t>
            </a:fld>
            <a:endParaRPr lang="en-US" dirty="0"/>
          </a:p>
        </p:txBody>
      </p:sp>
      <p:sp>
        <p:nvSpPr>
          <p:cNvPr id="7" name="TextBox 6">
            <a:extLst>
              <a:ext uri="{FF2B5EF4-FFF2-40B4-BE49-F238E27FC236}">
                <a16:creationId xmlns:a16="http://schemas.microsoft.com/office/drawing/2014/main" id="{B0FD9EE7-3AAA-4ADC-9FCC-13605B5AFDBD}"/>
              </a:ext>
            </a:extLst>
          </p:cNvPr>
          <p:cNvSpPr txBox="1"/>
          <p:nvPr/>
        </p:nvSpPr>
        <p:spPr>
          <a:xfrm>
            <a:off x="581025" y="1761718"/>
            <a:ext cx="7533822" cy="646331"/>
          </a:xfrm>
          <a:prstGeom prst="rect">
            <a:avLst/>
          </a:prstGeom>
          <a:noFill/>
        </p:spPr>
        <p:txBody>
          <a:bodyPr wrap="square" rtlCol="0">
            <a:spAutoFit/>
          </a:bodyPr>
          <a:lstStyle/>
          <a:p>
            <a:r>
              <a:rPr lang="en-US" b="1" dirty="0"/>
              <a:t>Proxy P-Card Assignments tab</a:t>
            </a:r>
          </a:p>
          <a:p>
            <a:endParaRPr lang="en-US" dirty="0"/>
          </a:p>
        </p:txBody>
      </p:sp>
      <p:pic>
        <p:nvPicPr>
          <p:cNvPr id="4" name="Picture 3" descr="BI Publisher Report, Proxy P-card Assignments tab">
            <a:extLst>
              <a:ext uri="{FF2B5EF4-FFF2-40B4-BE49-F238E27FC236}">
                <a16:creationId xmlns:a16="http://schemas.microsoft.com/office/drawing/2014/main" id="{73F2F3EF-0698-4E18-ADD7-5EC831BACB0B}"/>
              </a:ext>
            </a:extLst>
          </p:cNvPr>
          <p:cNvPicPr>
            <a:picLocks noChangeAspect="1"/>
          </p:cNvPicPr>
          <p:nvPr/>
        </p:nvPicPr>
        <p:blipFill>
          <a:blip r:embed="rId2"/>
          <a:stretch>
            <a:fillRect/>
          </a:stretch>
        </p:blipFill>
        <p:spPr>
          <a:xfrm>
            <a:off x="1478603" y="2199814"/>
            <a:ext cx="4642694" cy="4284112"/>
          </a:xfrm>
          <a:prstGeom prst="rect">
            <a:avLst/>
          </a:prstGeom>
          <a:ln>
            <a:solidFill>
              <a:schemeClr val="tx1"/>
            </a:solidFill>
          </a:ln>
        </p:spPr>
      </p:pic>
    </p:spTree>
    <p:extLst>
      <p:ext uri="{BB962C8B-B14F-4D97-AF65-F5344CB8AC3E}">
        <p14:creationId xmlns:p14="http://schemas.microsoft.com/office/powerpoint/2010/main" val="33837731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7" y="1112307"/>
            <a:ext cx="7652451" cy="547175"/>
          </a:xfrm>
        </p:spPr>
        <p:txBody>
          <a:bodyPr>
            <a:normAutofit/>
          </a:bodyPr>
          <a:lstStyle/>
          <a:p>
            <a:r>
              <a:rPr lang="en-US" sz="2800" dirty="0">
                <a:solidFill>
                  <a:schemeClr val="accent4">
                    <a:lumMod val="75000"/>
                  </a:schemeClr>
                </a:solidFill>
              </a:rPr>
              <a:t>Purchasing</a:t>
            </a:r>
          </a:p>
        </p:txBody>
      </p:sp>
      <p:sp>
        <p:nvSpPr>
          <p:cNvPr id="3" name="Content Placeholder 2"/>
          <p:cNvSpPr>
            <a:spLocks noGrp="1"/>
          </p:cNvSpPr>
          <p:nvPr>
            <p:ph idx="1"/>
          </p:nvPr>
        </p:nvSpPr>
        <p:spPr>
          <a:xfrm>
            <a:off x="637307" y="1533526"/>
            <a:ext cx="7869384" cy="2152650"/>
          </a:xfrm>
        </p:spPr>
        <p:txBody>
          <a:bodyPr>
            <a:noAutofit/>
          </a:bodyPr>
          <a:lstStyle/>
          <a:p>
            <a:pPr marL="0" indent="0">
              <a:buNone/>
            </a:pPr>
            <a:r>
              <a:rPr lang="en-US" sz="1400" dirty="0"/>
              <a:t>Nav: Main menu &gt; Purchasing &gt; Procurement Cards &gt; Definitions &gt; Cardholder Profile</a:t>
            </a:r>
          </a:p>
          <a:p>
            <a:pPr marL="0" indent="0">
              <a:buNone/>
            </a:pPr>
            <a:r>
              <a:rPr lang="en-US" sz="1600" dirty="0"/>
              <a:t>In the Cardholder Profile, on the Card Data tab &gt; Credit Card tab, a pcard can be inactivated. The pcard can then be reassigned to another user. See QRG </a:t>
            </a:r>
            <a:r>
              <a:rPr lang="en-US" sz="1600" i="1" dirty="0"/>
              <a:t>9.2 Inactivating and Reassigning a Procurement Card</a:t>
            </a:r>
            <a:r>
              <a:rPr lang="en-US" sz="1600" dirty="0"/>
              <a:t> for more details. </a:t>
            </a:r>
          </a:p>
          <a:p>
            <a:pPr marL="0" indent="0">
              <a:buNone/>
            </a:pPr>
            <a:r>
              <a:rPr lang="en-US" sz="1600" dirty="0"/>
              <a:t>Click on the Card Data tab &gt; Add’l Information tab to locate the Proxies link to manage assigned proxies. </a:t>
            </a:r>
          </a:p>
          <a:p>
            <a:pPr marL="0" indent="0">
              <a:buNone/>
            </a:pPr>
            <a:endParaRPr lang="en-US" sz="1800" dirty="0"/>
          </a:p>
          <a:p>
            <a:pPr marL="457200" lvl="1" indent="0">
              <a:buNone/>
            </a:pPr>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51</a:t>
            </a:fld>
            <a:endParaRPr lang="en-US" dirty="0"/>
          </a:p>
        </p:txBody>
      </p:sp>
      <p:sp>
        <p:nvSpPr>
          <p:cNvPr id="6" name="TextBox 5">
            <a:extLst>
              <a:ext uri="{FF2B5EF4-FFF2-40B4-BE49-F238E27FC236}">
                <a16:creationId xmlns:a16="http://schemas.microsoft.com/office/drawing/2014/main" id="{ED6D5AA3-83E5-4433-8823-C56183584E29}"/>
              </a:ext>
            </a:extLst>
          </p:cNvPr>
          <p:cNvSpPr txBox="1"/>
          <p:nvPr/>
        </p:nvSpPr>
        <p:spPr>
          <a:xfrm>
            <a:off x="1228725" y="6240294"/>
            <a:ext cx="4381500" cy="307777"/>
          </a:xfrm>
          <a:prstGeom prst="rect">
            <a:avLst/>
          </a:prstGeom>
          <a:noFill/>
        </p:spPr>
        <p:txBody>
          <a:bodyPr wrap="square" rtlCol="0">
            <a:spAutoFit/>
          </a:bodyPr>
          <a:lstStyle/>
          <a:p>
            <a:r>
              <a:rPr lang="en-US" sz="1400" dirty="0"/>
              <a:t>Role needed: ZZ Purchasing Local Config</a:t>
            </a:r>
          </a:p>
        </p:txBody>
      </p:sp>
      <p:pic>
        <p:nvPicPr>
          <p:cNvPr id="8" name="Picture 7" descr="Assign Proxies screen">
            <a:extLst>
              <a:ext uri="{FF2B5EF4-FFF2-40B4-BE49-F238E27FC236}">
                <a16:creationId xmlns:a16="http://schemas.microsoft.com/office/drawing/2014/main" id="{91A60A84-EF6A-4B92-A2A2-3944B21A3E8F}"/>
              </a:ext>
            </a:extLst>
          </p:cNvPr>
          <p:cNvPicPr>
            <a:picLocks noChangeAspect="1"/>
          </p:cNvPicPr>
          <p:nvPr/>
        </p:nvPicPr>
        <p:blipFill>
          <a:blip r:embed="rId3"/>
          <a:stretch>
            <a:fillRect/>
          </a:stretch>
        </p:blipFill>
        <p:spPr>
          <a:xfrm>
            <a:off x="1311561" y="3210128"/>
            <a:ext cx="6305196" cy="3030166"/>
          </a:xfrm>
          <a:prstGeom prst="rect">
            <a:avLst/>
          </a:prstGeom>
          <a:ln>
            <a:solidFill>
              <a:schemeClr val="tx1"/>
            </a:solidFill>
          </a:ln>
        </p:spPr>
      </p:pic>
    </p:spTree>
    <p:extLst>
      <p:ext uri="{BB962C8B-B14F-4D97-AF65-F5344CB8AC3E}">
        <p14:creationId xmlns:p14="http://schemas.microsoft.com/office/powerpoint/2010/main" val="1476739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7" y="1145922"/>
            <a:ext cx="8336975" cy="423414"/>
          </a:xfrm>
        </p:spPr>
        <p:txBody>
          <a:bodyPr>
            <a:noAutofit/>
          </a:bodyPr>
          <a:lstStyle/>
          <a:p>
            <a:r>
              <a:rPr lang="en-US" sz="2800" dirty="0">
                <a:solidFill>
                  <a:schemeClr val="accent4">
                    <a:lumMod val="75000"/>
                  </a:schemeClr>
                </a:solidFill>
              </a:rPr>
              <a:t>Purchasing</a:t>
            </a:r>
          </a:p>
        </p:txBody>
      </p:sp>
      <p:sp>
        <p:nvSpPr>
          <p:cNvPr id="3" name="Content Placeholder 2"/>
          <p:cNvSpPr>
            <a:spLocks noGrp="1"/>
          </p:cNvSpPr>
          <p:nvPr>
            <p:ph idx="1"/>
          </p:nvPr>
        </p:nvSpPr>
        <p:spPr>
          <a:xfrm>
            <a:off x="637307" y="1568897"/>
            <a:ext cx="7869384" cy="4760848"/>
          </a:xfrm>
        </p:spPr>
        <p:txBody>
          <a:bodyPr>
            <a:normAutofit/>
          </a:bodyPr>
          <a:lstStyle/>
          <a:p>
            <a:pPr marL="0" indent="0">
              <a:buNone/>
            </a:pPr>
            <a:r>
              <a:rPr lang="en-US" sz="1400" dirty="0"/>
              <a:t>Nav:  Main Menu &gt; Purchasing &gt; Procurement Cards &gt; Security &gt; Assign Proxies</a:t>
            </a:r>
          </a:p>
          <a:p>
            <a:pPr marL="0" indent="0">
              <a:buNone/>
            </a:pPr>
            <a:r>
              <a:rPr lang="en-US" sz="1800" dirty="0"/>
              <a:t>If the user is a proxy for many </a:t>
            </a:r>
            <a:r>
              <a:rPr lang="en-US" sz="1800" dirty="0" err="1"/>
              <a:t>Pcards</a:t>
            </a:r>
            <a:r>
              <a:rPr lang="en-US" sz="1800" dirty="0"/>
              <a:t>, the Assign Proxies page can be used to remove or reassign multiple proxy assignments at the same time.  </a:t>
            </a:r>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52</a:t>
            </a:fld>
            <a:endParaRPr lang="en-US" dirty="0"/>
          </a:p>
        </p:txBody>
      </p:sp>
      <p:sp>
        <p:nvSpPr>
          <p:cNvPr id="6" name="TextBox 5">
            <a:extLst>
              <a:ext uri="{FF2B5EF4-FFF2-40B4-BE49-F238E27FC236}">
                <a16:creationId xmlns:a16="http://schemas.microsoft.com/office/drawing/2014/main" id="{ED6D5AA3-83E5-4433-8823-C56183584E29}"/>
              </a:ext>
            </a:extLst>
          </p:cNvPr>
          <p:cNvSpPr txBox="1"/>
          <p:nvPr/>
        </p:nvSpPr>
        <p:spPr>
          <a:xfrm>
            <a:off x="882600" y="5655535"/>
            <a:ext cx="4381500" cy="307777"/>
          </a:xfrm>
          <a:prstGeom prst="rect">
            <a:avLst/>
          </a:prstGeom>
          <a:noFill/>
        </p:spPr>
        <p:txBody>
          <a:bodyPr wrap="square" rtlCol="0">
            <a:spAutoFit/>
          </a:bodyPr>
          <a:lstStyle/>
          <a:p>
            <a:r>
              <a:rPr lang="en-US" sz="1400" dirty="0"/>
              <a:t>Role needed: ZZ Purchasing Local Config</a:t>
            </a:r>
          </a:p>
        </p:txBody>
      </p:sp>
      <p:pic>
        <p:nvPicPr>
          <p:cNvPr id="7" name="Picture 6" descr="Assign Proxies screen">
            <a:extLst>
              <a:ext uri="{FF2B5EF4-FFF2-40B4-BE49-F238E27FC236}">
                <a16:creationId xmlns:a16="http://schemas.microsoft.com/office/drawing/2014/main" id="{B3C4B854-10EF-4EEB-8C22-C32C73E3C6B2}"/>
              </a:ext>
            </a:extLst>
          </p:cNvPr>
          <p:cNvPicPr>
            <a:picLocks noChangeAspect="1"/>
          </p:cNvPicPr>
          <p:nvPr/>
        </p:nvPicPr>
        <p:blipFill>
          <a:blip r:embed="rId3"/>
          <a:stretch>
            <a:fillRect/>
          </a:stretch>
        </p:blipFill>
        <p:spPr>
          <a:xfrm>
            <a:off x="775596" y="2581679"/>
            <a:ext cx="7386450" cy="2796876"/>
          </a:xfrm>
          <a:prstGeom prst="rect">
            <a:avLst/>
          </a:prstGeom>
          <a:ln>
            <a:solidFill>
              <a:schemeClr val="tx1"/>
            </a:solidFill>
          </a:ln>
        </p:spPr>
      </p:pic>
    </p:spTree>
    <p:extLst>
      <p:ext uri="{BB962C8B-B14F-4D97-AF65-F5344CB8AC3E}">
        <p14:creationId xmlns:p14="http://schemas.microsoft.com/office/powerpoint/2010/main" val="17563836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61" y="1208563"/>
            <a:ext cx="8336975" cy="553155"/>
          </a:xfrm>
        </p:spPr>
        <p:txBody>
          <a:bodyPr>
            <a:normAutofit/>
          </a:bodyPr>
          <a:lstStyle/>
          <a:p>
            <a:r>
              <a:rPr lang="en-US" sz="2800" dirty="0"/>
              <a:t>Bi Publisher report – </a:t>
            </a:r>
            <a:r>
              <a:rPr lang="en-US" sz="2800" dirty="0" err="1"/>
              <a:t>bfs_sec_opdf</a:t>
            </a:r>
            <a:endParaRPr lang="en-US" sz="2800"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53</a:t>
            </a:fld>
            <a:endParaRPr lang="en-US" dirty="0"/>
          </a:p>
        </p:txBody>
      </p:sp>
      <p:sp>
        <p:nvSpPr>
          <p:cNvPr id="7" name="TextBox 6">
            <a:extLst>
              <a:ext uri="{FF2B5EF4-FFF2-40B4-BE49-F238E27FC236}">
                <a16:creationId xmlns:a16="http://schemas.microsoft.com/office/drawing/2014/main" id="{B0FD9EE7-3AAA-4ADC-9FCC-13605B5AFDBD}"/>
              </a:ext>
            </a:extLst>
          </p:cNvPr>
          <p:cNvSpPr txBox="1"/>
          <p:nvPr/>
        </p:nvSpPr>
        <p:spPr>
          <a:xfrm>
            <a:off x="581025" y="1761718"/>
            <a:ext cx="7533822" cy="646331"/>
          </a:xfrm>
          <a:prstGeom prst="rect">
            <a:avLst/>
          </a:prstGeom>
          <a:noFill/>
        </p:spPr>
        <p:txBody>
          <a:bodyPr wrap="square" rtlCol="0">
            <a:spAutoFit/>
          </a:bodyPr>
          <a:lstStyle/>
          <a:p>
            <a:r>
              <a:rPr lang="en-US" b="1" dirty="0"/>
              <a:t>Travel Expense Assignments tab</a:t>
            </a:r>
          </a:p>
          <a:p>
            <a:endParaRPr lang="en-US" dirty="0"/>
          </a:p>
        </p:txBody>
      </p:sp>
      <p:pic>
        <p:nvPicPr>
          <p:cNvPr id="3" name="Picture 2" descr="BI Publisher Report, Travel Expense Assignments tab">
            <a:extLst>
              <a:ext uri="{FF2B5EF4-FFF2-40B4-BE49-F238E27FC236}">
                <a16:creationId xmlns:a16="http://schemas.microsoft.com/office/drawing/2014/main" id="{ED1B96FE-4FB7-4EA2-A698-B4E131A6AA1A}"/>
              </a:ext>
            </a:extLst>
          </p:cNvPr>
          <p:cNvPicPr>
            <a:picLocks noChangeAspect="1"/>
          </p:cNvPicPr>
          <p:nvPr/>
        </p:nvPicPr>
        <p:blipFill>
          <a:blip r:embed="rId2"/>
          <a:stretch>
            <a:fillRect/>
          </a:stretch>
        </p:blipFill>
        <p:spPr>
          <a:xfrm>
            <a:off x="1761720" y="2493773"/>
            <a:ext cx="5953008" cy="3411427"/>
          </a:xfrm>
          <a:prstGeom prst="rect">
            <a:avLst/>
          </a:prstGeom>
          <a:ln>
            <a:solidFill>
              <a:schemeClr val="tx1"/>
            </a:solidFill>
          </a:ln>
        </p:spPr>
      </p:pic>
    </p:spTree>
    <p:extLst>
      <p:ext uri="{BB962C8B-B14F-4D97-AF65-F5344CB8AC3E}">
        <p14:creationId xmlns:p14="http://schemas.microsoft.com/office/powerpoint/2010/main" val="13658566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1" y="1186079"/>
            <a:ext cx="8203626" cy="583600"/>
          </a:xfrm>
        </p:spPr>
        <p:txBody>
          <a:bodyPr/>
          <a:lstStyle/>
          <a:p>
            <a:r>
              <a:rPr lang="en-US" sz="2800" dirty="0">
                <a:solidFill>
                  <a:schemeClr val="accent4">
                    <a:lumMod val="75000"/>
                  </a:schemeClr>
                </a:solidFill>
              </a:rPr>
              <a:t>Travel &amp; Expenses</a:t>
            </a:r>
          </a:p>
        </p:txBody>
      </p:sp>
      <p:sp>
        <p:nvSpPr>
          <p:cNvPr id="3" name="Content Placeholder 2"/>
          <p:cNvSpPr>
            <a:spLocks noGrp="1"/>
          </p:cNvSpPr>
          <p:nvPr>
            <p:ph idx="1"/>
          </p:nvPr>
        </p:nvSpPr>
        <p:spPr>
          <a:xfrm>
            <a:off x="536861" y="1647927"/>
            <a:ext cx="8240686" cy="4278696"/>
          </a:xfrm>
        </p:spPr>
        <p:txBody>
          <a:bodyPr>
            <a:normAutofit/>
          </a:bodyPr>
          <a:lstStyle/>
          <a:p>
            <a:pPr marL="0" indent="0">
              <a:buNone/>
            </a:pPr>
            <a:r>
              <a:rPr lang="en-US" sz="1400" dirty="0"/>
              <a:t>Nav: Main menu &gt;Travel And Expenses &gt; Manage Expenses Security &gt; Authorize Expense Users</a:t>
            </a:r>
          </a:p>
          <a:p>
            <a:pPr marL="0" indent="0">
              <a:buNone/>
            </a:pPr>
            <a:r>
              <a:rPr lang="en-US" sz="1800" dirty="0"/>
              <a:t>If others are allowed to create travel documents on behalf of the traveler, then the Authorized Expense User is set up by the Travel Administrator or employee. The authorized user record should be removed (minus sign).</a:t>
            </a:r>
          </a:p>
        </p:txBody>
      </p:sp>
      <p:sp>
        <p:nvSpPr>
          <p:cNvPr id="5" name="Slide Number Placeholder 4"/>
          <p:cNvSpPr>
            <a:spLocks noGrp="1"/>
          </p:cNvSpPr>
          <p:nvPr>
            <p:ph type="sldNum" sz="quarter" idx="12"/>
          </p:nvPr>
        </p:nvSpPr>
        <p:spPr/>
        <p:txBody>
          <a:bodyPr/>
          <a:lstStyle/>
          <a:p>
            <a:fld id="{64336152-522D-534E-A387-BE770A7CAF94}" type="slidenum">
              <a:rPr lang="en-US" smtClean="0"/>
              <a:pPr/>
              <a:t>54</a:t>
            </a:fld>
            <a:endParaRPr lang="en-US" dirty="0"/>
          </a:p>
        </p:txBody>
      </p:sp>
      <p:sp>
        <p:nvSpPr>
          <p:cNvPr id="4" name="TextBox 3">
            <a:extLst>
              <a:ext uri="{FF2B5EF4-FFF2-40B4-BE49-F238E27FC236}">
                <a16:creationId xmlns:a16="http://schemas.microsoft.com/office/drawing/2014/main" id="{69A56353-9D07-424A-8DA4-4A3914930F39}"/>
              </a:ext>
            </a:extLst>
          </p:cNvPr>
          <p:cNvSpPr txBox="1"/>
          <p:nvPr/>
        </p:nvSpPr>
        <p:spPr>
          <a:xfrm>
            <a:off x="1906620" y="5926222"/>
            <a:ext cx="5155661" cy="307777"/>
          </a:xfrm>
          <a:prstGeom prst="rect">
            <a:avLst/>
          </a:prstGeom>
          <a:noFill/>
        </p:spPr>
        <p:txBody>
          <a:bodyPr wrap="square" rtlCol="0">
            <a:spAutoFit/>
          </a:bodyPr>
          <a:lstStyle/>
          <a:p>
            <a:r>
              <a:rPr lang="en-US" sz="1400" dirty="0"/>
              <a:t>Role needed: ZZ Expenses User Admin </a:t>
            </a:r>
          </a:p>
        </p:txBody>
      </p:sp>
      <p:pic>
        <p:nvPicPr>
          <p:cNvPr id="7" name="Picture 6" descr="Authorize Expense Users screen">
            <a:extLst>
              <a:ext uri="{FF2B5EF4-FFF2-40B4-BE49-F238E27FC236}">
                <a16:creationId xmlns:a16="http://schemas.microsoft.com/office/drawing/2014/main" id="{4E440DA4-F99F-4785-BD2B-E35BB697CD4E}"/>
              </a:ext>
            </a:extLst>
          </p:cNvPr>
          <p:cNvPicPr>
            <a:picLocks noChangeAspect="1"/>
          </p:cNvPicPr>
          <p:nvPr/>
        </p:nvPicPr>
        <p:blipFill>
          <a:blip r:embed="rId2"/>
          <a:stretch>
            <a:fillRect/>
          </a:stretch>
        </p:blipFill>
        <p:spPr>
          <a:xfrm>
            <a:off x="1906620" y="2930832"/>
            <a:ext cx="5330758" cy="2831274"/>
          </a:xfrm>
          <a:prstGeom prst="rect">
            <a:avLst/>
          </a:prstGeom>
          <a:ln>
            <a:solidFill>
              <a:schemeClr val="tx1"/>
            </a:solidFill>
          </a:ln>
        </p:spPr>
      </p:pic>
    </p:spTree>
    <p:extLst>
      <p:ext uri="{BB962C8B-B14F-4D97-AF65-F5344CB8AC3E}">
        <p14:creationId xmlns:p14="http://schemas.microsoft.com/office/powerpoint/2010/main" val="41535159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61" y="1208563"/>
            <a:ext cx="8336975" cy="553155"/>
          </a:xfrm>
        </p:spPr>
        <p:txBody>
          <a:bodyPr>
            <a:normAutofit/>
          </a:bodyPr>
          <a:lstStyle/>
          <a:p>
            <a:r>
              <a:rPr lang="en-US" sz="2800" dirty="0"/>
              <a:t>Bi Publisher report – </a:t>
            </a:r>
            <a:r>
              <a:rPr lang="en-US" sz="2800" dirty="0" err="1"/>
              <a:t>bfs_sec_opdf</a:t>
            </a:r>
            <a:endParaRPr lang="en-US" sz="2800"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55</a:t>
            </a:fld>
            <a:endParaRPr lang="en-US" dirty="0"/>
          </a:p>
        </p:txBody>
      </p:sp>
      <p:sp>
        <p:nvSpPr>
          <p:cNvPr id="7" name="TextBox 6">
            <a:extLst>
              <a:ext uri="{FF2B5EF4-FFF2-40B4-BE49-F238E27FC236}">
                <a16:creationId xmlns:a16="http://schemas.microsoft.com/office/drawing/2014/main" id="{B0FD9EE7-3AAA-4ADC-9FCC-13605B5AFDBD}"/>
              </a:ext>
            </a:extLst>
          </p:cNvPr>
          <p:cNvSpPr txBox="1"/>
          <p:nvPr/>
        </p:nvSpPr>
        <p:spPr>
          <a:xfrm>
            <a:off x="571500" y="1761718"/>
            <a:ext cx="7533822" cy="646331"/>
          </a:xfrm>
          <a:prstGeom prst="rect">
            <a:avLst/>
          </a:prstGeom>
          <a:noFill/>
        </p:spPr>
        <p:txBody>
          <a:bodyPr wrap="square" rtlCol="0">
            <a:spAutoFit/>
          </a:bodyPr>
          <a:lstStyle/>
          <a:p>
            <a:r>
              <a:rPr lang="en-US" b="1" dirty="0"/>
              <a:t>Workflow Approvers tab</a:t>
            </a:r>
          </a:p>
          <a:p>
            <a:r>
              <a:rPr lang="en-US" dirty="0"/>
              <a:t> </a:t>
            </a:r>
          </a:p>
        </p:txBody>
      </p:sp>
      <p:pic>
        <p:nvPicPr>
          <p:cNvPr id="4" name="Picture 3" descr="BI Publisher Report, Workflow Approvals tab">
            <a:extLst>
              <a:ext uri="{FF2B5EF4-FFF2-40B4-BE49-F238E27FC236}">
                <a16:creationId xmlns:a16="http://schemas.microsoft.com/office/drawing/2014/main" id="{41FD3AF5-0DB2-44C0-A586-73F70B8DDC6F}"/>
              </a:ext>
            </a:extLst>
          </p:cNvPr>
          <p:cNvPicPr>
            <a:picLocks noChangeAspect="1"/>
          </p:cNvPicPr>
          <p:nvPr/>
        </p:nvPicPr>
        <p:blipFill>
          <a:blip r:embed="rId3"/>
          <a:stretch>
            <a:fillRect/>
          </a:stretch>
        </p:blipFill>
        <p:spPr>
          <a:xfrm>
            <a:off x="1179245" y="2314873"/>
            <a:ext cx="6038678" cy="3704450"/>
          </a:xfrm>
          <a:prstGeom prst="rect">
            <a:avLst/>
          </a:prstGeom>
          <a:ln>
            <a:solidFill>
              <a:schemeClr val="tx1"/>
            </a:solidFill>
          </a:ln>
        </p:spPr>
      </p:pic>
    </p:spTree>
    <p:extLst>
      <p:ext uri="{BB962C8B-B14F-4D97-AF65-F5344CB8AC3E}">
        <p14:creationId xmlns:p14="http://schemas.microsoft.com/office/powerpoint/2010/main" val="20852429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61" y="1208563"/>
            <a:ext cx="8336975" cy="553155"/>
          </a:xfrm>
        </p:spPr>
        <p:txBody>
          <a:bodyPr>
            <a:normAutofit/>
          </a:bodyPr>
          <a:lstStyle/>
          <a:p>
            <a:r>
              <a:rPr lang="en-US" sz="2800" dirty="0"/>
              <a:t>Bi Publisher report – </a:t>
            </a:r>
            <a:r>
              <a:rPr lang="en-US" sz="2800" dirty="0" err="1"/>
              <a:t>bfs_sec_opdf</a:t>
            </a:r>
            <a:endParaRPr lang="en-US" sz="2800"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56</a:t>
            </a:fld>
            <a:endParaRPr lang="en-US" dirty="0"/>
          </a:p>
        </p:txBody>
      </p:sp>
      <p:sp>
        <p:nvSpPr>
          <p:cNvPr id="7" name="TextBox 6">
            <a:extLst>
              <a:ext uri="{FF2B5EF4-FFF2-40B4-BE49-F238E27FC236}">
                <a16:creationId xmlns:a16="http://schemas.microsoft.com/office/drawing/2014/main" id="{B0FD9EE7-3AAA-4ADC-9FCC-13605B5AFDBD}"/>
              </a:ext>
            </a:extLst>
          </p:cNvPr>
          <p:cNvSpPr txBox="1"/>
          <p:nvPr/>
        </p:nvSpPr>
        <p:spPr>
          <a:xfrm>
            <a:off x="581025" y="1761718"/>
            <a:ext cx="7533822" cy="646331"/>
          </a:xfrm>
          <a:prstGeom prst="rect">
            <a:avLst/>
          </a:prstGeom>
          <a:noFill/>
        </p:spPr>
        <p:txBody>
          <a:bodyPr wrap="square" rtlCol="0">
            <a:spAutoFit/>
          </a:bodyPr>
          <a:lstStyle/>
          <a:p>
            <a:r>
              <a:rPr lang="en-US" b="1" dirty="0"/>
              <a:t>FIN Roles Assigned tab</a:t>
            </a:r>
          </a:p>
          <a:p>
            <a:endParaRPr lang="en-US" dirty="0"/>
          </a:p>
        </p:txBody>
      </p:sp>
      <p:pic>
        <p:nvPicPr>
          <p:cNvPr id="4" name="Picture 3" descr="BI Publisher Report, Fin Roles Assigned tab">
            <a:extLst>
              <a:ext uri="{FF2B5EF4-FFF2-40B4-BE49-F238E27FC236}">
                <a16:creationId xmlns:a16="http://schemas.microsoft.com/office/drawing/2014/main" id="{A6A7355B-CBDC-4B37-B423-C01562469BBD}"/>
              </a:ext>
            </a:extLst>
          </p:cNvPr>
          <p:cNvPicPr>
            <a:picLocks noChangeAspect="1"/>
          </p:cNvPicPr>
          <p:nvPr/>
        </p:nvPicPr>
        <p:blipFill>
          <a:blip r:embed="rId3"/>
          <a:stretch>
            <a:fillRect/>
          </a:stretch>
        </p:blipFill>
        <p:spPr>
          <a:xfrm>
            <a:off x="1866900" y="2237051"/>
            <a:ext cx="4962071" cy="3998309"/>
          </a:xfrm>
          <a:prstGeom prst="rect">
            <a:avLst/>
          </a:prstGeom>
          <a:ln>
            <a:solidFill>
              <a:schemeClr val="tx1"/>
            </a:solidFill>
          </a:ln>
        </p:spPr>
      </p:pic>
    </p:spTree>
    <p:extLst>
      <p:ext uri="{BB962C8B-B14F-4D97-AF65-F5344CB8AC3E}">
        <p14:creationId xmlns:p14="http://schemas.microsoft.com/office/powerpoint/2010/main" val="36479850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876" y="1294624"/>
            <a:ext cx="8336975" cy="797070"/>
          </a:xfrm>
        </p:spPr>
        <p:txBody>
          <a:bodyPr>
            <a:normAutofit/>
          </a:bodyPr>
          <a:lstStyle/>
          <a:p>
            <a:r>
              <a:rPr lang="en-US" sz="3200" dirty="0"/>
              <a:t>Terminated User Access</a:t>
            </a:r>
          </a:p>
        </p:txBody>
      </p:sp>
      <p:sp>
        <p:nvSpPr>
          <p:cNvPr id="3" name="Content Placeholder 2"/>
          <p:cNvSpPr>
            <a:spLocks noGrp="1"/>
          </p:cNvSpPr>
          <p:nvPr>
            <p:ph idx="1"/>
          </p:nvPr>
        </p:nvSpPr>
        <p:spPr>
          <a:xfrm>
            <a:off x="917004" y="1965278"/>
            <a:ext cx="7722029" cy="4892722"/>
          </a:xfrm>
        </p:spPr>
        <p:txBody>
          <a:bodyPr/>
          <a:lstStyle/>
          <a:p>
            <a:r>
              <a:rPr lang="en-US" sz="2400" dirty="0"/>
              <a:t>Offboarding tasks should be handled on demand as users terminate, but at least weekly.  </a:t>
            </a:r>
          </a:p>
          <a:p>
            <a:r>
              <a:rPr lang="en-US" sz="2400" dirty="0"/>
              <a:t>Review terminated users and confirm with HR that they are in fact terminated before proceeding.</a:t>
            </a:r>
          </a:p>
          <a:p>
            <a:r>
              <a:rPr lang="en-US" sz="2400" dirty="0"/>
              <a:t>Local Security Admin and Finance admin have separate offboarding responsibilities.  Working together will ensure that user security updates are correct.</a:t>
            </a:r>
          </a:p>
          <a:p>
            <a:r>
              <a:rPr lang="en-US" sz="2400" dirty="0"/>
              <a:t> QRG </a:t>
            </a:r>
            <a:r>
              <a:rPr lang="en-US" sz="2400" dirty="0">
                <a:hlinkClick r:id="rId3"/>
              </a:rPr>
              <a:t>9.2 Offboarding - Security Procedure</a:t>
            </a:r>
            <a:r>
              <a:rPr lang="en-US" sz="2400" dirty="0"/>
              <a:t> lists offboarding steps and has been updated to note the corresponding tabs on the BI publisher report.</a:t>
            </a:r>
          </a:p>
        </p:txBody>
      </p:sp>
      <p:sp>
        <p:nvSpPr>
          <p:cNvPr id="5" name="Slide Number Placeholder 4"/>
          <p:cNvSpPr>
            <a:spLocks noGrp="1"/>
          </p:cNvSpPr>
          <p:nvPr>
            <p:ph type="sldNum" sz="quarter" idx="12"/>
          </p:nvPr>
        </p:nvSpPr>
        <p:spPr/>
        <p:txBody>
          <a:bodyPr/>
          <a:lstStyle/>
          <a:p>
            <a:fld id="{64336152-522D-534E-A387-BE770A7CAF94}" type="slidenum">
              <a:rPr lang="en-US" smtClean="0"/>
              <a:pPr/>
              <a:t>57</a:t>
            </a:fld>
            <a:endParaRPr lang="en-US" dirty="0"/>
          </a:p>
        </p:txBody>
      </p:sp>
    </p:spTree>
    <p:extLst>
      <p:ext uri="{BB962C8B-B14F-4D97-AF65-F5344CB8AC3E}">
        <p14:creationId xmlns:p14="http://schemas.microsoft.com/office/powerpoint/2010/main" val="2810075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5" name="Slide Number Placeholder 4"/>
          <p:cNvSpPr>
            <a:spLocks noGrp="1"/>
          </p:cNvSpPr>
          <p:nvPr>
            <p:ph type="sldNum" sz="quarter" idx="12"/>
          </p:nvPr>
        </p:nvSpPr>
        <p:spPr/>
        <p:txBody>
          <a:bodyPr/>
          <a:lstStyle/>
          <a:p>
            <a:fld id="{64336152-522D-534E-A387-BE770A7CAF94}" type="slidenum">
              <a:rPr lang="en-US" smtClean="0"/>
              <a:pPr/>
              <a:t>58</a:t>
            </a:fld>
            <a:endParaRPr lang="en-US" dirty="0"/>
          </a:p>
        </p:txBody>
      </p:sp>
      <p:pic>
        <p:nvPicPr>
          <p:cNvPr id="8" name="Content Placeholder 7" descr="Questions?">
            <a:extLst>
              <a:ext uri="{FF2B5EF4-FFF2-40B4-BE49-F238E27FC236}">
                <a16:creationId xmlns:a16="http://schemas.microsoft.com/office/drawing/2014/main" id="{43A55432-131A-4D09-B2BB-36430A38C39F}"/>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801567" y="1948471"/>
            <a:ext cx="2787833" cy="2787833"/>
          </a:xfrm>
        </p:spPr>
      </p:pic>
      <p:pic>
        <p:nvPicPr>
          <p:cNvPr id="10" name="Picture 9" descr="Thank you">
            <a:extLst>
              <a:ext uri="{FF2B5EF4-FFF2-40B4-BE49-F238E27FC236}">
                <a16:creationId xmlns:a16="http://schemas.microsoft.com/office/drawing/2014/main" id="{25F27666-82F3-4171-8990-5ADA68B31E1F}"/>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b="16625"/>
          <a:stretch/>
        </p:blipFill>
        <p:spPr>
          <a:xfrm>
            <a:off x="6128520" y="5044849"/>
            <a:ext cx="1622535" cy="902557"/>
          </a:xfrm>
          <a:prstGeom prst="rect">
            <a:avLst/>
          </a:prstGeom>
        </p:spPr>
      </p:pic>
    </p:spTree>
    <p:extLst>
      <p:ext uri="{BB962C8B-B14F-4D97-AF65-F5344CB8AC3E}">
        <p14:creationId xmlns:p14="http://schemas.microsoft.com/office/powerpoint/2010/main" val="846793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Query Report Scheduler screen">
            <a:extLst>
              <a:ext uri="{FF2B5EF4-FFF2-40B4-BE49-F238E27FC236}">
                <a16:creationId xmlns:a16="http://schemas.microsoft.com/office/drawing/2014/main" id="{C82B350D-D915-421B-986A-04BDA9814E01}"/>
              </a:ext>
            </a:extLst>
          </p:cNvPr>
          <p:cNvPicPr>
            <a:picLocks noGrp="1" noChangeAspect="1"/>
          </p:cNvPicPr>
          <p:nvPr>
            <p:ph idx="1"/>
          </p:nvPr>
        </p:nvPicPr>
        <p:blipFill>
          <a:blip r:embed="rId3"/>
          <a:stretch>
            <a:fillRect/>
          </a:stretch>
        </p:blipFill>
        <p:spPr>
          <a:xfrm>
            <a:off x="833178" y="2409318"/>
            <a:ext cx="3441673" cy="3548523"/>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64336152-522D-534E-A387-BE770A7CAF94}" type="slidenum">
              <a:rPr lang="en-US" smtClean="0"/>
              <a:pPr/>
              <a:t>6</a:t>
            </a:fld>
            <a:endParaRPr lang="en-US" dirty="0"/>
          </a:p>
        </p:txBody>
      </p:sp>
      <p:sp>
        <p:nvSpPr>
          <p:cNvPr id="8" name="TextBox 7">
            <a:extLst>
              <a:ext uri="{FF2B5EF4-FFF2-40B4-BE49-F238E27FC236}">
                <a16:creationId xmlns:a16="http://schemas.microsoft.com/office/drawing/2014/main" id="{A7FA52A8-DE39-40FD-9085-A53016524567}"/>
              </a:ext>
            </a:extLst>
          </p:cNvPr>
          <p:cNvSpPr txBox="1"/>
          <p:nvPr/>
        </p:nvSpPr>
        <p:spPr>
          <a:xfrm>
            <a:off x="833178" y="2063312"/>
            <a:ext cx="7376230" cy="338554"/>
          </a:xfrm>
          <a:prstGeom prst="rect">
            <a:avLst/>
          </a:prstGeom>
          <a:noFill/>
        </p:spPr>
        <p:txBody>
          <a:bodyPr wrap="square" rtlCol="0">
            <a:spAutoFit/>
          </a:bodyPr>
          <a:lstStyle/>
          <a:p>
            <a:r>
              <a:rPr lang="en-US" sz="1600" dirty="0"/>
              <a:t>Nav: Main Menu &gt; Reporting Tools &gt; BIP Publisher &gt; Query Report Scheduler</a:t>
            </a:r>
          </a:p>
        </p:txBody>
      </p:sp>
      <p:pic>
        <p:nvPicPr>
          <p:cNvPr id="10" name="Picture 9" descr="Query Report Scheduler screen">
            <a:extLst>
              <a:ext uri="{FF2B5EF4-FFF2-40B4-BE49-F238E27FC236}">
                <a16:creationId xmlns:a16="http://schemas.microsoft.com/office/drawing/2014/main" id="{0277A3CB-AB78-4926-BC2E-CDA20EAC5503}"/>
              </a:ext>
            </a:extLst>
          </p:cNvPr>
          <p:cNvPicPr>
            <a:picLocks noChangeAspect="1"/>
          </p:cNvPicPr>
          <p:nvPr/>
        </p:nvPicPr>
        <p:blipFill>
          <a:blip r:embed="rId4"/>
          <a:stretch>
            <a:fillRect/>
          </a:stretch>
        </p:blipFill>
        <p:spPr>
          <a:xfrm>
            <a:off x="3304387" y="3255693"/>
            <a:ext cx="5569448" cy="2929759"/>
          </a:xfrm>
          <a:prstGeom prst="rect">
            <a:avLst/>
          </a:prstGeom>
          <a:ln>
            <a:solidFill>
              <a:schemeClr val="tx1"/>
            </a:solidFill>
          </a:ln>
        </p:spPr>
      </p:pic>
      <p:sp>
        <p:nvSpPr>
          <p:cNvPr id="13" name="Title 1">
            <a:extLst>
              <a:ext uri="{FF2B5EF4-FFF2-40B4-BE49-F238E27FC236}">
                <a16:creationId xmlns:a16="http://schemas.microsoft.com/office/drawing/2014/main" id="{B3597207-96E8-4B81-8A66-1B7A9CD64C5B}"/>
              </a:ext>
            </a:extLst>
          </p:cNvPr>
          <p:cNvSpPr>
            <a:spLocks noGrp="1"/>
          </p:cNvSpPr>
          <p:nvPr>
            <p:ph type="title"/>
          </p:nvPr>
        </p:nvSpPr>
        <p:spPr>
          <a:xfrm>
            <a:off x="536285" y="1165826"/>
            <a:ext cx="8337550" cy="554037"/>
          </a:xfrm>
        </p:spPr>
        <p:txBody>
          <a:bodyPr>
            <a:normAutofit fontScale="90000"/>
          </a:bodyPr>
          <a:lstStyle/>
          <a:p>
            <a:r>
              <a:rPr lang="en-US" sz="3100" dirty="0"/>
              <a:t>Finance Pillar Tools for offboarding</a:t>
            </a:r>
            <a:br>
              <a:rPr lang="en-US" dirty="0"/>
            </a:br>
            <a:endParaRPr lang="en-US" dirty="0"/>
          </a:p>
        </p:txBody>
      </p:sp>
      <p:sp>
        <p:nvSpPr>
          <p:cNvPr id="14" name="TextBox 13">
            <a:extLst>
              <a:ext uri="{FF2B5EF4-FFF2-40B4-BE49-F238E27FC236}">
                <a16:creationId xmlns:a16="http://schemas.microsoft.com/office/drawing/2014/main" id="{6DB43365-FEBA-49DF-9FE7-407F61869398}"/>
              </a:ext>
            </a:extLst>
          </p:cNvPr>
          <p:cNvSpPr txBox="1"/>
          <p:nvPr/>
        </p:nvSpPr>
        <p:spPr>
          <a:xfrm>
            <a:off x="636342" y="1633614"/>
            <a:ext cx="7769901" cy="400110"/>
          </a:xfrm>
          <a:prstGeom prst="rect">
            <a:avLst/>
          </a:prstGeom>
          <a:noFill/>
        </p:spPr>
        <p:txBody>
          <a:bodyPr wrap="square" rtlCol="0">
            <a:spAutoFit/>
          </a:bodyPr>
          <a:lstStyle/>
          <a:p>
            <a:r>
              <a:rPr lang="en-US" sz="2000" b="1" dirty="0">
                <a:solidFill>
                  <a:srgbClr val="1A2769"/>
                </a:solidFill>
              </a:rPr>
              <a:t>BI Publisher report: </a:t>
            </a:r>
            <a:r>
              <a:rPr lang="en-US" sz="2000" b="1" dirty="0">
                <a:solidFill>
                  <a:srgbClr val="FF0000"/>
                </a:solidFill>
              </a:rPr>
              <a:t>BFS_SEC_OPDF</a:t>
            </a:r>
          </a:p>
        </p:txBody>
      </p:sp>
      <p:sp>
        <p:nvSpPr>
          <p:cNvPr id="11" name="TextBox 10">
            <a:extLst>
              <a:ext uri="{FF2B5EF4-FFF2-40B4-BE49-F238E27FC236}">
                <a16:creationId xmlns:a16="http://schemas.microsoft.com/office/drawing/2014/main" id="{C87CC49D-605E-430C-A196-56FD263A0FC8}"/>
              </a:ext>
            </a:extLst>
          </p:cNvPr>
          <p:cNvSpPr txBox="1"/>
          <p:nvPr/>
        </p:nvSpPr>
        <p:spPr>
          <a:xfrm>
            <a:off x="970951" y="6251327"/>
            <a:ext cx="5381210" cy="307777"/>
          </a:xfrm>
          <a:prstGeom prst="rect">
            <a:avLst/>
          </a:prstGeom>
          <a:noFill/>
        </p:spPr>
        <p:txBody>
          <a:bodyPr wrap="square" rtlCol="0">
            <a:spAutoFit/>
          </a:bodyPr>
          <a:lstStyle/>
          <a:p>
            <a:r>
              <a:rPr lang="en-US" sz="1400" dirty="0"/>
              <a:t>Role needed:  ZD_DS_QUERY_VIEWER</a:t>
            </a:r>
          </a:p>
        </p:txBody>
      </p:sp>
    </p:spTree>
    <p:extLst>
      <p:ext uri="{BB962C8B-B14F-4D97-AF65-F5344CB8AC3E}">
        <p14:creationId xmlns:p14="http://schemas.microsoft.com/office/powerpoint/2010/main" val="2457182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61" y="1182773"/>
            <a:ext cx="8336975" cy="553155"/>
          </a:xfrm>
        </p:spPr>
        <p:txBody>
          <a:bodyPr>
            <a:normAutofit/>
          </a:bodyPr>
          <a:lstStyle/>
          <a:p>
            <a:r>
              <a:rPr lang="en-US" sz="2800" dirty="0"/>
              <a:t>Bi Publisher report – </a:t>
            </a:r>
            <a:r>
              <a:rPr lang="en-US" sz="2800" dirty="0" err="1"/>
              <a:t>bfs_sec_opdf</a:t>
            </a:r>
            <a:endParaRPr lang="en-US" sz="2800"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7</a:t>
            </a:fld>
            <a:endParaRPr lang="en-US" dirty="0"/>
          </a:p>
        </p:txBody>
      </p:sp>
      <p:pic>
        <p:nvPicPr>
          <p:cNvPr id="12" name="Content Placeholder 11" descr="Query Report Scheduler - Process Scheduler Request screen.">
            <a:extLst>
              <a:ext uri="{FF2B5EF4-FFF2-40B4-BE49-F238E27FC236}">
                <a16:creationId xmlns:a16="http://schemas.microsoft.com/office/drawing/2014/main" id="{FAA1C16A-E9C3-4A75-8CDF-FA167FF2FB53}"/>
              </a:ext>
            </a:extLst>
          </p:cNvPr>
          <p:cNvPicPr>
            <a:picLocks noGrp="1" noChangeAspect="1"/>
          </p:cNvPicPr>
          <p:nvPr>
            <p:ph idx="1"/>
          </p:nvPr>
        </p:nvPicPr>
        <p:blipFill>
          <a:blip r:embed="rId3"/>
          <a:stretch>
            <a:fillRect/>
          </a:stretch>
        </p:blipFill>
        <p:spPr>
          <a:xfrm>
            <a:off x="713510" y="1842569"/>
            <a:ext cx="4851567" cy="2267357"/>
          </a:xfrm>
          <a:prstGeom prst="rect">
            <a:avLst/>
          </a:prstGeom>
          <a:ln>
            <a:solidFill>
              <a:schemeClr val="tx1"/>
            </a:solidFill>
          </a:ln>
        </p:spPr>
      </p:pic>
      <p:pic>
        <p:nvPicPr>
          <p:cNvPr id="13" name="Picture 12" descr="Report Manager screen.">
            <a:extLst>
              <a:ext uri="{FF2B5EF4-FFF2-40B4-BE49-F238E27FC236}">
                <a16:creationId xmlns:a16="http://schemas.microsoft.com/office/drawing/2014/main" id="{D46FBED1-479B-4FA5-9984-FFD88CFF0969}"/>
              </a:ext>
            </a:extLst>
          </p:cNvPr>
          <p:cNvPicPr>
            <a:picLocks noChangeAspect="1"/>
          </p:cNvPicPr>
          <p:nvPr/>
        </p:nvPicPr>
        <p:blipFill>
          <a:blip r:embed="rId4"/>
          <a:stretch>
            <a:fillRect/>
          </a:stretch>
        </p:blipFill>
        <p:spPr>
          <a:xfrm>
            <a:off x="3432198" y="3727205"/>
            <a:ext cx="5244121" cy="2789736"/>
          </a:xfrm>
          <a:prstGeom prst="rect">
            <a:avLst/>
          </a:prstGeom>
          <a:ln>
            <a:solidFill>
              <a:schemeClr val="tx1"/>
            </a:solidFill>
          </a:ln>
        </p:spPr>
      </p:pic>
    </p:spTree>
    <p:extLst>
      <p:ext uri="{BB962C8B-B14F-4D97-AF65-F5344CB8AC3E}">
        <p14:creationId xmlns:p14="http://schemas.microsoft.com/office/powerpoint/2010/main" val="3341278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61" y="1208563"/>
            <a:ext cx="8336975" cy="553155"/>
          </a:xfrm>
        </p:spPr>
        <p:txBody>
          <a:bodyPr>
            <a:normAutofit/>
          </a:bodyPr>
          <a:lstStyle/>
          <a:p>
            <a:r>
              <a:rPr lang="en-US" sz="2800" dirty="0"/>
              <a:t>Bi Publisher report – </a:t>
            </a:r>
            <a:r>
              <a:rPr lang="en-US" sz="2800" dirty="0" err="1"/>
              <a:t>bfs_sec_opdf</a:t>
            </a:r>
            <a:endParaRPr lang="en-US" sz="2800"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8</a:t>
            </a:fld>
            <a:endParaRPr lang="en-US" dirty="0"/>
          </a:p>
        </p:txBody>
      </p:sp>
      <p:sp>
        <p:nvSpPr>
          <p:cNvPr id="7" name="TextBox 6">
            <a:extLst>
              <a:ext uri="{FF2B5EF4-FFF2-40B4-BE49-F238E27FC236}">
                <a16:creationId xmlns:a16="http://schemas.microsoft.com/office/drawing/2014/main" id="{B0FD9EE7-3AAA-4ADC-9FCC-13605B5AFDBD}"/>
              </a:ext>
            </a:extLst>
          </p:cNvPr>
          <p:cNvSpPr txBox="1"/>
          <p:nvPr/>
        </p:nvSpPr>
        <p:spPr>
          <a:xfrm>
            <a:off x="581025" y="1847850"/>
            <a:ext cx="2276475" cy="4247317"/>
          </a:xfrm>
          <a:prstGeom prst="rect">
            <a:avLst/>
          </a:prstGeom>
          <a:noFill/>
        </p:spPr>
        <p:txBody>
          <a:bodyPr wrap="square" rtlCol="0">
            <a:spAutoFit/>
          </a:bodyPr>
          <a:lstStyle/>
          <a:p>
            <a:r>
              <a:rPr lang="en-US" dirty="0"/>
              <a:t>The report has 22 worksheet tabs. </a:t>
            </a:r>
          </a:p>
          <a:p>
            <a:endParaRPr lang="en-US" dirty="0"/>
          </a:p>
          <a:p>
            <a:r>
              <a:rPr lang="en-US" dirty="0"/>
              <a:t>Not all users will have data in all tabs and for base employees the data will be very limited. </a:t>
            </a:r>
          </a:p>
          <a:p>
            <a:endParaRPr lang="en-US" dirty="0"/>
          </a:p>
          <a:p>
            <a:r>
              <a:rPr lang="en-US" dirty="0"/>
              <a:t>We will walk through each tab in the spreadsheet and then look at corresponding pages in ctcLink. </a:t>
            </a:r>
          </a:p>
        </p:txBody>
      </p:sp>
      <p:pic>
        <p:nvPicPr>
          <p:cNvPr id="15" name="Picture 14" descr="BI Publisher Report, Overall Preferences tab">
            <a:extLst>
              <a:ext uri="{FF2B5EF4-FFF2-40B4-BE49-F238E27FC236}">
                <a16:creationId xmlns:a16="http://schemas.microsoft.com/office/drawing/2014/main" id="{A9EEB4DF-20AC-4B0E-A033-A8B599ECDE9F}"/>
              </a:ext>
            </a:extLst>
          </p:cNvPr>
          <p:cNvPicPr>
            <a:picLocks noChangeAspect="1"/>
          </p:cNvPicPr>
          <p:nvPr/>
        </p:nvPicPr>
        <p:blipFill>
          <a:blip r:embed="rId2"/>
          <a:stretch>
            <a:fillRect/>
          </a:stretch>
        </p:blipFill>
        <p:spPr>
          <a:xfrm>
            <a:off x="3179218" y="1761086"/>
            <a:ext cx="5383757" cy="4617658"/>
          </a:xfrm>
          <a:prstGeom prst="rect">
            <a:avLst/>
          </a:prstGeom>
          <a:ln>
            <a:solidFill>
              <a:schemeClr val="tx1"/>
            </a:solidFill>
          </a:ln>
        </p:spPr>
      </p:pic>
    </p:spTree>
    <p:extLst>
      <p:ext uri="{BB962C8B-B14F-4D97-AF65-F5344CB8AC3E}">
        <p14:creationId xmlns:p14="http://schemas.microsoft.com/office/powerpoint/2010/main" val="150508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61" y="1208563"/>
            <a:ext cx="8336975" cy="553155"/>
          </a:xfrm>
        </p:spPr>
        <p:txBody>
          <a:bodyPr>
            <a:normAutofit/>
          </a:bodyPr>
          <a:lstStyle/>
          <a:p>
            <a:r>
              <a:rPr lang="en-US" sz="2800" dirty="0"/>
              <a:t>Bi Publisher report – </a:t>
            </a:r>
            <a:r>
              <a:rPr lang="en-US" sz="2800" dirty="0" err="1"/>
              <a:t>bfs_sec_opdf</a:t>
            </a:r>
            <a:endParaRPr lang="en-US" sz="2800"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9</a:t>
            </a:fld>
            <a:endParaRPr lang="en-US" dirty="0"/>
          </a:p>
        </p:txBody>
      </p:sp>
      <p:sp>
        <p:nvSpPr>
          <p:cNvPr id="7" name="TextBox 6">
            <a:extLst>
              <a:ext uri="{FF2B5EF4-FFF2-40B4-BE49-F238E27FC236}">
                <a16:creationId xmlns:a16="http://schemas.microsoft.com/office/drawing/2014/main" id="{B0FD9EE7-3AAA-4ADC-9FCC-13605B5AFDBD}"/>
              </a:ext>
            </a:extLst>
          </p:cNvPr>
          <p:cNvSpPr txBox="1"/>
          <p:nvPr/>
        </p:nvSpPr>
        <p:spPr>
          <a:xfrm>
            <a:off x="581026" y="1847850"/>
            <a:ext cx="2247900" cy="3970318"/>
          </a:xfrm>
          <a:prstGeom prst="rect">
            <a:avLst/>
          </a:prstGeom>
          <a:noFill/>
        </p:spPr>
        <p:txBody>
          <a:bodyPr wrap="square" rtlCol="0">
            <a:spAutoFit/>
          </a:bodyPr>
          <a:lstStyle/>
          <a:p>
            <a:r>
              <a:rPr lang="en-US" b="1" dirty="0"/>
              <a:t>Overall Preferences </a:t>
            </a:r>
            <a:r>
              <a:rPr lang="en-US" dirty="0"/>
              <a:t>This first tab, upper portion of the report, has information from the General tab of the User’s profile listing basic user security information </a:t>
            </a:r>
          </a:p>
          <a:p>
            <a:endParaRPr lang="en-US" dirty="0"/>
          </a:p>
          <a:p>
            <a:r>
              <a:rPr lang="en-US" dirty="0"/>
              <a:t>Second part shows which tables were found with the Operator ID.</a:t>
            </a:r>
          </a:p>
          <a:p>
            <a:endParaRPr lang="en-US" dirty="0"/>
          </a:p>
        </p:txBody>
      </p:sp>
      <p:pic>
        <p:nvPicPr>
          <p:cNvPr id="11" name="Content Placeholder 10" descr="BI Publisher report, Overall Preferences tab.">
            <a:extLst>
              <a:ext uri="{FF2B5EF4-FFF2-40B4-BE49-F238E27FC236}">
                <a16:creationId xmlns:a16="http://schemas.microsoft.com/office/drawing/2014/main" id="{10886D04-253F-40E3-B976-EB31DB7DC0CE}"/>
              </a:ext>
            </a:extLst>
          </p:cNvPr>
          <p:cNvPicPr>
            <a:picLocks noGrp="1" noChangeAspect="1"/>
          </p:cNvPicPr>
          <p:nvPr>
            <p:ph idx="1"/>
          </p:nvPr>
        </p:nvPicPr>
        <p:blipFill>
          <a:blip r:embed="rId3"/>
          <a:stretch>
            <a:fillRect/>
          </a:stretch>
        </p:blipFill>
        <p:spPr>
          <a:xfrm>
            <a:off x="3182274" y="1840863"/>
            <a:ext cx="5028276" cy="4634534"/>
          </a:xfrm>
          <a:prstGeom prst="rect">
            <a:avLst/>
          </a:prstGeom>
          <a:ln>
            <a:solidFill>
              <a:schemeClr val="tx1"/>
            </a:solidFill>
          </a:ln>
        </p:spPr>
      </p:pic>
    </p:spTree>
    <p:extLst>
      <p:ext uri="{BB962C8B-B14F-4D97-AF65-F5344CB8AC3E}">
        <p14:creationId xmlns:p14="http://schemas.microsoft.com/office/powerpoint/2010/main" val="3547975742"/>
      </p:ext>
    </p:extLst>
  </p:cSld>
  <p:clrMapOvr>
    <a:masterClrMapping/>
  </p:clrMapOvr>
</p:sld>
</file>

<file path=ppt/theme/theme1.xml><?xml version="1.0" encoding="utf-8"?>
<a:theme xmlns:a="http://schemas.openxmlformats.org/drawingml/2006/main" name="Secondary slides USG Widescreen blu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ECA933C-E61D-4F0A-B8CC-7399F5DE585F}" vid="{FB695196-C725-406F-B47F-C1D50E497C3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Type xmlns="bea27a18-983e-48aa-a267-dee16467ba8c">PowerPoint</Document_x0020_Type>
    <Description0 xmlns="bea27a18-983e-48aa-a267-dee16467ba8c">Deprecated PPT Size for Specific Purposes</Description0>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574E941FCB3D4792A3CD1A3A3B4939" ma:contentTypeVersion="10" ma:contentTypeDescription="Create a new document." ma:contentTypeScope="" ma:versionID="96840057c9d5fec12e79c3375c01dc35">
  <xsd:schema xmlns:xsd="http://www.w3.org/2001/XMLSchema" xmlns:xs="http://www.w3.org/2001/XMLSchema" xmlns:p="http://schemas.microsoft.com/office/2006/metadata/properties" xmlns:ns2="bea27a18-983e-48aa-a267-dee16467ba8c" xmlns:ns3="7dcc4a76-b6f0-4a5c-8242-557922f7abb0" targetNamespace="http://schemas.microsoft.com/office/2006/metadata/properties" ma:root="true" ma:fieldsID="eac6092e5c4b2db5a731484af6e35013" ns2:_="" ns3:_="">
    <xsd:import namespace="bea27a18-983e-48aa-a267-dee16467ba8c"/>
    <xsd:import namespace="7dcc4a76-b6f0-4a5c-8242-557922f7abb0"/>
    <xsd:element name="properties">
      <xsd:complexType>
        <xsd:sequence>
          <xsd:element name="documentManagement">
            <xsd:complexType>
              <xsd:all>
                <xsd:element ref="ns2:Document_x0020_Type"/>
                <xsd:element ref="ns2:MediaServiceMetadata" minOccurs="0"/>
                <xsd:element ref="ns2:MediaServiceFastMetadata" minOccurs="0"/>
                <xsd:element ref="ns2:Description0"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a27a18-983e-48aa-a267-dee16467ba8c" elementFormDefault="qualified">
    <xsd:import namespace="http://schemas.microsoft.com/office/2006/documentManagement/types"/>
    <xsd:import namespace="http://schemas.microsoft.com/office/infopath/2007/PartnerControls"/>
    <xsd:element name="Document_x0020_Type" ma:index="8" ma:displayName="Document Type" ma:default="Logo" ma:format="RadioButtons" ma:internalName="Document_x0020_Type">
      <xsd:simpleType>
        <xsd:restriction base="dms:Choice">
          <xsd:enumeration value="Logo"/>
          <xsd:enumeration value="PowerPoint"/>
          <xsd:enumeration value="Letterhead"/>
          <xsd:enumeration value="USG Map"/>
          <xsd:enumeration value="Background Images"/>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Description0" ma:index="11" nillable="true" ma:displayName="Description" ma:internalName="Description0">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cc4a76-b6f0-4a5c-8242-557922f7abb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6A5810-5A24-4FB5-BBC1-08AD06974622}">
  <ds:schemaRefs>
    <ds:schemaRef ds:uri="http://schemas.microsoft.com/office/2006/documentManagement/types"/>
    <ds:schemaRef ds:uri="http://schemas.microsoft.com/office/2006/metadata/properties"/>
    <ds:schemaRef ds:uri="bea27a18-983e-48aa-a267-dee16467ba8c"/>
    <ds:schemaRef ds:uri="http://purl.org/dc/dcmitype/"/>
    <ds:schemaRef ds:uri="http://purl.org/dc/elements/1.1/"/>
    <ds:schemaRef ds:uri="http://purl.org/dc/terms/"/>
    <ds:schemaRef ds:uri="http://schemas.openxmlformats.org/package/2006/metadata/core-properties"/>
    <ds:schemaRef ds:uri="http://schemas.microsoft.com/office/infopath/2007/PartnerControls"/>
    <ds:schemaRef ds:uri="7dcc4a76-b6f0-4a5c-8242-557922f7abb0"/>
    <ds:schemaRef ds:uri="http://www.w3.org/XML/1998/namespace"/>
  </ds:schemaRefs>
</ds:datastoreItem>
</file>

<file path=customXml/itemProps2.xml><?xml version="1.0" encoding="utf-8"?>
<ds:datastoreItem xmlns:ds="http://schemas.openxmlformats.org/officeDocument/2006/customXml" ds:itemID="{4D147D04-4FBD-45E0-A734-F2CD26C581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a27a18-983e-48aa-a267-dee16467ba8c"/>
    <ds:schemaRef ds:uri="7dcc4a76-b6f0-4a5c-8242-557922f7ab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023093-547B-4946-9D95-79F5F25F6A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14166</TotalTime>
  <Words>2869</Words>
  <Application>Microsoft Office PowerPoint</Application>
  <PresentationFormat>On-screen Show (4:3)</PresentationFormat>
  <Paragraphs>349</Paragraphs>
  <Slides>58</Slides>
  <Notes>43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58</vt:i4>
      </vt:variant>
    </vt:vector>
  </HeadingPairs>
  <TitlesOfParts>
    <vt:vector size="66" baseType="lpstr">
      <vt:lpstr>Arial</vt:lpstr>
      <vt:lpstr>Calibri</vt:lpstr>
      <vt:lpstr>Century</vt:lpstr>
      <vt:lpstr>Century Gothic</vt:lpstr>
      <vt:lpstr>Franklin Gothic Book</vt:lpstr>
      <vt:lpstr>Franklin Gothic Medium</vt:lpstr>
      <vt:lpstr>Secondary slides USG Widescreen blue</vt:lpstr>
      <vt:lpstr>Office Theme</vt:lpstr>
      <vt:lpstr>PeopleSoft Financials Security Offboarding areas</vt:lpstr>
      <vt:lpstr>Agenda</vt:lpstr>
      <vt:lpstr>What does Offboarding have to do with me?</vt:lpstr>
      <vt:lpstr>Other Areas - offboarding</vt:lpstr>
      <vt:lpstr>Finance Pillar Tools for offboarding </vt:lpstr>
      <vt:lpstr>Finance Pillar Tools for offboarding </vt:lpstr>
      <vt:lpstr>Bi Publisher report – bfs_sec_opdf</vt:lpstr>
      <vt:lpstr>Bi Publisher report – bfs_sec_opdf</vt:lpstr>
      <vt:lpstr>Bi Publisher report – bfs_sec_opdf</vt:lpstr>
      <vt:lpstr>User preferences</vt:lpstr>
      <vt:lpstr>Bi Publisher report – bfs_sec_opdf</vt:lpstr>
      <vt:lpstr>Bi Publisher report – bfs_sec_opdf</vt:lpstr>
      <vt:lpstr>User preferences</vt:lpstr>
      <vt:lpstr>User preferences</vt:lpstr>
      <vt:lpstr>User preferences</vt:lpstr>
      <vt:lpstr>Bi Publisher report – bfs_sec_opdf</vt:lpstr>
      <vt:lpstr>User preferences</vt:lpstr>
      <vt:lpstr>Bi Publisher report – bfs_sec_opdf</vt:lpstr>
      <vt:lpstr>Bi Publisher report – bfs_sec_opdf</vt:lpstr>
      <vt:lpstr>Bi Publisher report – bfs_sec_opdf</vt:lpstr>
      <vt:lpstr>User preferences</vt:lpstr>
      <vt:lpstr>Bi Publisher report – bfs_sec_opdf</vt:lpstr>
      <vt:lpstr>User preferences</vt:lpstr>
      <vt:lpstr>Bi Publisher report – bfs_sec_opdf</vt:lpstr>
      <vt:lpstr>Bi Publisher report – bfs_sec_opdf</vt:lpstr>
      <vt:lpstr>User preferences</vt:lpstr>
      <vt:lpstr>User preferences</vt:lpstr>
      <vt:lpstr>User preferences</vt:lpstr>
      <vt:lpstr>User preferences</vt:lpstr>
      <vt:lpstr>User preferences</vt:lpstr>
      <vt:lpstr>User preferences</vt:lpstr>
      <vt:lpstr>Bi Publisher report – bfs_sec_opdf</vt:lpstr>
      <vt:lpstr>User preferences</vt:lpstr>
      <vt:lpstr>User preferences</vt:lpstr>
      <vt:lpstr>Bi Publisher report – bfs_sec_opdf</vt:lpstr>
      <vt:lpstr>Purchasing</vt:lpstr>
      <vt:lpstr>Purchasing</vt:lpstr>
      <vt:lpstr>Bi Publisher report – bfs_sec_opdf</vt:lpstr>
      <vt:lpstr>Grants Security</vt:lpstr>
      <vt:lpstr>Bi Publisher report – bfs_sec_opdf</vt:lpstr>
      <vt:lpstr>Commitment control rules</vt:lpstr>
      <vt:lpstr>Commitment control</vt:lpstr>
      <vt:lpstr>Bi Publisher report – bfs_sec_opdf</vt:lpstr>
      <vt:lpstr>Treasury – Financial Gateway </vt:lpstr>
      <vt:lpstr>Bi Publisher report – bfs_sec_opdf</vt:lpstr>
      <vt:lpstr>Bi Publisher report – bfs_sec_opdf</vt:lpstr>
      <vt:lpstr>WORKFLOW – DEPARTMENT APPROVERS</vt:lpstr>
      <vt:lpstr>Bi Publisher report – bfs_sec_opdf</vt:lpstr>
      <vt:lpstr>Travel &amp; Expenses</vt:lpstr>
      <vt:lpstr>Bi Publisher report – bfs_sec_opdf</vt:lpstr>
      <vt:lpstr>Purchasing</vt:lpstr>
      <vt:lpstr>Purchasing</vt:lpstr>
      <vt:lpstr>Bi Publisher report – bfs_sec_opdf</vt:lpstr>
      <vt:lpstr>Travel &amp; Expenses</vt:lpstr>
      <vt:lpstr>Bi Publisher report – bfs_sec_opdf</vt:lpstr>
      <vt:lpstr>Bi Publisher report – bfs_sec_opdf</vt:lpstr>
      <vt:lpstr>Terminated User Access</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PeopleSoft Financials Security Offboarding Areas</dc:title>
  <dc:subject>PS Financials Security Offboarding, March 2023</dc:subject>
  <dc:creator>Laurel Anderson</dc:creator>
  <cp:keywords/>
  <dc:description/>
  <cp:lastModifiedBy>Sherry Nelson</cp:lastModifiedBy>
  <cp:revision>468</cp:revision>
  <dcterms:created xsi:type="dcterms:W3CDTF">2016-05-06T18:44:28Z</dcterms:created>
  <dcterms:modified xsi:type="dcterms:W3CDTF">2023-03-28T23:28:24Z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0x0101001D574E941FCB3D4792A3CD1A3A3B4939</vt:lpwstr>
  </property>
</Properties>
</file>