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5"/>
  </p:sldMasterIdLst>
  <p:notesMasterIdLst>
    <p:notesMasterId r:id="rId67"/>
  </p:notesMasterIdLst>
  <p:handoutMasterIdLst>
    <p:handoutMasterId r:id="rId68"/>
  </p:handoutMasterIdLst>
  <p:sldIdLst>
    <p:sldId id="259" r:id="rId6"/>
    <p:sldId id="262" r:id="rId7"/>
    <p:sldId id="263" r:id="rId8"/>
    <p:sldId id="264" r:id="rId9"/>
    <p:sldId id="302" r:id="rId10"/>
    <p:sldId id="303" r:id="rId11"/>
    <p:sldId id="304" r:id="rId12"/>
    <p:sldId id="305" r:id="rId13"/>
    <p:sldId id="306" r:id="rId14"/>
    <p:sldId id="307" r:id="rId15"/>
    <p:sldId id="265" r:id="rId16"/>
    <p:sldId id="308" r:id="rId17"/>
    <p:sldId id="309" r:id="rId18"/>
    <p:sldId id="310" r:id="rId19"/>
    <p:sldId id="318" r:id="rId20"/>
    <p:sldId id="319" r:id="rId21"/>
    <p:sldId id="320" r:id="rId22"/>
    <p:sldId id="385" r:id="rId23"/>
    <p:sldId id="311" r:id="rId24"/>
    <p:sldId id="312" r:id="rId25"/>
    <p:sldId id="313" r:id="rId26"/>
    <p:sldId id="321" r:id="rId27"/>
    <p:sldId id="369" r:id="rId28"/>
    <p:sldId id="370" r:id="rId29"/>
    <p:sldId id="371" r:id="rId30"/>
    <p:sldId id="372" r:id="rId31"/>
    <p:sldId id="373" r:id="rId32"/>
    <p:sldId id="374" r:id="rId33"/>
    <p:sldId id="375" r:id="rId34"/>
    <p:sldId id="376" r:id="rId35"/>
    <p:sldId id="377" r:id="rId36"/>
    <p:sldId id="378" r:id="rId37"/>
    <p:sldId id="379" r:id="rId38"/>
    <p:sldId id="380" r:id="rId39"/>
    <p:sldId id="381" r:id="rId40"/>
    <p:sldId id="382" r:id="rId41"/>
    <p:sldId id="332" r:id="rId42"/>
    <p:sldId id="383" r:id="rId43"/>
    <p:sldId id="384" r:id="rId44"/>
    <p:sldId id="386" r:id="rId45"/>
    <p:sldId id="268" r:id="rId46"/>
    <p:sldId id="269" r:id="rId47"/>
    <p:sldId id="270" r:id="rId48"/>
    <p:sldId id="271" r:id="rId49"/>
    <p:sldId id="272" r:id="rId50"/>
    <p:sldId id="293" r:id="rId51"/>
    <p:sldId id="294" r:id="rId52"/>
    <p:sldId id="295" r:id="rId53"/>
    <p:sldId id="296" r:id="rId54"/>
    <p:sldId id="297" r:id="rId55"/>
    <p:sldId id="298" r:id="rId56"/>
    <p:sldId id="387" r:id="rId57"/>
    <p:sldId id="388" r:id="rId58"/>
    <p:sldId id="389" r:id="rId59"/>
    <p:sldId id="390" r:id="rId60"/>
    <p:sldId id="266" r:id="rId61"/>
    <p:sldId id="278" r:id="rId62"/>
    <p:sldId id="279" r:id="rId63"/>
    <p:sldId id="273" r:id="rId64"/>
    <p:sldId id="282" r:id="rId65"/>
    <p:sldId id="261"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3" d="100"/>
          <a:sy n="63" d="100"/>
        </p:scale>
        <p:origin x="668" y="64"/>
      </p:cViewPr>
      <p:guideLst/>
    </p:cSldViewPr>
  </p:slideViewPr>
  <p:notesTextViewPr>
    <p:cViewPr>
      <p:scale>
        <a:sx n="1" d="1"/>
        <a:sy n="1" d="1"/>
      </p:scale>
      <p:origin x="0" y="0"/>
    </p:cViewPr>
  </p:notesTextViewPr>
  <p:notesViewPr>
    <p:cSldViewPr snapToGrid="0">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7D8E9-3331-4291-9F17-3FF41B935400}" type="datetimeFigureOut">
              <a:rPr lang="en-US" smtClean="0"/>
              <a:t>10/13/2022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60C177-458E-4ECB-97EC-7EDCBA19DAB6}" type="slidenum">
              <a:rPr lang="en-US" smtClean="0"/>
              <a:t>‹#›</a:t>
            </a:fld>
            <a:endParaRPr lang="en-US"/>
          </a:p>
        </p:txBody>
      </p:sp>
    </p:spTree>
    <p:extLst>
      <p:ext uri="{BB962C8B-B14F-4D97-AF65-F5344CB8AC3E}">
        <p14:creationId xmlns:p14="http://schemas.microsoft.com/office/powerpoint/2010/main" val="26099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DBB64-96D6-42B0-8680-D8E44BBF474E}" type="datetimeFigureOut">
              <a:rPr lang="en-US" smtClean="0"/>
              <a:t>10/13/2022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84A02-D147-49A8-A06D-A5C08FF69055}" type="slidenum">
              <a:rPr lang="en-US" smtClean="0"/>
              <a:t>‹#›</a:t>
            </a:fld>
            <a:endParaRPr lang="en-US"/>
          </a:p>
        </p:txBody>
      </p:sp>
    </p:spTree>
    <p:extLst>
      <p:ext uri="{BB962C8B-B14F-4D97-AF65-F5344CB8AC3E}">
        <p14:creationId xmlns:p14="http://schemas.microsoft.com/office/powerpoint/2010/main" val="153469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create and save a proposal without this security but you won’t be able to see it after it has been created without this set up.</a:t>
            </a:r>
          </a:p>
        </p:txBody>
      </p:sp>
      <p:sp>
        <p:nvSpPr>
          <p:cNvPr id="4" name="Slide Number Placeholder 3"/>
          <p:cNvSpPr>
            <a:spLocks noGrp="1"/>
          </p:cNvSpPr>
          <p:nvPr>
            <p:ph type="sldNum" sz="quarter" idx="5"/>
          </p:nvPr>
        </p:nvSpPr>
        <p:spPr/>
        <p:txBody>
          <a:bodyPr/>
          <a:lstStyle/>
          <a:p>
            <a:fld id="{8352EAC3-DB35-430E-B96C-D8418FC2C83A}" type="slidenum">
              <a:rPr lang="en-US" smtClean="0"/>
              <a:t>26</a:t>
            </a:fld>
            <a:endParaRPr lang="en-US"/>
          </a:p>
        </p:txBody>
      </p:sp>
    </p:spTree>
    <p:extLst>
      <p:ext uri="{BB962C8B-B14F-4D97-AF65-F5344CB8AC3E}">
        <p14:creationId xmlns:p14="http://schemas.microsoft.com/office/powerpoint/2010/main" val="4135982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Input ticket if not changing the effective date and correct history is needed.</a:t>
            </a:r>
          </a:p>
        </p:txBody>
      </p:sp>
      <p:sp>
        <p:nvSpPr>
          <p:cNvPr id="4" name="Slide Number Placeholder 3"/>
          <p:cNvSpPr>
            <a:spLocks noGrp="1"/>
          </p:cNvSpPr>
          <p:nvPr>
            <p:ph type="sldNum" sz="quarter" idx="5"/>
          </p:nvPr>
        </p:nvSpPr>
        <p:spPr/>
        <p:txBody>
          <a:bodyPr/>
          <a:lstStyle/>
          <a:p>
            <a:fld id="{8352EAC3-DB35-430E-B96C-D8418FC2C83A}" type="slidenum">
              <a:rPr lang="en-US" smtClean="0"/>
              <a:t>30</a:t>
            </a:fld>
            <a:endParaRPr lang="en-US"/>
          </a:p>
        </p:txBody>
      </p:sp>
    </p:spTree>
    <p:extLst>
      <p:ext uri="{BB962C8B-B14F-4D97-AF65-F5344CB8AC3E}">
        <p14:creationId xmlns:p14="http://schemas.microsoft.com/office/powerpoint/2010/main" val="1139858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security roles that are assigned to users working in the Finance pillar, there are also User Preferences settings that have specific controls as to what the user can do on certain pages. In addition, user’s defaults can be set up in the User Preferences screens, saving the user from having to lookup information such as their Business Unit or Ship To location.</a:t>
            </a:r>
          </a:p>
          <a:p>
            <a:endParaRPr lang="en-US" dirty="0"/>
          </a:p>
          <a:p>
            <a:r>
              <a:rPr lang="en-US" dirty="0"/>
              <a:t>On the Overall Preferences tab, you can define the business unit and SetID that defaults for the user.  </a:t>
            </a:r>
          </a:p>
          <a:p>
            <a:r>
              <a:rPr lang="en-US" dirty="0"/>
              <a:t>Before establishing the overall preferences, the primary and row permissions for the user’s institution should be assigned in their finance Security User Profile.</a:t>
            </a:r>
          </a:p>
          <a:p>
            <a:endParaRPr lang="en-US" dirty="0"/>
          </a:p>
          <a:p>
            <a:r>
              <a:rPr lang="en-US" dirty="0"/>
              <a:t>As of Date should reflect the start date of the user.</a:t>
            </a:r>
          </a:p>
          <a:p>
            <a:endParaRPr lang="en-US" dirty="0"/>
          </a:p>
          <a:p>
            <a:r>
              <a:rPr lang="en-US" dirty="0"/>
              <a:t>Localization Country defaults to USA.</a:t>
            </a:r>
          </a:p>
          <a:p>
            <a:endParaRPr lang="en-US" dirty="0"/>
          </a:p>
          <a:p>
            <a:r>
              <a:rPr lang="en-US" dirty="0"/>
              <a:t>Alternate Character Enabled checkbox will activate alternate description buttons or links which appear to the right of fields on many pages. Hover text.</a:t>
            </a:r>
          </a:p>
          <a:p>
            <a:endParaRPr lang="en-US" dirty="0"/>
          </a:p>
          <a:p>
            <a:r>
              <a:rPr lang="en-US" dirty="0"/>
              <a:t>Display Debit/Credit Amounts in Subsystems checkbox will enable displaying of debit and credit amounts of the business unit on journal entry or inquiry pages.</a:t>
            </a:r>
          </a:p>
          <a:p>
            <a:endParaRPr lang="en-US" dirty="0"/>
          </a:p>
          <a:p>
            <a:endParaRPr lang="en-US" dirty="0"/>
          </a:p>
        </p:txBody>
      </p:sp>
      <p:sp>
        <p:nvSpPr>
          <p:cNvPr id="4" name="Slide Number Placeholder 3"/>
          <p:cNvSpPr>
            <a:spLocks noGrp="1"/>
          </p:cNvSpPr>
          <p:nvPr>
            <p:ph type="sldNum" sz="quarter" idx="5"/>
          </p:nvPr>
        </p:nvSpPr>
        <p:spPr/>
        <p:txBody>
          <a:bodyPr/>
          <a:lstStyle/>
          <a:p>
            <a:fld id="{8352EAC3-DB35-430E-B96C-D8418FC2C83A}" type="slidenum">
              <a:rPr lang="en-US" smtClean="0"/>
              <a:t>38</a:t>
            </a:fld>
            <a:endParaRPr lang="en-US"/>
          </a:p>
        </p:txBody>
      </p:sp>
    </p:spTree>
    <p:extLst>
      <p:ext uri="{BB962C8B-B14F-4D97-AF65-F5344CB8AC3E}">
        <p14:creationId xmlns:p14="http://schemas.microsoft.com/office/powerpoint/2010/main" val="3923294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security roles that are assigned to users working in the Finance pillar, there are also User Preferences settings that have specific controls as to what the user can do on certain pages. In addition, user’s defaults can be set up in the User Preferences screens, saving the user from having to lookup information such as their Business Unit or Ship To location.</a:t>
            </a:r>
          </a:p>
          <a:p>
            <a:endParaRPr lang="en-US" dirty="0"/>
          </a:p>
          <a:p>
            <a:r>
              <a:rPr lang="en-US" dirty="0"/>
              <a:t>On the Overall Preferences tab, you can define the business unit and SetID that defaults for the user.  </a:t>
            </a:r>
          </a:p>
          <a:p>
            <a:r>
              <a:rPr lang="en-US" dirty="0"/>
              <a:t>Before establishing the overall preferences, the primary and row permissions for the user’s institution should be assigned in their finance Security User Profile.</a:t>
            </a:r>
          </a:p>
          <a:p>
            <a:endParaRPr lang="en-US" dirty="0"/>
          </a:p>
          <a:p>
            <a:r>
              <a:rPr lang="en-US" dirty="0"/>
              <a:t>As of Date should reflect the start date of the user.</a:t>
            </a:r>
          </a:p>
          <a:p>
            <a:endParaRPr lang="en-US" dirty="0"/>
          </a:p>
          <a:p>
            <a:r>
              <a:rPr lang="en-US" dirty="0"/>
              <a:t>Localization Country defaults to USA.</a:t>
            </a:r>
          </a:p>
          <a:p>
            <a:endParaRPr lang="en-US" dirty="0"/>
          </a:p>
          <a:p>
            <a:r>
              <a:rPr lang="en-US" dirty="0"/>
              <a:t>Alternate Character Enabled checkbox will activate alternate description buttons or links which appear to the right of fields on many pages. Hover text.</a:t>
            </a:r>
          </a:p>
          <a:p>
            <a:endParaRPr lang="en-US" dirty="0"/>
          </a:p>
          <a:p>
            <a:r>
              <a:rPr lang="en-US" dirty="0"/>
              <a:t>Display Debit/Credit Amounts in Subsystems checkbox will enable displaying of debit and credit amounts of the business unit on journal entry or inquiry pages.</a:t>
            </a:r>
          </a:p>
          <a:p>
            <a:endParaRPr lang="en-US" dirty="0"/>
          </a:p>
          <a:p>
            <a:endParaRPr lang="en-US" dirty="0"/>
          </a:p>
        </p:txBody>
      </p:sp>
      <p:sp>
        <p:nvSpPr>
          <p:cNvPr id="4" name="Slide Number Placeholder 3"/>
          <p:cNvSpPr>
            <a:spLocks noGrp="1"/>
          </p:cNvSpPr>
          <p:nvPr>
            <p:ph type="sldNum" sz="quarter" idx="5"/>
          </p:nvPr>
        </p:nvSpPr>
        <p:spPr/>
        <p:txBody>
          <a:bodyPr/>
          <a:lstStyle/>
          <a:p>
            <a:fld id="{8352EAC3-DB35-430E-B96C-D8418FC2C83A}" type="slidenum">
              <a:rPr lang="en-US" smtClean="0"/>
              <a:t>39</a:t>
            </a:fld>
            <a:endParaRPr lang="en-US"/>
          </a:p>
        </p:txBody>
      </p:sp>
    </p:spTree>
    <p:extLst>
      <p:ext uri="{BB962C8B-B14F-4D97-AF65-F5344CB8AC3E}">
        <p14:creationId xmlns:p14="http://schemas.microsoft.com/office/powerpoint/2010/main" val="46598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security roles that are assigned to users working in the Finance pillar, there are also User Preferences settings that have specific controls as to what the user can do on certain pages. In addition, user’s defaults can be set up in the User Preferences screens, saving the user from having to lookup information such as their Business Unit or Ship To location.</a:t>
            </a:r>
          </a:p>
          <a:p>
            <a:endParaRPr lang="en-US" dirty="0"/>
          </a:p>
          <a:p>
            <a:r>
              <a:rPr lang="en-US" dirty="0"/>
              <a:t>On the Overall Preferences tab, you can define the business unit and SetID that defaults for the user.  </a:t>
            </a:r>
          </a:p>
          <a:p>
            <a:r>
              <a:rPr lang="en-US" dirty="0"/>
              <a:t>Before establishing the overall preferences, the primary and row permissions for the user’s institution should be assigned in their finance Security User Profile.</a:t>
            </a:r>
          </a:p>
          <a:p>
            <a:endParaRPr lang="en-US" dirty="0"/>
          </a:p>
          <a:p>
            <a:r>
              <a:rPr lang="en-US" dirty="0"/>
              <a:t>As of Date should reflect the start date of the user.</a:t>
            </a:r>
          </a:p>
          <a:p>
            <a:endParaRPr lang="en-US" dirty="0"/>
          </a:p>
          <a:p>
            <a:r>
              <a:rPr lang="en-US" dirty="0"/>
              <a:t>Localization Country defaults to USA.</a:t>
            </a:r>
          </a:p>
          <a:p>
            <a:endParaRPr lang="en-US" dirty="0"/>
          </a:p>
          <a:p>
            <a:r>
              <a:rPr lang="en-US" dirty="0"/>
              <a:t>Alternate Character Enabled checkbox will activate alternate description buttons or links which appear to the right of fields on many pages. Hover text.</a:t>
            </a:r>
          </a:p>
          <a:p>
            <a:endParaRPr lang="en-US" dirty="0"/>
          </a:p>
          <a:p>
            <a:r>
              <a:rPr lang="en-US" dirty="0"/>
              <a:t>Display Debit/Credit Amounts in Subsystems checkbox will enable displaying of debit and credit amounts of the business unit on journal entry or inquiry pages.</a:t>
            </a:r>
          </a:p>
          <a:p>
            <a:endParaRPr lang="en-US" dirty="0"/>
          </a:p>
          <a:p>
            <a:endParaRPr lang="en-US" dirty="0"/>
          </a:p>
        </p:txBody>
      </p:sp>
      <p:sp>
        <p:nvSpPr>
          <p:cNvPr id="4" name="Slide Number Placeholder 3"/>
          <p:cNvSpPr>
            <a:spLocks noGrp="1"/>
          </p:cNvSpPr>
          <p:nvPr>
            <p:ph type="sldNum" sz="quarter" idx="5"/>
          </p:nvPr>
        </p:nvSpPr>
        <p:spPr/>
        <p:txBody>
          <a:bodyPr/>
          <a:lstStyle/>
          <a:p>
            <a:fld id="{8352EAC3-DB35-430E-B96C-D8418FC2C83A}" type="slidenum">
              <a:rPr lang="en-US" smtClean="0"/>
              <a:t>40</a:t>
            </a:fld>
            <a:endParaRPr lang="en-US"/>
          </a:p>
        </p:txBody>
      </p:sp>
    </p:spTree>
    <p:extLst>
      <p:ext uri="{BB962C8B-B14F-4D97-AF65-F5344CB8AC3E}">
        <p14:creationId xmlns:p14="http://schemas.microsoft.com/office/powerpoint/2010/main" val="3264068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spTree>
    <p:extLst>
      <p:ext uri="{BB962C8B-B14F-4D97-AF65-F5344CB8AC3E}">
        <p14:creationId xmlns:p14="http://schemas.microsoft.com/office/powerpoint/2010/main" val="285463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p:nvPr>
        </p:nvSpPr>
        <p:spPr>
          <a:xfrm>
            <a:off x="623888" y="1709745"/>
            <a:ext cx="7886700" cy="2852737"/>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10/13/2022</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68262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10/13/2022</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
        <p:nvSpPr>
          <p:cNvPr id="6" name="Title 1"/>
          <p:cNvSpPr>
            <a:spLocks noGrp="1"/>
          </p:cNvSpPr>
          <p:nvPr>
            <p:ph type="title"/>
          </p:nvPr>
        </p:nvSpPr>
        <p:spPr>
          <a:xfrm>
            <a:off x="519540" y="294198"/>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7" name="Content Placeholder 2"/>
          <p:cNvSpPr>
            <a:spLocks noGrp="1"/>
          </p:cNvSpPr>
          <p:nvPr>
            <p:ph idx="1"/>
          </p:nvPr>
        </p:nvSpPr>
        <p:spPr>
          <a:xfrm>
            <a:off x="519540" y="1174172"/>
            <a:ext cx="8336975"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4584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hasCustomPrompt="1"/>
          </p:nvPr>
        </p:nvSpPr>
        <p:spPr>
          <a:xfrm>
            <a:off x="628650" y="1476958"/>
            <a:ext cx="7886700" cy="611619"/>
          </a:xfrm>
          <a:prstGeom prst="rect">
            <a:avLst/>
          </a:prstGeom>
        </p:spPr>
        <p:txBody>
          <a:bodyPr/>
          <a:lstStyle>
            <a:lvl1pPr>
              <a:defRPr sz="3500"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628650" y="2265367"/>
            <a:ext cx="78867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sp>
        <p:nvSpPr>
          <p:cNvPr id="10" name="TextBox 9">
            <a:extLst>
              <a:ext uri="{FF2B5EF4-FFF2-40B4-BE49-F238E27FC236}">
                <a16:creationId xmlns:a16="http://schemas.microsoft.com/office/drawing/2014/main" id="{AD9A014E-7345-4161-B6F8-70E7EA234759}"/>
              </a:ext>
            </a:extLst>
          </p:cNvPr>
          <p:cNvSpPr txBox="1"/>
          <p:nvPr userDrawn="1"/>
        </p:nvSpPr>
        <p:spPr>
          <a:xfrm>
            <a:off x="1454322" y="6445499"/>
            <a:ext cx="3784962" cy="207749"/>
          </a:xfrm>
          <a:prstGeom prst="rect">
            <a:avLst/>
          </a:prstGeom>
          <a:noFill/>
        </p:spPr>
        <p:txBody>
          <a:bodyPr wrap="square" rtlCol="0">
            <a:spAutoFit/>
          </a:bodyPr>
          <a:lstStyle/>
          <a:p>
            <a:r>
              <a:rPr lang="en-US" sz="750" b="0" i="1" u="sng" kern="1200" dirty="0">
                <a:solidFill>
                  <a:schemeClr val="tx1"/>
                </a:solidFill>
                <a:effectLst/>
                <a:latin typeface="+mn-lt"/>
                <a:ea typeface="+mn-ea"/>
                <a:cs typeface="+mn-cs"/>
              </a:rPr>
              <a:t>CC BY 4.0</a:t>
            </a:r>
            <a:r>
              <a:rPr lang="en-US" sz="750" b="0" i="1" u="none" kern="1200" dirty="0">
                <a:solidFill>
                  <a:schemeClr val="bg1">
                    <a:lumMod val="50000"/>
                  </a:schemeClr>
                </a:solidFill>
                <a:effectLst/>
                <a:latin typeface="+mn-lt"/>
                <a:ea typeface="+mn-ea"/>
                <a:cs typeface="+mn-cs"/>
              </a:rPr>
              <a:t>,</a:t>
            </a:r>
            <a:r>
              <a:rPr lang="en-US" sz="750" b="0" i="1" u="none" kern="1200" baseline="0" dirty="0">
                <a:solidFill>
                  <a:schemeClr val="bg1">
                    <a:lumMod val="50000"/>
                  </a:schemeClr>
                </a:solidFill>
                <a:effectLst/>
                <a:latin typeface="+mn-lt"/>
                <a:ea typeface="+mn-ea"/>
                <a:cs typeface="+mn-cs"/>
              </a:rPr>
              <a:t> except where otherwise noted.</a:t>
            </a:r>
            <a:endParaRPr lang="en-US" sz="750" b="0" i="1" dirty="0">
              <a:solidFill>
                <a:schemeClr val="bg1">
                  <a:lumMod val="50000"/>
                </a:schemeClr>
              </a:solidFill>
              <a:latin typeface="+mn-lt"/>
            </a:endParaRP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973916" y="6435073"/>
            <a:ext cx="480406" cy="228600"/>
            <a:chOff x="973916" y="6435073"/>
            <a:chExt cx="480406" cy="228600"/>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3916" y="6435073"/>
              <a:ext cx="228600" cy="228600"/>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25722" y="6435073"/>
              <a:ext cx="228600" cy="228600"/>
            </a:xfrm>
            <a:prstGeom prst="rect">
              <a:avLst/>
            </a:prstGeom>
          </p:spPr>
        </p:pic>
      </p:grpSp>
    </p:spTree>
    <p:extLst>
      <p:ext uri="{BB962C8B-B14F-4D97-AF65-F5344CB8AC3E}">
        <p14:creationId xmlns:p14="http://schemas.microsoft.com/office/powerpoint/2010/main" val="130380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F79CB6C7-AD96-437F-A75B-A1987D8D9ACA}" type="datetime1">
              <a:rPr lang="en-US" smtClean="0"/>
              <a:t>10/13/2022</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80178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82468" y="1709744"/>
            <a:ext cx="8270588" cy="2852737"/>
          </a:xfrm>
          <a:prstGeom prst="rect">
            <a:avLst/>
          </a:prstGeom>
        </p:spPr>
        <p:txBody>
          <a:bodyPr anchor="b"/>
          <a:lstStyle>
            <a:lvl1pPr>
              <a:defRPr sz="4800" cap="all" baseline="0">
                <a:solidFill>
                  <a:srgbClr val="003764"/>
                </a:solidFill>
              </a:defRPr>
            </a:lvl1pPr>
          </a:lstStyle>
          <a:p>
            <a:r>
              <a:rPr lang="en-US"/>
              <a:t>Click to edit Master title style</a:t>
            </a:r>
            <a:endParaRPr lang="en-US" dirty="0"/>
          </a:p>
        </p:txBody>
      </p:sp>
      <p:sp>
        <p:nvSpPr>
          <p:cNvPr id="15" name="Text Placeholder 2"/>
          <p:cNvSpPr>
            <a:spLocks noGrp="1"/>
          </p:cNvSpPr>
          <p:nvPr>
            <p:ph type="body" idx="1"/>
          </p:nvPr>
        </p:nvSpPr>
        <p:spPr>
          <a:xfrm>
            <a:off x="582468" y="4589469"/>
            <a:ext cx="8270588"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E68BEF8-F67A-4B64-B2F2-CC4AA048128C}" type="datetime1">
              <a:rPr lang="en-US" smtClean="0"/>
              <a:t>10/13/2022</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27394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1001848F-E7F6-4E55-B1DE-CC691BBD4F09}" type="datetime1">
              <a:rPr lang="en-US" smtClean="0"/>
              <a:t>10/13/2022</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42271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3"/>
            <a:ext cx="4067706" cy="1481791"/>
          </a:xfrm>
          <a:prstGeom prst="rect">
            <a:avLst/>
          </a:prstGeom>
        </p:spPr>
      </p:pic>
      <p:sp>
        <p:nvSpPr>
          <p:cNvPr id="16" name="Title 1"/>
          <p:cNvSpPr>
            <a:spLocks noGrp="1"/>
          </p:cNvSpPr>
          <p:nvPr>
            <p:ph type="title"/>
          </p:nvPr>
        </p:nvSpPr>
        <p:spPr>
          <a:xfrm>
            <a:off x="507276" y="1485854"/>
            <a:ext cx="8335388" cy="736311"/>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7" name="Text Placeholder 2"/>
          <p:cNvSpPr>
            <a:spLocks noGrp="1"/>
          </p:cNvSpPr>
          <p:nvPr>
            <p:ph type="body" idx="1"/>
          </p:nvPr>
        </p:nvSpPr>
        <p:spPr>
          <a:xfrm>
            <a:off x="507278" y="2385434"/>
            <a:ext cx="4002378"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507278" y="3003840"/>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4790207" y="3003840"/>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5E48A247-4D0D-4017-954A-CBEE1B524F16}" type="datetime1">
              <a:rPr lang="en-US" smtClean="0"/>
              <a:t>10/13/2022</a:t>
            </a:fld>
            <a:endParaRPr lang="en-US"/>
          </a:p>
        </p:txBody>
      </p:sp>
      <p:sp>
        <p:nvSpPr>
          <p:cNvPr id="2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9743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1" name="Rectangle 10"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3F43D62C-E4AB-4F6C-BB6E-7C3A3BBC5E2B}" type="datetime1">
              <a:rPr lang="en-US" smtClean="0"/>
              <a:t>10/13/2022</a:t>
            </a:fld>
            <a:endParaRPr lang="en-US"/>
          </a:p>
        </p:txBody>
      </p:sp>
      <p:sp>
        <p:nvSpPr>
          <p:cNvPr id="14"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2251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8" name="Rectangle 7"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92275FF0-9E97-4E0A-B533-109FB6621FD2}" type="datetime1">
              <a:rPr lang="en-US" smtClean="0"/>
              <a:t>10/13/2022</a:t>
            </a:fld>
            <a:endParaRPr lang="en-US"/>
          </a:p>
        </p:txBody>
      </p:sp>
      <p:sp>
        <p:nvSpPr>
          <p:cNvPr id="1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92640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86494" y="1385541"/>
            <a:ext cx="3160715"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86494" y="2888673"/>
            <a:ext cx="3160715"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3863540" y="1569027"/>
            <a:ext cx="504146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A3C062AC-1CC2-40A8-B531-F2154AC26E35}" type="datetime1">
              <a:rPr lang="en-US" smtClean="0"/>
              <a:t>10/13/2022</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24553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03370" y="1385541"/>
            <a:ext cx="3358139"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03370" y="2888673"/>
            <a:ext cx="335813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4024047" y="1569026"/>
            <a:ext cx="4839398"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6EA93EB-E55E-4DBB-B6AA-C54A9BA5E4A4}" type="datetime1">
              <a:rPr lang="en-US" smtClean="0"/>
              <a:t>10/13/2022</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37987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1" r:id="rId10"/>
    <p:sldLayoutId id="2147483672" r:id="rId11"/>
    <p:sldLayoutId id="214748367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tclinkreferencecenter.ctclink.us/m/72571/l/1064740-9-2-entering-regular-vouche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ctclinkreferencecenter.ctclink.us/m/5608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sbctc.edu/colleges-staff/it-support/security/documentation.asp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tclinkreferencecenter.ctclink.us/m/56084/l/1207000-fscm-9-2-grants-securit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ctclinkreferencecenter.ctclink.us/m/79738/l/983412-9-2-maintaining-employee-transportation-data" TargetMode="External"/><Relationship Id="rId2" Type="http://schemas.openxmlformats.org/officeDocument/2006/relationships/hyperlink" Target="https://ctclinkreferencecenter.ctclink.us/m/79738/l/983368-9-2-editing-employee-organizational-data" TargetMode="External"/><Relationship Id="rId1" Type="http://schemas.openxmlformats.org/officeDocument/2006/relationships/slideLayout" Target="../slideLayouts/slideLayout2.xml"/><Relationship Id="rId4" Type="http://schemas.openxmlformats.org/officeDocument/2006/relationships/hyperlink" Target="https://ctclinkreferencecenter.ctclink.us/m/79738/l/1204493-9-2-recommendations-for-on-and-off-boarding-employees-for-expense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ctclinkreferencecenter.ctclink.us/m/79738/l/1156539-9-2-add-authorized-expense-user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ctclinkreferencecenter.ctclink.us/m/79738/l/1236901-9-2-maintain-approver-assignment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ctclinkreferencecenter.ctclink.us/m/56084/l/1176969-fscm-security-user-preference-definition-in-fina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sbctc.edu/colleges-staff/it-support/security/documentation.aspx" TargetMode="External"/><Relationship Id="rId5" Type="http://schemas.openxmlformats.org/officeDocument/2006/relationships/hyperlink" Target="https://ctclinkreferencecenter.ctclink.us/m/56084/l/1603308-9-2-fscm-security-process-groups" TargetMode="External"/><Relationship Id="rId4" Type="http://schemas.openxmlformats.org/officeDocument/2006/relationships/hyperlink" Target="https://ctclinkreferencecenter.ctclink.us/m/56084/l/1591955-9-2-finance-security-guid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ctclinkreferencecenter.ctclink.us/m/56084"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ctclinkreferencecenter.ctclink.us/m/56084/l/1198007-cs-9-2-sacr-security-student-financials#institution-set-security" TargetMode="External"/><Relationship Id="rId2" Type="http://schemas.openxmlformats.org/officeDocument/2006/relationships/hyperlink" Target="https://ctclinkreferencecenter.ctclink.us/m/56084/l/1198007-cs-9-2-sacr-security-student-financials#business-unit-security" TargetMode="External"/><Relationship Id="rId1" Type="http://schemas.openxmlformats.org/officeDocument/2006/relationships/slideLayout" Target="../slideLayouts/slideLayout2.xml"/><Relationship Id="rId5" Type="http://schemas.openxmlformats.org/officeDocument/2006/relationships/hyperlink" Target="https://ctclinkreferencecenter.ctclink.us/m/56084/l/1198007-cs-9-2-sacr-security-student-financials#setid-security" TargetMode="External"/><Relationship Id="rId4" Type="http://schemas.openxmlformats.org/officeDocument/2006/relationships/hyperlink" Target="https://ctclinkreferencecenter.ctclink.us/m/56084/l/1198007-cs-9-2-sacr-security-student-financials#origin-ids"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gateway.ctclink.us/" TargetMode="External"/><Relationship Id="rId2" Type="http://schemas.openxmlformats.org/officeDocument/2006/relationships/hyperlink" Target="https://myaccount.ctclink.us/"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ctclinkreferencecenter.ctclink.us/m/92555/l/1062074-9-2-opening-a-cashier-s-office" TargetMode="External"/><Relationship Id="rId2" Type="http://schemas.openxmlformats.org/officeDocument/2006/relationships/hyperlink" Target="https://ctclinkreferencecenter.ctclink.us/m/92555/l/949144-9-2-add-a-new-cashier-and-assign-to-a-valid-tender"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ctclinkreferencecenter.ctclink.us/m/56084" TargetMode="External"/><Relationship Id="rId1" Type="http://schemas.openxmlformats.org/officeDocument/2006/relationships/slideLayout" Target="../slideLayouts/slideLayout2.xml"/><Relationship Id="rId4" Type="http://schemas.openxmlformats.org/officeDocument/2006/relationships/image" Target="cid:image003.png@01D8D314.01922030" TargetMode="External"/></Relationships>
</file>

<file path=ppt/slides/_rels/slide53.xml.rels><?xml version="1.0" encoding="UTF-8" standalone="yes"?>
<Relationships xmlns="http://schemas.openxmlformats.org/package/2006/relationships"><Relationship Id="rId2" Type="http://schemas.openxmlformats.org/officeDocument/2006/relationships/hyperlink" Target="https://www.sbctc.edu/colleges-staff/it-support/security/documentation.aspx"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ctclinkreferencecenter.ctclink.us/m/79738/l/1314338-9-2-fin-create-delegation-request" TargetMode="External"/><Relationship Id="rId2" Type="http://schemas.openxmlformats.org/officeDocument/2006/relationships/hyperlink" Target="https://ctclinkreferencecenter.ctclink.us/m/79748/l/1265034-9-2-creating-and-accepting-absence-mgmt-and-t-l-delegation-using-fluid-til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www.sbctc.edu/resources/documents/colleges-staff/data-services/peoplesoft-ctclink/report-catalog.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sbctc.edu/colleges-staff/it-support/security/default.aspx" TargetMode="External"/><Relationship Id="rId2" Type="http://schemas.openxmlformats.org/officeDocument/2006/relationships/hyperlink" Target="https://www.sbctc.edu/colleges-staff/it-support/erp-support/submit-ticket.aspx" TargetMode="External"/><Relationship Id="rId1" Type="http://schemas.openxmlformats.org/officeDocument/2006/relationships/slideLayout" Target="../slideLayouts/slideLayout2.xml"/><Relationship Id="rId5" Type="http://schemas.openxmlformats.org/officeDocument/2006/relationships/hyperlink" Target="https://ctclinkreferencecenter.ctclink.us/" TargetMode="External"/><Relationship Id="rId4" Type="http://schemas.openxmlformats.org/officeDocument/2006/relationships/hyperlink" Target="https://www.sbctc.edu/colleges-staff/it-support/erp-support/ctclink-training/default.aspx"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a:t>Security for Business Analysts</a:t>
            </a:r>
          </a:p>
        </p:txBody>
      </p:sp>
      <p:sp>
        <p:nvSpPr>
          <p:cNvPr id="4" name="Title 3"/>
          <p:cNvSpPr>
            <a:spLocks noGrp="1"/>
          </p:cNvSpPr>
          <p:nvPr>
            <p:ph type="title"/>
          </p:nvPr>
        </p:nvSpPr>
        <p:spPr/>
        <p:txBody>
          <a:bodyPr/>
          <a:lstStyle/>
          <a:p>
            <a:r>
              <a:rPr lang="en-US" dirty="0"/>
              <a:t>Peoplesoft Security</a:t>
            </a:r>
          </a:p>
        </p:txBody>
      </p:sp>
      <p:sp>
        <p:nvSpPr>
          <p:cNvPr id="6" name="Text Placeholder 5"/>
          <p:cNvSpPr>
            <a:spLocks noGrp="1"/>
          </p:cNvSpPr>
          <p:nvPr>
            <p:ph type="body" sz="quarter" idx="10"/>
          </p:nvPr>
        </p:nvSpPr>
        <p:spPr/>
        <p:txBody>
          <a:bodyPr/>
          <a:lstStyle/>
          <a:p>
            <a:r>
              <a:rPr lang="en-US" dirty="0"/>
              <a:t>Bill Ramirez</a:t>
            </a:r>
          </a:p>
          <a:p>
            <a:r>
              <a:rPr lang="en-US" dirty="0"/>
              <a:t>October 12, 2022</a:t>
            </a:r>
          </a:p>
        </p:txBody>
      </p:sp>
    </p:spTree>
    <p:extLst>
      <p:ext uri="{BB962C8B-B14F-4D97-AF65-F5344CB8AC3E}">
        <p14:creationId xmlns:p14="http://schemas.microsoft.com/office/powerpoint/2010/main" val="3283783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BF1A6-780A-4BE2-8B03-88B9D2E5E75E}"/>
              </a:ext>
            </a:extLst>
          </p:cNvPr>
          <p:cNvSpPr>
            <a:spLocks noGrp="1"/>
          </p:cNvSpPr>
          <p:nvPr>
            <p:ph type="title"/>
          </p:nvPr>
        </p:nvSpPr>
        <p:spPr/>
        <p:txBody>
          <a:bodyPr/>
          <a:lstStyle/>
          <a:p>
            <a:r>
              <a:rPr lang="en-US" dirty="0"/>
              <a:t>Accessing ctcLink	</a:t>
            </a:r>
          </a:p>
        </p:txBody>
      </p:sp>
      <p:sp>
        <p:nvSpPr>
          <p:cNvPr id="3" name="Content Placeholder 2">
            <a:extLst>
              <a:ext uri="{FF2B5EF4-FFF2-40B4-BE49-F238E27FC236}">
                <a16:creationId xmlns:a16="http://schemas.microsoft.com/office/drawing/2014/main" id="{F50E5F53-429D-41D0-874F-DC9FD847C609}"/>
              </a:ext>
            </a:extLst>
          </p:cNvPr>
          <p:cNvSpPr>
            <a:spLocks noGrp="1"/>
          </p:cNvSpPr>
          <p:nvPr>
            <p:ph idx="1"/>
          </p:nvPr>
        </p:nvSpPr>
        <p:spPr/>
        <p:txBody>
          <a:bodyPr/>
          <a:lstStyle/>
          <a:p>
            <a:r>
              <a:rPr lang="en-US" sz="2400" b="1" dirty="0"/>
              <a:t>First Time User Process Cont’d</a:t>
            </a:r>
          </a:p>
          <a:p>
            <a:pPr lvl="1"/>
            <a:r>
              <a:rPr lang="en-US" dirty="0"/>
              <a:t>A pop-up message displays. </a:t>
            </a:r>
          </a:p>
          <a:p>
            <a:pPr lvl="1"/>
            <a:r>
              <a:rPr lang="en-US" dirty="0"/>
              <a:t>Make note of your </a:t>
            </a:r>
            <a:r>
              <a:rPr lang="en-US" b="1" dirty="0"/>
              <a:t>ctcLink ID.</a:t>
            </a:r>
            <a:r>
              <a:rPr lang="en-US" dirty="0"/>
              <a:t> </a:t>
            </a:r>
          </a:p>
          <a:p>
            <a:pPr lvl="1"/>
            <a:r>
              <a:rPr lang="en-US" dirty="0"/>
              <a:t>Select the </a:t>
            </a:r>
            <a:r>
              <a:rPr lang="en-US" b="1" dirty="0"/>
              <a:t>OK </a:t>
            </a:r>
            <a:r>
              <a:rPr lang="en-US" dirty="0"/>
              <a:t>button.</a:t>
            </a:r>
          </a:p>
          <a:p>
            <a:pPr lvl="1"/>
            <a:r>
              <a:rPr lang="en-US" dirty="0"/>
              <a:t>The Account Activation confirmation message displays.</a:t>
            </a:r>
          </a:p>
          <a:p>
            <a:pPr lvl="1"/>
            <a:r>
              <a:rPr lang="en-US" dirty="0"/>
              <a:t>Close the browser tab.</a:t>
            </a:r>
          </a:p>
          <a:p>
            <a:pPr lvl="1"/>
            <a:endParaRPr lang="en-US" dirty="0"/>
          </a:p>
          <a:p>
            <a:pPr lvl="1"/>
            <a:endParaRPr lang="en-US" sz="2000" b="1" dirty="0"/>
          </a:p>
          <a:p>
            <a:pPr lvl="1"/>
            <a:endParaRPr lang="en-US" dirty="0"/>
          </a:p>
        </p:txBody>
      </p:sp>
      <p:sp>
        <p:nvSpPr>
          <p:cNvPr id="4" name="Slide Number Placeholder 3">
            <a:extLst>
              <a:ext uri="{FF2B5EF4-FFF2-40B4-BE49-F238E27FC236}">
                <a16:creationId xmlns:a16="http://schemas.microsoft.com/office/drawing/2014/main" id="{122181B2-2556-4BF9-9D08-7646A171E030}"/>
              </a:ext>
            </a:extLst>
          </p:cNvPr>
          <p:cNvSpPr>
            <a:spLocks noGrp="1"/>
          </p:cNvSpPr>
          <p:nvPr>
            <p:ph type="sldNum" sz="quarter" idx="12"/>
          </p:nvPr>
        </p:nvSpPr>
        <p:spPr/>
        <p:txBody>
          <a:bodyPr/>
          <a:lstStyle/>
          <a:p>
            <a:fld id="{DEE5BC03-7CE3-4FE3-BC0A-0ACCA8AC1F24}" type="slidenum">
              <a:rPr lang="en-US" smtClean="0"/>
              <a:pPr/>
              <a:t>10</a:t>
            </a:fld>
            <a:endParaRPr lang="en-US" dirty="0"/>
          </a:p>
        </p:txBody>
      </p:sp>
      <p:pic>
        <p:nvPicPr>
          <p:cNvPr id="6" name="Picture 5">
            <a:extLst>
              <a:ext uri="{FF2B5EF4-FFF2-40B4-BE49-F238E27FC236}">
                <a16:creationId xmlns:a16="http://schemas.microsoft.com/office/drawing/2014/main" id="{E94C5A4D-60C6-4050-A7C4-7666FD6F2D83}"/>
              </a:ext>
            </a:extLst>
          </p:cNvPr>
          <p:cNvPicPr>
            <a:picLocks noChangeAspect="1"/>
          </p:cNvPicPr>
          <p:nvPr/>
        </p:nvPicPr>
        <p:blipFill>
          <a:blip r:embed="rId2"/>
          <a:stretch>
            <a:fillRect/>
          </a:stretch>
        </p:blipFill>
        <p:spPr>
          <a:xfrm>
            <a:off x="1971412" y="4866441"/>
            <a:ext cx="6488375" cy="1140076"/>
          </a:xfrm>
          <a:prstGeom prst="rect">
            <a:avLst/>
          </a:prstGeom>
        </p:spPr>
      </p:pic>
    </p:spTree>
    <p:extLst>
      <p:ext uri="{BB962C8B-B14F-4D97-AF65-F5344CB8AC3E}">
        <p14:creationId xmlns:p14="http://schemas.microsoft.com/office/powerpoint/2010/main" val="1414756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5C30C-D743-455F-B795-9BA3177E84C5}"/>
              </a:ext>
            </a:extLst>
          </p:cNvPr>
          <p:cNvSpPr>
            <a:spLocks noGrp="1"/>
          </p:cNvSpPr>
          <p:nvPr>
            <p:ph type="title"/>
          </p:nvPr>
        </p:nvSpPr>
        <p:spPr>
          <a:xfrm>
            <a:off x="536859" y="1412991"/>
            <a:ext cx="8336975" cy="797070"/>
          </a:xfrm>
        </p:spPr>
        <p:txBody>
          <a:bodyPr/>
          <a:lstStyle/>
          <a:p>
            <a:r>
              <a:rPr lang="en-US" dirty="0"/>
              <a:t>Understanding security access</a:t>
            </a:r>
          </a:p>
        </p:txBody>
      </p:sp>
      <p:sp>
        <p:nvSpPr>
          <p:cNvPr id="3" name="Content Placeholder 2">
            <a:extLst>
              <a:ext uri="{FF2B5EF4-FFF2-40B4-BE49-F238E27FC236}">
                <a16:creationId xmlns:a16="http://schemas.microsoft.com/office/drawing/2014/main" id="{4CE5700A-6E08-48E4-8224-7D9F3014A59B}"/>
              </a:ext>
            </a:extLst>
          </p:cNvPr>
          <p:cNvSpPr>
            <a:spLocks noGrp="1"/>
          </p:cNvSpPr>
          <p:nvPr>
            <p:ph idx="1"/>
          </p:nvPr>
        </p:nvSpPr>
        <p:spPr>
          <a:xfrm>
            <a:off x="536858" y="1975169"/>
            <a:ext cx="8336975" cy="4306320"/>
          </a:xfrm>
        </p:spPr>
        <p:txBody>
          <a:bodyPr/>
          <a:lstStyle/>
          <a:p>
            <a:r>
              <a:rPr lang="en-US" sz="2400" dirty="0"/>
              <a:t>Gaining Access within ctcLink to perform your job duties may require more than security roles to be assign to your user profile</a:t>
            </a:r>
          </a:p>
          <a:p>
            <a:r>
              <a:rPr lang="en-US" sz="2400" dirty="0"/>
              <a:t>Secondary Security also allows certain actions to be performed by business analysts and are necessary to complete job functions </a:t>
            </a:r>
          </a:p>
          <a:p>
            <a:r>
              <a:rPr lang="en-US" sz="2400" dirty="0"/>
              <a:t>Access to Query Viewer and Query records may be needed for certain job functions</a:t>
            </a:r>
          </a:p>
          <a:p>
            <a:r>
              <a:rPr lang="en-US" sz="2400" dirty="0"/>
              <a:t>Time and Labor admins may require different primary/row permission lists than other users to be able to approve time.</a:t>
            </a:r>
          </a:p>
        </p:txBody>
      </p:sp>
      <p:sp>
        <p:nvSpPr>
          <p:cNvPr id="4" name="Slide Number Placeholder 3">
            <a:extLst>
              <a:ext uri="{FF2B5EF4-FFF2-40B4-BE49-F238E27FC236}">
                <a16:creationId xmlns:a16="http://schemas.microsoft.com/office/drawing/2014/main" id="{28B68F0C-0077-43E1-8278-38609B9B0DA0}"/>
              </a:ext>
            </a:extLst>
          </p:cNvPr>
          <p:cNvSpPr>
            <a:spLocks noGrp="1"/>
          </p:cNvSpPr>
          <p:nvPr>
            <p:ph type="sldNum" sz="quarter" idx="12"/>
          </p:nvPr>
        </p:nvSpPr>
        <p:spPr/>
        <p:txBody>
          <a:bodyPr/>
          <a:lstStyle/>
          <a:p>
            <a:fld id="{DEE5BC03-7CE3-4FE3-BC0A-0ACCA8AC1F24}" type="slidenum">
              <a:rPr lang="en-US" smtClean="0"/>
              <a:pPr/>
              <a:t>11</a:t>
            </a:fld>
            <a:endParaRPr lang="en-US" dirty="0"/>
          </a:p>
        </p:txBody>
      </p:sp>
    </p:spTree>
    <p:extLst>
      <p:ext uri="{BB962C8B-B14F-4D97-AF65-F5344CB8AC3E}">
        <p14:creationId xmlns:p14="http://schemas.microsoft.com/office/powerpoint/2010/main" val="1029626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5C30C-D743-455F-B795-9BA3177E84C5}"/>
              </a:ext>
            </a:extLst>
          </p:cNvPr>
          <p:cNvSpPr>
            <a:spLocks noGrp="1"/>
          </p:cNvSpPr>
          <p:nvPr>
            <p:ph type="title"/>
          </p:nvPr>
        </p:nvSpPr>
        <p:spPr>
          <a:xfrm>
            <a:off x="536859" y="1412991"/>
            <a:ext cx="8336975" cy="797070"/>
          </a:xfrm>
        </p:spPr>
        <p:txBody>
          <a:bodyPr/>
          <a:lstStyle/>
          <a:p>
            <a:r>
              <a:rPr lang="en-US" dirty="0"/>
              <a:t>Understanding security access</a:t>
            </a:r>
          </a:p>
        </p:txBody>
      </p:sp>
      <p:sp>
        <p:nvSpPr>
          <p:cNvPr id="3" name="Content Placeholder 2">
            <a:extLst>
              <a:ext uri="{FF2B5EF4-FFF2-40B4-BE49-F238E27FC236}">
                <a16:creationId xmlns:a16="http://schemas.microsoft.com/office/drawing/2014/main" id="{4CE5700A-6E08-48E4-8224-7D9F3014A59B}"/>
              </a:ext>
            </a:extLst>
          </p:cNvPr>
          <p:cNvSpPr>
            <a:spLocks noGrp="1"/>
          </p:cNvSpPr>
          <p:nvPr>
            <p:ph idx="1"/>
          </p:nvPr>
        </p:nvSpPr>
        <p:spPr>
          <a:xfrm>
            <a:off x="536858" y="1975169"/>
            <a:ext cx="8336975" cy="4306320"/>
          </a:xfrm>
        </p:spPr>
        <p:txBody>
          <a:bodyPr/>
          <a:lstStyle/>
          <a:p>
            <a:r>
              <a:rPr lang="en-US" dirty="0"/>
              <a:t>Tips to figure out what security roles you need to do your job function</a:t>
            </a:r>
          </a:p>
          <a:p>
            <a:pPr lvl="1"/>
            <a:r>
              <a:rPr lang="en-US" dirty="0"/>
              <a:t>Query:  QXX_SEC_ROLE_NAVIGATION_ACCESS – identify role needed by menu path or search by role to view menu path access</a:t>
            </a:r>
          </a:p>
          <a:p>
            <a:pPr lvl="2"/>
            <a:r>
              <a:rPr lang="en-US" dirty="0"/>
              <a:t>This query exists in all three pillars QFS, QHC, QCS prefix</a:t>
            </a:r>
          </a:p>
          <a:p>
            <a:pPr lvl="2"/>
            <a:r>
              <a:rPr lang="en-US" dirty="0"/>
              <a:t>User can enter part of the page name and put Z% in role and run the query to identify navigations and roles needed for that navigation</a:t>
            </a:r>
          </a:p>
          <a:p>
            <a:pPr lvl="2"/>
            <a:r>
              <a:rPr lang="en-US" dirty="0"/>
              <a:t>See Next Slide for example</a:t>
            </a:r>
          </a:p>
          <a:p>
            <a:pPr lvl="3"/>
            <a:endParaRPr lang="en-US" dirty="0"/>
          </a:p>
          <a:p>
            <a:pPr lvl="2"/>
            <a:endParaRPr lang="en-US" dirty="0"/>
          </a:p>
        </p:txBody>
      </p:sp>
      <p:sp>
        <p:nvSpPr>
          <p:cNvPr id="4" name="Slide Number Placeholder 3">
            <a:extLst>
              <a:ext uri="{FF2B5EF4-FFF2-40B4-BE49-F238E27FC236}">
                <a16:creationId xmlns:a16="http://schemas.microsoft.com/office/drawing/2014/main" id="{28B68F0C-0077-43E1-8278-38609B9B0DA0}"/>
              </a:ext>
            </a:extLst>
          </p:cNvPr>
          <p:cNvSpPr>
            <a:spLocks noGrp="1"/>
          </p:cNvSpPr>
          <p:nvPr>
            <p:ph type="sldNum" sz="quarter" idx="12"/>
          </p:nvPr>
        </p:nvSpPr>
        <p:spPr/>
        <p:txBody>
          <a:bodyPr/>
          <a:lstStyle/>
          <a:p>
            <a:fld id="{DEE5BC03-7CE3-4FE3-BC0A-0ACCA8AC1F24}" type="slidenum">
              <a:rPr lang="en-US" smtClean="0"/>
              <a:pPr/>
              <a:t>12</a:t>
            </a:fld>
            <a:endParaRPr lang="en-US" dirty="0"/>
          </a:p>
        </p:txBody>
      </p:sp>
    </p:spTree>
    <p:extLst>
      <p:ext uri="{BB962C8B-B14F-4D97-AF65-F5344CB8AC3E}">
        <p14:creationId xmlns:p14="http://schemas.microsoft.com/office/powerpoint/2010/main" val="2900716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5C30C-D743-455F-B795-9BA3177E84C5}"/>
              </a:ext>
            </a:extLst>
          </p:cNvPr>
          <p:cNvSpPr>
            <a:spLocks noGrp="1"/>
          </p:cNvSpPr>
          <p:nvPr>
            <p:ph type="title"/>
          </p:nvPr>
        </p:nvSpPr>
        <p:spPr>
          <a:xfrm>
            <a:off x="536857" y="1059872"/>
            <a:ext cx="8336975" cy="797070"/>
          </a:xfrm>
        </p:spPr>
        <p:txBody>
          <a:bodyPr/>
          <a:lstStyle/>
          <a:p>
            <a:r>
              <a:rPr lang="en-US" dirty="0"/>
              <a:t>Understanding security access</a:t>
            </a:r>
          </a:p>
        </p:txBody>
      </p:sp>
      <p:sp>
        <p:nvSpPr>
          <p:cNvPr id="3" name="Content Placeholder 2">
            <a:extLst>
              <a:ext uri="{FF2B5EF4-FFF2-40B4-BE49-F238E27FC236}">
                <a16:creationId xmlns:a16="http://schemas.microsoft.com/office/drawing/2014/main" id="{4CE5700A-6E08-48E4-8224-7D9F3014A59B}"/>
              </a:ext>
            </a:extLst>
          </p:cNvPr>
          <p:cNvSpPr>
            <a:spLocks noGrp="1"/>
          </p:cNvSpPr>
          <p:nvPr>
            <p:ph idx="1"/>
          </p:nvPr>
        </p:nvSpPr>
        <p:spPr>
          <a:xfrm>
            <a:off x="536858" y="1975169"/>
            <a:ext cx="8336975" cy="4306320"/>
          </a:xfrm>
        </p:spPr>
        <p:txBody>
          <a:bodyPr/>
          <a:lstStyle/>
          <a:p>
            <a:pPr lvl="3"/>
            <a:endParaRPr lang="en-US" dirty="0"/>
          </a:p>
          <a:p>
            <a:pPr lvl="2"/>
            <a:endParaRPr lang="en-US" dirty="0"/>
          </a:p>
        </p:txBody>
      </p:sp>
      <p:sp>
        <p:nvSpPr>
          <p:cNvPr id="4" name="Slide Number Placeholder 3">
            <a:extLst>
              <a:ext uri="{FF2B5EF4-FFF2-40B4-BE49-F238E27FC236}">
                <a16:creationId xmlns:a16="http://schemas.microsoft.com/office/drawing/2014/main" id="{28B68F0C-0077-43E1-8278-38609B9B0DA0}"/>
              </a:ext>
            </a:extLst>
          </p:cNvPr>
          <p:cNvSpPr>
            <a:spLocks noGrp="1"/>
          </p:cNvSpPr>
          <p:nvPr>
            <p:ph type="sldNum" sz="quarter" idx="12"/>
          </p:nvPr>
        </p:nvSpPr>
        <p:spPr/>
        <p:txBody>
          <a:bodyPr/>
          <a:lstStyle/>
          <a:p>
            <a:fld id="{DEE5BC03-7CE3-4FE3-BC0A-0ACCA8AC1F24}" type="slidenum">
              <a:rPr lang="en-US" smtClean="0"/>
              <a:pPr/>
              <a:t>13</a:t>
            </a:fld>
            <a:endParaRPr lang="en-US" dirty="0"/>
          </a:p>
        </p:txBody>
      </p:sp>
      <p:pic>
        <p:nvPicPr>
          <p:cNvPr id="5" name="Picture 4">
            <a:extLst>
              <a:ext uri="{FF2B5EF4-FFF2-40B4-BE49-F238E27FC236}">
                <a16:creationId xmlns:a16="http://schemas.microsoft.com/office/drawing/2014/main" id="{C3553C28-4B86-4A1E-8CEA-AB83DD99D5FD}"/>
              </a:ext>
            </a:extLst>
          </p:cNvPr>
          <p:cNvPicPr>
            <a:picLocks noChangeAspect="1"/>
          </p:cNvPicPr>
          <p:nvPr/>
        </p:nvPicPr>
        <p:blipFill>
          <a:blip r:embed="rId2"/>
          <a:stretch>
            <a:fillRect/>
          </a:stretch>
        </p:blipFill>
        <p:spPr>
          <a:xfrm>
            <a:off x="270166" y="1626662"/>
            <a:ext cx="7600510" cy="3374397"/>
          </a:xfrm>
          <a:prstGeom prst="rect">
            <a:avLst/>
          </a:prstGeom>
        </p:spPr>
      </p:pic>
      <p:sp>
        <p:nvSpPr>
          <p:cNvPr id="6" name="Oval 5">
            <a:extLst>
              <a:ext uri="{FF2B5EF4-FFF2-40B4-BE49-F238E27FC236}">
                <a16:creationId xmlns:a16="http://schemas.microsoft.com/office/drawing/2014/main" id="{3C50A768-2222-483A-99D5-1B663DF00A4E}"/>
              </a:ext>
            </a:extLst>
          </p:cNvPr>
          <p:cNvSpPr/>
          <p:nvPr/>
        </p:nvSpPr>
        <p:spPr>
          <a:xfrm>
            <a:off x="403423" y="4216761"/>
            <a:ext cx="2097020" cy="7970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824FB849-228B-424C-A670-FE05AE00D49E}"/>
              </a:ext>
            </a:extLst>
          </p:cNvPr>
          <p:cNvSpPr txBox="1"/>
          <p:nvPr/>
        </p:nvSpPr>
        <p:spPr>
          <a:xfrm>
            <a:off x="216065" y="5119286"/>
            <a:ext cx="8711870" cy="1231106"/>
          </a:xfrm>
          <a:prstGeom prst="rect">
            <a:avLst/>
          </a:prstGeom>
          <a:noFill/>
        </p:spPr>
        <p:txBody>
          <a:bodyPr wrap="square" rtlCol="0">
            <a:spAutoFit/>
          </a:bodyPr>
          <a:lstStyle/>
          <a:p>
            <a:r>
              <a:rPr lang="en-US" sz="1400" dirty="0"/>
              <a:t>As an analyst, if you need Voucher Regular Entry, and the ability to Enter Vouchers, use this query, scroll to Regular Entry and use the columns to right to determine which role is needed and give that to the local security admin.  Only roles that have ZZ Local Security Admin in the last column can be given to college users.  The Page Access Description will let you know if the role can add transactions, update existing transactions or if it is display only. </a:t>
            </a:r>
          </a:p>
          <a:p>
            <a:endParaRPr lang="en-US" dirty="0"/>
          </a:p>
        </p:txBody>
      </p:sp>
    </p:spTree>
    <p:extLst>
      <p:ext uri="{BB962C8B-B14F-4D97-AF65-F5344CB8AC3E}">
        <p14:creationId xmlns:p14="http://schemas.microsoft.com/office/powerpoint/2010/main" val="349385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5C30C-D743-455F-B795-9BA3177E84C5}"/>
              </a:ext>
            </a:extLst>
          </p:cNvPr>
          <p:cNvSpPr>
            <a:spLocks noGrp="1"/>
          </p:cNvSpPr>
          <p:nvPr>
            <p:ph type="title"/>
          </p:nvPr>
        </p:nvSpPr>
        <p:spPr>
          <a:xfrm>
            <a:off x="536859" y="1412991"/>
            <a:ext cx="8336975" cy="797070"/>
          </a:xfrm>
        </p:spPr>
        <p:txBody>
          <a:bodyPr/>
          <a:lstStyle/>
          <a:p>
            <a:r>
              <a:rPr lang="en-US" dirty="0"/>
              <a:t>Understanding security access</a:t>
            </a:r>
          </a:p>
        </p:txBody>
      </p:sp>
      <p:sp>
        <p:nvSpPr>
          <p:cNvPr id="3" name="Content Placeholder 2">
            <a:extLst>
              <a:ext uri="{FF2B5EF4-FFF2-40B4-BE49-F238E27FC236}">
                <a16:creationId xmlns:a16="http://schemas.microsoft.com/office/drawing/2014/main" id="{4CE5700A-6E08-48E4-8224-7D9F3014A59B}"/>
              </a:ext>
            </a:extLst>
          </p:cNvPr>
          <p:cNvSpPr>
            <a:spLocks noGrp="1"/>
          </p:cNvSpPr>
          <p:nvPr>
            <p:ph idx="1"/>
          </p:nvPr>
        </p:nvSpPr>
        <p:spPr>
          <a:xfrm>
            <a:off x="536858" y="1975168"/>
            <a:ext cx="8336975" cy="4643745"/>
          </a:xfrm>
        </p:spPr>
        <p:txBody>
          <a:bodyPr/>
          <a:lstStyle/>
          <a:p>
            <a:r>
              <a:rPr lang="en-US" dirty="0"/>
              <a:t>Tips to figure out what security roles you need to do your job function</a:t>
            </a:r>
          </a:p>
          <a:p>
            <a:pPr lvl="2"/>
            <a:r>
              <a:rPr lang="en-US" dirty="0"/>
              <a:t>QRG’s now have role names associated</a:t>
            </a:r>
          </a:p>
          <a:p>
            <a:pPr lvl="2"/>
            <a:r>
              <a:rPr lang="en-US" dirty="0"/>
              <a:t>Example Entering a Regular Voucher</a:t>
            </a:r>
          </a:p>
          <a:p>
            <a:pPr lvl="2"/>
            <a:r>
              <a:rPr lang="en-US" dirty="0">
                <a:hlinkClick r:id="rId2"/>
              </a:rPr>
              <a:t>https://ctclinkreferencecenter.ctclink.us/m/72571/l/1064740-9-2-entering-regular-voucher</a:t>
            </a:r>
            <a:endParaRPr lang="en-US" dirty="0"/>
          </a:p>
          <a:p>
            <a:pPr lvl="3"/>
            <a:endParaRPr lang="en-US" dirty="0"/>
          </a:p>
          <a:p>
            <a:pPr lvl="2"/>
            <a:endParaRPr lang="en-US" dirty="0"/>
          </a:p>
        </p:txBody>
      </p:sp>
      <p:sp>
        <p:nvSpPr>
          <p:cNvPr id="4" name="Slide Number Placeholder 3">
            <a:extLst>
              <a:ext uri="{FF2B5EF4-FFF2-40B4-BE49-F238E27FC236}">
                <a16:creationId xmlns:a16="http://schemas.microsoft.com/office/drawing/2014/main" id="{28B68F0C-0077-43E1-8278-38609B9B0DA0}"/>
              </a:ext>
            </a:extLst>
          </p:cNvPr>
          <p:cNvSpPr>
            <a:spLocks noGrp="1"/>
          </p:cNvSpPr>
          <p:nvPr>
            <p:ph type="sldNum" sz="quarter" idx="12"/>
          </p:nvPr>
        </p:nvSpPr>
        <p:spPr/>
        <p:txBody>
          <a:bodyPr/>
          <a:lstStyle/>
          <a:p>
            <a:fld id="{DEE5BC03-7CE3-4FE3-BC0A-0ACCA8AC1F24}" type="slidenum">
              <a:rPr lang="en-US" smtClean="0"/>
              <a:pPr/>
              <a:t>14</a:t>
            </a:fld>
            <a:endParaRPr lang="en-US" dirty="0"/>
          </a:p>
        </p:txBody>
      </p:sp>
      <p:pic>
        <p:nvPicPr>
          <p:cNvPr id="5" name="Picture 4">
            <a:extLst>
              <a:ext uri="{FF2B5EF4-FFF2-40B4-BE49-F238E27FC236}">
                <a16:creationId xmlns:a16="http://schemas.microsoft.com/office/drawing/2014/main" id="{67C1B8E4-D7DF-4141-B53C-35C15F717E61}"/>
              </a:ext>
            </a:extLst>
          </p:cNvPr>
          <p:cNvPicPr>
            <a:picLocks noChangeAspect="1"/>
          </p:cNvPicPr>
          <p:nvPr/>
        </p:nvPicPr>
        <p:blipFill>
          <a:blip r:embed="rId3"/>
          <a:stretch>
            <a:fillRect/>
          </a:stretch>
        </p:blipFill>
        <p:spPr>
          <a:xfrm>
            <a:off x="4328757" y="4103163"/>
            <a:ext cx="4278385" cy="2567031"/>
          </a:xfrm>
          <a:prstGeom prst="rect">
            <a:avLst/>
          </a:prstGeom>
        </p:spPr>
      </p:pic>
    </p:spTree>
    <p:extLst>
      <p:ext uri="{BB962C8B-B14F-4D97-AF65-F5344CB8AC3E}">
        <p14:creationId xmlns:p14="http://schemas.microsoft.com/office/powerpoint/2010/main" val="143719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5C30C-D743-455F-B795-9BA3177E84C5}"/>
              </a:ext>
            </a:extLst>
          </p:cNvPr>
          <p:cNvSpPr>
            <a:spLocks noGrp="1"/>
          </p:cNvSpPr>
          <p:nvPr>
            <p:ph type="title"/>
          </p:nvPr>
        </p:nvSpPr>
        <p:spPr>
          <a:xfrm>
            <a:off x="536858" y="1178098"/>
            <a:ext cx="8336975" cy="694508"/>
          </a:xfrm>
        </p:spPr>
        <p:txBody>
          <a:bodyPr/>
          <a:lstStyle/>
          <a:p>
            <a:r>
              <a:rPr lang="en-US" dirty="0"/>
              <a:t>Understanding security access</a:t>
            </a:r>
          </a:p>
        </p:txBody>
      </p:sp>
      <p:sp>
        <p:nvSpPr>
          <p:cNvPr id="3" name="Content Placeholder 2">
            <a:extLst>
              <a:ext uri="{FF2B5EF4-FFF2-40B4-BE49-F238E27FC236}">
                <a16:creationId xmlns:a16="http://schemas.microsoft.com/office/drawing/2014/main" id="{4CE5700A-6E08-48E4-8224-7D9F3014A59B}"/>
              </a:ext>
            </a:extLst>
          </p:cNvPr>
          <p:cNvSpPr>
            <a:spLocks noGrp="1"/>
          </p:cNvSpPr>
          <p:nvPr>
            <p:ph idx="1"/>
          </p:nvPr>
        </p:nvSpPr>
        <p:spPr>
          <a:xfrm>
            <a:off x="536858" y="1770078"/>
            <a:ext cx="8336975" cy="4848836"/>
          </a:xfrm>
        </p:spPr>
        <p:txBody>
          <a:bodyPr/>
          <a:lstStyle/>
          <a:p>
            <a:r>
              <a:rPr lang="en-US" sz="2000" dirty="0"/>
              <a:t>Tips to figure out what security roles you need to do your job function</a:t>
            </a:r>
          </a:p>
          <a:p>
            <a:pPr lvl="1"/>
            <a:r>
              <a:rPr lang="en-US" sz="1800" dirty="0"/>
              <a:t>Query Access requires certain roles </a:t>
            </a:r>
          </a:p>
          <a:p>
            <a:pPr lvl="2"/>
            <a:r>
              <a:rPr lang="en-US" sz="1600" dirty="0"/>
              <a:t>ZD_DS_QUERY_VIEWER provides access to Query Viewer</a:t>
            </a:r>
          </a:p>
          <a:p>
            <a:pPr lvl="2"/>
            <a:r>
              <a:rPr lang="en-US" sz="1600" dirty="0"/>
              <a:t>Users need other roles that contain the record access to See and Run Queries.</a:t>
            </a:r>
          </a:p>
          <a:p>
            <a:pPr lvl="2"/>
            <a:r>
              <a:rPr lang="en-US" sz="1600" dirty="0"/>
              <a:t>Run Query QFS(CS, HC)_DS_QUERY_RECORD_USER_RPT– view which roles are needed for a query (only one role per record is required)</a:t>
            </a:r>
            <a:r>
              <a:rPr lang="en-US" sz="1800" dirty="0"/>
              <a:t> </a:t>
            </a:r>
            <a:r>
              <a:rPr lang="en-US" sz="1600" dirty="0"/>
              <a:t>This query is intended to be used to troubleshoot query access issues by Users. This query prompts for </a:t>
            </a:r>
            <a:r>
              <a:rPr lang="en-US" sz="1600" dirty="0" err="1"/>
              <a:t>theQuery</a:t>
            </a:r>
            <a:r>
              <a:rPr lang="en-US" sz="1600" dirty="0"/>
              <a:t> Name and Username and will identify each record</a:t>
            </a:r>
            <a:br>
              <a:rPr lang="en-US" sz="1400" dirty="0"/>
            </a:br>
            <a:r>
              <a:rPr lang="en-US" sz="1600" dirty="0"/>
              <a:t>in the query and flag whether or not the User has access</a:t>
            </a:r>
            <a:br>
              <a:rPr lang="en-US" sz="1400" dirty="0"/>
            </a:br>
            <a:r>
              <a:rPr lang="en-US" sz="1600" dirty="0"/>
              <a:t>to each record and which Role(s) provides access.</a:t>
            </a:r>
            <a:endParaRPr lang="en-US" sz="1400" dirty="0"/>
          </a:p>
          <a:p>
            <a:pPr lvl="2"/>
            <a:r>
              <a:rPr lang="en-US" sz="1600" dirty="0"/>
              <a:t>Example, user John Smith needs access to query QFS_AP_EX_PYMNT_ADVICE;  what query roles do they need?</a:t>
            </a:r>
          </a:p>
          <a:p>
            <a:pPr lvl="2"/>
            <a:endParaRPr lang="en-US" dirty="0"/>
          </a:p>
          <a:p>
            <a:pPr marL="457200" lvl="1" indent="0">
              <a:buNone/>
            </a:pPr>
            <a:endParaRPr lang="en-US" dirty="0"/>
          </a:p>
          <a:p>
            <a:pPr lvl="2"/>
            <a:endParaRPr lang="en-US" dirty="0"/>
          </a:p>
        </p:txBody>
      </p:sp>
      <p:sp>
        <p:nvSpPr>
          <p:cNvPr id="4" name="Slide Number Placeholder 3">
            <a:extLst>
              <a:ext uri="{FF2B5EF4-FFF2-40B4-BE49-F238E27FC236}">
                <a16:creationId xmlns:a16="http://schemas.microsoft.com/office/drawing/2014/main" id="{28B68F0C-0077-43E1-8278-38609B9B0DA0}"/>
              </a:ext>
            </a:extLst>
          </p:cNvPr>
          <p:cNvSpPr>
            <a:spLocks noGrp="1"/>
          </p:cNvSpPr>
          <p:nvPr>
            <p:ph type="sldNum" sz="quarter" idx="12"/>
          </p:nvPr>
        </p:nvSpPr>
        <p:spPr/>
        <p:txBody>
          <a:bodyPr/>
          <a:lstStyle/>
          <a:p>
            <a:fld id="{DEE5BC03-7CE3-4FE3-BC0A-0ACCA8AC1F24}" type="slidenum">
              <a:rPr lang="en-US" smtClean="0"/>
              <a:pPr/>
              <a:t>15</a:t>
            </a:fld>
            <a:endParaRPr lang="en-US" dirty="0"/>
          </a:p>
        </p:txBody>
      </p:sp>
      <p:pic>
        <p:nvPicPr>
          <p:cNvPr id="6" name="Picture 5">
            <a:extLst>
              <a:ext uri="{FF2B5EF4-FFF2-40B4-BE49-F238E27FC236}">
                <a16:creationId xmlns:a16="http://schemas.microsoft.com/office/drawing/2014/main" id="{015F079E-5DF3-48EE-ADA7-DB4CE76BF25C}"/>
              </a:ext>
            </a:extLst>
          </p:cNvPr>
          <p:cNvPicPr>
            <a:picLocks noChangeAspect="1"/>
          </p:cNvPicPr>
          <p:nvPr/>
        </p:nvPicPr>
        <p:blipFill>
          <a:blip r:embed="rId2"/>
          <a:stretch>
            <a:fillRect/>
          </a:stretch>
        </p:blipFill>
        <p:spPr>
          <a:xfrm>
            <a:off x="270167" y="4962643"/>
            <a:ext cx="7909622" cy="1434517"/>
          </a:xfrm>
          <a:prstGeom prst="rect">
            <a:avLst/>
          </a:prstGeom>
        </p:spPr>
      </p:pic>
    </p:spTree>
    <p:extLst>
      <p:ext uri="{BB962C8B-B14F-4D97-AF65-F5344CB8AC3E}">
        <p14:creationId xmlns:p14="http://schemas.microsoft.com/office/powerpoint/2010/main" val="2015481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5C30C-D743-455F-B795-9BA3177E84C5}"/>
              </a:ext>
            </a:extLst>
          </p:cNvPr>
          <p:cNvSpPr>
            <a:spLocks noGrp="1"/>
          </p:cNvSpPr>
          <p:nvPr>
            <p:ph type="title"/>
          </p:nvPr>
        </p:nvSpPr>
        <p:spPr>
          <a:xfrm>
            <a:off x="536858" y="1178098"/>
            <a:ext cx="8336975" cy="694508"/>
          </a:xfrm>
        </p:spPr>
        <p:txBody>
          <a:bodyPr/>
          <a:lstStyle/>
          <a:p>
            <a:r>
              <a:rPr lang="en-US" dirty="0"/>
              <a:t>Understanding security access</a:t>
            </a:r>
          </a:p>
        </p:txBody>
      </p:sp>
      <p:sp>
        <p:nvSpPr>
          <p:cNvPr id="3" name="Content Placeholder 2">
            <a:extLst>
              <a:ext uri="{FF2B5EF4-FFF2-40B4-BE49-F238E27FC236}">
                <a16:creationId xmlns:a16="http://schemas.microsoft.com/office/drawing/2014/main" id="{4CE5700A-6E08-48E4-8224-7D9F3014A59B}"/>
              </a:ext>
            </a:extLst>
          </p:cNvPr>
          <p:cNvSpPr>
            <a:spLocks noGrp="1"/>
          </p:cNvSpPr>
          <p:nvPr>
            <p:ph idx="1"/>
          </p:nvPr>
        </p:nvSpPr>
        <p:spPr>
          <a:xfrm>
            <a:off x="536858" y="1770078"/>
            <a:ext cx="8336975" cy="4848836"/>
          </a:xfrm>
        </p:spPr>
        <p:txBody>
          <a:bodyPr/>
          <a:lstStyle/>
          <a:p>
            <a:r>
              <a:rPr lang="en-US" sz="2000" dirty="0"/>
              <a:t>Tips to figure out what security roles you need to do your job function</a:t>
            </a:r>
          </a:p>
          <a:p>
            <a:pPr lvl="1"/>
            <a:r>
              <a:rPr lang="en-US" sz="1800" dirty="0"/>
              <a:t>Workflow Approval Roles in Finance</a:t>
            </a:r>
          </a:p>
          <a:p>
            <a:pPr lvl="2"/>
            <a:r>
              <a:rPr lang="en-US" sz="1500" dirty="0"/>
              <a:t>Transactions that use workflow are routed for approval to users with roles that have route controls associated with them.  </a:t>
            </a:r>
          </a:p>
          <a:p>
            <a:pPr lvl="2"/>
            <a:r>
              <a:rPr lang="en-US" sz="1500" dirty="0"/>
              <a:t>The workflow roles are globally shared shell roles that do not provide page access.  </a:t>
            </a:r>
          </a:p>
          <a:p>
            <a:pPr lvl="2"/>
            <a:r>
              <a:rPr lang="en-US" sz="1500" dirty="0"/>
              <a:t>The roles names usually start with “ZZ_AW” (though there are some older roles starting with “CTC” or “CTC_AW” that will be phased out). </a:t>
            </a:r>
          </a:p>
          <a:p>
            <a:pPr lvl="2"/>
            <a:r>
              <a:rPr lang="en-US" sz="1600" dirty="0"/>
              <a:t>Note: Workflow roles that are assigned without a route control will not route properly</a:t>
            </a:r>
            <a:r>
              <a:rPr lang="en-US" sz="1400" dirty="0"/>
              <a:t>.</a:t>
            </a:r>
          </a:p>
          <a:p>
            <a:pPr lvl="2"/>
            <a:endParaRPr lang="en-US" sz="1500" dirty="0"/>
          </a:p>
          <a:p>
            <a:pPr lvl="3"/>
            <a:endParaRPr lang="en-US" sz="1000" dirty="0"/>
          </a:p>
          <a:p>
            <a:pPr lvl="3"/>
            <a:endParaRPr lang="en-US" dirty="0"/>
          </a:p>
          <a:p>
            <a:pPr marL="914400" lvl="2" indent="0">
              <a:buNone/>
            </a:pPr>
            <a:endParaRPr lang="en-US" dirty="0"/>
          </a:p>
          <a:p>
            <a:pPr lvl="2"/>
            <a:endParaRPr lang="en-US" dirty="0"/>
          </a:p>
        </p:txBody>
      </p:sp>
      <p:sp>
        <p:nvSpPr>
          <p:cNvPr id="4" name="Slide Number Placeholder 3">
            <a:extLst>
              <a:ext uri="{FF2B5EF4-FFF2-40B4-BE49-F238E27FC236}">
                <a16:creationId xmlns:a16="http://schemas.microsoft.com/office/drawing/2014/main" id="{28B68F0C-0077-43E1-8278-38609B9B0DA0}"/>
              </a:ext>
            </a:extLst>
          </p:cNvPr>
          <p:cNvSpPr>
            <a:spLocks noGrp="1"/>
          </p:cNvSpPr>
          <p:nvPr>
            <p:ph type="sldNum" sz="quarter" idx="12"/>
          </p:nvPr>
        </p:nvSpPr>
        <p:spPr/>
        <p:txBody>
          <a:bodyPr/>
          <a:lstStyle/>
          <a:p>
            <a:fld id="{DEE5BC03-7CE3-4FE3-BC0A-0ACCA8AC1F24}" type="slidenum">
              <a:rPr lang="en-US" smtClean="0"/>
              <a:pPr/>
              <a:t>16</a:t>
            </a:fld>
            <a:endParaRPr lang="en-US" dirty="0"/>
          </a:p>
        </p:txBody>
      </p:sp>
      <p:pic>
        <p:nvPicPr>
          <p:cNvPr id="7" name="Picture 6">
            <a:extLst>
              <a:ext uri="{FF2B5EF4-FFF2-40B4-BE49-F238E27FC236}">
                <a16:creationId xmlns:a16="http://schemas.microsoft.com/office/drawing/2014/main" id="{B0A77161-0FED-45C2-BAE6-04A518BDE9B9}"/>
              </a:ext>
            </a:extLst>
          </p:cNvPr>
          <p:cNvPicPr>
            <a:picLocks noChangeAspect="1"/>
          </p:cNvPicPr>
          <p:nvPr/>
        </p:nvPicPr>
        <p:blipFill>
          <a:blip r:embed="rId2"/>
          <a:stretch>
            <a:fillRect/>
          </a:stretch>
        </p:blipFill>
        <p:spPr>
          <a:xfrm>
            <a:off x="1784849" y="4247172"/>
            <a:ext cx="6621396" cy="2236754"/>
          </a:xfrm>
          <a:prstGeom prst="rect">
            <a:avLst/>
          </a:prstGeom>
        </p:spPr>
      </p:pic>
    </p:spTree>
    <p:extLst>
      <p:ext uri="{BB962C8B-B14F-4D97-AF65-F5344CB8AC3E}">
        <p14:creationId xmlns:p14="http://schemas.microsoft.com/office/powerpoint/2010/main" val="180166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5C30C-D743-455F-B795-9BA3177E84C5}"/>
              </a:ext>
            </a:extLst>
          </p:cNvPr>
          <p:cNvSpPr>
            <a:spLocks noGrp="1"/>
          </p:cNvSpPr>
          <p:nvPr>
            <p:ph type="title"/>
          </p:nvPr>
        </p:nvSpPr>
        <p:spPr>
          <a:xfrm>
            <a:off x="536858" y="1075570"/>
            <a:ext cx="8336975" cy="694508"/>
          </a:xfrm>
        </p:spPr>
        <p:txBody>
          <a:bodyPr/>
          <a:lstStyle/>
          <a:p>
            <a:r>
              <a:rPr lang="en-US" dirty="0"/>
              <a:t>Understanding security access</a:t>
            </a:r>
          </a:p>
        </p:txBody>
      </p:sp>
      <p:sp>
        <p:nvSpPr>
          <p:cNvPr id="3" name="Content Placeholder 2">
            <a:extLst>
              <a:ext uri="{FF2B5EF4-FFF2-40B4-BE49-F238E27FC236}">
                <a16:creationId xmlns:a16="http://schemas.microsoft.com/office/drawing/2014/main" id="{4CE5700A-6E08-48E4-8224-7D9F3014A59B}"/>
              </a:ext>
            </a:extLst>
          </p:cNvPr>
          <p:cNvSpPr>
            <a:spLocks noGrp="1"/>
          </p:cNvSpPr>
          <p:nvPr>
            <p:ph idx="1"/>
          </p:nvPr>
        </p:nvSpPr>
        <p:spPr>
          <a:xfrm>
            <a:off x="536858" y="1543574"/>
            <a:ext cx="8336975" cy="5075340"/>
          </a:xfrm>
        </p:spPr>
        <p:txBody>
          <a:bodyPr/>
          <a:lstStyle/>
          <a:p>
            <a:r>
              <a:rPr lang="en-US" sz="2000" dirty="0"/>
              <a:t>Tips to figure out what security roles you need to do your job function</a:t>
            </a:r>
          </a:p>
          <a:p>
            <a:pPr lvl="1"/>
            <a:r>
              <a:rPr lang="en-US" sz="1800" dirty="0"/>
              <a:t>Workflow Approval Roles in Finance</a:t>
            </a:r>
          </a:p>
          <a:p>
            <a:pPr lvl="2"/>
            <a:r>
              <a:rPr lang="en-US" sz="1600" dirty="0"/>
              <a:t>The </a:t>
            </a:r>
            <a:r>
              <a:rPr lang="fr-FR" sz="1600" dirty="0"/>
              <a:t>QFS_SEC_EOAW_USER_LIST </a:t>
            </a:r>
            <a:r>
              <a:rPr lang="fr-FR" sz="1600" dirty="0" err="1"/>
              <a:t>query</a:t>
            </a:r>
            <a:r>
              <a:rPr lang="fr-FR" sz="1600" dirty="0"/>
              <a:t> </a:t>
            </a:r>
            <a:r>
              <a:rPr lang="en-US" sz="1600" dirty="0"/>
              <a:t>provides AWE Process setup details.</a:t>
            </a:r>
          </a:p>
          <a:p>
            <a:pPr lvl="2"/>
            <a:r>
              <a:rPr lang="en-US" sz="2000" dirty="0"/>
              <a:t>The “User List” column has the approval role which requires a route control</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Query: QFS_SEC_USER_ROLES_NOT_LOCAL to view non-local grant “CTC” roles.</a:t>
            </a:r>
          </a:p>
          <a:p>
            <a:r>
              <a:rPr lang="en-US" sz="1600" dirty="0"/>
              <a:t>Distributed User Profile&gt;User ID Queries tab&gt;User ID’s Roles query</a:t>
            </a:r>
          </a:p>
          <a:p>
            <a:pPr lvl="2"/>
            <a:endParaRPr lang="en-US" sz="2000" dirty="0"/>
          </a:p>
          <a:p>
            <a:pPr lvl="2"/>
            <a:endParaRPr lang="en-US" sz="1800" dirty="0"/>
          </a:p>
          <a:p>
            <a:pPr lvl="2"/>
            <a:endParaRPr lang="en-US" sz="1500" dirty="0"/>
          </a:p>
          <a:p>
            <a:pPr lvl="3"/>
            <a:endParaRPr lang="en-US" sz="1000" dirty="0"/>
          </a:p>
          <a:p>
            <a:pPr lvl="3"/>
            <a:endParaRPr lang="en-US" dirty="0"/>
          </a:p>
          <a:p>
            <a:pPr marL="914400" lvl="2" indent="0">
              <a:buNone/>
            </a:pPr>
            <a:endParaRPr lang="en-US" dirty="0"/>
          </a:p>
          <a:p>
            <a:pPr lvl="2"/>
            <a:endParaRPr lang="en-US" dirty="0"/>
          </a:p>
        </p:txBody>
      </p:sp>
      <p:sp>
        <p:nvSpPr>
          <p:cNvPr id="4" name="Slide Number Placeholder 3">
            <a:extLst>
              <a:ext uri="{FF2B5EF4-FFF2-40B4-BE49-F238E27FC236}">
                <a16:creationId xmlns:a16="http://schemas.microsoft.com/office/drawing/2014/main" id="{28B68F0C-0077-43E1-8278-38609B9B0DA0}"/>
              </a:ext>
            </a:extLst>
          </p:cNvPr>
          <p:cNvSpPr>
            <a:spLocks noGrp="1"/>
          </p:cNvSpPr>
          <p:nvPr>
            <p:ph type="sldNum" sz="quarter" idx="12"/>
          </p:nvPr>
        </p:nvSpPr>
        <p:spPr/>
        <p:txBody>
          <a:bodyPr/>
          <a:lstStyle/>
          <a:p>
            <a:fld id="{DEE5BC03-7CE3-4FE3-BC0A-0ACCA8AC1F24}" type="slidenum">
              <a:rPr lang="en-US" smtClean="0"/>
              <a:pPr/>
              <a:t>17</a:t>
            </a:fld>
            <a:endParaRPr lang="en-US" dirty="0"/>
          </a:p>
        </p:txBody>
      </p:sp>
      <p:pic>
        <p:nvPicPr>
          <p:cNvPr id="8" name="Picture 7">
            <a:extLst>
              <a:ext uri="{FF2B5EF4-FFF2-40B4-BE49-F238E27FC236}">
                <a16:creationId xmlns:a16="http://schemas.microsoft.com/office/drawing/2014/main" id="{B5F0F41E-9484-481E-B1B0-D3749274790F}"/>
              </a:ext>
            </a:extLst>
          </p:cNvPr>
          <p:cNvPicPr>
            <a:picLocks noChangeAspect="1"/>
          </p:cNvPicPr>
          <p:nvPr/>
        </p:nvPicPr>
        <p:blipFill>
          <a:blip r:embed="rId2"/>
          <a:stretch>
            <a:fillRect/>
          </a:stretch>
        </p:blipFill>
        <p:spPr>
          <a:xfrm>
            <a:off x="646185" y="3092095"/>
            <a:ext cx="3576031" cy="986148"/>
          </a:xfrm>
          <a:prstGeom prst="rect">
            <a:avLst/>
          </a:prstGeom>
          <a:ln>
            <a:solidFill>
              <a:schemeClr val="tx1"/>
            </a:solidFill>
          </a:ln>
        </p:spPr>
      </p:pic>
      <p:pic>
        <p:nvPicPr>
          <p:cNvPr id="9" name="Picture 8">
            <a:extLst>
              <a:ext uri="{FF2B5EF4-FFF2-40B4-BE49-F238E27FC236}">
                <a16:creationId xmlns:a16="http://schemas.microsoft.com/office/drawing/2014/main" id="{EBFC164A-085C-46A0-A301-113CFBC38A76}"/>
              </a:ext>
            </a:extLst>
          </p:cNvPr>
          <p:cNvPicPr>
            <a:picLocks noChangeAspect="1"/>
          </p:cNvPicPr>
          <p:nvPr/>
        </p:nvPicPr>
        <p:blipFill>
          <a:blip r:embed="rId3"/>
          <a:stretch>
            <a:fillRect/>
          </a:stretch>
        </p:blipFill>
        <p:spPr>
          <a:xfrm>
            <a:off x="646185" y="4180804"/>
            <a:ext cx="8118319" cy="1666323"/>
          </a:xfrm>
          <a:prstGeom prst="rect">
            <a:avLst/>
          </a:prstGeom>
          <a:ln>
            <a:solidFill>
              <a:schemeClr val="tx1"/>
            </a:solidFill>
          </a:ln>
        </p:spPr>
      </p:pic>
    </p:spTree>
    <p:extLst>
      <p:ext uri="{BB962C8B-B14F-4D97-AF65-F5344CB8AC3E}">
        <p14:creationId xmlns:p14="http://schemas.microsoft.com/office/powerpoint/2010/main" val="479683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2A9BF-2527-4AE1-B119-042C33C8F8E2}"/>
              </a:ext>
            </a:extLst>
          </p:cNvPr>
          <p:cNvSpPr>
            <a:spLocks noGrp="1"/>
          </p:cNvSpPr>
          <p:nvPr>
            <p:ph type="title"/>
          </p:nvPr>
        </p:nvSpPr>
        <p:spPr/>
        <p:txBody>
          <a:bodyPr/>
          <a:lstStyle/>
          <a:p>
            <a:r>
              <a:rPr lang="en-US" dirty="0"/>
              <a:t>Understanding security access</a:t>
            </a:r>
          </a:p>
        </p:txBody>
      </p:sp>
      <p:sp>
        <p:nvSpPr>
          <p:cNvPr id="3" name="Content Placeholder 2">
            <a:extLst>
              <a:ext uri="{FF2B5EF4-FFF2-40B4-BE49-F238E27FC236}">
                <a16:creationId xmlns:a16="http://schemas.microsoft.com/office/drawing/2014/main" id="{E15F2EE6-7191-4B9C-974F-7A5748467F7B}"/>
              </a:ext>
            </a:extLst>
          </p:cNvPr>
          <p:cNvSpPr>
            <a:spLocks noGrp="1"/>
          </p:cNvSpPr>
          <p:nvPr>
            <p:ph idx="1"/>
          </p:nvPr>
        </p:nvSpPr>
        <p:spPr/>
        <p:txBody>
          <a:bodyPr/>
          <a:lstStyle/>
          <a:p>
            <a:r>
              <a:rPr lang="en-US" dirty="0">
                <a:hlinkClick r:id="rId2"/>
              </a:rPr>
              <a:t>https://ctclinkreferencecenter.ctclink.us/m/56084</a:t>
            </a:r>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2B72F66E-3419-42AA-9004-F55C156C2353}"/>
              </a:ext>
            </a:extLst>
          </p:cNvPr>
          <p:cNvSpPr>
            <a:spLocks noGrp="1"/>
          </p:cNvSpPr>
          <p:nvPr>
            <p:ph type="sldNum" sz="quarter" idx="12"/>
          </p:nvPr>
        </p:nvSpPr>
        <p:spPr/>
        <p:txBody>
          <a:bodyPr/>
          <a:lstStyle/>
          <a:p>
            <a:fld id="{DEE5BC03-7CE3-4FE3-BC0A-0ACCA8AC1F24}" type="slidenum">
              <a:rPr lang="en-US" smtClean="0"/>
              <a:pPr/>
              <a:t>18</a:t>
            </a:fld>
            <a:endParaRPr lang="en-US" dirty="0"/>
          </a:p>
        </p:txBody>
      </p:sp>
      <p:pic>
        <p:nvPicPr>
          <p:cNvPr id="5" name="Picture 4">
            <a:extLst>
              <a:ext uri="{FF2B5EF4-FFF2-40B4-BE49-F238E27FC236}">
                <a16:creationId xmlns:a16="http://schemas.microsoft.com/office/drawing/2014/main" id="{4D83355B-68DA-4C8E-B5AB-C61CC68CE236}"/>
              </a:ext>
            </a:extLst>
          </p:cNvPr>
          <p:cNvPicPr>
            <a:picLocks noChangeAspect="1"/>
          </p:cNvPicPr>
          <p:nvPr/>
        </p:nvPicPr>
        <p:blipFill>
          <a:blip r:embed="rId3"/>
          <a:stretch>
            <a:fillRect/>
          </a:stretch>
        </p:blipFill>
        <p:spPr>
          <a:xfrm>
            <a:off x="2852257" y="2921412"/>
            <a:ext cx="2773479" cy="3800063"/>
          </a:xfrm>
          <a:prstGeom prst="rect">
            <a:avLst/>
          </a:prstGeom>
        </p:spPr>
      </p:pic>
    </p:spTree>
    <p:extLst>
      <p:ext uri="{BB962C8B-B14F-4D97-AF65-F5344CB8AC3E}">
        <p14:creationId xmlns:p14="http://schemas.microsoft.com/office/powerpoint/2010/main" val="1254199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5C30C-D743-455F-B795-9BA3177E84C5}"/>
              </a:ext>
            </a:extLst>
          </p:cNvPr>
          <p:cNvSpPr>
            <a:spLocks noGrp="1"/>
          </p:cNvSpPr>
          <p:nvPr>
            <p:ph type="title"/>
          </p:nvPr>
        </p:nvSpPr>
        <p:spPr>
          <a:xfrm>
            <a:off x="536858" y="1178099"/>
            <a:ext cx="8336975" cy="797070"/>
          </a:xfrm>
        </p:spPr>
        <p:txBody>
          <a:bodyPr/>
          <a:lstStyle/>
          <a:p>
            <a:r>
              <a:rPr lang="en-US" dirty="0"/>
              <a:t>Understanding security access</a:t>
            </a:r>
          </a:p>
        </p:txBody>
      </p:sp>
      <p:sp>
        <p:nvSpPr>
          <p:cNvPr id="3" name="Content Placeholder 2">
            <a:extLst>
              <a:ext uri="{FF2B5EF4-FFF2-40B4-BE49-F238E27FC236}">
                <a16:creationId xmlns:a16="http://schemas.microsoft.com/office/drawing/2014/main" id="{4CE5700A-6E08-48E4-8224-7D9F3014A59B}"/>
              </a:ext>
            </a:extLst>
          </p:cNvPr>
          <p:cNvSpPr>
            <a:spLocks noGrp="1"/>
          </p:cNvSpPr>
          <p:nvPr>
            <p:ph idx="1"/>
          </p:nvPr>
        </p:nvSpPr>
        <p:spPr>
          <a:xfrm>
            <a:off x="536858" y="1803633"/>
            <a:ext cx="8336975" cy="4477856"/>
          </a:xfrm>
        </p:spPr>
        <p:txBody>
          <a:bodyPr/>
          <a:lstStyle/>
          <a:p>
            <a:r>
              <a:rPr lang="en-US" dirty="0"/>
              <a:t>Tips to figure out what security roles you need to do your job function</a:t>
            </a:r>
          </a:p>
          <a:p>
            <a:pPr lvl="1"/>
            <a:r>
              <a:rPr lang="en-US" dirty="0"/>
              <a:t>For Security Administrators on Campus:  If a User gives you a Page Name/Component Name Use the following to track the navigation, then use the query to find the role.</a:t>
            </a:r>
          </a:p>
          <a:p>
            <a:pPr lvl="1"/>
            <a:r>
              <a:rPr lang="en-US" dirty="0"/>
              <a:t>Enterprise Components &gt; Find Object Navigation</a:t>
            </a:r>
          </a:p>
          <a:p>
            <a:pPr lvl="2"/>
            <a:endParaRPr lang="en-US" dirty="0"/>
          </a:p>
          <a:p>
            <a:pPr lvl="2"/>
            <a:endParaRPr lang="en-US" dirty="0"/>
          </a:p>
        </p:txBody>
      </p:sp>
      <p:sp>
        <p:nvSpPr>
          <p:cNvPr id="4" name="Slide Number Placeholder 3">
            <a:extLst>
              <a:ext uri="{FF2B5EF4-FFF2-40B4-BE49-F238E27FC236}">
                <a16:creationId xmlns:a16="http://schemas.microsoft.com/office/drawing/2014/main" id="{28B68F0C-0077-43E1-8278-38609B9B0DA0}"/>
              </a:ext>
            </a:extLst>
          </p:cNvPr>
          <p:cNvSpPr>
            <a:spLocks noGrp="1"/>
          </p:cNvSpPr>
          <p:nvPr>
            <p:ph type="sldNum" sz="quarter" idx="12"/>
          </p:nvPr>
        </p:nvSpPr>
        <p:spPr/>
        <p:txBody>
          <a:bodyPr/>
          <a:lstStyle/>
          <a:p>
            <a:fld id="{DEE5BC03-7CE3-4FE3-BC0A-0ACCA8AC1F24}" type="slidenum">
              <a:rPr lang="en-US" smtClean="0"/>
              <a:pPr/>
              <a:t>19</a:t>
            </a:fld>
            <a:endParaRPr lang="en-US" dirty="0"/>
          </a:p>
        </p:txBody>
      </p:sp>
      <p:pic>
        <p:nvPicPr>
          <p:cNvPr id="6" name="Picture 5">
            <a:extLst>
              <a:ext uri="{FF2B5EF4-FFF2-40B4-BE49-F238E27FC236}">
                <a16:creationId xmlns:a16="http://schemas.microsoft.com/office/drawing/2014/main" id="{A7E34B68-C2AA-4DBA-ACDA-68E2685398DB}"/>
              </a:ext>
            </a:extLst>
          </p:cNvPr>
          <p:cNvPicPr>
            <a:picLocks noChangeAspect="1"/>
          </p:cNvPicPr>
          <p:nvPr/>
        </p:nvPicPr>
        <p:blipFill>
          <a:blip r:embed="rId2"/>
          <a:stretch>
            <a:fillRect/>
          </a:stretch>
        </p:blipFill>
        <p:spPr>
          <a:xfrm>
            <a:off x="2472151" y="4077050"/>
            <a:ext cx="4960494" cy="2552146"/>
          </a:xfrm>
          <a:prstGeom prst="rect">
            <a:avLst/>
          </a:prstGeom>
        </p:spPr>
      </p:pic>
    </p:spTree>
    <p:extLst>
      <p:ext uri="{BB962C8B-B14F-4D97-AF65-F5344CB8AC3E}">
        <p14:creationId xmlns:p14="http://schemas.microsoft.com/office/powerpoint/2010/main" val="1200472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1212094"/>
            <a:ext cx="8336975" cy="797070"/>
          </a:xfrm>
        </p:spPr>
        <p:txBody>
          <a:bodyPr/>
          <a:lstStyle/>
          <a:p>
            <a:r>
              <a:rPr lang="en-US" dirty="0"/>
              <a:t>Agenda</a:t>
            </a:r>
          </a:p>
        </p:txBody>
      </p:sp>
      <p:sp>
        <p:nvSpPr>
          <p:cNvPr id="3" name="Content Placeholder 2"/>
          <p:cNvSpPr>
            <a:spLocks noGrp="1"/>
          </p:cNvSpPr>
          <p:nvPr>
            <p:ph idx="1"/>
          </p:nvPr>
        </p:nvSpPr>
        <p:spPr>
          <a:xfrm>
            <a:off x="536860" y="1870745"/>
            <a:ext cx="8336975" cy="4521665"/>
          </a:xfrm>
        </p:spPr>
        <p:txBody>
          <a:bodyPr/>
          <a:lstStyle/>
          <a:p>
            <a:r>
              <a:rPr lang="en-US" dirty="0"/>
              <a:t>Why is Security Important</a:t>
            </a:r>
          </a:p>
          <a:p>
            <a:r>
              <a:rPr lang="en-US" dirty="0"/>
              <a:t>Accessing ctcLink</a:t>
            </a:r>
          </a:p>
          <a:p>
            <a:r>
              <a:rPr lang="en-US" dirty="0"/>
              <a:t>Understanding Security Access</a:t>
            </a:r>
          </a:p>
          <a:p>
            <a:r>
              <a:rPr lang="en-US" dirty="0"/>
              <a:t>Delegation and Vacation </a:t>
            </a:r>
          </a:p>
          <a:p>
            <a:r>
              <a:rPr lang="en-US" dirty="0"/>
              <a:t>Working with Security Admins</a:t>
            </a:r>
          </a:p>
          <a:p>
            <a:r>
              <a:rPr lang="en-US" dirty="0"/>
              <a:t>Requesting Changes to Security</a:t>
            </a:r>
          </a:p>
          <a:p>
            <a:r>
              <a:rPr lang="en-US" dirty="0"/>
              <a:t>Helpful Queries</a:t>
            </a:r>
          </a:p>
          <a:p>
            <a:r>
              <a:rPr lang="en-US" dirty="0"/>
              <a:t>Useful Links</a:t>
            </a:r>
          </a:p>
          <a:p>
            <a:r>
              <a:rPr lang="en-US" dirty="0"/>
              <a:t>Q&amp;A</a:t>
            </a:r>
          </a:p>
        </p:txBody>
      </p:sp>
      <p:sp>
        <p:nvSpPr>
          <p:cNvPr id="4" name="Slide Number Placeholder 3"/>
          <p:cNvSpPr>
            <a:spLocks noGrp="1"/>
          </p:cNvSpPr>
          <p:nvPr>
            <p:ph type="sldNum" sz="quarter" idx="12"/>
          </p:nvPr>
        </p:nvSpPr>
        <p:spPr/>
        <p:txBody>
          <a:bodyPr/>
          <a:lstStyle/>
          <a:p>
            <a:fld id="{DEE5BC03-7CE3-4FE3-BC0A-0ACCA8AC1F24}" type="slidenum">
              <a:rPr lang="en-US" smtClean="0"/>
              <a:pPr/>
              <a:t>2</a:t>
            </a:fld>
            <a:endParaRPr lang="en-US" dirty="0"/>
          </a:p>
        </p:txBody>
      </p:sp>
      <p:pic>
        <p:nvPicPr>
          <p:cNvPr id="5" name="Picture 4">
            <a:extLst>
              <a:ext uri="{FF2B5EF4-FFF2-40B4-BE49-F238E27FC236}">
                <a16:creationId xmlns:a16="http://schemas.microsoft.com/office/drawing/2014/main" id="{8F2E80DA-C3BD-403D-8F20-7D955B57DB42}"/>
              </a:ext>
            </a:extLst>
          </p:cNvPr>
          <p:cNvPicPr>
            <a:picLocks noChangeAspect="1"/>
          </p:cNvPicPr>
          <p:nvPr/>
        </p:nvPicPr>
        <p:blipFill>
          <a:blip r:embed="rId2"/>
          <a:stretch>
            <a:fillRect/>
          </a:stretch>
        </p:blipFill>
        <p:spPr>
          <a:xfrm>
            <a:off x="5934692" y="1803633"/>
            <a:ext cx="2538189" cy="2249090"/>
          </a:xfrm>
          <a:prstGeom prst="rect">
            <a:avLst/>
          </a:prstGeom>
        </p:spPr>
      </p:pic>
    </p:spTree>
    <p:extLst>
      <p:ext uri="{BB962C8B-B14F-4D97-AF65-F5344CB8AC3E}">
        <p14:creationId xmlns:p14="http://schemas.microsoft.com/office/powerpoint/2010/main" val="61151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5C30C-D743-455F-B795-9BA3177E84C5}"/>
              </a:ext>
            </a:extLst>
          </p:cNvPr>
          <p:cNvSpPr>
            <a:spLocks noGrp="1"/>
          </p:cNvSpPr>
          <p:nvPr>
            <p:ph type="title"/>
          </p:nvPr>
        </p:nvSpPr>
        <p:spPr>
          <a:xfrm>
            <a:off x="536858" y="1178099"/>
            <a:ext cx="8336975" cy="797070"/>
          </a:xfrm>
        </p:spPr>
        <p:txBody>
          <a:bodyPr/>
          <a:lstStyle/>
          <a:p>
            <a:r>
              <a:rPr lang="en-US" dirty="0"/>
              <a:t>Understanding security access</a:t>
            </a:r>
          </a:p>
        </p:txBody>
      </p:sp>
      <p:sp>
        <p:nvSpPr>
          <p:cNvPr id="3" name="Content Placeholder 2">
            <a:extLst>
              <a:ext uri="{FF2B5EF4-FFF2-40B4-BE49-F238E27FC236}">
                <a16:creationId xmlns:a16="http://schemas.microsoft.com/office/drawing/2014/main" id="{4CE5700A-6E08-48E4-8224-7D9F3014A59B}"/>
              </a:ext>
            </a:extLst>
          </p:cNvPr>
          <p:cNvSpPr>
            <a:spLocks noGrp="1"/>
          </p:cNvSpPr>
          <p:nvPr>
            <p:ph idx="1"/>
          </p:nvPr>
        </p:nvSpPr>
        <p:spPr>
          <a:xfrm>
            <a:off x="536858" y="1803633"/>
            <a:ext cx="8336975" cy="4477856"/>
          </a:xfrm>
        </p:spPr>
        <p:txBody>
          <a:bodyPr/>
          <a:lstStyle/>
          <a:p>
            <a:r>
              <a:rPr lang="en-US" sz="2400" dirty="0"/>
              <a:t>Secondary Security is often the hardest part of security </a:t>
            </a:r>
          </a:p>
          <a:p>
            <a:r>
              <a:rPr lang="en-US" sz="2400" dirty="0"/>
              <a:t>HCM is really limited on Secondary Security</a:t>
            </a:r>
          </a:p>
          <a:p>
            <a:pPr lvl="1"/>
            <a:r>
              <a:rPr lang="en-US" sz="2000" dirty="0"/>
              <a:t>Time and Labor Administrators need a special row level permission list to See time reporter groups to approve time.  </a:t>
            </a:r>
          </a:p>
          <a:p>
            <a:pPr lvl="1"/>
            <a:r>
              <a:rPr lang="en-US" sz="2000" dirty="0"/>
              <a:t>There is a unique one per college</a:t>
            </a:r>
          </a:p>
          <a:p>
            <a:pPr lvl="3"/>
            <a:endParaRPr lang="en-US" dirty="0"/>
          </a:p>
        </p:txBody>
      </p:sp>
      <p:sp>
        <p:nvSpPr>
          <p:cNvPr id="4" name="Slide Number Placeholder 3">
            <a:extLst>
              <a:ext uri="{FF2B5EF4-FFF2-40B4-BE49-F238E27FC236}">
                <a16:creationId xmlns:a16="http://schemas.microsoft.com/office/drawing/2014/main" id="{28B68F0C-0077-43E1-8278-38609B9B0DA0}"/>
              </a:ext>
            </a:extLst>
          </p:cNvPr>
          <p:cNvSpPr>
            <a:spLocks noGrp="1"/>
          </p:cNvSpPr>
          <p:nvPr>
            <p:ph type="sldNum" sz="quarter" idx="12"/>
          </p:nvPr>
        </p:nvSpPr>
        <p:spPr/>
        <p:txBody>
          <a:bodyPr/>
          <a:lstStyle/>
          <a:p>
            <a:fld id="{DEE5BC03-7CE3-4FE3-BC0A-0ACCA8AC1F24}" type="slidenum">
              <a:rPr lang="en-US" smtClean="0"/>
              <a:pPr/>
              <a:t>20</a:t>
            </a:fld>
            <a:endParaRPr lang="en-US" dirty="0"/>
          </a:p>
        </p:txBody>
      </p:sp>
      <p:pic>
        <p:nvPicPr>
          <p:cNvPr id="5" name="Picture 4">
            <a:extLst>
              <a:ext uri="{FF2B5EF4-FFF2-40B4-BE49-F238E27FC236}">
                <a16:creationId xmlns:a16="http://schemas.microsoft.com/office/drawing/2014/main" id="{5083976F-50FE-44E9-B3E0-BF45B80AA8D2}"/>
              </a:ext>
            </a:extLst>
          </p:cNvPr>
          <p:cNvPicPr>
            <a:picLocks noChangeAspect="1"/>
          </p:cNvPicPr>
          <p:nvPr/>
        </p:nvPicPr>
        <p:blipFill>
          <a:blip r:embed="rId2"/>
          <a:stretch>
            <a:fillRect/>
          </a:stretch>
        </p:blipFill>
        <p:spPr>
          <a:xfrm>
            <a:off x="466458" y="3623849"/>
            <a:ext cx="3943561" cy="3097626"/>
          </a:xfrm>
          <a:prstGeom prst="rect">
            <a:avLst/>
          </a:prstGeom>
        </p:spPr>
      </p:pic>
      <p:pic>
        <p:nvPicPr>
          <p:cNvPr id="7" name="Picture 6">
            <a:extLst>
              <a:ext uri="{FF2B5EF4-FFF2-40B4-BE49-F238E27FC236}">
                <a16:creationId xmlns:a16="http://schemas.microsoft.com/office/drawing/2014/main" id="{162148D1-9BBC-4B9C-A9F6-A440F240860A}"/>
              </a:ext>
            </a:extLst>
          </p:cNvPr>
          <p:cNvPicPr>
            <a:picLocks noChangeAspect="1"/>
          </p:cNvPicPr>
          <p:nvPr/>
        </p:nvPicPr>
        <p:blipFill>
          <a:blip r:embed="rId3"/>
          <a:stretch>
            <a:fillRect/>
          </a:stretch>
        </p:blipFill>
        <p:spPr>
          <a:xfrm>
            <a:off x="4733983" y="3623849"/>
            <a:ext cx="3676870" cy="3045202"/>
          </a:xfrm>
          <a:prstGeom prst="rect">
            <a:avLst/>
          </a:prstGeom>
        </p:spPr>
      </p:pic>
      <p:cxnSp>
        <p:nvCxnSpPr>
          <p:cNvPr id="9" name="Straight Arrow Connector 8">
            <a:extLst>
              <a:ext uri="{FF2B5EF4-FFF2-40B4-BE49-F238E27FC236}">
                <a16:creationId xmlns:a16="http://schemas.microsoft.com/office/drawing/2014/main" id="{A532AB89-07CF-40EF-A320-9FDB8CA87B14}"/>
              </a:ext>
            </a:extLst>
          </p:cNvPr>
          <p:cNvCxnSpPr>
            <a:cxnSpLocks/>
          </p:cNvCxnSpPr>
          <p:nvPr/>
        </p:nvCxnSpPr>
        <p:spPr>
          <a:xfrm>
            <a:off x="1964028" y="4260577"/>
            <a:ext cx="4074303" cy="1955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072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5C30C-D743-455F-B795-9BA3177E84C5}"/>
              </a:ext>
            </a:extLst>
          </p:cNvPr>
          <p:cNvSpPr>
            <a:spLocks noGrp="1"/>
          </p:cNvSpPr>
          <p:nvPr>
            <p:ph type="title"/>
          </p:nvPr>
        </p:nvSpPr>
        <p:spPr>
          <a:xfrm>
            <a:off x="536858" y="1178099"/>
            <a:ext cx="8336975" cy="797070"/>
          </a:xfrm>
        </p:spPr>
        <p:txBody>
          <a:bodyPr/>
          <a:lstStyle/>
          <a:p>
            <a:r>
              <a:rPr lang="en-US" dirty="0"/>
              <a:t>Understanding security access</a:t>
            </a:r>
          </a:p>
        </p:txBody>
      </p:sp>
      <p:sp>
        <p:nvSpPr>
          <p:cNvPr id="3" name="Content Placeholder 2">
            <a:extLst>
              <a:ext uri="{FF2B5EF4-FFF2-40B4-BE49-F238E27FC236}">
                <a16:creationId xmlns:a16="http://schemas.microsoft.com/office/drawing/2014/main" id="{4CE5700A-6E08-48E4-8224-7D9F3014A59B}"/>
              </a:ext>
            </a:extLst>
          </p:cNvPr>
          <p:cNvSpPr>
            <a:spLocks noGrp="1"/>
          </p:cNvSpPr>
          <p:nvPr>
            <p:ph idx="1"/>
          </p:nvPr>
        </p:nvSpPr>
        <p:spPr>
          <a:xfrm>
            <a:off x="536858" y="1803633"/>
            <a:ext cx="8336975" cy="4477856"/>
          </a:xfrm>
        </p:spPr>
        <p:txBody>
          <a:bodyPr/>
          <a:lstStyle/>
          <a:p>
            <a:r>
              <a:rPr lang="en-US" dirty="0"/>
              <a:t>Finance has Many Areas of Secondary Security</a:t>
            </a:r>
          </a:p>
          <a:p>
            <a:pPr lvl="1"/>
            <a:r>
              <a:rPr lang="en-US" dirty="0">
                <a:hlinkClick r:id="rId2"/>
              </a:rPr>
              <a:t>https://www.sbctc.edu/colleges-staff/it-support/security/documentation.aspx</a:t>
            </a:r>
            <a:r>
              <a:rPr lang="en-US" dirty="0"/>
              <a:t> Click on Documentation and Training, Security Training Presentations, Finance and there is a presentation from 8/16/2022 with the recording.</a:t>
            </a:r>
          </a:p>
          <a:p>
            <a:pPr lvl="2"/>
            <a:endParaRPr lang="en-US" dirty="0"/>
          </a:p>
          <a:p>
            <a:pPr lvl="3"/>
            <a:endParaRPr lang="en-US" dirty="0"/>
          </a:p>
        </p:txBody>
      </p:sp>
      <p:sp>
        <p:nvSpPr>
          <p:cNvPr id="4" name="Slide Number Placeholder 3">
            <a:extLst>
              <a:ext uri="{FF2B5EF4-FFF2-40B4-BE49-F238E27FC236}">
                <a16:creationId xmlns:a16="http://schemas.microsoft.com/office/drawing/2014/main" id="{28B68F0C-0077-43E1-8278-38609B9B0DA0}"/>
              </a:ext>
            </a:extLst>
          </p:cNvPr>
          <p:cNvSpPr>
            <a:spLocks noGrp="1"/>
          </p:cNvSpPr>
          <p:nvPr>
            <p:ph type="sldNum" sz="quarter" idx="12"/>
          </p:nvPr>
        </p:nvSpPr>
        <p:spPr/>
        <p:txBody>
          <a:bodyPr/>
          <a:lstStyle/>
          <a:p>
            <a:fld id="{DEE5BC03-7CE3-4FE3-BC0A-0ACCA8AC1F24}" type="slidenum">
              <a:rPr lang="en-US" smtClean="0"/>
              <a:pPr/>
              <a:t>21</a:t>
            </a:fld>
            <a:endParaRPr lang="en-US" dirty="0"/>
          </a:p>
        </p:txBody>
      </p:sp>
    </p:spTree>
    <p:extLst>
      <p:ext uri="{BB962C8B-B14F-4D97-AF65-F5344CB8AC3E}">
        <p14:creationId xmlns:p14="http://schemas.microsoft.com/office/powerpoint/2010/main" val="3974359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189213"/>
            <a:ext cx="8336975" cy="797070"/>
          </a:xfrm>
        </p:spPr>
        <p:txBody>
          <a:bodyPr/>
          <a:lstStyle/>
          <a:p>
            <a:r>
              <a:rPr lang="en-US" dirty="0"/>
              <a:t>Understanding security access</a:t>
            </a:r>
          </a:p>
        </p:txBody>
      </p:sp>
      <p:sp>
        <p:nvSpPr>
          <p:cNvPr id="3" name="Content Placeholder 2"/>
          <p:cNvSpPr>
            <a:spLocks noGrp="1"/>
          </p:cNvSpPr>
          <p:nvPr>
            <p:ph idx="1"/>
          </p:nvPr>
        </p:nvSpPr>
        <p:spPr>
          <a:xfrm>
            <a:off x="612275" y="1859622"/>
            <a:ext cx="8336975" cy="3935507"/>
          </a:xfrm>
        </p:spPr>
        <p:txBody>
          <a:bodyPr>
            <a:normAutofit/>
          </a:bodyPr>
          <a:lstStyle/>
          <a:p>
            <a:r>
              <a:rPr lang="en-US" dirty="0"/>
              <a:t>Commitment Control Rules</a:t>
            </a:r>
          </a:p>
          <a:p>
            <a:pPr lvl="1"/>
            <a:r>
              <a:rPr lang="en-US" dirty="0"/>
              <a:t>Commitment Control, Define Budget Security, Assign Rule to User ID</a:t>
            </a:r>
          </a:p>
          <a:p>
            <a:pPr marL="457200" lvl="1" indent="0">
              <a:buNone/>
            </a:pPr>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22</a:t>
            </a:fld>
            <a:endParaRPr lang="en-US" dirty="0"/>
          </a:p>
        </p:txBody>
      </p:sp>
      <p:pic>
        <p:nvPicPr>
          <p:cNvPr id="4" name="Picture 3">
            <a:extLst>
              <a:ext uri="{FF2B5EF4-FFF2-40B4-BE49-F238E27FC236}">
                <a16:creationId xmlns:a16="http://schemas.microsoft.com/office/drawing/2014/main" id="{7F717943-295A-48C5-8A84-BD26A4D2B831}"/>
              </a:ext>
            </a:extLst>
          </p:cNvPr>
          <p:cNvPicPr>
            <a:picLocks noChangeAspect="1"/>
          </p:cNvPicPr>
          <p:nvPr/>
        </p:nvPicPr>
        <p:blipFill>
          <a:blip r:embed="rId2"/>
          <a:stretch>
            <a:fillRect/>
          </a:stretch>
        </p:blipFill>
        <p:spPr>
          <a:xfrm>
            <a:off x="1231689" y="3262574"/>
            <a:ext cx="6947315" cy="2406213"/>
          </a:xfrm>
          <a:prstGeom prst="rect">
            <a:avLst/>
          </a:prstGeom>
          <a:ln>
            <a:solidFill>
              <a:schemeClr val="tx1"/>
            </a:solidFill>
          </a:ln>
        </p:spPr>
      </p:pic>
      <p:sp>
        <p:nvSpPr>
          <p:cNvPr id="8" name="TextBox 7">
            <a:extLst>
              <a:ext uri="{FF2B5EF4-FFF2-40B4-BE49-F238E27FC236}">
                <a16:creationId xmlns:a16="http://schemas.microsoft.com/office/drawing/2014/main" id="{FC411659-B536-4ADC-B25E-947E2973FD44}"/>
              </a:ext>
            </a:extLst>
          </p:cNvPr>
          <p:cNvSpPr txBox="1"/>
          <p:nvPr/>
        </p:nvSpPr>
        <p:spPr>
          <a:xfrm>
            <a:off x="1336783" y="6092575"/>
            <a:ext cx="6470433" cy="369332"/>
          </a:xfrm>
          <a:prstGeom prst="rect">
            <a:avLst/>
          </a:prstGeom>
          <a:noFill/>
        </p:spPr>
        <p:txBody>
          <a:bodyPr wrap="square" rtlCol="0">
            <a:spAutoFit/>
          </a:bodyPr>
          <a:lstStyle/>
          <a:p>
            <a:r>
              <a:rPr lang="en-US" dirty="0"/>
              <a:t>Role needed:  ZZ CC Local Config</a:t>
            </a:r>
          </a:p>
        </p:txBody>
      </p:sp>
    </p:spTree>
    <p:extLst>
      <p:ext uri="{BB962C8B-B14F-4D97-AF65-F5344CB8AC3E}">
        <p14:creationId xmlns:p14="http://schemas.microsoft.com/office/powerpoint/2010/main" val="159468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8" y="1241013"/>
            <a:ext cx="8336975" cy="797070"/>
          </a:xfrm>
        </p:spPr>
        <p:txBody>
          <a:bodyPr/>
          <a:lstStyle/>
          <a:p>
            <a:r>
              <a:rPr lang="en-US" dirty="0"/>
              <a:t>Understanding security access</a:t>
            </a:r>
          </a:p>
        </p:txBody>
      </p:sp>
      <p:sp>
        <p:nvSpPr>
          <p:cNvPr id="3" name="Content Placeholder 2"/>
          <p:cNvSpPr>
            <a:spLocks noGrp="1"/>
          </p:cNvSpPr>
          <p:nvPr>
            <p:ph idx="1"/>
          </p:nvPr>
        </p:nvSpPr>
        <p:spPr>
          <a:xfrm>
            <a:off x="612275" y="1859622"/>
            <a:ext cx="8336975" cy="3935507"/>
          </a:xfrm>
        </p:spPr>
        <p:txBody>
          <a:bodyPr>
            <a:normAutofit/>
          </a:bodyPr>
          <a:lstStyle/>
          <a:p>
            <a:pPr marL="0" indent="0">
              <a:buNone/>
            </a:pPr>
            <a:r>
              <a:rPr lang="en-US" dirty="0"/>
              <a:t>Once the rules are added for a User, the Request Build process has to be run for the changes to take effect.</a:t>
            </a:r>
          </a:p>
          <a:p>
            <a:pPr lvl="1"/>
            <a:r>
              <a:rPr lang="en-US" dirty="0"/>
              <a:t>Commitment Control, Define Budget Security, Request Build</a:t>
            </a:r>
          </a:p>
        </p:txBody>
      </p:sp>
      <p:sp>
        <p:nvSpPr>
          <p:cNvPr id="5" name="Slide Number Placeholder 4"/>
          <p:cNvSpPr>
            <a:spLocks noGrp="1"/>
          </p:cNvSpPr>
          <p:nvPr>
            <p:ph type="sldNum" sz="quarter" idx="12"/>
          </p:nvPr>
        </p:nvSpPr>
        <p:spPr/>
        <p:txBody>
          <a:bodyPr/>
          <a:lstStyle/>
          <a:p>
            <a:fld id="{64336152-522D-534E-A387-BE770A7CAF94}" type="slidenum">
              <a:rPr lang="en-US" smtClean="0"/>
              <a:pPr/>
              <a:t>23</a:t>
            </a:fld>
            <a:endParaRPr lang="en-US" dirty="0"/>
          </a:p>
        </p:txBody>
      </p:sp>
      <p:pic>
        <p:nvPicPr>
          <p:cNvPr id="6" name="Picture 5">
            <a:extLst>
              <a:ext uri="{FF2B5EF4-FFF2-40B4-BE49-F238E27FC236}">
                <a16:creationId xmlns:a16="http://schemas.microsoft.com/office/drawing/2014/main" id="{A124CF5E-48B3-46DE-B4C8-3F4DBD1BBDF8}"/>
              </a:ext>
            </a:extLst>
          </p:cNvPr>
          <p:cNvPicPr>
            <a:picLocks noChangeAspect="1"/>
          </p:cNvPicPr>
          <p:nvPr/>
        </p:nvPicPr>
        <p:blipFill>
          <a:blip r:embed="rId2"/>
          <a:stretch>
            <a:fillRect/>
          </a:stretch>
        </p:blipFill>
        <p:spPr>
          <a:xfrm>
            <a:off x="879980" y="3638939"/>
            <a:ext cx="7384037" cy="2130756"/>
          </a:xfrm>
          <a:prstGeom prst="rect">
            <a:avLst/>
          </a:prstGeom>
          <a:ln>
            <a:solidFill>
              <a:schemeClr val="tx1"/>
            </a:solidFill>
          </a:ln>
        </p:spPr>
      </p:pic>
      <p:pic>
        <p:nvPicPr>
          <p:cNvPr id="8" name="Picture 7">
            <a:extLst>
              <a:ext uri="{FF2B5EF4-FFF2-40B4-BE49-F238E27FC236}">
                <a16:creationId xmlns:a16="http://schemas.microsoft.com/office/drawing/2014/main" id="{17B2F74A-FED3-4AA0-8D32-22752875D020}"/>
              </a:ext>
            </a:extLst>
          </p:cNvPr>
          <p:cNvPicPr>
            <a:picLocks noChangeAspect="1"/>
          </p:cNvPicPr>
          <p:nvPr/>
        </p:nvPicPr>
        <p:blipFill>
          <a:blip r:embed="rId3"/>
          <a:stretch>
            <a:fillRect/>
          </a:stretch>
        </p:blipFill>
        <p:spPr>
          <a:xfrm>
            <a:off x="1111034" y="6108400"/>
            <a:ext cx="6921931" cy="463752"/>
          </a:xfrm>
          <a:prstGeom prst="rect">
            <a:avLst/>
          </a:prstGeom>
        </p:spPr>
      </p:pic>
    </p:spTree>
    <p:extLst>
      <p:ext uri="{BB962C8B-B14F-4D97-AF65-F5344CB8AC3E}">
        <p14:creationId xmlns:p14="http://schemas.microsoft.com/office/powerpoint/2010/main" val="1332639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065" y="1032373"/>
            <a:ext cx="8336975" cy="522145"/>
          </a:xfrm>
        </p:spPr>
        <p:txBody>
          <a:bodyPr/>
          <a:lstStyle/>
          <a:p>
            <a:r>
              <a:rPr lang="en-US" dirty="0"/>
              <a:t>Understanding security access</a:t>
            </a:r>
          </a:p>
        </p:txBody>
      </p:sp>
      <p:sp>
        <p:nvSpPr>
          <p:cNvPr id="3" name="Content Placeholder 2"/>
          <p:cNvSpPr>
            <a:spLocks noGrp="1"/>
          </p:cNvSpPr>
          <p:nvPr>
            <p:ph idx="1"/>
          </p:nvPr>
        </p:nvSpPr>
        <p:spPr>
          <a:xfrm>
            <a:off x="536860" y="1674688"/>
            <a:ext cx="8336975" cy="2805884"/>
          </a:xfrm>
        </p:spPr>
        <p:txBody>
          <a:bodyPr>
            <a:normAutofit fontScale="55000" lnSpcReduction="20000"/>
          </a:bodyPr>
          <a:lstStyle/>
          <a:p>
            <a:pPr>
              <a:spcBef>
                <a:spcPts val="1200"/>
              </a:spcBef>
            </a:pPr>
            <a:r>
              <a:rPr lang="en-US" sz="3300" b="1" dirty="0"/>
              <a:t>BUDG_DT_R</a:t>
            </a:r>
            <a:r>
              <a:rPr lang="en-US" sz="3300" dirty="0"/>
              <a:t>:  Allows Users to override the budget date on transactions that error due to the budget date on a transaction.</a:t>
            </a:r>
          </a:p>
          <a:p>
            <a:pPr>
              <a:spcBef>
                <a:spcPts val="1200"/>
              </a:spcBef>
            </a:pPr>
            <a:r>
              <a:rPr lang="en-US" sz="3300" b="1" dirty="0"/>
              <a:t>BYPASS_R:</a:t>
            </a:r>
            <a:r>
              <a:rPr lang="en-US" sz="3300" dirty="0"/>
              <a:t> Allows a User to bypass budget checking entirely.(This function is reserved for occasions such as when a user needs to correct a suspense journal that was generated from within a source application like Purchasing and whose accounting entries have already been budget-checked.)</a:t>
            </a:r>
          </a:p>
          <a:p>
            <a:pPr>
              <a:spcBef>
                <a:spcPts val="1200"/>
              </a:spcBef>
            </a:pPr>
            <a:r>
              <a:rPr lang="en-US" sz="3300" b="1" dirty="0"/>
              <a:t>NOTIFY:</a:t>
            </a:r>
            <a:r>
              <a:rPr lang="en-US" sz="3300" dirty="0"/>
              <a:t>  Enables users to be notified by workflow when budget exceptions occur or when a specified percentage of the budget has been used. </a:t>
            </a:r>
          </a:p>
          <a:p>
            <a:pPr>
              <a:spcBef>
                <a:spcPts val="1200"/>
              </a:spcBef>
            </a:pPr>
            <a:r>
              <a:rPr lang="en-US" sz="3300" b="1" dirty="0"/>
              <a:t>OVERRIDE_R</a:t>
            </a:r>
            <a:r>
              <a:rPr lang="en-US" sz="3300" dirty="0"/>
              <a:t>:  Allows users to override budget checking exceptions for a new transaction or pass a transaction that has failed budget checking.</a:t>
            </a:r>
          </a:p>
          <a:p>
            <a:pPr lvl="1"/>
            <a:endParaRPr lang="en-US" dirty="0"/>
          </a:p>
          <a:p>
            <a:pPr lvl="2"/>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24</a:t>
            </a:fld>
            <a:endParaRPr lang="en-US" dirty="0"/>
          </a:p>
        </p:txBody>
      </p:sp>
      <p:pic>
        <p:nvPicPr>
          <p:cNvPr id="6" name="Picture 5">
            <a:extLst>
              <a:ext uri="{FF2B5EF4-FFF2-40B4-BE49-F238E27FC236}">
                <a16:creationId xmlns:a16="http://schemas.microsoft.com/office/drawing/2014/main" id="{2DD0373A-9CD7-4F44-945F-E15551167091}"/>
              </a:ext>
            </a:extLst>
          </p:cNvPr>
          <p:cNvPicPr>
            <a:picLocks noChangeAspect="1"/>
          </p:cNvPicPr>
          <p:nvPr/>
        </p:nvPicPr>
        <p:blipFill>
          <a:blip r:embed="rId2"/>
          <a:stretch>
            <a:fillRect/>
          </a:stretch>
        </p:blipFill>
        <p:spPr>
          <a:xfrm>
            <a:off x="1615875" y="4248699"/>
            <a:ext cx="5711353" cy="2472776"/>
          </a:xfrm>
          <a:prstGeom prst="rect">
            <a:avLst/>
          </a:prstGeom>
          <a:ln>
            <a:solidFill>
              <a:schemeClr val="tx1"/>
            </a:solidFill>
          </a:ln>
        </p:spPr>
      </p:pic>
    </p:spTree>
    <p:extLst>
      <p:ext uri="{BB962C8B-B14F-4D97-AF65-F5344CB8AC3E}">
        <p14:creationId xmlns:p14="http://schemas.microsoft.com/office/powerpoint/2010/main" val="4069809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068037"/>
            <a:ext cx="8336975" cy="617888"/>
          </a:xfrm>
        </p:spPr>
        <p:txBody>
          <a:bodyPr>
            <a:normAutofit/>
          </a:bodyPr>
          <a:lstStyle/>
          <a:p>
            <a:r>
              <a:rPr lang="en-US" dirty="0"/>
              <a:t>Understanding security access</a:t>
            </a:r>
          </a:p>
        </p:txBody>
      </p:sp>
      <p:sp>
        <p:nvSpPr>
          <p:cNvPr id="3" name="Content Placeholder 2"/>
          <p:cNvSpPr>
            <a:spLocks noGrp="1"/>
          </p:cNvSpPr>
          <p:nvPr>
            <p:ph idx="1"/>
          </p:nvPr>
        </p:nvSpPr>
        <p:spPr>
          <a:xfrm>
            <a:off x="536860" y="1531813"/>
            <a:ext cx="8336975" cy="4913276"/>
          </a:xfrm>
        </p:spPr>
        <p:txBody>
          <a:bodyPr>
            <a:normAutofit/>
          </a:bodyPr>
          <a:lstStyle/>
          <a:p>
            <a:r>
              <a:rPr lang="en-US" dirty="0"/>
              <a:t>Treasury- Financial Gateway: Finance –Payment Security Rules</a:t>
            </a:r>
          </a:p>
          <a:p>
            <a:pPr lvl="1"/>
            <a:r>
              <a:rPr lang="en-US" sz="1800" dirty="0"/>
              <a:t>The payment security functionality limits the list of prompt values for secured fields to only those that meet the defined security-rule criteria. The prompt values are determined based on the rule definitions that are assigned to a given user or role. For SBCTC it is the valid bank codes and bank accounts for each institution.</a:t>
            </a:r>
          </a:p>
          <a:p>
            <a:pPr lvl="1"/>
            <a:r>
              <a:rPr lang="en-US" sz="1800" dirty="0"/>
              <a:t>Financial Gateway &gt; Security &gt; Security User Assignment</a:t>
            </a:r>
          </a:p>
          <a:p>
            <a:pPr lvl="1"/>
            <a:r>
              <a:rPr lang="en-US" sz="1800" dirty="0"/>
              <a:t>Users with the Security User Assignment will be able to process the ACH/EFT payment dispatch, review payments, review payment files, override payment status, and override payment file status.</a:t>
            </a:r>
          </a:p>
          <a:p>
            <a:pPr marL="457200" lvl="1" indent="0">
              <a:buNone/>
            </a:pPr>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25</a:t>
            </a:fld>
            <a:endParaRPr lang="en-US" dirty="0"/>
          </a:p>
        </p:txBody>
      </p:sp>
      <p:pic>
        <p:nvPicPr>
          <p:cNvPr id="4" name="Picture 3">
            <a:extLst>
              <a:ext uri="{FF2B5EF4-FFF2-40B4-BE49-F238E27FC236}">
                <a16:creationId xmlns:a16="http://schemas.microsoft.com/office/drawing/2014/main" id="{4111BA49-0834-48EC-95E9-FDA7EA82FA1D}"/>
              </a:ext>
            </a:extLst>
          </p:cNvPr>
          <p:cNvPicPr>
            <a:picLocks noChangeAspect="1"/>
          </p:cNvPicPr>
          <p:nvPr/>
        </p:nvPicPr>
        <p:blipFill>
          <a:blip r:embed="rId2"/>
          <a:stretch>
            <a:fillRect/>
          </a:stretch>
        </p:blipFill>
        <p:spPr>
          <a:xfrm>
            <a:off x="937204" y="4822522"/>
            <a:ext cx="7536286" cy="1253236"/>
          </a:xfrm>
          <a:prstGeom prst="rect">
            <a:avLst/>
          </a:prstGeom>
          <a:ln>
            <a:solidFill>
              <a:schemeClr val="tx1"/>
            </a:solidFill>
          </a:ln>
        </p:spPr>
      </p:pic>
      <p:sp>
        <p:nvSpPr>
          <p:cNvPr id="6" name="TextBox 5">
            <a:extLst>
              <a:ext uri="{FF2B5EF4-FFF2-40B4-BE49-F238E27FC236}">
                <a16:creationId xmlns:a16="http://schemas.microsoft.com/office/drawing/2014/main" id="{1E3D29C8-3ADD-4917-8F66-99FA1B11E9B7}"/>
              </a:ext>
            </a:extLst>
          </p:cNvPr>
          <p:cNvSpPr txBox="1"/>
          <p:nvPr/>
        </p:nvSpPr>
        <p:spPr>
          <a:xfrm>
            <a:off x="1343025" y="6075757"/>
            <a:ext cx="4286250" cy="369332"/>
          </a:xfrm>
          <a:prstGeom prst="rect">
            <a:avLst/>
          </a:prstGeom>
          <a:noFill/>
        </p:spPr>
        <p:txBody>
          <a:bodyPr wrap="square" rtlCol="0">
            <a:spAutoFit/>
          </a:bodyPr>
          <a:lstStyle/>
          <a:p>
            <a:r>
              <a:rPr lang="en-US" dirty="0"/>
              <a:t>Role needed:  ZZ Treasury Local Config</a:t>
            </a:r>
          </a:p>
        </p:txBody>
      </p:sp>
    </p:spTree>
    <p:extLst>
      <p:ext uri="{BB962C8B-B14F-4D97-AF65-F5344CB8AC3E}">
        <p14:creationId xmlns:p14="http://schemas.microsoft.com/office/powerpoint/2010/main" val="1167333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1" y="1007884"/>
            <a:ext cx="8336975" cy="797070"/>
          </a:xfrm>
        </p:spPr>
        <p:txBody>
          <a:bodyPr>
            <a:normAutofit/>
          </a:bodyPr>
          <a:lstStyle/>
          <a:p>
            <a:r>
              <a:rPr lang="en-US" dirty="0"/>
              <a:t>Understanding security access</a:t>
            </a:r>
          </a:p>
        </p:txBody>
      </p:sp>
      <p:sp>
        <p:nvSpPr>
          <p:cNvPr id="3" name="Content Placeholder 2"/>
          <p:cNvSpPr>
            <a:spLocks noGrp="1"/>
          </p:cNvSpPr>
          <p:nvPr>
            <p:ph idx="1"/>
          </p:nvPr>
        </p:nvSpPr>
        <p:spPr>
          <a:xfrm>
            <a:off x="536861" y="1495425"/>
            <a:ext cx="7949594" cy="5057775"/>
          </a:xfrm>
        </p:spPr>
        <p:txBody>
          <a:bodyPr>
            <a:normAutofit fontScale="77500" lnSpcReduction="20000"/>
          </a:bodyPr>
          <a:lstStyle/>
          <a:p>
            <a:pPr marL="0" indent="0">
              <a:buNone/>
            </a:pPr>
            <a:r>
              <a:rPr lang="en-US" sz="2200" dirty="0"/>
              <a:t>GRANTS SECURITY:  PeopleSoft Grants supports user security, which enables you to limit access to specific PeopleSoft Grants proposals based on the user and department. This is based off a Tree (for SBCTC it is ALL Depts currently)</a:t>
            </a:r>
          </a:p>
          <a:p>
            <a:pPr lvl="1"/>
            <a:r>
              <a:rPr lang="en-US" sz="2200" dirty="0"/>
              <a:t>Setup Financials Supply Chain&gt; Security &gt; Grants Security &gt; Grants Operator Security </a:t>
            </a:r>
          </a:p>
          <a:p>
            <a:pPr lvl="2"/>
            <a:endParaRPr lang="en-US" sz="1800" dirty="0"/>
          </a:p>
          <a:p>
            <a:pPr lvl="2"/>
            <a:endParaRPr lang="en-US" sz="1800" dirty="0"/>
          </a:p>
          <a:p>
            <a:pPr lvl="2"/>
            <a:endParaRPr lang="en-US" sz="1800" dirty="0"/>
          </a:p>
          <a:p>
            <a:pPr lvl="2"/>
            <a:endParaRPr lang="en-US" sz="1800" dirty="0"/>
          </a:p>
          <a:p>
            <a:pPr lvl="2"/>
            <a:endParaRPr lang="en-US" sz="1800" dirty="0"/>
          </a:p>
          <a:p>
            <a:pPr lvl="2"/>
            <a:endParaRPr lang="en-US" sz="1800" dirty="0"/>
          </a:p>
          <a:p>
            <a:pPr lvl="2"/>
            <a:endParaRPr lang="en-US" sz="1800" dirty="0"/>
          </a:p>
          <a:p>
            <a:pPr marL="914400" lvl="2" indent="0">
              <a:buNone/>
            </a:pPr>
            <a:endParaRPr lang="en-US" sz="1800" dirty="0"/>
          </a:p>
          <a:p>
            <a:pPr marL="914400" lvl="2" indent="0">
              <a:buNone/>
            </a:pPr>
            <a:endParaRPr lang="en-US" sz="1800" dirty="0"/>
          </a:p>
          <a:p>
            <a:pPr marL="914400" lvl="2" indent="0">
              <a:buNone/>
            </a:pPr>
            <a:endParaRPr lang="en-US" sz="1800" dirty="0"/>
          </a:p>
          <a:p>
            <a:pPr marL="914400" lvl="2" indent="0">
              <a:buNone/>
            </a:pPr>
            <a:endParaRPr lang="en-US" sz="1800" dirty="0"/>
          </a:p>
          <a:p>
            <a:pPr marL="914400" lvl="2" indent="0">
              <a:buNone/>
            </a:pPr>
            <a:endParaRPr lang="en-US" sz="1800" dirty="0"/>
          </a:p>
          <a:p>
            <a:pPr marL="914400" lvl="2" indent="0">
              <a:buNone/>
            </a:pPr>
            <a:endParaRPr lang="en-US" sz="1800" dirty="0"/>
          </a:p>
          <a:p>
            <a:pPr marL="914400" lvl="2" indent="0">
              <a:buNone/>
            </a:pPr>
            <a:endParaRPr lang="en-US" sz="1800" dirty="0"/>
          </a:p>
          <a:p>
            <a:pPr marL="914400" lvl="2" indent="0">
              <a:buNone/>
            </a:pPr>
            <a:r>
              <a:rPr lang="en-US" sz="1800" dirty="0"/>
              <a:t> </a:t>
            </a:r>
          </a:p>
          <a:p>
            <a:pPr marL="914400" lvl="2" indent="0">
              <a:buNone/>
            </a:pPr>
            <a:r>
              <a:rPr lang="en-US" sz="1800" dirty="0"/>
              <a:t> </a:t>
            </a:r>
          </a:p>
          <a:p>
            <a:pPr marL="914400" lvl="2" indent="0">
              <a:buNone/>
            </a:pPr>
            <a:r>
              <a:rPr lang="en-US" sz="1800" dirty="0"/>
              <a:t> Role needed: ZZ Local Security Admin</a:t>
            </a:r>
          </a:p>
          <a:p>
            <a:pPr marL="914400" lvl="2" indent="0">
              <a:buNone/>
            </a:pPr>
            <a:r>
              <a:rPr lang="en-US" sz="1800" dirty="0"/>
              <a:t>  QRG:  </a:t>
            </a:r>
            <a:r>
              <a:rPr lang="en-US" sz="1800" dirty="0">
                <a:hlinkClick r:id="rId3"/>
              </a:rPr>
              <a:t>FSCM 9.2 - Grants Security</a:t>
            </a:r>
            <a:endParaRPr lang="en-US" sz="1800" dirty="0"/>
          </a:p>
          <a:p>
            <a:pPr marL="914400" lvl="2" indent="0">
              <a:buNone/>
            </a:pPr>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26</a:t>
            </a:fld>
            <a:endParaRPr lang="en-US" dirty="0"/>
          </a:p>
        </p:txBody>
      </p:sp>
      <p:pic>
        <p:nvPicPr>
          <p:cNvPr id="6" name="Picture 5">
            <a:extLst>
              <a:ext uri="{FF2B5EF4-FFF2-40B4-BE49-F238E27FC236}">
                <a16:creationId xmlns:a16="http://schemas.microsoft.com/office/drawing/2014/main" id="{4B4FB770-54FA-4242-B379-FD259833073A}"/>
              </a:ext>
            </a:extLst>
          </p:cNvPr>
          <p:cNvPicPr>
            <a:picLocks noChangeAspect="1"/>
          </p:cNvPicPr>
          <p:nvPr/>
        </p:nvPicPr>
        <p:blipFill rotWithShape="1">
          <a:blip r:embed="rId4"/>
          <a:srcRect t="6174" r="2728"/>
          <a:stretch/>
        </p:blipFill>
        <p:spPr>
          <a:xfrm>
            <a:off x="2017655" y="2673431"/>
            <a:ext cx="5108690" cy="3176686"/>
          </a:xfrm>
          <a:prstGeom prst="rect">
            <a:avLst/>
          </a:prstGeom>
          <a:ln>
            <a:solidFill>
              <a:schemeClr val="tx1"/>
            </a:solidFill>
          </a:ln>
        </p:spPr>
      </p:pic>
    </p:spTree>
    <p:extLst>
      <p:ext uri="{BB962C8B-B14F-4D97-AF65-F5344CB8AC3E}">
        <p14:creationId xmlns:p14="http://schemas.microsoft.com/office/powerpoint/2010/main" val="3034906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171" y="1221545"/>
            <a:ext cx="8336975" cy="641207"/>
          </a:xfrm>
        </p:spPr>
        <p:txBody>
          <a:bodyPr/>
          <a:lstStyle/>
          <a:p>
            <a:r>
              <a:rPr lang="en-US" dirty="0"/>
              <a:t>Understanding security access</a:t>
            </a:r>
          </a:p>
        </p:txBody>
      </p:sp>
      <p:sp>
        <p:nvSpPr>
          <p:cNvPr id="3" name="Content Placeholder 2"/>
          <p:cNvSpPr>
            <a:spLocks noGrp="1"/>
          </p:cNvSpPr>
          <p:nvPr>
            <p:ph idx="1"/>
          </p:nvPr>
        </p:nvSpPr>
        <p:spPr>
          <a:xfrm>
            <a:off x="807026" y="1856004"/>
            <a:ext cx="7599220" cy="3997724"/>
          </a:xfrm>
        </p:spPr>
        <p:txBody>
          <a:bodyPr>
            <a:normAutofit/>
          </a:bodyPr>
          <a:lstStyle/>
          <a:p>
            <a:r>
              <a:rPr lang="en-US" dirty="0"/>
              <a:t>PURCHASING: Requester/Buyer Setup</a:t>
            </a:r>
          </a:p>
          <a:p>
            <a:pPr lvl="1"/>
            <a:r>
              <a:rPr lang="en-US" dirty="0"/>
              <a:t>The Requester and/or Buyer setup must be completed </a:t>
            </a:r>
            <a:r>
              <a:rPr lang="en-US" b="1" u="sng" dirty="0"/>
              <a:t>prior</a:t>
            </a:r>
            <a:r>
              <a:rPr lang="en-US" dirty="0"/>
              <a:t> to configuring the User Preferences for Requisition &amp; PO Authorizations.</a:t>
            </a:r>
          </a:p>
          <a:p>
            <a:pPr lvl="1"/>
            <a:r>
              <a:rPr lang="en-US" dirty="0"/>
              <a:t>Setup Financials Supply Chain, Product Related, Procurement Options, Purchasing, Buyer Setup</a:t>
            </a:r>
          </a:p>
          <a:p>
            <a:pPr lvl="1"/>
            <a:r>
              <a:rPr lang="en-US" dirty="0"/>
              <a:t>Setup Financials Supply Chain, Product Related, Procurement Options, Purchasing, Requester Setup</a:t>
            </a:r>
          </a:p>
          <a:p>
            <a:pPr marL="457200" lvl="1" indent="0">
              <a:buNone/>
            </a:pPr>
            <a:endParaRPr lang="en-US" dirty="0"/>
          </a:p>
          <a:p>
            <a:pPr marL="457200" lvl="1" indent="0">
              <a:buNone/>
            </a:pPr>
            <a:r>
              <a:rPr lang="en-US" sz="1800" dirty="0"/>
              <a:t>Role needed: ZZ Local Security Admin or ZZ Purchasing Local Config role for both</a:t>
            </a:r>
          </a:p>
          <a:p>
            <a:pPr marL="914400" lvl="2" indent="0">
              <a:buNone/>
            </a:pPr>
            <a:endParaRPr lang="en-US" dirty="0"/>
          </a:p>
          <a:p>
            <a:pPr lvl="1"/>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27</a:t>
            </a:fld>
            <a:endParaRPr lang="en-US" dirty="0"/>
          </a:p>
        </p:txBody>
      </p:sp>
    </p:spTree>
    <p:extLst>
      <p:ext uri="{BB962C8B-B14F-4D97-AF65-F5344CB8AC3E}">
        <p14:creationId xmlns:p14="http://schemas.microsoft.com/office/powerpoint/2010/main" val="1852009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086213"/>
            <a:ext cx="8336975" cy="475888"/>
          </a:xfrm>
        </p:spPr>
        <p:txBody>
          <a:bodyPr/>
          <a:lstStyle/>
          <a:p>
            <a:r>
              <a:rPr lang="en-US" dirty="0"/>
              <a:t>Understanding security access</a:t>
            </a:r>
          </a:p>
        </p:txBody>
      </p:sp>
      <p:sp>
        <p:nvSpPr>
          <p:cNvPr id="3" name="Content Placeholder 2"/>
          <p:cNvSpPr>
            <a:spLocks noGrp="1"/>
          </p:cNvSpPr>
          <p:nvPr>
            <p:ph idx="1"/>
          </p:nvPr>
        </p:nvSpPr>
        <p:spPr>
          <a:xfrm>
            <a:off x="536859" y="1562101"/>
            <a:ext cx="8336975" cy="2649173"/>
          </a:xfrm>
        </p:spPr>
        <p:txBody>
          <a:bodyPr>
            <a:normAutofit fontScale="92500" lnSpcReduction="10000"/>
          </a:bodyPr>
          <a:lstStyle/>
          <a:p>
            <a:r>
              <a:rPr lang="en-US" sz="2200" dirty="0"/>
              <a:t>Requester Setup</a:t>
            </a:r>
          </a:p>
          <a:p>
            <a:pPr lvl="1"/>
            <a:r>
              <a:rPr lang="en-US" sz="1800" dirty="0"/>
              <a:t>The Department/Ship To/Location SetID is the college Business Unit </a:t>
            </a:r>
          </a:p>
          <a:p>
            <a:pPr lvl="1"/>
            <a:r>
              <a:rPr lang="en-US" sz="1800" dirty="0"/>
              <a:t>PO Origin SetID will always be WACTC </a:t>
            </a:r>
          </a:p>
          <a:p>
            <a:pPr lvl="1"/>
            <a:r>
              <a:rPr lang="en-US" sz="1800" dirty="0"/>
              <a:t>Origin should be ONL</a:t>
            </a:r>
          </a:p>
          <a:p>
            <a:pPr lvl="1"/>
            <a:r>
              <a:rPr lang="en-US" sz="1800" dirty="0"/>
              <a:t>Requisition Status:  Open will save the requisition and not submit to workflow without an extra step;  Pending Approval/Approved will submit the Requisition into workflow upon save if workflow is used;</a:t>
            </a:r>
          </a:p>
          <a:p>
            <a:pPr lvl="1"/>
            <a:r>
              <a:rPr lang="en-US" sz="1800" dirty="0"/>
              <a:t>The Ship To and Location can be set here if they have defaults that they use all the time;  Sometimes if they request for more than one dept, its best to leave that blank here. </a:t>
            </a:r>
          </a:p>
          <a:p>
            <a:pPr lvl="1"/>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28</a:t>
            </a:fld>
            <a:endParaRPr lang="en-US" dirty="0"/>
          </a:p>
        </p:txBody>
      </p:sp>
      <p:pic>
        <p:nvPicPr>
          <p:cNvPr id="4" name="Picture 3">
            <a:extLst>
              <a:ext uri="{FF2B5EF4-FFF2-40B4-BE49-F238E27FC236}">
                <a16:creationId xmlns:a16="http://schemas.microsoft.com/office/drawing/2014/main" id="{3423798E-B256-4935-B775-579DF2C771B1}"/>
              </a:ext>
            </a:extLst>
          </p:cNvPr>
          <p:cNvPicPr>
            <a:picLocks noChangeAspect="1"/>
          </p:cNvPicPr>
          <p:nvPr/>
        </p:nvPicPr>
        <p:blipFill>
          <a:blip r:embed="rId2"/>
          <a:stretch>
            <a:fillRect/>
          </a:stretch>
        </p:blipFill>
        <p:spPr>
          <a:xfrm>
            <a:off x="1652832" y="4020329"/>
            <a:ext cx="6105028" cy="2701146"/>
          </a:xfrm>
          <a:prstGeom prst="rect">
            <a:avLst/>
          </a:prstGeom>
          <a:ln>
            <a:solidFill>
              <a:schemeClr val="tx1"/>
            </a:solidFill>
          </a:ln>
        </p:spPr>
      </p:pic>
    </p:spTree>
    <p:extLst>
      <p:ext uri="{BB962C8B-B14F-4D97-AF65-F5344CB8AC3E}">
        <p14:creationId xmlns:p14="http://schemas.microsoft.com/office/powerpoint/2010/main" val="2961022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529" y="1048112"/>
            <a:ext cx="8336975" cy="581401"/>
          </a:xfrm>
        </p:spPr>
        <p:txBody>
          <a:bodyPr/>
          <a:lstStyle/>
          <a:p>
            <a:r>
              <a:rPr lang="en-US" dirty="0"/>
              <a:t>Understanding security access</a:t>
            </a:r>
          </a:p>
        </p:txBody>
      </p:sp>
      <p:sp>
        <p:nvSpPr>
          <p:cNvPr id="3" name="Content Placeholder 2"/>
          <p:cNvSpPr>
            <a:spLocks noGrp="1"/>
          </p:cNvSpPr>
          <p:nvPr>
            <p:ph idx="1"/>
          </p:nvPr>
        </p:nvSpPr>
        <p:spPr>
          <a:xfrm>
            <a:off x="838200" y="1543050"/>
            <a:ext cx="8035634" cy="2668224"/>
          </a:xfrm>
        </p:spPr>
        <p:txBody>
          <a:bodyPr>
            <a:normAutofit fontScale="70000" lnSpcReduction="20000"/>
          </a:bodyPr>
          <a:lstStyle/>
          <a:p>
            <a:r>
              <a:rPr lang="en-US" dirty="0"/>
              <a:t>Buyer Setup</a:t>
            </a:r>
          </a:p>
          <a:p>
            <a:pPr lvl="1"/>
            <a:r>
              <a:rPr lang="en-US" sz="2600" dirty="0"/>
              <a:t>The Department/Ship To/Location SetID is the college Business Unit  </a:t>
            </a:r>
          </a:p>
          <a:p>
            <a:pPr lvl="1"/>
            <a:r>
              <a:rPr lang="en-US" sz="2600" dirty="0"/>
              <a:t>PO Origin SetID will always be WACTC  </a:t>
            </a:r>
          </a:p>
          <a:p>
            <a:pPr lvl="1"/>
            <a:r>
              <a:rPr lang="en-US" sz="2600" dirty="0"/>
              <a:t>Origin should be ONL</a:t>
            </a:r>
          </a:p>
          <a:p>
            <a:pPr lvl="1"/>
            <a:r>
              <a:rPr lang="en-US" sz="2600" dirty="0"/>
              <a:t>Default PO Status:  Open will save the purchase order and not submit to workflow without an extra step;  Pending Approval/Approved will submit the purchase order into workflow upon save.</a:t>
            </a:r>
          </a:p>
          <a:p>
            <a:pPr lvl="1"/>
            <a:r>
              <a:rPr lang="en-US" sz="2600" dirty="0"/>
              <a:t>The Department/Ship To and Location can be set here if they have defaults that they use all the time;  Sometimes if they purchase for more than one dept, its best to leave that blank here. </a:t>
            </a:r>
          </a:p>
          <a:p>
            <a:pPr lvl="1"/>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29</a:t>
            </a:fld>
            <a:endParaRPr lang="en-US" dirty="0"/>
          </a:p>
        </p:txBody>
      </p:sp>
      <p:pic>
        <p:nvPicPr>
          <p:cNvPr id="6" name="Picture 5">
            <a:extLst>
              <a:ext uri="{FF2B5EF4-FFF2-40B4-BE49-F238E27FC236}">
                <a16:creationId xmlns:a16="http://schemas.microsoft.com/office/drawing/2014/main" id="{5E2E5376-971F-43E7-B318-50ACBF178EAA}"/>
              </a:ext>
            </a:extLst>
          </p:cNvPr>
          <p:cNvPicPr>
            <a:picLocks noChangeAspect="1"/>
          </p:cNvPicPr>
          <p:nvPr/>
        </p:nvPicPr>
        <p:blipFill>
          <a:blip r:embed="rId2"/>
          <a:stretch>
            <a:fillRect/>
          </a:stretch>
        </p:blipFill>
        <p:spPr>
          <a:xfrm>
            <a:off x="1910390" y="3905251"/>
            <a:ext cx="5862010" cy="2690100"/>
          </a:xfrm>
          <a:prstGeom prst="rect">
            <a:avLst/>
          </a:prstGeom>
          <a:ln>
            <a:solidFill>
              <a:schemeClr val="tx1"/>
            </a:solidFill>
          </a:ln>
        </p:spPr>
      </p:pic>
    </p:spTree>
    <p:extLst>
      <p:ext uri="{BB962C8B-B14F-4D97-AF65-F5344CB8AC3E}">
        <p14:creationId xmlns:p14="http://schemas.microsoft.com/office/powerpoint/2010/main" val="3180390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359C-B8B6-4EC0-A8F2-3F5198DBF887}"/>
              </a:ext>
            </a:extLst>
          </p:cNvPr>
          <p:cNvSpPr>
            <a:spLocks noGrp="1"/>
          </p:cNvSpPr>
          <p:nvPr>
            <p:ph type="title"/>
          </p:nvPr>
        </p:nvSpPr>
        <p:spPr>
          <a:xfrm>
            <a:off x="536860" y="1187305"/>
            <a:ext cx="8336975" cy="797070"/>
          </a:xfrm>
        </p:spPr>
        <p:txBody>
          <a:bodyPr/>
          <a:lstStyle/>
          <a:p>
            <a:r>
              <a:rPr lang="en-US" dirty="0"/>
              <a:t>Why is security important</a:t>
            </a:r>
          </a:p>
        </p:txBody>
      </p:sp>
      <p:sp>
        <p:nvSpPr>
          <p:cNvPr id="3" name="Content Placeholder 2">
            <a:extLst>
              <a:ext uri="{FF2B5EF4-FFF2-40B4-BE49-F238E27FC236}">
                <a16:creationId xmlns:a16="http://schemas.microsoft.com/office/drawing/2014/main" id="{B4557DF7-9BF3-4C53-9A2B-8B78D2208CE0}"/>
              </a:ext>
            </a:extLst>
          </p:cNvPr>
          <p:cNvSpPr>
            <a:spLocks noGrp="1"/>
          </p:cNvSpPr>
          <p:nvPr>
            <p:ph idx="1"/>
          </p:nvPr>
        </p:nvSpPr>
        <p:spPr>
          <a:xfrm>
            <a:off x="536860" y="1790700"/>
            <a:ext cx="8149940" cy="4800600"/>
          </a:xfrm>
        </p:spPr>
        <p:txBody>
          <a:bodyPr/>
          <a:lstStyle/>
          <a:p>
            <a:r>
              <a:rPr lang="en-US" sz="2000" dirty="0"/>
              <a:t>Protects PII(Personally Identifiable Information) – See slide 55</a:t>
            </a:r>
          </a:p>
          <a:p>
            <a:pPr lvl="1"/>
            <a:r>
              <a:rPr lang="en-US" sz="1800" dirty="0"/>
              <a:t>Masking in CS</a:t>
            </a:r>
          </a:p>
          <a:p>
            <a:pPr lvl="1"/>
            <a:r>
              <a:rPr lang="en-US" sz="1800" dirty="0"/>
              <a:t>Roles with PII data broken out</a:t>
            </a:r>
          </a:p>
          <a:p>
            <a:pPr lvl="1"/>
            <a:r>
              <a:rPr lang="en-US" sz="1800" dirty="0"/>
              <a:t>Never Share PII data, especially in Email – train your end users</a:t>
            </a:r>
          </a:p>
          <a:p>
            <a:r>
              <a:rPr lang="en-US" sz="2000" dirty="0"/>
              <a:t>Reduces Risk in the Organization</a:t>
            </a:r>
          </a:p>
          <a:p>
            <a:pPr lvl="1"/>
            <a:r>
              <a:rPr lang="en-US" sz="1800" dirty="0"/>
              <a:t>Flexible security roles can prevent SOD(Segregation of Duties) Issues</a:t>
            </a:r>
          </a:p>
          <a:p>
            <a:pPr lvl="1"/>
            <a:r>
              <a:rPr lang="en-US" sz="1800" dirty="0"/>
              <a:t>Allows for User audits to see who has access to each area in system</a:t>
            </a:r>
          </a:p>
          <a:p>
            <a:pPr lvl="1"/>
            <a:r>
              <a:rPr lang="en-US" sz="1800" dirty="0"/>
              <a:t>SSO(Single Sign on) and upcoming MFA (Multi Factor Authentication) protects user access and makes it harder for cybercriminals to gain access to your account.</a:t>
            </a:r>
          </a:p>
          <a:p>
            <a:r>
              <a:rPr lang="en-US" sz="2000" dirty="0"/>
              <a:t>Provides Access for Job Duties</a:t>
            </a:r>
          </a:p>
          <a:p>
            <a:pPr lvl="1"/>
            <a:r>
              <a:rPr lang="en-US" sz="1800" dirty="0"/>
              <a:t>Security Roles and Secondary Security Privileges allow you to access the necessary areas in ctcLink to perform your job functions. </a:t>
            </a:r>
          </a:p>
          <a:p>
            <a:pPr lvl="1"/>
            <a:r>
              <a:rPr lang="en-US" sz="1800" dirty="0"/>
              <a:t>Roles are built based on Business Process and Not Job Titles to be more  flexible. </a:t>
            </a:r>
          </a:p>
        </p:txBody>
      </p:sp>
      <p:sp>
        <p:nvSpPr>
          <p:cNvPr id="4" name="Slide Number Placeholder 3">
            <a:extLst>
              <a:ext uri="{FF2B5EF4-FFF2-40B4-BE49-F238E27FC236}">
                <a16:creationId xmlns:a16="http://schemas.microsoft.com/office/drawing/2014/main" id="{E0B49E3F-5A44-455D-8B84-7EFE92DD5511}"/>
              </a:ext>
            </a:extLst>
          </p:cNvPr>
          <p:cNvSpPr>
            <a:spLocks noGrp="1"/>
          </p:cNvSpPr>
          <p:nvPr>
            <p:ph type="sldNum" sz="quarter" idx="12"/>
          </p:nvPr>
        </p:nvSpPr>
        <p:spPr/>
        <p:txBody>
          <a:bodyPr/>
          <a:lstStyle/>
          <a:p>
            <a:fld id="{DEE5BC03-7CE3-4FE3-BC0A-0ACCA8AC1F24}" type="slidenum">
              <a:rPr lang="en-US" smtClean="0"/>
              <a:pPr/>
              <a:t>3</a:t>
            </a:fld>
            <a:endParaRPr lang="en-US" dirty="0"/>
          </a:p>
        </p:txBody>
      </p:sp>
    </p:spTree>
    <p:extLst>
      <p:ext uri="{BB962C8B-B14F-4D97-AF65-F5344CB8AC3E}">
        <p14:creationId xmlns:p14="http://schemas.microsoft.com/office/powerpoint/2010/main" val="4232431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512" y="1195016"/>
            <a:ext cx="8336975" cy="495732"/>
          </a:xfrm>
        </p:spPr>
        <p:txBody>
          <a:bodyPr/>
          <a:lstStyle/>
          <a:p>
            <a:r>
              <a:rPr lang="en-US" dirty="0"/>
              <a:t>Understanding security access</a:t>
            </a:r>
          </a:p>
        </p:txBody>
      </p:sp>
      <p:sp>
        <p:nvSpPr>
          <p:cNvPr id="3" name="Content Placeholder 2"/>
          <p:cNvSpPr>
            <a:spLocks noGrp="1"/>
          </p:cNvSpPr>
          <p:nvPr>
            <p:ph idx="1"/>
          </p:nvPr>
        </p:nvSpPr>
        <p:spPr>
          <a:xfrm>
            <a:off x="536860" y="1733549"/>
            <a:ext cx="8336975" cy="4987925"/>
          </a:xfrm>
        </p:spPr>
        <p:txBody>
          <a:bodyPr>
            <a:normAutofit fontScale="85000" lnSpcReduction="20000"/>
          </a:bodyPr>
          <a:lstStyle/>
          <a:p>
            <a:r>
              <a:rPr lang="en-US" sz="2200" dirty="0"/>
              <a:t>Maintaining Department Approvers for Workflow</a:t>
            </a:r>
          </a:p>
          <a:p>
            <a:pPr lvl="1"/>
            <a:r>
              <a:rPr lang="en-US" sz="2200" dirty="0"/>
              <a:t>Setup Financials Supply Chain, Common Definitions, Design Chartfields, Define Values, Chartfield Values, select Department. SetID is the college Business Unit</a:t>
            </a:r>
          </a:p>
          <a:p>
            <a:pPr lvl="1"/>
            <a:r>
              <a:rPr lang="en-US" sz="2200" dirty="0"/>
              <a:t>Add a new record to update the Manager ID. The Effective Date can be back-dated as long as you don’t hit Save first.  If help with editing an saved/existing record is needed, please submit a service ticket.</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	</a:t>
            </a:r>
          </a:p>
          <a:p>
            <a:pPr marL="0" indent="0">
              <a:buNone/>
            </a:pPr>
            <a:endParaRPr lang="en-US" sz="1800" dirty="0"/>
          </a:p>
          <a:p>
            <a:pPr marL="0" indent="0">
              <a:buNone/>
            </a:pPr>
            <a:r>
              <a:rPr lang="en-US" sz="1800" dirty="0"/>
              <a:t>            </a:t>
            </a:r>
          </a:p>
          <a:p>
            <a:pPr marL="0" indent="0">
              <a:buNone/>
            </a:pPr>
            <a:endParaRPr lang="en-US" sz="1800" dirty="0"/>
          </a:p>
          <a:p>
            <a:pPr marL="0" indent="0">
              <a:buNone/>
            </a:pPr>
            <a:endParaRPr lang="en-US" sz="1800" dirty="0"/>
          </a:p>
          <a:p>
            <a:pPr marL="0" indent="0">
              <a:buNone/>
            </a:pPr>
            <a:r>
              <a:rPr lang="en-US" sz="1800" dirty="0"/>
              <a:t>        </a:t>
            </a:r>
          </a:p>
          <a:p>
            <a:pPr marL="457200" lvl="1" indent="0">
              <a:buNone/>
            </a:pPr>
            <a:r>
              <a:rPr lang="en-US" sz="1700" dirty="0"/>
              <a:t>Role needed: ZZ GL Local Configuration role</a:t>
            </a:r>
          </a:p>
        </p:txBody>
      </p:sp>
      <p:sp>
        <p:nvSpPr>
          <p:cNvPr id="5" name="Slide Number Placeholder 4"/>
          <p:cNvSpPr>
            <a:spLocks noGrp="1"/>
          </p:cNvSpPr>
          <p:nvPr>
            <p:ph type="sldNum" sz="quarter" idx="12"/>
          </p:nvPr>
        </p:nvSpPr>
        <p:spPr/>
        <p:txBody>
          <a:bodyPr/>
          <a:lstStyle/>
          <a:p>
            <a:fld id="{64336152-522D-534E-A387-BE770A7CAF94}" type="slidenum">
              <a:rPr lang="en-US" smtClean="0"/>
              <a:pPr/>
              <a:t>30</a:t>
            </a:fld>
            <a:endParaRPr lang="en-US" dirty="0"/>
          </a:p>
        </p:txBody>
      </p:sp>
      <p:pic>
        <p:nvPicPr>
          <p:cNvPr id="4" name="Picture 3">
            <a:extLst>
              <a:ext uri="{FF2B5EF4-FFF2-40B4-BE49-F238E27FC236}">
                <a16:creationId xmlns:a16="http://schemas.microsoft.com/office/drawing/2014/main" id="{111E48D9-ACD0-43C6-9E04-6CC290E908CC}"/>
              </a:ext>
            </a:extLst>
          </p:cNvPr>
          <p:cNvPicPr>
            <a:picLocks noChangeAspect="1"/>
          </p:cNvPicPr>
          <p:nvPr/>
        </p:nvPicPr>
        <p:blipFill>
          <a:blip r:embed="rId3"/>
          <a:stretch>
            <a:fillRect/>
          </a:stretch>
        </p:blipFill>
        <p:spPr>
          <a:xfrm>
            <a:off x="1027633" y="3429000"/>
            <a:ext cx="7579507" cy="2743548"/>
          </a:xfrm>
          <a:prstGeom prst="rect">
            <a:avLst/>
          </a:prstGeom>
          <a:ln>
            <a:solidFill>
              <a:schemeClr val="tx1"/>
            </a:solidFill>
          </a:ln>
        </p:spPr>
      </p:pic>
    </p:spTree>
    <p:extLst>
      <p:ext uri="{BB962C8B-B14F-4D97-AF65-F5344CB8AC3E}">
        <p14:creationId xmlns:p14="http://schemas.microsoft.com/office/powerpoint/2010/main" val="2047372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046021"/>
            <a:ext cx="8336975" cy="573229"/>
          </a:xfrm>
        </p:spPr>
        <p:txBody>
          <a:bodyPr>
            <a:normAutofit/>
          </a:bodyPr>
          <a:lstStyle/>
          <a:p>
            <a:r>
              <a:rPr lang="en-US" dirty="0"/>
              <a:t>Understanding security access</a:t>
            </a:r>
          </a:p>
        </p:txBody>
      </p:sp>
      <p:sp>
        <p:nvSpPr>
          <p:cNvPr id="3" name="Content Placeholder 2"/>
          <p:cNvSpPr>
            <a:spLocks noGrp="1"/>
          </p:cNvSpPr>
          <p:nvPr>
            <p:ph idx="1"/>
          </p:nvPr>
        </p:nvSpPr>
        <p:spPr>
          <a:xfrm>
            <a:off x="536860" y="1524000"/>
            <a:ext cx="8070279" cy="4771938"/>
          </a:xfrm>
        </p:spPr>
        <p:txBody>
          <a:bodyPr>
            <a:normAutofit/>
          </a:bodyPr>
          <a:lstStyle/>
          <a:p>
            <a:r>
              <a:rPr lang="en-US" dirty="0"/>
              <a:t>Procurement Card Security</a:t>
            </a:r>
          </a:p>
          <a:p>
            <a:pPr indent="0">
              <a:buNone/>
            </a:pPr>
            <a:r>
              <a:rPr lang="en-US" sz="1600" dirty="0"/>
              <a:t>With increased role security, you can control the level of information that is accessed by users, manage the assignments of different procurement cards, and setup proxies and default accounting distributions</a:t>
            </a:r>
          </a:p>
          <a:p>
            <a:pPr lvl="1"/>
            <a:r>
              <a:rPr lang="en-US" sz="1600" dirty="0"/>
              <a:t>CC_ADMINISTRATOR</a:t>
            </a:r>
          </a:p>
          <a:p>
            <a:pPr lvl="1"/>
            <a:r>
              <a:rPr lang="en-US" sz="1600" dirty="0"/>
              <a:t>CC_APPROVER</a:t>
            </a:r>
          </a:p>
          <a:p>
            <a:pPr lvl="1"/>
            <a:r>
              <a:rPr lang="en-US" sz="1600" dirty="0"/>
              <a:t>CC_RECONCILER</a:t>
            </a:r>
          </a:p>
          <a:p>
            <a:pPr lvl="1"/>
            <a:r>
              <a:rPr lang="en-US" sz="1600" dirty="0"/>
              <a:t>CC_REVIEWER</a:t>
            </a:r>
          </a:p>
          <a:p>
            <a:pPr lvl="1"/>
            <a:r>
              <a:rPr lang="en-US" sz="1600" dirty="0"/>
              <a:t>CC_USER_PO</a:t>
            </a:r>
          </a:p>
          <a:p>
            <a:pPr lvl="1"/>
            <a:r>
              <a:rPr lang="en-US" sz="1600" dirty="0"/>
              <a:t>CC_USER_REQ</a:t>
            </a:r>
          </a:p>
          <a:p>
            <a:pPr lvl="1"/>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31</a:t>
            </a:fld>
            <a:endParaRPr lang="en-US" dirty="0"/>
          </a:p>
        </p:txBody>
      </p:sp>
      <p:pic>
        <p:nvPicPr>
          <p:cNvPr id="4" name="Picture 3">
            <a:extLst>
              <a:ext uri="{FF2B5EF4-FFF2-40B4-BE49-F238E27FC236}">
                <a16:creationId xmlns:a16="http://schemas.microsoft.com/office/drawing/2014/main" id="{568FA451-6317-4BF7-912B-1FCC3DC5DF40}"/>
              </a:ext>
            </a:extLst>
          </p:cNvPr>
          <p:cNvPicPr>
            <a:picLocks noChangeAspect="1"/>
          </p:cNvPicPr>
          <p:nvPr/>
        </p:nvPicPr>
        <p:blipFill>
          <a:blip r:embed="rId2"/>
          <a:stretch>
            <a:fillRect/>
          </a:stretch>
        </p:blipFill>
        <p:spPr>
          <a:xfrm>
            <a:off x="3247071" y="2771775"/>
            <a:ext cx="5382784" cy="3352800"/>
          </a:xfrm>
          <a:prstGeom prst="rect">
            <a:avLst/>
          </a:prstGeom>
          <a:ln>
            <a:solidFill>
              <a:schemeClr val="tx1"/>
            </a:solidFill>
          </a:ln>
        </p:spPr>
      </p:pic>
    </p:spTree>
    <p:extLst>
      <p:ext uri="{BB962C8B-B14F-4D97-AF65-F5344CB8AC3E}">
        <p14:creationId xmlns:p14="http://schemas.microsoft.com/office/powerpoint/2010/main" val="3151208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1" y="1056029"/>
            <a:ext cx="8336975" cy="547175"/>
          </a:xfrm>
        </p:spPr>
        <p:txBody>
          <a:bodyPr>
            <a:normAutofit fontScale="90000"/>
          </a:bodyPr>
          <a:lstStyle/>
          <a:p>
            <a:r>
              <a:rPr lang="en-US" dirty="0"/>
              <a:t>Understanding security access</a:t>
            </a:r>
          </a:p>
        </p:txBody>
      </p:sp>
      <p:sp>
        <p:nvSpPr>
          <p:cNvPr id="3" name="Content Placeholder 2"/>
          <p:cNvSpPr>
            <a:spLocks noGrp="1"/>
          </p:cNvSpPr>
          <p:nvPr>
            <p:ph idx="1"/>
          </p:nvPr>
        </p:nvSpPr>
        <p:spPr>
          <a:xfrm>
            <a:off x="637307" y="1533526"/>
            <a:ext cx="7869384" cy="2152650"/>
          </a:xfrm>
        </p:spPr>
        <p:txBody>
          <a:bodyPr>
            <a:normAutofit/>
          </a:bodyPr>
          <a:lstStyle/>
          <a:p>
            <a:pPr marL="0" indent="0">
              <a:buNone/>
            </a:pPr>
            <a:r>
              <a:rPr lang="en-US" sz="1800" dirty="0"/>
              <a:t>In the Cardholder Profile, on the Card Data tab, when pcards are added, the proxies can be assigned to the individual pcards.</a:t>
            </a:r>
          </a:p>
          <a:p>
            <a:pPr lvl="1"/>
            <a:r>
              <a:rPr lang="en-US" sz="1800" dirty="0"/>
              <a:t>Purchasing, Procurement Cards, Definitions, Cardholder Profile</a:t>
            </a:r>
          </a:p>
          <a:p>
            <a:pPr marL="457200" lvl="1" indent="0">
              <a:buNone/>
            </a:pPr>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32</a:t>
            </a:fld>
            <a:endParaRPr lang="en-US" dirty="0"/>
          </a:p>
        </p:txBody>
      </p:sp>
      <p:sp>
        <p:nvSpPr>
          <p:cNvPr id="6" name="TextBox 5">
            <a:extLst>
              <a:ext uri="{FF2B5EF4-FFF2-40B4-BE49-F238E27FC236}">
                <a16:creationId xmlns:a16="http://schemas.microsoft.com/office/drawing/2014/main" id="{ED6D5AA3-83E5-4433-8823-C56183584E29}"/>
              </a:ext>
            </a:extLst>
          </p:cNvPr>
          <p:cNvSpPr txBox="1"/>
          <p:nvPr/>
        </p:nvSpPr>
        <p:spPr>
          <a:xfrm>
            <a:off x="1228725" y="6240294"/>
            <a:ext cx="4381500" cy="369332"/>
          </a:xfrm>
          <a:prstGeom prst="rect">
            <a:avLst/>
          </a:prstGeom>
          <a:noFill/>
        </p:spPr>
        <p:txBody>
          <a:bodyPr wrap="square" rtlCol="0">
            <a:spAutoFit/>
          </a:bodyPr>
          <a:lstStyle/>
          <a:p>
            <a:r>
              <a:rPr lang="en-US" dirty="0"/>
              <a:t>Role needed: ZZ Purchasing Local Config</a:t>
            </a:r>
          </a:p>
        </p:txBody>
      </p:sp>
      <p:pic>
        <p:nvPicPr>
          <p:cNvPr id="8" name="Picture 7">
            <a:extLst>
              <a:ext uri="{FF2B5EF4-FFF2-40B4-BE49-F238E27FC236}">
                <a16:creationId xmlns:a16="http://schemas.microsoft.com/office/drawing/2014/main" id="{91A60A84-EF6A-4B92-A2A2-3944B21A3E8F}"/>
              </a:ext>
            </a:extLst>
          </p:cNvPr>
          <p:cNvPicPr>
            <a:picLocks noChangeAspect="1"/>
          </p:cNvPicPr>
          <p:nvPr/>
        </p:nvPicPr>
        <p:blipFill>
          <a:blip r:embed="rId2"/>
          <a:stretch>
            <a:fillRect/>
          </a:stretch>
        </p:blipFill>
        <p:spPr>
          <a:xfrm>
            <a:off x="689827" y="2533651"/>
            <a:ext cx="7816864" cy="3629024"/>
          </a:xfrm>
          <a:prstGeom prst="rect">
            <a:avLst/>
          </a:prstGeom>
          <a:ln>
            <a:solidFill>
              <a:schemeClr val="tx1"/>
            </a:solidFill>
          </a:ln>
        </p:spPr>
      </p:pic>
    </p:spTree>
    <p:extLst>
      <p:ext uri="{BB962C8B-B14F-4D97-AF65-F5344CB8AC3E}">
        <p14:creationId xmlns:p14="http://schemas.microsoft.com/office/powerpoint/2010/main" val="3251941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1" y="1001950"/>
            <a:ext cx="8336975" cy="423414"/>
          </a:xfrm>
        </p:spPr>
        <p:txBody>
          <a:bodyPr>
            <a:normAutofit fontScale="90000"/>
          </a:bodyPr>
          <a:lstStyle/>
          <a:p>
            <a:r>
              <a:rPr lang="en-US" dirty="0"/>
              <a:t>Understanding security access</a:t>
            </a:r>
          </a:p>
        </p:txBody>
      </p:sp>
      <p:sp>
        <p:nvSpPr>
          <p:cNvPr id="3" name="Content Placeholder 2"/>
          <p:cNvSpPr>
            <a:spLocks noGrp="1"/>
          </p:cNvSpPr>
          <p:nvPr>
            <p:ph idx="1"/>
          </p:nvPr>
        </p:nvSpPr>
        <p:spPr>
          <a:xfrm>
            <a:off x="637307" y="1479445"/>
            <a:ext cx="7869384" cy="4760848"/>
          </a:xfrm>
        </p:spPr>
        <p:txBody>
          <a:bodyPr>
            <a:normAutofit/>
          </a:bodyPr>
          <a:lstStyle/>
          <a:p>
            <a:pPr marL="0" indent="0">
              <a:buNone/>
            </a:pPr>
            <a:r>
              <a:rPr lang="en-US" sz="1800" dirty="0"/>
              <a:t>The Assign Proxies page can be used to assign a proxy to multiple pcards at the same time.  Purchasing, Procurement Cards, Security, Assign Proxies </a:t>
            </a:r>
          </a:p>
          <a:p>
            <a:pPr lvl="1"/>
            <a:r>
              <a:rPr lang="en-US" sz="1600" dirty="0"/>
              <a:t>The Requester Default box will only appear if the proxy user has also been setup as a requester using the requester setup page</a:t>
            </a:r>
          </a:p>
          <a:p>
            <a:pPr lvl="1"/>
            <a:r>
              <a:rPr lang="en-US" sz="1600" dirty="0"/>
              <a:t>The Buyer Default will only appear if the proxy has been setup as a buyer on the buyer default page</a:t>
            </a:r>
          </a:p>
          <a:p>
            <a:pPr lvl="1"/>
            <a:r>
              <a:rPr lang="en-US" sz="1600" dirty="0"/>
              <a:t>If the Requester or Buyer Default is checked, it will set the pcard as the default payment method for the user when new requisitions or purchase orders are created.  It will also update the pcard as the default payment method in the user’s Requester or Buyer Setup screen.</a:t>
            </a:r>
          </a:p>
          <a:p>
            <a:pPr lvl="1"/>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33</a:t>
            </a:fld>
            <a:endParaRPr lang="en-US" dirty="0"/>
          </a:p>
        </p:txBody>
      </p:sp>
      <p:sp>
        <p:nvSpPr>
          <p:cNvPr id="6" name="TextBox 5">
            <a:extLst>
              <a:ext uri="{FF2B5EF4-FFF2-40B4-BE49-F238E27FC236}">
                <a16:creationId xmlns:a16="http://schemas.microsoft.com/office/drawing/2014/main" id="{ED6D5AA3-83E5-4433-8823-C56183584E29}"/>
              </a:ext>
            </a:extLst>
          </p:cNvPr>
          <p:cNvSpPr txBox="1"/>
          <p:nvPr/>
        </p:nvSpPr>
        <p:spPr>
          <a:xfrm>
            <a:off x="1353662" y="6348456"/>
            <a:ext cx="4381500" cy="338554"/>
          </a:xfrm>
          <a:prstGeom prst="rect">
            <a:avLst/>
          </a:prstGeom>
          <a:noFill/>
        </p:spPr>
        <p:txBody>
          <a:bodyPr wrap="square" rtlCol="0">
            <a:spAutoFit/>
          </a:bodyPr>
          <a:lstStyle/>
          <a:p>
            <a:r>
              <a:rPr lang="en-US" sz="1600" dirty="0"/>
              <a:t>Role needed: ZZ Purchasing Local Config</a:t>
            </a:r>
          </a:p>
        </p:txBody>
      </p:sp>
      <p:pic>
        <p:nvPicPr>
          <p:cNvPr id="7" name="Picture 6">
            <a:extLst>
              <a:ext uri="{FF2B5EF4-FFF2-40B4-BE49-F238E27FC236}">
                <a16:creationId xmlns:a16="http://schemas.microsoft.com/office/drawing/2014/main" id="{B3C4B854-10EF-4EEB-8C22-C32C73E3C6B2}"/>
              </a:ext>
            </a:extLst>
          </p:cNvPr>
          <p:cNvPicPr>
            <a:picLocks noChangeAspect="1"/>
          </p:cNvPicPr>
          <p:nvPr/>
        </p:nvPicPr>
        <p:blipFill>
          <a:blip r:embed="rId2"/>
          <a:stretch>
            <a:fillRect/>
          </a:stretch>
        </p:blipFill>
        <p:spPr>
          <a:xfrm>
            <a:off x="1429781" y="3982510"/>
            <a:ext cx="6284436" cy="2379599"/>
          </a:xfrm>
          <a:prstGeom prst="rect">
            <a:avLst/>
          </a:prstGeom>
          <a:ln>
            <a:solidFill>
              <a:schemeClr val="tx1"/>
            </a:solidFill>
          </a:ln>
        </p:spPr>
      </p:pic>
    </p:spTree>
    <p:extLst>
      <p:ext uri="{BB962C8B-B14F-4D97-AF65-F5344CB8AC3E}">
        <p14:creationId xmlns:p14="http://schemas.microsoft.com/office/powerpoint/2010/main" val="3412823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202" y="1050938"/>
            <a:ext cx="8336975" cy="797070"/>
          </a:xfrm>
        </p:spPr>
        <p:txBody>
          <a:bodyPr/>
          <a:lstStyle/>
          <a:p>
            <a:r>
              <a:rPr lang="en-US" dirty="0"/>
              <a:t>Understanding security access</a:t>
            </a:r>
          </a:p>
        </p:txBody>
      </p:sp>
      <p:sp>
        <p:nvSpPr>
          <p:cNvPr id="3" name="Content Placeholder 2"/>
          <p:cNvSpPr>
            <a:spLocks noGrp="1"/>
          </p:cNvSpPr>
          <p:nvPr>
            <p:ph idx="1"/>
          </p:nvPr>
        </p:nvSpPr>
        <p:spPr>
          <a:xfrm>
            <a:off x="657546" y="1582220"/>
            <a:ext cx="8216289" cy="4901706"/>
          </a:xfrm>
        </p:spPr>
        <p:txBody>
          <a:bodyPr>
            <a:normAutofit fontScale="92500" lnSpcReduction="20000"/>
          </a:bodyPr>
          <a:lstStyle/>
          <a:p>
            <a:pPr marL="0" indent="0">
              <a:lnSpc>
                <a:spcPct val="120000"/>
              </a:lnSpc>
              <a:spcBef>
                <a:spcPts val="0"/>
              </a:spcBef>
              <a:buNone/>
            </a:pPr>
            <a:r>
              <a:rPr lang="en-US" sz="2600" dirty="0"/>
              <a:t>TRAVEL AND EXPENSES:  Traveler Profile – a sync occurs at 8pm daily to load new employees and job record changes.</a:t>
            </a:r>
          </a:p>
          <a:p>
            <a:pPr marL="685800" indent="-457200">
              <a:lnSpc>
                <a:spcPct val="120000"/>
              </a:lnSpc>
              <a:spcBef>
                <a:spcPts val="0"/>
              </a:spcBef>
            </a:pPr>
            <a:r>
              <a:rPr lang="en-US" sz="2600" dirty="0"/>
              <a:t>Travel And Expenses, Manage Employee Information, Update Profile</a:t>
            </a:r>
          </a:p>
          <a:p>
            <a:pPr marL="1143000" lvl="1" indent="-457200">
              <a:lnSpc>
                <a:spcPct val="120000"/>
              </a:lnSpc>
              <a:spcBef>
                <a:spcPts val="0"/>
              </a:spcBef>
            </a:pPr>
            <a:r>
              <a:rPr lang="en-US" sz="2600" dirty="0"/>
              <a:t>The Organizational Data tab – is manually updated with a default chartfield string </a:t>
            </a:r>
          </a:p>
          <a:p>
            <a:pPr marL="1143000" lvl="1" indent="-457200">
              <a:lnSpc>
                <a:spcPct val="120000"/>
              </a:lnSpc>
              <a:spcBef>
                <a:spcPts val="0"/>
              </a:spcBef>
            </a:pPr>
            <a:r>
              <a:rPr lang="en-US" sz="2600" dirty="0"/>
              <a:t>Transportation Information tab – a Transportation ID must be created for all new employees.</a:t>
            </a:r>
          </a:p>
          <a:p>
            <a:pPr marL="914400" lvl="2" indent="0">
              <a:spcBef>
                <a:spcPts val="600"/>
              </a:spcBef>
              <a:buNone/>
            </a:pPr>
            <a:endParaRPr lang="en-US" dirty="0"/>
          </a:p>
          <a:p>
            <a:pPr marL="574675" indent="-574675">
              <a:spcBef>
                <a:spcPts val="600"/>
              </a:spcBef>
              <a:buNone/>
            </a:pPr>
            <a:r>
              <a:rPr lang="en-US" sz="2000" dirty="0"/>
              <a:t>	</a:t>
            </a:r>
            <a:r>
              <a:rPr lang="en-US" sz="2100" dirty="0"/>
              <a:t>Role needed: ZZ Expenses User Admin role</a:t>
            </a:r>
          </a:p>
          <a:p>
            <a:pPr marL="574675" indent="-574675">
              <a:spcBef>
                <a:spcPts val="600"/>
              </a:spcBef>
              <a:buNone/>
            </a:pPr>
            <a:r>
              <a:rPr lang="en-US" sz="2100" dirty="0"/>
              <a:t>	This could be handled by the Expenses Administrator on your campus</a:t>
            </a:r>
          </a:p>
          <a:p>
            <a:pPr marL="574675" indent="-574675">
              <a:spcBef>
                <a:spcPts val="600"/>
              </a:spcBef>
              <a:buNone/>
            </a:pPr>
            <a:r>
              <a:rPr lang="en-US" sz="2100" dirty="0"/>
              <a:t>	QRG’s:  </a:t>
            </a:r>
            <a:r>
              <a:rPr lang="en-US" sz="2100" dirty="0">
                <a:hlinkClick r:id="rId2"/>
              </a:rPr>
              <a:t>9.2 Editing Employee Organizational Data</a:t>
            </a:r>
            <a:endParaRPr lang="en-US" sz="2100" dirty="0"/>
          </a:p>
          <a:p>
            <a:pPr marL="574675" indent="-574675">
              <a:spcBef>
                <a:spcPts val="600"/>
              </a:spcBef>
              <a:buNone/>
            </a:pPr>
            <a:r>
              <a:rPr lang="en-US" sz="2100" dirty="0"/>
              <a:t>	</a:t>
            </a:r>
            <a:r>
              <a:rPr lang="en-US" sz="2100" dirty="0">
                <a:hlinkClick r:id="rId3"/>
              </a:rPr>
              <a:t>9.2 Maintaining Employee Transportation Data</a:t>
            </a:r>
            <a:endParaRPr lang="en-US" sz="2100" dirty="0"/>
          </a:p>
          <a:p>
            <a:pPr marL="574675" indent="-574675">
              <a:spcBef>
                <a:spcPts val="600"/>
              </a:spcBef>
              <a:buNone/>
            </a:pPr>
            <a:r>
              <a:rPr lang="en-US" sz="2100" dirty="0"/>
              <a:t>	</a:t>
            </a:r>
            <a:r>
              <a:rPr lang="en-US" sz="2100" dirty="0">
                <a:hlinkClick r:id="rId4"/>
              </a:rPr>
              <a:t>9.2 Recommendations for On and Off Boarding Employees for Expenses</a:t>
            </a:r>
            <a:endParaRPr lang="en-US" sz="2100"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34</a:t>
            </a:fld>
            <a:endParaRPr lang="en-US" dirty="0"/>
          </a:p>
        </p:txBody>
      </p:sp>
    </p:spTree>
    <p:extLst>
      <p:ext uri="{BB962C8B-B14F-4D97-AF65-F5344CB8AC3E}">
        <p14:creationId xmlns:p14="http://schemas.microsoft.com/office/powerpoint/2010/main" val="3861834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512" y="1017631"/>
            <a:ext cx="8336975" cy="583600"/>
          </a:xfrm>
        </p:spPr>
        <p:txBody>
          <a:bodyPr/>
          <a:lstStyle/>
          <a:p>
            <a:r>
              <a:rPr lang="en-US" dirty="0"/>
              <a:t>Understanding security access</a:t>
            </a:r>
          </a:p>
        </p:txBody>
      </p:sp>
      <p:sp>
        <p:nvSpPr>
          <p:cNvPr id="3" name="Content Placeholder 2"/>
          <p:cNvSpPr>
            <a:spLocks noGrp="1"/>
          </p:cNvSpPr>
          <p:nvPr>
            <p:ph idx="1"/>
          </p:nvPr>
        </p:nvSpPr>
        <p:spPr>
          <a:xfrm>
            <a:off x="536861" y="1479479"/>
            <a:ext cx="8240686" cy="4278696"/>
          </a:xfrm>
        </p:spPr>
        <p:txBody>
          <a:bodyPr>
            <a:normAutofit/>
          </a:bodyPr>
          <a:lstStyle/>
          <a:p>
            <a:r>
              <a:rPr lang="en-US" sz="2400" dirty="0"/>
              <a:t>Travel And Expenses, Manage Expenses Security, Authorize Expense Users</a:t>
            </a:r>
          </a:p>
          <a:p>
            <a:pPr lvl="1"/>
            <a:r>
              <a:rPr lang="en-US" sz="1800" dirty="0"/>
              <a:t>If the campus business process includes having others create travel documents on behalf of the traveler, then the Authorized Expense User must be set up by the Travel Administrator or employee. (This process could be completed by the employee using their Employee Self Service user preferences - Delegate Entry Authority.)</a:t>
            </a:r>
          </a:p>
        </p:txBody>
      </p:sp>
      <p:sp>
        <p:nvSpPr>
          <p:cNvPr id="5" name="Slide Number Placeholder 4"/>
          <p:cNvSpPr>
            <a:spLocks noGrp="1"/>
          </p:cNvSpPr>
          <p:nvPr>
            <p:ph type="sldNum" sz="quarter" idx="12"/>
          </p:nvPr>
        </p:nvSpPr>
        <p:spPr/>
        <p:txBody>
          <a:bodyPr/>
          <a:lstStyle/>
          <a:p>
            <a:fld id="{64336152-522D-534E-A387-BE770A7CAF94}" type="slidenum">
              <a:rPr lang="en-US" smtClean="0"/>
              <a:pPr/>
              <a:t>35</a:t>
            </a:fld>
            <a:endParaRPr lang="en-US" dirty="0"/>
          </a:p>
        </p:txBody>
      </p:sp>
      <p:sp>
        <p:nvSpPr>
          <p:cNvPr id="4" name="TextBox 3">
            <a:extLst>
              <a:ext uri="{FF2B5EF4-FFF2-40B4-BE49-F238E27FC236}">
                <a16:creationId xmlns:a16="http://schemas.microsoft.com/office/drawing/2014/main" id="{69A56353-9D07-424A-8DA4-4A3914930F39}"/>
              </a:ext>
            </a:extLst>
          </p:cNvPr>
          <p:cNvSpPr txBox="1"/>
          <p:nvPr/>
        </p:nvSpPr>
        <p:spPr>
          <a:xfrm>
            <a:off x="1394868" y="5797284"/>
            <a:ext cx="7869385" cy="923330"/>
          </a:xfrm>
          <a:prstGeom prst="rect">
            <a:avLst/>
          </a:prstGeom>
          <a:noFill/>
        </p:spPr>
        <p:txBody>
          <a:bodyPr wrap="square" rtlCol="0">
            <a:spAutoFit/>
          </a:bodyPr>
          <a:lstStyle/>
          <a:p>
            <a:r>
              <a:rPr lang="en-US" dirty="0"/>
              <a:t>Role needed: ZZ Expenses User Admin </a:t>
            </a:r>
          </a:p>
          <a:p>
            <a:r>
              <a:rPr lang="en-US" dirty="0"/>
              <a:t>This could be handled by the Expenses Administrator on your campus.</a:t>
            </a:r>
          </a:p>
          <a:p>
            <a:r>
              <a:rPr lang="en-US" dirty="0"/>
              <a:t>QRG:  </a:t>
            </a:r>
            <a:r>
              <a:rPr lang="en-US" dirty="0">
                <a:hlinkClick r:id="rId2"/>
              </a:rPr>
              <a:t>9.2 Add Authorized Expense Users</a:t>
            </a:r>
            <a:endParaRPr lang="en-US" dirty="0"/>
          </a:p>
        </p:txBody>
      </p:sp>
      <p:pic>
        <p:nvPicPr>
          <p:cNvPr id="6" name="Picture 5">
            <a:extLst>
              <a:ext uri="{FF2B5EF4-FFF2-40B4-BE49-F238E27FC236}">
                <a16:creationId xmlns:a16="http://schemas.microsoft.com/office/drawing/2014/main" id="{CADB41C8-DF5F-4F8E-8218-845F2B3656CD}"/>
              </a:ext>
            </a:extLst>
          </p:cNvPr>
          <p:cNvPicPr>
            <a:picLocks noChangeAspect="1"/>
          </p:cNvPicPr>
          <p:nvPr/>
        </p:nvPicPr>
        <p:blipFill>
          <a:blip r:embed="rId3"/>
          <a:stretch>
            <a:fillRect/>
          </a:stretch>
        </p:blipFill>
        <p:spPr>
          <a:xfrm>
            <a:off x="1972639" y="3544339"/>
            <a:ext cx="4736386" cy="2005577"/>
          </a:xfrm>
          <a:prstGeom prst="rect">
            <a:avLst/>
          </a:prstGeom>
          <a:ln>
            <a:solidFill>
              <a:schemeClr val="tx1"/>
            </a:solidFill>
          </a:ln>
        </p:spPr>
      </p:pic>
    </p:spTree>
    <p:extLst>
      <p:ext uri="{BB962C8B-B14F-4D97-AF65-F5344CB8AC3E}">
        <p14:creationId xmlns:p14="http://schemas.microsoft.com/office/powerpoint/2010/main" val="41351530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306360"/>
            <a:ext cx="8336975" cy="797070"/>
          </a:xfrm>
        </p:spPr>
        <p:txBody>
          <a:bodyPr/>
          <a:lstStyle/>
          <a:p>
            <a:r>
              <a:rPr lang="en-US" dirty="0"/>
              <a:t>Understanding security access</a:t>
            </a:r>
          </a:p>
        </p:txBody>
      </p:sp>
      <p:sp>
        <p:nvSpPr>
          <p:cNvPr id="3" name="Content Placeholder 2"/>
          <p:cNvSpPr>
            <a:spLocks noGrp="1"/>
          </p:cNvSpPr>
          <p:nvPr>
            <p:ph idx="1"/>
          </p:nvPr>
        </p:nvSpPr>
        <p:spPr>
          <a:xfrm>
            <a:off x="649876" y="1880899"/>
            <a:ext cx="8336975" cy="3757046"/>
          </a:xfrm>
        </p:spPr>
        <p:txBody>
          <a:bodyPr>
            <a:normAutofit/>
          </a:bodyPr>
          <a:lstStyle/>
          <a:p>
            <a:r>
              <a:rPr lang="en-US" dirty="0"/>
              <a:t>Setup Financials Supply Chain, Product Related, Expenses, Management, Approval Setup, Approver Assignments</a:t>
            </a:r>
          </a:p>
          <a:p>
            <a:r>
              <a:rPr lang="en-US" dirty="0"/>
              <a:t>This is where approvers for Expenses are defined by approval level.</a:t>
            </a:r>
          </a:p>
          <a:p>
            <a:r>
              <a:rPr lang="en-US" dirty="0"/>
              <a:t>Maintain approvers in the Expenses Approver Assignment tables in order to keep the T&amp;E AWE functioning correctly.</a:t>
            </a:r>
          </a:p>
        </p:txBody>
      </p:sp>
      <p:sp>
        <p:nvSpPr>
          <p:cNvPr id="5" name="Slide Number Placeholder 4"/>
          <p:cNvSpPr>
            <a:spLocks noGrp="1"/>
          </p:cNvSpPr>
          <p:nvPr>
            <p:ph type="sldNum" sz="quarter" idx="12"/>
          </p:nvPr>
        </p:nvSpPr>
        <p:spPr/>
        <p:txBody>
          <a:bodyPr/>
          <a:lstStyle/>
          <a:p>
            <a:fld id="{64336152-522D-534E-A387-BE770A7CAF94}" type="slidenum">
              <a:rPr lang="en-US" smtClean="0"/>
              <a:pPr/>
              <a:t>36</a:t>
            </a:fld>
            <a:endParaRPr lang="en-US" dirty="0"/>
          </a:p>
        </p:txBody>
      </p:sp>
      <p:sp>
        <p:nvSpPr>
          <p:cNvPr id="6" name="TextBox 5">
            <a:extLst>
              <a:ext uri="{FF2B5EF4-FFF2-40B4-BE49-F238E27FC236}">
                <a16:creationId xmlns:a16="http://schemas.microsoft.com/office/drawing/2014/main" id="{6EC0F486-62FA-48AD-981A-EC2631DB9717}"/>
              </a:ext>
            </a:extLst>
          </p:cNvPr>
          <p:cNvSpPr txBox="1"/>
          <p:nvPr/>
        </p:nvSpPr>
        <p:spPr>
          <a:xfrm>
            <a:off x="1004450" y="5560596"/>
            <a:ext cx="7869385" cy="923330"/>
          </a:xfrm>
          <a:prstGeom prst="rect">
            <a:avLst/>
          </a:prstGeom>
          <a:noFill/>
        </p:spPr>
        <p:txBody>
          <a:bodyPr wrap="square" rtlCol="0">
            <a:spAutoFit/>
          </a:bodyPr>
          <a:lstStyle/>
          <a:p>
            <a:r>
              <a:rPr lang="en-US" dirty="0"/>
              <a:t>Role needed: ZZ Expenses Local Config </a:t>
            </a:r>
          </a:p>
          <a:p>
            <a:r>
              <a:rPr lang="en-US" dirty="0"/>
              <a:t>This could be handled by the Expenses Administrator on your campus.</a:t>
            </a:r>
          </a:p>
          <a:p>
            <a:r>
              <a:rPr lang="en-US" dirty="0"/>
              <a:t>QRG:  </a:t>
            </a:r>
            <a:r>
              <a:rPr lang="en-US" dirty="0">
                <a:hlinkClick r:id="rId2"/>
              </a:rPr>
              <a:t>9.2 Maintain Approver Assignments</a:t>
            </a:r>
            <a:endParaRPr lang="en-US" dirty="0"/>
          </a:p>
        </p:txBody>
      </p:sp>
    </p:spTree>
    <p:extLst>
      <p:ext uri="{BB962C8B-B14F-4D97-AF65-F5344CB8AC3E}">
        <p14:creationId xmlns:p14="http://schemas.microsoft.com/office/powerpoint/2010/main" val="3376376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370827"/>
            <a:ext cx="8336975" cy="797070"/>
          </a:xfrm>
        </p:spPr>
        <p:txBody>
          <a:bodyPr/>
          <a:lstStyle/>
          <a:p>
            <a:r>
              <a:rPr lang="en-US" dirty="0"/>
              <a:t>Understanding security access</a:t>
            </a:r>
          </a:p>
        </p:txBody>
      </p:sp>
      <p:sp>
        <p:nvSpPr>
          <p:cNvPr id="5" name="Slide Number Placeholder 4"/>
          <p:cNvSpPr>
            <a:spLocks noGrp="1"/>
          </p:cNvSpPr>
          <p:nvPr>
            <p:ph type="sldNum" sz="quarter" idx="12"/>
          </p:nvPr>
        </p:nvSpPr>
        <p:spPr/>
        <p:txBody>
          <a:bodyPr/>
          <a:lstStyle/>
          <a:p>
            <a:fld id="{64336152-522D-534E-A387-BE770A7CAF94}" type="slidenum">
              <a:rPr lang="en-US" smtClean="0"/>
              <a:pPr/>
              <a:t>37</a:t>
            </a:fld>
            <a:endParaRPr lang="en-US" dirty="0"/>
          </a:p>
        </p:txBody>
      </p:sp>
      <p:pic>
        <p:nvPicPr>
          <p:cNvPr id="4" name="Picture 3">
            <a:extLst>
              <a:ext uri="{FF2B5EF4-FFF2-40B4-BE49-F238E27FC236}">
                <a16:creationId xmlns:a16="http://schemas.microsoft.com/office/drawing/2014/main" id="{F61E5DF9-21AC-4E2A-B9AF-70428C570425}"/>
              </a:ext>
            </a:extLst>
          </p:cNvPr>
          <p:cNvPicPr>
            <a:picLocks noChangeAspect="1"/>
          </p:cNvPicPr>
          <p:nvPr/>
        </p:nvPicPr>
        <p:blipFill rotWithShape="1">
          <a:blip r:embed="rId2"/>
          <a:srcRect r="32778" b="5966"/>
          <a:stretch/>
        </p:blipFill>
        <p:spPr>
          <a:xfrm>
            <a:off x="774090" y="1988620"/>
            <a:ext cx="2092400" cy="3682716"/>
          </a:xfrm>
          <a:prstGeom prst="rect">
            <a:avLst/>
          </a:prstGeom>
          <a:ln>
            <a:solidFill>
              <a:schemeClr val="tx1"/>
            </a:solidFill>
          </a:ln>
        </p:spPr>
      </p:pic>
      <p:pic>
        <p:nvPicPr>
          <p:cNvPr id="3" name="Picture 2">
            <a:extLst>
              <a:ext uri="{FF2B5EF4-FFF2-40B4-BE49-F238E27FC236}">
                <a16:creationId xmlns:a16="http://schemas.microsoft.com/office/drawing/2014/main" id="{742A3EC2-8BF3-4299-B731-89A9747970C4}"/>
              </a:ext>
            </a:extLst>
          </p:cNvPr>
          <p:cNvPicPr>
            <a:picLocks noChangeAspect="1"/>
          </p:cNvPicPr>
          <p:nvPr/>
        </p:nvPicPr>
        <p:blipFill rotWithShape="1">
          <a:blip r:embed="rId3"/>
          <a:srcRect t="3249" r="2618"/>
          <a:stretch/>
        </p:blipFill>
        <p:spPr>
          <a:xfrm>
            <a:off x="3010328" y="2671281"/>
            <a:ext cx="5686670" cy="3000055"/>
          </a:xfrm>
          <a:prstGeom prst="rect">
            <a:avLst/>
          </a:prstGeom>
          <a:ln>
            <a:solidFill>
              <a:schemeClr val="tx1"/>
            </a:solidFill>
          </a:ln>
        </p:spPr>
      </p:pic>
    </p:spTree>
    <p:extLst>
      <p:ext uri="{BB962C8B-B14F-4D97-AF65-F5344CB8AC3E}">
        <p14:creationId xmlns:p14="http://schemas.microsoft.com/office/powerpoint/2010/main" val="34969873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1151401"/>
            <a:ext cx="8336975" cy="797070"/>
          </a:xfrm>
        </p:spPr>
        <p:txBody>
          <a:bodyPr/>
          <a:lstStyle/>
          <a:p>
            <a:r>
              <a:rPr lang="en-US" dirty="0"/>
              <a:t>Understanding security access</a:t>
            </a:r>
          </a:p>
        </p:txBody>
      </p:sp>
      <p:sp>
        <p:nvSpPr>
          <p:cNvPr id="3" name="Content Placeholder 2"/>
          <p:cNvSpPr>
            <a:spLocks noGrp="1"/>
          </p:cNvSpPr>
          <p:nvPr>
            <p:ph idx="1"/>
          </p:nvPr>
        </p:nvSpPr>
        <p:spPr>
          <a:xfrm>
            <a:off x="536860" y="1705510"/>
            <a:ext cx="8548417" cy="5015965"/>
          </a:xfrm>
        </p:spPr>
        <p:txBody>
          <a:bodyPr>
            <a:normAutofit/>
          </a:bodyPr>
          <a:lstStyle/>
          <a:p>
            <a:r>
              <a:rPr lang="en-US" dirty="0"/>
              <a:t>User Preferences – Overall Preferences Tab</a:t>
            </a:r>
          </a:p>
          <a:p>
            <a:pPr lvl="1"/>
            <a:r>
              <a:rPr lang="en-US" dirty="0"/>
              <a:t>Setup Financials Supply Chain, Common Definition, User Preferences, Define User Preferences.</a:t>
            </a:r>
          </a:p>
          <a:p>
            <a:pPr lvl="1"/>
            <a:r>
              <a:rPr lang="en-US" dirty="0"/>
              <a:t>The Business Unit should be set to the college Business Unit and the SetID will always be WACTC</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38</a:t>
            </a:fld>
            <a:endParaRPr lang="en-US" dirty="0"/>
          </a:p>
        </p:txBody>
      </p:sp>
      <p:pic>
        <p:nvPicPr>
          <p:cNvPr id="6" name="Picture 5">
            <a:extLst>
              <a:ext uri="{FF2B5EF4-FFF2-40B4-BE49-F238E27FC236}">
                <a16:creationId xmlns:a16="http://schemas.microsoft.com/office/drawing/2014/main" id="{9C88A899-6DA8-4917-8D7F-A70BA8015B05}"/>
              </a:ext>
            </a:extLst>
          </p:cNvPr>
          <p:cNvPicPr>
            <a:picLocks noChangeAspect="1"/>
          </p:cNvPicPr>
          <p:nvPr/>
        </p:nvPicPr>
        <p:blipFill>
          <a:blip r:embed="rId3"/>
          <a:stretch>
            <a:fillRect/>
          </a:stretch>
        </p:blipFill>
        <p:spPr>
          <a:xfrm>
            <a:off x="2306925" y="3630751"/>
            <a:ext cx="4206820" cy="3090724"/>
          </a:xfrm>
          <a:prstGeom prst="rect">
            <a:avLst/>
          </a:prstGeom>
        </p:spPr>
      </p:pic>
    </p:spTree>
    <p:extLst>
      <p:ext uri="{BB962C8B-B14F-4D97-AF65-F5344CB8AC3E}">
        <p14:creationId xmlns:p14="http://schemas.microsoft.com/office/powerpoint/2010/main" val="22175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1151401"/>
            <a:ext cx="8336975" cy="797070"/>
          </a:xfrm>
        </p:spPr>
        <p:txBody>
          <a:bodyPr/>
          <a:lstStyle/>
          <a:p>
            <a:r>
              <a:rPr lang="en-US" dirty="0"/>
              <a:t>Understanding security access</a:t>
            </a:r>
          </a:p>
        </p:txBody>
      </p:sp>
      <p:sp>
        <p:nvSpPr>
          <p:cNvPr id="3" name="Content Placeholder 2"/>
          <p:cNvSpPr>
            <a:spLocks noGrp="1"/>
          </p:cNvSpPr>
          <p:nvPr>
            <p:ph idx="1"/>
          </p:nvPr>
        </p:nvSpPr>
        <p:spPr>
          <a:xfrm>
            <a:off x="536860" y="1705510"/>
            <a:ext cx="8548417" cy="5015965"/>
          </a:xfrm>
        </p:spPr>
        <p:txBody>
          <a:bodyPr>
            <a:normAutofit/>
          </a:bodyPr>
          <a:lstStyle/>
          <a:p>
            <a:r>
              <a:rPr lang="en-US" dirty="0"/>
              <a:t>User Preferences – Overall Preferences Tab</a:t>
            </a:r>
          </a:p>
          <a:p>
            <a:r>
              <a:rPr lang="en-US" dirty="0">
                <a:hlinkClick r:id="rId3"/>
              </a:rPr>
              <a:t>https://ctclinkreferencecenter.ctclink.us/m/56084/l/1176969-fscm-security-user-preference-definition-in-finance</a:t>
            </a:r>
            <a:endParaRPr lang="en-US" dirty="0"/>
          </a:p>
          <a:p>
            <a:r>
              <a:rPr lang="en-US" dirty="0">
                <a:hlinkClick r:id="rId4"/>
              </a:rPr>
              <a:t>https://ctclinkreferencecenter.ctclink.us/m/56084/l/1591955-9-2-finance-security-guide</a:t>
            </a:r>
            <a:endParaRPr lang="en-US" dirty="0"/>
          </a:p>
          <a:p>
            <a:r>
              <a:rPr lang="en-US" dirty="0">
                <a:hlinkClick r:id="rId5"/>
              </a:rPr>
              <a:t>https://ctclinkreferencecenter.ctclink.us/m/56084/l/1603308-9-2-fscm-security-process-groups</a:t>
            </a:r>
            <a:endParaRPr lang="en-US" dirty="0"/>
          </a:p>
          <a:p>
            <a:r>
              <a:rPr lang="en-US" dirty="0">
                <a:hlinkClick r:id="rId6"/>
              </a:rPr>
              <a:t>https://www.sbctc.edu/colleges-staff/it-support/security/documentation.aspx</a:t>
            </a:r>
            <a:r>
              <a:rPr lang="en-US" dirty="0"/>
              <a:t> (</a:t>
            </a:r>
            <a:r>
              <a:rPr lang="en-US" sz="1800" dirty="0"/>
              <a:t>Click on Documentation and Training, Security Training Presentations, Finance and there is a presentation from 8/16/2022 with the recording.)</a:t>
            </a:r>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39</a:t>
            </a:fld>
            <a:endParaRPr lang="en-US" dirty="0"/>
          </a:p>
        </p:txBody>
      </p:sp>
    </p:spTree>
    <p:extLst>
      <p:ext uri="{BB962C8B-B14F-4D97-AF65-F5344CB8AC3E}">
        <p14:creationId xmlns:p14="http://schemas.microsoft.com/office/powerpoint/2010/main" val="5872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723EF-37A6-42EF-B26B-3F2C58F7C061}"/>
              </a:ext>
            </a:extLst>
          </p:cNvPr>
          <p:cNvSpPr>
            <a:spLocks noGrp="1"/>
          </p:cNvSpPr>
          <p:nvPr>
            <p:ph type="title"/>
          </p:nvPr>
        </p:nvSpPr>
        <p:spPr/>
        <p:txBody>
          <a:bodyPr/>
          <a:lstStyle/>
          <a:p>
            <a:r>
              <a:rPr lang="en-US" dirty="0"/>
              <a:t>Accessing </a:t>
            </a:r>
            <a:r>
              <a:rPr lang="en-US" dirty="0" err="1"/>
              <a:t>ctclink</a:t>
            </a:r>
            <a:endParaRPr lang="en-US" dirty="0"/>
          </a:p>
        </p:txBody>
      </p:sp>
      <p:sp>
        <p:nvSpPr>
          <p:cNvPr id="3" name="Content Placeholder 2">
            <a:extLst>
              <a:ext uri="{FF2B5EF4-FFF2-40B4-BE49-F238E27FC236}">
                <a16:creationId xmlns:a16="http://schemas.microsoft.com/office/drawing/2014/main" id="{9C0178B9-38DB-477C-9001-6422241BD972}"/>
              </a:ext>
            </a:extLst>
          </p:cNvPr>
          <p:cNvSpPr>
            <a:spLocks noGrp="1"/>
          </p:cNvSpPr>
          <p:nvPr>
            <p:ph idx="1"/>
          </p:nvPr>
        </p:nvSpPr>
        <p:spPr/>
        <p:txBody>
          <a:bodyPr/>
          <a:lstStyle/>
          <a:p>
            <a:r>
              <a:rPr lang="en-US" sz="2200" b="1" dirty="0"/>
              <a:t>Student User Profiles are created in CS (Campus Solutions) when a person is matriculated</a:t>
            </a:r>
          </a:p>
          <a:p>
            <a:r>
              <a:rPr lang="en-US" sz="2200" b="1" dirty="0"/>
              <a:t>Employee User Profiles are created in HCM (Human Capital Management) when a employee’s job record is entered for Hire.  </a:t>
            </a:r>
          </a:p>
          <a:p>
            <a:r>
              <a:rPr lang="en-US" sz="2200" b="1" dirty="0"/>
              <a:t>These new User profiles are created by copying a Template User profile with base roles. </a:t>
            </a:r>
          </a:p>
          <a:p>
            <a:r>
              <a:rPr lang="en-US" sz="2200" b="1" dirty="0"/>
              <a:t>If a person was an employee first, then becomes a Student, the Student role (ZZ SS Student) will need to be assigned manually in CS, as the user id would already exist and can’t copy from the template. </a:t>
            </a:r>
          </a:p>
        </p:txBody>
      </p:sp>
      <p:sp>
        <p:nvSpPr>
          <p:cNvPr id="4" name="Slide Number Placeholder 3">
            <a:extLst>
              <a:ext uri="{FF2B5EF4-FFF2-40B4-BE49-F238E27FC236}">
                <a16:creationId xmlns:a16="http://schemas.microsoft.com/office/drawing/2014/main" id="{EA212E63-63C1-4651-BAFE-1A57D17E2562}"/>
              </a:ext>
            </a:extLst>
          </p:cNvPr>
          <p:cNvSpPr>
            <a:spLocks noGrp="1"/>
          </p:cNvSpPr>
          <p:nvPr>
            <p:ph type="sldNum" sz="quarter" idx="12"/>
          </p:nvPr>
        </p:nvSpPr>
        <p:spPr/>
        <p:txBody>
          <a:bodyPr/>
          <a:lstStyle/>
          <a:p>
            <a:fld id="{DEE5BC03-7CE3-4FE3-BC0A-0ACCA8AC1F24}" type="slidenum">
              <a:rPr lang="en-US" smtClean="0"/>
              <a:pPr/>
              <a:t>4</a:t>
            </a:fld>
            <a:endParaRPr lang="en-US" dirty="0"/>
          </a:p>
        </p:txBody>
      </p:sp>
    </p:spTree>
    <p:extLst>
      <p:ext uri="{BB962C8B-B14F-4D97-AF65-F5344CB8AC3E}">
        <p14:creationId xmlns:p14="http://schemas.microsoft.com/office/powerpoint/2010/main" val="19655355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1151401"/>
            <a:ext cx="8336975" cy="797070"/>
          </a:xfrm>
        </p:spPr>
        <p:txBody>
          <a:bodyPr/>
          <a:lstStyle/>
          <a:p>
            <a:r>
              <a:rPr lang="en-US" dirty="0"/>
              <a:t>Understanding security access</a:t>
            </a:r>
          </a:p>
        </p:txBody>
      </p:sp>
      <p:sp>
        <p:nvSpPr>
          <p:cNvPr id="3" name="Content Placeholder 2"/>
          <p:cNvSpPr>
            <a:spLocks noGrp="1"/>
          </p:cNvSpPr>
          <p:nvPr>
            <p:ph idx="1"/>
          </p:nvPr>
        </p:nvSpPr>
        <p:spPr>
          <a:xfrm>
            <a:off x="536860" y="1705510"/>
            <a:ext cx="8548417" cy="5015965"/>
          </a:xfrm>
        </p:spPr>
        <p:txBody>
          <a:bodyPr>
            <a:normAutofit/>
          </a:bodyPr>
          <a:lstStyle/>
          <a:p>
            <a:r>
              <a:rPr lang="en-US" sz="2400" dirty="0"/>
              <a:t>SACR Security:</a:t>
            </a:r>
          </a:p>
          <a:p>
            <a:pPr lvl="1"/>
            <a:r>
              <a:rPr lang="en-US" sz="2000" dirty="0"/>
              <a:t>In ctcLink component security is used to restrict access to student data for specific User IDs by institution, campus, career, program, and plan.</a:t>
            </a:r>
          </a:p>
          <a:p>
            <a:pPr lvl="1"/>
            <a:r>
              <a:rPr lang="en-US" sz="2000" dirty="0"/>
              <a:t>SACR Security is a secondary type level of security</a:t>
            </a:r>
          </a:p>
          <a:p>
            <a:pPr lvl="2"/>
            <a:r>
              <a:rPr lang="en-US" sz="1800" dirty="0"/>
              <a:t>This security doesn’t necessarily grant page access</a:t>
            </a:r>
          </a:p>
          <a:p>
            <a:pPr lvl="2"/>
            <a:r>
              <a:rPr lang="en-US" sz="1800" dirty="0"/>
              <a:t>This security is more like what action you can take once you get to the page and what data you can see based on your institution</a:t>
            </a:r>
          </a:p>
          <a:p>
            <a:pPr lvl="2"/>
            <a:r>
              <a:rPr lang="en-US" sz="1800" dirty="0"/>
              <a:t>All administrative system users with 'Z' security roles in the Campus Solution pillar will require this basic SACR Security setup to define their institution, set their campus(es), careers (undergraduate/continuing education) and academic organizations they need access to in order for page/components in the CS to properly function</a:t>
            </a:r>
          </a:p>
          <a:p>
            <a:pPr lvl="1"/>
            <a:endParaRPr lang="en-US" sz="2000"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40</a:t>
            </a:fld>
            <a:endParaRPr lang="en-US" dirty="0"/>
          </a:p>
        </p:txBody>
      </p:sp>
      <p:pic>
        <p:nvPicPr>
          <p:cNvPr id="6" name="Picture 5">
            <a:extLst>
              <a:ext uri="{FF2B5EF4-FFF2-40B4-BE49-F238E27FC236}">
                <a16:creationId xmlns:a16="http://schemas.microsoft.com/office/drawing/2014/main" id="{D3351F6A-E7A3-4E1F-9153-C2C34066896A}"/>
              </a:ext>
            </a:extLst>
          </p:cNvPr>
          <p:cNvPicPr>
            <a:picLocks noChangeAspect="1"/>
          </p:cNvPicPr>
          <p:nvPr/>
        </p:nvPicPr>
        <p:blipFill>
          <a:blip r:embed="rId3"/>
          <a:stretch>
            <a:fillRect/>
          </a:stretch>
        </p:blipFill>
        <p:spPr>
          <a:xfrm>
            <a:off x="5133348" y="5278725"/>
            <a:ext cx="2705100" cy="1323975"/>
          </a:xfrm>
          <a:prstGeom prst="rect">
            <a:avLst/>
          </a:prstGeom>
        </p:spPr>
      </p:pic>
    </p:spTree>
    <p:extLst>
      <p:ext uri="{BB962C8B-B14F-4D97-AF65-F5344CB8AC3E}">
        <p14:creationId xmlns:p14="http://schemas.microsoft.com/office/powerpoint/2010/main" val="32548719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1DF06-7DCF-404F-9A1C-EDFE11592948}"/>
              </a:ext>
            </a:extLst>
          </p:cNvPr>
          <p:cNvSpPr>
            <a:spLocks noGrp="1"/>
          </p:cNvSpPr>
          <p:nvPr>
            <p:ph type="title"/>
          </p:nvPr>
        </p:nvSpPr>
        <p:spPr/>
        <p:txBody>
          <a:bodyPr/>
          <a:lstStyle/>
          <a:p>
            <a:r>
              <a:rPr lang="en-US" dirty="0"/>
              <a:t>Understanding security access</a:t>
            </a:r>
          </a:p>
        </p:txBody>
      </p:sp>
      <p:sp>
        <p:nvSpPr>
          <p:cNvPr id="3" name="Content Placeholder 2">
            <a:extLst>
              <a:ext uri="{FF2B5EF4-FFF2-40B4-BE49-F238E27FC236}">
                <a16:creationId xmlns:a16="http://schemas.microsoft.com/office/drawing/2014/main" id="{3D9C843B-5386-4DDD-8733-D04617E9B437}"/>
              </a:ext>
            </a:extLst>
          </p:cNvPr>
          <p:cNvSpPr>
            <a:spLocks noGrp="1"/>
          </p:cNvSpPr>
          <p:nvPr>
            <p:ph idx="1"/>
          </p:nvPr>
        </p:nvSpPr>
        <p:spPr>
          <a:xfrm>
            <a:off x="536860" y="2415155"/>
            <a:ext cx="3968027" cy="3757046"/>
          </a:xfrm>
        </p:spPr>
        <p:txBody>
          <a:bodyPr/>
          <a:lstStyle/>
          <a:p>
            <a:r>
              <a:rPr lang="en-US" dirty="0"/>
              <a:t>Academic Institution</a:t>
            </a:r>
          </a:p>
          <a:p>
            <a:pPr lvl="1"/>
            <a:r>
              <a:rPr lang="en-US" dirty="0"/>
              <a:t>Ties User to one/more Institution</a:t>
            </a:r>
          </a:p>
          <a:p>
            <a:pPr lvl="1"/>
            <a:r>
              <a:rPr lang="en-US" dirty="0"/>
              <a:t>Limits the data they see to those Institutions</a:t>
            </a:r>
          </a:p>
        </p:txBody>
      </p:sp>
      <p:sp>
        <p:nvSpPr>
          <p:cNvPr id="4" name="Slide Number Placeholder 3">
            <a:extLst>
              <a:ext uri="{FF2B5EF4-FFF2-40B4-BE49-F238E27FC236}">
                <a16:creationId xmlns:a16="http://schemas.microsoft.com/office/drawing/2014/main" id="{29A28CC3-B5EE-434D-BB78-1D16D1A9D957}"/>
              </a:ext>
            </a:extLst>
          </p:cNvPr>
          <p:cNvSpPr>
            <a:spLocks noGrp="1"/>
          </p:cNvSpPr>
          <p:nvPr>
            <p:ph type="sldNum" sz="quarter" idx="12"/>
          </p:nvPr>
        </p:nvSpPr>
        <p:spPr/>
        <p:txBody>
          <a:bodyPr/>
          <a:lstStyle/>
          <a:p>
            <a:fld id="{DEE5BC03-7CE3-4FE3-BC0A-0ACCA8AC1F24}" type="slidenum">
              <a:rPr lang="en-US" smtClean="0"/>
              <a:pPr/>
              <a:t>41</a:t>
            </a:fld>
            <a:endParaRPr lang="en-US" dirty="0"/>
          </a:p>
        </p:txBody>
      </p:sp>
      <p:pic>
        <p:nvPicPr>
          <p:cNvPr id="5" name="Picture 4">
            <a:extLst>
              <a:ext uri="{FF2B5EF4-FFF2-40B4-BE49-F238E27FC236}">
                <a16:creationId xmlns:a16="http://schemas.microsoft.com/office/drawing/2014/main" id="{463FAACF-9450-413E-BE44-111FECC2C27C}"/>
              </a:ext>
            </a:extLst>
          </p:cNvPr>
          <p:cNvPicPr>
            <a:picLocks noChangeAspect="1"/>
          </p:cNvPicPr>
          <p:nvPr/>
        </p:nvPicPr>
        <p:blipFill>
          <a:blip r:embed="rId2"/>
          <a:stretch>
            <a:fillRect/>
          </a:stretch>
        </p:blipFill>
        <p:spPr>
          <a:xfrm>
            <a:off x="4504887" y="2387804"/>
            <a:ext cx="4436059" cy="2082392"/>
          </a:xfrm>
          <a:prstGeom prst="rect">
            <a:avLst/>
          </a:prstGeom>
        </p:spPr>
      </p:pic>
    </p:spTree>
    <p:extLst>
      <p:ext uri="{BB962C8B-B14F-4D97-AF65-F5344CB8AC3E}">
        <p14:creationId xmlns:p14="http://schemas.microsoft.com/office/powerpoint/2010/main" val="31746331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11F39-6BEB-481D-B13A-22E39518B06A}"/>
              </a:ext>
            </a:extLst>
          </p:cNvPr>
          <p:cNvSpPr>
            <a:spLocks noGrp="1"/>
          </p:cNvSpPr>
          <p:nvPr>
            <p:ph type="title"/>
          </p:nvPr>
        </p:nvSpPr>
        <p:spPr/>
        <p:txBody>
          <a:bodyPr/>
          <a:lstStyle/>
          <a:p>
            <a:r>
              <a:rPr lang="en-US" dirty="0"/>
              <a:t>Understanding security access</a:t>
            </a:r>
          </a:p>
        </p:txBody>
      </p:sp>
      <p:sp>
        <p:nvSpPr>
          <p:cNvPr id="3" name="Content Placeholder 2">
            <a:extLst>
              <a:ext uri="{FF2B5EF4-FFF2-40B4-BE49-F238E27FC236}">
                <a16:creationId xmlns:a16="http://schemas.microsoft.com/office/drawing/2014/main" id="{027847B0-6FA9-444F-AE31-D94F9D8B0253}"/>
              </a:ext>
            </a:extLst>
          </p:cNvPr>
          <p:cNvSpPr>
            <a:spLocks noGrp="1"/>
          </p:cNvSpPr>
          <p:nvPr>
            <p:ph idx="1"/>
          </p:nvPr>
        </p:nvSpPr>
        <p:spPr>
          <a:xfrm>
            <a:off x="536860" y="2415155"/>
            <a:ext cx="3976417" cy="3757046"/>
          </a:xfrm>
        </p:spPr>
        <p:txBody>
          <a:bodyPr/>
          <a:lstStyle/>
          <a:p>
            <a:r>
              <a:rPr lang="en-US" dirty="0"/>
              <a:t>Institution/Campus Security </a:t>
            </a:r>
          </a:p>
          <a:p>
            <a:pPr lvl="1"/>
            <a:r>
              <a:rPr lang="en-US" dirty="0"/>
              <a:t>Ties a User to an Institution and Campus(s)</a:t>
            </a:r>
          </a:p>
        </p:txBody>
      </p:sp>
      <p:sp>
        <p:nvSpPr>
          <p:cNvPr id="4" name="Slide Number Placeholder 3">
            <a:extLst>
              <a:ext uri="{FF2B5EF4-FFF2-40B4-BE49-F238E27FC236}">
                <a16:creationId xmlns:a16="http://schemas.microsoft.com/office/drawing/2014/main" id="{1A5168D3-E49B-4D57-B3B2-E36251E33E63}"/>
              </a:ext>
            </a:extLst>
          </p:cNvPr>
          <p:cNvSpPr>
            <a:spLocks noGrp="1"/>
          </p:cNvSpPr>
          <p:nvPr>
            <p:ph type="sldNum" sz="quarter" idx="12"/>
          </p:nvPr>
        </p:nvSpPr>
        <p:spPr/>
        <p:txBody>
          <a:bodyPr/>
          <a:lstStyle/>
          <a:p>
            <a:fld id="{DEE5BC03-7CE3-4FE3-BC0A-0ACCA8AC1F24}" type="slidenum">
              <a:rPr lang="en-US" smtClean="0"/>
              <a:pPr/>
              <a:t>42</a:t>
            </a:fld>
            <a:endParaRPr lang="en-US" dirty="0"/>
          </a:p>
        </p:txBody>
      </p:sp>
      <p:pic>
        <p:nvPicPr>
          <p:cNvPr id="5" name="Picture 4">
            <a:extLst>
              <a:ext uri="{FF2B5EF4-FFF2-40B4-BE49-F238E27FC236}">
                <a16:creationId xmlns:a16="http://schemas.microsoft.com/office/drawing/2014/main" id="{0F47F453-BC3F-46B0-925B-0FB4F7233AF0}"/>
              </a:ext>
            </a:extLst>
          </p:cNvPr>
          <p:cNvPicPr>
            <a:picLocks noChangeAspect="1"/>
          </p:cNvPicPr>
          <p:nvPr/>
        </p:nvPicPr>
        <p:blipFill>
          <a:blip r:embed="rId2"/>
          <a:stretch>
            <a:fillRect/>
          </a:stretch>
        </p:blipFill>
        <p:spPr>
          <a:xfrm>
            <a:off x="4513278" y="2415155"/>
            <a:ext cx="4360558" cy="1631571"/>
          </a:xfrm>
          <a:prstGeom prst="rect">
            <a:avLst/>
          </a:prstGeom>
        </p:spPr>
      </p:pic>
    </p:spTree>
    <p:extLst>
      <p:ext uri="{BB962C8B-B14F-4D97-AF65-F5344CB8AC3E}">
        <p14:creationId xmlns:p14="http://schemas.microsoft.com/office/powerpoint/2010/main" val="41794095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408E5-ADF3-4CA1-8E42-D08B774D0CD2}"/>
              </a:ext>
            </a:extLst>
          </p:cNvPr>
          <p:cNvSpPr>
            <a:spLocks noGrp="1"/>
          </p:cNvSpPr>
          <p:nvPr>
            <p:ph type="title"/>
          </p:nvPr>
        </p:nvSpPr>
        <p:spPr/>
        <p:txBody>
          <a:bodyPr/>
          <a:lstStyle/>
          <a:p>
            <a:r>
              <a:rPr lang="en-US" dirty="0"/>
              <a:t>Understanding security access</a:t>
            </a:r>
          </a:p>
        </p:txBody>
      </p:sp>
      <p:sp>
        <p:nvSpPr>
          <p:cNvPr id="3" name="Content Placeholder 2">
            <a:extLst>
              <a:ext uri="{FF2B5EF4-FFF2-40B4-BE49-F238E27FC236}">
                <a16:creationId xmlns:a16="http://schemas.microsoft.com/office/drawing/2014/main" id="{724D9D5A-8813-4349-A23A-E31C7F30FE6A}"/>
              </a:ext>
            </a:extLst>
          </p:cNvPr>
          <p:cNvSpPr>
            <a:spLocks noGrp="1"/>
          </p:cNvSpPr>
          <p:nvPr>
            <p:ph idx="1"/>
          </p:nvPr>
        </p:nvSpPr>
        <p:spPr>
          <a:xfrm>
            <a:off x="536860" y="2415155"/>
            <a:ext cx="4244865" cy="3757046"/>
          </a:xfrm>
        </p:spPr>
        <p:txBody>
          <a:bodyPr/>
          <a:lstStyle/>
          <a:p>
            <a:r>
              <a:rPr lang="en-US" dirty="0"/>
              <a:t>Institution/Career Security </a:t>
            </a:r>
          </a:p>
          <a:p>
            <a:pPr lvl="1"/>
            <a:r>
              <a:rPr lang="en-US" dirty="0"/>
              <a:t>Institutions that never offered Continuing Ed will only see UGRD</a:t>
            </a:r>
          </a:p>
          <a:p>
            <a:pPr lvl="1"/>
            <a:r>
              <a:rPr lang="en-US" dirty="0"/>
              <a:t>If previously offered it, but now don’t, still configure it in case you need access to student transcript information</a:t>
            </a:r>
          </a:p>
        </p:txBody>
      </p:sp>
      <p:sp>
        <p:nvSpPr>
          <p:cNvPr id="4" name="Slide Number Placeholder 3">
            <a:extLst>
              <a:ext uri="{FF2B5EF4-FFF2-40B4-BE49-F238E27FC236}">
                <a16:creationId xmlns:a16="http://schemas.microsoft.com/office/drawing/2014/main" id="{5550ABEB-83D2-4729-8E82-7AA485150EA7}"/>
              </a:ext>
            </a:extLst>
          </p:cNvPr>
          <p:cNvSpPr>
            <a:spLocks noGrp="1"/>
          </p:cNvSpPr>
          <p:nvPr>
            <p:ph type="sldNum" sz="quarter" idx="12"/>
          </p:nvPr>
        </p:nvSpPr>
        <p:spPr/>
        <p:txBody>
          <a:bodyPr/>
          <a:lstStyle/>
          <a:p>
            <a:fld id="{DEE5BC03-7CE3-4FE3-BC0A-0ACCA8AC1F24}" type="slidenum">
              <a:rPr lang="en-US" smtClean="0"/>
              <a:pPr/>
              <a:t>43</a:t>
            </a:fld>
            <a:endParaRPr lang="en-US" dirty="0"/>
          </a:p>
        </p:txBody>
      </p:sp>
      <p:pic>
        <p:nvPicPr>
          <p:cNvPr id="5" name="Picture 4">
            <a:extLst>
              <a:ext uri="{FF2B5EF4-FFF2-40B4-BE49-F238E27FC236}">
                <a16:creationId xmlns:a16="http://schemas.microsoft.com/office/drawing/2014/main" id="{4A68CC86-7DC4-4280-B233-E5B9BD158449}"/>
              </a:ext>
            </a:extLst>
          </p:cNvPr>
          <p:cNvPicPr>
            <a:picLocks noChangeAspect="1"/>
          </p:cNvPicPr>
          <p:nvPr/>
        </p:nvPicPr>
        <p:blipFill>
          <a:blip r:embed="rId2"/>
          <a:stretch>
            <a:fillRect/>
          </a:stretch>
        </p:blipFill>
        <p:spPr>
          <a:xfrm>
            <a:off x="4890782" y="2398243"/>
            <a:ext cx="4138656" cy="1895435"/>
          </a:xfrm>
          <a:prstGeom prst="rect">
            <a:avLst/>
          </a:prstGeom>
        </p:spPr>
      </p:pic>
    </p:spTree>
    <p:extLst>
      <p:ext uri="{BB962C8B-B14F-4D97-AF65-F5344CB8AC3E}">
        <p14:creationId xmlns:p14="http://schemas.microsoft.com/office/powerpoint/2010/main" val="10454544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1FCC2-8584-4B7D-94B3-79D452D4732D}"/>
              </a:ext>
            </a:extLst>
          </p:cNvPr>
          <p:cNvSpPr>
            <a:spLocks noGrp="1"/>
          </p:cNvSpPr>
          <p:nvPr>
            <p:ph type="title"/>
          </p:nvPr>
        </p:nvSpPr>
        <p:spPr/>
        <p:txBody>
          <a:bodyPr/>
          <a:lstStyle/>
          <a:p>
            <a:r>
              <a:rPr lang="en-US" dirty="0"/>
              <a:t>Understanding security access</a:t>
            </a:r>
          </a:p>
        </p:txBody>
      </p:sp>
      <p:sp>
        <p:nvSpPr>
          <p:cNvPr id="3" name="Content Placeholder 2">
            <a:extLst>
              <a:ext uri="{FF2B5EF4-FFF2-40B4-BE49-F238E27FC236}">
                <a16:creationId xmlns:a16="http://schemas.microsoft.com/office/drawing/2014/main" id="{DE05E7CD-8378-4255-AB9F-3821F62C4F99}"/>
              </a:ext>
            </a:extLst>
          </p:cNvPr>
          <p:cNvSpPr>
            <a:spLocks noGrp="1"/>
          </p:cNvSpPr>
          <p:nvPr>
            <p:ph idx="1"/>
          </p:nvPr>
        </p:nvSpPr>
        <p:spPr>
          <a:xfrm>
            <a:off x="448851" y="3603121"/>
            <a:ext cx="7957394" cy="2690868"/>
          </a:xfrm>
        </p:spPr>
        <p:txBody>
          <a:bodyPr/>
          <a:lstStyle/>
          <a:p>
            <a:r>
              <a:rPr lang="en-US" dirty="0"/>
              <a:t>Academic Organization Security </a:t>
            </a:r>
          </a:p>
          <a:p>
            <a:pPr lvl="1"/>
            <a:r>
              <a:rPr lang="en-US" dirty="0"/>
              <a:t>Grants access to academic organizations</a:t>
            </a:r>
          </a:p>
          <a:p>
            <a:pPr lvl="1"/>
            <a:r>
              <a:rPr lang="en-US" dirty="0"/>
              <a:t>The system automatically grants access to data in any academic organization that reports directly or indirectly to that academic organization unless you specifically restrict access to a specific organization</a:t>
            </a:r>
          </a:p>
          <a:p>
            <a:pPr lvl="1"/>
            <a:r>
              <a:rPr lang="en-US" dirty="0"/>
              <a:t>Uses Academic organization Security tree (hierarchies of organizational units at an institution)</a:t>
            </a:r>
          </a:p>
        </p:txBody>
      </p:sp>
      <p:sp>
        <p:nvSpPr>
          <p:cNvPr id="4" name="Slide Number Placeholder 3">
            <a:extLst>
              <a:ext uri="{FF2B5EF4-FFF2-40B4-BE49-F238E27FC236}">
                <a16:creationId xmlns:a16="http://schemas.microsoft.com/office/drawing/2014/main" id="{F1233E45-D35D-4488-895C-BF1617C12779}"/>
              </a:ext>
            </a:extLst>
          </p:cNvPr>
          <p:cNvSpPr>
            <a:spLocks noGrp="1"/>
          </p:cNvSpPr>
          <p:nvPr>
            <p:ph type="sldNum" sz="quarter" idx="12"/>
          </p:nvPr>
        </p:nvSpPr>
        <p:spPr/>
        <p:txBody>
          <a:bodyPr/>
          <a:lstStyle/>
          <a:p>
            <a:fld id="{DEE5BC03-7CE3-4FE3-BC0A-0ACCA8AC1F24}" type="slidenum">
              <a:rPr lang="en-US" smtClean="0"/>
              <a:pPr/>
              <a:t>44</a:t>
            </a:fld>
            <a:endParaRPr lang="en-US" dirty="0"/>
          </a:p>
        </p:txBody>
      </p:sp>
      <p:pic>
        <p:nvPicPr>
          <p:cNvPr id="5" name="Picture 4">
            <a:extLst>
              <a:ext uri="{FF2B5EF4-FFF2-40B4-BE49-F238E27FC236}">
                <a16:creationId xmlns:a16="http://schemas.microsoft.com/office/drawing/2014/main" id="{5ECEF892-F2A8-4E8B-BE67-20E18FA3437B}"/>
              </a:ext>
            </a:extLst>
          </p:cNvPr>
          <p:cNvPicPr>
            <a:picLocks noChangeAspect="1"/>
          </p:cNvPicPr>
          <p:nvPr/>
        </p:nvPicPr>
        <p:blipFill>
          <a:blip r:embed="rId2"/>
          <a:stretch>
            <a:fillRect/>
          </a:stretch>
        </p:blipFill>
        <p:spPr>
          <a:xfrm>
            <a:off x="448851" y="2172750"/>
            <a:ext cx="5275412" cy="1430370"/>
          </a:xfrm>
          <a:prstGeom prst="rect">
            <a:avLst/>
          </a:prstGeom>
        </p:spPr>
      </p:pic>
    </p:spTree>
    <p:extLst>
      <p:ext uri="{BB962C8B-B14F-4D97-AF65-F5344CB8AC3E}">
        <p14:creationId xmlns:p14="http://schemas.microsoft.com/office/powerpoint/2010/main" val="12722757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9ACFB-DA41-4660-A093-B1185B4ED6FC}"/>
              </a:ext>
            </a:extLst>
          </p:cNvPr>
          <p:cNvSpPr>
            <a:spLocks noGrp="1"/>
          </p:cNvSpPr>
          <p:nvPr>
            <p:ph type="title"/>
          </p:nvPr>
        </p:nvSpPr>
        <p:spPr/>
        <p:txBody>
          <a:bodyPr/>
          <a:lstStyle/>
          <a:p>
            <a:r>
              <a:rPr lang="en-US" dirty="0"/>
              <a:t>Understanding security access</a:t>
            </a:r>
          </a:p>
        </p:txBody>
      </p:sp>
      <p:sp>
        <p:nvSpPr>
          <p:cNvPr id="3" name="Content Placeholder 2">
            <a:extLst>
              <a:ext uri="{FF2B5EF4-FFF2-40B4-BE49-F238E27FC236}">
                <a16:creationId xmlns:a16="http://schemas.microsoft.com/office/drawing/2014/main" id="{2FF983D8-F8DB-4599-9ACE-8D72462F13E7}"/>
              </a:ext>
            </a:extLst>
          </p:cNvPr>
          <p:cNvSpPr>
            <a:spLocks noGrp="1"/>
          </p:cNvSpPr>
          <p:nvPr>
            <p:ph idx="1"/>
          </p:nvPr>
        </p:nvSpPr>
        <p:spPr>
          <a:xfrm>
            <a:off x="536860" y="2197041"/>
            <a:ext cx="8336975" cy="4178591"/>
          </a:xfrm>
        </p:spPr>
        <p:txBody>
          <a:bodyPr/>
          <a:lstStyle/>
          <a:p>
            <a:r>
              <a:rPr lang="en-US" sz="2400" dirty="0"/>
              <a:t>Many areas in SACR - See below reference center for full list</a:t>
            </a:r>
          </a:p>
          <a:p>
            <a:pPr lvl="1"/>
            <a:r>
              <a:rPr lang="en-US" sz="2000" dirty="0">
                <a:hlinkClick r:id="rId2"/>
              </a:rPr>
              <a:t>PeopleSoft Security | ctcLink Reference Center</a:t>
            </a:r>
            <a:endParaRPr lang="en-US" sz="2000" dirty="0"/>
          </a:p>
          <a:p>
            <a:r>
              <a:rPr lang="en-US" sz="2400" dirty="0"/>
              <a:t>Examples of Other areas – </a:t>
            </a:r>
          </a:p>
          <a:p>
            <a:pPr lvl="1"/>
            <a:r>
              <a:rPr lang="en-US" sz="2000" dirty="0"/>
              <a:t>Service Indicator Security </a:t>
            </a:r>
          </a:p>
          <a:p>
            <a:pPr lvl="1"/>
            <a:r>
              <a:rPr lang="en-US" sz="2000" dirty="0"/>
              <a:t>Student Groups</a:t>
            </a:r>
          </a:p>
          <a:p>
            <a:pPr lvl="1"/>
            <a:r>
              <a:rPr lang="en-US" sz="2000" dirty="0"/>
              <a:t>Academic Program</a:t>
            </a:r>
          </a:p>
          <a:p>
            <a:pPr lvl="1"/>
            <a:r>
              <a:rPr lang="en-US" sz="2000" dirty="0"/>
              <a:t>Test ID Security </a:t>
            </a:r>
          </a:p>
          <a:p>
            <a:pPr lvl="1"/>
            <a:r>
              <a:rPr lang="en-US" sz="2000" dirty="0"/>
              <a:t>Milestone Security</a:t>
            </a:r>
          </a:p>
          <a:p>
            <a:pPr lvl="1"/>
            <a:r>
              <a:rPr lang="en-US" sz="2000" dirty="0"/>
              <a:t>Enrollment Security</a:t>
            </a:r>
          </a:p>
          <a:p>
            <a:pPr lvl="1"/>
            <a:r>
              <a:rPr lang="en-US" sz="2000" dirty="0"/>
              <a:t>Student Financials</a:t>
            </a:r>
          </a:p>
          <a:p>
            <a:pPr lvl="1"/>
            <a:r>
              <a:rPr lang="en-US" sz="2000" dirty="0"/>
              <a:t>Program Action Security</a:t>
            </a:r>
          </a:p>
          <a:p>
            <a:pPr marL="457200" lvl="1" indent="0">
              <a:buNone/>
            </a:pPr>
            <a:endParaRPr lang="en-US" dirty="0"/>
          </a:p>
        </p:txBody>
      </p:sp>
      <p:sp>
        <p:nvSpPr>
          <p:cNvPr id="4" name="Slide Number Placeholder 3">
            <a:extLst>
              <a:ext uri="{FF2B5EF4-FFF2-40B4-BE49-F238E27FC236}">
                <a16:creationId xmlns:a16="http://schemas.microsoft.com/office/drawing/2014/main" id="{A353053C-F384-49B0-929D-00B37D08ADAA}"/>
              </a:ext>
            </a:extLst>
          </p:cNvPr>
          <p:cNvSpPr>
            <a:spLocks noGrp="1"/>
          </p:cNvSpPr>
          <p:nvPr>
            <p:ph type="sldNum" sz="quarter" idx="12"/>
          </p:nvPr>
        </p:nvSpPr>
        <p:spPr/>
        <p:txBody>
          <a:bodyPr/>
          <a:lstStyle/>
          <a:p>
            <a:fld id="{DEE5BC03-7CE3-4FE3-BC0A-0ACCA8AC1F24}" type="slidenum">
              <a:rPr lang="en-US" smtClean="0"/>
              <a:pPr/>
              <a:t>45</a:t>
            </a:fld>
            <a:endParaRPr lang="en-US" dirty="0"/>
          </a:p>
        </p:txBody>
      </p:sp>
    </p:spTree>
    <p:extLst>
      <p:ext uri="{BB962C8B-B14F-4D97-AF65-F5344CB8AC3E}">
        <p14:creationId xmlns:p14="http://schemas.microsoft.com/office/powerpoint/2010/main" val="38643893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9ACFB-DA41-4660-A093-B1185B4ED6FC}"/>
              </a:ext>
            </a:extLst>
          </p:cNvPr>
          <p:cNvSpPr>
            <a:spLocks noGrp="1"/>
          </p:cNvSpPr>
          <p:nvPr>
            <p:ph type="title"/>
          </p:nvPr>
        </p:nvSpPr>
        <p:spPr/>
        <p:txBody>
          <a:bodyPr/>
          <a:lstStyle/>
          <a:p>
            <a:r>
              <a:rPr lang="en-US" dirty="0"/>
              <a:t>Understanding security access</a:t>
            </a:r>
          </a:p>
        </p:txBody>
      </p:sp>
      <p:sp>
        <p:nvSpPr>
          <p:cNvPr id="3" name="Content Placeholder 2">
            <a:extLst>
              <a:ext uri="{FF2B5EF4-FFF2-40B4-BE49-F238E27FC236}">
                <a16:creationId xmlns:a16="http://schemas.microsoft.com/office/drawing/2014/main" id="{2FF983D8-F8DB-4599-9ACE-8D72462F13E7}"/>
              </a:ext>
            </a:extLst>
          </p:cNvPr>
          <p:cNvSpPr>
            <a:spLocks noGrp="1"/>
          </p:cNvSpPr>
          <p:nvPr>
            <p:ph idx="1"/>
          </p:nvPr>
        </p:nvSpPr>
        <p:spPr>
          <a:xfrm>
            <a:off x="536860" y="2197041"/>
            <a:ext cx="8336975" cy="4178591"/>
          </a:xfrm>
        </p:spPr>
        <p:txBody>
          <a:bodyPr/>
          <a:lstStyle/>
          <a:p>
            <a:r>
              <a:rPr lang="en-US" sz="1800" dirty="0"/>
              <a:t>Access to a properly functioning Student Financials module is governed by 4 key SACR Security for Student Financials security controls:</a:t>
            </a:r>
          </a:p>
          <a:p>
            <a:r>
              <a:rPr lang="en-US" sz="1800" dirty="0">
                <a:hlinkClick r:id="rId2"/>
              </a:rPr>
              <a:t>Business Unit</a:t>
            </a:r>
            <a:endParaRPr lang="en-US" sz="1800" dirty="0"/>
          </a:p>
          <a:p>
            <a:r>
              <a:rPr lang="en-US" sz="1800" dirty="0">
                <a:hlinkClick r:id="rId3"/>
              </a:rPr>
              <a:t>Institution Set</a:t>
            </a:r>
            <a:endParaRPr lang="en-US" sz="1800" dirty="0"/>
          </a:p>
          <a:p>
            <a:r>
              <a:rPr lang="en-US" sz="1800" dirty="0">
                <a:hlinkClick r:id="rId4"/>
              </a:rPr>
              <a:t>Origin IDs</a:t>
            </a:r>
            <a:endParaRPr lang="en-US" sz="1800" dirty="0"/>
          </a:p>
          <a:p>
            <a:r>
              <a:rPr lang="en-US" sz="1800" dirty="0" err="1">
                <a:hlinkClick r:id="rId5"/>
              </a:rPr>
              <a:t>SetID</a:t>
            </a:r>
            <a:endParaRPr lang="en-US" sz="1800" dirty="0"/>
          </a:p>
          <a:p>
            <a:r>
              <a:rPr lang="en-US" sz="1800" dirty="0"/>
              <a:t>Warning: When a user is attempting to establish their User Defaults (Setup SACR &gt; User Defaults) on the second tab, if the Business Unit and </a:t>
            </a:r>
            <a:r>
              <a:rPr lang="en-US" sz="1800" dirty="0" err="1"/>
              <a:t>SetID</a:t>
            </a:r>
            <a:r>
              <a:rPr lang="en-US" sz="1800" dirty="0"/>
              <a:t> are not set, the system will turn the </a:t>
            </a:r>
            <a:r>
              <a:rPr lang="en-US" sz="1800" dirty="0" err="1"/>
              <a:t>SetID</a:t>
            </a:r>
            <a:r>
              <a:rPr lang="en-US" sz="1800" dirty="0"/>
              <a:t> field red and will throw an error that the user has entered an invalid value.  Local Security Administrators (LSA) must FIRST set themselves with these values before they can assign it to another user.  LSAs cannot access another user's User Defaults page, only the user can update these values for </a:t>
            </a:r>
            <a:r>
              <a:rPr lang="en-US" sz="1800" dirty="0" err="1"/>
              <a:t>themself</a:t>
            </a:r>
            <a:r>
              <a:rPr lang="en-US" sz="1800" dirty="0"/>
              <a:t>.</a:t>
            </a:r>
          </a:p>
        </p:txBody>
      </p:sp>
      <p:sp>
        <p:nvSpPr>
          <p:cNvPr id="4" name="Slide Number Placeholder 3">
            <a:extLst>
              <a:ext uri="{FF2B5EF4-FFF2-40B4-BE49-F238E27FC236}">
                <a16:creationId xmlns:a16="http://schemas.microsoft.com/office/drawing/2014/main" id="{A353053C-F384-49B0-929D-00B37D08ADAA}"/>
              </a:ext>
            </a:extLst>
          </p:cNvPr>
          <p:cNvSpPr>
            <a:spLocks noGrp="1"/>
          </p:cNvSpPr>
          <p:nvPr>
            <p:ph type="sldNum" sz="quarter" idx="12"/>
          </p:nvPr>
        </p:nvSpPr>
        <p:spPr/>
        <p:txBody>
          <a:bodyPr/>
          <a:lstStyle/>
          <a:p>
            <a:fld id="{DEE5BC03-7CE3-4FE3-BC0A-0ACCA8AC1F24}" type="slidenum">
              <a:rPr lang="en-US" smtClean="0"/>
              <a:pPr/>
              <a:t>46</a:t>
            </a:fld>
            <a:endParaRPr lang="en-US" dirty="0"/>
          </a:p>
        </p:txBody>
      </p:sp>
    </p:spTree>
    <p:extLst>
      <p:ext uri="{BB962C8B-B14F-4D97-AF65-F5344CB8AC3E}">
        <p14:creationId xmlns:p14="http://schemas.microsoft.com/office/powerpoint/2010/main" val="15190633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912A-E35E-47B4-9793-07B571536828}"/>
              </a:ext>
            </a:extLst>
          </p:cNvPr>
          <p:cNvSpPr>
            <a:spLocks noGrp="1"/>
          </p:cNvSpPr>
          <p:nvPr>
            <p:ph type="title"/>
          </p:nvPr>
        </p:nvSpPr>
        <p:spPr/>
        <p:txBody>
          <a:bodyPr/>
          <a:lstStyle/>
          <a:p>
            <a:r>
              <a:rPr lang="en-US" dirty="0"/>
              <a:t>Understanding security access</a:t>
            </a:r>
          </a:p>
        </p:txBody>
      </p:sp>
      <p:pic>
        <p:nvPicPr>
          <p:cNvPr id="5" name="Content Placeholder 4">
            <a:extLst>
              <a:ext uri="{FF2B5EF4-FFF2-40B4-BE49-F238E27FC236}">
                <a16:creationId xmlns:a16="http://schemas.microsoft.com/office/drawing/2014/main" id="{4EFAB2C5-F6E6-4129-9750-3A5CAB223456}"/>
              </a:ext>
            </a:extLst>
          </p:cNvPr>
          <p:cNvPicPr>
            <a:picLocks noGrp="1" noChangeAspect="1"/>
          </p:cNvPicPr>
          <p:nvPr>
            <p:ph idx="1"/>
          </p:nvPr>
        </p:nvPicPr>
        <p:blipFill>
          <a:blip r:embed="rId2"/>
          <a:stretch>
            <a:fillRect/>
          </a:stretch>
        </p:blipFill>
        <p:spPr>
          <a:xfrm>
            <a:off x="3509942" y="2474751"/>
            <a:ext cx="5409695" cy="2902591"/>
          </a:xfrm>
          <a:prstGeom prst="rect">
            <a:avLst/>
          </a:prstGeom>
        </p:spPr>
      </p:pic>
      <p:sp>
        <p:nvSpPr>
          <p:cNvPr id="4" name="Slide Number Placeholder 3">
            <a:extLst>
              <a:ext uri="{FF2B5EF4-FFF2-40B4-BE49-F238E27FC236}">
                <a16:creationId xmlns:a16="http://schemas.microsoft.com/office/drawing/2014/main" id="{6E47CDCC-3E08-4534-A225-17CBD8081A76}"/>
              </a:ext>
            </a:extLst>
          </p:cNvPr>
          <p:cNvSpPr>
            <a:spLocks noGrp="1"/>
          </p:cNvSpPr>
          <p:nvPr>
            <p:ph type="sldNum" sz="quarter" idx="12"/>
          </p:nvPr>
        </p:nvSpPr>
        <p:spPr/>
        <p:txBody>
          <a:bodyPr/>
          <a:lstStyle/>
          <a:p>
            <a:fld id="{DEE5BC03-7CE3-4FE3-BC0A-0ACCA8AC1F24}" type="slidenum">
              <a:rPr lang="en-US" smtClean="0"/>
              <a:pPr/>
              <a:t>47</a:t>
            </a:fld>
            <a:endParaRPr lang="en-US" dirty="0"/>
          </a:p>
        </p:txBody>
      </p:sp>
      <p:sp>
        <p:nvSpPr>
          <p:cNvPr id="6" name="TextBox 5">
            <a:extLst>
              <a:ext uri="{FF2B5EF4-FFF2-40B4-BE49-F238E27FC236}">
                <a16:creationId xmlns:a16="http://schemas.microsoft.com/office/drawing/2014/main" id="{E27837EF-2E62-4E3C-844F-EF2B4E1C6EC3}"/>
              </a:ext>
            </a:extLst>
          </p:cNvPr>
          <p:cNvSpPr txBox="1"/>
          <p:nvPr/>
        </p:nvSpPr>
        <p:spPr>
          <a:xfrm>
            <a:off x="738231" y="2474752"/>
            <a:ext cx="2583809" cy="3693319"/>
          </a:xfrm>
          <a:prstGeom prst="rect">
            <a:avLst/>
          </a:prstGeom>
          <a:noFill/>
        </p:spPr>
        <p:txBody>
          <a:bodyPr wrap="square" rtlCol="0">
            <a:spAutoFit/>
          </a:bodyPr>
          <a:lstStyle/>
          <a:p>
            <a:r>
              <a:rPr lang="en-US" b="1" dirty="0"/>
              <a:t>Set Up SACR &gt; Security &gt; Secure Student Financials &gt; User ID &gt; Business Unit</a:t>
            </a:r>
          </a:p>
          <a:p>
            <a:endParaRPr lang="en-US" b="1" dirty="0"/>
          </a:p>
          <a:p>
            <a:endParaRPr lang="en-US" b="1" dirty="0"/>
          </a:p>
          <a:p>
            <a:r>
              <a:rPr lang="en-US" dirty="0"/>
              <a:t>To explicitly restrict a cashier from processing transactions for a specific location, add the Cashier's Office and set the Access code to 'No Access.'</a:t>
            </a:r>
          </a:p>
        </p:txBody>
      </p:sp>
    </p:spTree>
    <p:extLst>
      <p:ext uri="{BB962C8B-B14F-4D97-AF65-F5344CB8AC3E}">
        <p14:creationId xmlns:p14="http://schemas.microsoft.com/office/powerpoint/2010/main" val="1737078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912A-E35E-47B4-9793-07B571536828}"/>
              </a:ext>
            </a:extLst>
          </p:cNvPr>
          <p:cNvSpPr>
            <a:spLocks noGrp="1"/>
          </p:cNvSpPr>
          <p:nvPr>
            <p:ph type="title"/>
          </p:nvPr>
        </p:nvSpPr>
        <p:spPr/>
        <p:txBody>
          <a:bodyPr/>
          <a:lstStyle/>
          <a:p>
            <a:r>
              <a:rPr lang="en-US" dirty="0"/>
              <a:t>Understanding security access</a:t>
            </a:r>
          </a:p>
        </p:txBody>
      </p:sp>
      <p:sp>
        <p:nvSpPr>
          <p:cNvPr id="4" name="Slide Number Placeholder 3">
            <a:extLst>
              <a:ext uri="{FF2B5EF4-FFF2-40B4-BE49-F238E27FC236}">
                <a16:creationId xmlns:a16="http://schemas.microsoft.com/office/drawing/2014/main" id="{6E47CDCC-3E08-4534-A225-17CBD8081A76}"/>
              </a:ext>
            </a:extLst>
          </p:cNvPr>
          <p:cNvSpPr>
            <a:spLocks noGrp="1"/>
          </p:cNvSpPr>
          <p:nvPr>
            <p:ph type="sldNum" sz="quarter" idx="12"/>
          </p:nvPr>
        </p:nvSpPr>
        <p:spPr/>
        <p:txBody>
          <a:bodyPr/>
          <a:lstStyle/>
          <a:p>
            <a:fld id="{DEE5BC03-7CE3-4FE3-BC0A-0ACCA8AC1F24}" type="slidenum">
              <a:rPr lang="en-US" smtClean="0"/>
              <a:pPr/>
              <a:t>48</a:t>
            </a:fld>
            <a:endParaRPr lang="en-US" dirty="0"/>
          </a:p>
        </p:txBody>
      </p:sp>
      <p:sp>
        <p:nvSpPr>
          <p:cNvPr id="6" name="TextBox 5">
            <a:extLst>
              <a:ext uri="{FF2B5EF4-FFF2-40B4-BE49-F238E27FC236}">
                <a16:creationId xmlns:a16="http://schemas.microsoft.com/office/drawing/2014/main" id="{E27837EF-2E62-4E3C-844F-EF2B4E1C6EC3}"/>
              </a:ext>
            </a:extLst>
          </p:cNvPr>
          <p:cNvSpPr txBox="1"/>
          <p:nvPr/>
        </p:nvSpPr>
        <p:spPr>
          <a:xfrm>
            <a:off x="654339" y="2347006"/>
            <a:ext cx="7189365" cy="646331"/>
          </a:xfrm>
          <a:prstGeom prst="rect">
            <a:avLst/>
          </a:prstGeom>
          <a:noFill/>
        </p:spPr>
        <p:txBody>
          <a:bodyPr wrap="square" rtlCol="0">
            <a:spAutoFit/>
          </a:bodyPr>
          <a:lstStyle/>
          <a:p>
            <a:r>
              <a:rPr lang="en-US" b="1" dirty="0"/>
              <a:t>Set Up SACR &gt; Security &gt; Secure Student Financials &gt; User ID &gt; Institution Set</a:t>
            </a:r>
            <a:endParaRPr lang="en-US" dirty="0"/>
          </a:p>
        </p:txBody>
      </p:sp>
      <p:pic>
        <p:nvPicPr>
          <p:cNvPr id="8" name="Picture 7">
            <a:extLst>
              <a:ext uri="{FF2B5EF4-FFF2-40B4-BE49-F238E27FC236}">
                <a16:creationId xmlns:a16="http://schemas.microsoft.com/office/drawing/2014/main" id="{713B4735-0DE4-403E-863F-F6EE160D4425}"/>
              </a:ext>
            </a:extLst>
          </p:cNvPr>
          <p:cNvPicPr>
            <a:picLocks noChangeAspect="1"/>
          </p:cNvPicPr>
          <p:nvPr/>
        </p:nvPicPr>
        <p:blipFill>
          <a:blip r:embed="rId2"/>
          <a:stretch>
            <a:fillRect/>
          </a:stretch>
        </p:blipFill>
        <p:spPr>
          <a:xfrm>
            <a:off x="800317" y="3164175"/>
            <a:ext cx="6696075" cy="3438525"/>
          </a:xfrm>
          <a:prstGeom prst="rect">
            <a:avLst/>
          </a:prstGeom>
        </p:spPr>
      </p:pic>
      <p:sp>
        <p:nvSpPr>
          <p:cNvPr id="5" name="Rectangle 4">
            <a:extLst>
              <a:ext uri="{FF2B5EF4-FFF2-40B4-BE49-F238E27FC236}">
                <a16:creationId xmlns:a16="http://schemas.microsoft.com/office/drawing/2014/main" id="{C9E49FF7-3C09-48CD-BD54-FE932652C138}"/>
              </a:ext>
            </a:extLst>
          </p:cNvPr>
          <p:cNvSpPr/>
          <p:nvPr/>
        </p:nvSpPr>
        <p:spPr>
          <a:xfrm>
            <a:off x="3917092" y="3571104"/>
            <a:ext cx="654908" cy="219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E02981C-74A1-4309-9E97-FC7D2A6AD76B}"/>
              </a:ext>
            </a:extLst>
          </p:cNvPr>
          <p:cNvSpPr/>
          <p:nvPr/>
        </p:nvSpPr>
        <p:spPr>
          <a:xfrm>
            <a:off x="2001795" y="3571104"/>
            <a:ext cx="358346" cy="219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D91BC09-A018-45CC-8C4A-0E7BE68976C4}"/>
              </a:ext>
            </a:extLst>
          </p:cNvPr>
          <p:cNvSpPr/>
          <p:nvPr/>
        </p:nvSpPr>
        <p:spPr>
          <a:xfrm>
            <a:off x="3917092" y="3571104"/>
            <a:ext cx="654908" cy="2193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7089996-7BB8-4B77-9CDA-BCAED2823929}"/>
              </a:ext>
            </a:extLst>
          </p:cNvPr>
          <p:cNvSpPr/>
          <p:nvPr/>
        </p:nvSpPr>
        <p:spPr>
          <a:xfrm>
            <a:off x="3917092" y="3571104"/>
            <a:ext cx="654908" cy="2193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088306-A508-4A66-BF6E-011502E35E3E}"/>
              </a:ext>
            </a:extLst>
          </p:cNvPr>
          <p:cNvSpPr/>
          <p:nvPr/>
        </p:nvSpPr>
        <p:spPr>
          <a:xfrm>
            <a:off x="3917092" y="3571104"/>
            <a:ext cx="654908" cy="219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63067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912A-E35E-47B4-9793-07B571536828}"/>
              </a:ext>
            </a:extLst>
          </p:cNvPr>
          <p:cNvSpPr>
            <a:spLocks noGrp="1"/>
          </p:cNvSpPr>
          <p:nvPr>
            <p:ph type="title"/>
          </p:nvPr>
        </p:nvSpPr>
        <p:spPr/>
        <p:txBody>
          <a:bodyPr/>
          <a:lstStyle/>
          <a:p>
            <a:r>
              <a:rPr lang="en-US" dirty="0"/>
              <a:t>Understanding security access</a:t>
            </a:r>
          </a:p>
        </p:txBody>
      </p:sp>
      <p:sp>
        <p:nvSpPr>
          <p:cNvPr id="4" name="Slide Number Placeholder 3">
            <a:extLst>
              <a:ext uri="{FF2B5EF4-FFF2-40B4-BE49-F238E27FC236}">
                <a16:creationId xmlns:a16="http://schemas.microsoft.com/office/drawing/2014/main" id="{6E47CDCC-3E08-4534-A225-17CBD8081A76}"/>
              </a:ext>
            </a:extLst>
          </p:cNvPr>
          <p:cNvSpPr>
            <a:spLocks noGrp="1"/>
          </p:cNvSpPr>
          <p:nvPr>
            <p:ph type="sldNum" sz="quarter" idx="12"/>
          </p:nvPr>
        </p:nvSpPr>
        <p:spPr/>
        <p:txBody>
          <a:bodyPr/>
          <a:lstStyle/>
          <a:p>
            <a:fld id="{DEE5BC03-7CE3-4FE3-BC0A-0ACCA8AC1F24}" type="slidenum">
              <a:rPr lang="en-US" smtClean="0"/>
              <a:pPr/>
              <a:t>49</a:t>
            </a:fld>
            <a:endParaRPr lang="en-US" dirty="0"/>
          </a:p>
        </p:txBody>
      </p:sp>
      <p:sp>
        <p:nvSpPr>
          <p:cNvPr id="6" name="TextBox 5">
            <a:extLst>
              <a:ext uri="{FF2B5EF4-FFF2-40B4-BE49-F238E27FC236}">
                <a16:creationId xmlns:a16="http://schemas.microsoft.com/office/drawing/2014/main" id="{E27837EF-2E62-4E3C-844F-EF2B4E1C6EC3}"/>
              </a:ext>
            </a:extLst>
          </p:cNvPr>
          <p:cNvSpPr txBox="1"/>
          <p:nvPr/>
        </p:nvSpPr>
        <p:spPr>
          <a:xfrm>
            <a:off x="654339" y="2118407"/>
            <a:ext cx="7189365" cy="1200329"/>
          </a:xfrm>
          <a:prstGeom prst="rect">
            <a:avLst/>
          </a:prstGeom>
          <a:noFill/>
        </p:spPr>
        <p:txBody>
          <a:bodyPr wrap="square" rtlCol="0">
            <a:spAutoFit/>
          </a:bodyPr>
          <a:lstStyle/>
          <a:p>
            <a:r>
              <a:rPr lang="en-US" b="1" dirty="0"/>
              <a:t>Set Up SACR &gt; Security &gt; Secure Student Financials &gt; User ID &gt; Origin IDs</a:t>
            </a:r>
          </a:p>
          <a:p>
            <a:endParaRPr lang="en-US" b="1" dirty="0"/>
          </a:p>
          <a:p>
            <a:endParaRPr lang="en-US" dirty="0"/>
          </a:p>
        </p:txBody>
      </p:sp>
      <p:pic>
        <p:nvPicPr>
          <p:cNvPr id="3" name="Picture 2">
            <a:extLst>
              <a:ext uri="{FF2B5EF4-FFF2-40B4-BE49-F238E27FC236}">
                <a16:creationId xmlns:a16="http://schemas.microsoft.com/office/drawing/2014/main" id="{E434A161-EF39-486A-837D-315A17689A28}"/>
              </a:ext>
            </a:extLst>
          </p:cNvPr>
          <p:cNvPicPr>
            <a:picLocks noChangeAspect="1"/>
          </p:cNvPicPr>
          <p:nvPr/>
        </p:nvPicPr>
        <p:blipFill>
          <a:blip r:embed="rId2"/>
          <a:stretch>
            <a:fillRect/>
          </a:stretch>
        </p:blipFill>
        <p:spPr>
          <a:xfrm>
            <a:off x="3196170" y="3420046"/>
            <a:ext cx="5210075" cy="2519359"/>
          </a:xfrm>
          <a:prstGeom prst="rect">
            <a:avLst/>
          </a:prstGeom>
        </p:spPr>
      </p:pic>
      <p:graphicFrame>
        <p:nvGraphicFramePr>
          <p:cNvPr id="5" name="Table 4">
            <a:extLst>
              <a:ext uri="{FF2B5EF4-FFF2-40B4-BE49-F238E27FC236}">
                <a16:creationId xmlns:a16="http://schemas.microsoft.com/office/drawing/2014/main" id="{0225644A-49D7-4E0B-9FFD-E5C6E477E150}"/>
              </a:ext>
            </a:extLst>
          </p:cNvPr>
          <p:cNvGraphicFramePr>
            <a:graphicFrameLocks noGrp="1"/>
          </p:cNvGraphicFramePr>
          <p:nvPr>
            <p:extLst>
              <p:ext uri="{D42A27DB-BD31-4B8C-83A1-F6EECF244321}">
                <p14:modId xmlns:p14="http://schemas.microsoft.com/office/powerpoint/2010/main" val="113573565"/>
              </p:ext>
            </p:extLst>
          </p:nvPr>
        </p:nvGraphicFramePr>
        <p:xfrm>
          <a:off x="844567" y="3437953"/>
          <a:ext cx="2863368" cy="2436548"/>
        </p:xfrm>
        <a:graphic>
          <a:graphicData uri="http://schemas.openxmlformats.org/drawingml/2006/table">
            <a:tbl>
              <a:tblPr/>
              <a:tblGrid>
                <a:gridCol w="1431684">
                  <a:extLst>
                    <a:ext uri="{9D8B030D-6E8A-4147-A177-3AD203B41FA5}">
                      <a16:colId xmlns:a16="http://schemas.microsoft.com/office/drawing/2014/main" val="1897110317"/>
                    </a:ext>
                  </a:extLst>
                </a:gridCol>
                <a:gridCol w="1431684">
                  <a:extLst>
                    <a:ext uri="{9D8B030D-6E8A-4147-A177-3AD203B41FA5}">
                      <a16:colId xmlns:a16="http://schemas.microsoft.com/office/drawing/2014/main" val="1366691575"/>
                    </a:ext>
                  </a:extLst>
                </a:gridCol>
              </a:tblGrid>
              <a:tr h="227292">
                <a:tc>
                  <a:txBody>
                    <a:bodyPr/>
                    <a:lstStyle/>
                    <a:p>
                      <a:r>
                        <a:rPr lang="en-US" sz="1100" b="1"/>
                        <a:t>Origin ID</a:t>
                      </a:r>
                      <a:endParaRPr lang="en-US" sz="1100"/>
                    </a:p>
                  </a:txBody>
                  <a:tcPr marL="55641" marR="55641" marT="27820" marB="27820" anchor="ctr">
                    <a:lnL>
                      <a:noFill/>
                    </a:lnL>
                    <a:lnR>
                      <a:noFill/>
                    </a:lnR>
                    <a:lnT>
                      <a:noFill/>
                    </a:lnT>
                    <a:lnB>
                      <a:noFill/>
                    </a:lnB>
                  </a:tcPr>
                </a:tc>
                <a:tc>
                  <a:txBody>
                    <a:bodyPr/>
                    <a:lstStyle/>
                    <a:p>
                      <a:r>
                        <a:rPr lang="en-US" sz="1100" b="1"/>
                        <a:t>Description</a:t>
                      </a:r>
                      <a:endParaRPr lang="en-US" sz="1100"/>
                    </a:p>
                  </a:txBody>
                  <a:tcPr marL="55641" marR="55641" marT="27820" marB="27820" anchor="ctr">
                    <a:lnL>
                      <a:noFill/>
                    </a:lnL>
                    <a:lnR>
                      <a:noFill/>
                    </a:lnR>
                    <a:lnT>
                      <a:noFill/>
                    </a:lnT>
                    <a:lnB>
                      <a:noFill/>
                    </a:lnB>
                  </a:tcPr>
                </a:tc>
                <a:extLst>
                  <a:ext uri="{0D108BD9-81ED-4DB2-BD59-A6C34878D82A}">
                    <a16:rowId xmlns:a16="http://schemas.microsoft.com/office/drawing/2014/main" val="4195450940"/>
                  </a:ext>
                </a:extLst>
              </a:tr>
              <a:tr h="227292">
                <a:tc>
                  <a:txBody>
                    <a:bodyPr/>
                    <a:lstStyle/>
                    <a:p>
                      <a:r>
                        <a:rPr lang="en-US" sz="1100" dirty="0"/>
                        <a:t>00001</a:t>
                      </a:r>
                    </a:p>
                  </a:txBody>
                  <a:tcPr marL="55641" marR="55641" marT="27820" marB="27820" anchor="ctr">
                    <a:lnL>
                      <a:noFill/>
                    </a:lnL>
                    <a:lnR>
                      <a:noFill/>
                    </a:lnR>
                    <a:lnT>
                      <a:noFill/>
                    </a:lnT>
                    <a:lnB>
                      <a:noFill/>
                    </a:lnB>
                  </a:tcPr>
                </a:tc>
                <a:tc>
                  <a:txBody>
                    <a:bodyPr/>
                    <a:lstStyle/>
                    <a:p>
                      <a:r>
                        <a:rPr lang="en-US" sz="1100"/>
                        <a:t>Cashiering</a:t>
                      </a:r>
                    </a:p>
                  </a:txBody>
                  <a:tcPr marL="55641" marR="55641" marT="27820" marB="27820" anchor="ctr">
                    <a:lnL>
                      <a:noFill/>
                    </a:lnL>
                    <a:lnR>
                      <a:noFill/>
                    </a:lnR>
                    <a:lnT>
                      <a:noFill/>
                    </a:lnT>
                    <a:lnB>
                      <a:noFill/>
                    </a:lnB>
                  </a:tcPr>
                </a:tc>
                <a:extLst>
                  <a:ext uri="{0D108BD9-81ED-4DB2-BD59-A6C34878D82A}">
                    <a16:rowId xmlns:a16="http://schemas.microsoft.com/office/drawing/2014/main" val="3003593646"/>
                  </a:ext>
                </a:extLst>
              </a:tr>
              <a:tr h="227292">
                <a:tc>
                  <a:txBody>
                    <a:bodyPr/>
                    <a:lstStyle/>
                    <a:p>
                      <a:r>
                        <a:rPr lang="en-US" sz="1100"/>
                        <a:t>00002</a:t>
                      </a:r>
                    </a:p>
                  </a:txBody>
                  <a:tcPr marL="55641" marR="55641" marT="27820" marB="27820" anchor="ctr">
                    <a:lnL>
                      <a:noFill/>
                    </a:lnL>
                    <a:lnR>
                      <a:noFill/>
                    </a:lnR>
                    <a:lnT>
                      <a:noFill/>
                    </a:lnT>
                    <a:lnB>
                      <a:noFill/>
                    </a:lnB>
                  </a:tcPr>
                </a:tc>
                <a:tc>
                  <a:txBody>
                    <a:bodyPr/>
                    <a:lstStyle/>
                    <a:p>
                      <a:r>
                        <a:rPr lang="en-US" sz="1100"/>
                        <a:t>Financial Aid</a:t>
                      </a:r>
                    </a:p>
                  </a:txBody>
                  <a:tcPr marL="55641" marR="55641" marT="27820" marB="27820" anchor="ctr">
                    <a:lnL>
                      <a:noFill/>
                    </a:lnL>
                    <a:lnR>
                      <a:noFill/>
                    </a:lnR>
                    <a:lnT>
                      <a:noFill/>
                    </a:lnT>
                    <a:lnB>
                      <a:noFill/>
                    </a:lnB>
                  </a:tcPr>
                </a:tc>
                <a:extLst>
                  <a:ext uri="{0D108BD9-81ED-4DB2-BD59-A6C34878D82A}">
                    <a16:rowId xmlns:a16="http://schemas.microsoft.com/office/drawing/2014/main" val="431718223"/>
                  </a:ext>
                </a:extLst>
              </a:tr>
              <a:tr h="227292">
                <a:tc>
                  <a:txBody>
                    <a:bodyPr/>
                    <a:lstStyle/>
                    <a:p>
                      <a:r>
                        <a:rPr lang="en-US" sz="1100" dirty="0"/>
                        <a:t>00003</a:t>
                      </a:r>
                    </a:p>
                  </a:txBody>
                  <a:tcPr marL="55641" marR="55641" marT="27820" marB="27820" anchor="ctr">
                    <a:lnL>
                      <a:noFill/>
                    </a:lnL>
                    <a:lnR>
                      <a:noFill/>
                    </a:lnR>
                    <a:lnT>
                      <a:noFill/>
                    </a:lnT>
                    <a:lnB>
                      <a:noFill/>
                    </a:lnB>
                  </a:tcPr>
                </a:tc>
                <a:tc>
                  <a:txBody>
                    <a:bodyPr/>
                    <a:lstStyle/>
                    <a:p>
                      <a:r>
                        <a:rPr lang="en-US" sz="1100"/>
                        <a:t>Library</a:t>
                      </a:r>
                    </a:p>
                  </a:txBody>
                  <a:tcPr marL="55641" marR="55641" marT="27820" marB="27820" anchor="ctr">
                    <a:lnL>
                      <a:noFill/>
                    </a:lnL>
                    <a:lnR>
                      <a:noFill/>
                    </a:lnR>
                    <a:lnT>
                      <a:noFill/>
                    </a:lnT>
                    <a:lnB>
                      <a:noFill/>
                    </a:lnB>
                  </a:tcPr>
                </a:tc>
                <a:extLst>
                  <a:ext uri="{0D108BD9-81ED-4DB2-BD59-A6C34878D82A}">
                    <a16:rowId xmlns:a16="http://schemas.microsoft.com/office/drawing/2014/main" val="803945696"/>
                  </a:ext>
                </a:extLst>
              </a:tr>
              <a:tr h="227292">
                <a:tc>
                  <a:txBody>
                    <a:bodyPr/>
                    <a:lstStyle/>
                    <a:p>
                      <a:r>
                        <a:rPr lang="en-US" sz="1100" dirty="0"/>
                        <a:t>00004</a:t>
                      </a:r>
                    </a:p>
                  </a:txBody>
                  <a:tcPr marL="55641" marR="55641" marT="27820" marB="27820" anchor="ctr">
                    <a:lnL>
                      <a:noFill/>
                    </a:lnL>
                    <a:lnR>
                      <a:noFill/>
                    </a:lnR>
                    <a:lnT>
                      <a:noFill/>
                    </a:lnT>
                    <a:lnB>
                      <a:noFill/>
                    </a:lnB>
                  </a:tcPr>
                </a:tc>
                <a:tc>
                  <a:txBody>
                    <a:bodyPr/>
                    <a:lstStyle/>
                    <a:p>
                      <a:r>
                        <a:rPr lang="en-US" sz="1100"/>
                        <a:t>Bookstore</a:t>
                      </a:r>
                    </a:p>
                  </a:txBody>
                  <a:tcPr marL="55641" marR="55641" marT="27820" marB="27820" anchor="ctr">
                    <a:lnL>
                      <a:noFill/>
                    </a:lnL>
                    <a:lnR>
                      <a:noFill/>
                    </a:lnR>
                    <a:lnT>
                      <a:noFill/>
                    </a:lnT>
                    <a:lnB>
                      <a:noFill/>
                    </a:lnB>
                  </a:tcPr>
                </a:tc>
                <a:extLst>
                  <a:ext uri="{0D108BD9-81ED-4DB2-BD59-A6C34878D82A}">
                    <a16:rowId xmlns:a16="http://schemas.microsoft.com/office/drawing/2014/main" val="3655973484"/>
                  </a:ext>
                </a:extLst>
              </a:tr>
              <a:tr h="227292">
                <a:tc>
                  <a:txBody>
                    <a:bodyPr/>
                    <a:lstStyle/>
                    <a:p>
                      <a:r>
                        <a:rPr lang="en-US" sz="1100"/>
                        <a:t>00005</a:t>
                      </a:r>
                    </a:p>
                  </a:txBody>
                  <a:tcPr marL="55641" marR="55641" marT="27820" marB="27820" anchor="ctr">
                    <a:lnL>
                      <a:noFill/>
                    </a:lnL>
                    <a:lnR>
                      <a:noFill/>
                    </a:lnR>
                    <a:lnT>
                      <a:noFill/>
                    </a:lnT>
                    <a:lnB>
                      <a:noFill/>
                    </a:lnB>
                  </a:tcPr>
                </a:tc>
                <a:tc>
                  <a:txBody>
                    <a:bodyPr/>
                    <a:lstStyle/>
                    <a:p>
                      <a:r>
                        <a:rPr lang="en-US" sz="1100"/>
                        <a:t>Parking</a:t>
                      </a:r>
                    </a:p>
                  </a:txBody>
                  <a:tcPr marL="55641" marR="55641" marT="27820" marB="27820" anchor="ctr">
                    <a:lnL>
                      <a:noFill/>
                    </a:lnL>
                    <a:lnR>
                      <a:noFill/>
                    </a:lnR>
                    <a:lnT>
                      <a:noFill/>
                    </a:lnT>
                    <a:lnB>
                      <a:noFill/>
                    </a:lnB>
                  </a:tcPr>
                </a:tc>
                <a:extLst>
                  <a:ext uri="{0D108BD9-81ED-4DB2-BD59-A6C34878D82A}">
                    <a16:rowId xmlns:a16="http://schemas.microsoft.com/office/drawing/2014/main" val="2235078885"/>
                  </a:ext>
                </a:extLst>
              </a:tr>
              <a:tr h="227292">
                <a:tc>
                  <a:txBody>
                    <a:bodyPr/>
                    <a:lstStyle/>
                    <a:p>
                      <a:r>
                        <a:rPr lang="en-US" sz="1100" dirty="0"/>
                        <a:t>00006</a:t>
                      </a:r>
                    </a:p>
                  </a:txBody>
                  <a:tcPr marL="55641" marR="55641" marT="27820" marB="27820" anchor="ctr">
                    <a:lnL>
                      <a:noFill/>
                    </a:lnL>
                    <a:lnR>
                      <a:noFill/>
                    </a:lnR>
                    <a:lnT>
                      <a:noFill/>
                    </a:lnT>
                    <a:lnB>
                      <a:noFill/>
                    </a:lnB>
                  </a:tcPr>
                </a:tc>
                <a:tc>
                  <a:txBody>
                    <a:bodyPr/>
                    <a:lstStyle/>
                    <a:p>
                      <a:r>
                        <a:rPr lang="en-US" sz="1100"/>
                        <a:t>Housing</a:t>
                      </a:r>
                    </a:p>
                  </a:txBody>
                  <a:tcPr marL="55641" marR="55641" marT="27820" marB="27820" anchor="ctr">
                    <a:lnL>
                      <a:noFill/>
                    </a:lnL>
                    <a:lnR>
                      <a:noFill/>
                    </a:lnR>
                    <a:lnT>
                      <a:noFill/>
                    </a:lnT>
                    <a:lnB>
                      <a:noFill/>
                    </a:lnB>
                  </a:tcPr>
                </a:tc>
                <a:extLst>
                  <a:ext uri="{0D108BD9-81ED-4DB2-BD59-A6C34878D82A}">
                    <a16:rowId xmlns:a16="http://schemas.microsoft.com/office/drawing/2014/main" val="1549831311"/>
                  </a:ext>
                </a:extLst>
              </a:tr>
              <a:tr h="227292">
                <a:tc>
                  <a:txBody>
                    <a:bodyPr/>
                    <a:lstStyle/>
                    <a:p>
                      <a:r>
                        <a:rPr lang="en-US" sz="1100"/>
                        <a:t>00007</a:t>
                      </a:r>
                    </a:p>
                  </a:txBody>
                  <a:tcPr marL="55641" marR="55641" marT="27820" marB="27820" anchor="ctr">
                    <a:lnL>
                      <a:noFill/>
                    </a:lnL>
                    <a:lnR>
                      <a:noFill/>
                    </a:lnR>
                    <a:lnT>
                      <a:noFill/>
                    </a:lnT>
                    <a:lnB>
                      <a:noFill/>
                    </a:lnB>
                  </a:tcPr>
                </a:tc>
                <a:tc>
                  <a:txBody>
                    <a:bodyPr/>
                    <a:lstStyle/>
                    <a:p>
                      <a:r>
                        <a:rPr lang="en-US" sz="1100"/>
                        <a:t>Childcare</a:t>
                      </a:r>
                    </a:p>
                  </a:txBody>
                  <a:tcPr marL="55641" marR="55641" marT="27820" marB="27820" anchor="ctr">
                    <a:lnL>
                      <a:noFill/>
                    </a:lnL>
                    <a:lnR>
                      <a:noFill/>
                    </a:lnR>
                    <a:lnT>
                      <a:noFill/>
                    </a:lnT>
                    <a:lnB>
                      <a:noFill/>
                    </a:lnB>
                  </a:tcPr>
                </a:tc>
                <a:extLst>
                  <a:ext uri="{0D108BD9-81ED-4DB2-BD59-A6C34878D82A}">
                    <a16:rowId xmlns:a16="http://schemas.microsoft.com/office/drawing/2014/main" val="4030103716"/>
                  </a:ext>
                </a:extLst>
              </a:tr>
              <a:tr h="227292">
                <a:tc>
                  <a:txBody>
                    <a:bodyPr/>
                    <a:lstStyle/>
                    <a:p>
                      <a:r>
                        <a:rPr lang="en-US" sz="1100"/>
                        <a:t>00008</a:t>
                      </a:r>
                    </a:p>
                  </a:txBody>
                  <a:tcPr marL="55641" marR="55641" marT="27820" marB="27820" anchor="ctr">
                    <a:lnL>
                      <a:noFill/>
                    </a:lnL>
                    <a:lnR>
                      <a:noFill/>
                    </a:lnR>
                    <a:lnT>
                      <a:noFill/>
                    </a:lnT>
                    <a:lnB>
                      <a:noFill/>
                    </a:lnB>
                  </a:tcPr>
                </a:tc>
                <a:tc>
                  <a:txBody>
                    <a:bodyPr/>
                    <a:lstStyle/>
                    <a:p>
                      <a:r>
                        <a:rPr lang="en-US" sz="1100"/>
                        <a:t>Admissions Application</a:t>
                      </a:r>
                    </a:p>
                  </a:txBody>
                  <a:tcPr marL="55641" marR="55641" marT="27820" marB="27820" anchor="ctr">
                    <a:lnL>
                      <a:noFill/>
                    </a:lnL>
                    <a:lnR>
                      <a:noFill/>
                    </a:lnR>
                    <a:lnT>
                      <a:noFill/>
                    </a:lnT>
                    <a:lnB>
                      <a:noFill/>
                    </a:lnB>
                  </a:tcPr>
                </a:tc>
                <a:extLst>
                  <a:ext uri="{0D108BD9-81ED-4DB2-BD59-A6C34878D82A}">
                    <a16:rowId xmlns:a16="http://schemas.microsoft.com/office/drawing/2014/main" val="3975652963"/>
                  </a:ext>
                </a:extLst>
              </a:tr>
              <a:tr h="227292">
                <a:tc>
                  <a:txBody>
                    <a:bodyPr/>
                    <a:lstStyle/>
                    <a:p>
                      <a:r>
                        <a:rPr lang="en-US" sz="1100"/>
                        <a:t>00099</a:t>
                      </a:r>
                    </a:p>
                  </a:txBody>
                  <a:tcPr marL="55641" marR="55641" marT="27820" marB="27820" anchor="ctr">
                    <a:lnL>
                      <a:noFill/>
                    </a:lnL>
                    <a:lnR>
                      <a:noFill/>
                    </a:lnR>
                    <a:lnT>
                      <a:noFill/>
                    </a:lnT>
                    <a:lnB>
                      <a:noFill/>
                    </a:lnB>
                  </a:tcPr>
                </a:tc>
                <a:tc>
                  <a:txBody>
                    <a:bodyPr/>
                    <a:lstStyle/>
                    <a:p>
                      <a:r>
                        <a:rPr lang="en-US" sz="1100" dirty="0"/>
                        <a:t>Conversion</a:t>
                      </a:r>
                    </a:p>
                  </a:txBody>
                  <a:tcPr marL="55641" marR="55641" marT="27820" marB="27820" anchor="ctr">
                    <a:lnL>
                      <a:noFill/>
                    </a:lnL>
                    <a:lnR>
                      <a:noFill/>
                    </a:lnR>
                    <a:lnT>
                      <a:noFill/>
                    </a:lnT>
                    <a:lnB>
                      <a:noFill/>
                    </a:lnB>
                  </a:tcPr>
                </a:tc>
                <a:extLst>
                  <a:ext uri="{0D108BD9-81ED-4DB2-BD59-A6C34878D82A}">
                    <a16:rowId xmlns:a16="http://schemas.microsoft.com/office/drawing/2014/main" val="2599659569"/>
                  </a:ext>
                </a:extLst>
              </a:tr>
            </a:tbl>
          </a:graphicData>
        </a:graphic>
      </p:graphicFrame>
      <p:sp>
        <p:nvSpPr>
          <p:cNvPr id="7" name="Rectangle 1">
            <a:extLst>
              <a:ext uri="{FF2B5EF4-FFF2-40B4-BE49-F238E27FC236}">
                <a16:creationId xmlns:a16="http://schemas.microsoft.com/office/drawing/2014/main" id="{55A87847-48EF-413A-AD54-F221D2D5AA77}"/>
              </a:ext>
            </a:extLst>
          </p:cNvPr>
          <p:cNvSpPr>
            <a:spLocks noChangeArrowheads="1"/>
          </p:cNvSpPr>
          <p:nvPr/>
        </p:nvSpPr>
        <p:spPr bwMode="auto">
          <a:xfrm>
            <a:off x="654339" y="2739846"/>
            <a:ext cx="783532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rPr>
              <a:t>Valid Values for Origin IDs are displayed below.  These values are global in the ctcLink system.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99354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BF1A6-780A-4BE2-8B03-88B9D2E5E75E}"/>
              </a:ext>
            </a:extLst>
          </p:cNvPr>
          <p:cNvSpPr>
            <a:spLocks noGrp="1"/>
          </p:cNvSpPr>
          <p:nvPr>
            <p:ph type="title"/>
          </p:nvPr>
        </p:nvSpPr>
        <p:spPr/>
        <p:txBody>
          <a:bodyPr/>
          <a:lstStyle/>
          <a:p>
            <a:r>
              <a:rPr lang="en-US" dirty="0"/>
              <a:t>Accessing ctcLink	</a:t>
            </a:r>
          </a:p>
        </p:txBody>
      </p:sp>
      <p:sp>
        <p:nvSpPr>
          <p:cNvPr id="3" name="Content Placeholder 2">
            <a:extLst>
              <a:ext uri="{FF2B5EF4-FFF2-40B4-BE49-F238E27FC236}">
                <a16:creationId xmlns:a16="http://schemas.microsoft.com/office/drawing/2014/main" id="{F50E5F53-429D-41D0-874F-DC9FD847C609}"/>
              </a:ext>
            </a:extLst>
          </p:cNvPr>
          <p:cNvSpPr>
            <a:spLocks noGrp="1"/>
          </p:cNvSpPr>
          <p:nvPr>
            <p:ph idx="1"/>
          </p:nvPr>
        </p:nvSpPr>
        <p:spPr/>
        <p:txBody>
          <a:bodyPr/>
          <a:lstStyle/>
          <a:p>
            <a:r>
              <a:rPr lang="en-US" sz="2400" b="1" dirty="0"/>
              <a:t>First Time User Process</a:t>
            </a:r>
          </a:p>
          <a:p>
            <a:pPr lvl="1"/>
            <a:r>
              <a:rPr lang="en-US" sz="1600" dirty="0"/>
              <a:t>Navigate to the </a:t>
            </a:r>
            <a:r>
              <a:rPr lang="en-US" sz="1600" b="1" dirty="0"/>
              <a:t>ctcLink Sign In </a:t>
            </a:r>
            <a:r>
              <a:rPr lang="en-US" sz="1600" dirty="0"/>
              <a:t>page </a:t>
            </a:r>
            <a:r>
              <a:rPr lang="en-US" sz="1600" dirty="0">
                <a:hlinkClick r:id="rId2"/>
              </a:rPr>
              <a:t>(https://myaccount.ctclink.us/</a:t>
            </a:r>
            <a:r>
              <a:rPr lang="en-US" sz="1600" dirty="0"/>
              <a:t> or </a:t>
            </a:r>
            <a:r>
              <a:rPr lang="en-US" sz="1600" dirty="0">
                <a:hlinkClick r:id="rId3"/>
              </a:rPr>
              <a:t>https://gateway.ctclink.us</a:t>
            </a:r>
            <a:r>
              <a:rPr lang="en-US" sz="1600" dirty="0"/>
              <a:t>) or the </a:t>
            </a:r>
            <a:r>
              <a:rPr lang="en-US" sz="1600" b="1" dirty="0"/>
              <a:t>Activate Your Account</a:t>
            </a:r>
            <a:r>
              <a:rPr lang="en-US" sz="1600" dirty="0"/>
              <a:t> page from your college’s website. (If you select Activate Your Account, start with Step 3 below).</a:t>
            </a:r>
          </a:p>
          <a:p>
            <a:pPr lvl="1"/>
            <a:r>
              <a:rPr lang="en-US" sz="1600" dirty="0"/>
              <a:t>Select the </a:t>
            </a:r>
            <a:r>
              <a:rPr lang="en-US" sz="1600" b="1" dirty="0"/>
              <a:t>Activate Your Account</a:t>
            </a:r>
            <a:r>
              <a:rPr lang="en-US" sz="1600" dirty="0"/>
              <a:t> link toward the bottom of the page.</a:t>
            </a:r>
          </a:p>
          <a:p>
            <a:pPr lvl="1"/>
            <a:endParaRPr lang="en-US" dirty="0"/>
          </a:p>
        </p:txBody>
      </p:sp>
      <p:sp>
        <p:nvSpPr>
          <p:cNvPr id="4" name="Slide Number Placeholder 3">
            <a:extLst>
              <a:ext uri="{FF2B5EF4-FFF2-40B4-BE49-F238E27FC236}">
                <a16:creationId xmlns:a16="http://schemas.microsoft.com/office/drawing/2014/main" id="{122181B2-2556-4BF9-9D08-7646A171E030}"/>
              </a:ext>
            </a:extLst>
          </p:cNvPr>
          <p:cNvSpPr>
            <a:spLocks noGrp="1"/>
          </p:cNvSpPr>
          <p:nvPr>
            <p:ph type="sldNum" sz="quarter" idx="12"/>
          </p:nvPr>
        </p:nvSpPr>
        <p:spPr/>
        <p:txBody>
          <a:bodyPr/>
          <a:lstStyle/>
          <a:p>
            <a:fld id="{DEE5BC03-7CE3-4FE3-BC0A-0ACCA8AC1F24}" type="slidenum">
              <a:rPr lang="en-US" smtClean="0"/>
              <a:pPr/>
              <a:t>5</a:t>
            </a:fld>
            <a:endParaRPr lang="en-US" dirty="0"/>
          </a:p>
        </p:txBody>
      </p:sp>
      <p:pic>
        <p:nvPicPr>
          <p:cNvPr id="5" name="Picture 4">
            <a:extLst>
              <a:ext uri="{FF2B5EF4-FFF2-40B4-BE49-F238E27FC236}">
                <a16:creationId xmlns:a16="http://schemas.microsoft.com/office/drawing/2014/main" id="{DD736457-73BE-491E-A303-0D30146BEF8B}"/>
              </a:ext>
            </a:extLst>
          </p:cNvPr>
          <p:cNvPicPr>
            <a:picLocks noChangeAspect="1"/>
          </p:cNvPicPr>
          <p:nvPr/>
        </p:nvPicPr>
        <p:blipFill>
          <a:blip r:embed="rId4"/>
          <a:stretch>
            <a:fillRect/>
          </a:stretch>
        </p:blipFill>
        <p:spPr>
          <a:xfrm>
            <a:off x="3338818" y="3845134"/>
            <a:ext cx="1765838" cy="2638792"/>
          </a:xfrm>
          <a:prstGeom prst="rect">
            <a:avLst/>
          </a:prstGeom>
        </p:spPr>
      </p:pic>
    </p:spTree>
    <p:extLst>
      <p:ext uri="{BB962C8B-B14F-4D97-AF65-F5344CB8AC3E}">
        <p14:creationId xmlns:p14="http://schemas.microsoft.com/office/powerpoint/2010/main" val="40130019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912A-E35E-47B4-9793-07B571536828}"/>
              </a:ext>
            </a:extLst>
          </p:cNvPr>
          <p:cNvSpPr>
            <a:spLocks noGrp="1"/>
          </p:cNvSpPr>
          <p:nvPr>
            <p:ph type="title"/>
          </p:nvPr>
        </p:nvSpPr>
        <p:spPr/>
        <p:txBody>
          <a:bodyPr/>
          <a:lstStyle/>
          <a:p>
            <a:r>
              <a:rPr lang="en-US" dirty="0"/>
              <a:t>Understanding security access</a:t>
            </a:r>
          </a:p>
        </p:txBody>
      </p:sp>
      <p:sp>
        <p:nvSpPr>
          <p:cNvPr id="4" name="Slide Number Placeholder 3">
            <a:extLst>
              <a:ext uri="{FF2B5EF4-FFF2-40B4-BE49-F238E27FC236}">
                <a16:creationId xmlns:a16="http://schemas.microsoft.com/office/drawing/2014/main" id="{6E47CDCC-3E08-4534-A225-17CBD8081A76}"/>
              </a:ext>
            </a:extLst>
          </p:cNvPr>
          <p:cNvSpPr>
            <a:spLocks noGrp="1"/>
          </p:cNvSpPr>
          <p:nvPr>
            <p:ph type="sldNum" sz="quarter" idx="12"/>
          </p:nvPr>
        </p:nvSpPr>
        <p:spPr/>
        <p:txBody>
          <a:bodyPr/>
          <a:lstStyle/>
          <a:p>
            <a:fld id="{DEE5BC03-7CE3-4FE3-BC0A-0ACCA8AC1F24}" type="slidenum">
              <a:rPr lang="en-US" smtClean="0"/>
              <a:pPr/>
              <a:t>50</a:t>
            </a:fld>
            <a:endParaRPr lang="en-US" dirty="0"/>
          </a:p>
        </p:txBody>
      </p:sp>
      <p:sp>
        <p:nvSpPr>
          <p:cNvPr id="6" name="TextBox 5">
            <a:extLst>
              <a:ext uri="{FF2B5EF4-FFF2-40B4-BE49-F238E27FC236}">
                <a16:creationId xmlns:a16="http://schemas.microsoft.com/office/drawing/2014/main" id="{E27837EF-2E62-4E3C-844F-EF2B4E1C6EC3}"/>
              </a:ext>
            </a:extLst>
          </p:cNvPr>
          <p:cNvSpPr txBox="1"/>
          <p:nvPr/>
        </p:nvSpPr>
        <p:spPr>
          <a:xfrm>
            <a:off x="654339" y="2139681"/>
            <a:ext cx="7189365" cy="646331"/>
          </a:xfrm>
          <a:prstGeom prst="rect">
            <a:avLst/>
          </a:prstGeom>
          <a:noFill/>
        </p:spPr>
        <p:txBody>
          <a:bodyPr wrap="square" rtlCol="0">
            <a:spAutoFit/>
          </a:bodyPr>
          <a:lstStyle/>
          <a:p>
            <a:r>
              <a:rPr lang="en-US" b="1" dirty="0"/>
              <a:t>Set Up SACR &gt; Security &gt; Secure Student Financials &gt; User ID &gt; </a:t>
            </a:r>
            <a:r>
              <a:rPr lang="en-US" b="1" dirty="0" err="1"/>
              <a:t>SetID</a:t>
            </a:r>
            <a:endParaRPr lang="en-US" b="1" dirty="0"/>
          </a:p>
          <a:p>
            <a:endParaRPr lang="en-US" dirty="0"/>
          </a:p>
        </p:txBody>
      </p:sp>
      <p:pic>
        <p:nvPicPr>
          <p:cNvPr id="8" name="Picture 7">
            <a:extLst>
              <a:ext uri="{FF2B5EF4-FFF2-40B4-BE49-F238E27FC236}">
                <a16:creationId xmlns:a16="http://schemas.microsoft.com/office/drawing/2014/main" id="{E3A4E1FB-10E0-4CEA-86DC-1C25D12D1E22}"/>
              </a:ext>
            </a:extLst>
          </p:cNvPr>
          <p:cNvPicPr>
            <a:picLocks noChangeAspect="1"/>
          </p:cNvPicPr>
          <p:nvPr/>
        </p:nvPicPr>
        <p:blipFill>
          <a:blip r:embed="rId2"/>
          <a:stretch>
            <a:fillRect/>
          </a:stretch>
        </p:blipFill>
        <p:spPr>
          <a:xfrm>
            <a:off x="536860" y="2496178"/>
            <a:ext cx="7343775" cy="3838575"/>
          </a:xfrm>
          <a:prstGeom prst="rect">
            <a:avLst/>
          </a:prstGeom>
        </p:spPr>
      </p:pic>
    </p:spTree>
    <p:extLst>
      <p:ext uri="{BB962C8B-B14F-4D97-AF65-F5344CB8AC3E}">
        <p14:creationId xmlns:p14="http://schemas.microsoft.com/office/powerpoint/2010/main" val="528903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912A-E35E-47B4-9793-07B571536828}"/>
              </a:ext>
            </a:extLst>
          </p:cNvPr>
          <p:cNvSpPr>
            <a:spLocks noGrp="1"/>
          </p:cNvSpPr>
          <p:nvPr>
            <p:ph type="title"/>
          </p:nvPr>
        </p:nvSpPr>
        <p:spPr>
          <a:xfrm>
            <a:off x="536860" y="1130487"/>
            <a:ext cx="8336975" cy="797070"/>
          </a:xfrm>
        </p:spPr>
        <p:txBody>
          <a:bodyPr/>
          <a:lstStyle/>
          <a:p>
            <a:r>
              <a:rPr lang="en-US" dirty="0"/>
              <a:t>Understanding security access</a:t>
            </a:r>
          </a:p>
        </p:txBody>
      </p:sp>
      <p:sp>
        <p:nvSpPr>
          <p:cNvPr id="4" name="Slide Number Placeholder 3">
            <a:extLst>
              <a:ext uri="{FF2B5EF4-FFF2-40B4-BE49-F238E27FC236}">
                <a16:creationId xmlns:a16="http://schemas.microsoft.com/office/drawing/2014/main" id="{6E47CDCC-3E08-4534-A225-17CBD8081A76}"/>
              </a:ext>
            </a:extLst>
          </p:cNvPr>
          <p:cNvSpPr>
            <a:spLocks noGrp="1"/>
          </p:cNvSpPr>
          <p:nvPr>
            <p:ph type="sldNum" sz="quarter" idx="12"/>
          </p:nvPr>
        </p:nvSpPr>
        <p:spPr/>
        <p:txBody>
          <a:bodyPr/>
          <a:lstStyle/>
          <a:p>
            <a:fld id="{DEE5BC03-7CE3-4FE3-BC0A-0ACCA8AC1F24}" type="slidenum">
              <a:rPr lang="en-US" smtClean="0"/>
              <a:pPr/>
              <a:t>51</a:t>
            </a:fld>
            <a:endParaRPr lang="en-US" dirty="0"/>
          </a:p>
        </p:txBody>
      </p:sp>
      <p:sp>
        <p:nvSpPr>
          <p:cNvPr id="6" name="TextBox 5">
            <a:extLst>
              <a:ext uri="{FF2B5EF4-FFF2-40B4-BE49-F238E27FC236}">
                <a16:creationId xmlns:a16="http://schemas.microsoft.com/office/drawing/2014/main" id="{E27837EF-2E62-4E3C-844F-EF2B4E1C6EC3}"/>
              </a:ext>
            </a:extLst>
          </p:cNvPr>
          <p:cNvSpPr txBox="1"/>
          <p:nvPr/>
        </p:nvSpPr>
        <p:spPr>
          <a:xfrm>
            <a:off x="637564" y="1616720"/>
            <a:ext cx="7608814" cy="4555093"/>
          </a:xfrm>
          <a:prstGeom prst="rect">
            <a:avLst/>
          </a:prstGeom>
          <a:noFill/>
        </p:spPr>
        <p:txBody>
          <a:bodyPr wrap="square" rtlCol="0">
            <a:spAutoFit/>
          </a:bodyPr>
          <a:lstStyle/>
          <a:p>
            <a:r>
              <a:rPr lang="en-US" b="1" dirty="0"/>
              <a:t>Additional Cashiering Security</a:t>
            </a:r>
            <a:r>
              <a:rPr lang="en-US" dirty="0"/>
              <a:t>: In addition to SACR Security for Student Financials cashiers will need to be added as a New Cashier and Assigned to a Valid Tender. </a:t>
            </a:r>
          </a:p>
          <a:p>
            <a:pPr marL="742950" lvl="1" indent="-285750">
              <a:buFont typeface="Arial" panose="020B0604020202020204" pitchFamily="34" charset="0"/>
              <a:buChar char="•"/>
            </a:pPr>
            <a:r>
              <a:rPr lang="en-US" sz="1600" dirty="0">
                <a:hlinkClick r:id="rId2"/>
              </a:rPr>
              <a:t>https://ctclinkreferencecenter.ctclink.us/m/92555/l/949144-9-2-add-a-new-cashier-and-assign-to-a-valid-tender</a:t>
            </a:r>
            <a:endParaRPr lang="en-US" sz="1600" dirty="0"/>
          </a:p>
          <a:p>
            <a:pPr marL="742950" lvl="1" indent="-285750">
              <a:buFont typeface="Arial" panose="020B0604020202020204" pitchFamily="34" charset="0"/>
              <a:buChar char="•"/>
            </a:pPr>
            <a:r>
              <a:rPr lang="en-US" sz="1600" b="1" dirty="0"/>
              <a:t>Navigator &gt; Setup SACR &gt; Product Related  &gt; Student Financials &gt; Cashiering &gt; Valid Cashiers</a:t>
            </a:r>
          </a:p>
          <a:p>
            <a:pPr marL="1200150" lvl="2" indent="-285750">
              <a:buFont typeface="Arial" panose="020B0604020202020204" pitchFamily="34" charset="0"/>
              <a:buChar char="•"/>
            </a:pPr>
            <a:r>
              <a:rPr lang="en-US" sz="1400" dirty="0"/>
              <a:t>Note: Before opening a cashiering office and register with a cashier, the cashier and tender keys must be added. You MUST have the role </a:t>
            </a:r>
            <a:r>
              <a:rPr lang="en-US" sz="1600" b="1" i="1" dirty="0"/>
              <a:t>ZZ SACR SF Cashiering Config </a:t>
            </a:r>
            <a:r>
              <a:rPr lang="en-US" sz="1400" dirty="0"/>
              <a:t>assigned in the CS Pillar to access the Valid Cashiers page</a:t>
            </a:r>
            <a:r>
              <a:rPr lang="en-US" sz="1600" dirty="0"/>
              <a:t>.</a:t>
            </a:r>
          </a:p>
          <a:p>
            <a:pPr marL="742950" lvl="1" indent="-285750">
              <a:buFont typeface="Arial" panose="020B0604020202020204" pitchFamily="34" charset="0"/>
              <a:buChar char="•"/>
            </a:pPr>
            <a:r>
              <a:rPr lang="en-US" sz="1600" b="1" dirty="0" err="1"/>
              <a:t>NavBar</a:t>
            </a:r>
            <a:r>
              <a:rPr lang="en-US" sz="1600" b="1" dirty="0"/>
              <a:t> &gt; Navigator &gt; Setup SACR &gt; Product Related &gt; Student Financials &gt; Cashiering &gt; Tender Keys</a:t>
            </a:r>
          </a:p>
          <a:p>
            <a:pPr marL="1200150" lvl="2" indent="-285750">
              <a:buFont typeface="Arial" panose="020B0604020202020204" pitchFamily="34" charset="0"/>
              <a:buChar char="•"/>
            </a:pPr>
            <a:r>
              <a:rPr lang="en-US" sz="1400" dirty="0"/>
              <a:t>Note: You MUST have the role </a:t>
            </a:r>
            <a:r>
              <a:rPr lang="en-US" sz="1600" b="1" i="1" dirty="0"/>
              <a:t>ZZ SF Head Cashier </a:t>
            </a:r>
            <a:r>
              <a:rPr lang="en-US" sz="1400" dirty="0"/>
              <a:t>assigned in the CS Pillar to access the Tender Keys page.</a:t>
            </a:r>
          </a:p>
          <a:p>
            <a:pPr marL="742950" lvl="1" indent="-285750">
              <a:buFont typeface="Arial" panose="020B0604020202020204" pitchFamily="34" charset="0"/>
              <a:buChar char="•"/>
            </a:pPr>
            <a:r>
              <a:rPr lang="en-US" sz="1600" b="1" dirty="0" err="1"/>
              <a:t>NavBar</a:t>
            </a:r>
            <a:r>
              <a:rPr lang="en-US" sz="1600" b="1" dirty="0"/>
              <a:t> &gt; Navigator &gt; Student Financials &gt; Cashiering &gt; Cash Management &gt; Open Offices</a:t>
            </a:r>
          </a:p>
          <a:p>
            <a:pPr marL="1200150" lvl="2" indent="-285750">
              <a:buFont typeface="Arial" panose="020B0604020202020204" pitchFamily="34" charset="0"/>
              <a:buChar char="•"/>
            </a:pPr>
            <a:r>
              <a:rPr lang="en-US" sz="1400" dirty="0"/>
              <a:t>Note: You MUST have the role </a:t>
            </a:r>
            <a:r>
              <a:rPr lang="en-US" sz="1600" b="1" i="1" dirty="0"/>
              <a:t>ZZ SF Head Cashier </a:t>
            </a:r>
            <a:r>
              <a:rPr lang="en-US" sz="1400" dirty="0"/>
              <a:t>assigned in the CS Pillar to access the Open Offices page. Also, here is QRG for </a:t>
            </a:r>
            <a:r>
              <a:rPr lang="en-US" sz="1600" dirty="0">
                <a:hlinkClick r:id="rId3"/>
              </a:rPr>
              <a:t>Opening a Cashier's Office</a:t>
            </a:r>
            <a:endParaRPr lang="en-US" sz="1400" dirty="0"/>
          </a:p>
        </p:txBody>
      </p:sp>
    </p:spTree>
    <p:extLst>
      <p:ext uri="{BB962C8B-B14F-4D97-AF65-F5344CB8AC3E}">
        <p14:creationId xmlns:p14="http://schemas.microsoft.com/office/powerpoint/2010/main" val="37746084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912A-E35E-47B4-9793-07B571536828}"/>
              </a:ext>
            </a:extLst>
          </p:cNvPr>
          <p:cNvSpPr>
            <a:spLocks noGrp="1"/>
          </p:cNvSpPr>
          <p:nvPr>
            <p:ph type="title"/>
          </p:nvPr>
        </p:nvSpPr>
        <p:spPr/>
        <p:txBody>
          <a:bodyPr/>
          <a:lstStyle/>
          <a:p>
            <a:r>
              <a:rPr lang="en-US" dirty="0"/>
              <a:t>Understanding security access</a:t>
            </a:r>
          </a:p>
        </p:txBody>
      </p:sp>
      <p:sp>
        <p:nvSpPr>
          <p:cNvPr id="4" name="Slide Number Placeholder 3">
            <a:extLst>
              <a:ext uri="{FF2B5EF4-FFF2-40B4-BE49-F238E27FC236}">
                <a16:creationId xmlns:a16="http://schemas.microsoft.com/office/drawing/2014/main" id="{6E47CDCC-3E08-4534-A225-17CBD8081A76}"/>
              </a:ext>
            </a:extLst>
          </p:cNvPr>
          <p:cNvSpPr>
            <a:spLocks noGrp="1"/>
          </p:cNvSpPr>
          <p:nvPr>
            <p:ph type="sldNum" sz="quarter" idx="12"/>
          </p:nvPr>
        </p:nvSpPr>
        <p:spPr/>
        <p:txBody>
          <a:bodyPr/>
          <a:lstStyle/>
          <a:p>
            <a:fld id="{DEE5BC03-7CE3-4FE3-BC0A-0ACCA8AC1F24}" type="slidenum">
              <a:rPr lang="en-US" smtClean="0"/>
              <a:pPr/>
              <a:t>52</a:t>
            </a:fld>
            <a:endParaRPr lang="en-US" dirty="0"/>
          </a:p>
        </p:txBody>
      </p:sp>
      <p:sp>
        <p:nvSpPr>
          <p:cNvPr id="7" name="Rectangle 4">
            <a:extLst>
              <a:ext uri="{FF2B5EF4-FFF2-40B4-BE49-F238E27FC236}">
                <a16:creationId xmlns:a16="http://schemas.microsoft.com/office/drawing/2014/main" id="{3445A054-E37F-48A6-BE13-8090C1BC622A}"/>
              </a:ext>
            </a:extLst>
          </p:cNvPr>
          <p:cNvSpPr>
            <a:spLocks noChangeArrowheads="1"/>
          </p:cNvSpPr>
          <p:nvPr/>
        </p:nvSpPr>
        <p:spPr bwMode="auto">
          <a:xfrm>
            <a:off x="1216405" y="2063743"/>
            <a:ext cx="73176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SACR information:</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2"/>
              </a:rPr>
              <a:t>https://ctclinkreferencecenter.ctclink.us/m/56084</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7" name="Picture 4" descr="cid:image003.png@01D8D314.01922030">
            <a:extLst>
              <a:ext uri="{FF2B5EF4-FFF2-40B4-BE49-F238E27FC236}">
                <a16:creationId xmlns:a16="http://schemas.microsoft.com/office/drawing/2014/main" id="{17773C30-5D99-4215-A69D-34D4653E4368}"/>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283515" y="2645825"/>
            <a:ext cx="2793535" cy="373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6497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912A-E35E-47B4-9793-07B571536828}"/>
              </a:ext>
            </a:extLst>
          </p:cNvPr>
          <p:cNvSpPr>
            <a:spLocks noGrp="1"/>
          </p:cNvSpPr>
          <p:nvPr>
            <p:ph type="title"/>
          </p:nvPr>
        </p:nvSpPr>
        <p:spPr/>
        <p:txBody>
          <a:bodyPr/>
          <a:lstStyle/>
          <a:p>
            <a:r>
              <a:rPr lang="en-US" dirty="0"/>
              <a:t>Understanding security access</a:t>
            </a:r>
          </a:p>
        </p:txBody>
      </p:sp>
      <p:sp>
        <p:nvSpPr>
          <p:cNvPr id="3" name="Content Placeholder 2">
            <a:extLst>
              <a:ext uri="{FF2B5EF4-FFF2-40B4-BE49-F238E27FC236}">
                <a16:creationId xmlns:a16="http://schemas.microsoft.com/office/drawing/2014/main" id="{FD93B746-6866-4C81-996E-01054FF00D60}"/>
              </a:ext>
            </a:extLst>
          </p:cNvPr>
          <p:cNvSpPr>
            <a:spLocks noGrp="1"/>
          </p:cNvSpPr>
          <p:nvPr>
            <p:ph idx="1"/>
          </p:nvPr>
        </p:nvSpPr>
        <p:spPr/>
        <p:txBody>
          <a:bodyPr/>
          <a:lstStyle/>
          <a:p>
            <a:r>
              <a:rPr lang="en-US" b="1" dirty="0"/>
              <a:t>MASKING:</a:t>
            </a:r>
          </a:p>
          <a:p>
            <a:pPr lvl="1"/>
            <a:r>
              <a:rPr lang="en-US" sz="2000" dirty="0">
                <a:hlinkClick r:id="rId2"/>
              </a:rPr>
              <a:t>https://www.sbctc.edu/colleges-staff/it-support/security/documentation.aspx</a:t>
            </a:r>
            <a:r>
              <a:rPr lang="en-US" sz="2000" dirty="0"/>
              <a:t>  (Under Documentation &amp;Training, Security Training Presentations, Campus Solutions 4/27/22 </a:t>
            </a:r>
            <a:r>
              <a:rPr lang="en-US" sz="2000" dirty="0" err="1"/>
              <a:t>powerpoint</a:t>
            </a:r>
            <a:r>
              <a:rPr lang="en-US" sz="2000" dirty="0"/>
              <a:t> and under All Pillars, Masking UAT overview Presentation.)</a:t>
            </a:r>
          </a:p>
          <a:p>
            <a:pPr lvl="1"/>
            <a:endParaRPr lang="en-US" sz="2000" dirty="0"/>
          </a:p>
        </p:txBody>
      </p:sp>
      <p:sp>
        <p:nvSpPr>
          <p:cNvPr id="4" name="Slide Number Placeholder 3">
            <a:extLst>
              <a:ext uri="{FF2B5EF4-FFF2-40B4-BE49-F238E27FC236}">
                <a16:creationId xmlns:a16="http://schemas.microsoft.com/office/drawing/2014/main" id="{6E47CDCC-3E08-4534-A225-17CBD8081A76}"/>
              </a:ext>
            </a:extLst>
          </p:cNvPr>
          <p:cNvSpPr>
            <a:spLocks noGrp="1"/>
          </p:cNvSpPr>
          <p:nvPr>
            <p:ph type="sldNum" sz="quarter" idx="12"/>
          </p:nvPr>
        </p:nvSpPr>
        <p:spPr/>
        <p:txBody>
          <a:bodyPr/>
          <a:lstStyle/>
          <a:p>
            <a:fld id="{DEE5BC03-7CE3-4FE3-BC0A-0ACCA8AC1F24}" type="slidenum">
              <a:rPr lang="en-US" smtClean="0"/>
              <a:pPr/>
              <a:t>53</a:t>
            </a:fld>
            <a:endParaRPr lang="en-US" dirty="0"/>
          </a:p>
        </p:txBody>
      </p:sp>
    </p:spTree>
    <p:extLst>
      <p:ext uri="{BB962C8B-B14F-4D97-AF65-F5344CB8AC3E}">
        <p14:creationId xmlns:p14="http://schemas.microsoft.com/office/powerpoint/2010/main" val="10983749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912A-E35E-47B4-9793-07B571536828}"/>
              </a:ext>
            </a:extLst>
          </p:cNvPr>
          <p:cNvSpPr>
            <a:spLocks noGrp="1"/>
          </p:cNvSpPr>
          <p:nvPr>
            <p:ph type="title"/>
          </p:nvPr>
        </p:nvSpPr>
        <p:spPr/>
        <p:txBody>
          <a:bodyPr/>
          <a:lstStyle/>
          <a:p>
            <a:r>
              <a:rPr lang="en-US" dirty="0"/>
              <a:t>Understanding security access</a:t>
            </a:r>
          </a:p>
        </p:txBody>
      </p:sp>
      <p:sp>
        <p:nvSpPr>
          <p:cNvPr id="4" name="Slide Number Placeholder 3">
            <a:extLst>
              <a:ext uri="{FF2B5EF4-FFF2-40B4-BE49-F238E27FC236}">
                <a16:creationId xmlns:a16="http://schemas.microsoft.com/office/drawing/2014/main" id="{6E47CDCC-3E08-4534-A225-17CBD8081A76}"/>
              </a:ext>
            </a:extLst>
          </p:cNvPr>
          <p:cNvSpPr>
            <a:spLocks noGrp="1"/>
          </p:cNvSpPr>
          <p:nvPr>
            <p:ph type="sldNum" sz="quarter" idx="12"/>
          </p:nvPr>
        </p:nvSpPr>
        <p:spPr/>
        <p:txBody>
          <a:bodyPr/>
          <a:lstStyle/>
          <a:p>
            <a:fld id="{DEE5BC03-7CE3-4FE3-BC0A-0ACCA8AC1F24}" type="slidenum">
              <a:rPr lang="en-US" smtClean="0"/>
              <a:pPr/>
              <a:t>54</a:t>
            </a:fld>
            <a:endParaRPr lang="en-US" dirty="0"/>
          </a:p>
        </p:txBody>
      </p:sp>
      <p:sp>
        <p:nvSpPr>
          <p:cNvPr id="5" name="Content Placeholder 2">
            <a:extLst>
              <a:ext uri="{FF2B5EF4-FFF2-40B4-BE49-F238E27FC236}">
                <a16:creationId xmlns:a16="http://schemas.microsoft.com/office/drawing/2014/main" id="{B4557DF7-9BF3-4C53-9A2B-8B78D2208CE0}"/>
              </a:ext>
            </a:extLst>
          </p:cNvPr>
          <p:cNvSpPr>
            <a:spLocks noGrp="1"/>
          </p:cNvSpPr>
          <p:nvPr/>
        </p:nvSpPr>
        <p:spPr>
          <a:xfrm>
            <a:off x="536860" y="2149475"/>
            <a:ext cx="8111840" cy="4572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76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76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76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76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76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Masking as Delivered by Oracle traditionally is controlled by the Primary permission list of the user. </a:t>
            </a:r>
          </a:p>
          <a:p>
            <a:pPr lvl="1"/>
            <a:r>
              <a:rPr lang="en-US" sz="1600" dirty="0"/>
              <a:t>CTC_PT_MASK_NONE</a:t>
            </a:r>
          </a:p>
          <a:p>
            <a:pPr lvl="1"/>
            <a:r>
              <a:rPr lang="en-US" sz="1600" dirty="0"/>
              <a:t>CTC_PT_MASK_ALL</a:t>
            </a:r>
          </a:p>
          <a:p>
            <a:pPr lvl="1"/>
            <a:r>
              <a:rPr lang="en-US" sz="1600" dirty="0"/>
              <a:t>CTC_PT_MASK_PARTIAL</a:t>
            </a:r>
          </a:p>
          <a:p>
            <a:pPr lvl="1"/>
            <a:r>
              <a:rPr lang="en-US" sz="1600" dirty="0"/>
              <a:t>CTC_PT_MASK_SSN</a:t>
            </a:r>
          </a:p>
          <a:p>
            <a:r>
              <a:rPr lang="en-US" sz="2000" dirty="0"/>
              <a:t>This delivered method </a:t>
            </a:r>
            <a:r>
              <a:rPr lang="en-US" sz="2000" b="1" dirty="0"/>
              <a:t>only masks social security number and date of birth</a:t>
            </a:r>
            <a:r>
              <a:rPr lang="en-US" sz="2000" dirty="0"/>
              <a:t>, and doesn’t consider other level 4 data elements. </a:t>
            </a:r>
          </a:p>
          <a:p>
            <a:r>
              <a:rPr lang="en-US" sz="2000" dirty="0"/>
              <a:t>This method also only works on the search look up pages, not on the main pages themselves. </a:t>
            </a:r>
          </a:p>
          <a:p>
            <a:r>
              <a:rPr lang="en-US" sz="2000" dirty="0"/>
              <a:t>Once the user is drilled down to the main page, oracle doesn’t mask the SSN/DOB unless the user has read only access via a security role to enforce masking. </a:t>
            </a:r>
          </a:p>
          <a:p>
            <a:pPr lvl="1"/>
            <a:r>
              <a:rPr lang="en-US" sz="1600" dirty="0"/>
              <a:t>This can be an interruption to daily business processes as some users need to update the data, but not be able to see the SSN. </a:t>
            </a:r>
          </a:p>
        </p:txBody>
      </p:sp>
    </p:spTree>
    <p:extLst>
      <p:ext uri="{BB962C8B-B14F-4D97-AF65-F5344CB8AC3E}">
        <p14:creationId xmlns:p14="http://schemas.microsoft.com/office/powerpoint/2010/main" val="37074467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912A-E35E-47B4-9793-07B571536828}"/>
              </a:ext>
            </a:extLst>
          </p:cNvPr>
          <p:cNvSpPr>
            <a:spLocks noGrp="1"/>
          </p:cNvSpPr>
          <p:nvPr>
            <p:ph type="title"/>
          </p:nvPr>
        </p:nvSpPr>
        <p:spPr/>
        <p:txBody>
          <a:bodyPr/>
          <a:lstStyle/>
          <a:p>
            <a:r>
              <a:rPr lang="en-US" dirty="0"/>
              <a:t>Understanding security access</a:t>
            </a:r>
          </a:p>
        </p:txBody>
      </p:sp>
      <p:sp>
        <p:nvSpPr>
          <p:cNvPr id="4" name="Slide Number Placeholder 3">
            <a:extLst>
              <a:ext uri="{FF2B5EF4-FFF2-40B4-BE49-F238E27FC236}">
                <a16:creationId xmlns:a16="http://schemas.microsoft.com/office/drawing/2014/main" id="{6E47CDCC-3E08-4534-A225-17CBD8081A76}"/>
              </a:ext>
            </a:extLst>
          </p:cNvPr>
          <p:cNvSpPr>
            <a:spLocks noGrp="1"/>
          </p:cNvSpPr>
          <p:nvPr>
            <p:ph type="sldNum" sz="quarter" idx="12"/>
          </p:nvPr>
        </p:nvSpPr>
        <p:spPr/>
        <p:txBody>
          <a:bodyPr/>
          <a:lstStyle/>
          <a:p>
            <a:fld id="{DEE5BC03-7CE3-4FE3-BC0A-0ACCA8AC1F24}" type="slidenum">
              <a:rPr lang="en-US" smtClean="0"/>
              <a:pPr/>
              <a:t>55</a:t>
            </a:fld>
            <a:endParaRPr lang="en-US" dirty="0"/>
          </a:p>
        </p:txBody>
      </p:sp>
      <p:sp>
        <p:nvSpPr>
          <p:cNvPr id="5" name="Content Placeholder 2">
            <a:extLst>
              <a:ext uri="{FF2B5EF4-FFF2-40B4-BE49-F238E27FC236}">
                <a16:creationId xmlns:a16="http://schemas.microsoft.com/office/drawing/2014/main" id="{B4557DF7-9BF3-4C53-9A2B-8B78D2208CE0}"/>
              </a:ext>
            </a:extLst>
          </p:cNvPr>
          <p:cNvSpPr>
            <a:spLocks noGrp="1"/>
          </p:cNvSpPr>
          <p:nvPr/>
        </p:nvSpPr>
        <p:spPr>
          <a:xfrm>
            <a:off x="536860" y="2149475"/>
            <a:ext cx="8111840" cy="4572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76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76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76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76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76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The out-of-box delivered masking solution alone is not adequate.  Oracle delivered a new tool for masking that will allow us to not only mask SSN/DOB on the lookup pages, but it also will allow masking for ALL data 4 level elements on the drill down pages themselves</a:t>
            </a:r>
            <a:r>
              <a:rPr lang="en-US" sz="1600"/>
              <a:t>, no </a:t>
            </a:r>
            <a:r>
              <a:rPr lang="en-US" sz="1600" dirty="0"/>
              <a:t>matter what type of role the user has.  </a:t>
            </a:r>
          </a:p>
          <a:p>
            <a:r>
              <a:rPr lang="en-US" sz="1600" dirty="0"/>
              <a:t>Users will then be able to have update roles to change data if they need to, and have the SSN/DOB masking in effect as well as the other elements.  This will significantly enhance the protection of PII data and not interrupt business processes.  Level 4 elements:</a:t>
            </a:r>
          </a:p>
          <a:p>
            <a:pPr lvl="2"/>
            <a:r>
              <a:rPr lang="en-US" sz="1050" dirty="0"/>
              <a:t>Social Security Number</a:t>
            </a:r>
          </a:p>
          <a:p>
            <a:pPr lvl="2"/>
            <a:r>
              <a:rPr lang="en-US" sz="1050" dirty="0"/>
              <a:t>Date of Birth</a:t>
            </a:r>
          </a:p>
          <a:p>
            <a:pPr lvl="2"/>
            <a:r>
              <a:rPr lang="en-US" sz="1050" dirty="0"/>
              <a:t>Bank Account</a:t>
            </a:r>
          </a:p>
          <a:p>
            <a:pPr lvl="2"/>
            <a:r>
              <a:rPr lang="en-US" sz="1050" dirty="0"/>
              <a:t>Drivers License</a:t>
            </a:r>
          </a:p>
          <a:p>
            <a:pPr lvl="2"/>
            <a:r>
              <a:rPr lang="en-US" sz="1050" dirty="0"/>
              <a:t>Visa Work Permit Number</a:t>
            </a:r>
          </a:p>
          <a:p>
            <a:pPr lvl="2"/>
            <a:r>
              <a:rPr lang="en-US" sz="1050" dirty="0"/>
              <a:t>Net Pay</a:t>
            </a:r>
          </a:p>
          <a:p>
            <a:pPr lvl="2"/>
            <a:r>
              <a:rPr lang="en-US" sz="1050" dirty="0"/>
              <a:t>Garnishments</a:t>
            </a:r>
          </a:p>
          <a:p>
            <a:pPr lvl="2"/>
            <a:r>
              <a:rPr lang="en-US" sz="1050" dirty="0"/>
              <a:t>Accommodations</a:t>
            </a:r>
          </a:p>
          <a:p>
            <a:pPr lvl="2"/>
            <a:r>
              <a:rPr lang="en-US" sz="1050" dirty="0"/>
              <a:t>Disability</a:t>
            </a:r>
          </a:p>
          <a:p>
            <a:pPr lvl="2"/>
            <a:r>
              <a:rPr lang="en-US" sz="1050" dirty="0"/>
              <a:t>Password</a:t>
            </a:r>
          </a:p>
          <a:p>
            <a:pPr lvl="2"/>
            <a:r>
              <a:rPr lang="en-US" sz="1050" dirty="0"/>
              <a:t>Credit Card Number</a:t>
            </a:r>
          </a:p>
          <a:p>
            <a:pPr lvl="2"/>
            <a:r>
              <a:rPr lang="en-US" sz="1050" dirty="0"/>
              <a:t>Sexual Orientation</a:t>
            </a:r>
          </a:p>
          <a:p>
            <a:pPr lvl="2"/>
            <a:r>
              <a:rPr lang="en-US" sz="1050" dirty="0"/>
              <a:t>Gender Identity</a:t>
            </a:r>
          </a:p>
          <a:p>
            <a:pPr lvl="2"/>
            <a:r>
              <a:rPr lang="en-US" sz="1050" dirty="0"/>
              <a:t>Immunization Information</a:t>
            </a:r>
          </a:p>
          <a:p>
            <a:endParaRPr lang="en-US" sz="2000" dirty="0"/>
          </a:p>
          <a:p>
            <a:endParaRPr lang="en-US" sz="2000" dirty="0"/>
          </a:p>
          <a:p>
            <a:pPr lvl="1"/>
            <a:endParaRPr lang="en-US" sz="1200" dirty="0"/>
          </a:p>
          <a:p>
            <a:endParaRPr lang="en-US" sz="1600" dirty="0"/>
          </a:p>
        </p:txBody>
      </p:sp>
    </p:spTree>
    <p:extLst>
      <p:ext uri="{BB962C8B-B14F-4D97-AF65-F5344CB8AC3E}">
        <p14:creationId xmlns:p14="http://schemas.microsoft.com/office/powerpoint/2010/main" val="121807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CB9E-E189-471A-8CC2-54FEEC34FE30}"/>
              </a:ext>
            </a:extLst>
          </p:cNvPr>
          <p:cNvSpPr>
            <a:spLocks noGrp="1"/>
          </p:cNvSpPr>
          <p:nvPr>
            <p:ph type="title"/>
          </p:nvPr>
        </p:nvSpPr>
        <p:spPr/>
        <p:txBody>
          <a:bodyPr/>
          <a:lstStyle/>
          <a:p>
            <a:r>
              <a:rPr lang="en-US" dirty="0"/>
              <a:t>Delegation and Vacation</a:t>
            </a:r>
          </a:p>
        </p:txBody>
      </p:sp>
      <p:sp>
        <p:nvSpPr>
          <p:cNvPr id="3" name="Content Placeholder 2">
            <a:extLst>
              <a:ext uri="{FF2B5EF4-FFF2-40B4-BE49-F238E27FC236}">
                <a16:creationId xmlns:a16="http://schemas.microsoft.com/office/drawing/2014/main" id="{DC478366-27DD-4161-98E3-4EC81D3B23B7}"/>
              </a:ext>
            </a:extLst>
          </p:cNvPr>
          <p:cNvSpPr>
            <a:spLocks noGrp="1"/>
          </p:cNvSpPr>
          <p:nvPr>
            <p:ph idx="1"/>
          </p:nvPr>
        </p:nvSpPr>
        <p:spPr/>
        <p:txBody>
          <a:bodyPr/>
          <a:lstStyle/>
          <a:p>
            <a:r>
              <a:rPr lang="en-US" dirty="0"/>
              <a:t>For users with approval authorities that will be going on vacation or extended leave and need other employees to initiate and approve their transactions, Delegation is the tool for this in HCM/ FS.  </a:t>
            </a:r>
          </a:p>
          <a:p>
            <a:pPr lvl="1"/>
            <a:r>
              <a:rPr lang="en-US" sz="2000" dirty="0">
                <a:hlinkClick r:id="rId2"/>
              </a:rPr>
              <a:t>https://ctclinkreferencecenter.ctclink.us/m/79748/l/1265034-9-2-creating-and-accepting-absence-mgmt-and-t-l-delegation-using-fluid-tile</a:t>
            </a:r>
            <a:endParaRPr lang="en-US" sz="2000" dirty="0"/>
          </a:p>
          <a:p>
            <a:pPr lvl="1"/>
            <a:r>
              <a:rPr lang="en-US" sz="2000" dirty="0">
                <a:hlinkClick r:id="rId3"/>
              </a:rPr>
              <a:t>https://ctclinkreferencecenter.ctclink.us/m/79738/l/1314338-9-2-fin-create-delegation-request</a:t>
            </a:r>
            <a:endParaRPr lang="en-US" sz="2000" dirty="0"/>
          </a:p>
          <a:p>
            <a:pPr lvl="1"/>
            <a:r>
              <a:rPr lang="en-US" sz="2000" dirty="0"/>
              <a:t>There are other QRG’s in ctclinkreferencecenter.ctcLink.us</a:t>
            </a:r>
          </a:p>
          <a:p>
            <a:pPr lvl="1"/>
            <a:endParaRPr lang="en-US" sz="2000" dirty="0"/>
          </a:p>
        </p:txBody>
      </p:sp>
      <p:sp>
        <p:nvSpPr>
          <p:cNvPr id="4" name="Slide Number Placeholder 3">
            <a:extLst>
              <a:ext uri="{FF2B5EF4-FFF2-40B4-BE49-F238E27FC236}">
                <a16:creationId xmlns:a16="http://schemas.microsoft.com/office/drawing/2014/main" id="{5D496771-8C1A-4052-ADBC-B407D3955BA9}"/>
              </a:ext>
            </a:extLst>
          </p:cNvPr>
          <p:cNvSpPr>
            <a:spLocks noGrp="1"/>
          </p:cNvSpPr>
          <p:nvPr>
            <p:ph type="sldNum" sz="quarter" idx="12"/>
          </p:nvPr>
        </p:nvSpPr>
        <p:spPr/>
        <p:txBody>
          <a:bodyPr/>
          <a:lstStyle/>
          <a:p>
            <a:fld id="{DEE5BC03-7CE3-4FE3-BC0A-0ACCA8AC1F24}" type="slidenum">
              <a:rPr lang="en-US" smtClean="0"/>
              <a:pPr/>
              <a:t>56</a:t>
            </a:fld>
            <a:endParaRPr lang="en-US" dirty="0"/>
          </a:p>
        </p:txBody>
      </p:sp>
    </p:spTree>
    <p:extLst>
      <p:ext uri="{BB962C8B-B14F-4D97-AF65-F5344CB8AC3E}">
        <p14:creationId xmlns:p14="http://schemas.microsoft.com/office/powerpoint/2010/main" val="25133287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8A135-2B73-4814-9B51-53F3DC24770A}"/>
              </a:ext>
            </a:extLst>
          </p:cNvPr>
          <p:cNvSpPr>
            <a:spLocks noGrp="1"/>
          </p:cNvSpPr>
          <p:nvPr>
            <p:ph type="title"/>
          </p:nvPr>
        </p:nvSpPr>
        <p:spPr/>
        <p:txBody>
          <a:bodyPr/>
          <a:lstStyle/>
          <a:p>
            <a:r>
              <a:rPr lang="en-US" dirty="0"/>
              <a:t>Working with security admins</a:t>
            </a:r>
          </a:p>
        </p:txBody>
      </p:sp>
      <p:sp>
        <p:nvSpPr>
          <p:cNvPr id="3" name="Content Placeholder 2">
            <a:extLst>
              <a:ext uri="{FF2B5EF4-FFF2-40B4-BE49-F238E27FC236}">
                <a16:creationId xmlns:a16="http://schemas.microsoft.com/office/drawing/2014/main" id="{3AD96910-2DD5-456F-B8A8-365064BB04BB}"/>
              </a:ext>
            </a:extLst>
          </p:cNvPr>
          <p:cNvSpPr>
            <a:spLocks noGrp="1"/>
          </p:cNvSpPr>
          <p:nvPr>
            <p:ph idx="1"/>
          </p:nvPr>
        </p:nvSpPr>
        <p:spPr/>
        <p:txBody>
          <a:bodyPr/>
          <a:lstStyle/>
          <a:p>
            <a:r>
              <a:rPr lang="en-US" dirty="0"/>
              <a:t>Provide as Much information as possible</a:t>
            </a:r>
          </a:p>
          <a:p>
            <a:pPr lvl="1"/>
            <a:r>
              <a:rPr lang="en-US" dirty="0"/>
              <a:t>Navigation to Access Needed</a:t>
            </a:r>
          </a:p>
          <a:p>
            <a:pPr lvl="1"/>
            <a:r>
              <a:rPr lang="en-US" dirty="0"/>
              <a:t>Functional description of Business Process</a:t>
            </a:r>
          </a:p>
          <a:p>
            <a:pPr lvl="1"/>
            <a:r>
              <a:rPr lang="en-US" dirty="0"/>
              <a:t>Screen Shots of Errors</a:t>
            </a:r>
          </a:p>
          <a:p>
            <a:pPr lvl="1"/>
            <a:r>
              <a:rPr lang="en-US" dirty="0"/>
              <a:t>Employee ID of users with Issues</a:t>
            </a:r>
          </a:p>
          <a:p>
            <a:pPr lvl="1"/>
            <a:r>
              <a:rPr lang="en-US" dirty="0"/>
              <a:t>If it is a random issue, try to provide timings if available</a:t>
            </a:r>
          </a:p>
          <a:p>
            <a:pPr lvl="1"/>
            <a:r>
              <a:rPr lang="en-US" dirty="0"/>
              <a:t>Remember least access needed to do a job is critical;  do not give more security than needed, it is an audit issue.</a:t>
            </a:r>
          </a:p>
          <a:p>
            <a:pPr lvl="1"/>
            <a:endParaRPr lang="en-US" dirty="0"/>
          </a:p>
        </p:txBody>
      </p:sp>
      <p:sp>
        <p:nvSpPr>
          <p:cNvPr id="4" name="Slide Number Placeholder 3">
            <a:extLst>
              <a:ext uri="{FF2B5EF4-FFF2-40B4-BE49-F238E27FC236}">
                <a16:creationId xmlns:a16="http://schemas.microsoft.com/office/drawing/2014/main" id="{B940741A-2AAF-4339-B32A-53751C69A1B6}"/>
              </a:ext>
            </a:extLst>
          </p:cNvPr>
          <p:cNvSpPr>
            <a:spLocks noGrp="1"/>
          </p:cNvSpPr>
          <p:nvPr>
            <p:ph type="sldNum" sz="quarter" idx="12"/>
          </p:nvPr>
        </p:nvSpPr>
        <p:spPr/>
        <p:txBody>
          <a:bodyPr/>
          <a:lstStyle/>
          <a:p>
            <a:fld id="{DEE5BC03-7CE3-4FE3-BC0A-0ACCA8AC1F24}" type="slidenum">
              <a:rPr lang="en-US" smtClean="0"/>
              <a:pPr/>
              <a:t>57</a:t>
            </a:fld>
            <a:endParaRPr lang="en-US" dirty="0"/>
          </a:p>
        </p:txBody>
      </p:sp>
    </p:spTree>
    <p:extLst>
      <p:ext uri="{BB962C8B-B14F-4D97-AF65-F5344CB8AC3E}">
        <p14:creationId xmlns:p14="http://schemas.microsoft.com/office/powerpoint/2010/main" val="2033961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9F2F6-03E0-4F57-90B2-0AAD07CE5C4A}"/>
              </a:ext>
            </a:extLst>
          </p:cNvPr>
          <p:cNvSpPr>
            <a:spLocks noGrp="1"/>
          </p:cNvSpPr>
          <p:nvPr>
            <p:ph type="title"/>
          </p:nvPr>
        </p:nvSpPr>
        <p:spPr/>
        <p:txBody>
          <a:bodyPr/>
          <a:lstStyle/>
          <a:p>
            <a:r>
              <a:rPr lang="en-US" dirty="0"/>
              <a:t>Requesting changes to security</a:t>
            </a:r>
          </a:p>
        </p:txBody>
      </p:sp>
      <p:sp>
        <p:nvSpPr>
          <p:cNvPr id="3" name="Content Placeholder 2">
            <a:extLst>
              <a:ext uri="{FF2B5EF4-FFF2-40B4-BE49-F238E27FC236}">
                <a16:creationId xmlns:a16="http://schemas.microsoft.com/office/drawing/2014/main" id="{337576C7-959A-43AD-B8C4-0740EE8EF336}"/>
              </a:ext>
            </a:extLst>
          </p:cNvPr>
          <p:cNvSpPr>
            <a:spLocks noGrp="1"/>
          </p:cNvSpPr>
          <p:nvPr>
            <p:ph idx="1"/>
          </p:nvPr>
        </p:nvSpPr>
        <p:spPr/>
        <p:txBody>
          <a:bodyPr/>
          <a:lstStyle/>
          <a:p>
            <a:r>
              <a:rPr lang="en-US" dirty="0"/>
              <a:t>There are times where roles may have too much access/not enough access, or are mislabeled, etc. </a:t>
            </a:r>
          </a:p>
          <a:p>
            <a:r>
              <a:rPr lang="en-US" dirty="0"/>
              <a:t>SBCTC has a process for New Role Requests or Role Modification Requests</a:t>
            </a:r>
          </a:p>
          <a:p>
            <a:pPr lvl="1"/>
            <a:r>
              <a:rPr lang="en-US" dirty="0"/>
              <a:t>Submit a service desk ticket to the Security Team by pillar</a:t>
            </a:r>
          </a:p>
          <a:p>
            <a:pPr lvl="1"/>
            <a:r>
              <a:rPr lang="en-US" dirty="0"/>
              <a:t>SBCTC will review the request and log it in our change tracking system</a:t>
            </a:r>
          </a:p>
          <a:p>
            <a:pPr lvl="1"/>
            <a:r>
              <a:rPr lang="en-US" dirty="0"/>
              <a:t>Gain Functional approval, Production Support Group approval, and then it goes through development and testing cycles.</a:t>
            </a:r>
          </a:p>
        </p:txBody>
      </p:sp>
      <p:sp>
        <p:nvSpPr>
          <p:cNvPr id="4" name="Slide Number Placeholder 3">
            <a:extLst>
              <a:ext uri="{FF2B5EF4-FFF2-40B4-BE49-F238E27FC236}">
                <a16:creationId xmlns:a16="http://schemas.microsoft.com/office/drawing/2014/main" id="{3B05FE36-A8ED-49F1-A2BD-04FD9668B5F4}"/>
              </a:ext>
            </a:extLst>
          </p:cNvPr>
          <p:cNvSpPr>
            <a:spLocks noGrp="1"/>
          </p:cNvSpPr>
          <p:nvPr>
            <p:ph type="sldNum" sz="quarter" idx="12"/>
          </p:nvPr>
        </p:nvSpPr>
        <p:spPr/>
        <p:txBody>
          <a:bodyPr/>
          <a:lstStyle/>
          <a:p>
            <a:fld id="{DEE5BC03-7CE3-4FE3-BC0A-0ACCA8AC1F24}" type="slidenum">
              <a:rPr lang="en-US" smtClean="0"/>
              <a:pPr/>
              <a:t>58</a:t>
            </a:fld>
            <a:endParaRPr lang="en-US" dirty="0"/>
          </a:p>
        </p:txBody>
      </p:sp>
    </p:spTree>
    <p:extLst>
      <p:ext uri="{BB962C8B-B14F-4D97-AF65-F5344CB8AC3E}">
        <p14:creationId xmlns:p14="http://schemas.microsoft.com/office/powerpoint/2010/main" val="38448132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60F20-1F70-487A-BE68-8BD054FAF12F}"/>
              </a:ext>
            </a:extLst>
          </p:cNvPr>
          <p:cNvSpPr>
            <a:spLocks noGrp="1"/>
          </p:cNvSpPr>
          <p:nvPr>
            <p:ph type="title"/>
          </p:nvPr>
        </p:nvSpPr>
        <p:spPr/>
        <p:txBody>
          <a:bodyPr/>
          <a:lstStyle/>
          <a:p>
            <a:r>
              <a:rPr lang="en-US" dirty="0"/>
              <a:t>Helpful queries</a:t>
            </a:r>
          </a:p>
        </p:txBody>
      </p:sp>
      <p:sp>
        <p:nvSpPr>
          <p:cNvPr id="3" name="Content Placeholder 2">
            <a:extLst>
              <a:ext uri="{FF2B5EF4-FFF2-40B4-BE49-F238E27FC236}">
                <a16:creationId xmlns:a16="http://schemas.microsoft.com/office/drawing/2014/main" id="{E0D3B64B-2EEF-43A9-9749-BB77B134741C}"/>
              </a:ext>
            </a:extLst>
          </p:cNvPr>
          <p:cNvSpPr>
            <a:spLocks noGrp="1"/>
          </p:cNvSpPr>
          <p:nvPr>
            <p:ph idx="1"/>
          </p:nvPr>
        </p:nvSpPr>
        <p:spPr/>
        <p:txBody>
          <a:bodyPr/>
          <a:lstStyle/>
          <a:p>
            <a:r>
              <a:rPr lang="en-US" dirty="0">
                <a:hlinkClick r:id="rId2"/>
              </a:rPr>
              <a:t>https://www.sbctc.edu/resources/documents/colleges-staff/data-services/peoplesoft-ctclink/report-catalog.pdf</a:t>
            </a:r>
            <a:endParaRPr lang="en-US" dirty="0"/>
          </a:p>
          <a:p>
            <a:r>
              <a:rPr lang="en-US" dirty="0"/>
              <a:t>There are queries listed by pillar here with descriptions</a:t>
            </a:r>
          </a:p>
        </p:txBody>
      </p:sp>
      <p:sp>
        <p:nvSpPr>
          <p:cNvPr id="4" name="Slide Number Placeholder 3">
            <a:extLst>
              <a:ext uri="{FF2B5EF4-FFF2-40B4-BE49-F238E27FC236}">
                <a16:creationId xmlns:a16="http://schemas.microsoft.com/office/drawing/2014/main" id="{51CD108E-27E1-4756-A4A9-CC38609A6663}"/>
              </a:ext>
            </a:extLst>
          </p:cNvPr>
          <p:cNvSpPr>
            <a:spLocks noGrp="1"/>
          </p:cNvSpPr>
          <p:nvPr>
            <p:ph type="sldNum" sz="quarter" idx="12"/>
          </p:nvPr>
        </p:nvSpPr>
        <p:spPr/>
        <p:txBody>
          <a:bodyPr/>
          <a:lstStyle/>
          <a:p>
            <a:fld id="{DEE5BC03-7CE3-4FE3-BC0A-0ACCA8AC1F24}" type="slidenum">
              <a:rPr lang="en-US" smtClean="0"/>
              <a:pPr/>
              <a:t>59</a:t>
            </a:fld>
            <a:endParaRPr lang="en-US" dirty="0"/>
          </a:p>
        </p:txBody>
      </p:sp>
    </p:spTree>
    <p:extLst>
      <p:ext uri="{BB962C8B-B14F-4D97-AF65-F5344CB8AC3E}">
        <p14:creationId xmlns:p14="http://schemas.microsoft.com/office/powerpoint/2010/main" val="2190045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BF1A6-780A-4BE2-8B03-88B9D2E5E75E}"/>
              </a:ext>
            </a:extLst>
          </p:cNvPr>
          <p:cNvSpPr>
            <a:spLocks noGrp="1"/>
          </p:cNvSpPr>
          <p:nvPr>
            <p:ph type="title"/>
          </p:nvPr>
        </p:nvSpPr>
        <p:spPr/>
        <p:txBody>
          <a:bodyPr/>
          <a:lstStyle/>
          <a:p>
            <a:r>
              <a:rPr lang="en-US" dirty="0"/>
              <a:t>Accessing ctcLink	</a:t>
            </a:r>
          </a:p>
        </p:txBody>
      </p:sp>
      <p:sp>
        <p:nvSpPr>
          <p:cNvPr id="3" name="Content Placeholder 2">
            <a:extLst>
              <a:ext uri="{FF2B5EF4-FFF2-40B4-BE49-F238E27FC236}">
                <a16:creationId xmlns:a16="http://schemas.microsoft.com/office/drawing/2014/main" id="{F50E5F53-429D-41D0-874F-DC9FD847C609}"/>
              </a:ext>
            </a:extLst>
          </p:cNvPr>
          <p:cNvSpPr>
            <a:spLocks noGrp="1"/>
          </p:cNvSpPr>
          <p:nvPr>
            <p:ph idx="1"/>
          </p:nvPr>
        </p:nvSpPr>
        <p:spPr>
          <a:xfrm>
            <a:off x="536860" y="2256638"/>
            <a:ext cx="8336975" cy="4093827"/>
          </a:xfrm>
        </p:spPr>
        <p:txBody>
          <a:bodyPr/>
          <a:lstStyle/>
          <a:p>
            <a:r>
              <a:rPr lang="en-US" sz="2400" b="1" dirty="0"/>
              <a:t>First Time User Process Cont’d</a:t>
            </a:r>
          </a:p>
          <a:p>
            <a:pPr lvl="1"/>
            <a:r>
              <a:rPr lang="en-US" sz="1800" dirty="0"/>
              <a:t>Select the </a:t>
            </a:r>
            <a:r>
              <a:rPr lang="en-US" sz="1800" b="1" dirty="0"/>
              <a:t>OK</a:t>
            </a:r>
            <a:r>
              <a:rPr lang="en-US" sz="1800" dirty="0"/>
              <a:t> button when the redirection pop up message displays.</a:t>
            </a:r>
          </a:p>
          <a:p>
            <a:pPr lvl="1"/>
            <a:r>
              <a:rPr lang="en-US" sz="1800" dirty="0"/>
              <a:t>The</a:t>
            </a:r>
            <a:r>
              <a:rPr lang="en-US" sz="1800" b="1" dirty="0"/>
              <a:t> Activate Your Account</a:t>
            </a:r>
            <a:r>
              <a:rPr lang="en-US" sz="1800" dirty="0"/>
              <a:t> page displays.</a:t>
            </a:r>
          </a:p>
          <a:p>
            <a:pPr lvl="1"/>
            <a:r>
              <a:rPr lang="en-US" sz="1800" dirty="0"/>
              <a:t>Enter your </a:t>
            </a:r>
            <a:r>
              <a:rPr lang="en-US" sz="1800" b="1" dirty="0"/>
              <a:t>First Name</a:t>
            </a:r>
            <a:r>
              <a:rPr lang="en-US" sz="1800" dirty="0"/>
              <a:t> and </a:t>
            </a:r>
            <a:r>
              <a:rPr lang="en-US" sz="1800" b="1" dirty="0"/>
              <a:t>Last Name</a:t>
            </a:r>
            <a:r>
              <a:rPr lang="en-US" sz="1800" dirty="0"/>
              <a:t>. Please make sure you have entered your name correctly. </a:t>
            </a:r>
            <a:r>
              <a:rPr lang="en-US" sz="1800" i="1" dirty="0"/>
              <a:t>(If your legal name is a single name—such as </a:t>
            </a:r>
            <a:r>
              <a:rPr lang="en-US" sz="1800" i="1" dirty="0" err="1"/>
              <a:t>Pran</a:t>
            </a:r>
            <a:r>
              <a:rPr lang="en-US" sz="1800" i="1" dirty="0"/>
              <a:t>, Madonna or Nani - you must enter a hyphen (-) in the First Name field and enter your single name in the Last Name field.)</a:t>
            </a:r>
            <a:r>
              <a:rPr lang="en-US" sz="1800" dirty="0"/>
              <a:t> </a:t>
            </a:r>
          </a:p>
          <a:p>
            <a:pPr lvl="1"/>
            <a:r>
              <a:rPr lang="en-US" sz="1800" dirty="0"/>
              <a:t>Enter your </a:t>
            </a:r>
            <a:r>
              <a:rPr lang="en-US" sz="1800" b="1" dirty="0"/>
              <a:t>Date of Birth </a:t>
            </a:r>
            <a:r>
              <a:rPr lang="en-US" sz="1800" dirty="0"/>
              <a:t>(MM/DD/YYYY) as shown or use the calendar icon.</a:t>
            </a:r>
          </a:p>
          <a:p>
            <a:pPr lvl="1"/>
            <a:r>
              <a:rPr lang="en-US" sz="1800" dirty="0"/>
              <a:t>From the drop-down menu select:</a:t>
            </a:r>
          </a:p>
          <a:p>
            <a:pPr lvl="2"/>
            <a:r>
              <a:rPr lang="en-US" sz="1400" b="1" dirty="0"/>
              <a:t>ctcLink ID</a:t>
            </a:r>
            <a:r>
              <a:rPr lang="en-US" sz="1400" dirty="0"/>
              <a:t> (new) if you are a new student or employee.</a:t>
            </a:r>
          </a:p>
          <a:p>
            <a:pPr lvl="1"/>
            <a:r>
              <a:rPr lang="en-US" sz="1800" dirty="0"/>
              <a:t>Enter your</a:t>
            </a:r>
            <a:r>
              <a:rPr lang="en-US" sz="1800" b="1" dirty="0"/>
              <a:t> ctcLink ID</a:t>
            </a:r>
            <a:r>
              <a:rPr lang="en-US" sz="1800" dirty="0"/>
              <a:t>.</a:t>
            </a:r>
          </a:p>
          <a:p>
            <a:pPr lvl="1"/>
            <a:r>
              <a:rPr lang="en-US" sz="1800" dirty="0"/>
              <a:t>Select the </a:t>
            </a:r>
            <a:r>
              <a:rPr lang="en-US" sz="1800" b="1" dirty="0"/>
              <a:t>Submit</a:t>
            </a:r>
            <a:r>
              <a:rPr lang="en-US" sz="1800" dirty="0"/>
              <a:t> button.</a:t>
            </a:r>
          </a:p>
          <a:p>
            <a:pPr lvl="1"/>
            <a:endParaRPr lang="en-US" dirty="0"/>
          </a:p>
        </p:txBody>
      </p:sp>
      <p:sp>
        <p:nvSpPr>
          <p:cNvPr id="4" name="Slide Number Placeholder 3">
            <a:extLst>
              <a:ext uri="{FF2B5EF4-FFF2-40B4-BE49-F238E27FC236}">
                <a16:creationId xmlns:a16="http://schemas.microsoft.com/office/drawing/2014/main" id="{122181B2-2556-4BF9-9D08-7646A171E030}"/>
              </a:ext>
            </a:extLst>
          </p:cNvPr>
          <p:cNvSpPr>
            <a:spLocks noGrp="1"/>
          </p:cNvSpPr>
          <p:nvPr>
            <p:ph type="sldNum" sz="quarter" idx="12"/>
          </p:nvPr>
        </p:nvSpPr>
        <p:spPr/>
        <p:txBody>
          <a:bodyPr/>
          <a:lstStyle/>
          <a:p>
            <a:fld id="{DEE5BC03-7CE3-4FE3-BC0A-0ACCA8AC1F24}" type="slidenum">
              <a:rPr lang="en-US" smtClean="0"/>
              <a:pPr/>
              <a:t>6</a:t>
            </a:fld>
            <a:endParaRPr lang="en-US" dirty="0"/>
          </a:p>
        </p:txBody>
      </p:sp>
    </p:spTree>
    <p:extLst>
      <p:ext uri="{BB962C8B-B14F-4D97-AF65-F5344CB8AC3E}">
        <p14:creationId xmlns:p14="http://schemas.microsoft.com/office/powerpoint/2010/main" val="15394162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1488F-121C-45BC-9FDE-A23FAE4728AC}"/>
              </a:ext>
            </a:extLst>
          </p:cNvPr>
          <p:cNvSpPr>
            <a:spLocks noGrp="1"/>
          </p:cNvSpPr>
          <p:nvPr>
            <p:ph type="title"/>
          </p:nvPr>
        </p:nvSpPr>
        <p:spPr/>
        <p:txBody>
          <a:bodyPr/>
          <a:lstStyle/>
          <a:p>
            <a:r>
              <a:rPr lang="en-US" dirty="0"/>
              <a:t>Useful links</a:t>
            </a:r>
          </a:p>
        </p:txBody>
      </p:sp>
      <p:sp>
        <p:nvSpPr>
          <p:cNvPr id="3" name="Content Placeholder 2">
            <a:extLst>
              <a:ext uri="{FF2B5EF4-FFF2-40B4-BE49-F238E27FC236}">
                <a16:creationId xmlns:a16="http://schemas.microsoft.com/office/drawing/2014/main" id="{8972333B-1A5B-4EF4-9F1F-FD173D9FB98A}"/>
              </a:ext>
            </a:extLst>
          </p:cNvPr>
          <p:cNvSpPr>
            <a:spLocks noGrp="1"/>
          </p:cNvSpPr>
          <p:nvPr>
            <p:ph idx="1"/>
          </p:nvPr>
        </p:nvSpPr>
        <p:spPr/>
        <p:txBody>
          <a:bodyPr/>
          <a:lstStyle/>
          <a:p>
            <a:r>
              <a:rPr lang="en-US" sz="2000" dirty="0">
                <a:hlinkClick r:id="rId2"/>
              </a:rPr>
              <a:t>https://www.sbctc.edu/colleges-staff/it-support/erp-support/submit-ticket.aspx</a:t>
            </a:r>
            <a:r>
              <a:rPr lang="en-US" sz="2000" dirty="0"/>
              <a:t> (How to get ctcLink Support)</a:t>
            </a:r>
          </a:p>
          <a:p>
            <a:r>
              <a:rPr lang="en-US" sz="2000" dirty="0">
                <a:hlinkClick r:id="rId3"/>
              </a:rPr>
              <a:t>https://www.sbctc.edu/colleges-staff/it-support/security/default.aspx</a:t>
            </a:r>
            <a:r>
              <a:rPr lang="en-US" sz="2000" dirty="0"/>
              <a:t>  (ctcLink Security)</a:t>
            </a:r>
          </a:p>
          <a:p>
            <a:r>
              <a:rPr lang="en-US" sz="2000" dirty="0">
                <a:hlinkClick r:id="rId4"/>
              </a:rPr>
              <a:t>https://www.sbctc.edu/colleges-staff/it-support/erp-support/ctclink-training/default.aspx</a:t>
            </a:r>
            <a:r>
              <a:rPr lang="en-US" sz="2000" dirty="0"/>
              <a:t>	(ctcLink Training)</a:t>
            </a:r>
          </a:p>
          <a:p>
            <a:r>
              <a:rPr lang="en-US" sz="2000" dirty="0">
                <a:hlinkClick r:id="rId5"/>
              </a:rPr>
              <a:t>https://ctclinkreferencecenter.ctclink.us/</a:t>
            </a:r>
            <a:r>
              <a:rPr lang="en-US" sz="2000" dirty="0"/>
              <a:t>  (ctcLink Reference Center)</a:t>
            </a:r>
          </a:p>
        </p:txBody>
      </p:sp>
      <p:sp>
        <p:nvSpPr>
          <p:cNvPr id="4" name="Slide Number Placeholder 3">
            <a:extLst>
              <a:ext uri="{FF2B5EF4-FFF2-40B4-BE49-F238E27FC236}">
                <a16:creationId xmlns:a16="http://schemas.microsoft.com/office/drawing/2014/main" id="{BD47BA02-87ED-43AD-8C97-9AF9F3509786}"/>
              </a:ext>
            </a:extLst>
          </p:cNvPr>
          <p:cNvSpPr>
            <a:spLocks noGrp="1"/>
          </p:cNvSpPr>
          <p:nvPr>
            <p:ph type="sldNum" sz="quarter" idx="12"/>
          </p:nvPr>
        </p:nvSpPr>
        <p:spPr/>
        <p:txBody>
          <a:bodyPr/>
          <a:lstStyle/>
          <a:p>
            <a:fld id="{DEE5BC03-7CE3-4FE3-BC0A-0ACCA8AC1F24}" type="slidenum">
              <a:rPr lang="en-US" smtClean="0"/>
              <a:pPr/>
              <a:t>60</a:t>
            </a:fld>
            <a:endParaRPr lang="en-US" dirty="0"/>
          </a:p>
        </p:txBody>
      </p:sp>
    </p:spTree>
    <p:extLst>
      <p:ext uri="{BB962C8B-B14F-4D97-AF65-F5344CB8AC3E}">
        <p14:creationId xmlns:p14="http://schemas.microsoft.com/office/powerpoint/2010/main" val="19072649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feedback</a:t>
            </a:r>
          </a:p>
        </p:txBody>
      </p:sp>
      <p:sp>
        <p:nvSpPr>
          <p:cNvPr id="3" name="Text Placeholder 2"/>
          <p:cNvSpPr>
            <a:spLocks noGrp="1"/>
          </p:cNvSpPr>
          <p:nvPr>
            <p:ph type="body" sz="quarter" idx="10"/>
          </p:nvPr>
        </p:nvSpPr>
        <p:spPr/>
        <p:txBody>
          <a:bodyPr/>
          <a:lstStyle/>
          <a:p>
            <a:r>
              <a:rPr lang="en-US" dirty="0"/>
              <a:t>Questions?</a:t>
            </a:r>
          </a:p>
          <a:p>
            <a:r>
              <a:rPr lang="en-US" dirty="0"/>
              <a:t>Feedback?</a:t>
            </a:r>
          </a:p>
          <a:p>
            <a:r>
              <a:rPr lang="en-US" dirty="0"/>
              <a:t>Any Parking Lot issues</a:t>
            </a:r>
          </a:p>
          <a:p>
            <a:endParaRPr lang="en-US" dirty="0"/>
          </a:p>
          <a:p>
            <a:pPr marL="0" indent="0">
              <a:buNone/>
            </a:pPr>
            <a:r>
              <a:rPr lang="en-US" dirty="0"/>
              <a:t>THANK YOU FOR ATTENDING</a:t>
            </a:r>
          </a:p>
        </p:txBody>
      </p:sp>
    </p:spTree>
    <p:extLst>
      <p:ext uri="{BB962C8B-B14F-4D97-AF65-F5344CB8AC3E}">
        <p14:creationId xmlns:p14="http://schemas.microsoft.com/office/powerpoint/2010/main" val="4188286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BF1A6-780A-4BE2-8B03-88B9D2E5E75E}"/>
              </a:ext>
            </a:extLst>
          </p:cNvPr>
          <p:cNvSpPr>
            <a:spLocks noGrp="1"/>
          </p:cNvSpPr>
          <p:nvPr>
            <p:ph type="title"/>
          </p:nvPr>
        </p:nvSpPr>
        <p:spPr/>
        <p:txBody>
          <a:bodyPr/>
          <a:lstStyle/>
          <a:p>
            <a:r>
              <a:rPr lang="en-US" dirty="0"/>
              <a:t>Accessing ctcLink	</a:t>
            </a:r>
          </a:p>
        </p:txBody>
      </p:sp>
      <p:sp>
        <p:nvSpPr>
          <p:cNvPr id="3" name="Content Placeholder 2">
            <a:extLst>
              <a:ext uri="{FF2B5EF4-FFF2-40B4-BE49-F238E27FC236}">
                <a16:creationId xmlns:a16="http://schemas.microsoft.com/office/drawing/2014/main" id="{F50E5F53-429D-41D0-874F-DC9FD847C609}"/>
              </a:ext>
            </a:extLst>
          </p:cNvPr>
          <p:cNvSpPr>
            <a:spLocks noGrp="1"/>
          </p:cNvSpPr>
          <p:nvPr>
            <p:ph idx="1"/>
          </p:nvPr>
        </p:nvSpPr>
        <p:spPr/>
        <p:txBody>
          <a:bodyPr/>
          <a:lstStyle/>
          <a:p>
            <a:r>
              <a:rPr lang="en-US" sz="2400" b="1" dirty="0"/>
              <a:t>First Time User Process Cont’d</a:t>
            </a:r>
          </a:p>
          <a:p>
            <a:pPr lvl="1"/>
            <a:endParaRPr lang="en-US" dirty="0"/>
          </a:p>
        </p:txBody>
      </p:sp>
      <p:sp>
        <p:nvSpPr>
          <p:cNvPr id="4" name="Slide Number Placeholder 3">
            <a:extLst>
              <a:ext uri="{FF2B5EF4-FFF2-40B4-BE49-F238E27FC236}">
                <a16:creationId xmlns:a16="http://schemas.microsoft.com/office/drawing/2014/main" id="{122181B2-2556-4BF9-9D08-7646A171E030}"/>
              </a:ext>
            </a:extLst>
          </p:cNvPr>
          <p:cNvSpPr>
            <a:spLocks noGrp="1"/>
          </p:cNvSpPr>
          <p:nvPr>
            <p:ph type="sldNum" sz="quarter" idx="12"/>
          </p:nvPr>
        </p:nvSpPr>
        <p:spPr/>
        <p:txBody>
          <a:bodyPr/>
          <a:lstStyle/>
          <a:p>
            <a:fld id="{DEE5BC03-7CE3-4FE3-BC0A-0ACCA8AC1F24}" type="slidenum">
              <a:rPr lang="en-US" smtClean="0"/>
              <a:pPr/>
              <a:t>7</a:t>
            </a:fld>
            <a:endParaRPr lang="en-US" dirty="0"/>
          </a:p>
        </p:txBody>
      </p:sp>
      <p:pic>
        <p:nvPicPr>
          <p:cNvPr id="6" name="Picture 5">
            <a:extLst>
              <a:ext uri="{FF2B5EF4-FFF2-40B4-BE49-F238E27FC236}">
                <a16:creationId xmlns:a16="http://schemas.microsoft.com/office/drawing/2014/main" id="{E1DF18F7-8B83-4047-B0C9-7A6CD45A60B2}"/>
              </a:ext>
            </a:extLst>
          </p:cNvPr>
          <p:cNvPicPr>
            <a:picLocks noChangeAspect="1"/>
          </p:cNvPicPr>
          <p:nvPr/>
        </p:nvPicPr>
        <p:blipFill>
          <a:blip r:embed="rId2"/>
          <a:stretch>
            <a:fillRect/>
          </a:stretch>
        </p:blipFill>
        <p:spPr>
          <a:xfrm>
            <a:off x="2091262" y="2832388"/>
            <a:ext cx="4391025" cy="3495675"/>
          </a:xfrm>
          <a:prstGeom prst="rect">
            <a:avLst/>
          </a:prstGeom>
        </p:spPr>
      </p:pic>
    </p:spTree>
    <p:extLst>
      <p:ext uri="{BB962C8B-B14F-4D97-AF65-F5344CB8AC3E}">
        <p14:creationId xmlns:p14="http://schemas.microsoft.com/office/powerpoint/2010/main" val="2771454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BF1A6-780A-4BE2-8B03-88B9D2E5E75E}"/>
              </a:ext>
            </a:extLst>
          </p:cNvPr>
          <p:cNvSpPr>
            <a:spLocks noGrp="1"/>
          </p:cNvSpPr>
          <p:nvPr>
            <p:ph type="title"/>
          </p:nvPr>
        </p:nvSpPr>
        <p:spPr/>
        <p:txBody>
          <a:bodyPr/>
          <a:lstStyle/>
          <a:p>
            <a:r>
              <a:rPr lang="en-US" dirty="0"/>
              <a:t>Accessing ctcLink	</a:t>
            </a:r>
          </a:p>
        </p:txBody>
      </p:sp>
      <p:sp>
        <p:nvSpPr>
          <p:cNvPr id="3" name="Content Placeholder 2">
            <a:extLst>
              <a:ext uri="{FF2B5EF4-FFF2-40B4-BE49-F238E27FC236}">
                <a16:creationId xmlns:a16="http://schemas.microsoft.com/office/drawing/2014/main" id="{F50E5F53-429D-41D0-874F-DC9FD847C609}"/>
              </a:ext>
            </a:extLst>
          </p:cNvPr>
          <p:cNvSpPr>
            <a:spLocks noGrp="1"/>
          </p:cNvSpPr>
          <p:nvPr>
            <p:ph idx="1"/>
          </p:nvPr>
        </p:nvSpPr>
        <p:spPr/>
        <p:txBody>
          <a:bodyPr/>
          <a:lstStyle/>
          <a:p>
            <a:r>
              <a:rPr lang="en-US" sz="2400" b="1" dirty="0"/>
              <a:t>First Time User Process Cont’d</a:t>
            </a:r>
          </a:p>
          <a:p>
            <a:pPr lvl="1"/>
            <a:r>
              <a:rPr lang="en-US" sz="2000" dirty="0"/>
              <a:t>The </a:t>
            </a:r>
            <a:r>
              <a:rPr lang="en-US" sz="2000" b="1" dirty="0"/>
              <a:t>Set Your Password</a:t>
            </a:r>
            <a:r>
              <a:rPr lang="en-US" sz="2000" dirty="0"/>
              <a:t> page displays. This page is used to set up your password and your account recovery options. Enter your preferred </a:t>
            </a:r>
            <a:r>
              <a:rPr lang="en-US" sz="2000" b="1" dirty="0"/>
              <a:t>Email</a:t>
            </a:r>
            <a:r>
              <a:rPr lang="en-US" sz="2000" dirty="0"/>
              <a:t> address.</a:t>
            </a:r>
          </a:p>
          <a:p>
            <a:pPr lvl="1"/>
            <a:r>
              <a:rPr lang="en-US" sz="2000" dirty="0"/>
              <a:t>Select the </a:t>
            </a:r>
            <a:r>
              <a:rPr lang="en-US" sz="2000" b="1" dirty="0"/>
              <a:t>Security Question</a:t>
            </a:r>
            <a:r>
              <a:rPr lang="en-US" sz="2000" dirty="0"/>
              <a:t> from the drop-down menu. </a:t>
            </a:r>
          </a:p>
          <a:p>
            <a:pPr lvl="1"/>
            <a:r>
              <a:rPr lang="en-US" sz="2000" dirty="0"/>
              <a:t>Provide the </a:t>
            </a:r>
            <a:r>
              <a:rPr lang="en-US" sz="2000" b="1" dirty="0"/>
              <a:t>Answer</a:t>
            </a:r>
            <a:r>
              <a:rPr lang="en-US" sz="2000" dirty="0"/>
              <a:t> to your security question. (No Spaces in Answer)</a:t>
            </a:r>
          </a:p>
          <a:p>
            <a:pPr lvl="1"/>
            <a:r>
              <a:rPr lang="en-US" sz="2000" dirty="0"/>
              <a:t>Additional Account Recovery options located in the </a:t>
            </a:r>
            <a:r>
              <a:rPr lang="en-US" sz="2000" b="1" dirty="0"/>
              <a:t>Account Recovery </a:t>
            </a:r>
            <a:r>
              <a:rPr lang="en-US" sz="2000" dirty="0"/>
              <a:t>box.</a:t>
            </a:r>
          </a:p>
          <a:p>
            <a:pPr lvl="2"/>
            <a:r>
              <a:rPr lang="en-US" sz="1800" dirty="0"/>
              <a:t>Enter </a:t>
            </a:r>
            <a:r>
              <a:rPr lang="en-US" sz="1800" b="1" dirty="0"/>
              <a:t>Phone Number</a:t>
            </a:r>
            <a:r>
              <a:rPr lang="en-US" sz="1800" dirty="0"/>
              <a:t> for text (SMS) option.</a:t>
            </a:r>
          </a:p>
          <a:p>
            <a:pPr lvl="2"/>
            <a:r>
              <a:rPr lang="en-US" sz="1800" dirty="0"/>
              <a:t>Enter </a:t>
            </a:r>
            <a:r>
              <a:rPr lang="en-US" sz="1800" b="1" dirty="0"/>
              <a:t>Phone Number</a:t>
            </a:r>
            <a:r>
              <a:rPr lang="en-US" sz="1800" dirty="0"/>
              <a:t> for voice option.</a:t>
            </a:r>
          </a:p>
          <a:p>
            <a:pPr lvl="1"/>
            <a:endParaRPr lang="en-US" sz="2000" b="1" dirty="0"/>
          </a:p>
          <a:p>
            <a:pPr lvl="1"/>
            <a:endParaRPr lang="en-US" dirty="0"/>
          </a:p>
        </p:txBody>
      </p:sp>
      <p:sp>
        <p:nvSpPr>
          <p:cNvPr id="4" name="Slide Number Placeholder 3">
            <a:extLst>
              <a:ext uri="{FF2B5EF4-FFF2-40B4-BE49-F238E27FC236}">
                <a16:creationId xmlns:a16="http://schemas.microsoft.com/office/drawing/2014/main" id="{122181B2-2556-4BF9-9D08-7646A171E030}"/>
              </a:ext>
            </a:extLst>
          </p:cNvPr>
          <p:cNvSpPr>
            <a:spLocks noGrp="1"/>
          </p:cNvSpPr>
          <p:nvPr>
            <p:ph type="sldNum" sz="quarter" idx="12"/>
          </p:nvPr>
        </p:nvSpPr>
        <p:spPr/>
        <p:txBody>
          <a:bodyPr/>
          <a:lstStyle/>
          <a:p>
            <a:fld id="{DEE5BC03-7CE3-4FE3-BC0A-0ACCA8AC1F24}" type="slidenum">
              <a:rPr lang="en-US" smtClean="0"/>
              <a:pPr/>
              <a:t>8</a:t>
            </a:fld>
            <a:endParaRPr lang="en-US" dirty="0"/>
          </a:p>
        </p:txBody>
      </p:sp>
    </p:spTree>
    <p:extLst>
      <p:ext uri="{BB962C8B-B14F-4D97-AF65-F5344CB8AC3E}">
        <p14:creationId xmlns:p14="http://schemas.microsoft.com/office/powerpoint/2010/main" val="3193464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BF1A6-780A-4BE2-8B03-88B9D2E5E75E}"/>
              </a:ext>
            </a:extLst>
          </p:cNvPr>
          <p:cNvSpPr>
            <a:spLocks noGrp="1"/>
          </p:cNvSpPr>
          <p:nvPr>
            <p:ph type="title"/>
          </p:nvPr>
        </p:nvSpPr>
        <p:spPr/>
        <p:txBody>
          <a:bodyPr/>
          <a:lstStyle/>
          <a:p>
            <a:r>
              <a:rPr lang="en-US" dirty="0"/>
              <a:t>Accessing ctcLink	</a:t>
            </a:r>
          </a:p>
        </p:txBody>
      </p:sp>
      <p:sp>
        <p:nvSpPr>
          <p:cNvPr id="3" name="Content Placeholder 2">
            <a:extLst>
              <a:ext uri="{FF2B5EF4-FFF2-40B4-BE49-F238E27FC236}">
                <a16:creationId xmlns:a16="http://schemas.microsoft.com/office/drawing/2014/main" id="{F50E5F53-429D-41D0-874F-DC9FD847C609}"/>
              </a:ext>
            </a:extLst>
          </p:cNvPr>
          <p:cNvSpPr>
            <a:spLocks noGrp="1"/>
          </p:cNvSpPr>
          <p:nvPr>
            <p:ph idx="1"/>
          </p:nvPr>
        </p:nvSpPr>
        <p:spPr/>
        <p:txBody>
          <a:bodyPr/>
          <a:lstStyle/>
          <a:p>
            <a:r>
              <a:rPr lang="en-US" sz="2400" b="1" dirty="0"/>
              <a:t>First Time User Process Cont’d</a:t>
            </a:r>
          </a:p>
          <a:p>
            <a:pPr lvl="1"/>
            <a:r>
              <a:rPr lang="en-US" sz="1800" dirty="0"/>
              <a:t>Create your </a:t>
            </a:r>
            <a:r>
              <a:rPr lang="en-US" sz="1800" b="1" dirty="0"/>
              <a:t>Password</a:t>
            </a:r>
            <a:r>
              <a:rPr lang="en-US" sz="1800" dirty="0"/>
              <a:t>. (At least 8 characters, including at least one uppercase letter, one lowercase letter and one number. Special characters may be used but are not required. Do NOT use all or part of your first or last name as part of your password.)</a:t>
            </a:r>
          </a:p>
          <a:p>
            <a:pPr lvl="1"/>
            <a:r>
              <a:rPr lang="en-US" sz="1800" b="1" dirty="0"/>
              <a:t>Confirm</a:t>
            </a:r>
            <a:r>
              <a:rPr lang="en-US" sz="1800" dirty="0"/>
              <a:t> your </a:t>
            </a:r>
            <a:r>
              <a:rPr lang="en-US" sz="1800" b="1" dirty="0"/>
              <a:t>Password</a:t>
            </a:r>
            <a:r>
              <a:rPr lang="en-US" sz="1800" dirty="0"/>
              <a:t>.</a:t>
            </a:r>
          </a:p>
          <a:p>
            <a:pPr lvl="1"/>
            <a:r>
              <a:rPr lang="en-US" sz="1800" dirty="0"/>
              <a:t>Select the </a:t>
            </a:r>
            <a:r>
              <a:rPr lang="en-US" sz="1800" b="1" dirty="0"/>
              <a:t>Submit</a:t>
            </a:r>
            <a:r>
              <a:rPr lang="en-US" sz="1800" dirty="0"/>
              <a:t> button.</a:t>
            </a:r>
          </a:p>
          <a:p>
            <a:pPr lvl="1"/>
            <a:endParaRPr lang="en-US" sz="2000" b="1" dirty="0"/>
          </a:p>
          <a:p>
            <a:pPr lvl="1"/>
            <a:endParaRPr lang="en-US" dirty="0"/>
          </a:p>
        </p:txBody>
      </p:sp>
      <p:sp>
        <p:nvSpPr>
          <p:cNvPr id="4" name="Slide Number Placeholder 3">
            <a:extLst>
              <a:ext uri="{FF2B5EF4-FFF2-40B4-BE49-F238E27FC236}">
                <a16:creationId xmlns:a16="http://schemas.microsoft.com/office/drawing/2014/main" id="{122181B2-2556-4BF9-9D08-7646A171E030}"/>
              </a:ext>
            </a:extLst>
          </p:cNvPr>
          <p:cNvSpPr>
            <a:spLocks noGrp="1"/>
          </p:cNvSpPr>
          <p:nvPr>
            <p:ph type="sldNum" sz="quarter" idx="12"/>
          </p:nvPr>
        </p:nvSpPr>
        <p:spPr/>
        <p:txBody>
          <a:bodyPr/>
          <a:lstStyle/>
          <a:p>
            <a:fld id="{DEE5BC03-7CE3-4FE3-BC0A-0ACCA8AC1F24}" type="slidenum">
              <a:rPr lang="en-US" smtClean="0"/>
              <a:pPr/>
              <a:t>9</a:t>
            </a:fld>
            <a:endParaRPr lang="en-US" dirty="0"/>
          </a:p>
        </p:txBody>
      </p:sp>
      <p:pic>
        <p:nvPicPr>
          <p:cNvPr id="5" name="Picture 4">
            <a:extLst>
              <a:ext uri="{FF2B5EF4-FFF2-40B4-BE49-F238E27FC236}">
                <a16:creationId xmlns:a16="http://schemas.microsoft.com/office/drawing/2014/main" id="{6867B6F7-8DE6-4D74-89EF-8C7D69F2C0A6}"/>
              </a:ext>
            </a:extLst>
          </p:cNvPr>
          <p:cNvPicPr>
            <a:picLocks noChangeAspect="1"/>
          </p:cNvPicPr>
          <p:nvPr/>
        </p:nvPicPr>
        <p:blipFill>
          <a:blip r:embed="rId2"/>
          <a:stretch>
            <a:fillRect/>
          </a:stretch>
        </p:blipFill>
        <p:spPr>
          <a:xfrm>
            <a:off x="4734232" y="3607266"/>
            <a:ext cx="2680980" cy="2945934"/>
          </a:xfrm>
          <a:prstGeom prst="rect">
            <a:avLst/>
          </a:prstGeom>
        </p:spPr>
      </p:pic>
    </p:spTree>
    <p:extLst>
      <p:ext uri="{BB962C8B-B14F-4D97-AF65-F5344CB8AC3E}">
        <p14:creationId xmlns:p14="http://schemas.microsoft.com/office/powerpoint/2010/main" val="3180118980"/>
      </p:ext>
    </p:extLst>
  </p:cSld>
  <p:clrMapOvr>
    <a:masterClrMapping/>
  </p:clrMapOvr>
</p:sld>
</file>

<file path=ppt/theme/theme1.xml><?xml version="1.0" encoding="utf-8"?>
<a:theme xmlns:a="http://schemas.openxmlformats.org/drawingml/2006/main" name="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ECA933C-E61D-4F0A-B8CC-7399F5DE585F}" vid="{FB695196-C725-406F-B47F-C1D50E497C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ontent_x0020_Owner xmlns="d9922a8a-c8e9-487d-95d2-c6b1c2450a72">
      <UserInfo>
        <DisplayName>Katie Rose</DisplayName>
        <AccountId>85</AccountId>
        <AccountType/>
      </UserInfo>
    </Content_x0020_Owner>
    <IconOverlay xmlns="d9922a8a-c8e9-487d-95d2-c6b1c2450a72" xsi:nil="true"/>
    <Menu_x0020_Group xmlns="d9922a8a-c8e9-487d-95d2-c6b1c2450a72">Publications &amp; Printing</Menu_x0020_Group>
    <Category xmlns="d9922a8a-c8e9-487d-95d2-c6b1c2450a72">SBCTC Templates</Category>
    <_dlc_DocId xmlns="03e82ba2-b1c2-49ab-af23-43782fb35cbc">Z7X6SQ3F62JH-64-83</_dlc_DocId>
    <_dlc_DocIdUrl xmlns="03e82ba2-b1c2-49ab-af23-43782fb35cbc">
      <Url>https://portal.sbctc.edu/sites/Intranet/publications/_layouts/15/DocIdRedir.aspx?ID=Z7X6SQ3F62JH-64-83</Url>
      <Description>Z7X6SQ3F62JH-64-83</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file>

<file path=customXml/item4.xml><?xml version="1.0" encoding="utf-8"?>
<ct:contentTypeSchema xmlns:ct="http://schemas.microsoft.com/office/2006/metadata/contentType" xmlns:ma="http://schemas.microsoft.com/office/2006/metadata/properties/metaAttributes" ct:_="" ma:_="" ma:contentTypeName="Document" ma:contentTypeID="0x0101001F948E665ECF7842A8E9F6A6D42CD1A8" ma:contentTypeVersion="512" ma:contentTypeDescription="Create a new document." ma:contentTypeScope="" ma:versionID="b2f5aace42db6ffc25899c9760a2145e">
  <xsd:schema xmlns:xsd="http://www.w3.org/2001/XMLSchema" xmlns:xs="http://www.w3.org/2001/XMLSchema" xmlns:p="http://schemas.microsoft.com/office/2006/metadata/properties" xmlns:ns1="http://schemas.microsoft.com/sharepoint/v3" xmlns:ns2="d9922a8a-c8e9-487d-95d2-c6b1c2450a72" xmlns:ns3="03e82ba2-b1c2-49ab-af23-43782fb35cbc" targetNamespace="http://schemas.microsoft.com/office/2006/metadata/properties" ma:root="true" ma:fieldsID="3bdb47f55d4bbc6b9ca2f98c66e7a660" ns1:_="" ns2:_="" ns3:_="">
    <xsd:import namespace="http://schemas.microsoft.com/sharepoint/v3"/>
    <xsd:import namespace="d9922a8a-c8e9-487d-95d2-c6b1c2450a72"/>
    <xsd:import namespace="03e82ba2-b1c2-49ab-af23-43782fb35cbc"/>
    <xsd:element name="properties">
      <xsd:complexType>
        <xsd:sequence>
          <xsd:element name="documentManagement">
            <xsd:complexType>
              <xsd:all>
                <xsd:element ref="ns2:Menu_x0020_Group" minOccurs="0"/>
                <xsd:element ref="ns2:Category" minOccurs="0"/>
                <xsd:element ref="ns2:Content_x0020_Owner" minOccurs="0"/>
                <xsd:element ref="ns3:_dlc_DocId" minOccurs="0"/>
                <xsd:element ref="ns3:_dlc_DocIdUrl" minOccurs="0"/>
                <xsd:element ref="ns3:_dlc_DocIdPersistId" minOccurs="0"/>
                <xsd:element ref="ns2:IconOverlay" minOccurs="0"/>
                <xsd:element ref="ns1:PublishingExpirationDate" minOccurs="0"/>
                <xsd:element ref="ns1:PublishingStartDat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ExpirationDate" ma:index="15"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PublishingStartDate" ma:index="16"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922a8a-c8e9-487d-95d2-c6b1c2450a72" elementFormDefault="qualified">
    <xsd:import namespace="http://schemas.microsoft.com/office/2006/documentManagement/types"/>
    <xsd:import namespace="http://schemas.microsoft.com/office/infopath/2007/PartnerControls"/>
    <xsd:element name="Menu_x0020_Group" ma:index="2" nillable="true" ma:displayName="Menu Group" ma:default="Publications &amp; Printing" ma:format="Dropdown" ma:internalName="Menu_x0020_Group" ma:readOnly="false">
      <xsd:simpleType>
        <xsd:restriction base="dms:Choice">
          <xsd:enumeration value="Publications &amp; Printing"/>
        </xsd:restriction>
      </xsd:simpleType>
    </xsd:element>
    <xsd:element name="Category" ma:index="3" nillable="true" ma:displayName="Category" ma:format="Dropdown" ma:internalName="Category" ma:readOnly="false">
      <xsd:simpleType>
        <xsd:restriction base="dms:Choice">
          <xsd:enumeration value="Business Cards"/>
          <xsd:enumeration value="Name Badges"/>
          <xsd:enumeration value="Logos"/>
          <xsd:enumeration value="SBCTC Templates"/>
          <xsd:enumeration value="Style Guide"/>
          <xsd:enumeration value="Zoom Backgrounds"/>
        </xsd:restriction>
      </xsd:simpleType>
    </xsd:element>
    <xsd:element name="Content_x0020_Owner" ma:index="10" nillable="true" ma:displayName="Content Owner" ma:list="UserInfo" ma:SharePointGroup="0" ma:internalName="Content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conOverlay" ma:index="14" nillable="true" ma:displayName="IconOverlay" ma:internalName="IconOverlay" ma:readOnly="false">
      <xsd:simpleType>
        <xsd:restriction base="dms:Text"/>
      </xsd:simpleType>
    </xsd:element>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e82ba2-b1c2-49ab-af23-43782fb35cbc"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C388AF-9EF2-40E4-AC4E-C9E502C2E4DC}">
  <ds:schemaRefs>
    <ds:schemaRef ds:uri="http://purl.org/dc/dcmitype/"/>
    <ds:schemaRef ds:uri="http://purl.org/dc/elements/1.1/"/>
    <ds:schemaRef ds:uri="http://schemas.microsoft.com/office/2006/metadata/properties"/>
    <ds:schemaRef ds:uri="http://schemas.openxmlformats.org/package/2006/metadata/core-properties"/>
    <ds:schemaRef ds:uri="http://schemas.microsoft.com/sharepoint/v3"/>
    <ds:schemaRef ds:uri="http://schemas.microsoft.com/office/infopath/2007/PartnerControls"/>
    <ds:schemaRef ds:uri="http://schemas.microsoft.com/office/2006/documentManagement/types"/>
    <ds:schemaRef ds:uri="03e82ba2-b1c2-49ab-af23-43782fb35cbc"/>
    <ds:schemaRef ds:uri="d9922a8a-c8e9-487d-95d2-c6b1c2450a72"/>
    <ds:schemaRef ds:uri="http://www.w3.org/XML/1998/namespace"/>
    <ds:schemaRef ds:uri="http://purl.org/dc/terms/"/>
  </ds:schemaRefs>
</ds:datastoreItem>
</file>

<file path=customXml/itemProps2.xml><?xml version="1.0" encoding="utf-8"?>
<ds:datastoreItem xmlns:ds="http://schemas.openxmlformats.org/officeDocument/2006/customXml" ds:itemID="{ADB5638D-D5BF-4859-98A2-1C19EAA93CE0}">
  <ds:schemaRefs>
    <ds:schemaRef ds:uri="http://schemas.microsoft.com/sharepoint/v3/contenttype/forms"/>
  </ds:schemaRefs>
</ds:datastoreItem>
</file>

<file path=customXml/itemProps3.xml><?xml version="1.0" encoding="utf-8"?>
<ds:datastoreItem xmlns:ds="http://schemas.openxmlformats.org/officeDocument/2006/customXml" ds:itemID="{935940EB-9295-40F5-8C8B-916A82F32F42}">
  <ds:schemaRefs>
    <ds:schemaRef ds:uri="http://schemas.microsoft.com/sharepoint/events"/>
  </ds:schemaRefs>
</ds:datastoreItem>
</file>

<file path=customXml/itemProps4.xml><?xml version="1.0" encoding="utf-8"?>
<ds:datastoreItem xmlns:ds="http://schemas.openxmlformats.org/officeDocument/2006/customXml" ds:itemID="{005E8C76-8EA5-44F8-A2CF-289DAC3ACE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9922a8a-c8e9-487d-95d2-c6b1c2450a72"/>
    <ds:schemaRef ds:uri="03e82ba2-b1c2-49ab-af23-43782fb35c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13864</TotalTime>
  <Words>5077</Words>
  <Application>Microsoft Office PowerPoint</Application>
  <PresentationFormat>On-screen Show (4:3)</PresentationFormat>
  <Paragraphs>521</Paragraphs>
  <Slides>61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Franklin Gothic Book</vt:lpstr>
      <vt:lpstr>Franklin Gothic Medium</vt:lpstr>
      <vt:lpstr>Office Theme</vt:lpstr>
      <vt:lpstr>Peoplesoft Security</vt:lpstr>
      <vt:lpstr>Agenda</vt:lpstr>
      <vt:lpstr>Why is security important</vt:lpstr>
      <vt:lpstr>Accessing ctclink</vt:lpstr>
      <vt:lpstr>Accessing ctcLink </vt:lpstr>
      <vt:lpstr>Accessing ctcLink </vt:lpstr>
      <vt:lpstr>Accessing ctcLink </vt:lpstr>
      <vt:lpstr>Accessing ctcLink </vt:lpstr>
      <vt:lpstr>Accessing ctcLink </vt:lpstr>
      <vt:lpstr>Accessing ctcLink </vt:lpstr>
      <vt:lpstr>Understanding security access</vt:lpstr>
      <vt:lpstr>Understanding security access</vt:lpstr>
      <vt:lpstr>Understanding security access</vt:lpstr>
      <vt:lpstr>Understanding security access</vt:lpstr>
      <vt:lpstr>Understanding security access</vt:lpstr>
      <vt:lpstr>Understanding security access</vt:lpstr>
      <vt:lpstr>Understanding security access</vt:lpstr>
      <vt:lpstr>Understanding security access</vt:lpstr>
      <vt:lpstr>Understanding security access</vt:lpstr>
      <vt:lpstr>Understanding security access</vt:lpstr>
      <vt:lpstr>Understanding security access</vt:lpstr>
      <vt:lpstr>Understanding security access</vt:lpstr>
      <vt:lpstr>Understanding security access</vt:lpstr>
      <vt:lpstr>Understanding security access</vt:lpstr>
      <vt:lpstr>Understanding security access</vt:lpstr>
      <vt:lpstr>Understanding security access</vt:lpstr>
      <vt:lpstr>Understanding security access</vt:lpstr>
      <vt:lpstr>Understanding security access</vt:lpstr>
      <vt:lpstr>Understanding security access</vt:lpstr>
      <vt:lpstr>Understanding security access</vt:lpstr>
      <vt:lpstr>Understanding security access</vt:lpstr>
      <vt:lpstr>Understanding security access</vt:lpstr>
      <vt:lpstr>Understanding security access</vt:lpstr>
      <vt:lpstr>Understanding security access</vt:lpstr>
      <vt:lpstr>Understanding security access</vt:lpstr>
      <vt:lpstr>Understanding security access</vt:lpstr>
      <vt:lpstr>Understanding security access</vt:lpstr>
      <vt:lpstr>Understanding security access</vt:lpstr>
      <vt:lpstr>Understanding security access</vt:lpstr>
      <vt:lpstr>Understanding security access</vt:lpstr>
      <vt:lpstr>Understanding security access</vt:lpstr>
      <vt:lpstr>Understanding security access</vt:lpstr>
      <vt:lpstr>Understanding security access</vt:lpstr>
      <vt:lpstr>Understanding security access</vt:lpstr>
      <vt:lpstr>Understanding security access</vt:lpstr>
      <vt:lpstr>Understanding security access</vt:lpstr>
      <vt:lpstr>Understanding security access</vt:lpstr>
      <vt:lpstr>Understanding security access</vt:lpstr>
      <vt:lpstr>Understanding security access</vt:lpstr>
      <vt:lpstr>Understanding security access</vt:lpstr>
      <vt:lpstr>Understanding security access</vt:lpstr>
      <vt:lpstr>Understanding security access</vt:lpstr>
      <vt:lpstr>Understanding security access</vt:lpstr>
      <vt:lpstr>Understanding security access</vt:lpstr>
      <vt:lpstr>Understanding security access</vt:lpstr>
      <vt:lpstr>Delegation and Vacation</vt:lpstr>
      <vt:lpstr>Working with security admins</vt:lpstr>
      <vt:lpstr>Requesting changes to security</vt:lpstr>
      <vt:lpstr>Helpful queries</vt:lpstr>
      <vt:lpstr>Useful links</vt:lpstr>
      <vt:lpstr>Questions and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ctcLink Security Training for Business Analysts, Oct. 12, 2022</dc:title>
  <dc:creator>Gretchen Fulmer</dc:creator>
  <cp:lastModifiedBy>Sherry Nelson</cp:lastModifiedBy>
  <cp:revision>83</cp:revision>
  <dcterms:created xsi:type="dcterms:W3CDTF">2019-07-26T22:41:21Z</dcterms:created>
  <dcterms:modified xsi:type="dcterms:W3CDTF">2022-10-13T22:47:29Z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0x0101001F948E665ECF7842A8E9F6A6D42CD1A8</vt:lpwstr>
  </property>
  <property fmtid="{D5CDD505-2E9C-101B-9397-08002B2CF9AE}" pid="3" name="_dlc_DocIdItemGuid">
    <vt:lpwstr>bc372a88-358c-4bb6-8d38-dd951ccab0b4</vt:lpwstr>
  </property>
</Properties>
</file>