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7"/>
  </p:notesMasterIdLst>
  <p:handoutMasterIdLst>
    <p:handoutMasterId r:id="rId28"/>
  </p:handoutMasterIdLst>
  <p:sldIdLst>
    <p:sldId id="259" r:id="rId6"/>
    <p:sldId id="290" r:id="rId7"/>
    <p:sldId id="334" r:id="rId8"/>
    <p:sldId id="314" r:id="rId9"/>
    <p:sldId id="284" r:id="rId10"/>
    <p:sldId id="307" r:id="rId11"/>
    <p:sldId id="323" r:id="rId12"/>
    <p:sldId id="324" r:id="rId13"/>
    <p:sldId id="325" r:id="rId14"/>
    <p:sldId id="328" r:id="rId15"/>
    <p:sldId id="332" r:id="rId16"/>
    <p:sldId id="312" r:id="rId17"/>
    <p:sldId id="311" r:id="rId18"/>
    <p:sldId id="326" r:id="rId19"/>
    <p:sldId id="331" r:id="rId20"/>
    <p:sldId id="330" r:id="rId21"/>
    <p:sldId id="327" r:id="rId22"/>
    <p:sldId id="329" r:id="rId23"/>
    <p:sldId id="291" r:id="rId24"/>
    <p:sldId id="333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55377" autoAdjust="0"/>
  </p:normalViewPr>
  <p:slideViewPr>
    <p:cSldViewPr snapToGrid="0">
      <p:cViewPr varScale="1">
        <p:scale>
          <a:sx n="63" d="100"/>
          <a:sy n="63" d="100"/>
        </p:scale>
        <p:origin x="2592" y="72"/>
      </p:cViewPr>
      <p:guideLst/>
    </p:cSldViewPr>
  </p:slideViewPr>
  <p:outlineViewPr>
    <p:cViewPr>
      <p:scale>
        <a:sx n="33" d="100"/>
        <a:sy n="33" d="100"/>
      </p:scale>
      <p:origin x="0" y="-10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32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64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I know I have an out of balance between SF and SJS, I  start researching to find out what item types caused the issue.</a:t>
            </a:r>
          </a:p>
          <a:p>
            <a:r>
              <a:rPr lang="en-US" dirty="0"/>
              <a:t>SF query – E214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20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Items types that are designed to work together – 2rd party, payment plans, FARC/ FARP</a:t>
            </a:r>
          </a:p>
          <a:p>
            <a:r>
              <a:rPr lang="en-US" dirty="0"/>
              <a:t>Item types that are designed to be used with Second Journal Sets</a:t>
            </a:r>
          </a:p>
          <a:p>
            <a:r>
              <a:rPr lang="en-US" dirty="0"/>
              <a:t>Manual Journals that do not have internal cash in balance within the journal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87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I know I have an out of balance between SF and SJS, I  start researching to find out what item types caused the issue.</a:t>
            </a:r>
          </a:p>
          <a:p>
            <a:r>
              <a:rPr lang="en-US" dirty="0"/>
              <a:t>SF query – E214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62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(This does not require scheduling – it runs quickly as an ad hoc report).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69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SJS with prompts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27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34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SF with prompts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13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Excel</a:t>
            </a:r>
          </a:p>
          <a:p>
            <a:r>
              <a:rPr lang="en-US" dirty="0"/>
              <a:t>Spreadsheet 2 – do demo of pivoting, formatting and analysis.</a:t>
            </a:r>
          </a:p>
          <a:p>
            <a:r>
              <a:rPr lang="en-US" dirty="0"/>
              <a:t>Spreadsheet 3 – 38* 68*</a:t>
            </a:r>
          </a:p>
          <a:p>
            <a:r>
              <a:rPr lang="en-US" dirty="0"/>
              <a:t>Spreadsheet 4 – FARC FARP</a:t>
            </a:r>
          </a:p>
          <a:p>
            <a:r>
              <a:rPr lang="en-US" dirty="0"/>
              <a:t>Spreadsheet 5 – Conversion payment</a:t>
            </a:r>
          </a:p>
          <a:p>
            <a:r>
              <a:rPr lang="en-US" dirty="0"/>
              <a:t>Spreadsheet 6 – Error with item type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47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5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04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37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5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5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run this for the whole year or for single months by entering data in the accounting period fields.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4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2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64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give you all of the journals that make up the out of balance amount.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67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1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6/24/2024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6/24/2024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8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750" b="0" i="1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except where otherwise noted.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73916" y="6435073"/>
            <a:ext cx="480406" cy="228600"/>
            <a:chOff x="973916" y="6435073"/>
            <a:chExt cx="480406" cy="2286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16" y="6435073"/>
              <a:ext cx="228600" cy="228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22" y="643507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6/24/2024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6/24/2024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6/24/2024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6/24/2024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6/24/2024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6/24/2024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6/24/2024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6/24/2024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tc.edu/colleges-staff/programs-services/accounting-business/clam/accounting-for-cash-and-equivalents/internal-cas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tc.edu/resources/documents/colleges-staff/programs-services/accounting/smarter-query-descriptions-instructions-updated-6-7-23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8" y="3322321"/>
            <a:ext cx="8336975" cy="1540624"/>
          </a:xfrm>
        </p:spPr>
        <p:txBody>
          <a:bodyPr/>
          <a:lstStyle/>
          <a:p>
            <a:r>
              <a:rPr lang="en-US" dirty="0"/>
              <a:t>Internal cash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2400" dirty="0"/>
              <a:t>- reconciliation tips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8" y="5342022"/>
            <a:ext cx="5129212" cy="1186206"/>
          </a:xfrm>
        </p:spPr>
        <p:txBody>
          <a:bodyPr/>
          <a:lstStyle/>
          <a:p>
            <a:r>
              <a:rPr lang="en-US" dirty="0"/>
              <a:t>Jackie Thoms</a:t>
            </a:r>
          </a:p>
          <a:p>
            <a:r>
              <a:rPr lang="en-US" dirty="0"/>
              <a:t>PeopleSoft Business Analyst – SF/Finance</a:t>
            </a:r>
          </a:p>
          <a:p>
            <a:r>
              <a:rPr lang="en-US" dirty="0"/>
              <a:t>May 9, 2024</a:t>
            </a:r>
          </a:p>
        </p:txBody>
      </p:sp>
      <p:pic>
        <p:nvPicPr>
          <p:cNvPr id="2050" name="Picture 2" descr="Amazon.com: Play Money Suitable for Monopoly Board Game – 480 pcs of 60  Each Bill Denomination – Double Sides Printing Paper Money for Pretend Play  Cashier, Monopoly Money Refill Packs - 480 pcs : Toys &amp; Games">
            <a:extLst>
              <a:ext uri="{FF2B5EF4-FFF2-40B4-BE49-F238E27FC236}">
                <a16:creationId xmlns:a16="http://schemas.microsoft.com/office/drawing/2014/main" id="{F45B8187-48DC-429B-8C8E-EB7341C0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878118"/>
            <a:ext cx="25019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CF36-FAA6-451A-8D30-60363D48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331720"/>
            <a:ext cx="8423564" cy="1219200"/>
          </a:xfrm>
        </p:spPr>
        <p:txBody>
          <a:bodyPr/>
          <a:lstStyle/>
          <a:p>
            <a:r>
              <a:rPr lang="en-US" sz="3600" dirty="0"/>
              <a:t>Review all 1000199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10926-BC1B-46BA-BDCB-A1B9803A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Why Do Puppies Dig and What Can You Do About It?">
            <a:extLst>
              <a:ext uri="{FF2B5EF4-FFF2-40B4-BE49-F238E27FC236}">
                <a16:creationId xmlns:a16="http://schemas.microsoft.com/office/drawing/2014/main" id="{7E95968D-903F-4451-A6BA-C825843D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0920"/>
            <a:ext cx="3179763" cy="239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5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94D6-E593-4DD9-B9DB-8874A613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407920"/>
            <a:ext cx="7833360" cy="2392680"/>
          </a:xfrm>
        </p:spPr>
        <p:txBody>
          <a:bodyPr/>
          <a:lstStyle/>
          <a:p>
            <a:r>
              <a:rPr lang="en-US" sz="3600" dirty="0"/>
              <a:t>I’ve identified Out-of-balance amounts. </a:t>
            </a:r>
            <a:br>
              <a:rPr lang="en-US" sz="4000" dirty="0"/>
            </a:br>
            <a:br>
              <a:rPr lang="en-US" sz="4000" dirty="0"/>
            </a:br>
            <a:r>
              <a:rPr lang="en-US" sz="3600" dirty="0"/>
              <a:t>Now what?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77918-A69C-4BA2-A80A-4C22E06A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4" descr="Magnifying Glass Pro - Apps on Google Play">
            <a:extLst>
              <a:ext uri="{FF2B5EF4-FFF2-40B4-BE49-F238E27FC236}">
                <a16:creationId xmlns:a16="http://schemas.microsoft.com/office/drawing/2014/main" id="{20B91A1E-F3D5-45C7-8BD2-44FC3282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09" y="3822165"/>
            <a:ext cx="2339255" cy="23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9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94D6-E593-4DD9-B9DB-8874A613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9704"/>
            <a:ext cx="8499764" cy="758216"/>
          </a:xfrm>
        </p:spPr>
        <p:txBody>
          <a:bodyPr/>
          <a:lstStyle/>
          <a:p>
            <a:r>
              <a:rPr lang="en-US" sz="3200" dirty="0"/>
              <a:t>Ways 1000199 can get out of balance: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77918-A69C-4BA2-A80A-4C22E06A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6BEA8-D7A5-4F38-AE2A-50C4E0A8B1C2}"/>
              </a:ext>
            </a:extLst>
          </p:cNvPr>
          <p:cNvSpPr txBox="1"/>
          <p:nvPr/>
        </p:nvSpPr>
        <p:spPr>
          <a:xfrm>
            <a:off x="623455" y="2599542"/>
            <a:ext cx="7793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Manual journals with only one 1000199 leg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32* and 62* - Third Party Payments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38* and 68* - Payment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FARC/FARP – 496100000000 and 709610000000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Conversion item types (e.g. Conv: FA Refund, Conv: FA Adjust)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Missing or incorrect chart strings from SF item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Missing or incorrect chart stings from SJS item types</a:t>
            </a:r>
          </a:p>
        </p:txBody>
      </p:sp>
    </p:spTree>
    <p:extLst>
      <p:ext uri="{BB962C8B-B14F-4D97-AF65-F5344CB8AC3E}">
        <p14:creationId xmlns:p14="http://schemas.microsoft.com/office/powerpoint/2010/main" val="42731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94D6-E593-4DD9-B9DB-8874A613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1413164"/>
            <a:ext cx="8541328" cy="623454"/>
          </a:xfrm>
        </p:spPr>
        <p:txBody>
          <a:bodyPr/>
          <a:lstStyle/>
          <a:p>
            <a:r>
              <a:rPr lang="en-US" sz="3600" dirty="0"/>
              <a:t>What queries should I use?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77918-A69C-4BA2-A80A-4C22E06A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6BEA8-D7A5-4F38-AE2A-50C4E0A8B1C2}"/>
              </a:ext>
            </a:extLst>
          </p:cNvPr>
          <p:cNvSpPr txBox="1"/>
          <p:nvPr/>
        </p:nvSpPr>
        <p:spPr>
          <a:xfrm>
            <a:off x="852053" y="2228671"/>
            <a:ext cx="77931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SF FIRST JOURNAL SET TRANSACTIONS: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b="1" dirty="0"/>
              <a:t>QCS_SF_E214_ACCTNG_LN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66B135-D068-44F6-8FCA-319510FBC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879" y="3808090"/>
            <a:ext cx="3976242" cy="24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3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94D6-E593-4DD9-B9DB-8874A613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1683327"/>
            <a:ext cx="8393084" cy="1371600"/>
          </a:xfrm>
        </p:spPr>
        <p:txBody>
          <a:bodyPr/>
          <a:lstStyle/>
          <a:p>
            <a:r>
              <a:rPr lang="en-US" sz="3600" dirty="0"/>
              <a:t>Second journal set</a:t>
            </a:r>
            <a:br>
              <a:rPr lang="en-US" sz="3600" dirty="0"/>
            </a:br>
            <a:r>
              <a:rPr lang="en-US" sz="3600" dirty="0"/>
              <a:t> transactions: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77918-A69C-4BA2-A80A-4C22E06A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6BEA8-D7A5-4F38-AE2A-50C4E0A8B1C2}"/>
              </a:ext>
            </a:extLst>
          </p:cNvPr>
          <p:cNvSpPr txBox="1"/>
          <p:nvPr/>
        </p:nvSpPr>
        <p:spPr>
          <a:xfrm>
            <a:off x="1226127" y="2722418"/>
            <a:ext cx="6442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For months </a:t>
            </a:r>
            <a:r>
              <a:rPr lang="en-US" sz="2400" u="sng" dirty="0"/>
              <a:t>BEFORE</a:t>
            </a:r>
            <a:r>
              <a:rPr lang="en-US" sz="2400" dirty="0"/>
              <a:t> February 1, 2024: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Open and pivot the SJS files you received from SF ERP</a:t>
            </a:r>
          </a:p>
          <a:p>
            <a:endParaRPr lang="en-US" sz="2400" dirty="0"/>
          </a:p>
          <a:p>
            <a:r>
              <a:rPr lang="en-US" sz="2400" dirty="0"/>
              <a:t>For months </a:t>
            </a:r>
            <a:r>
              <a:rPr lang="en-US" sz="2400" u="sng" dirty="0"/>
              <a:t>ON or AFTER</a:t>
            </a:r>
            <a:r>
              <a:rPr lang="en-US" sz="2400" dirty="0"/>
              <a:t> February 1, 2024: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QCS_SF_ACCTNG_LN_W_PROMPTS_SJS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682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77918-A69C-4BA2-A80A-4C22E06A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AAF6F-B300-44AC-8E53-EE7793D80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255" y="1779522"/>
            <a:ext cx="4778606" cy="43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5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94D6-E593-4DD9-B9DB-8874A613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676401"/>
            <a:ext cx="8530244" cy="1066800"/>
          </a:xfrm>
        </p:spPr>
        <p:txBody>
          <a:bodyPr/>
          <a:lstStyle/>
          <a:p>
            <a:r>
              <a:rPr lang="en-US" sz="3600" dirty="0"/>
              <a:t>Sf Transaction Details: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77918-A69C-4BA2-A80A-4C22E06A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6BEA8-D7A5-4F38-AE2A-50C4E0A8B1C2}"/>
              </a:ext>
            </a:extLst>
          </p:cNvPr>
          <p:cNvSpPr txBox="1"/>
          <p:nvPr/>
        </p:nvSpPr>
        <p:spPr>
          <a:xfrm>
            <a:off x="1018309" y="2493818"/>
            <a:ext cx="6738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800" dirty="0"/>
              <a:t> </a:t>
            </a:r>
            <a:r>
              <a:rPr lang="en-US" sz="2800" b="1" dirty="0"/>
              <a:t>CTC_SF_ACCTNG_LN_WITH_PROMPTS</a:t>
            </a:r>
          </a:p>
          <a:p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By EMPLID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By Item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By Date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By so many options…</a:t>
            </a:r>
          </a:p>
        </p:txBody>
      </p:sp>
    </p:spTree>
    <p:extLst>
      <p:ext uri="{BB962C8B-B14F-4D97-AF65-F5344CB8AC3E}">
        <p14:creationId xmlns:p14="http://schemas.microsoft.com/office/powerpoint/2010/main" val="789288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77918-A69C-4BA2-A80A-4C22E06A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49E0C-D1D8-456C-9FFD-113ECFD8C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820" y="1992936"/>
            <a:ext cx="4960360" cy="379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2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CF36-FAA6-451A-8D30-60363D48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331720"/>
            <a:ext cx="8423564" cy="1219200"/>
          </a:xfrm>
        </p:spPr>
        <p:txBody>
          <a:bodyPr/>
          <a:lstStyle/>
          <a:p>
            <a:r>
              <a:rPr lang="en-US" sz="4400" dirty="0"/>
              <a:t>Review query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10926-BC1B-46BA-BDCB-A1B9803A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 descr="Primary Science Big View Binoculars">
            <a:extLst>
              <a:ext uri="{FF2B5EF4-FFF2-40B4-BE49-F238E27FC236}">
                <a16:creationId xmlns:a16="http://schemas.microsoft.com/office/drawing/2014/main" id="{9EFD8BE5-A2F9-48D0-ACA1-E43CE7E89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63198"/>
            <a:ext cx="3366654" cy="336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49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23F-2D53-46D7-9CB8-02321053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USEFUL for reconciling: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DFF96-DCFD-4D97-BBE5-6FD4F3C3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39CB2-44BE-4CD4-AA9A-BC786AC35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326" y="2347006"/>
            <a:ext cx="5818909" cy="3825194"/>
          </a:xfrm>
        </p:spPr>
        <p:txBody>
          <a:bodyPr/>
          <a:lstStyle/>
          <a:p>
            <a:r>
              <a:rPr lang="en-US" sz="2400" dirty="0"/>
              <a:t>QCS_SF_ACCTNG_LN_W_PROMPTS_SJS</a:t>
            </a:r>
          </a:p>
          <a:p>
            <a:r>
              <a:rPr lang="en-US" sz="2400" dirty="0"/>
              <a:t> QCS_SF_E214_ACCTG_LN</a:t>
            </a:r>
          </a:p>
          <a:p>
            <a:r>
              <a:rPr lang="en-US" sz="2400" dirty="0"/>
              <a:t>QCS_SF_E214 ITEM_NOT_GEN</a:t>
            </a:r>
          </a:p>
          <a:p>
            <a:r>
              <a:rPr lang="en-US" sz="2400" dirty="0"/>
              <a:t>QCS_SF_E218_ITEM_NOT_GEN</a:t>
            </a:r>
          </a:p>
          <a:p>
            <a:r>
              <a:rPr lang="en-US" sz="2400" dirty="0"/>
              <a:t>QCS_SF_ITEM_1ST_2ND_ACCOUNTS</a:t>
            </a:r>
          </a:p>
          <a:p>
            <a:r>
              <a:rPr lang="en-US" sz="2400" dirty="0"/>
              <a:t>CTC_SF_ACCTNG_LN_WITH_PROMPTS</a:t>
            </a:r>
          </a:p>
          <a:p>
            <a:r>
              <a:rPr lang="en-US" sz="2400" dirty="0"/>
              <a:t>QFS_GL_JRNL_ANALYSIS_ALLSTAT</a:t>
            </a:r>
          </a:p>
          <a:p>
            <a:r>
              <a:rPr lang="en-US" sz="2400" dirty="0"/>
              <a:t>QFS_GL_ACCOUNT_ANALYSIS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8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D07E-BD4E-CA8A-C40C-668CB323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295400"/>
            <a:ext cx="8336975" cy="792480"/>
          </a:xfrm>
        </p:spPr>
        <p:txBody>
          <a:bodyPr/>
          <a:lstStyle/>
          <a:p>
            <a:r>
              <a:rPr lang="en-US" sz="3600" dirty="0"/>
              <a:t>What is internal cash?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888B0-56C4-0F5F-D117-9974C5B3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7D55C-66A4-43E7-BED2-C89B8D35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087880"/>
            <a:ext cx="8336976" cy="4396046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600" dirty="0"/>
              <a:t>Per the CLAM Manual</a:t>
            </a:r>
            <a:r>
              <a:rPr lang="en-US" sz="2800" dirty="0"/>
              <a:t>:</a:t>
            </a:r>
          </a:p>
          <a:p>
            <a:pPr marL="457200" lvl="1" indent="0">
              <a:buNone/>
            </a:pPr>
            <a:r>
              <a:rPr lang="en-US" sz="1800" dirty="0">
                <a:hlinkClick r:id="rId3"/>
              </a:rPr>
              <a:t>https://www.sbctc.edu/colleges-staff/programs-services/accounting-business/clam/accounting-for-cash-and-equivalents/internal-cash</a:t>
            </a:r>
            <a:r>
              <a:rPr lang="en-US" sz="1800" dirty="0"/>
              <a:t> 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200" dirty="0"/>
          </a:p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endParaRPr lang="en-US" sz="2200" dirty="0"/>
          </a:p>
          <a:p>
            <a:pPr lvl="1"/>
            <a:endParaRPr lang="en-US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3B43A-4EFA-42A6-A50B-6E21CB906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5" y="3429000"/>
            <a:ext cx="5238750" cy="542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19FA4C-A329-4280-B74C-8506041C2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813" y="4022937"/>
            <a:ext cx="6810374" cy="175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43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10926-BC1B-46BA-BDCB-A1B9803A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F2BE0-21B6-4EAA-B9E8-6DABF95546AE}"/>
              </a:ext>
            </a:extLst>
          </p:cNvPr>
          <p:cNvSpPr txBox="1"/>
          <p:nvPr/>
        </p:nvSpPr>
        <p:spPr>
          <a:xfrm>
            <a:off x="519545" y="2306782"/>
            <a:ext cx="7897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Log a ticket with Accounting Support --&gt; Campus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Include as much information as you can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2A15EB-6833-4FE1-852D-EF092AA8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1420550"/>
            <a:ext cx="8437419" cy="699195"/>
          </a:xfrm>
        </p:spPr>
        <p:txBody>
          <a:bodyPr/>
          <a:lstStyle/>
          <a:p>
            <a:r>
              <a:rPr lang="en-US" sz="3600" dirty="0"/>
              <a:t>Need help?</a:t>
            </a:r>
          </a:p>
        </p:txBody>
      </p:sp>
      <p:pic>
        <p:nvPicPr>
          <p:cNvPr id="4098" name="Picture 2" descr="St. Bernard dog – a gentle giant | DinoAnimals.com">
            <a:extLst>
              <a:ext uri="{FF2B5EF4-FFF2-40B4-BE49-F238E27FC236}">
                <a16:creationId xmlns:a16="http://schemas.microsoft.com/office/drawing/2014/main" id="{BA84DF51-A1D9-4E28-9874-95023A9E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36" y="3909365"/>
            <a:ext cx="3844636" cy="2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01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Any 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265368"/>
            <a:ext cx="7886700" cy="61162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20" name="Picture 4" descr="Asking Questions in Portuguese | Practice Portuguese">
            <a:extLst>
              <a:ext uri="{FF2B5EF4-FFF2-40B4-BE49-F238E27FC236}">
                <a16:creationId xmlns:a16="http://schemas.microsoft.com/office/drawing/2014/main" id="{80E84AB0-4E89-45BC-A166-6A7F7C4D9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918" y="2366117"/>
            <a:ext cx="4842164" cy="3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D07E-BD4E-CA8A-C40C-668CB323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662546"/>
            <a:ext cx="8336975" cy="997528"/>
          </a:xfrm>
        </p:spPr>
        <p:txBody>
          <a:bodyPr/>
          <a:lstStyle/>
          <a:p>
            <a:r>
              <a:rPr lang="en-US" sz="3600" dirty="0"/>
              <a:t>Where is internal cash used?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888B0-56C4-0F5F-D117-9974C5B3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7D55C-66A4-43E7-BED2-C89B8D35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44436"/>
            <a:ext cx="8873836" cy="4239490"/>
          </a:xfrm>
        </p:spPr>
        <p:txBody>
          <a:bodyPr/>
          <a:lstStyle/>
          <a:p>
            <a:pPr marL="914400" lvl="2" indent="0">
              <a:buNone/>
            </a:pPr>
            <a:endParaRPr lang="en-US" sz="2200" dirty="0"/>
          </a:p>
          <a:p>
            <a:pPr lvl="2"/>
            <a:r>
              <a:rPr lang="en-US" sz="2600" dirty="0"/>
              <a:t>When moving </a:t>
            </a:r>
            <a:r>
              <a:rPr lang="en-US" sz="2600"/>
              <a:t>items like expenses and </a:t>
            </a:r>
            <a:r>
              <a:rPr lang="en-US" sz="2600" dirty="0"/>
              <a:t>revenues from one chart string to another</a:t>
            </a:r>
          </a:p>
          <a:p>
            <a:pPr marL="914400" lvl="2" indent="0">
              <a:buNone/>
            </a:pPr>
            <a:endParaRPr lang="en-US" sz="2600" dirty="0"/>
          </a:p>
          <a:p>
            <a:pPr lvl="2"/>
            <a:r>
              <a:rPr lang="en-US" sz="2600" dirty="0"/>
              <a:t>In Student Finance with the following item types:</a:t>
            </a:r>
          </a:p>
          <a:p>
            <a:pPr lvl="3"/>
            <a:r>
              <a:rPr lang="en-US" sz="2600" dirty="0"/>
              <a:t>Financial Aid (9*) – Second Journal Sets</a:t>
            </a:r>
          </a:p>
          <a:p>
            <a:pPr lvl="3"/>
            <a:r>
              <a:rPr lang="en-US" sz="2600" dirty="0"/>
              <a:t>Departmental Payments (75*) – Second Journal Sets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999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D07E-BD4E-CA8A-C40C-668CB323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402080"/>
            <a:ext cx="8336975" cy="1051560"/>
          </a:xfrm>
        </p:spPr>
        <p:txBody>
          <a:bodyPr/>
          <a:lstStyle/>
          <a:p>
            <a:r>
              <a:rPr lang="en-US" sz="3600" dirty="0"/>
              <a:t>How do tell if internal cash is out of balance?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888B0-56C4-0F5F-D117-9974C5B3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7D55C-66A4-43E7-BED2-C89B8D35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804160"/>
            <a:ext cx="8336976" cy="3679766"/>
          </a:xfrm>
        </p:spPr>
        <p:txBody>
          <a:bodyPr/>
          <a:lstStyle/>
          <a:p>
            <a:pPr lvl="1"/>
            <a:r>
              <a:rPr lang="en-US" sz="2000" dirty="0">
                <a:hlinkClick r:id="rId3"/>
              </a:rPr>
              <a:t>https://www.sbctc.edu/resources/documents/colleges-staff/programs-services/accounting/smarter-query-descriptions-instructions-updated-6-7-23.pdf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endParaRPr lang="en-US" sz="2200" dirty="0"/>
          </a:p>
          <a:p>
            <a:pPr lvl="1"/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CCA7E-B5EA-4F01-A596-1A7A6F1EB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83" y="4264291"/>
            <a:ext cx="8543552" cy="11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415154"/>
            <a:ext cx="8336975" cy="4068771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F00451-FB73-4EBD-805E-EA9DB90D5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SMARTER Query to monitor 1000199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22F255-5A0F-416A-A64B-09A3DB239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09" y="2446435"/>
            <a:ext cx="8595475" cy="1300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1639C3-5D64-4596-A06A-5449C6E62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199" y="4229651"/>
            <a:ext cx="34194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4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FF36-238A-414D-9FC5-CC310333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Query results: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8B273-9A40-4C58-9E9A-CFD0080D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428FFC-829E-4E9F-8670-16A755867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Balance: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2E85E-C817-40E3-83F9-083116A7D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074" y="2935604"/>
            <a:ext cx="4989852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7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FF36-238A-414D-9FC5-CC310333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447800"/>
            <a:ext cx="8336975" cy="899206"/>
          </a:xfrm>
        </p:spPr>
        <p:txBody>
          <a:bodyPr/>
          <a:lstStyle/>
          <a:p>
            <a:r>
              <a:rPr lang="en-US" sz="3600" dirty="0"/>
              <a:t>Query results: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8B273-9A40-4C58-9E9A-CFD0080D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428FFC-829E-4E9F-8670-16A75586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575559"/>
            <a:ext cx="8336975" cy="3459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Out of Balance: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B35E7-919E-4729-81EB-F28A7620B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300" y="2575605"/>
            <a:ext cx="4286250" cy="201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1B8D40-0742-4ACC-A196-D07FD55CB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12" y="4932435"/>
            <a:ext cx="8336975" cy="6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3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8B273-9A40-4C58-9E9A-CFD0080D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428FFC-829E-4E9F-8670-16A75586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1524000"/>
            <a:ext cx="8336975" cy="45110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Drill down option: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422B2-AC86-44B1-97B8-C960E2954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31" y="2484120"/>
            <a:ext cx="7927031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2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94D6-E593-4DD9-B9DB-8874A613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2" y="1416521"/>
            <a:ext cx="8534403" cy="1056515"/>
          </a:xfrm>
        </p:spPr>
        <p:txBody>
          <a:bodyPr/>
          <a:lstStyle/>
          <a:p>
            <a:r>
              <a:rPr lang="en-US" dirty="0"/>
              <a:t>Option 2</a:t>
            </a:r>
            <a:br>
              <a:rPr lang="en-US" dirty="0"/>
            </a:br>
            <a:r>
              <a:rPr lang="en-US" dirty="0"/>
              <a:t> – QFS_GL_ACCOUNT_ANALYSIS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77918-A69C-4BA2-A80A-4C22E06A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1F9F5A-3025-4D4B-8ED9-6622C3C33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91" y="2677385"/>
            <a:ext cx="3358208" cy="359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9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CA933C-E61D-4F0A-B8CC-7399F5DE585F}" vid="{FB695196-C725-406F-B47F-C1D50E497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Z7X6SQ3F62JH-64-83</_dlc_DocId>
    <_dlc_DocIdUrl xmlns="dbb9891f-5342-44b3-9004-2472729e727f">
      <Url>https://portal.sbctc.edu/sites/Intranet/publications/_layouts/15/DocIdRedir.aspx?ID=Z7X6SQ3F62JH-64-83</Url>
      <Description>Z7X6SQ3F62JH-64-83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C388AF-9EF2-40E4-AC4E-C9E502C2E4DC}">
  <ds:schemaRefs>
    <ds:schemaRef ds:uri="686bc730-dfb5-4557-ac43-64e2aeb71117"/>
    <ds:schemaRef ds:uri="http://www.w3.org/XML/1998/namespace"/>
    <ds:schemaRef ds:uri="http://purl.org/dc/dcmitype/"/>
    <ds:schemaRef ds:uri="dbb9891f-5342-44b3-9004-2472729e727f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2CBE7F3-6C8E-4884-AE60-6E265DF3B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6BD69C-81C3-4639-BE6E-784238F3C8A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DB5638D-D5BF-4859-98A2-1C19EAA93C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10686</TotalTime>
  <Words>711</Words>
  <Application>Microsoft Office PowerPoint</Application>
  <PresentationFormat>On-screen Show (4:3)</PresentationFormat>
  <Paragraphs>141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Office Theme</vt:lpstr>
      <vt:lpstr>Internal cash  - reconciliation tips</vt:lpstr>
      <vt:lpstr>What is internal cash?</vt:lpstr>
      <vt:lpstr>Where is internal cash used?</vt:lpstr>
      <vt:lpstr>How do tell if internal cash is out of balance?</vt:lpstr>
      <vt:lpstr>SMARTER Query to monitor 1000199</vt:lpstr>
      <vt:lpstr>Query results:</vt:lpstr>
      <vt:lpstr>Query results:</vt:lpstr>
      <vt:lpstr>PowerPoint Presentation</vt:lpstr>
      <vt:lpstr>Option 2  – QFS_GL_ACCOUNT_ANALYSIS</vt:lpstr>
      <vt:lpstr>Review all 1000199 data</vt:lpstr>
      <vt:lpstr>I’ve identified Out-of-balance amounts.   Now what?</vt:lpstr>
      <vt:lpstr>Ways 1000199 can get out of balance:</vt:lpstr>
      <vt:lpstr>What queries should I use?</vt:lpstr>
      <vt:lpstr>Second journal set  transactions:</vt:lpstr>
      <vt:lpstr>PowerPoint Presentation</vt:lpstr>
      <vt:lpstr>Sf Transaction Details:</vt:lpstr>
      <vt:lpstr>PowerPoint Presentation</vt:lpstr>
      <vt:lpstr>Review query data</vt:lpstr>
      <vt:lpstr>Queries USEFUL for reconciling:</vt:lpstr>
      <vt:lpstr>Need help?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SBCTC PowerPoint template--standard version</dc:title>
  <dc:creator>Katie Rose</dc:creator>
  <cp:lastModifiedBy>Jackie Thoms</cp:lastModifiedBy>
  <cp:revision>214</cp:revision>
  <dcterms:created xsi:type="dcterms:W3CDTF">2019-07-26T22:41:21Z</dcterms:created>
  <dcterms:modified xsi:type="dcterms:W3CDTF">2024-06-24T15:41:56Z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bc372a88-358c-4bb6-8d38-dd951ccab0b4</vt:lpwstr>
  </property>
</Properties>
</file>