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
  </p:notes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77" r:id="rId15"/>
    <p:sldId id="271" r:id="rId16"/>
    <p:sldId id="274" r:id="rId17"/>
    <p:sldId id="269" r:id="rId18"/>
    <p:sldId id="270" r:id="rId19"/>
    <p:sldId id="27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6" autoAdjust="0"/>
    <p:restoredTop sz="94641" autoAdjust="0"/>
  </p:normalViewPr>
  <p:slideViewPr>
    <p:cSldViewPr snapToGrid="0">
      <p:cViewPr varScale="1">
        <p:scale>
          <a:sx n="57" d="100"/>
          <a:sy n="57" d="100"/>
        </p:scale>
        <p:origin x="14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DF161D-7BF0-4827-A57C-5EA6FC7D3A0C}" type="datetimeFigureOut">
              <a:rPr lang="en-US" smtClean="0"/>
              <a:t>2/19/2025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823884-0FD9-4026-814E-0733EAA7A4E5}" type="slidenum">
              <a:rPr lang="en-US" smtClean="0"/>
              <a:t>‹#›</a:t>
            </a:fld>
            <a:endParaRPr lang="en-US"/>
          </a:p>
        </p:txBody>
      </p:sp>
    </p:spTree>
    <p:extLst>
      <p:ext uri="{BB962C8B-B14F-4D97-AF65-F5344CB8AC3E}">
        <p14:creationId xmlns:p14="http://schemas.microsoft.com/office/powerpoint/2010/main" val="3237966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CD65C5C1-F0BC-429A-8F50-04250994729B}" type="datetime1">
              <a:rPr lang="en-US" smtClean="0"/>
              <a:t>2/19/2025</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7449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2B16382D-BCAB-44C0-8C60-CDFAAC11F3E7}" type="datetime1">
              <a:rPr lang="en-US" smtClean="0"/>
              <a:t>2/19/2025</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9822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D14603C7-C0D8-4FE2-A3FD-8C45E99AB61E}" type="datetime1">
              <a:rPr lang="en-US" smtClean="0"/>
              <a:t>2/19/2025</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9310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E4E256EE-51B1-45CB-A292-280370D0388F}" type="datetime1">
              <a:rPr lang="en-US" smtClean="0"/>
              <a:t>2/19/2025</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1436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E7FCE29C-2137-49DF-A5E7-68382C37518D}" type="datetime1">
              <a:rPr lang="en-US" smtClean="0"/>
              <a:t>2/19/2025</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3710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AFEA56E2-F730-48E4-8E7E-4B6FE5E9F349}" type="datetime1">
              <a:rPr lang="en-US" smtClean="0"/>
              <a:t>2/19/2025</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4850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7728F9B5-E252-4925-893D-CD6E8C6B403C}" type="datetime1">
              <a:rPr lang="en-US" smtClean="0"/>
              <a:t>2/19/2025</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7823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0CD7701C-5A36-45CA-A1D2-636483037E94}" type="datetime1">
              <a:rPr lang="en-US" smtClean="0"/>
              <a:t>2/19/2025</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4378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28A18B47-2A7E-49AA-9969-B16CAEFDCC3E}" type="datetime1">
              <a:rPr lang="en-US" smtClean="0"/>
              <a:t>2/19/2025</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6062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F76B4D5C-8843-405E-B10A-E04FA3583D8B}" type="datetime1">
              <a:rPr lang="en-US" smtClean="0"/>
              <a:t>2/19/2025</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7394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D348BFBE-642B-44C0-9DEA-55CC63447F31}" type="datetime1">
              <a:rPr lang="en-US" smtClean="0"/>
              <a:t>2/19/2025</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53223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859931B1-ABD4-429E-A907-EC32392D56A0}" type="datetime1">
              <a:rPr lang="en-US" smtClean="0"/>
              <a:t>2/19/2025</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3257734792"/>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17278C5-34E8-4293-BE47-73B18483A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a:extLst>
              <a:ext uri="{FF2B5EF4-FFF2-40B4-BE49-F238E27FC236}">
                <a16:creationId xmlns:a16="http://schemas.microsoft.com/office/drawing/2014/main" id="{9A3F5928-D955-456A-97B5-AA390B8CE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cxnSp>
        <p:nvCxnSpPr>
          <p:cNvPr id="13" name="Straight Connector 12">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5"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954" y="2875093"/>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17"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3734" y="31043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19"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414" y="361953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pic>
        <p:nvPicPr>
          <p:cNvPr id="4" name="Picture 3" descr="Graph on document with pen">
            <a:extLst>
              <a:ext uri="{FF2B5EF4-FFF2-40B4-BE49-F238E27FC236}">
                <a16:creationId xmlns:a16="http://schemas.microsoft.com/office/drawing/2014/main" id="{8B984179-53FD-C552-F598-9B42E9CCA6A3}"/>
              </a:ext>
            </a:extLst>
          </p:cNvPr>
          <p:cNvPicPr>
            <a:picLocks noChangeAspect="1"/>
          </p:cNvPicPr>
          <p:nvPr/>
        </p:nvPicPr>
        <p:blipFill rotWithShape="1">
          <a:blip r:embed="rId2">
            <a:duotone>
              <a:schemeClr val="accent1">
                <a:shade val="45000"/>
                <a:satMod val="135000"/>
              </a:schemeClr>
              <a:prstClr val="white"/>
            </a:duotone>
            <a:alphaModFix amt="35000"/>
          </a:blip>
          <a:srcRect t="1510" b="14220"/>
          <a:stretch/>
        </p:blipFill>
        <p:spPr>
          <a:xfrm>
            <a:off x="20" y="-8877"/>
            <a:ext cx="12191980" cy="6858000"/>
          </a:xfrm>
          <a:prstGeom prst="rect">
            <a:avLst/>
          </a:prstGeom>
        </p:spPr>
      </p:pic>
      <p:sp>
        <p:nvSpPr>
          <p:cNvPr id="3" name="Subtitle 2">
            <a:extLst>
              <a:ext uri="{FF2B5EF4-FFF2-40B4-BE49-F238E27FC236}">
                <a16:creationId xmlns:a16="http://schemas.microsoft.com/office/drawing/2014/main" id="{F3BE72F1-891C-BE4D-5AB7-4062BF1108F2}"/>
              </a:ext>
            </a:extLst>
          </p:cNvPr>
          <p:cNvSpPr>
            <a:spLocks noGrp="1"/>
          </p:cNvSpPr>
          <p:nvPr>
            <p:ph type="subTitle" idx="1"/>
          </p:nvPr>
        </p:nvSpPr>
        <p:spPr>
          <a:xfrm>
            <a:off x="1256275" y="5098254"/>
            <a:ext cx="9679449" cy="750259"/>
          </a:xfrm>
        </p:spPr>
        <p:txBody>
          <a:bodyPr anchor="ctr">
            <a:normAutofit/>
          </a:bodyPr>
          <a:lstStyle/>
          <a:p>
            <a:r>
              <a:rPr lang="en-US" sz="2000" dirty="0">
                <a:solidFill>
                  <a:srgbClr val="FFFFFF"/>
                </a:solidFill>
              </a:rPr>
              <a:t>Presented by:  SBCTC System Accounting staff</a:t>
            </a:r>
          </a:p>
        </p:txBody>
      </p:sp>
      <p:sp>
        <p:nvSpPr>
          <p:cNvPr id="2" name="Title 1">
            <a:extLst>
              <a:ext uri="{FF2B5EF4-FFF2-40B4-BE49-F238E27FC236}">
                <a16:creationId xmlns:a16="http://schemas.microsoft.com/office/drawing/2014/main" id="{085404AE-D6D0-29FA-2135-88468566BB1F}"/>
              </a:ext>
            </a:extLst>
          </p:cNvPr>
          <p:cNvSpPr>
            <a:spLocks noGrp="1"/>
          </p:cNvSpPr>
          <p:nvPr>
            <p:ph type="ctrTitle"/>
          </p:nvPr>
        </p:nvSpPr>
        <p:spPr>
          <a:xfrm>
            <a:off x="1256275" y="2271449"/>
            <a:ext cx="9679449" cy="2847058"/>
          </a:xfrm>
        </p:spPr>
        <p:txBody>
          <a:bodyPr anchor="b">
            <a:normAutofit/>
          </a:bodyPr>
          <a:lstStyle/>
          <a:p>
            <a:r>
              <a:rPr lang="en-US" sz="6100" dirty="0">
                <a:solidFill>
                  <a:srgbClr val="FFFFFF"/>
                </a:solidFill>
              </a:rPr>
              <a:t>Payroll Reconciliation from the Finance Side</a:t>
            </a:r>
          </a:p>
        </p:txBody>
      </p:sp>
    </p:spTree>
    <p:extLst>
      <p:ext uri="{BB962C8B-B14F-4D97-AF65-F5344CB8AC3E}">
        <p14:creationId xmlns:p14="http://schemas.microsoft.com/office/powerpoint/2010/main" val="4069972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shot of pivot table results filtered by single liability account, transaction date (pay period end date) as rows and sum of amount as a summed value.">
            <a:extLst>
              <a:ext uri="{FF2B5EF4-FFF2-40B4-BE49-F238E27FC236}">
                <a16:creationId xmlns:a16="http://schemas.microsoft.com/office/drawing/2014/main" id="{1DF63600-3135-7113-2067-8E43C558D03C}"/>
              </a:ext>
            </a:extLst>
          </p:cNvPr>
          <p:cNvPicPr>
            <a:picLocks noChangeAspect="1"/>
          </p:cNvPicPr>
          <p:nvPr/>
        </p:nvPicPr>
        <p:blipFill>
          <a:blip r:embed="rId2"/>
          <a:stretch>
            <a:fillRect/>
          </a:stretch>
        </p:blipFill>
        <p:spPr>
          <a:xfrm>
            <a:off x="5650916" y="2811542"/>
            <a:ext cx="2959684" cy="1583690"/>
          </a:xfrm>
          <a:prstGeom prst="rect">
            <a:avLst/>
          </a:prstGeom>
          <a:ln>
            <a:solidFill>
              <a:schemeClr val="accent1"/>
            </a:solidFill>
          </a:ln>
        </p:spPr>
      </p:pic>
      <p:sp>
        <p:nvSpPr>
          <p:cNvPr id="5" name="TextBox 4">
            <a:extLst>
              <a:ext uri="{FF2B5EF4-FFF2-40B4-BE49-F238E27FC236}">
                <a16:creationId xmlns:a16="http://schemas.microsoft.com/office/drawing/2014/main" id="{05384F04-A825-4548-6F45-93ABC364DED3}"/>
              </a:ext>
            </a:extLst>
          </p:cNvPr>
          <p:cNvSpPr txBox="1"/>
          <p:nvPr/>
        </p:nvSpPr>
        <p:spPr>
          <a:xfrm>
            <a:off x="5650916" y="2231591"/>
            <a:ext cx="2181226" cy="369332"/>
          </a:xfrm>
          <a:prstGeom prst="rect">
            <a:avLst/>
          </a:prstGeom>
          <a:noFill/>
        </p:spPr>
        <p:txBody>
          <a:bodyPr wrap="square" rtlCol="0">
            <a:spAutoFit/>
          </a:bodyPr>
          <a:lstStyle/>
          <a:p>
            <a:pPr algn="ctr"/>
            <a:r>
              <a:rPr lang="en-US" dirty="0"/>
              <a:t>Query Results </a:t>
            </a:r>
          </a:p>
        </p:txBody>
      </p:sp>
      <p:pic>
        <p:nvPicPr>
          <p:cNvPr id="8" name="Picture 7" descr="Screenshot of pivot table configuration  showing accounts as a filter, transaction dates (pay period end date) as rows and sum of amount as a summed value">
            <a:extLst>
              <a:ext uri="{FF2B5EF4-FFF2-40B4-BE49-F238E27FC236}">
                <a16:creationId xmlns:a16="http://schemas.microsoft.com/office/drawing/2014/main" id="{99F32371-DBE0-76EF-A89A-7D6CFF997B53}"/>
              </a:ext>
            </a:extLst>
          </p:cNvPr>
          <p:cNvPicPr>
            <a:picLocks noChangeAspect="1"/>
          </p:cNvPicPr>
          <p:nvPr/>
        </p:nvPicPr>
        <p:blipFill>
          <a:blip r:embed="rId3"/>
          <a:stretch>
            <a:fillRect/>
          </a:stretch>
        </p:blipFill>
        <p:spPr>
          <a:xfrm>
            <a:off x="1288386" y="2811542"/>
            <a:ext cx="2724814" cy="2060499"/>
          </a:xfrm>
          <a:prstGeom prst="rect">
            <a:avLst/>
          </a:prstGeom>
          <a:ln>
            <a:solidFill>
              <a:schemeClr val="accent1"/>
            </a:solidFill>
          </a:ln>
        </p:spPr>
      </p:pic>
      <p:sp>
        <p:nvSpPr>
          <p:cNvPr id="4" name="TextBox 3">
            <a:extLst>
              <a:ext uri="{FF2B5EF4-FFF2-40B4-BE49-F238E27FC236}">
                <a16:creationId xmlns:a16="http://schemas.microsoft.com/office/drawing/2014/main" id="{09E60EB2-F8E0-FDD0-D7A9-41351C833155}"/>
              </a:ext>
            </a:extLst>
          </p:cNvPr>
          <p:cNvSpPr txBox="1"/>
          <p:nvPr/>
        </p:nvSpPr>
        <p:spPr>
          <a:xfrm>
            <a:off x="1288386" y="2231591"/>
            <a:ext cx="1616430" cy="369332"/>
          </a:xfrm>
          <a:prstGeom prst="rect">
            <a:avLst/>
          </a:prstGeom>
          <a:noFill/>
        </p:spPr>
        <p:txBody>
          <a:bodyPr wrap="square" rtlCol="0">
            <a:spAutoFit/>
          </a:bodyPr>
          <a:lstStyle/>
          <a:p>
            <a:r>
              <a:rPr lang="en-US" dirty="0"/>
              <a:t>Pivot Setup</a:t>
            </a:r>
          </a:p>
        </p:txBody>
      </p:sp>
      <p:sp>
        <p:nvSpPr>
          <p:cNvPr id="2" name="Title 1">
            <a:extLst>
              <a:ext uri="{FF2B5EF4-FFF2-40B4-BE49-F238E27FC236}">
                <a16:creationId xmlns:a16="http://schemas.microsoft.com/office/drawing/2014/main" id="{A85600E5-CA63-2E07-3F1C-DED213ED7655}"/>
              </a:ext>
            </a:extLst>
          </p:cNvPr>
          <p:cNvSpPr>
            <a:spLocks noGrp="1"/>
          </p:cNvSpPr>
          <p:nvPr>
            <p:ph type="title"/>
          </p:nvPr>
        </p:nvSpPr>
        <p:spPr>
          <a:xfrm>
            <a:off x="838200" y="588251"/>
            <a:ext cx="10515600" cy="1325563"/>
          </a:xfrm>
        </p:spPr>
        <p:txBody>
          <a:bodyPr>
            <a:normAutofit/>
          </a:bodyPr>
          <a:lstStyle/>
          <a:p>
            <a:r>
              <a:rPr lang="en-US" dirty="0"/>
              <a:t>Review each account, first by Balance, </a:t>
            </a:r>
          </a:p>
        </p:txBody>
      </p:sp>
      <p:sp>
        <p:nvSpPr>
          <p:cNvPr id="3" name="Slide Number Placeholder 2">
            <a:extLst>
              <a:ext uri="{FF2B5EF4-FFF2-40B4-BE49-F238E27FC236}">
                <a16:creationId xmlns:a16="http://schemas.microsoft.com/office/drawing/2014/main" id="{42BDD934-3082-868A-8F79-59909A6E9329}"/>
              </a:ext>
            </a:extLst>
          </p:cNvPr>
          <p:cNvSpPr>
            <a:spLocks noGrp="1"/>
          </p:cNvSpPr>
          <p:nvPr>
            <p:ph type="sldNum" sz="quarter" idx="12"/>
          </p:nvPr>
        </p:nvSpPr>
        <p:spPr/>
        <p:txBody>
          <a:bodyPr/>
          <a:lstStyle/>
          <a:p>
            <a:fld id="{27CE633F-9882-4A5C-83A2-1109D0C73261}" type="slidenum">
              <a:rPr lang="en-US" smtClean="0"/>
              <a:t>10</a:t>
            </a:fld>
            <a:endParaRPr lang="en-US"/>
          </a:p>
        </p:txBody>
      </p:sp>
    </p:spTree>
    <p:extLst>
      <p:ext uri="{BB962C8B-B14F-4D97-AF65-F5344CB8AC3E}">
        <p14:creationId xmlns:p14="http://schemas.microsoft.com/office/powerpoint/2010/main" val="833390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shot of pivot table results   showing Accounts as a filter (selecting a single account), Fund, Approp, Dept, Class, Project, Activity, State Purpose and Subsid fields as Rows and Sum of Amount as a summed value.">
            <a:extLst>
              <a:ext uri="{FF2B5EF4-FFF2-40B4-BE49-F238E27FC236}">
                <a16:creationId xmlns:a16="http://schemas.microsoft.com/office/drawing/2014/main" id="{63F98A1C-800A-7EFC-C733-3570A964CAC9}"/>
              </a:ext>
            </a:extLst>
          </p:cNvPr>
          <p:cNvPicPr>
            <a:picLocks noChangeAspect="1"/>
          </p:cNvPicPr>
          <p:nvPr/>
        </p:nvPicPr>
        <p:blipFill>
          <a:blip r:embed="rId2"/>
          <a:stretch>
            <a:fillRect/>
          </a:stretch>
        </p:blipFill>
        <p:spPr>
          <a:xfrm>
            <a:off x="724027" y="4555698"/>
            <a:ext cx="10192893" cy="1699963"/>
          </a:xfrm>
          <a:prstGeom prst="rect">
            <a:avLst/>
          </a:prstGeom>
          <a:ln>
            <a:solidFill>
              <a:schemeClr val="accent1"/>
            </a:solidFill>
          </a:ln>
        </p:spPr>
      </p:pic>
      <p:sp>
        <p:nvSpPr>
          <p:cNvPr id="7" name="TextBox 6">
            <a:extLst>
              <a:ext uri="{FF2B5EF4-FFF2-40B4-BE49-F238E27FC236}">
                <a16:creationId xmlns:a16="http://schemas.microsoft.com/office/drawing/2014/main" id="{E287D579-8D83-E1DD-7638-26433706E7DB}"/>
              </a:ext>
            </a:extLst>
          </p:cNvPr>
          <p:cNvSpPr txBox="1"/>
          <p:nvPr/>
        </p:nvSpPr>
        <p:spPr>
          <a:xfrm>
            <a:off x="5005387" y="4137218"/>
            <a:ext cx="2181226" cy="369332"/>
          </a:xfrm>
          <a:prstGeom prst="rect">
            <a:avLst/>
          </a:prstGeom>
          <a:noFill/>
        </p:spPr>
        <p:txBody>
          <a:bodyPr wrap="square" rtlCol="0">
            <a:spAutoFit/>
          </a:bodyPr>
          <a:lstStyle/>
          <a:p>
            <a:pPr algn="ctr"/>
            <a:r>
              <a:rPr lang="en-US" dirty="0"/>
              <a:t>Pivot Results </a:t>
            </a:r>
          </a:p>
        </p:txBody>
      </p:sp>
      <p:pic>
        <p:nvPicPr>
          <p:cNvPr id="5" name="Picture 4" descr="Screenshot of pivot table configuration  showing Accounts as a filter (selecting a single account), Fund, Approp, Dept, Class, Project, Activity, State Purpose and Subsid fields as Rows and Sum of Amount as a summed value.">
            <a:extLst>
              <a:ext uri="{FF2B5EF4-FFF2-40B4-BE49-F238E27FC236}">
                <a16:creationId xmlns:a16="http://schemas.microsoft.com/office/drawing/2014/main" id="{726ED6E9-D854-0C27-E70A-97D856A7B181}"/>
              </a:ext>
            </a:extLst>
          </p:cNvPr>
          <p:cNvPicPr>
            <a:picLocks noChangeAspect="1"/>
          </p:cNvPicPr>
          <p:nvPr/>
        </p:nvPicPr>
        <p:blipFill>
          <a:blip r:embed="rId3"/>
          <a:stretch>
            <a:fillRect/>
          </a:stretch>
        </p:blipFill>
        <p:spPr>
          <a:xfrm>
            <a:off x="724027" y="1838400"/>
            <a:ext cx="3168813" cy="2298818"/>
          </a:xfrm>
          <a:prstGeom prst="rect">
            <a:avLst/>
          </a:prstGeom>
          <a:ln>
            <a:solidFill>
              <a:schemeClr val="accent1"/>
            </a:solidFill>
          </a:ln>
        </p:spPr>
      </p:pic>
      <p:sp>
        <p:nvSpPr>
          <p:cNvPr id="6" name="TextBox 5">
            <a:extLst>
              <a:ext uri="{FF2B5EF4-FFF2-40B4-BE49-F238E27FC236}">
                <a16:creationId xmlns:a16="http://schemas.microsoft.com/office/drawing/2014/main" id="{AF4661AE-2EA4-175A-DF35-5F8BAB0C7E70}"/>
              </a:ext>
            </a:extLst>
          </p:cNvPr>
          <p:cNvSpPr txBox="1"/>
          <p:nvPr/>
        </p:nvSpPr>
        <p:spPr>
          <a:xfrm>
            <a:off x="1500218" y="1469068"/>
            <a:ext cx="1616430" cy="369332"/>
          </a:xfrm>
          <a:prstGeom prst="rect">
            <a:avLst/>
          </a:prstGeom>
          <a:noFill/>
        </p:spPr>
        <p:txBody>
          <a:bodyPr wrap="square" rtlCol="0">
            <a:spAutoFit/>
          </a:bodyPr>
          <a:lstStyle/>
          <a:p>
            <a:r>
              <a:rPr lang="en-US" dirty="0"/>
              <a:t>Pivot Setup</a:t>
            </a:r>
          </a:p>
        </p:txBody>
      </p:sp>
      <p:sp>
        <p:nvSpPr>
          <p:cNvPr id="2" name="Title 1">
            <a:extLst>
              <a:ext uri="{FF2B5EF4-FFF2-40B4-BE49-F238E27FC236}">
                <a16:creationId xmlns:a16="http://schemas.microsoft.com/office/drawing/2014/main" id="{D33039B9-A497-A6BE-51ED-ABB200F4DC53}"/>
              </a:ext>
            </a:extLst>
          </p:cNvPr>
          <p:cNvSpPr>
            <a:spLocks noGrp="1"/>
          </p:cNvSpPr>
          <p:nvPr>
            <p:ph type="title"/>
          </p:nvPr>
        </p:nvSpPr>
        <p:spPr>
          <a:xfrm>
            <a:off x="838200" y="365125"/>
            <a:ext cx="10515600" cy="945515"/>
          </a:xfrm>
        </p:spPr>
        <p:txBody>
          <a:bodyPr/>
          <a:lstStyle/>
          <a:p>
            <a:r>
              <a:rPr lang="en-US" dirty="0"/>
              <a:t>Then by chartstring…</a:t>
            </a:r>
          </a:p>
        </p:txBody>
      </p:sp>
      <p:sp>
        <p:nvSpPr>
          <p:cNvPr id="4" name="Slide Number Placeholder 3">
            <a:extLst>
              <a:ext uri="{FF2B5EF4-FFF2-40B4-BE49-F238E27FC236}">
                <a16:creationId xmlns:a16="http://schemas.microsoft.com/office/drawing/2014/main" id="{C408C626-624F-41F3-0088-6B2A2657152C}"/>
              </a:ext>
            </a:extLst>
          </p:cNvPr>
          <p:cNvSpPr>
            <a:spLocks noGrp="1"/>
          </p:cNvSpPr>
          <p:nvPr>
            <p:ph type="sldNum" sz="quarter" idx="12"/>
          </p:nvPr>
        </p:nvSpPr>
        <p:spPr/>
        <p:txBody>
          <a:bodyPr/>
          <a:lstStyle/>
          <a:p>
            <a:fld id="{27CE633F-9882-4A5C-83A2-1109D0C73261}" type="slidenum">
              <a:rPr lang="en-US" smtClean="0"/>
              <a:t>11</a:t>
            </a:fld>
            <a:endParaRPr lang="en-US"/>
          </a:p>
        </p:txBody>
      </p:sp>
    </p:spTree>
    <p:extLst>
      <p:ext uri="{BB962C8B-B14F-4D97-AF65-F5344CB8AC3E}">
        <p14:creationId xmlns:p14="http://schemas.microsoft.com/office/powerpoint/2010/main" val="384932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5C05CAAB-DBA2-4548-AD5F-01BB97FBB2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4A4ECE61-1275-F5D4-63F2-EBDC8E2D4E05}"/>
              </a:ext>
            </a:extLst>
          </p:cNvPr>
          <p:cNvSpPr txBox="1"/>
          <p:nvPr/>
        </p:nvSpPr>
        <p:spPr>
          <a:xfrm>
            <a:off x="5937515" y="2217906"/>
            <a:ext cx="5538593" cy="4138443"/>
          </a:xfrm>
          <a:prstGeom prst="rect">
            <a:avLst/>
          </a:prstGeom>
        </p:spPr>
        <p:txBody>
          <a:bodyPr vert="horz" lIns="91440" tIns="45720" rIns="91440" bIns="45720" rtlCol="0" anchor="t">
            <a:normAutofit/>
          </a:bodyPr>
          <a:lstStyle/>
          <a:p>
            <a:pPr marL="285750" indent="-228600">
              <a:lnSpc>
                <a:spcPct val="90000"/>
              </a:lnSpc>
              <a:spcAft>
                <a:spcPts val="600"/>
              </a:spcAft>
              <a:buFont typeface="Arial" panose="020B0604020202020204" pitchFamily="34" charset="0"/>
              <a:buChar char="•"/>
            </a:pPr>
            <a:r>
              <a:rPr lang="en-US" sz="2000" b="1" dirty="0"/>
              <a:t>Review the originating documents</a:t>
            </a:r>
          </a:p>
          <a:p>
            <a:pPr marL="742950" lvl="1" indent="-228600">
              <a:lnSpc>
                <a:spcPct val="90000"/>
              </a:lnSpc>
              <a:spcAft>
                <a:spcPts val="600"/>
              </a:spcAft>
              <a:buFont typeface="Arial" panose="020B0604020202020204" pitchFamily="34" charset="0"/>
              <a:buChar char="•"/>
            </a:pPr>
            <a:r>
              <a:rPr lang="en-US" sz="2000" dirty="0"/>
              <a:t>The $1.00 variance came from the 6/30 payroll (It is dated 7/1 because it was outstanding at year-end, and we are only looking at FY23 (which would have a balance forward for the balance remaining in FY22)</a:t>
            </a:r>
          </a:p>
          <a:p>
            <a:pPr marL="285750" indent="-228600">
              <a:lnSpc>
                <a:spcPct val="90000"/>
              </a:lnSpc>
              <a:spcAft>
                <a:spcPts val="600"/>
              </a:spcAft>
              <a:buFont typeface="Arial" panose="020B0604020202020204" pitchFamily="34" charset="0"/>
              <a:buChar char="•"/>
            </a:pPr>
            <a:r>
              <a:rPr lang="en-US" sz="2000" b="1" dirty="0"/>
              <a:t>Compare to the voucher</a:t>
            </a:r>
          </a:p>
          <a:p>
            <a:pPr marL="742950" lvl="1" indent="-228600">
              <a:lnSpc>
                <a:spcPct val="90000"/>
              </a:lnSpc>
              <a:spcAft>
                <a:spcPts val="600"/>
              </a:spcAft>
              <a:buFont typeface="Arial" panose="020B0604020202020204" pitchFamily="34" charset="0"/>
              <a:buChar char="•"/>
            </a:pPr>
            <a:r>
              <a:rPr lang="en-US" sz="2000" dirty="0"/>
              <a:t>More than likely, an adjustment was requested by the HR department to the AP department. This adjustment was coded to the liability account rather than an expense account.</a:t>
            </a:r>
          </a:p>
        </p:txBody>
      </p:sp>
      <p:pic>
        <p:nvPicPr>
          <p:cNvPr id="4" name="Picture 3" descr="Screenshot of pivot table results filtered by single liability account, transaction dates as rows, sum of amount as a summed value and a calculated amount displaying the variance between the liability credit amount and relief or cleared amounts..">
            <a:extLst>
              <a:ext uri="{FF2B5EF4-FFF2-40B4-BE49-F238E27FC236}">
                <a16:creationId xmlns:a16="http://schemas.microsoft.com/office/drawing/2014/main" id="{4EA7753B-8EBD-7A78-A601-4879000F46E9}"/>
              </a:ext>
            </a:extLst>
          </p:cNvPr>
          <p:cNvPicPr>
            <a:picLocks noChangeAspect="1"/>
          </p:cNvPicPr>
          <p:nvPr/>
        </p:nvPicPr>
        <p:blipFill>
          <a:blip r:embed="rId2"/>
          <a:stretch>
            <a:fillRect/>
          </a:stretch>
        </p:blipFill>
        <p:spPr>
          <a:xfrm>
            <a:off x="279143" y="1377236"/>
            <a:ext cx="5221625" cy="4103528"/>
          </a:xfrm>
          <a:prstGeom prst="rect">
            <a:avLst/>
          </a:prstGeom>
        </p:spPr>
      </p:pic>
      <p:sp>
        <p:nvSpPr>
          <p:cNvPr id="2" name="Title 1">
            <a:extLst>
              <a:ext uri="{FF2B5EF4-FFF2-40B4-BE49-F238E27FC236}">
                <a16:creationId xmlns:a16="http://schemas.microsoft.com/office/drawing/2014/main" id="{79421E0C-F798-1938-E6AB-9BB3E9B93809}"/>
              </a:ext>
            </a:extLst>
          </p:cNvPr>
          <p:cNvSpPr>
            <a:spLocks noGrp="1"/>
          </p:cNvSpPr>
          <p:nvPr>
            <p:ph type="title"/>
          </p:nvPr>
        </p:nvSpPr>
        <p:spPr>
          <a:xfrm>
            <a:off x="6216658" y="501651"/>
            <a:ext cx="4590773" cy="1716255"/>
          </a:xfrm>
        </p:spPr>
        <p:txBody>
          <a:bodyPr vert="horz" lIns="91440" tIns="45720" rIns="91440" bIns="45720" rtlCol="0" anchor="b">
            <a:normAutofit/>
          </a:bodyPr>
          <a:lstStyle/>
          <a:p>
            <a:r>
              <a:rPr lang="en-US" sz="5400" kern="1200" dirty="0">
                <a:solidFill>
                  <a:schemeClr val="tx1"/>
                </a:solidFill>
                <a:latin typeface="+mj-lt"/>
                <a:ea typeface="+mj-ea"/>
                <a:cs typeface="+mj-cs"/>
              </a:rPr>
              <a:t>Researching issues…</a:t>
            </a:r>
          </a:p>
        </p:txBody>
      </p:sp>
      <p:sp>
        <p:nvSpPr>
          <p:cNvPr id="3" name="Slide Number Placeholder 2">
            <a:extLst>
              <a:ext uri="{FF2B5EF4-FFF2-40B4-BE49-F238E27FC236}">
                <a16:creationId xmlns:a16="http://schemas.microsoft.com/office/drawing/2014/main" id="{0F8C6D0C-2203-E0B5-EBDA-8A268F01390C}"/>
              </a:ext>
            </a:extLst>
          </p:cNvPr>
          <p:cNvSpPr>
            <a:spLocks noGrp="1"/>
          </p:cNvSpPr>
          <p:nvPr>
            <p:ph type="sldNum" sz="quarter" idx="12"/>
          </p:nvPr>
        </p:nvSpPr>
        <p:spPr/>
        <p:txBody>
          <a:bodyPr/>
          <a:lstStyle/>
          <a:p>
            <a:fld id="{27CE633F-9882-4A5C-83A2-1109D0C73261}" type="slidenum">
              <a:rPr lang="en-US" smtClean="0"/>
              <a:t>12</a:t>
            </a:fld>
            <a:endParaRPr lang="en-US"/>
          </a:p>
        </p:txBody>
      </p:sp>
    </p:spTree>
    <p:extLst>
      <p:ext uri="{BB962C8B-B14F-4D97-AF65-F5344CB8AC3E}">
        <p14:creationId xmlns:p14="http://schemas.microsoft.com/office/powerpoint/2010/main" val="1088736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8F9CBE3F-79A8-4F8F-88D9-DAD03D0D28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1869" y="2383077"/>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a:p>
        </p:txBody>
      </p:sp>
      <p:sp>
        <p:nvSpPr>
          <p:cNvPr id="13"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24364" y="2265467"/>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5"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4834" y="253720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sp>
        <p:nvSpPr>
          <p:cNvPr id="17"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053" y="2832967"/>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endParaRPr lang="en-US"/>
          </a:p>
        </p:txBody>
      </p:sp>
      <p:sp>
        <p:nvSpPr>
          <p:cNvPr id="19"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72266" y="28039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21"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3405" y="324249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a:p>
        </p:txBody>
      </p:sp>
      <p:cxnSp>
        <p:nvCxnSpPr>
          <p:cNvPr id="23" name="Straight Connector 22">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831729"/>
            <a:ext cx="12188952"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E97098A-3CEB-64A2-DB7B-A6D5E2813683}"/>
              </a:ext>
            </a:extLst>
          </p:cNvPr>
          <p:cNvSpPr>
            <a:spLocks noGrp="1"/>
          </p:cNvSpPr>
          <p:nvPr>
            <p:ph type="title"/>
          </p:nvPr>
        </p:nvSpPr>
        <p:spPr>
          <a:xfrm>
            <a:off x="1522030" y="1209220"/>
            <a:ext cx="9147940" cy="2337238"/>
          </a:xfrm>
        </p:spPr>
        <p:txBody>
          <a:bodyPr vert="horz" lIns="91440" tIns="45720" rIns="91440" bIns="45720" rtlCol="0" anchor="b">
            <a:normAutofit/>
          </a:bodyPr>
          <a:lstStyle/>
          <a:p>
            <a:pPr algn="ctr"/>
            <a:r>
              <a:rPr lang="en-US" sz="2900" b="1" i="0" kern="1200" cap="all" baseline="0" dirty="0">
                <a:solidFill>
                  <a:schemeClr val="bg1"/>
                </a:solidFill>
                <a:latin typeface="+mj-lt"/>
                <a:ea typeface="+mj-ea"/>
                <a:cs typeface="+mj-cs"/>
              </a:rPr>
              <a:t>how does Reversed payments and manual payments effect my Net Pay voucher and GL Accounts?</a:t>
            </a:r>
          </a:p>
        </p:txBody>
      </p:sp>
      <p:sp>
        <p:nvSpPr>
          <p:cNvPr id="3" name="Slide Number Placeholder 2">
            <a:extLst>
              <a:ext uri="{FF2B5EF4-FFF2-40B4-BE49-F238E27FC236}">
                <a16:creationId xmlns:a16="http://schemas.microsoft.com/office/drawing/2014/main" id="{EEFC1CB3-2CAD-A3B9-7BF0-D58D5B6DB7C2}"/>
              </a:ext>
            </a:extLst>
          </p:cNvPr>
          <p:cNvSpPr>
            <a:spLocks noGrp="1"/>
          </p:cNvSpPr>
          <p:nvPr>
            <p:ph type="sldNum" sz="quarter" idx="12"/>
          </p:nvPr>
        </p:nvSpPr>
        <p:spPr/>
        <p:txBody>
          <a:bodyPr/>
          <a:lstStyle/>
          <a:p>
            <a:fld id="{27CE633F-9882-4A5C-83A2-1109D0C73261}" type="slidenum">
              <a:rPr lang="en-US" smtClean="0"/>
              <a:t>13</a:t>
            </a:fld>
            <a:endParaRPr lang="en-US"/>
          </a:p>
        </p:txBody>
      </p:sp>
    </p:spTree>
    <p:extLst>
      <p:ext uri="{BB962C8B-B14F-4D97-AF65-F5344CB8AC3E}">
        <p14:creationId xmlns:p14="http://schemas.microsoft.com/office/powerpoint/2010/main" val="3283244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descr="Screenshot of the transactions demonstrating the transaction subsection 2.">
            <a:extLst>
              <a:ext uri="{FF2B5EF4-FFF2-40B4-BE49-F238E27FC236}">
                <a16:creationId xmlns:a16="http://schemas.microsoft.com/office/drawing/2014/main" id="{473A3142-3DD9-5855-FCEC-A6CA56A97B65}"/>
              </a:ext>
            </a:extLst>
          </p:cNvPr>
          <p:cNvPicPr>
            <a:picLocks noChangeAspect="1"/>
          </p:cNvPicPr>
          <p:nvPr/>
        </p:nvPicPr>
        <p:blipFill>
          <a:blip r:embed="rId2"/>
          <a:stretch>
            <a:fillRect/>
          </a:stretch>
        </p:blipFill>
        <p:spPr>
          <a:xfrm>
            <a:off x="838200" y="5668269"/>
            <a:ext cx="10540898" cy="1012024"/>
          </a:xfrm>
          <a:prstGeom prst="rect">
            <a:avLst/>
          </a:prstGeom>
          <a:ln>
            <a:solidFill>
              <a:schemeClr val="accent1"/>
            </a:solidFill>
          </a:ln>
        </p:spPr>
      </p:pic>
      <p:sp>
        <p:nvSpPr>
          <p:cNvPr id="10" name="TextBox 9">
            <a:extLst>
              <a:ext uri="{FF2B5EF4-FFF2-40B4-BE49-F238E27FC236}">
                <a16:creationId xmlns:a16="http://schemas.microsoft.com/office/drawing/2014/main" id="{CA967116-51DA-CE6B-319A-4772EFF1F00D}"/>
              </a:ext>
            </a:extLst>
          </p:cNvPr>
          <p:cNvSpPr txBox="1"/>
          <p:nvPr/>
        </p:nvSpPr>
        <p:spPr>
          <a:xfrm>
            <a:off x="838200" y="4190941"/>
            <a:ext cx="10744200" cy="1477328"/>
          </a:xfrm>
          <a:prstGeom prst="rect">
            <a:avLst/>
          </a:prstGeom>
          <a:noFill/>
        </p:spPr>
        <p:txBody>
          <a:bodyPr wrap="square">
            <a:spAutoFit/>
          </a:bodyPr>
          <a:lstStyle/>
          <a:p>
            <a:pPr marL="284163" lvl="1" indent="-284163"/>
            <a:r>
              <a:rPr lang="en-US" dirty="0"/>
              <a:t>2) If payment was made via check, then Central Payroll will cancel the payment at the bank and the college creates a Negative Manual Check in Payroll to reverse the payment. The college can either enter the earnings again on the next payroll or pay by manual payment. In this case the manual payment would need to be added back to the next payroll in order to keep the W-2 accurate.</a:t>
            </a:r>
          </a:p>
        </p:txBody>
      </p:sp>
      <p:pic>
        <p:nvPicPr>
          <p:cNvPr id="7" name="Picture 6" descr="Screenshot of the transactions demonstrating the transaction subsection 1.">
            <a:extLst>
              <a:ext uri="{FF2B5EF4-FFF2-40B4-BE49-F238E27FC236}">
                <a16:creationId xmlns:a16="http://schemas.microsoft.com/office/drawing/2014/main" id="{9B3BF39E-000A-9790-D5E1-33865AD80A1A}"/>
              </a:ext>
            </a:extLst>
          </p:cNvPr>
          <p:cNvPicPr>
            <a:picLocks noChangeAspect="1"/>
          </p:cNvPicPr>
          <p:nvPr/>
        </p:nvPicPr>
        <p:blipFill>
          <a:blip r:embed="rId3"/>
          <a:stretch>
            <a:fillRect/>
          </a:stretch>
        </p:blipFill>
        <p:spPr>
          <a:xfrm>
            <a:off x="812902" y="3611771"/>
            <a:ext cx="10540898" cy="579170"/>
          </a:xfrm>
          <a:prstGeom prst="rect">
            <a:avLst/>
          </a:prstGeom>
          <a:ln>
            <a:solidFill>
              <a:schemeClr val="accent1"/>
            </a:solidFill>
          </a:ln>
        </p:spPr>
      </p:pic>
      <p:sp>
        <p:nvSpPr>
          <p:cNvPr id="2" name="TextBox 1">
            <a:extLst>
              <a:ext uri="{FF2B5EF4-FFF2-40B4-BE49-F238E27FC236}">
                <a16:creationId xmlns:a16="http://schemas.microsoft.com/office/drawing/2014/main" id="{A1B9027C-1623-548C-DB37-53562D6B523C}"/>
              </a:ext>
            </a:extLst>
          </p:cNvPr>
          <p:cNvSpPr txBox="1"/>
          <p:nvPr/>
        </p:nvSpPr>
        <p:spPr>
          <a:xfrm>
            <a:off x="711251" y="1607628"/>
            <a:ext cx="10744200" cy="1862048"/>
          </a:xfrm>
          <a:prstGeom prst="rect">
            <a:avLst/>
          </a:prstGeom>
          <a:noFill/>
        </p:spPr>
        <p:txBody>
          <a:bodyPr wrap="square">
            <a:spAutoFit/>
          </a:bodyPr>
          <a:lstStyle/>
          <a:p>
            <a:pPr marL="285750" lvl="1" indent="-285750"/>
            <a:r>
              <a:rPr lang="en-US" sz="2000" dirty="0"/>
              <a:t>1) If payment was made via ACH, the funds are requested back from the bank. </a:t>
            </a:r>
          </a:p>
          <a:p>
            <a:pPr marL="568325" lvl="2" indent="-285750">
              <a:spcAft>
                <a:spcPts val="600"/>
              </a:spcAft>
              <a:buFont typeface="Arial" panose="020B0604020202020204" pitchFamily="34" charset="0"/>
              <a:buChar char="•"/>
            </a:pPr>
            <a:r>
              <a:rPr lang="en-US" dirty="0"/>
              <a:t>If the funds are not returned, and the error was made by the college, the college will issue a new manual check to the employee and not enter the check into Payroll. This new manual check should be expensed (not put to 2011015). </a:t>
            </a:r>
          </a:p>
          <a:p>
            <a:pPr marL="517525" lvl="2" indent="-285750">
              <a:buFont typeface="Arial" panose="020B0604020202020204" pitchFamily="34" charset="0"/>
              <a:buChar char="•"/>
            </a:pPr>
            <a:r>
              <a:rPr lang="en-US" dirty="0"/>
              <a:t>If the funds are returned, then a Reversal can be entered in Payroll and the manual check would be posted to 2011015, not an expense.</a:t>
            </a:r>
          </a:p>
        </p:txBody>
      </p:sp>
      <p:sp>
        <p:nvSpPr>
          <p:cNvPr id="5" name="TextBox 4">
            <a:extLst>
              <a:ext uri="{FF2B5EF4-FFF2-40B4-BE49-F238E27FC236}">
                <a16:creationId xmlns:a16="http://schemas.microsoft.com/office/drawing/2014/main" id="{8832A1E3-6DF3-4E36-1C20-422F0D557067}"/>
              </a:ext>
            </a:extLst>
          </p:cNvPr>
          <p:cNvSpPr txBox="1"/>
          <p:nvPr/>
        </p:nvSpPr>
        <p:spPr>
          <a:xfrm>
            <a:off x="838200" y="815103"/>
            <a:ext cx="10744200" cy="707886"/>
          </a:xfrm>
          <a:prstGeom prst="rect">
            <a:avLst/>
          </a:prstGeom>
          <a:noFill/>
        </p:spPr>
        <p:txBody>
          <a:bodyPr wrap="square">
            <a:spAutoFit/>
          </a:bodyPr>
          <a:lstStyle/>
          <a:p>
            <a:pPr marL="285750" lvl="1" indent="-285750"/>
            <a:r>
              <a:rPr lang="en-US" sz="2000" dirty="0"/>
              <a:t>If the employee doesn’t receive the funds, but the college sent the funds (either by paper check or ACH), Central Payroll:</a:t>
            </a:r>
          </a:p>
        </p:txBody>
      </p:sp>
      <p:sp>
        <p:nvSpPr>
          <p:cNvPr id="4" name="Title 3">
            <a:extLst>
              <a:ext uri="{FF2B5EF4-FFF2-40B4-BE49-F238E27FC236}">
                <a16:creationId xmlns:a16="http://schemas.microsoft.com/office/drawing/2014/main" id="{AD46C1E1-B80D-6F57-2D2A-050F17D01BE9}"/>
              </a:ext>
            </a:extLst>
          </p:cNvPr>
          <p:cNvSpPr>
            <a:spLocks noGrp="1"/>
          </p:cNvSpPr>
          <p:nvPr>
            <p:ph type="title"/>
          </p:nvPr>
        </p:nvSpPr>
        <p:spPr>
          <a:xfrm>
            <a:off x="812902" y="101122"/>
            <a:ext cx="9557732" cy="825491"/>
          </a:xfrm>
        </p:spPr>
        <p:txBody>
          <a:bodyPr/>
          <a:lstStyle/>
          <a:p>
            <a:r>
              <a:rPr lang="en-US" dirty="0"/>
              <a:t>Reversed Payments</a:t>
            </a:r>
          </a:p>
        </p:txBody>
      </p:sp>
      <p:sp>
        <p:nvSpPr>
          <p:cNvPr id="8" name="Slide Number Placeholder 7">
            <a:extLst>
              <a:ext uri="{FF2B5EF4-FFF2-40B4-BE49-F238E27FC236}">
                <a16:creationId xmlns:a16="http://schemas.microsoft.com/office/drawing/2014/main" id="{97763768-4907-119F-EDC9-186DD074608B}"/>
              </a:ext>
            </a:extLst>
          </p:cNvPr>
          <p:cNvSpPr>
            <a:spLocks noGrp="1"/>
          </p:cNvSpPr>
          <p:nvPr>
            <p:ph type="sldNum" sz="quarter" idx="12"/>
          </p:nvPr>
        </p:nvSpPr>
        <p:spPr/>
        <p:txBody>
          <a:bodyPr/>
          <a:lstStyle/>
          <a:p>
            <a:fld id="{27CE633F-9882-4A5C-83A2-1109D0C73261}" type="slidenum">
              <a:rPr lang="en-US" smtClean="0"/>
              <a:t>14</a:t>
            </a:fld>
            <a:endParaRPr lang="en-US"/>
          </a:p>
        </p:txBody>
      </p:sp>
    </p:spTree>
    <p:extLst>
      <p:ext uri="{BB962C8B-B14F-4D97-AF65-F5344CB8AC3E}">
        <p14:creationId xmlns:p14="http://schemas.microsoft.com/office/powerpoint/2010/main" val="4280518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FC14B0-3790-CEE7-6B9B-8C104BCA8BD9}"/>
              </a:ext>
            </a:extLst>
          </p:cNvPr>
          <p:cNvSpPr txBox="1"/>
          <p:nvPr/>
        </p:nvSpPr>
        <p:spPr>
          <a:xfrm>
            <a:off x="966144" y="5006073"/>
            <a:ext cx="9854256" cy="1477328"/>
          </a:xfrm>
          <a:prstGeom prst="rect">
            <a:avLst/>
          </a:prstGeom>
          <a:noFill/>
        </p:spPr>
        <p:txBody>
          <a:bodyPr wrap="square" rtlCol="0">
            <a:spAutoFit/>
          </a:bodyPr>
          <a:lstStyle/>
          <a:p>
            <a:r>
              <a:rPr lang="en-US" dirty="0"/>
              <a:t>The $161.00 is an off-cycle Check (Manual) check. This is excluded from the pull for your Net Pay. The manual payment, done in AP, should have been coded to this GL Account (2011025).</a:t>
            </a:r>
          </a:p>
          <a:p>
            <a:endParaRPr lang="en-US" dirty="0"/>
          </a:p>
          <a:p>
            <a:r>
              <a:rPr lang="en-US" dirty="0"/>
              <a:t>The $4,006.33 is a payment reversal and is not excluded from the pull for Net Pay.</a:t>
            </a:r>
          </a:p>
        </p:txBody>
      </p:sp>
      <p:pic>
        <p:nvPicPr>
          <p:cNvPr id="8" name="Picture 7" descr="Screenshot of query results spreadsheet showing Amount, Reference, Line Description and Off Cycle detail values of the Net Pay (DDP Reversal) from the Pivot Table example.">
            <a:extLst>
              <a:ext uri="{FF2B5EF4-FFF2-40B4-BE49-F238E27FC236}">
                <a16:creationId xmlns:a16="http://schemas.microsoft.com/office/drawing/2014/main" id="{072E8E06-19A2-FF8D-910C-9C2FE9CC10C2}"/>
              </a:ext>
            </a:extLst>
          </p:cNvPr>
          <p:cNvPicPr>
            <a:picLocks noChangeAspect="1"/>
          </p:cNvPicPr>
          <p:nvPr/>
        </p:nvPicPr>
        <p:blipFill>
          <a:blip r:embed="rId2"/>
          <a:stretch>
            <a:fillRect/>
          </a:stretch>
        </p:blipFill>
        <p:spPr>
          <a:xfrm>
            <a:off x="7213600" y="3437148"/>
            <a:ext cx="4013828" cy="1491625"/>
          </a:xfrm>
          <a:prstGeom prst="rect">
            <a:avLst/>
          </a:prstGeom>
          <a:ln>
            <a:solidFill>
              <a:schemeClr val="accent1"/>
            </a:solidFill>
          </a:ln>
        </p:spPr>
      </p:pic>
      <p:sp>
        <p:nvSpPr>
          <p:cNvPr id="12" name="TextBox 11">
            <a:extLst>
              <a:ext uri="{FF2B5EF4-FFF2-40B4-BE49-F238E27FC236}">
                <a16:creationId xmlns:a16="http://schemas.microsoft.com/office/drawing/2014/main" id="{92D996E3-1B4B-4BC1-23A0-CF8C0E74379F}"/>
              </a:ext>
            </a:extLst>
          </p:cNvPr>
          <p:cNvSpPr txBox="1"/>
          <p:nvPr/>
        </p:nvSpPr>
        <p:spPr>
          <a:xfrm>
            <a:off x="5283201" y="3426817"/>
            <a:ext cx="1801812" cy="369332"/>
          </a:xfrm>
          <a:prstGeom prst="rect">
            <a:avLst/>
          </a:prstGeom>
          <a:noFill/>
        </p:spPr>
        <p:txBody>
          <a:bodyPr wrap="square" rtlCol="0">
            <a:spAutoFit/>
          </a:bodyPr>
          <a:lstStyle/>
          <a:p>
            <a:pPr algn="ctr"/>
            <a:r>
              <a:rPr lang="en-US" dirty="0"/>
              <a:t>Query Results </a:t>
            </a:r>
          </a:p>
        </p:txBody>
      </p:sp>
      <p:pic>
        <p:nvPicPr>
          <p:cNvPr id="5" name="Picture 4" descr="The results of the pivot table using only Account 2011015, Rows displaying: Net Pay (Checks) with values under Column N (Not Off Cycle) and Column Y (Off Cycle), Net Pay (Chk Reversal) with values under Column Y (Off Cycle) and Net Pay (DDP) with values under Column N (Not Off Cycle)">
            <a:extLst>
              <a:ext uri="{FF2B5EF4-FFF2-40B4-BE49-F238E27FC236}">
                <a16:creationId xmlns:a16="http://schemas.microsoft.com/office/drawing/2014/main" id="{13AB1F27-99E1-16AB-71BB-6BDFF9B0D02E}"/>
              </a:ext>
            </a:extLst>
          </p:cNvPr>
          <p:cNvPicPr>
            <a:picLocks noChangeAspect="1"/>
          </p:cNvPicPr>
          <p:nvPr/>
        </p:nvPicPr>
        <p:blipFill>
          <a:blip r:embed="rId3"/>
          <a:stretch>
            <a:fillRect/>
          </a:stretch>
        </p:blipFill>
        <p:spPr>
          <a:xfrm>
            <a:off x="7213600" y="1616698"/>
            <a:ext cx="4013828" cy="1563077"/>
          </a:xfrm>
          <a:prstGeom prst="rect">
            <a:avLst/>
          </a:prstGeom>
          <a:ln>
            <a:solidFill>
              <a:schemeClr val="accent1"/>
            </a:solidFill>
          </a:ln>
        </p:spPr>
      </p:pic>
      <p:sp>
        <p:nvSpPr>
          <p:cNvPr id="11" name="TextBox 10">
            <a:extLst>
              <a:ext uri="{FF2B5EF4-FFF2-40B4-BE49-F238E27FC236}">
                <a16:creationId xmlns:a16="http://schemas.microsoft.com/office/drawing/2014/main" id="{85676EF7-3158-3747-2751-232AAB0B7FF3}"/>
              </a:ext>
            </a:extLst>
          </p:cNvPr>
          <p:cNvSpPr txBox="1"/>
          <p:nvPr/>
        </p:nvSpPr>
        <p:spPr>
          <a:xfrm>
            <a:off x="5407621" y="1627805"/>
            <a:ext cx="1616431" cy="369332"/>
          </a:xfrm>
          <a:prstGeom prst="rect">
            <a:avLst/>
          </a:prstGeom>
          <a:noFill/>
        </p:spPr>
        <p:txBody>
          <a:bodyPr wrap="square" rtlCol="0">
            <a:spAutoFit/>
          </a:bodyPr>
          <a:lstStyle/>
          <a:p>
            <a:pPr algn="ctr"/>
            <a:r>
              <a:rPr lang="en-US" dirty="0"/>
              <a:t>Pivot Results </a:t>
            </a:r>
          </a:p>
        </p:txBody>
      </p:sp>
      <p:pic>
        <p:nvPicPr>
          <p:cNvPr id="7" name="Picture 6" descr="Screenshot showing the configuration of the pivot table with Filter using Account field, Columns including only the Off Cycle field, Rows using Line Description and Values using the Sum of Amount">
            <a:extLst>
              <a:ext uri="{FF2B5EF4-FFF2-40B4-BE49-F238E27FC236}">
                <a16:creationId xmlns:a16="http://schemas.microsoft.com/office/drawing/2014/main" id="{9E3E4CBF-0E52-BDC2-473C-FD2348E4D35F}"/>
              </a:ext>
            </a:extLst>
          </p:cNvPr>
          <p:cNvPicPr>
            <a:picLocks noChangeAspect="1"/>
          </p:cNvPicPr>
          <p:nvPr/>
        </p:nvPicPr>
        <p:blipFill>
          <a:blip r:embed="rId4"/>
          <a:stretch>
            <a:fillRect/>
          </a:stretch>
        </p:blipFill>
        <p:spPr>
          <a:xfrm>
            <a:off x="1090687" y="2006527"/>
            <a:ext cx="3137061" cy="2844946"/>
          </a:xfrm>
          <a:prstGeom prst="rect">
            <a:avLst/>
          </a:prstGeom>
          <a:ln>
            <a:solidFill>
              <a:schemeClr val="accent1"/>
            </a:solidFill>
          </a:ln>
        </p:spPr>
      </p:pic>
      <p:sp>
        <p:nvSpPr>
          <p:cNvPr id="9" name="TextBox 8">
            <a:extLst>
              <a:ext uri="{FF2B5EF4-FFF2-40B4-BE49-F238E27FC236}">
                <a16:creationId xmlns:a16="http://schemas.microsoft.com/office/drawing/2014/main" id="{3CDE7616-A006-6DFD-C10B-90758CB17B39}"/>
              </a:ext>
            </a:extLst>
          </p:cNvPr>
          <p:cNvSpPr txBox="1"/>
          <p:nvPr/>
        </p:nvSpPr>
        <p:spPr>
          <a:xfrm>
            <a:off x="1851002" y="1566278"/>
            <a:ext cx="1616430" cy="369332"/>
          </a:xfrm>
          <a:prstGeom prst="rect">
            <a:avLst/>
          </a:prstGeom>
          <a:noFill/>
        </p:spPr>
        <p:txBody>
          <a:bodyPr wrap="square" rtlCol="0">
            <a:spAutoFit/>
          </a:bodyPr>
          <a:lstStyle/>
          <a:p>
            <a:pPr algn="ctr"/>
            <a:r>
              <a:rPr lang="en-US" dirty="0"/>
              <a:t>Pivot Setup</a:t>
            </a:r>
          </a:p>
        </p:txBody>
      </p:sp>
      <p:sp>
        <p:nvSpPr>
          <p:cNvPr id="2" name="TextBox 1">
            <a:extLst>
              <a:ext uri="{FF2B5EF4-FFF2-40B4-BE49-F238E27FC236}">
                <a16:creationId xmlns:a16="http://schemas.microsoft.com/office/drawing/2014/main" id="{F97E8D09-288A-F05A-4B1A-F6B3A6A631AD}"/>
              </a:ext>
            </a:extLst>
          </p:cNvPr>
          <p:cNvSpPr txBox="1"/>
          <p:nvPr/>
        </p:nvSpPr>
        <p:spPr>
          <a:xfrm>
            <a:off x="865783" y="1079776"/>
            <a:ext cx="10764733" cy="369332"/>
          </a:xfrm>
          <a:prstGeom prst="rect">
            <a:avLst/>
          </a:prstGeom>
          <a:noFill/>
        </p:spPr>
        <p:txBody>
          <a:bodyPr wrap="square" rtlCol="0">
            <a:spAutoFit/>
          </a:bodyPr>
          <a:lstStyle/>
          <a:p>
            <a:r>
              <a:rPr lang="en-US" dirty="0"/>
              <a:t>Run the query: CTC_HR_ACCTG_LINE_PAY_PERIOD</a:t>
            </a:r>
          </a:p>
        </p:txBody>
      </p:sp>
      <p:sp>
        <p:nvSpPr>
          <p:cNvPr id="4" name="Title 3">
            <a:extLst>
              <a:ext uri="{FF2B5EF4-FFF2-40B4-BE49-F238E27FC236}">
                <a16:creationId xmlns:a16="http://schemas.microsoft.com/office/drawing/2014/main" id="{3A6A0671-38E8-B717-D53F-7CE3D05A7FF5}"/>
              </a:ext>
            </a:extLst>
          </p:cNvPr>
          <p:cNvSpPr>
            <a:spLocks noGrp="1"/>
          </p:cNvSpPr>
          <p:nvPr>
            <p:ph type="title" idx="4294967295"/>
          </p:nvPr>
        </p:nvSpPr>
        <p:spPr>
          <a:xfrm>
            <a:off x="865783" y="310811"/>
            <a:ext cx="10764732" cy="592366"/>
          </a:xfrm>
        </p:spPr>
        <p:txBody>
          <a:bodyPr>
            <a:normAutofit/>
          </a:bodyPr>
          <a:lstStyle/>
          <a:p>
            <a:r>
              <a:rPr lang="en-US" sz="3600" dirty="0"/>
              <a:t>How does this tie to the Net Pay voucher?</a:t>
            </a:r>
          </a:p>
        </p:txBody>
      </p:sp>
      <p:sp>
        <p:nvSpPr>
          <p:cNvPr id="6" name="Slide Number Placeholder 5">
            <a:extLst>
              <a:ext uri="{FF2B5EF4-FFF2-40B4-BE49-F238E27FC236}">
                <a16:creationId xmlns:a16="http://schemas.microsoft.com/office/drawing/2014/main" id="{ED13CEA3-2D8A-8369-4478-FD8C201C3CD5}"/>
              </a:ext>
            </a:extLst>
          </p:cNvPr>
          <p:cNvSpPr>
            <a:spLocks noGrp="1"/>
          </p:cNvSpPr>
          <p:nvPr>
            <p:ph type="sldNum" sz="quarter" idx="12"/>
          </p:nvPr>
        </p:nvSpPr>
        <p:spPr/>
        <p:txBody>
          <a:bodyPr/>
          <a:lstStyle/>
          <a:p>
            <a:fld id="{27CE633F-9882-4A5C-83A2-1109D0C73261}" type="slidenum">
              <a:rPr lang="en-US" smtClean="0"/>
              <a:t>15</a:t>
            </a:fld>
            <a:endParaRPr lang="en-US"/>
          </a:p>
        </p:txBody>
      </p:sp>
    </p:spTree>
    <p:extLst>
      <p:ext uri="{BB962C8B-B14F-4D97-AF65-F5344CB8AC3E}">
        <p14:creationId xmlns:p14="http://schemas.microsoft.com/office/powerpoint/2010/main" val="199665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40B484F-0DAA-BF05-CCCC-ED9557BAE5BE}"/>
              </a:ext>
            </a:extLst>
          </p:cNvPr>
          <p:cNvSpPr>
            <a:spLocks noGrp="1"/>
          </p:cNvSpPr>
          <p:nvPr>
            <p:ph idx="1"/>
          </p:nvPr>
        </p:nvSpPr>
        <p:spPr>
          <a:xfrm>
            <a:off x="6397039" y="381935"/>
            <a:ext cx="4685916" cy="5974415"/>
          </a:xfrm>
        </p:spPr>
        <p:txBody>
          <a:bodyPr anchor="ctr">
            <a:normAutofit/>
          </a:bodyPr>
          <a:lstStyle/>
          <a:p>
            <a:r>
              <a:rPr lang="en-US" sz="1500" dirty="0"/>
              <a:t>Please don’t delete these lines!</a:t>
            </a:r>
          </a:p>
          <a:p>
            <a:r>
              <a:rPr lang="en-US" sz="1500" dirty="0"/>
              <a:t>This happens when the Payroll department process payments to employees that have been terminated from the business unit. If the Payroll department does not follow the correct process, its results in incorrect detail entries. </a:t>
            </a:r>
            <a:r>
              <a:rPr lang="en-US" sz="1500" b="1" u="sng" dirty="0"/>
              <a:t>These expenses/liabilities still belong to the college</a:t>
            </a:r>
            <a:r>
              <a:rPr lang="en-US" sz="1500" b="1" dirty="0"/>
              <a:t>. </a:t>
            </a:r>
            <a:r>
              <a:rPr lang="en-US" sz="1500" dirty="0"/>
              <a:t>However, it will be necessary to update the journal and the corresponding AP vouchers with the correct codes. </a:t>
            </a:r>
          </a:p>
          <a:p>
            <a:r>
              <a:rPr lang="en-US" sz="1500" dirty="0"/>
              <a:t>Issue:  If the error or correction has a state fund, this create a discrepancy in the college VPA. If possible, correct the transaction to make the string </a:t>
            </a:r>
            <a:r>
              <a:rPr lang="en-US" sz="1500" dirty="0" err="1"/>
              <a:t>postable</a:t>
            </a:r>
            <a:r>
              <a:rPr lang="en-US" sz="1500" dirty="0"/>
              <a:t> without changing the state fund. Then correct the transaction in a second journal so the changes to VPA will be picked up in the VPA monthly report. Otherwise, the college will need to manually adjust the monthly VPA report.</a:t>
            </a:r>
          </a:p>
          <a:p>
            <a:r>
              <a:rPr lang="en-US" sz="1500" dirty="0"/>
              <a:t>To determine who the employee is, run the HCM query: HR Accounting Line by Pay Period, filter on the operating unit that is not correct. Then, ask payroll for the correct chartfields for the employee in question. Payroll can find it by looking at the combo code(s) in the employee’s file.</a:t>
            </a:r>
          </a:p>
        </p:txBody>
      </p:sp>
      <p:sp>
        <p:nvSpPr>
          <p:cNvPr id="2" name="Title 1">
            <a:extLst>
              <a:ext uri="{FF2B5EF4-FFF2-40B4-BE49-F238E27FC236}">
                <a16:creationId xmlns:a16="http://schemas.microsoft.com/office/drawing/2014/main" id="{11BBBE84-3E07-9225-B8AC-26A569ADFE54}"/>
              </a:ext>
            </a:extLst>
          </p:cNvPr>
          <p:cNvSpPr>
            <a:spLocks noGrp="1"/>
          </p:cNvSpPr>
          <p:nvPr>
            <p:ph type="title"/>
          </p:nvPr>
        </p:nvSpPr>
        <p:spPr>
          <a:xfrm>
            <a:off x="1245072" y="1289765"/>
            <a:ext cx="3651101" cy="4270963"/>
          </a:xfrm>
        </p:spPr>
        <p:txBody>
          <a:bodyPr anchor="ctr">
            <a:normAutofit/>
          </a:bodyPr>
          <a:lstStyle/>
          <a:p>
            <a:pPr algn="ctr"/>
            <a:r>
              <a:rPr lang="en-US" sz="4000" dirty="0">
                <a:solidFill>
                  <a:schemeClr val="bg1"/>
                </a:solidFill>
              </a:rPr>
              <a:t>Why does the PAY journal have entries for other operating units?</a:t>
            </a:r>
          </a:p>
        </p:txBody>
      </p:sp>
      <p:sp>
        <p:nvSpPr>
          <p:cNvPr id="4" name="Slide Number Placeholder 3">
            <a:extLst>
              <a:ext uri="{FF2B5EF4-FFF2-40B4-BE49-F238E27FC236}">
                <a16:creationId xmlns:a16="http://schemas.microsoft.com/office/drawing/2014/main" id="{B6588863-6715-D820-4422-47291F4EFFDC}"/>
              </a:ext>
            </a:extLst>
          </p:cNvPr>
          <p:cNvSpPr>
            <a:spLocks noGrp="1"/>
          </p:cNvSpPr>
          <p:nvPr>
            <p:ph type="sldNum" sz="quarter" idx="12"/>
          </p:nvPr>
        </p:nvSpPr>
        <p:spPr/>
        <p:txBody>
          <a:bodyPr/>
          <a:lstStyle/>
          <a:p>
            <a:fld id="{27CE633F-9882-4A5C-83A2-1109D0C73261}" type="slidenum">
              <a:rPr lang="en-US" smtClean="0"/>
              <a:t>16</a:t>
            </a:fld>
            <a:endParaRPr lang="en-US"/>
          </a:p>
        </p:txBody>
      </p:sp>
    </p:spTree>
    <p:extLst>
      <p:ext uri="{BB962C8B-B14F-4D97-AF65-F5344CB8AC3E}">
        <p14:creationId xmlns:p14="http://schemas.microsoft.com/office/powerpoint/2010/main" val="479153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559347-2718-9600-1F7E-95502FE38FCB}"/>
              </a:ext>
            </a:extLst>
          </p:cNvPr>
          <p:cNvSpPr txBox="1"/>
          <p:nvPr/>
        </p:nvSpPr>
        <p:spPr>
          <a:xfrm>
            <a:off x="838200" y="5034707"/>
            <a:ext cx="10592656" cy="1200329"/>
          </a:xfrm>
          <a:prstGeom prst="rect">
            <a:avLst/>
          </a:prstGeom>
          <a:noFill/>
        </p:spPr>
        <p:txBody>
          <a:bodyPr wrap="square" rtlCol="0">
            <a:spAutoFit/>
          </a:bodyPr>
          <a:lstStyle/>
          <a:p>
            <a:r>
              <a:rPr lang="en-US" dirty="0"/>
              <a:t>Whenever an employee is paid without a valid combo code (which is not a requirement in the HCM pillar to have to pay an employee), the system will assign this suspense account and string.  Colleges should review these transactions each pay period and make all the necessary adjustments.</a:t>
            </a:r>
          </a:p>
        </p:txBody>
      </p:sp>
      <p:pic>
        <p:nvPicPr>
          <p:cNvPr id="6" name="Picture 5" descr="Screenshot of  query results showing chartstrings of payroll charges coded to Fund 790, Class 301 using Account 5010170 (Payroll Suspense) from the HR Accounting Line Report.">
            <a:extLst>
              <a:ext uri="{FF2B5EF4-FFF2-40B4-BE49-F238E27FC236}">
                <a16:creationId xmlns:a16="http://schemas.microsoft.com/office/drawing/2014/main" id="{F2258F39-D1E3-F9A4-757F-C77931136553}"/>
              </a:ext>
            </a:extLst>
          </p:cNvPr>
          <p:cNvPicPr>
            <a:picLocks noChangeAspect="1"/>
          </p:cNvPicPr>
          <p:nvPr/>
        </p:nvPicPr>
        <p:blipFill>
          <a:blip r:embed="rId2"/>
          <a:stretch>
            <a:fillRect/>
          </a:stretch>
        </p:blipFill>
        <p:spPr>
          <a:xfrm>
            <a:off x="799672" y="4296042"/>
            <a:ext cx="10592656" cy="461171"/>
          </a:xfrm>
          <a:prstGeom prst="rect">
            <a:avLst/>
          </a:prstGeom>
          <a:ln>
            <a:solidFill>
              <a:schemeClr val="accent1"/>
            </a:solidFill>
          </a:ln>
        </p:spPr>
      </p:pic>
      <p:sp>
        <p:nvSpPr>
          <p:cNvPr id="8" name="TextBox 7">
            <a:extLst>
              <a:ext uri="{FF2B5EF4-FFF2-40B4-BE49-F238E27FC236}">
                <a16:creationId xmlns:a16="http://schemas.microsoft.com/office/drawing/2014/main" id="{4490511D-23F5-B0FE-F174-5DC75BB74E6C}"/>
              </a:ext>
            </a:extLst>
          </p:cNvPr>
          <p:cNvSpPr txBox="1"/>
          <p:nvPr/>
        </p:nvSpPr>
        <p:spPr>
          <a:xfrm>
            <a:off x="657432" y="3909688"/>
            <a:ext cx="1758671" cy="369332"/>
          </a:xfrm>
          <a:prstGeom prst="rect">
            <a:avLst/>
          </a:prstGeom>
          <a:noFill/>
        </p:spPr>
        <p:txBody>
          <a:bodyPr wrap="square" rtlCol="0">
            <a:spAutoFit/>
          </a:bodyPr>
          <a:lstStyle/>
          <a:p>
            <a:pPr algn="ctr"/>
            <a:r>
              <a:rPr lang="en-US" dirty="0"/>
              <a:t>Query Results </a:t>
            </a:r>
          </a:p>
        </p:txBody>
      </p:sp>
      <p:pic>
        <p:nvPicPr>
          <p:cNvPr id="4" name="Picture 3" descr="Screenshot of pivot table from query results showing chartstrings of payroll charges coded to Fund 790, Class 301 using Account 5010170 (Payroll Suspense).">
            <a:extLst>
              <a:ext uri="{FF2B5EF4-FFF2-40B4-BE49-F238E27FC236}">
                <a16:creationId xmlns:a16="http://schemas.microsoft.com/office/drawing/2014/main" id="{20482ED3-41EF-C001-E936-0642876422DF}"/>
              </a:ext>
            </a:extLst>
          </p:cNvPr>
          <p:cNvPicPr>
            <a:picLocks noChangeAspect="1"/>
          </p:cNvPicPr>
          <p:nvPr/>
        </p:nvPicPr>
        <p:blipFill>
          <a:blip r:embed="rId3"/>
          <a:stretch>
            <a:fillRect/>
          </a:stretch>
        </p:blipFill>
        <p:spPr>
          <a:xfrm>
            <a:off x="799672" y="2150180"/>
            <a:ext cx="10592656" cy="1742486"/>
          </a:xfrm>
          <a:prstGeom prst="rect">
            <a:avLst/>
          </a:prstGeom>
          <a:ln>
            <a:solidFill>
              <a:schemeClr val="accent1"/>
            </a:solidFill>
          </a:ln>
        </p:spPr>
      </p:pic>
      <p:sp>
        <p:nvSpPr>
          <p:cNvPr id="7" name="TextBox 6">
            <a:extLst>
              <a:ext uri="{FF2B5EF4-FFF2-40B4-BE49-F238E27FC236}">
                <a16:creationId xmlns:a16="http://schemas.microsoft.com/office/drawing/2014/main" id="{F562FCF3-BF3A-D95E-E32D-16802BBB7BF4}"/>
              </a:ext>
            </a:extLst>
          </p:cNvPr>
          <p:cNvSpPr txBox="1"/>
          <p:nvPr/>
        </p:nvSpPr>
        <p:spPr>
          <a:xfrm>
            <a:off x="799672" y="1670160"/>
            <a:ext cx="1616431" cy="369332"/>
          </a:xfrm>
          <a:prstGeom prst="rect">
            <a:avLst/>
          </a:prstGeom>
          <a:noFill/>
        </p:spPr>
        <p:txBody>
          <a:bodyPr wrap="square" rtlCol="0">
            <a:spAutoFit/>
          </a:bodyPr>
          <a:lstStyle/>
          <a:p>
            <a:pPr algn="ctr"/>
            <a:r>
              <a:rPr lang="en-US" dirty="0"/>
              <a:t>Pivot Results </a:t>
            </a:r>
          </a:p>
        </p:txBody>
      </p:sp>
      <p:sp>
        <p:nvSpPr>
          <p:cNvPr id="2" name="Title 1">
            <a:extLst>
              <a:ext uri="{FF2B5EF4-FFF2-40B4-BE49-F238E27FC236}">
                <a16:creationId xmlns:a16="http://schemas.microsoft.com/office/drawing/2014/main" id="{1A94E804-BF01-72A8-231F-1AD920DC4F6E}"/>
              </a:ext>
            </a:extLst>
          </p:cNvPr>
          <p:cNvSpPr>
            <a:spLocks noGrp="1"/>
          </p:cNvSpPr>
          <p:nvPr>
            <p:ph type="title"/>
          </p:nvPr>
        </p:nvSpPr>
        <p:spPr>
          <a:xfrm>
            <a:off x="838200" y="365125"/>
            <a:ext cx="10515600" cy="1158875"/>
          </a:xfrm>
        </p:spPr>
        <p:txBody>
          <a:bodyPr>
            <a:normAutofit/>
          </a:bodyPr>
          <a:lstStyle/>
          <a:p>
            <a:r>
              <a:rPr lang="en-US" sz="3600" dirty="0"/>
              <a:t>Why do amounts end up in the Payroll Suspense account?</a:t>
            </a:r>
          </a:p>
        </p:txBody>
      </p:sp>
      <p:sp>
        <p:nvSpPr>
          <p:cNvPr id="5" name="Slide Number Placeholder 4">
            <a:extLst>
              <a:ext uri="{FF2B5EF4-FFF2-40B4-BE49-F238E27FC236}">
                <a16:creationId xmlns:a16="http://schemas.microsoft.com/office/drawing/2014/main" id="{BEE8ADE6-1B25-86FB-9D05-C9C32A51FFE4}"/>
              </a:ext>
            </a:extLst>
          </p:cNvPr>
          <p:cNvSpPr>
            <a:spLocks noGrp="1"/>
          </p:cNvSpPr>
          <p:nvPr>
            <p:ph type="sldNum" sz="quarter" idx="12"/>
          </p:nvPr>
        </p:nvSpPr>
        <p:spPr/>
        <p:txBody>
          <a:bodyPr/>
          <a:lstStyle/>
          <a:p>
            <a:fld id="{27CE633F-9882-4A5C-83A2-1109D0C73261}" type="slidenum">
              <a:rPr lang="en-US" smtClean="0"/>
              <a:t>17</a:t>
            </a:fld>
            <a:endParaRPr lang="en-US"/>
          </a:p>
        </p:txBody>
      </p:sp>
    </p:spTree>
    <p:extLst>
      <p:ext uri="{BB962C8B-B14F-4D97-AF65-F5344CB8AC3E}">
        <p14:creationId xmlns:p14="http://schemas.microsoft.com/office/powerpoint/2010/main" val="2614780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F69A7E4-5AB2-958B-3533-A47FB121623F}"/>
              </a:ext>
            </a:extLst>
          </p:cNvPr>
          <p:cNvSpPr txBox="1"/>
          <p:nvPr/>
        </p:nvSpPr>
        <p:spPr>
          <a:xfrm>
            <a:off x="850790" y="4753500"/>
            <a:ext cx="10535478" cy="830997"/>
          </a:xfrm>
          <a:prstGeom prst="rect">
            <a:avLst/>
          </a:prstGeom>
          <a:noFill/>
        </p:spPr>
        <p:txBody>
          <a:bodyPr wrap="square" rtlCol="0">
            <a:spAutoFit/>
          </a:bodyPr>
          <a:lstStyle/>
          <a:p>
            <a:pPr marL="285750" indent="-285750">
              <a:buFont typeface="Arial" panose="020B0604020202020204" pitchFamily="34" charset="0"/>
              <a:buChar char="•"/>
            </a:pPr>
            <a:r>
              <a:rPr lang="en-US" sz="2400" dirty="0"/>
              <a:t>Make sure to go back to the employee’s job record and add a valid combo code.</a:t>
            </a:r>
            <a:endParaRPr lang="en-US" dirty="0"/>
          </a:p>
        </p:txBody>
      </p:sp>
      <p:sp>
        <p:nvSpPr>
          <p:cNvPr id="6" name="TextBox 5">
            <a:extLst>
              <a:ext uri="{FF2B5EF4-FFF2-40B4-BE49-F238E27FC236}">
                <a16:creationId xmlns:a16="http://schemas.microsoft.com/office/drawing/2014/main" id="{1540AD4B-6609-81FC-B005-2835E9DABC3F}"/>
              </a:ext>
            </a:extLst>
          </p:cNvPr>
          <p:cNvSpPr txBox="1"/>
          <p:nvPr/>
        </p:nvSpPr>
        <p:spPr>
          <a:xfrm>
            <a:off x="818322" y="3328312"/>
            <a:ext cx="10535478" cy="1200329"/>
          </a:xfrm>
          <a:prstGeom prst="rect">
            <a:avLst/>
          </a:prstGeom>
          <a:noFill/>
        </p:spPr>
        <p:txBody>
          <a:bodyPr wrap="square" rtlCol="0">
            <a:spAutoFit/>
          </a:bodyPr>
          <a:lstStyle/>
          <a:p>
            <a:pPr marL="285750" indent="-285750">
              <a:buFont typeface="Arial" panose="020B0604020202020204" pitchFamily="34" charset="0"/>
              <a:buChar char="•"/>
            </a:pPr>
            <a:r>
              <a:rPr lang="en-US" sz="2400" dirty="0"/>
              <a:t>The adjusting journal must use the Source Type of “PTR” to be collected at year-end for reconciliation of reports being sent to SAO from the HCM pillar.</a:t>
            </a:r>
          </a:p>
        </p:txBody>
      </p:sp>
      <p:sp>
        <p:nvSpPr>
          <p:cNvPr id="3" name="TextBox 2">
            <a:extLst>
              <a:ext uri="{FF2B5EF4-FFF2-40B4-BE49-F238E27FC236}">
                <a16:creationId xmlns:a16="http://schemas.microsoft.com/office/drawing/2014/main" id="{E0BF63C7-6708-AF62-BA33-D9A7F8094465}"/>
              </a:ext>
            </a:extLst>
          </p:cNvPr>
          <p:cNvSpPr txBox="1"/>
          <p:nvPr/>
        </p:nvSpPr>
        <p:spPr>
          <a:xfrm>
            <a:off x="850790" y="1868557"/>
            <a:ext cx="10535478" cy="1200329"/>
          </a:xfrm>
          <a:prstGeom prst="rect">
            <a:avLst/>
          </a:prstGeom>
          <a:noFill/>
        </p:spPr>
        <p:txBody>
          <a:bodyPr wrap="square" rtlCol="0">
            <a:spAutoFit/>
          </a:bodyPr>
          <a:lstStyle/>
          <a:p>
            <a:pPr marL="285750" indent="-285750">
              <a:buFont typeface="Arial" panose="020B0604020202020204" pitchFamily="34" charset="0"/>
              <a:buChar char="•"/>
            </a:pPr>
            <a:r>
              <a:rPr lang="en-US" sz="2400" dirty="0"/>
              <a:t>This account is a “benefit” expense and needs to be reclassed to the appropriate salary account. There should be associated Staff Month value in the Stat field.</a:t>
            </a:r>
          </a:p>
        </p:txBody>
      </p:sp>
      <p:sp>
        <p:nvSpPr>
          <p:cNvPr id="2" name="Title 1">
            <a:extLst>
              <a:ext uri="{FF2B5EF4-FFF2-40B4-BE49-F238E27FC236}">
                <a16:creationId xmlns:a16="http://schemas.microsoft.com/office/drawing/2014/main" id="{6AFA172E-E828-557D-3714-3E61A6524D4E}"/>
              </a:ext>
            </a:extLst>
          </p:cNvPr>
          <p:cNvSpPr>
            <a:spLocks noGrp="1"/>
          </p:cNvSpPr>
          <p:nvPr>
            <p:ph type="title"/>
          </p:nvPr>
        </p:nvSpPr>
        <p:spPr/>
        <p:txBody>
          <a:bodyPr/>
          <a:lstStyle/>
          <a:p>
            <a:r>
              <a:rPr lang="en-US" dirty="0"/>
              <a:t>How do I clean these up?</a:t>
            </a:r>
          </a:p>
        </p:txBody>
      </p:sp>
      <p:sp>
        <p:nvSpPr>
          <p:cNvPr id="4" name="Slide Number Placeholder 3">
            <a:extLst>
              <a:ext uri="{FF2B5EF4-FFF2-40B4-BE49-F238E27FC236}">
                <a16:creationId xmlns:a16="http://schemas.microsoft.com/office/drawing/2014/main" id="{CC17EE53-F5CA-8C88-0AA5-3EEC6DC25829}"/>
              </a:ext>
            </a:extLst>
          </p:cNvPr>
          <p:cNvSpPr>
            <a:spLocks noGrp="1"/>
          </p:cNvSpPr>
          <p:nvPr>
            <p:ph type="sldNum" sz="quarter" idx="12"/>
          </p:nvPr>
        </p:nvSpPr>
        <p:spPr/>
        <p:txBody>
          <a:bodyPr/>
          <a:lstStyle/>
          <a:p>
            <a:fld id="{27CE633F-9882-4A5C-83A2-1109D0C73261}" type="slidenum">
              <a:rPr lang="en-US" smtClean="0"/>
              <a:t>18</a:t>
            </a:fld>
            <a:endParaRPr lang="en-US"/>
          </a:p>
        </p:txBody>
      </p:sp>
    </p:spTree>
    <p:extLst>
      <p:ext uri="{BB962C8B-B14F-4D97-AF65-F5344CB8AC3E}">
        <p14:creationId xmlns:p14="http://schemas.microsoft.com/office/powerpoint/2010/main" val="3196180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agnifying glass and question mark">
            <a:extLst>
              <a:ext uri="{FF2B5EF4-FFF2-40B4-BE49-F238E27FC236}">
                <a16:creationId xmlns:a16="http://schemas.microsoft.com/office/drawing/2014/main" id="{34A835C9-CD53-02A6-FB24-AA0CD1F3D39D}"/>
              </a:ext>
            </a:extLst>
          </p:cNvPr>
          <p:cNvPicPr>
            <a:picLocks noChangeAspect="1"/>
          </p:cNvPicPr>
          <p:nvPr/>
        </p:nvPicPr>
        <p:blipFill rotWithShape="1">
          <a:blip r:embed="rId2"/>
          <a:srcRect/>
          <a:stretch/>
        </p:blipFill>
        <p:spPr>
          <a:xfrm>
            <a:off x="20" y="10"/>
            <a:ext cx="12191980" cy="6857990"/>
          </a:xfrm>
          <a:prstGeom prst="rect">
            <a:avLst/>
          </a:prstGeom>
        </p:spPr>
      </p:pic>
      <p:sp>
        <p:nvSpPr>
          <p:cNvPr id="2" name="Title 1">
            <a:extLst>
              <a:ext uri="{FF2B5EF4-FFF2-40B4-BE49-F238E27FC236}">
                <a16:creationId xmlns:a16="http://schemas.microsoft.com/office/drawing/2014/main" id="{C2FB166D-90E0-7297-0E33-8EA2DB5F15A0}"/>
              </a:ext>
            </a:extLst>
          </p:cNvPr>
          <p:cNvSpPr>
            <a:spLocks noGrp="1"/>
          </p:cNvSpPr>
          <p:nvPr>
            <p:ph type="title"/>
          </p:nvPr>
        </p:nvSpPr>
        <p:spPr>
          <a:xfrm>
            <a:off x="396796" y="3711738"/>
            <a:ext cx="4023360" cy="2802219"/>
          </a:xfrm>
        </p:spPr>
        <p:txBody>
          <a:bodyPr vert="horz" lIns="91440" tIns="45720" rIns="91440" bIns="45720" rtlCol="0" anchor="b">
            <a:normAutofit/>
          </a:bodyPr>
          <a:lstStyle/>
          <a:p>
            <a:r>
              <a:rPr lang="en-US" sz="3200" b="1" i="0" kern="1200" cap="all" baseline="0" dirty="0">
                <a:solidFill>
                  <a:schemeClr val="tx1"/>
                </a:solidFill>
                <a:latin typeface="+mj-lt"/>
                <a:ea typeface="+mj-ea"/>
                <a:cs typeface="+mj-cs"/>
              </a:rPr>
              <a:t>If you need assistance, please create a ticket for the accounting department</a:t>
            </a:r>
          </a:p>
        </p:txBody>
      </p:sp>
      <p:sp>
        <p:nvSpPr>
          <p:cNvPr id="3" name="Slide Number Placeholder 2">
            <a:extLst>
              <a:ext uri="{FF2B5EF4-FFF2-40B4-BE49-F238E27FC236}">
                <a16:creationId xmlns:a16="http://schemas.microsoft.com/office/drawing/2014/main" id="{A0A7578C-87C7-4AD3-860F-B2068647CB9C}"/>
              </a:ext>
            </a:extLst>
          </p:cNvPr>
          <p:cNvSpPr>
            <a:spLocks noGrp="1"/>
          </p:cNvSpPr>
          <p:nvPr>
            <p:ph type="sldNum" sz="quarter" idx="12"/>
          </p:nvPr>
        </p:nvSpPr>
        <p:spPr/>
        <p:txBody>
          <a:bodyPr/>
          <a:lstStyle/>
          <a:p>
            <a:fld id="{27CE633F-9882-4A5C-83A2-1109D0C73261}" type="slidenum">
              <a:rPr lang="en-US" smtClean="0">
                <a:solidFill>
                  <a:schemeClr val="bg1"/>
                </a:solidFill>
              </a:rPr>
              <a:t>19</a:t>
            </a:fld>
            <a:endParaRPr lang="en-US">
              <a:solidFill>
                <a:schemeClr val="bg1"/>
              </a:solidFill>
            </a:endParaRPr>
          </a:p>
        </p:txBody>
      </p:sp>
    </p:spTree>
    <p:extLst>
      <p:ext uri="{BB962C8B-B14F-4D97-AF65-F5344CB8AC3E}">
        <p14:creationId xmlns:p14="http://schemas.microsoft.com/office/powerpoint/2010/main" val="401583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
        <p:nvSpPr>
          <p:cNvPr id="4" name="Rectangle: Rounded Corners 3">
            <a:extLst>
              <a:ext uri="{FF2B5EF4-FFF2-40B4-BE49-F238E27FC236}">
                <a16:creationId xmlns:a16="http://schemas.microsoft.com/office/drawing/2014/main" id="{4726AF3B-2309-B0D1-3BF6-BCC7B05DBF27}"/>
              </a:ext>
              <a:ext uri="{C183D7F6-B498-43B3-948B-1728B52AA6E4}">
                <adec:decorative xmlns:adec="http://schemas.microsoft.com/office/drawing/2017/decorative" val="1"/>
              </a:ext>
            </a:extLst>
          </p:cNvPr>
          <p:cNvSpPr/>
          <p:nvPr/>
        </p:nvSpPr>
        <p:spPr>
          <a:xfrm>
            <a:off x="6412091" y="837004"/>
            <a:ext cx="1383876" cy="217957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9" name="Picture 18">
            <a:extLst>
              <a:ext uri="{FF2B5EF4-FFF2-40B4-BE49-F238E27FC236}">
                <a16:creationId xmlns:a16="http://schemas.microsoft.com/office/drawing/2014/main" id="{D6DF00F8-C70D-AAC8-8021-178B0E7407E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403232" y="814538"/>
            <a:ext cx="1950567" cy="1011087"/>
          </a:xfrm>
          <a:prstGeom prst="rect">
            <a:avLst/>
          </a:prstGeom>
        </p:spPr>
      </p:pic>
      <p:pic>
        <p:nvPicPr>
          <p:cNvPr id="27" name="Picture 26">
            <a:extLst>
              <a:ext uri="{FF2B5EF4-FFF2-40B4-BE49-F238E27FC236}">
                <a16:creationId xmlns:a16="http://schemas.microsoft.com/office/drawing/2014/main" id="{40C406BE-AD4D-2B6F-AB27-A0511ACB9B5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410518" y="2038297"/>
            <a:ext cx="1950567" cy="1011087"/>
          </a:xfrm>
          <a:prstGeom prst="rect">
            <a:avLst/>
          </a:prstGeom>
        </p:spPr>
      </p:pic>
      <p:sp>
        <p:nvSpPr>
          <p:cNvPr id="31" name="Rectangle: Rounded Corners 30">
            <a:extLst>
              <a:ext uri="{FF2B5EF4-FFF2-40B4-BE49-F238E27FC236}">
                <a16:creationId xmlns:a16="http://schemas.microsoft.com/office/drawing/2014/main" id="{CC8BE469-5E9E-067C-B50C-8E2D98F0A005}"/>
              </a:ext>
              <a:ext uri="{C183D7F6-B498-43B3-948B-1728B52AA6E4}">
                <adec:decorative xmlns:adec="http://schemas.microsoft.com/office/drawing/2017/decorative" val="1"/>
              </a:ext>
            </a:extLst>
          </p:cNvPr>
          <p:cNvSpPr/>
          <p:nvPr/>
        </p:nvSpPr>
        <p:spPr>
          <a:xfrm>
            <a:off x="6458340" y="3665589"/>
            <a:ext cx="1383876" cy="217957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 name="Picture 28">
            <a:extLst>
              <a:ext uri="{FF2B5EF4-FFF2-40B4-BE49-F238E27FC236}">
                <a16:creationId xmlns:a16="http://schemas.microsoft.com/office/drawing/2014/main" id="{494777BD-3C39-313A-513F-1BAA90D0DD6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9476766" y="4119169"/>
            <a:ext cx="1950567" cy="1011087"/>
          </a:xfrm>
          <a:prstGeom prst="rect">
            <a:avLst/>
          </a:prstGeom>
        </p:spPr>
      </p:pic>
      <p:sp>
        <p:nvSpPr>
          <p:cNvPr id="30" name="TextBox 29">
            <a:extLst>
              <a:ext uri="{FF2B5EF4-FFF2-40B4-BE49-F238E27FC236}">
                <a16:creationId xmlns:a16="http://schemas.microsoft.com/office/drawing/2014/main" id="{9D4738A8-56FE-1A7A-239A-5C73B2268A1F}"/>
              </a:ext>
            </a:extLst>
          </p:cNvPr>
          <p:cNvSpPr txBox="1"/>
          <p:nvPr/>
        </p:nvSpPr>
        <p:spPr>
          <a:xfrm>
            <a:off x="9543016" y="4208292"/>
            <a:ext cx="1818069" cy="923330"/>
          </a:xfrm>
          <a:prstGeom prst="rect">
            <a:avLst/>
          </a:prstGeom>
          <a:noFill/>
        </p:spPr>
        <p:txBody>
          <a:bodyPr wrap="square" rtlCol="0">
            <a:spAutoFit/>
          </a:bodyPr>
          <a:lstStyle/>
          <a:p>
            <a:r>
              <a:rPr lang="en-US" dirty="0"/>
              <a:t>Net Pay voucher is created</a:t>
            </a:r>
          </a:p>
        </p:txBody>
      </p:sp>
      <p:sp>
        <p:nvSpPr>
          <p:cNvPr id="33" name="Arrow: Right 32" descr="Right arrow pointing from Voucher entered/&#10;processed in FIN&#10; to Net Pay voucher is created">
            <a:extLst>
              <a:ext uri="{FF2B5EF4-FFF2-40B4-BE49-F238E27FC236}">
                <a16:creationId xmlns:a16="http://schemas.microsoft.com/office/drawing/2014/main" id="{713D5B94-E21D-5C02-9D63-9E4C2EE57EFB}"/>
              </a:ext>
              <a:ext uri="{C183D7F6-B498-43B3-948B-1728B52AA6E4}">
                <adec:decorative xmlns:adec="http://schemas.microsoft.com/office/drawing/2017/decorative" val="0"/>
              </a:ext>
            </a:extLst>
          </p:cNvPr>
          <p:cNvSpPr/>
          <p:nvPr/>
        </p:nvSpPr>
        <p:spPr>
          <a:xfrm>
            <a:off x="8130573" y="4538391"/>
            <a:ext cx="991586" cy="2631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0E150B5B-BDA5-7CD9-9B3E-DBB82F37B07E}"/>
              </a:ext>
            </a:extLst>
          </p:cNvPr>
          <p:cNvSpPr txBox="1"/>
          <p:nvPr/>
        </p:nvSpPr>
        <p:spPr>
          <a:xfrm>
            <a:off x="6504589" y="4069793"/>
            <a:ext cx="1291378" cy="1200329"/>
          </a:xfrm>
          <a:prstGeom prst="rect">
            <a:avLst/>
          </a:prstGeom>
          <a:noFill/>
        </p:spPr>
        <p:txBody>
          <a:bodyPr wrap="square" rtlCol="0">
            <a:spAutoFit/>
          </a:bodyPr>
          <a:lstStyle/>
          <a:p>
            <a:r>
              <a:rPr lang="en-US" dirty="0"/>
              <a:t>Voucher entered/</a:t>
            </a:r>
          </a:p>
          <a:p>
            <a:r>
              <a:rPr lang="en-US" dirty="0"/>
              <a:t>processed in FIN</a:t>
            </a:r>
          </a:p>
        </p:txBody>
      </p:sp>
      <p:sp>
        <p:nvSpPr>
          <p:cNvPr id="28" name="TextBox 27">
            <a:extLst>
              <a:ext uri="{FF2B5EF4-FFF2-40B4-BE49-F238E27FC236}">
                <a16:creationId xmlns:a16="http://schemas.microsoft.com/office/drawing/2014/main" id="{A495EB80-6837-0292-F033-C5ECECA73C48}"/>
              </a:ext>
            </a:extLst>
          </p:cNvPr>
          <p:cNvSpPr txBox="1"/>
          <p:nvPr/>
        </p:nvSpPr>
        <p:spPr>
          <a:xfrm>
            <a:off x="9476766" y="2093247"/>
            <a:ext cx="1818069" cy="923330"/>
          </a:xfrm>
          <a:prstGeom prst="rect">
            <a:avLst/>
          </a:prstGeom>
          <a:noFill/>
        </p:spPr>
        <p:txBody>
          <a:bodyPr wrap="square" rtlCol="0">
            <a:spAutoFit/>
          </a:bodyPr>
          <a:lstStyle/>
          <a:p>
            <a:r>
              <a:rPr lang="en-US" dirty="0"/>
              <a:t>Finance receives AP Vouchers</a:t>
            </a:r>
          </a:p>
        </p:txBody>
      </p:sp>
      <p:sp>
        <p:nvSpPr>
          <p:cNvPr id="26" name="Arrow: Right 25" descr="Right arrow pointing from Payroll is entered/processed in HCM to Finance receives AP Vouchers">
            <a:extLst>
              <a:ext uri="{FF2B5EF4-FFF2-40B4-BE49-F238E27FC236}">
                <a16:creationId xmlns:a16="http://schemas.microsoft.com/office/drawing/2014/main" id="{FB246166-081E-7922-DF59-C61819382661}"/>
              </a:ext>
              <a:ext uri="{C183D7F6-B498-43B3-948B-1728B52AA6E4}">
                <adec:decorative xmlns:adec="http://schemas.microsoft.com/office/drawing/2017/decorative" val="0"/>
              </a:ext>
            </a:extLst>
          </p:cNvPr>
          <p:cNvSpPr/>
          <p:nvPr/>
        </p:nvSpPr>
        <p:spPr>
          <a:xfrm>
            <a:off x="8084703" y="2412276"/>
            <a:ext cx="991586" cy="2631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9E382A96-FB8C-1B3C-53EB-D22C27DEBFFE}"/>
              </a:ext>
            </a:extLst>
          </p:cNvPr>
          <p:cNvSpPr txBox="1"/>
          <p:nvPr/>
        </p:nvSpPr>
        <p:spPr>
          <a:xfrm>
            <a:off x="9446962" y="893218"/>
            <a:ext cx="1818069" cy="923330"/>
          </a:xfrm>
          <a:prstGeom prst="rect">
            <a:avLst/>
          </a:prstGeom>
          <a:noFill/>
        </p:spPr>
        <p:txBody>
          <a:bodyPr wrap="square" rtlCol="0">
            <a:spAutoFit/>
          </a:bodyPr>
          <a:lstStyle/>
          <a:p>
            <a:r>
              <a:rPr lang="en-US" dirty="0"/>
              <a:t>Finance receives PAY journal</a:t>
            </a:r>
          </a:p>
        </p:txBody>
      </p:sp>
      <p:sp>
        <p:nvSpPr>
          <p:cNvPr id="11" name="Arrow: Right 10" descr="Right arrow pointing from Payroll is entered/processed in HCM to Finance receives PAY journal">
            <a:extLst>
              <a:ext uri="{FF2B5EF4-FFF2-40B4-BE49-F238E27FC236}">
                <a16:creationId xmlns:a16="http://schemas.microsoft.com/office/drawing/2014/main" id="{6CE6FD06-06FD-8D12-10C5-B11A78ACD87C}"/>
              </a:ext>
              <a:ext uri="{C183D7F6-B498-43B3-948B-1728B52AA6E4}">
                <adec:decorative xmlns:adec="http://schemas.microsoft.com/office/drawing/2017/decorative" val="0"/>
              </a:ext>
            </a:extLst>
          </p:cNvPr>
          <p:cNvSpPr/>
          <p:nvPr/>
        </p:nvSpPr>
        <p:spPr>
          <a:xfrm>
            <a:off x="8069238" y="1212940"/>
            <a:ext cx="991586" cy="26313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FDD32FF-03F2-0627-DD36-5ACAE4FBEEB2}"/>
              </a:ext>
            </a:extLst>
          </p:cNvPr>
          <p:cNvSpPr txBox="1"/>
          <p:nvPr/>
        </p:nvSpPr>
        <p:spPr>
          <a:xfrm>
            <a:off x="6504589" y="1292297"/>
            <a:ext cx="1291378" cy="1200329"/>
          </a:xfrm>
          <a:prstGeom prst="rect">
            <a:avLst/>
          </a:prstGeom>
          <a:noFill/>
        </p:spPr>
        <p:txBody>
          <a:bodyPr wrap="square" rtlCol="0">
            <a:spAutoFit/>
          </a:bodyPr>
          <a:lstStyle/>
          <a:p>
            <a:r>
              <a:rPr lang="en-US" dirty="0"/>
              <a:t>Payroll is entered / processed in HCM</a:t>
            </a:r>
          </a:p>
        </p:txBody>
      </p:sp>
      <p:sp>
        <p:nvSpPr>
          <p:cNvPr id="2" name="Title 1">
            <a:extLst>
              <a:ext uri="{FF2B5EF4-FFF2-40B4-BE49-F238E27FC236}">
                <a16:creationId xmlns:a16="http://schemas.microsoft.com/office/drawing/2014/main" id="{F4804D98-1F92-4092-F583-4DB3DB363018}"/>
              </a:ext>
            </a:extLst>
          </p:cNvPr>
          <p:cNvSpPr>
            <a:spLocks noGrp="1"/>
          </p:cNvSpPr>
          <p:nvPr>
            <p:ph type="title"/>
          </p:nvPr>
        </p:nvSpPr>
        <p:spPr>
          <a:xfrm>
            <a:off x="1188069" y="381935"/>
            <a:ext cx="4008583" cy="5974414"/>
          </a:xfrm>
        </p:spPr>
        <p:txBody>
          <a:bodyPr anchor="ctr">
            <a:normAutofit fontScale="90000"/>
          </a:bodyPr>
          <a:lstStyle/>
          <a:p>
            <a:r>
              <a:rPr lang="en-US" sz="7200" dirty="0">
                <a:solidFill>
                  <a:schemeClr val="bg1"/>
                </a:solidFill>
              </a:rPr>
              <a:t>How does the data get into the General Ledger?</a:t>
            </a:r>
          </a:p>
        </p:txBody>
      </p:sp>
      <p:sp>
        <p:nvSpPr>
          <p:cNvPr id="3" name="Slide Number Placeholder 2">
            <a:extLst>
              <a:ext uri="{FF2B5EF4-FFF2-40B4-BE49-F238E27FC236}">
                <a16:creationId xmlns:a16="http://schemas.microsoft.com/office/drawing/2014/main" id="{39B5F4A5-D58B-6762-B8EE-EEF7557C67D5}"/>
              </a:ext>
            </a:extLst>
          </p:cNvPr>
          <p:cNvSpPr>
            <a:spLocks noGrp="1"/>
          </p:cNvSpPr>
          <p:nvPr>
            <p:ph type="sldNum" sz="quarter" idx="12"/>
          </p:nvPr>
        </p:nvSpPr>
        <p:spPr/>
        <p:txBody>
          <a:bodyPr/>
          <a:lstStyle/>
          <a:p>
            <a:fld id="{27CE633F-9882-4A5C-83A2-1109D0C73261}" type="slidenum">
              <a:rPr lang="en-US" smtClean="0"/>
              <a:t>2</a:t>
            </a:fld>
            <a:endParaRPr lang="en-US"/>
          </a:p>
        </p:txBody>
      </p:sp>
    </p:spTree>
    <p:extLst>
      <p:ext uri="{BB962C8B-B14F-4D97-AF65-F5344CB8AC3E}">
        <p14:creationId xmlns:p14="http://schemas.microsoft.com/office/powerpoint/2010/main" val="2303635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E89CB234-DBB2-450F-68E2-D2C76EC49056}"/>
              </a:ext>
            </a:extLst>
          </p:cNvPr>
          <p:cNvSpPr txBox="1"/>
          <p:nvPr/>
        </p:nvSpPr>
        <p:spPr>
          <a:xfrm>
            <a:off x="5998604" y="1977346"/>
            <a:ext cx="4188720" cy="2569934"/>
          </a:xfrm>
          <a:prstGeom prst="rect">
            <a:avLst/>
          </a:prstGeom>
          <a:noFill/>
        </p:spPr>
        <p:txBody>
          <a:bodyPr wrap="square" rtlCol="0">
            <a:noAutofit/>
          </a:bodyPr>
          <a:lstStyle/>
          <a:p>
            <a:r>
              <a:rPr lang="en-US" sz="2800" dirty="0"/>
              <a:t>Credit</a:t>
            </a:r>
          </a:p>
          <a:p>
            <a:pPr>
              <a:spcBef>
                <a:spcPts val="600"/>
              </a:spcBef>
              <a:spcAft>
                <a:spcPts val="1200"/>
              </a:spcAft>
            </a:pPr>
            <a:r>
              <a:rPr lang="en-US" sz="1800" dirty="0"/>
              <a:t>Liability Payable </a:t>
            </a:r>
          </a:p>
          <a:p>
            <a:pPr>
              <a:spcAft>
                <a:spcPts val="1200"/>
              </a:spcAft>
            </a:pPr>
            <a:r>
              <a:rPr lang="en-US" dirty="0"/>
              <a:t>	</a:t>
            </a:r>
            <a:r>
              <a:rPr lang="en-US" sz="1800" dirty="0"/>
              <a:t>(2011004 – 2011710)</a:t>
            </a:r>
          </a:p>
          <a:p>
            <a:endParaRPr lang="en-US" dirty="0"/>
          </a:p>
        </p:txBody>
      </p:sp>
      <p:cxnSp>
        <p:nvCxnSpPr>
          <p:cNvPr id="16" name="Straight Connector 15">
            <a:extLst>
              <a:ext uri="{FF2B5EF4-FFF2-40B4-BE49-F238E27FC236}">
                <a16:creationId xmlns:a16="http://schemas.microsoft.com/office/drawing/2014/main" id="{E7AFF551-AEB5-6560-056E-B654CB87C3D0}"/>
              </a:ext>
              <a:ext uri="{C183D7F6-B498-43B3-948B-1728B52AA6E4}">
                <adec:decorative xmlns:adec="http://schemas.microsoft.com/office/drawing/2017/decorative" val="1"/>
              </a:ext>
            </a:extLst>
          </p:cNvPr>
          <p:cNvCxnSpPr>
            <a:cxnSpLocks/>
          </p:cNvCxnSpPr>
          <p:nvPr/>
        </p:nvCxnSpPr>
        <p:spPr>
          <a:xfrm>
            <a:off x="5998604" y="2403598"/>
            <a:ext cx="420203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F4141A2-6D0F-DC67-49EF-0ABA7B0E9DBC}"/>
              </a:ext>
              <a:ext uri="{C183D7F6-B498-43B3-948B-1728B52AA6E4}">
                <adec:decorative xmlns:adec="http://schemas.microsoft.com/office/drawing/2017/decorative" val="1"/>
              </a:ext>
            </a:extLst>
          </p:cNvPr>
          <p:cNvCxnSpPr/>
          <p:nvPr/>
        </p:nvCxnSpPr>
        <p:spPr>
          <a:xfrm>
            <a:off x="5998604" y="1977346"/>
            <a:ext cx="0" cy="26636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2ADA3A7-4C3C-ECFE-D57C-F0AE6D03403A}"/>
              </a:ext>
            </a:extLst>
          </p:cNvPr>
          <p:cNvSpPr txBox="1"/>
          <p:nvPr/>
        </p:nvSpPr>
        <p:spPr>
          <a:xfrm>
            <a:off x="1107439" y="1960880"/>
            <a:ext cx="4883458" cy="2569934"/>
          </a:xfrm>
          <a:prstGeom prst="rect">
            <a:avLst/>
          </a:prstGeom>
          <a:noFill/>
          <a:ln>
            <a:noFill/>
          </a:ln>
        </p:spPr>
        <p:txBody>
          <a:bodyPr wrap="square" rtlCol="0">
            <a:noAutofit/>
          </a:bodyPr>
          <a:lstStyle/>
          <a:p>
            <a:r>
              <a:rPr lang="en-US" sz="2800" dirty="0"/>
              <a:t>Debit</a:t>
            </a:r>
          </a:p>
          <a:p>
            <a:pPr>
              <a:spcBef>
                <a:spcPts val="600"/>
              </a:spcBef>
              <a:spcAft>
                <a:spcPts val="1200"/>
              </a:spcAft>
            </a:pPr>
            <a:r>
              <a:rPr lang="en-US" sz="1800" dirty="0"/>
              <a:t>Salary Expense</a:t>
            </a:r>
          </a:p>
          <a:p>
            <a:pPr>
              <a:spcAft>
                <a:spcPts val="1200"/>
              </a:spcAft>
            </a:pPr>
            <a:r>
              <a:rPr lang="en-US" dirty="0"/>
              <a:t>	</a:t>
            </a:r>
            <a:r>
              <a:rPr lang="en-US" sz="1800" dirty="0"/>
              <a:t>(5000003 – 5000190)</a:t>
            </a:r>
          </a:p>
          <a:p>
            <a:r>
              <a:rPr lang="en-US" sz="1800" dirty="0"/>
              <a:t>Benefit Expense </a:t>
            </a:r>
          </a:p>
          <a:p>
            <a:r>
              <a:rPr lang="en-US" dirty="0"/>
              <a:t>	</a:t>
            </a:r>
            <a:r>
              <a:rPr lang="en-US" sz="1800" dirty="0"/>
              <a:t>(5010003 – 5010160)</a:t>
            </a:r>
          </a:p>
          <a:p>
            <a:endParaRPr lang="en-US" sz="1800" dirty="0"/>
          </a:p>
          <a:p>
            <a:endParaRPr lang="en-US" dirty="0"/>
          </a:p>
        </p:txBody>
      </p:sp>
      <p:cxnSp>
        <p:nvCxnSpPr>
          <p:cNvPr id="10" name="Straight Connector 9">
            <a:extLst>
              <a:ext uri="{FF2B5EF4-FFF2-40B4-BE49-F238E27FC236}">
                <a16:creationId xmlns:a16="http://schemas.microsoft.com/office/drawing/2014/main" id="{CADCB548-EEFC-DF75-93FE-0D5695372550}"/>
              </a:ext>
              <a:ext uri="{C183D7F6-B498-43B3-948B-1728B52AA6E4}">
                <adec:decorative xmlns:adec="http://schemas.microsoft.com/office/drawing/2017/decorative" val="1"/>
              </a:ext>
            </a:extLst>
          </p:cNvPr>
          <p:cNvCxnSpPr>
            <a:cxnSpLocks/>
          </p:cNvCxnSpPr>
          <p:nvPr/>
        </p:nvCxnSpPr>
        <p:spPr>
          <a:xfrm>
            <a:off x="1107439" y="2403598"/>
            <a:ext cx="489397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96DE07B0-3676-075B-D5F9-757EA8A5DAF7}"/>
              </a:ext>
            </a:extLst>
          </p:cNvPr>
          <p:cNvSpPr txBox="1"/>
          <p:nvPr/>
        </p:nvSpPr>
        <p:spPr>
          <a:xfrm>
            <a:off x="921849" y="1294763"/>
            <a:ext cx="5725160" cy="523220"/>
          </a:xfrm>
          <a:prstGeom prst="rect">
            <a:avLst/>
          </a:prstGeom>
          <a:noFill/>
        </p:spPr>
        <p:txBody>
          <a:bodyPr wrap="square" rtlCol="0">
            <a:spAutoFit/>
          </a:bodyPr>
          <a:lstStyle/>
          <a:p>
            <a:r>
              <a:rPr lang="en-US" sz="2800" dirty="0"/>
              <a:t>The PAY journal will:</a:t>
            </a:r>
          </a:p>
        </p:txBody>
      </p:sp>
      <p:sp>
        <p:nvSpPr>
          <p:cNvPr id="2" name="Title 1">
            <a:extLst>
              <a:ext uri="{FF2B5EF4-FFF2-40B4-BE49-F238E27FC236}">
                <a16:creationId xmlns:a16="http://schemas.microsoft.com/office/drawing/2014/main" id="{92F2EF0A-9513-D298-037F-C7378A5BB127}"/>
              </a:ext>
            </a:extLst>
          </p:cNvPr>
          <p:cNvSpPr>
            <a:spLocks noGrp="1"/>
          </p:cNvSpPr>
          <p:nvPr>
            <p:ph type="title"/>
          </p:nvPr>
        </p:nvSpPr>
        <p:spPr>
          <a:xfrm>
            <a:off x="838200" y="365126"/>
            <a:ext cx="10515600" cy="886686"/>
          </a:xfrm>
        </p:spPr>
        <p:txBody>
          <a:bodyPr/>
          <a:lstStyle/>
          <a:p>
            <a:r>
              <a:rPr lang="en-US" dirty="0"/>
              <a:t>PAY Journal Entries</a:t>
            </a:r>
          </a:p>
        </p:txBody>
      </p:sp>
      <p:sp>
        <p:nvSpPr>
          <p:cNvPr id="4" name="Slide Number Placeholder 3">
            <a:extLst>
              <a:ext uri="{FF2B5EF4-FFF2-40B4-BE49-F238E27FC236}">
                <a16:creationId xmlns:a16="http://schemas.microsoft.com/office/drawing/2014/main" id="{B9EA53E1-4700-0ED1-A015-0EA64B73496A}"/>
              </a:ext>
            </a:extLst>
          </p:cNvPr>
          <p:cNvSpPr>
            <a:spLocks noGrp="1"/>
          </p:cNvSpPr>
          <p:nvPr>
            <p:ph type="sldNum" sz="quarter" idx="12"/>
          </p:nvPr>
        </p:nvSpPr>
        <p:spPr/>
        <p:txBody>
          <a:bodyPr/>
          <a:lstStyle/>
          <a:p>
            <a:fld id="{27CE633F-9882-4A5C-83A2-1109D0C73261}" type="slidenum">
              <a:rPr lang="en-US" smtClean="0"/>
              <a:t>3</a:t>
            </a:fld>
            <a:endParaRPr lang="en-US"/>
          </a:p>
        </p:txBody>
      </p:sp>
    </p:spTree>
    <p:extLst>
      <p:ext uri="{BB962C8B-B14F-4D97-AF65-F5344CB8AC3E}">
        <p14:creationId xmlns:p14="http://schemas.microsoft.com/office/powerpoint/2010/main" val="866940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DFB6B5AC-6DF9-42DC-F3AA-3FA5147DFB99}"/>
              </a:ext>
              <a:ext uri="{C183D7F6-B498-43B3-948B-1728B52AA6E4}">
                <adec:decorative xmlns:adec="http://schemas.microsoft.com/office/drawing/2017/decorative" val="1"/>
              </a:ext>
            </a:extLst>
          </p:cNvPr>
          <p:cNvCxnSpPr/>
          <p:nvPr/>
        </p:nvCxnSpPr>
        <p:spPr>
          <a:xfrm>
            <a:off x="2734519" y="3175111"/>
            <a:ext cx="8314441" cy="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0C12081-A9BA-CD99-DA6F-9F8D1A8EC720}"/>
              </a:ext>
              <a:ext uri="{C183D7F6-B498-43B3-948B-1728B52AA6E4}">
                <adec:decorative xmlns:adec="http://schemas.microsoft.com/office/drawing/2017/decorative" val="1"/>
              </a:ext>
            </a:extLst>
          </p:cNvPr>
          <p:cNvCxnSpPr/>
          <p:nvPr/>
        </p:nvCxnSpPr>
        <p:spPr>
          <a:xfrm>
            <a:off x="2734519" y="5039863"/>
            <a:ext cx="8314441"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a16="http://schemas.microsoft.com/office/drawing/2014/main" id="{4AE4677B-DDFD-8198-CCB8-A70078E6F3DD}"/>
              </a:ext>
              <a:ext uri="{C183D7F6-B498-43B3-948B-1728B52AA6E4}">
                <adec:decorative xmlns:adec="http://schemas.microsoft.com/office/drawing/2017/decorative" val="1"/>
              </a:ext>
            </a:extLst>
          </p:cNvPr>
          <p:cNvCxnSpPr>
            <a:cxnSpLocks/>
          </p:cNvCxnSpPr>
          <p:nvPr/>
        </p:nvCxnSpPr>
        <p:spPr>
          <a:xfrm>
            <a:off x="6421111" y="2419905"/>
            <a:ext cx="9" cy="3936445"/>
          </a:xfrm>
          <a:prstGeom prst="line">
            <a:avLst/>
          </a:prstGeom>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22AF20AA-F49D-8877-E615-01FF73B493A8}"/>
              </a:ext>
            </a:extLst>
          </p:cNvPr>
          <p:cNvSpPr txBox="1"/>
          <p:nvPr/>
        </p:nvSpPr>
        <p:spPr>
          <a:xfrm>
            <a:off x="6421111" y="4558895"/>
            <a:ext cx="4188720" cy="1572603"/>
          </a:xfrm>
          <a:prstGeom prst="rect">
            <a:avLst/>
          </a:prstGeom>
          <a:noFill/>
        </p:spPr>
        <p:txBody>
          <a:bodyPr wrap="square" rtlCol="0">
            <a:noAutofit/>
          </a:bodyPr>
          <a:lstStyle/>
          <a:p>
            <a:r>
              <a:rPr lang="en-US" sz="2800" dirty="0"/>
              <a:t>Credit</a:t>
            </a:r>
          </a:p>
          <a:p>
            <a:pPr>
              <a:spcBef>
                <a:spcPts val="600"/>
              </a:spcBef>
              <a:spcAft>
                <a:spcPts val="1200"/>
              </a:spcAft>
            </a:pPr>
            <a:r>
              <a:rPr lang="en-US" sz="1800" dirty="0"/>
              <a:t>Cash In Bank</a:t>
            </a:r>
          </a:p>
          <a:p>
            <a:pPr>
              <a:spcAft>
                <a:spcPts val="1200"/>
              </a:spcAft>
            </a:pPr>
            <a:r>
              <a:rPr lang="en-US" dirty="0"/>
              <a:t>	</a:t>
            </a:r>
            <a:r>
              <a:rPr lang="en-US" sz="1800" dirty="0"/>
              <a:t>(1000070)</a:t>
            </a:r>
          </a:p>
          <a:p>
            <a:endParaRPr lang="en-US" dirty="0"/>
          </a:p>
        </p:txBody>
      </p:sp>
      <p:sp>
        <p:nvSpPr>
          <p:cNvPr id="23" name="TextBox 22">
            <a:extLst>
              <a:ext uri="{FF2B5EF4-FFF2-40B4-BE49-F238E27FC236}">
                <a16:creationId xmlns:a16="http://schemas.microsoft.com/office/drawing/2014/main" id="{C7BE3DB0-F87C-E7BD-32A2-AFFA7AEEFAF3}"/>
              </a:ext>
            </a:extLst>
          </p:cNvPr>
          <p:cNvSpPr txBox="1"/>
          <p:nvPr/>
        </p:nvSpPr>
        <p:spPr>
          <a:xfrm>
            <a:off x="2591563" y="4580519"/>
            <a:ext cx="3829557" cy="1591089"/>
          </a:xfrm>
          <a:prstGeom prst="rect">
            <a:avLst/>
          </a:prstGeom>
          <a:noFill/>
          <a:ln>
            <a:noFill/>
          </a:ln>
        </p:spPr>
        <p:txBody>
          <a:bodyPr wrap="square" rtlCol="0">
            <a:noAutofit/>
          </a:bodyPr>
          <a:lstStyle/>
          <a:p>
            <a:r>
              <a:rPr lang="en-US" sz="2800" dirty="0"/>
              <a:t>Debit</a:t>
            </a:r>
          </a:p>
          <a:p>
            <a:pPr>
              <a:spcBef>
                <a:spcPts val="600"/>
              </a:spcBef>
              <a:spcAft>
                <a:spcPts val="1200"/>
              </a:spcAft>
            </a:pPr>
            <a:r>
              <a:rPr lang="en-US" sz="1800" dirty="0"/>
              <a:t>Liability Payable </a:t>
            </a:r>
          </a:p>
          <a:p>
            <a:pPr>
              <a:spcBef>
                <a:spcPts val="600"/>
              </a:spcBef>
              <a:spcAft>
                <a:spcPts val="1200"/>
              </a:spcAft>
            </a:pPr>
            <a:r>
              <a:rPr lang="en-US" dirty="0"/>
              <a:t>	</a:t>
            </a:r>
            <a:r>
              <a:rPr lang="en-US" sz="1800" dirty="0"/>
              <a:t>(2000010)</a:t>
            </a:r>
          </a:p>
          <a:p>
            <a:endParaRPr lang="en-US" sz="1800" dirty="0"/>
          </a:p>
          <a:p>
            <a:endParaRPr lang="en-US" sz="1800" dirty="0"/>
          </a:p>
          <a:p>
            <a:endParaRPr lang="en-US" dirty="0"/>
          </a:p>
        </p:txBody>
      </p:sp>
      <p:grpSp>
        <p:nvGrpSpPr>
          <p:cNvPr id="22" name="Group 21" descr="When the Voucher is Paid the following transaction is recorded:">
            <a:extLst>
              <a:ext uri="{FF2B5EF4-FFF2-40B4-BE49-F238E27FC236}">
                <a16:creationId xmlns:a16="http://schemas.microsoft.com/office/drawing/2014/main" id="{190CB907-AAA6-9891-119A-86F33678D5B3}"/>
              </a:ext>
            </a:extLst>
          </p:cNvPr>
          <p:cNvGrpSpPr/>
          <p:nvPr/>
        </p:nvGrpSpPr>
        <p:grpSpPr>
          <a:xfrm>
            <a:off x="852570" y="4626634"/>
            <a:ext cx="1272620" cy="1498861"/>
            <a:chOff x="10120457" y="351817"/>
            <a:chExt cx="1272620" cy="1498861"/>
          </a:xfrm>
        </p:grpSpPr>
        <p:sp>
          <p:nvSpPr>
            <p:cNvPr id="5" name="Rectangle: Rounded Corners 4">
              <a:extLst>
                <a:ext uri="{FF2B5EF4-FFF2-40B4-BE49-F238E27FC236}">
                  <a16:creationId xmlns:a16="http://schemas.microsoft.com/office/drawing/2014/main" id="{D1621620-BE79-21F6-5AA5-266AB8191B59}"/>
                </a:ext>
                <a:ext uri="{C183D7F6-B498-43B3-948B-1728B52AA6E4}">
                  <adec:decorative xmlns:adec="http://schemas.microsoft.com/office/drawing/2017/decorative" val="1"/>
                </a:ext>
              </a:extLst>
            </p:cNvPr>
            <p:cNvSpPr/>
            <p:nvPr/>
          </p:nvSpPr>
          <p:spPr>
            <a:xfrm>
              <a:off x="10120458" y="351817"/>
              <a:ext cx="1272619" cy="1498861"/>
            </a:xfrm>
            <a:prstGeom prst="round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descr="The debit entry is to the Liability Payable account 2000010&#10;and the credit is to the Cash in Bank account 1000070)">
              <a:extLst>
                <a:ext uri="{FF2B5EF4-FFF2-40B4-BE49-F238E27FC236}">
                  <a16:creationId xmlns:a16="http://schemas.microsoft.com/office/drawing/2014/main" id="{48B658D1-4A8A-96DE-A7C5-969EE65DFCC2}"/>
                </a:ext>
              </a:extLst>
            </p:cNvPr>
            <p:cNvSpPr txBox="1"/>
            <p:nvPr/>
          </p:nvSpPr>
          <p:spPr>
            <a:xfrm>
              <a:off x="10120457" y="529142"/>
              <a:ext cx="1272620" cy="1015663"/>
            </a:xfrm>
            <a:prstGeom prst="rect">
              <a:avLst/>
            </a:prstGeom>
            <a:noFill/>
          </p:spPr>
          <p:txBody>
            <a:bodyPr wrap="square" rtlCol="0">
              <a:spAutoFit/>
            </a:bodyPr>
            <a:lstStyle/>
            <a:p>
              <a:r>
                <a:rPr lang="en-US" sz="2000" dirty="0"/>
                <a:t>When Voucher is Paid</a:t>
              </a:r>
            </a:p>
          </p:txBody>
        </p:sp>
      </p:grpSp>
      <p:sp>
        <p:nvSpPr>
          <p:cNvPr id="13" name="TextBox 12">
            <a:extLst>
              <a:ext uri="{FF2B5EF4-FFF2-40B4-BE49-F238E27FC236}">
                <a16:creationId xmlns:a16="http://schemas.microsoft.com/office/drawing/2014/main" id="{47F63EC8-4C6D-9394-2CCB-11917674F884}"/>
              </a:ext>
            </a:extLst>
          </p:cNvPr>
          <p:cNvSpPr txBox="1"/>
          <p:nvPr/>
        </p:nvSpPr>
        <p:spPr>
          <a:xfrm>
            <a:off x="6573591" y="2353460"/>
            <a:ext cx="4188720" cy="1572603"/>
          </a:xfrm>
          <a:prstGeom prst="rect">
            <a:avLst/>
          </a:prstGeom>
          <a:noFill/>
        </p:spPr>
        <p:txBody>
          <a:bodyPr wrap="square" rtlCol="0">
            <a:noAutofit/>
          </a:bodyPr>
          <a:lstStyle/>
          <a:p>
            <a:r>
              <a:rPr lang="en-US" sz="2800" dirty="0"/>
              <a:t>Credit</a:t>
            </a:r>
          </a:p>
          <a:p>
            <a:pPr>
              <a:spcBef>
                <a:spcPts val="600"/>
              </a:spcBef>
              <a:spcAft>
                <a:spcPts val="1200"/>
              </a:spcAft>
            </a:pPr>
            <a:r>
              <a:rPr lang="en-US" sz="1800" dirty="0"/>
              <a:t>Liability Payable </a:t>
            </a:r>
          </a:p>
          <a:p>
            <a:pPr>
              <a:spcAft>
                <a:spcPts val="1200"/>
              </a:spcAft>
            </a:pPr>
            <a:r>
              <a:rPr lang="en-US" dirty="0"/>
              <a:t>	</a:t>
            </a:r>
            <a:r>
              <a:rPr lang="en-US" sz="1800" dirty="0"/>
              <a:t>(2000010)</a:t>
            </a:r>
          </a:p>
          <a:p>
            <a:endParaRPr lang="en-US" dirty="0"/>
          </a:p>
        </p:txBody>
      </p:sp>
      <p:sp>
        <p:nvSpPr>
          <p:cNvPr id="14" name="TextBox 13">
            <a:extLst>
              <a:ext uri="{FF2B5EF4-FFF2-40B4-BE49-F238E27FC236}">
                <a16:creationId xmlns:a16="http://schemas.microsoft.com/office/drawing/2014/main" id="{E3B063DB-DE80-61BA-096C-C11634AB9940}"/>
              </a:ext>
            </a:extLst>
          </p:cNvPr>
          <p:cNvSpPr txBox="1"/>
          <p:nvPr/>
        </p:nvSpPr>
        <p:spPr>
          <a:xfrm>
            <a:off x="2591563" y="2334970"/>
            <a:ext cx="3829557" cy="1591089"/>
          </a:xfrm>
          <a:prstGeom prst="rect">
            <a:avLst/>
          </a:prstGeom>
          <a:noFill/>
          <a:ln>
            <a:noFill/>
          </a:ln>
        </p:spPr>
        <p:txBody>
          <a:bodyPr wrap="square" rtlCol="0">
            <a:noAutofit/>
          </a:bodyPr>
          <a:lstStyle/>
          <a:p>
            <a:r>
              <a:rPr lang="en-US" sz="2800" dirty="0"/>
              <a:t>Debit</a:t>
            </a:r>
          </a:p>
          <a:p>
            <a:pPr>
              <a:spcBef>
                <a:spcPts val="600"/>
              </a:spcBef>
              <a:spcAft>
                <a:spcPts val="1200"/>
              </a:spcAft>
            </a:pPr>
            <a:r>
              <a:rPr lang="en-US" sz="1800" dirty="0"/>
              <a:t>Liability Payable </a:t>
            </a:r>
          </a:p>
          <a:p>
            <a:pPr>
              <a:spcBef>
                <a:spcPts val="600"/>
              </a:spcBef>
              <a:spcAft>
                <a:spcPts val="1200"/>
              </a:spcAft>
            </a:pPr>
            <a:r>
              <a:rPr lang="en-US" dirty="0"/>
              <a:t>	</a:t>
            </a:r>
            <a:r>
              <a:rPr lang="en-US" sz="1800" dirty="0"/>
              <a:t>(2011004 – 2011710)</a:t>
            </a:r>
          </a:p>
          <a:p>
            <a:endParaRPr lang="en-US" sz="1800" dirty="0"/>
          </a:p>
          <a:p>
            <a:endParaRPr lang="en-US" sz="1800" dirty="0"/>
          </a:p>
          <a:p>
            <a:endParaRPr lang="en-US" dirty="0"/>
          </a:p>
        </p:txBody>
      </p:sp>
      <p:grpSp>
        <p:nvGrpSpPr>
          <p:cNvPr id="19" name="Group 18" descr="When the Voucher is Built the following transactions are recorded:">
            <a:extLst>
              <a:ext uri="{FF2B5EF4-FFF2-40B4-BE49-F238E27FC236}">
                <a16:creationId xmlns:a16="http://schemas.microsoft.com/office/drawing/2014/main" id="{3A2E3B12-3813-3091-89F5-02BE54BFAFDA}"/>
              </a:ext>
            </a:extLst>
          </p:cNvPr>
          <p:cNvGrpSpPr/>
          <p:nvPr/>
        </p:nvGrpSpPr>
        <p:grpSpPr>
          <a:xfrm>
            <a:off x="852570" y="2481252"/>
            <a:ext cx="1399618" cy="1444812"/>
            <a:chOff x="8561409" y="320644"/>
            <a:chExt cx="1321810" cy="1498861"/>
          </a:xfrm>
        </p:grpSpPr>
        <p:sp>
          <p:nvSpPr>
            <p:cNvPr id="6" name="TextBox 5" descr="The debits for the entry include liability payable accounts in the range from 2011004 through 2011710. &#10;The credits include the Liability Payable account 2000010 (AP Clearing account).">
              <a:extLst>
                <a:ext uri="{FF2B5EF4-FFF2-40B4-BE49-F238E27FC236}">
                  <a16:creationId xmlns:a16="http://schemas.microsoft.com/office/drawing/2014/main" id="{F3721C64-32DD-837B-868E-0C1F36E5EAFA}"/>
                </a:ext>
              </a:extLst>
            </p:cNvPr>
            <p:cNvSpPr txBox="1"/>
            <p:nvPr/>
          </p:nvSpPr>
          <p:spPr>
            <a:xfrm>
              <a:off x="8610599" y="474087"/>
              <a:ext cx="1272620" cy="1015663"/>
            </a:xfrm>
            <a:prstGeom prst="rect">
              <a:avLst/>
            </a:prstGeom>
            <a:noFill/>
          </p:spPr>
          <p:txBody>
            <a:bodyPr wrap="square" rtlCol="0">
              <a:spAutoFit/>
            </a:bodyPr>
            <a:lstStyle/>
            <a:p>
              <a:r>
                <a:rPr lang="en-US" sz="2000" dirty="0"/>
                <a:t>When Voucher is Built</a:t>
              </a:r>
            </a:p>
          </p:txBody>
        </p:sp>
        <p:sp>
          <p:nvSpPr>
            <p:cNvPr id="17" name="Rectangle: Rounded Corners 16">
              <a:extLst>
                <a:ext uri="{FF2B5EF4-FFF2-40B4-BE49-F238E27FC236}">
                  <a16:creationId xmlns:a16="http://schemas.microsoft.com/office/drawing/2014/main" id="{22ADFE08-B17C-4C63-5285-94C95A4B6942}"/>
                </a:ext>
                <a:ext uri="{C183D7F6-B498-43B3-948B-1728B52AA6E4}">
                  <adec:decorative xmlns:adec="http://schemas.microsoft.com/office/drawing/2017/decorative" val="1"/>
                </a:ext>
              </a:extLst>
            </p:cNvPr>
            <p:cNvSpPr/>
            <p:nvPr/>
          </p:nvSpPr>
          <p:spPr>
            <a:xfrm>
              <a:off x="8561409" y="320644"/>
              <a:ext cx="1272619" cy="1498861"/>
            </a:xfrm>
            <a:prstGeom prst="round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itle 9">
            <a:extLst>
              <a:ext uri="{FF2B5EF4-FFF2-40B4-BE49-F238E27FC236}">
                <a16:creationId xmlns:a16="http://schemas.microsoft.com/office/drawing/2014/main" id="{16D40E93-ECB1-3B3A-DFAA-027CD0EA3A9F}"/>
              </a:ext>
            </a:extLst>
          </p:cNvPr>
          <p:cNvSpPr txBox="1">
            <a:spLocks/>
          </p:cNvSpPr>
          <p:nvPr/>
        </p:nvSpPr>
        <p:spPr>
          <a:xfrm>
            <a:off x="877477" y="1173546"/>
            <a:ext cx="10515600" cy="95333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indent="0">
              <a:lnSpc>
                <a:spcPct val="100000"/>
              </a:lnSpc>
              <a:buFont typeface="Arial" panose="020B0604020202020204" pitchFamily="34" charset="0"/>
              <a:buNone/>
            </a:pPr>
            <a:r>
              <a:rPr lang="en-US" sz="2800" dirty="0"/>
              <a:t>The AP Journals (includes Net Pay) will:</a:t>
            </a:r>
          </a:p>
        </p:txBody>
      </p:sp>
      <p:sp>
        <p:nvSpPr>
          <p:cNvPr id="10" name="Title 9">
            <a:extLst>
              <a:ext uri="{FF2B5EF4-FFF2-40B4-BE49-F238E27FC236}">
                <a16:creationId xmlns:a16="http://schemas.microsoft.com/office/drawing/2014/main" id="{D50C02BE-2ACA-D4CD-718F-3C68F3D3E02C}"/>
              </a:ext>
            </a:extLst>
          </p:cNvPr>
          <p:cNvSpPr>
            <a:spLocks noGrp="1"/>
          </p:cNvSpPr>
          <p:nvPr>
            <p:ph type="title" idx="4294967295"/>
          </p:nvPr>
        </p:nvSpPr>
        <p:spPr>
          <a:xfrm>
            <a:off x="878956" y="304951"/>
            <a:ext cx="10515600" cy="953331"/>
          </a:xfrm>
        </p:spPr>
        <p:txBody>
          <a:bodyPr/>
          <a:lstStyle/>
          <a:p>
            <a:pPr>
              <a:lnSpc>
                <a:spcPct val="100000"/>
              </a:lnSpc>
            </a:pPr>
            <a:r>
              <a:rPr lang="en-US" dirty="0"/>
              <a:t>AP Journals</a:t>
            </a:r>
          </a:p>
        </p:txBody>
      </p:sp>
      <p:sp>
        <p:nvSpPr>
          <p:cNvPr id="11" name="Slide Number Placeholder 10">
            <a:extLst>
              <a:ext uri="{FF2B5EF4-FFF2-40B4-BE49-F238E27FC236}">
                <a16:creationId xmlns:a16="http://schemas.microsoft.com/office/drawing/2014/main" id="{61741969-FB5F-73B0-0CEB-B262E4FB31FF}"/>
              </a:ext>
            </a:extLst>
          </p:cNvPr>
          <p:cNvSpPr>
            <a:spLocks noGrp="1"/>
          </p:cNvSpPr>
          <p:nvPr>
            <p:ph type="sldNum" sz="quarter" idx="12"/>
          </p:nvPr>
        </p:nvSpPr>
        <p:spPr/>
        <p:txBody>
          <a:bodyPr/>
          <a:lstStyle/>
          <a:p>
            <a:fld id="{27CE633F-9882-4A5C-83A2-1109D0C73261}" type="slidenum">
              <a:rPr lang="en-US" smtClean="0"/>
              <a:t>4</a:t>
            </a:fld>
            <a:endParaRPr lang="en-US"/>
          </a:p>
        </p:txBody>
      </p:sp>
    </p:spTree>
    <p:extLst>
      <p:ext uri="{BB962C8B-B14F-4D97-AF65-F5344CB8AC3E}">
        <p14:creationId xmlns:p14="http://schemas.microsoft.com/office/powerpoint/2010/main" val="2446529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05CAAB-DBA2-4548-AD5F-01BB97FBB2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useBgFill="1">
        <p:nvSpPr>
          <p:cNvPr id="10" name="Rectangle 9">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18"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20" name="Straight Connector 1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A71E4F6-4FD3-6F98-5A6B-E2E0E652CE57}"/>
              </a:ext>
            </a:extLst>
          </p:cNvPr>
          <p:cNvSpPr txBox="1"/>
          <p:nvPr/>
        </p:nvSpPr>
        <p:spPr>
          <a:xfrm>
            <a:off x="6397038" y="381935"/>
            <a:ext cx="4893807" cy="5974415"/>
          </a:xfrm>
          <a:prstGeom prst="rect">
            <a:avLst/>
          </a:prstGeom>
        </p:spPr>
        <p:txBody>
          <a:bodyPr vert="horz" lIns="91440" tIns="45720" rIns="91440" bIns="45720" rtlCol="0" anchor="ctr">
            <a:normAutofit/>
          </a:bodyPr>
          <a:lstStyle/>
          <a:p>
            <a:pPr marL="285750" indent="-228600">
              <a:spcBef>
                <a:spcPts val="600"/>
              </a:spcBef>
              <a:spcAft>
                <a:spcPts val="600"/>
              </a:spcAft>
              <a:buFont typeface="Arial" panose="020B0604020202020204" pitchFamily="34" charset="0"/>
              <a:buChar char="•"/>
            </a:pPr>
            <a:r>
              <a:rPr lang="en-US" dirty="0"/>
              <a:t>Manual payments</a:t>
            </a:r>
          </a:p>
          <a:p>
            <a:pPr marL="285750" indent="-228600">
              <a:spcBef>
                <a:spcPts val="600"/>
              </a:spcBef>
              <a:spcAft>
                <a:spcPts val="600"/>
              </a:spcAft>
              <a:buFont typeface="Arial" panose="020B0604020202020204" pitchFamily="34" charset="0"/>
              <a:buChar char="•"/>
            </a:pPr>
            <a:r>
              <a:rPr lang="en-US" dirty="0"/>
              <a:t>Payment cancellations</a:t>
            </a:r>
          </a:p>
          <a:p>
            <a:pPr marL="285750" indent="-228600">
              <a:spcBef>
                <a:spcPts val="600"/>
              </a:spcBef>
              <a:spcAft>
                <a:spcPts val="600"/>
              </a:spcAft>
              <a:buFont typeface="Arial" panose="020B0604020202020204" pitchFamily="34" charset="0"/>
              <a:buChar char="•"/>
            </a:pPr>
            <a:r>
              <a:rPr lang="en-US" dirty="0"/>
              <a:t>Errors in the PAY or AP Vouchers that require intervention</a:t>
            </a:r>
          </a:p>
          <a:p>
            <a:pPr marL="285750" indent="-228600">
              <a:spcBef>
                <a:spcPts val="600"/>
              </a:spcBef>
              <a:spcAft>
                <a:spcPts val="600"/>
              </a:spcAft>
              <a:buFont typeface="Arial" panose="020B0604020202020204" pitchFamily="34" charset="0"/>
              <a:buChar char="•"/>
            </a:pPr>
            <a:r>
              <a:rPr lang="en-US" dirty="0"/>
              <a:t>Incorrect Combo Codes</a:t>
            </a:r>
          </a:p>
          <a:p>
            <a:pPr marL="285750" indent="-228600">
              <a:spcBef>
                <a:spcPts val="600"/>
              </a:spcBef>
              <a:spcAft>
                <a:spcPts val="600"/>
              </a:spcAft>
              <a:buFont typeface="Arial" panose="020B0604020202020204" pitchFamily="34" charset="0"/>
              <a:buChar char="•"/>
            </a:pPr>
            <a:r>
              <a:rPr lang="en-US" dirty="0"/>
              <a:t>Debit values where “statement of fact” must be submitted to vendor (such as TIAA)</a:t>
            </a:r>
          </a:p>
          <a:p>
            <a:pPr marL="285750" indent="-228600">
              <a:spcBef>
                <a:spcPts val="600"/>
              </a:spcBef>
              <a:spcAft>
                <a:spcPts val="600"/>
              </a:spcAft>
              <a:buFont typeface="Arial" panose="020B0604020202020204" pitchFamily="34" charset="0"/>
              <a:buChar char="•"/>
            </a:pPr>
            <a:r>
              <a:rPr lang="en-US" dirty="0"/>
              <a:t>Items sent to Payroll Suspense account (5010170)</a:t>
            </a:r>
          </a:p>
          <a:p>
            <a:pPr marL="285750" indent="-228600">
              <a:spcBef>
                <a:spcPts val="600"/>
              </a:spcBef>
              <a:spcAft>
                <a:spcPts val="600"/>
              </a:spcAft>
              <a:buFont typeface="Arial" panose="020B0604020202020204" pitchFamily="34" charset="0"/>
              <a:buChar char="•"/>
            </a:pPr>
            <a:r>
              <a:rPr lang="en-US" dirty="0"/>
              <a:t>Timing</a:t>
            </a:r>
          </a:p>
          <a:p>
            <a:pPr marL="285750" indent="-228600">
              <a:lnSpc>
                <a:spcPct val="90000"/>
              </a:lnSpc>
              <a:spcAft>
                <a:spcPts val="600"/>
              </a:spcAft>
              <a:buFont typeface="Arial" panose="020B0604020202020204" pitchFamily="34" charset="0"/>
              <a:buChar char="•"/>
            </a:pPr>
            <a:endParaRPr lang="en-US" dirty="0"/>
          </a:p>
        </p:txBody>
      </p:sp>
      <p:sp>
        <p:nvSpPr>
          <p:cNvPr id="2" name="Title 1">
            <a:extLst>
              <a:ext uri="{FF2B5EF4-FFF2-40B4-BE49-F238E27FC236}">
                <a16:creationId xmlns:a16="http://schemas.microsoft.com/office/drawing/2014/main" id="{D23750EE-F7AD-E80E-646A-5382AEDC72D8}"/>
              </a:ext>
            </a:extLst>
          </p:cNvPr>
          <p:cNvSpPr>
            <a:spLocks noGrp="1"/>
          </p:cNvSpPr>
          <p:nvPr>
            <p:ph type="title"/>
          </p:nvPr>
        </p:nvSpPr>
        <p:spPr>
          <a:xfrm>
            <a:off x="1245072" y="1289765"/>
            <a:ext cx="3651101" cy="4270963"/>
          </a:xfrm>
        </p:spPr>
        <p:txBody>
          <a:bodyPr vert="horz" lIns="91440" tIns="45720" rIns="91440" bIns="45720" rtlCol="0" anchor="ctr">
            <a:normAutofit/>
          </a:bodyPr>
          <a:lstStyle/>
          <a:p>
            <a:pPr algn="ctr"/>
            <a:r>
              <a:rPr lang="en-US" sz="7200" kern="1200" dirty="0">
                <a:solidFill>
                  <a:schemeClr val="bg1"/>
                </a:solidFill>
                <a:latin typeface="+mj-lt"/>
                <a:ea typeface="+mj-ea"/>
                <a:cs typeface="+mj-cs"/>
              </a:rPr>
              <a:t>So what goes wrong?</a:t>
            </a:r>
          </a:p>
        </p:txBody>
      </p:sp>
      <p:sp>
        <p:nvSpPr>
          <p:cNvPr id="4" name="Slide Number Placeholder 3">
            <a:extLst>
              <a:ext uri="{FF2B5EF4-FFF2-40B4-BE49-F238E27FC236}">
                <a16:creationId xmlns:a16="http://schemas.microsoft.com/office/drawing/2014/main" id="{AC6F3D76-1452-127C-D4D5-B9AC2451F40D}"/>
              </a:ext>
            </a:extLst>
          </p:cNvPr>
          <p:cNvSpPr>
            <a:spLocks noGrp="1"/>
          </p:cNvSpPr>
          <p:nvPr>
            <p:ph type="sldNum" sz="quarter" idx="12"/>
          </p:nvPr>
        </p:nvSpPr>
        <p:spPr/>
        <p:txBody>
          <a:bodyPr/>
          <a:lstStyle/>
          <a:p>
            <a:fld id="{27CE633F-9882-4A5C-83A2-1109D0C73261}" type="slidenum">
              <a:rPr lang="en-US" smtClean="0"/>
              <a:t>5</a:t>
            </a:fld>
            <a:endParaRPr lang="en-US"/>
          </a:p>
        </p:txBody>
      </p:sp>
    </p:spTree>
    <p:extLst>
      <p:ext uri="{BB962C8B-B14F-4D97-AF65-F5344CB8AC3E}">
        <p14:creationId xmlns:p14="http://schemas.microsoft.com/office/powerpoint/2010/main" val="2843524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5C05CAAB-DBA2-4548-AD5F-01BB97FBB2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useBgFill="1">
        <p:nvSpPr>
          <p:cNvPr id="11" name="Rectangle 10">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cxnSp>
        <p:nvCxnSpPr>
          <p:cNvPr id="13" name="Straight Connector 12">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15"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3111"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4"/>
          </a:solidFill>
          <a:ln w="603" cap="flat">
            <a:noFill/>
            <a:prstDash val="solid"/>
            <a:miter/>
          </a:ln>
        </p:spPr>
        <p:txBody>
          <a:bodyPr rtlCol="0" anchor="ctr"/>
          <a:lstStyle/>
          <a:p>
            <a:endParaRPr lang="en-US"/>
          </a:p>
        </p:txBody>
      </p:sp>
      <p:sp>
        <p:nvSpPr>
          <p:cNvPr id="17"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91891"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4"/>
          </a:solidFill>
          <a:ln w="422" cap="flat">
            <a:noFill/>
            <a:prstDash val="solid"/>
            <a:miter/>
          </a:ln>
        </p:spPr>
        <p:txBody>
          <a:bodyPr rtlCol="0" anchor="ctr"/>
          <a:lstStyle/>
          <a:p>
            <a:endParaRPr lang="en-US"/>
          </a:p>
        </p:txBody>
      </p:sp>
      <p:sp>
        <p:nvSpPr>
          <p:cNvPr id="19"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17571"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accent4"/>
          </a:solidFill>
          <a:ln w="610" cap="flat">
            <a:noFill/>
            <a:prstDash val="solid"/>
            <a:miter/>
          </a:ln>
        </p:spPr>
        <p:txBody>
          <a:bodyPr rtlCol="0" anchor="ctr"/>
          <a:lstStyle/>
          <a:p>
            <a:endParaRPr lang="en-US"/>
          </a:p>
        </p:txBody>
      </p:sp>
      <p:sp>
        <p:nvSpPr>
          <p:cNvPr id="4" name="Rectangle: Rounded Corners 3">
            <a:extLst>
              <a:ext uri="{FF2B5EF4-FFF2-40B4-BE49-F238E27FC236}">
                <a16:creationId xmlns:a16="http://schemas.microsoft.com/office/drawing/2014/main" id="{9ACB283A-7E20-14AA-CE65-9302A9EAA0DF}"/>
              </a:ext>
            </a:extLst>
          </p:cNvPr>
          <p:cNvSpPr/>
          <p:nvPr/>
        </p:nvSpPr>
        <p:spPr>
          <a:xfrm>
            <a:off x="5252619" y="5744075"/>
            <a:ext cx="5702832" cy="807097"/>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0" indent="0" defTabSz="711200">
              <a:lnSpc>
                <a:spcPct val="90000"/>
              </a:lnSpc>
              <a:spcBef>
                <a:spcPct val="0"/>
              </a:spcBef>
              <a:spcAft>
                <a:spcPct val="35000"/>
              </a:spcAft>
              <a:buNone/>
            </a:pPr>
            <a:r>
              <a:rPr lang="en-US" sz="1600" kern="1200" dirty="0">
                <a:solidFill>
                  <a:schemeClr val="tx1"/>
                </a:solidFill>
              </a:rPr>
              <a:t>7. Ensure all AP vouchers are built from HCM – If a deduction doesn’t have a corresponding vendor attached, a voucher will not be created.</a:t>
            </a:r>
          </a:p>
        </p:txBody>
      </p:sp>
      <p:sp>
        <p:nvSpPr>
          <p:cNvPr id="43" name="Rectangle: Rounded Corners 42">
            <a:extLst>
              <a:ext uri="{FF2B5EF4-FFF2-40B4-BE49-F238E27FC236}">
                <a16:creationId xmlns:a16="http://schemas.microsoft.com/office/drawing/2014/main" id="{EC94D02E-AD4B-4D26-99DA-412A49B7D16C}"/>
              </a:ext>
            </a:extLst>
          </p:cNvPr>
          <p:cNvSpPr/>
          <p:nvPr/>
        </p:nvSpPr>
        <p:spPr>
          <a:xfrm>
            <a:off x="5278088" y="4841843"/>
            <a:ext cx="5702832" cy="612274"/>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0" indent="0" defTabSz="711200">
              <a:lnSpc>
                <a:spcPct val="90000"/>
              </a:lnSpc>
              <a:spcBef>
                <a:spcPct val="0"/>
              </a:spcBef>
              <a:spcAft>
                <a:spcPct val="35000"/>
              </a:spcAft>
              <a:buNone/>
            </a:pPr>
            <a:r>
              <a:rPr lang="en-US" sz="1600" kern="1200" dirty="0">
                <a:solidFill>
                  <a:schemeClr val="tx1"/>
                </a:solidFill>
              </a:rPr>
              <a:t>6. Manual payments should not be expensed – should use account 2011015</a:t>
            </a:r>
          </a:p>
        </p:txBody>
      </p:sp>
      <p:sp>
        <p:nvSpPr>
          <p:cNvPr id="42" name="Rectangle: Rounded Corners 41">
            <a:extLst>
              <a:ext uri="{FF2B5EF4-FFF2-40B4-BE49-F238E27FC236}">
                <a16:creationId xmlns:a16="http://schemas.microsoft.com/office/drawing/2014/main" id="{65877C94-A2E6-2BEC-E512-9E8FDC6239E7}"/>
              </a:ext>
            </a:extLst>
          </p:cNvPr>
          <p:cNvSpPr/>
          <p:nvPr/>
        </p:nvSpPr>
        <p:spPr>
          <a:xfrm>
            <a:off x="5305541" y="3831347"/>
            <a:ext cx="5685650" cy="782398"/>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0" indent="0" defTabSz="711200">
              <a:lnSpc>
                <a:spcPct val="90000"/>
              </a:lnSpc>
              <a:spcBef>
                <a:spcPct val="0"/>
              </a:spcBef>
              <a:spcAft>
                <a:spcPct val="35000"/>
              </a:spcAft>
              <a:buNone/>
            </a:pPr>
            <a:r>
              <a:rPr lang="en-US" sz="1600" kern="1200" dirty="0">
                <a:solidFill>
                  <a:schemeClr val="tx1"/>
                </a:solidFill>
              </a:rPr>
              <a:t>5. Payments received from suppliers are posted to Liability accounts with adjustments to interest/fees to recognize gain/loss to investments</a:t>
            </a:r>
          </a:p>
        </p:txBody>
      </p:sp>
      <p:sp>
        <p:nvSpPr>
          <p:cNvPr id="41" name="Rectangle: Rounded Corners 40">
            <a:extLst>
              <a:ext uri="{FF2B5EF4-FFF2-40B4-BE49-F238E27FC236}">
                <a16:creationId xmlns:a16="http://schemas.microsoft.com/office/drawing/2014/main" id="{41BA8B73-C5BA-EEA0-5554-0BED573FBE72}"/>
              </a:ext>
            </a:extLst>
          </p:cNvPr>
          <p:cNvSpPr/>
          <p:nvPr/>
        </p:nvSpPr>
        <p:spPr>
          <a:xfrm>
            <a:off x="5305541" y="3128052"/>
            <a:ext cx="5702832" cy="470872"/>
          </a:xfrm>
          <a:prstGeom prst="roundRect">
            <a:avLst/>
          </a:prstGeom>
          <a:solidFill>
            <a:schemeClr val="accent3">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0" indent="0" defTabSz="711200">
              <a:lnSpc>
                <a:spcPct val="90000"/>
              </a:lnSpc>
              <a:spcBef>
                <a:spcPct val="0"/>
              </a:spcBef>
              <a:spcAft>
                <a:spcPct val="35000"/>
              </a:spcAft>
              <a:buNone/>
            </a:pPr>
            <a:r>
              <a:rPr lang="en-US" sz="1600" kern="1200" dirty="0">
                <a:solidFill>
                  <a:schemeClr val="tx1"/>
                </a:solidFill>
              </a:rPr>
              <a:t>4. Ensure adjustments to AP vouchers are expensed</a:t>
            </a:r>
          </a:p>
        </p:txBody>
      </p:sp>
      <p:sp>
        <p:nvSpPr>
          <p:cNvPr id="40" name="Rectangle: Rounded Corners 39">
            <a:extLst>
              <a:ext uri="{FF2B5EF4-FFF2-40B4-BE49-F238E27FC236}">
                <a16:creationId xmlns:a16="http://schemas.microsoft.com/office/drawing/2014/main" id="{29EB12EB-B4BC-45F0-A9BE-B7772D5400F2}"/>
              </a:ext>
            </a:extLst>
          </p:cNvPr>
          <p:cNvSpPr/>
          <p:nvPr/>
        </p:nvSpPr>
        <p:spPr>
          <a:xfrm>
            <a:off x="5250306" y="1827590"/>
            <a:ext cx="5753770" cy="1076825"/>
          </a:xfrm>
          <a:prstGeom prst="roundRect">
            <a:avLst/>
          </a:prstGeom>
          <a:solidFill>
            <a:schemeClr val="accent3">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rPr>
              <a:t>3. If something must be corrected, be sure to modify both the PAY journal and AP vouchers.</a:t>
            </a:r>
          </a:p>
          <a:p>
            <a:r>
              <a:rPr lang="en-US" sz="1400" dirty="0">
                <a:solidFill>
                  <a:schemeClr val="tx1"/>
                </a:solidFill>
              </a:rPr>
              <a:t>Note: if a state fund is modified, it will affect the college state reimbursements.</a:t>
            </a:r>
          </a:p>
        </p:txBody>
      </p:sp>
      <p:sp>
        <p:nvSpPr>
          <p:cNvPr id="37" name="Rectangle: Rounded Corners 36">
            <a:extLst>
              <a:ext uri="{FF2B5EF4-FFF2-40B4-BE49-F238E27FC236}">
                <a16:creationId xmlns:a16="http://schemas.microsoft.com/office/drawing/2014/main" id="{1108C77D-C8FF-16B4-99D3-491046BEEEBD}"/>
              </a:ext>
            </a:extLst>
          </p:cNvPr>
          <p:cNvSpPr/>
          <p:nvPr/>
        </p:nvSpPr>
        <p:spPr>
          <a:xfrm>
            <a:off x="5227150" y="1036656"/>
            <a:ext cx="5753770" cy="552964"/>
          </a:xfrm>
          <a:prstGeom prst="roundRect">
            <a:avLst/>
          </a:pr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rPr>
              <a:t>2. Avoid correcting anything in either the PAY journal or AP vouchers</a:t>
            </a:r>
          </a:p>
        </p:txBody>
      </p:sp>
      <p:sp>
        <p:nvSpPr>
          <p:cNvPr id="36" name="Rectangle: Rounded Corners 35">
            <a:extLst>
              <a:ext uri="{FF2B5EF4-FFF2-40B4-BE49-F238E27FC236}">
                <a16:creationId xmlns:a16="http://schemas.microsoft.com/office/drawing/2014/main" id="{7C5E7782-EC2C-8AF2-F3CF-3D0F7D7F1A52}"/>
              </a:ext>
            </a:extLst>
          </p:cNvPr>
          <p:cNvSpPr/>
          <p:nvPr/>
        </p:nvSpPr>
        <p:spPr>
          <a:xfrm>
            <a:off x="5227150" y="422268"/>
            <a:ext cx="5753770" cy="387705"/>
          </a:xfrm>
          <a:prstGeom prst="roundRect">
            <a:avLst/>
          </a:prstGeom>
          <a:solidFill>
            <a:schemeClr val="accent3">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wrap="none" lIns="0" rtlCol="0" anchor="ctr">
            <a:normAutofit/>
          </a:bodyPr>
          <a:lstStyle/>
          <a:p>
            <a:pPr marL="60325">
              <a:spcBef>
                <a:spcPts val="200"/>
              </a:spcBef>
            </a:pPr>
            <a:r>
              <a:rPr lang="en-US" sz="1600" dirty="0">
                <a:solidFill>
                  <a:schemeClr val="tx1"/>
                </a:solidFill>
              </a:rPr>
              <a:t>1. </a:t>
            </a:r>
            <a:r>
              <a:rPr lang="en-US" sz="1600" kern="1200" dirty="0">
                <a:solidFill>
                  <a:schemeClr val="tx1"/>
                </a:solidFill>
              </a:rPr>
              <a:t>Double check combo codes for accuracy</a:t>
            </a:r>
          </a:p>
        </p:txBody>
      </p:sp>
      <p:sp>
        <p:nvSpPr>
          <p:cNvPr id="2" name="Title 1">
            <a:extLst>
              <a:ext uri="{FF2B5EF4-FFF2-40B4-BE49-F238E27FC236}">
                <a16:creationId xmlns:a16="http://schemas.microsoft.com/office/drawing/2014/main" id="{35DE21AD-82F3-2B7D-0BD9-5F409D8195B9}"/>
              </a:ext>
            </a:extLst>
          </p:cNvPr>
          <p:cNvSpPr>
            <a:spLocks noGrp="1"/>
          </p:cNvSpPr>
          <p:nvPr>
            <p:ph type="title"/>
          </p:nvPr>
        </p:nvSpPr>
        <p:spPr>
          <a:xfrm>
            <a:off x="1256522" y="591829"/>
            <a:ext cx="3939688" cy="5583126"/>
          </a:xfrm>
        </p:spPr>
        <p:txBody>
          <a:bodyPr vert="horz" lIns="91440" tIns="45720" rIns="91440" bIns="45720" rtlCol="0" anchor="ctr">
            <a:normAutofit/>
          </a:bodyPr>
          <a:lstStyle/>
          <a:p>
            <a:r>
              <a:rPr lang="en-US" sz="6700" kern="1200" dirty="0">
                <a:solidFill>
                  <a:schemeClr val="tx1"/>
                </a:solidFill>
                <a:latin typeface="+mj-lt"/>
                <a:ea typeface="+mj-ea"/>
                <a:cs typeface="+mj-cs"/>
              </a:rPr>
              <a:t>Ways to mitigate potential issues</a:t>
            </a:r>
          </a:p>
        </p:txBody>
      </p:sp>
      <p:sp>
        <p:nvSpPr>
          <p:cNvPr id="3" name="Slide Number Placeholder 2">
            <a:extLst>
              <a:ext uri="{FF2B5EF4-FFF2-40B4-BE49-F238E27FC236}">
                <a16:creationId xmlns:a16="http://schemas.microsoft.com/office/drawing/2014/main" id="{7B87A841-EF3D-9C78-4DCE-50C3E1D638DA}"/>
              </a:ext>
            </a:extLst>
          </p:cNvPr>
          <p:cNvSpPr>
            <a:spLocks noGrp="1"/>
          </p:cNvSpPr>
          <p:nvPr>
            <p:ph type="sldNum" sz="quarter" idx="12"/>
          </p:nvPr>
        </p:nvSpPr>
        <p:spPr>
          <a:xfrm>
            <a:off x="8632902" y="6356350"/>
            <a:ext cx="2743200" cy="365125"/>
          </a:xfrm>
        </p:spPr>
        <p:txBody>
          <a:bodyPr/>
          <a:lstStyle/>
          <a:p>
            <a:fld id="{27CE633F-9882-4A5C-83A2-1109D0C73261}" type="slidenum">
              <a:rPr lang="en-US" smtClean="0"/>
              <a:t>6</a:t>
            </a:fld>
            <a:endParaRPr lang="en-US"/>
          </a:p>
        </p:txBody>
      </p:sp>
    </p:spTree>
    <p:extLst>
      <p:ext uri="{BB962C8B-B14F-4D97-AF65-F5344CB8AC3E}">
        <p14:creationId xmlns:p14="http://schemas.microsoft.com/office/powerpoint/2010/main" val="3605058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05CAAB-DBA2-4548-AD5F-01BB97FBB20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bg1"/>
          </a:solidFill>
          <a:ln w="776"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bg1"/>
          </a:solidFill>
          <a:ln w="516" cap="flat">
            <a:noFill/>
            <a:prstDash val="solid"/>
            <a:miter/>
          </a:ln>
        </p:spPr>
        <p:txBody>
          <a:bodyPr rtlCol="0" anchor="ctr"/>
          <a:lstStyle/>
          <a:p>
            <a:endParaRPr lang="en-US"/>
          </a:p>
        </p:txBody>
      </p:sp>
      <p:sp>
        <p:nvSpPr>
          <p:cNvPr id="18"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bg1"/>
          </a:solidFill>
          <a:ln w="751" cap="flat">
            <a:noFill/>
            <a:prstDash val="solid"/>
            <a:miter/>
          </a:ln>
        </p:spPr>
        <p:txBody>
          <a:bodyPr rtlCol="0" anchor="ctr"/>
          <a:lstStyle/>
          <a:p>
            <a:endParaRPr lang="en-US"/>
          </a:p>
        </p:txBody>
      </p:sp>
      <p:cxnSp>
        <p:nvCxnSpPr>
          <p:cNvPr id="20" name="Straight Connector 1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BFF72299-8FE9-5F81-1C72-FF5AA60C71B3}"/>
              </a:ext>
            </a:extLst>
          </p:cNvPr>
          <p:cNvSpPr txBox="1"/>
          <p:nvPr/>
        </p:nvSpPr>
        <p:spPr>
          <a:xfrm>
            <a:off x="6096000" y="381935"/>
            <a:ext cx="5264423" cy="6118256"/>
          </a:xfrm>
          <a:prstGeom prst="rect">
            <a:avLst/>
          </a:prstGeom>
        </p:spPr>
        <p:txBody>
          <a:bodyPr vert="horz" lIns="91440" tIns="45720" rIns="91440" bIns="45720" rtlCol="0" anchor="ctr">
            <a:normAutofit fontScale="92500" lnSpcReduction="10000"/>
          </a:bodyPr>
          <a:lstStyle/>
          <a:p>
            <a:pPr marL="285750" indent="-285750">
              <a:lnSpc>
                <a:spcPct val="90000"/>
              </a:lnSpc>
              <a:spcAft>
                <a:spcPts val="600"/>
              </a:spcAft>
              <a:buFont typeface="Arial" panose="020B0604020202020204" pitchFamily="34" charset="0"/>
              <a:buChar char="•"/>
            </a:pPr>
            <a:endParaRPr lang="en-US" sz="1700" dirty="0"/>
          </a:p>
          <a:p>
            <a:pPr marL="285750" indent="-285750">
              <a:lnSpc>
                <a:spcPct val="90000"/>
              </a:lnSpc>
              <a:spcAft>
                <a:spcPts val="600"/>
              </a:spcAft>
              <a:buFont typeface="Arial" panose="020B0604020202020204" pitchFamily="34" charset="0"/>
              <a:buChar char="•"/>
            </a:pPr>
            <a:endParaRPr lang="en-US" sz="1700" dirty="0"/>
          </a:p>
          <a:p>
            <a:pPr marL="285750" indent="-285750">
              <a:lnSpc>
                <a:spcPct val="110000"/>
              </a:lnSpc>
              <a:spcAft>
                <a:spcPts val="600"/>
              </a:spcAft>
              <a:buFont typeface="Arial" panose="020B0604020202020204" pitchFamily="34" charset="0"/>
              <a:buChar char="•"/>
            </a:pPr>
            <a:r>
              <a:rPr lang="en-US" sz="1700" dirty="0"/>
              <a:t>Timing is everything. DO NOT pull these reports until the PAY journal has been posted and the AP vouchers (including Net Pay) have been built.</a:t>
            </a:r>
          </a:p>
          <a:p>
            <a:pPr indent="-228600">
              <a:lnSpc>
                <a:spcPct val="90000"/>
              </a:lnSpc>
              <a:spcAft>
                <a:spcPts val="600"/>
              </a:spcAft>
              <a:buFont typeface="Arial" panose="020B0604020202020204" pitchFamily="34" charset="0"/>
              <a:buChar char="•"/>
            </a:pPr>
            <a:endParaRPr lang="en-US" sz="1700" dirty="0"/>
          </a:p>
          <a:p>
            <a:pPr marL="285750" indent="-228600">
              <a:lnSpc>
                <a:spcPct val="110000"/>
              </a:lnSpc>
              <a:spcAft>
                <a:spcPts val="600"/>
              </a:spcAft>
              <a:buFont typeface="Arial" panose="020B0604020202020204" pitchFamily="34" charset="0"/>
              <a:buChar char="•"/>
            </a:pPr>
            <a:r>
              <a:rPr lang="en-US" sz="1700" dirty="0"/>
              <a:t>Pull a GL report from FIN – suggest query: QFS_GL_ACCOUNT_ANALYSIS</a:t>
            </a:r>
          </a:p>
          <a:p>
            <a:pPr marL="742950" lvl="1" indent="-228600">
              <a:lnSpc>
                <a:spcPct val="110000"/>
              </a:lnSpc>
              <a:spcAft>
                <a:spcPts val="600"/>
              </a:spcAft>
              <a:buFont typeface="Arial" panose="020B0604020202020204" pitchFamily="34" charset="0"/>
              <a:buChar char="•"/>
            </a:pPr>
            <a:r>
              <a:rPr lang="en-US" sz="1700" dirty="0"/>
              <a:t>Start with all of FY23. However, once these are balanced, only monthly reviews will be needed.</a:t>
            </a:r>
          </a:p>
          <a:p>
            <a:pPr marL="742950" lvl="1" indent="-228600">
              <a:lnSpc>
                <a:spcPct val="110000"/>
              </a:lnSpc>
              <a:spcAft>
                <a:spcPts val="600"/>
              </a:spcAft>
              <a:buFont typeface="Arial" panose="020B0604020202020204" pitchFamily="34" charset="0"/>
              <a:buChar char="•"/>
            </a:pPr>
            <a:r>
              <a:rPr lang="en-US" sz="1700" dirty="0"/>
              <a:t>Pivot the query. It is only necessary to look at the Liability accounts associated with the deductions (2011004 – 2011710) and Expense suspense account (5010170)</a:t>
            </a:r>
          </a:p>
          <a:p>
            <a:pPr marL="514350" lvl="1">
              <a:lnSpc>
                <a:spcPct val="90000"/>
              </a:lnSpc>
              <a:spcAft>
                <a:spcPts val="600"/>
              </a:spcAft>
            </a:pPr>
            <a:endParaRPr lang="en-US" sz="1700" dirty="0"/>
          </a:p>
          <a:p>
            <a:pPr marL="285750" indent="-228600">
              <a:lnSpc>
                <a:spcPct val="110000"/>
              </a:lnSpc>
              <a:spcAft>
                <a:spcPts val="600"/>
              </a:spcAft>
              <a:buFont typeface="Arial" panose="020B0604020202020204" pitchFamily="34" charset="0"/>
              <a:buChar char="•"/>
            </a:pPr>
            <a:r>
              <a:rPr lang="en-US" sz="1700" dirty="0"/>
              <a:t>Start with looking by date rather than chartstring. This should reveal overall variances by the payroll period. Once that is clear, then look at by string to be sure that the strings are clearing out as expected.</a:t>
            </a:r>
          </a:p>
          <a:p>
            <a:pPr marL="285750" indent="-228600">
              <a:lnSpc>
                <a:spcPct val="90000"/>
              </a:lnSpc>
              <a:spcAft>
                <a:spcPts val="600"/>
              </a:spcAft>
              <a:buFont typeface="Arial" panose="020B0604020202020204" pitchFamily="34" charset="0"/>
              <a:buChar char="•"/>
            </a:pPr>
            <a:endParaRPr lang="en-US" sz="1700" dirty="0"/>
          </a:p>
          <a:p>
            <a:pPr marL="285750" indent="-228600">
              <a:lnSpc>
                <a:spcPct val="90000"/>
              </a:lnSpc>
              <a:spcAft>
                <a:spcPts val="600"/>
              </a:spcAft>
              <a:buFont typeface="Arial" panose="020B0604020202020204" pitchFamily="34" charset="0"/>
              <a:buChar char="•"/>
            </a:pPr>
            <a:endParaRPr lang="en-US" sz="1700" dirty="0"/>
          </a:p>
          <a:p>
            <a:pPr indent="-228600">
              <a:lnSpc>
                <a:spcPct val="90000"/>
              </a:lnSpc>
              <a:spcAft>
                <a:spcPts val="600"/>
              </a:spcAft>
              <a:buFont typeface="Arial" panose="020B0604020202020204" pitchFamily="34" charset="0"/>
              <a:buChar char="•"/>
            </a:pPr>
            <a:endParaRPr lang="en-US" sz="1700" dirty="0"/>
          </a:p>
        </p:txBody>
      </p:sp>
      <p:sp>
        <p:nvSpPr>
          <p:cNvPr id="2" name="Title 1">
            <a:extLst>
              <a:ext uri="{FF2B5EF4-FFF2-40B4-BE49-F238E27FC236}">
                <a16:creationId xmlns:a16="http://schemas.microsoft.com/office/drawing/2014/main" id="{E994F1D0-0661-8788-7828-E263E89F8FAB}"/>
              </a:ext>
            </a:extLst>
          </p:cNvPr>
          <p:cNvSpPr>
            <a:spLocks noGrp="1"/>
          </p:cNvSpPr>
          <p:nvPr>
            <p:ph type="title"/>
          </p:nvPr>
        </p:nvSpPr>
        <p:spPr>
          <a:xfrm>
            <a:off x="1188069" y="381935"/>
            <a:ext cx="4008583" cy="5974414"/>
          </a:xfrm>
        </p:spPr>
        <p:txBody>
          <a:bodyPr vert="horz" lIns="91440" tIns="45720" rIns="91440" bIns="45720" rtlCol="0" anchor="ctr">
            <a:normAutofit/>
          </a:bodyPr>
          <a:lstStyle/>
          <a:p>
            <a:r>
              <a:rPr lang="en-US" sz="7200" kern="1200" dirty="0">
                <a:solidFill>
                  <a:schemeClr val="bg1"/>
                </a:solidFill>
                <a:latin typeface="+mj-lt"/>
                <a:ea typeface="+mj-ea"/>
                <a:cs typeface="+mj-cs"/>
              </a:rPr>
              <a:t>How do I know I don’t balance?</a:t>
            </a:r>
          </a:p>
        </p:txBody>
      </p:sp>
      <p:sp>
        <p:nvSpPr>
          <p:cNvPr id="4" name="Slide Number Placeholder 3">
            <a:extLst>
              <a:ext uri="{FF2B5EF4-FFF2-40B4-BE49-F238E27FC236}">
                <a16:creationId xmlns:a16="http://schemas.microsoft.com/office/drawing/2014/main" id="{C4C6C136-E155-7C02-4B45-854C78509290}"/>
              </a:ext>
            </a:extLst>
          </p:cNvPr>
          <p:cNvSpPr>
            <a:spLocks noGrp="1"/>
          </p:cNvSpPr>
          <p:nvPr>
            <p:ph type="sldNum" sz="quarter" idx="12"/>
          </p:nvPr>
        </p:nvSpPr>
        <p:spPr/>
        <p:txBody>
          <a:bodyPr/>
          <a:lstStyle/>
          <a:p>
            <a:fld id="{27CE633F-9882-4A5C-83A2-1109D0C73261}" type="slidenum">
              <a:rPr lang="en-US" smtClean="0"/>
              <a:t>7</a:t>
            </a:fld>
            <a:endParaRPr lang="en-US"/>
          </a:p>
        </p:txBody>
      </p:sp>
    </p:spTree>
    <p:extLst>
      <p:ext uri="{BB962C8B-B14F-4D97-AF65-F5344CB8AC3E}">
        <p14:creationId xmlns:p14="http://schemas.microsoft.com/office/powerpoint/2010/main" val="1738762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40BC66-8952-EA78-C0BD-1F8F1839ABAC}"/>
              </a:ext>
              <a:ext uri="{C183D7F6-B498-43B3-948B-1728B52AA6E4}">
                <adec:decorative xmlns:adec="http://schemas.microsoft.com/office/drawing/2017/decorative" val="1"/>
              </a:ext>
            </a:extLst>
          </p:cNvPr>
          <p:cNvSpPr/>
          <p:nvPr/>
        </p:nvSpPr>
        <p:spPr>
          <a:xfrm>
            <a:off x="1070719" y="1974436"/>
            <a:ext cx="3842535" cy="3359650"/>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2568C9C-6A69-DBC9-5EE9-E2B9CB5F841A}"/>
              </a:ext>
              <a:ext uri="{C183D7F6-B498-43B3-948B-1728B52AA6E4}">
                <adec:decorative xmlns:adec="http://schemas.microsoft.com/office/drawing/2017/decorative" val="1"/>
              </a:ext>
            </a:extLst>
          </p:cNvPr>
          <p:cNvSpPr/>
          <p:nvPr/>
        </p:nvSpPr>
        <p:spPr>
          <a:xfrm>
            <a:off x="8888665" y="2790722"/>
            <a:ext cx="2181225" cy="3067050"/>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9B2D653-A63F-E4DA-C644-07AE3ADDEDD1}"/>
              </a:ext>
              <a:ext uri="{C183D7F6-B498-43B3-948B-1728B52AA6E4}">
                <adec:decorative xmlns:adec="http://schemas.microsoft.com/office/drawing/2017/decorative" val="1"/>
              </a:ext>
            </a:extLst>
          </p:cNvPr>
          <p:cNvSpPr/>
          <p:nvPr/>
        </p:nvSpPr>
        <p:spPr>
          <a:xfrm>
            <a:off x="5259827" y="2800882"/>
            <a:ext cx="2806918" cy="1570888"/>
          </a:xfrm>
          <a:prstGeom prst="rect">
            <a:avLst/>
          </a:prstGeom>
          <a:noFill/>
          <a:ln w="190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creenshot of pivot table results showing liability accounts as rows and sum of amount as a summed value.">
            <a:extLst>
              <a:ext uri="{FF2B5EF4-FFF2-40B4-BE49-F238E27FC236}">
                <a16:creationId xmlns:a16="http://schemas.microsoft.com/office/drawing/2014/main" id="{8ED5D857-95E5-7B20-AFE2-F086C3C734A2}"/>
              </a:ext>
            </a:extLst>
          </p:cNvPr>
          <p:cNvPicPr>
            <a:picLocks noChangeAspect="1"/>
          </p:cNvPicPr>
          <p:nvPr/>
        </p:nvPicPr>
        <p:blipFill>
          <a:blip r:embed="rId2"/>
          <a:stretch>
            <a:fillRect/>
          </a:stretch>
        </p:blipFill>
        <p:spPr>
          <a:xfrm>
            <a:off x="8888666" y="2790722"/>
            <a:ext cx="2181225" cy="3067050"/>
          </a:xfrm>
          <a:prstGeom prst="rect">
            <a:avLst/>
          </a:prstGeom>
        </p:spPr>
      </p:pic>
      <p:sp>
        <p:nvSpPr>
          <p:cNvPr id="8" name="TextBox 7">
            <a:extLst>
              <a:ext uri="{FF2B5EF4-FFF2-40B4-BE49-F238E27FC236}">
                <a16:creationId xmlns:a16="http://schemas.microsoft.com/office/drawing/2014/main" id="{5F79D1FF-A88F-983A-20E0-705B8AA5CC54}"/>
              </a:ext>
            </a:extLst>
          </p:cNvPr>
          <p:cNvSpPr txBox="1"/>
          <p:nvPr/>
        </p:nvSpPr>
        <p:spPr>
          <a:xfrm>
            <a:off x="8888664" y="2110099"/>
            <a:ext cx="2181226" cy="369332"/>
          </a:xfrm>
          <a:prstGeom prst="rect">
            <a:avLst/>
          </a:prstGeom>
          <a:noFill/>
        </p:spPr>
        <p:txBody>
          <a:bodyPr wrap="square" rtlCol="0">
            <a:spAutoFit/>
          </a:bodyPr>
          <a:lstStyle/>
          <a:p>
            <a:pPr algn="ctr"/>
            <a:r>
              <a:rPr lang="en-US" dirty="0"/>
              <a:t>Query Results </a:t>
            </a:r>
          </a:p>
        </p:txBody>
      </p:sp>
      <p:pic>
        <p:nvPicPr>
          <p:cNvPr id="7" name="Picture 6" descr="Screenshot of pivot table configuration  showing accounts as rows and sum of amount as a summed value">
            <a:extLst>
              <a:ext uri="{FF2B5EF4-FFF2-40B4-BE49-F238E27FC236}">
                <a16:creationId xmlns:a16="http://schemas.microsoft.com/office/drawing/2014/main" id="{CA7D0A92-F2E2-6330-997A-3975962FBB03}"/>
              </a:ext>
            </a:extLst>
          </p:cNvPr>
          <p:cNvPicPr>
            <a:picLocks noChangeAspect="1"/>
          </p:cNvPicPr>
          <p:nvPr/>
        </p:nvPicPr>
        <p:blipFill>
          <a:blip r:embed="rId3"/>
          <a:stretch>
            <a:fillRect/>
          </a:stretch>
        </p:blipFill>
        <p:spPr>
          <a:xfrm>
            <a:off x="5259827" y="2874272"/>
            <a:ext cx="2806918" cy="1449975"/>
          </a:xfrm>
          <a:prstGeom prst="rect">
            <a:avLst/>
          </a:prstGeom>
        </p:spPr>
      </p:pic>
      <p:sp>
        <p:nvSpPr>
          <p:cNvPr id="12" name="TextBox 11">
            <a:extLst>
              <a:ext uri="{FF2B5EF4-FFF2-40B4-BE49-F238E27FC236}">
                <a16:creationId xmlns:a16="http://schemas.microsoft.com/office/drawing/2014/main" id="{739E23D4-184D-AFCF-2AF8-4C41E839E617}"/>
              </a:ext>
            </a:extLst>
          </p:cNvPr>
          <p:cNvSpPr txBox="1"/>
          <p:nvPr/>
        </p:nvSpPr>
        <p:spPr>
          <a:xfrm>
            <a:off x="5855071" y="2110099"/>
            <a:ext cx="1616430" cy="369332"/>
          </a:xfrm>
          <a:prstGeom prst="rect">
            <a:avLst/>
          </a:prstGeom>
          <a:noFill/>
        </p:spPr>
        <p:txBody>
          <a:bodyPr wrap="square" rtlCol="0">
            <a:spAutoFit/>
          </a:bodyPr>
          <a:lstStyle/>
          <a:p>
            <a:r>
              <a:rPr lang="en-US" dirty="0"/>
              <a:t>Pivot Setup</a:t>
            </a:r>
          </a:p>
        </p:txBody>
      </p:sp>
      <p:pic>
        <p:nvPicPr>
          <p:cNvPr id="3" name="Picture 2" descr="Screenshot of QFS GL ACCOUNT ANALYSIS query parameter screen.  Account parameter should be 2011%.&#10;Query should also limit results by Journal ID or Journal Dates.">
            <a:extLst>
              <a:ext uri="{FF2B5EF4-FFF2-40B4-BE49-F238E27FC236}">
                <a16:creationId xmlns:a16="http://schemas.microsoft.com/office/drawing/2014/main" id="{7ACBE2D5-ABD5-16DA-7467-C7FFA5C464B2}"/>
              </a:ext>
            </a:extLst>
          </p:cNvPr>
          <p:cNvPicPr>
            <a:picLocks noChangeAspect="1"/>
          </p:cNvPicPr>
          <p:nvPr/>
        </p:nvPicPr>
        <p:blipFill>
          <a:blip r:embed="rId4"/>
          <a:stretch>
            <a:fillRect/>
          </a:stretch>
        </p:blipFill>
        <p:spPr>
          <a:xfrm>
            <a:off x="1122109" y="1993650"/>
            <a:ext cx="3791145" cy="3321221"/>
          </a:xfrm>
          <a:prstGeom prst="rect">
            <a:avLst/>
          </a:prstGeom>
        </p:spPr>
      </p:pic>
      <p:sp>
        <p:nvSpPr>
          <p:cNvPr id="9" name="TextBox 8">
            <a:extLst>
              <a:ext uri="{FF2B5EF4-FFF2-40B4-BE49-F238E27FC236}">
                <a16:creationId xmlns:a16="http://schemas.microsoft.com/office/drawing/2014/main" id="{A951DA70-83D2-0A4D-8009-08E25571CAA0}"/>
              </a:ext>
            </a:extLst>
          </p:cNvPr>
          <p:cNvSpPr txBox="1"/>
          <p:nvPr/>
        </p:nvSpPr>
        <p:spPr>
          <a:xfrm>
            <a:off x="1070719" y="1476033"/>
            <a:ext cx="4293760" cy="369332"/>
          </a:xfrm>
          <a:prstGeom prst="rect">
            <a:avLst/>
          </a:prstGeom>
          <a:noFill/>
        </p:spPr>
        <p:txBody>
          <a:bodyPr wrap="square" rtlCol="0">
            <a:spAutoFit/>
          </a:bodyPr>
          <a:lstStyle/>
          <a:p>
            <a:r>
              <a:rPr lang="en-US" dirty="0"/>
              <a:t>QFS GL Account Analysis Parameters</a:t>
            </a:r>
          </a:p>
        </p:txBody>
      </p:sp>
      <p:sp>
        <p:nvSpPr>
          <p:cNvPr id="2" name="Title 1">
            <a:extLst>
              <a:ext uri="{FF2B5EF4-FFF2-40B4-BE49-F238E27FC236}">
                <a16:creationId xmlns:a16="http://schemas.microsoft.com/office/drawing/2014/main" id="{102387F7-AC60-871C-44E2-82105F75927D}"/>
              </a:ext>
            </a:extLst>
          </p:cNvPr>
          <p:cNvSpPr>
            <a:spLocks noGrp="1"/>
          </p:cNvSpPr>
          <p:nvPr>
            <p:ph type="title"/>
          </p:nvPr>
        </p:nvSpPr>
        <p:spPr>
          <a:xfrm>
            <a:off x="838200" y="365125"/>
            <a:ext cx="10515600" cy="1158789"/>
          </a:xfrm>
        </p:spPr>
        <p:txBody>
          <a:bodyPr/>
          <a:lstStyle/>
          <a:p>
            <a:r>
              <a:rPr lang="en-US" dirty="0"/>
              <a:t>Payroll AP Query</a:t>
            </a:r>
          </a:p>
        </p:txBody>
      </p:sp>
      <p:sp>
        <p:nvSpPr>
          <p:cNvPr id="6" name="Slide Number Placeholder 5">
            <a:extLst>
              <a:ext uri="{FF2B5EF4-FFF2-40B4-BE49-F238E27FC236}">
                <a16:creationId xmlns:a16="http://schemas.microsoft.com/office/drawing/2014/main" id="{0CBFCB59-3DB2-2E21-7123-943E1D59CF9A}"/>
              </a:ext>
            </a:extLst>
          </p:cNvPr>
          <p:cNvSpPr>
            <a:spLocks noGrp="1"/>
          </p:cNvSpPr>
          <p:nvPr>
            <p:ph type="sldNum" sz="quarter" idx="12"/>
          </p:nvPr>
        </p:nvSpPr>
        <p:spPr/>
        <p:txBody>
          <a:bodyPr/>
          <a:lstStyle/>
          <a:p>
            <a:fld id="{27CE633F-9882-4A5C-83A2-1109D0C73261}" type="slidenum">
              <a:rPr lang="en-US" smtClean="0"/>
              <a:t>8</a:t>
            </a:fld>
            <a:endParaRPr lang="en-US"/>
          </a:p>
        </p:txBody>
      </p:sp>
    </p:spTree>
    <p:extLst>
      <p:ext uri="{BB962C8B-B14F-4D97-AF65-F5344CB8AC3E}">
        <p14:creationId xmlns:p14="http://schemas.microsoft.com/office/powerpoint/2010/main" val="967346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useBgFill="1">
        <p:nvSpPr>
          <p:cNvPr id="10" name="Rectangle 9">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Magnifying glass and question mark">
            <a:extLst>
              <a:ext uri="{FF2B5EF4-FFF2-40B4-BE49-F238E27FC236}">
                <a16:creationId xmlns:a16="http://schemas.microsoft.com/office/drawing/2014/main" id="{34A835C9-CD53-02A6-FB24-AA0CD1F3D39D}"/>
              </a:ext>
            </a:extLst>
          </p:cNvPr>
          <p:cNvPicPr>
            <a:picLocks noChangeAspect="1"/>
          </p:cNvPicPr>
          <p:nvPr/>
        </p:nvPicPr>
        <p:blipFill rotWithShape="1">
          <a:blip r:embed="rId2"/>
          <a:srcRect/>
          <a:stretch/>
        </p:blipFill>
        <p:spPr>
          <a:xfrm>
            <a:off x="20" y="10"/>
            <a:ext cx="12191980" cy="6857990"/>
          </a:xfrm>
          <a:prstGeom prst="rect">
            <a:avLst/>
          </a:prstGeom>
        </p:spPr>
      </p:pic>
      <p:sp>
        <p:nvSpPr>
          <p:cNvPr id="12" name="Rectangle 11">
            <a:extLst>
              <a:ext uri="{FF2B5EF4-FFF2-40B4-BE49-F238E27FC236}">
                <a16:creationId xmlns:a16="http://schemas.microsoft.com/office/drawing/2014/main" id="{A44CD100-6267-4E62-AA64-2182A3A6A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alpha val="30000"/>
                </a:schemeClr>
              </a:gs>
              <a:gs pos="33000">
                <a:schemeClr val="bg1">
                  <a:alpha val="20000"/>
                </a:schemeClr>
              </a:gs>
              <a:gs pos="0">
                <a:schemeClr val="bg1">
                  <a:alpha val="0"/>
                </a:schemeClr>
              </a:gs>
              <a:gs pos="100000">
                <a:schemeClr val="bg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2FB166D-90E0-7297-0E33-8EA2DB5F15A0}"/>
              </a:ext>
            </a:extLst>
          </p:cNvPr>
          <p:cNvSpPr>
            <a:spLocks noGrp="1"/>
          </p:cNvSpPr>
          <p:nvPr>
            <p:ph type="title"/>
          </p:nvPr>
        </p:nvSpPr>
        <p:spPr>
          <a:xfrm>
            <a:off x="477981" y="1122362"/>
            <a:ext cx="4023360" cy="2802219"/>
          </a:xfrm>
        </p:spPr>
        <p:txBody>
          <a:bodyPr vert="horz" lIns="91440" tIns="45720" rIns="91440" bIns="45720" rtlCol="0" anchor="b">
            <a:normAutofit/>
          </a:bodyPr>
          <a:lstStyle/>
          <a:p>
            <a:r>
              <a:rPr lang="en-US" sz="4600" b="1" i="0" kern="1200" cap="all" baseline="0" dirty="0">
                <a:solidFill>
                  <a:schemeClr val="tx1"/>
                </a:solidFill>
                <a:latin typeface="+mj-lt"/>
                <a:ea typeface="+mj-ea"/>
                <a:cs typeface="+mj-cs"/>
              </a:rPr>
              <a:t>How do I research / fix my issues?</a:t>
            </a:r>
          </a:p>
        </p:txBody>
      </p:sp>
      <p:sp>
        <p:nvSpPr>
          <p:cNvPr id="3" name="Slide Number Placeholder 2">
            <a:extLst>
              <a:ext uri="{FF2B5EF4-FFF2-40B4-BE49-F238E27FC236}">
                <a16:creationId xmlns:a16="http://schemas.microsoft.com/office/drawing/2014/main" id="{D6912E5C-E607-6BF5-CE69-D9DDA2F75379}"/>
              </a:ext>
            </a:extLst>
          </p:cNvPr>
          <p:cNvSpPr>
            <a:spLocks noGrp="1"/>
          </p:cNvSpPr>
          <p:nvPr>
            <p:ph type="sldNum" sz="quarter" idx="12"/>
          </p:nvPr>
        </p:nvSpPr>
        <p:spPr/>
        <p:txBody>
          <a:bodyPr/>
          <a:lstStyle/>
          <a:p>
            <a:fld id="{27CE633F-9882-4A5C-83A2-1109D0C73261}" type="slidenum">
              <a:rPr lang="en-US" smtClean="0"/>
              <a:t>9</a:t>
            </a:fld>
            <a:endParaRPr lang="en-US"/>
          </a:p>
        </p:txBody>
      </p:sp>
    </p:spTree>
    <p:extLst>
      <p:ext uri="{BB962C8B-B14F-4D97-AF65-F5344CB8AC3E}">
        <p14:creationId xmlns:p14="http://schemas.microsoft.com/office/powerpoint/2010/main" val="3396661210"/>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GradientVTI">
  <a:themeElements>
    <a:clrScheme name="Office">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Univers">
      <a:majorFont>
        <a:latin typeface="Univers"/>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7959</TotalTime>
  <Words>1299</Words>
  <Application>Microsoft Office PowerPoint</Application>
  <PresentationFormat>Widescreen</PresentationFormat>
  <Paragraphs>128</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Aptos</vt:lpstr>
      <vt:lpstr>Arial</vt:lpstr>
      <vt:lpstr>Univers</vt:lpstr>
      <vt:lpstr>GradientVTI</vt:lpstr>
      <vt:lpstr>Payroll Reconciliation from the Finance Side</vt:lpstr>
      <vt:lpstr>How does the data get into the General Ledger?</vt:lpstr>
      <vt:lpstr>PAY Journal Entries</vt:lpstr>
      <vt:lpstr>AP Journals</vt:lpstr>
      <vt:lpstr>So what goes wrong?</vt:lpstr>
      <vt:lpstr>Ways to mitigate potential issues</vt:lpstr>
      <vt:lpstr>How do I know I don’t balance?</vt:lpstr>
      <vt:lpstr>Payroll AP Query</vt:lpstr>
      <vt:lpstr>How do I research / fix my issues?</vt:lpstr>
      <vt:lpstr>Review each account, first by Balance, </vt:lpstr>
      <vt:lpstr>Then by chartstring…</vt:lpstr>
      <vt:lpstr>Researching issues…</vt:lpstr>
      <vt:lpstr>how does Reversed payments and manual payments effect my Net Pay voucher and GL Accounts?</vt:lpstr>
      <vt:lpstr>Reversed Payments</vt:lpstr>
      <vt:lpstr>How does this tie to the Net Pay voucher?</vt:lpstr>
      <vt:lpstr>Why does the PAY journal have entries for other operating units?</vt:lpstr>
      <vt:lpstr>Why do amounts end up in the Payroll Suspense account?</vt:lpstr>
      <vt:lpstr>How do I clean these up?</vt:lpstr>
      <vt:lpstr>If you need assistance, please create a ticket for the accounting department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Payroll Reconciliation from the Finance Side</dc:title>
  <dc:creator>Teri Sexton</dc:creator>
  <cp:lastModifiedBy>Sherry Nelson</cp:lastModifiedBy>
  <cp:revision>36</cp:revision>
  <dcterms:created xsi:type="dcterms:W3CDTF">2023-04-19T18:26:05Z</dcterms:created>
  <dcterms:modified xsi:type="dcterms:W3CDTF">2025-02-19T19:38:34Z</dcterms:modified>
</cp:coreProperties>
</file>