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303" r:id="rId43"/>
    <p:sldId id="294" r:id="rId44"/>
    <p:sldId id="295" r:id="rId45"/>
    <p:sldId id="296" r:id="rId46"/>
    <p:sldId id="297" r:id="rId47"/>
    <p:sldId id="298" r:id="rId48"/>
    <p:sldId id="299" r:id="rId49"/>
    <p:sldId id="300" r:id="rId50"/>
    <p:sldId id="301" r:id="rId51"/>
    <p:sldId id="302" r:id="rId52"/>
  </p:sldIdLst>
  <p:sldSz cx="9144000" cy="6858000" type="screen4x3"/>
  <p:notesSz cx="7010400" cy="9296400"/>
  <p:embeddedFontLst>
    <p:embeddedFont>
      <p:font typeface="Libre Franklin" pitchFamily="2" charset="0"/>
      <p:regular r:id="rId54"/>
      <p:bold r:id="rId55"/>
      <p:italic r:id="rId56"/>
      <p:boldItalic r:id="rId57"/>
    </p:embeddedFont>
    <p:embeddedFont>
      <p:font typeface="Libre Franklin Medium"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YQWnRYFYjUs81ftywpwJf93cN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46FAE-C2C0-456F-B6EC-22DE79DAE7DE}" v="13" dt="2024-07-23T22:52:26.702"/>
  </p1510:revLst>
</p1510:revInfo>
</file>

<file path=ppt/tableStyles.xml><?xml version="1.0" encoding="utf-8"?>
<a:tblStyleLst xmlns:a="http://schemas.openxmlformats.org/drawingml/2006/main" def="{17742FE1-D62B-4A2E-B9FD-A670725969FA}">
  <a:tblStyle styleId="{17742FE1-D62B-4A2E-B9FD-A670725969FA}"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557" autoAdjust="0"/>
  </p:normalViewPr>
  <p:slideViewPr>
    <p:cSldViewPr snapToGrid="0">
      <p:cViewPr varScale="1">
        <p:scale>
          <a:sx n="105" d="100"/>
          <a:sy n="105" d="100"/>
        </p:scale>
        <p:origin x="924" y="102"/>
      </p:cViewPr>
      <p:guideLst/>
    </p:cSldViewPr>
  </p:slideViewPr>
  <p:outlineViewPr>
    <p:cViewPr>
      <p:scale>
        <a:sx n="33" d="100"/>
        <a:sy n="33" d="100"/>
      </p:scale>
      <p:origin x="0" y="-47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1" name="Google Shape;191;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0" name="Google Shape;210;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1" name="Google Shape;231;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8" name="Google Shape;248;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4" name="Google Shape;254;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5" name="Google Shape;27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2" name="Google Shape;282;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0" name="Google Shape;290;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5" name="Google Shape;305;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3" name="Google Shape;313;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0" name="Google Shape;320;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9" name="Google Shape;329;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6" name="Google Shape;336;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2" name="Google Shape;342;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9" name="Google Shape;349;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6" name="Google Shape;356;p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2" name="Google Shape;362;p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9" name="Google Shape;369;p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6" name="Google Shape;376;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6" name="Google Shape;376;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96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3" name="Google Shape;383;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4" name="Google Shape;394;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2" name="Google Shape;402;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0" name="Google Shape;410;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7" name="Google Shape;417;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4" name="Google Shape;424;p4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0" name="Google Shape;430;p4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6" name="Google Shape;436;p4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3" name="Google Shape;443;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7" name="Google Shape;147;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5" name="Google Shape;155;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3" name="Google Shape;16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49"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49"/>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9"/>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49"/>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8"/>
        <p:cNvGrpSpPr/>
        <p:nvPr/>
      </p:nvGrpSpPr>
      <p:grpSpPr>
        <a:xfrm>
          <a:off x="0" y="0"/>
          <a:ext cx="0" cy="0"/>
          <a:chOff x="0" y="0"/>
          <a:chExt cx="0" cy="0"/>
        </a:xfrm>
      </p:grpSpPr>
      <p:pic>
        <p:nvPicPr>
          <p:cNvPr id="89" name="Google Shape;89;p5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0" name="Google Shape;90;p58"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91" name="Google Shape;91;p58"/>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58"/>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3" name="Google Shape;93;p58"/>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94" name="Google Shape;94;p5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5" name="Google Shape;95;p5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6" name="Google Shape;96;p5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7" name="Google Shape;97;p5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8"/>
        <p:cNvGrpSpPr/>
        <p:nvPr/>
      </p:nvGrpSpPr>
      <p:grpSpPr>
        <a:xfrm>
          <a:off x="0" y="0"/>
          <a:ext cx="0" cy="0"/>
          <a:chOff x="0" y="0"/>
          <a:chExt cx="0" cy="0"/>
        </a:xfrm>
      </p:grpSpPr>
      <p:pic>
        <p:nvPicPr>
          <p:cNvPr id="99" name="Google Shape;99;p5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0" name="Google Shape;100;p59"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01" name="Google Shape;101;p59"/>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59"/>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endParaRPr/>
          </a:p>
        </p:txBody>
      </p:sp>
      <p:sp>
        <p:nvSpPr>
          <p:cNvPr id="103" name="Google Shape;103;p5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4" name="Google Shape;104;p5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5" name="Google Shape;105;p5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6" name="Google Shape;106;p5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5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50"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8" name="Google Shape;18;p50"/>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0"/>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5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5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5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 name="Google Shape;23;p5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5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6" name="Google Shape;26;p51"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27" name="Google Shape;27;p51"/>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51"/>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sp>
        <p:nvSpPr>
          <p:cNvPr id="29" name="Google Shape;29;p5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0" name="Google Shape;30;p5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 name="Google Shape;31;p5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5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pic>
        <p:nvPicPr>
          <p:cNvPr id="34" name="Google Shape;34;p5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5" name="Google Shape;35;p52"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36" name="Google Shape;36;p5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7" name="Google Shape;37;p5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8" name="Google Shape;38;p5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 name="Google Shape;39;p5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pic>
        <p:nvPicPr>
          <p:cNvPr id="41" name="Google Shape;41;p5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2" name="Google Shape;42;p53"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43" name="Google Shape;43;p53"/>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3"/>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45" name="Google Shape;45;p53"/>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46" name="Google Shape;46;p5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7" name="Google Shape;47;p5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 name="Google Shape;48;p5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9" name="Google Shape;49;p5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50"/>
        <p:cNvGrpSpPr/>
        <p:nvPr/>
      </p:nvGrpSpPr>
      <p:grpSpPr>
        <a:xfrm>
          <a:off x="0" y="0"/>
          <a:ext cx="0" cy="0"/>
          <a:chOff x="0" y="0"/>
          <a:chExt cx="0" cy="0"/>
        </a:xfrm>
      </p:grpSpPr>
      <p:pic>
        <p:nvPicPr>
          <p:cNvPr id="51" name="Google Shape;51;p5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2" name="Google Shape;52;p54"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53" name="Google Shape;53;p54"/>
          <p:cNvSpPr txBox="1">
            <a:spLocks noGrp="1"/>
          </p:cNvSpPr>
          <p:nvPr>
            <p:ph type="title"/>
          </p:nvPr>
        </p:nvSpPr>
        <p:spPr>
          <a:xfrm>
            <a:off x="628650" y="1476958"/>
            <a:ext cx="7886700" cy="611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54"/>
          <p:cNvSpPr txBox="1">
            <a:spLocks noGrp="1"/>
          </p:cNvSpPr>
          <p:nvPr>
            <p:ph type="body" idx="1"/>
          </p:nvPr>
        </p:nvSpPr>
        <p:spPr>
          <a:xfrm>
            <a:off x="628650" y="2265367"/>
            <a:ext cx="7886700" cy="34288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pic>
        <p:nvPicPr>
          <p:cNvPr id="55" name="Google Shape;55;p54"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56" name="Google Shape;56;p54"/>
          <p:cNvSpPr txBox="1"/>
          <p:nvPr/>
        </p:nvSpPr>
        <p:spPr>
          <a:xfrm>
            <a:off x="1454322" y="6445499"/>
            <a:ext cx="3784962" cy="20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50" b="0" i="1" u="none" strike="noStrike" cap="none">
                <a:solidFill>
                  <a:srgbClr val="7F7F7F"/>
                </a:solidFill>
                <a:latin typeface="Libre Franklin"/>
                <a:ea typeface="Libre Franklin"/>
                <a:cs typeface="Libre Franklin"/>
                <a:sym typeface="Libre Franklin"/>
              </a:rPr>
              <a:t>Note: All material licensed under Creative Commons Attribution 4.0 International License.</a:t>
            </a:r>
            <a:endParaRPr/>
          </a:p>
        </p:txBody>
      </p:sp>
      <p:sp>
        <p:nvSpPr>
          <p:cNvPr id="57" name="Google Shape;57;p5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pic>
        <p:nvPicPr>
          <p:cNvPr id="59" name="Google Shape;59;p5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0" name="Google Shape;60;p55"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61" name="Google Shape;61;p55"/>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55"/>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3" name="Google Shape;63;p55"/>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4" name="Google Shape;64;p5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5" name="Google Shape;65;p55"/>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6" name="Google Shape;66;p55"/>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7" name="Google Shape;67;p5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pic>
        <p:nvPicPr>
          <p:cNvPr id="69" name="Google Shape;69;p5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0" name="Google Shape;70;p56" descr="Header triangles pattern"/>
          <p:cNvPicPr preferRelativeResize="0"/>
          <p:nvPr/>
        </p:nvPicPr>
        <p:blipFill rotWithShape="1">
          <a:blip r:embed="rId3">
            <a:alphaModFix/>
          </a:blip>
          <a:srcRect t="42266"/>
          <a:stretch/>
        </p:blipFill>
        <p:spPr>
          <a:xfrm>
            <a:off x="5076294" y="4063"/>
            <a:ext cx="4067706" cy="1481791"/>
          </a:xfrm>
          <a:prstGeom prst="rect">
            <a:avLst/>
          </a:prstGeom>
          <a:noFill/>
          <a:ln>
            <a:noFill/>
          </a:ln>
        </p:spPr>
      </p:pic>
      <p:sp>
        <p:nvSpPr>
          <p:cNvPr id="71" name="Google Shape;71;p56"/>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56"/>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56"/>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4" name="Google Shape;74;p56"/>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p56"/>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6" name="Google Shape;76;p5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7" name="Google Shape;77;p5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8" name="Google Shape;78;p5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9" name="Google Shape;79;p5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0"/>
        <p:cNvGrpSpPr/>
        <p:nvPr/>
      </p:nvGrpSpPr>
      <p:grpSpPr>
        <a:xfrm>
          <a:off x="0" y="0"/>
          <a:ext cx="0" cy="0"/>
          <a:chOff x="0" y="0"/>
          <a:chExt cx="0" cy="0"/>
        </a:xfrm>
      </p:grpSpPr>
      <p:pic>
        <p:nvPicPr>
          <p:cNvPr id="81" name="Google Shape;81;p5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2" name="Google Shape;82;p57"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3" name="Google Shape;83;p57"/>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5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5" name="Google Shape;85;p5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6" name="Google Shape;86;p5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7" name="Google Shape;87;p5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Libre Franklin"/>
                <a:ea typeface="Libre Franklin"/>
                <a:cs typeface="Libre Franklin"/>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nationalequityproject.org/frameworks/implicit-bias-structural-racializ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ghschools.org/cms/lib/PA01000449/Centricity/Domain/31/Racial%20Equity%20Detours_Handout_Gorski.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9IfjjulQBa4?si=G8llRPSx_jO2QPc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lQ_8eOaiz8o?si=EUqu3KTLanaIAXx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hyperlink" Target="https://belonging.berkeley.edu/structural-racism-explained" TargetMode="External"/><Relationship Id="rId7" Type="http://schemas.openxmlformats.org/officeDocument/2006/relationships/hyperlink" Target="https://researchguides.library.syr.edu/fys101/intersectionalit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socwomen.org/wp-content/uploads/2018/03/fact_3-2010-oppression.pdf" TargetMode="External"/><Relationship Id="rId5" Type="http://schemas.openxmlformats.org/officeDocument/2006/relationships/hyperlink" Target="https://home.treasury.gov/news/featured-stories/post-5-racial-differences-in-educational-experiences-and-attainment" TargetMode="External"/><Relationship Id="rId4" Type="http://schemas.openxmlformats.org/officeDocument/2006/relationships/hyperlink" Target="https://online.umich.edu/collections/racism-antiracism/short/personality-id-privileg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pghschools.org/cms/lib/PA01000449/Centricity/Domain/31/Racial%20Equity%20Detours_Handout_Gorski.pdf" TargetMode="External"/><Relationship Id="rId3" Type="http://schemas.openxmlformats.org/officeDocument/2006/relationships/hyperlink" Target="https://www.nationalequityproject.org/culturally-responsive-teaching#:~:text=Zaretta%20Hammond%2C%20in%20her%20book,knowledge%20as%20a%20scaffold%20to" TargetMode="External"/><Relationship Id="rId7" Type="http://schemas.openxmlformats.org/officeDocument/2006/relationships/hyperlink" Target="http://www.edchange.org/publications/Avoiding-Racial-Equity-Detours-Gorski.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oi.org/10.4324/9780203940822" TargetMode="External"/><Relationship Id="rId5" Type="http://schemas.openxmlformats.org/officeDocument/2006/relationships/hyperlink" Target="https://www.nationalequityproject.org/frameworks/implicit-bias-structural-racialization" TargetMode="External"/><Relationship Id="rId4" Type="http://schemas.openxmlformats.org/officeDocument/2006/relationships/hyperlink" Target="https://www.bu.edu/csc/edref-2/antiracism/" TargetMode="External"/><Relationship Id="rId9" Type="http://schemas.openxmlformats.org/officeDocument/2006/relationships/hyperlink" Target="https://sph.unc.edu/wp-content/uploads/sites/112/2013/07/ditf_is_reconciliation_possible.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laudia.avendano-ibarra@skagit.edu"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www.bu.edu/csc/edref-2/antiracis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bu.edu/csc/edref-2/antiracis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u.edu/csc/edref-2/antiracis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None/>
            </a:pPr>
            <a:r>
              <a:rPr lang="en-US"/>
              <a:t>BEdA Biennial Conference</a:t>
            </a:r>
            <a:endParaRPr/>
          </a:p>
        </p:txBody>
      </p:sp>
      <p:sp>
        <p:nvSpPr>
          <p:cNvPr id="112" name="Google Shape;112;p1"/>
          <p:cNvSpPr txBox="1">
            <a:spLocks noGrp="1"/>
          </p:cNvSpPr>
          <p:nvPr>
            <p:ph type="title"/>
          </p:nvPr>
        </p:nvSpPr>
        <p:spPr>
          <a:xfrm>
            <a:off x="369888" y="3429001"/>
            <a:ext cx="8639888" cy="14339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dirty="0"/>
              <a:t>ANTI-RACIST </a:t>
            </a:r>
            <a:br>
              <a:rPr lang="en-US" dirty="0"/>
            </a:br>
            <a:r>
              <a:rPr lang="en-US" dirty="0"/>
              <a:t>COORDINATED CARE</a:t>
            </a:r>
            <a:endParaRPr dirty="0"/>
          </a:p>
        </p:txBody>
      </p:sp>
      <p:sp>
        <p:nvSpPr>
          <p:cNvPr id="113" name="Google Shape;113;p1"/>
          <p:cNvSpPr txBox="1">
            <a:spLocks noGrp="1"/>
          </p:cNvSpPr>
          <p:nvPr>
            <p:ph type="body" idx="2"/>
          </p:nvPr>
        </p:nvSpPr>
        <p:spPr>
          <a:xfrm>
            <a:off x="369888" y="5769401"/>
            <a:ext cx="4614862" cy="758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a:t>Claudia Avendano-Ibarra MSW</a:t>
            </a:r>
            <a:endParaRPr/>
          </a:p>
          <a:p>
            <a:pPr marL="0" lvl="0" indent="0" algn="l" rtl="0">
              <a:lnSpc>
                <a:spcPct val="90000"/>
              </a:lnSpc>
              <a:spcBef>
                <a:spcPts val="1000"/>
              </a:spcBef>
              <a:spcAft>
                <a:spcPts val="0"/>
              </a:spcAft>
              <a:buClr>
                <a:srgbClr val="003764"/>
              </a:buClr>
              <a:buSzPts val="2000"/>
              <a:buNone/>
            </a:pPr>
            <a:r>
              <a:rPr lang="en-US"/>
              <a:t>July 24,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9 IMPORTANT ELEMENTS OF ANTI-RACIST EDUCATION</a:t>
            </a:r>
            <a:endParaRPr/>
          </a:p>
        </p:txBody>
      </p:sp>
      <p:sp>
        <p:nvSpPr>
          <p:cNvPr id="181" name="Google Shape;181;p10"/>
          <p:cNvSpPr txBox="1">
            <a:spLocks noGrp="1"/>
          </p:cNvSpPr>
          <p:nvPr>
            <p:ph type="body" idx="2"/>
          </p:nvPr>
        </p:nvSpPr>
        <p:spPr>
          <a:xfrm>
            <a:off x="369888" y="5978746"/>
            <a:ext cx="8556430" cy="634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dirty="0"/>
              <a:t>By the National Museum of African American History and Culture</a:t>
            </a:r>
            <a:endParaRPr lang="en-US" u="sng" dirty="0">
              <a:solidFill>
                <a:schemeClr val="hlin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7" name="Google Shape;187;p11" descr="Infographic for nine important elements of antiracist education: &#10;Examining the historical roots and contemporary manifestations of racial prejudice and discrimination&#10;&#10;Exploring the influence of race and culture on one’s own personal and professional attitudes and behavior&#10;&#10;Identifying appropriate anti-racist resources to incorporate into the curriculum in different subject areas.&#10;&#10;Developing new approaches to teaching using varying cognitive approaches to diverse learning  styles&#10;&#10;Identifying and counteracting bias and stereotypes in learning material&#10;&#10;Dealing with racial tensions and conflicts&#10;&#10;Identifying appropriate assessment and placement procedures and practices&#10;&#10;Assessing the hidden curriculum and making it more inclusive and reflective of all students’ experiences&#10;&#10;Ensuring that personnel policies and practices  are consistent with equity goals and that they provide managers with the knowledge and skills  to implement equity programs&#10;&#10;Source: Infographic © NMAAHC. Data source: “Multicultural Education vs Anti-Racist Education: The Debate in Canada,” Social Education 58(6), 1994, pp. 354-358. National Council for the Social Studies. &#10;&#10;"/>
          <p:cNvPicPr preferRelativeResize="0"/>
          <p:nvPr/>
        </p:nvPicPr>
        <p:blipFill rotWithShape="1">
          <a:blip r:embed="rId3">
            <a:alphaModFix/>
          </a:blip>
          <a:srcRect/>
          <a:stretch/>
        </p:blipFill>
        <p:spPr>
          <a:xfrm>
            <a:off x="3377184" y="164274"/>
            <a:ext cx="3352800" cy="6529451"/>
          </a:xfrm>
          <a:prstGeom prst="rect">
            <a:avLst/>
          </a:prstGeom>
          <a:noFill/>
          <a:ln>
            <a:noFill/>
          </a:ln>
        </p:spPr>
      </p:pic>
      <p:sp>
        <p:nvSpPr>
          <p:cNvPr id="2" name="Title 1">
            <a:extLst>
              <a:ext uri="{FF2B5EF4-FFF2-40B4-BE49-F238E27FC236}">
                <a16:creationId xmlns:a16="http://schemas.microsoft.com/office/drawing/2014/main" id="{D74F18D9-F820-5EA7-1488-DD6904655826}"/>
              </a:ext>
            </a:extLst>
          </p:cNvPr>
          <p:cNvSpPr>
            <a:spLocks noGrp="1"/>
          </p:cNvSpPr>
          <p:nvPr>
            <p:ph type="title" idx="4294967295"/>
          </p:nvPr>
        </p:nvSpPr>
        <p:spPr>
          <a:xfrm>
            <a:off x="628650" y="-1325563"/>
            <a:ext cx="7886700" cy="1325563"/>
          </a:xfrm>
          <a:prstGeom prst="rect">
            <a:avLst/>
          </a:prstGeom>
        </p:spPr>
        <p:txBody>
          <a:bodyPr anchor="b"/>
          <a:lstStyle/>
          <a:p>
            <a:r>
              <a:rPr lang="en-US" dirty="0"/>
              <a:t>Important Elements of Antiracist 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body" idx="1"/>
          </p:nvPr>
        </p:nvSpPr>
        <p:spPr>
          <a:xfrm>
            <a:off x="536860" y="1524000"/>
            <a:ext cx="8336975" cy="51974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Examining the </a:t>
            </a:r>
            <a:r>
              <a:rPr lang="en-US">
                <a:solidFill>
                  <a:srgbClr val="00B0F0"/>
                </a:solidFill>
              </a:rPr>
              <a:t>historical roots </a:t>
            </a:r>
            <a:r>
              <a:rPr lang="en-US"/>
              <a:t>and contemporary manifestations of </a:t>
            </a:r>
            <a:r>
              <a:rPr lang="en-US">
                <a:solidFill>
                  <a:srgbClr val="00B0F0"/>
                </a:solidFill>
              </a:rPr>
              <a:t>racial prejudice </a:t>
            </a:r>
            <a:r>
              <a:rPr lang="en-US"/>
              <a:t>and discrimination</a:t>
            </a:r>
            <a:endParaRPr/>
          </a:p>
          <a:p>
            <a:pPr marL="0" lvl="0" indent="0" algn="l" rtl="0">
              <a:lnSpc>
                <a:spcPct val="90000"/>
              </a:lnSpc>
              <a:spcBef>
                <a:spcPts val="100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a:t>Exploring the influence of </a:t>
            </a:r>
            <a:r>
              <a:rPr lang="en-US">
                <a:solidFill>
                  <a:srgbClr val="00B0F0"/>
                </a:solidFill>
              </a:rPr>
              <a:t>race and culture</a:t>
            </a:r>
            <a:r>
              <a:rPr lang="en-US"/>
              <a:t> on one’s own personal and professional attitudes and behavior</a:t>
            </a:r>
            <a:endParaRPr/>
          </a:p>
          <a:p>
            <a:pPr marL="0" lvl="0" indent="0" algn="l" rtl="0">
              <a:lnSpc>
                <a:spcPct val="90000"/>
              </a:lnSpc>
              <a:spcBef>
                <a:spcPts val="100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a:t>Identifying appropriate </a:t>
            </a:r>
            <a:r>
              <a:rPr lang="en-US">
                <a:solidFill>
                  <a:srgbClr val="00B0F0"/>
                </a:solidFill>
              </a:rPr>
              <a:t>anti-racist resources </a:t>
            </a:r>
            <a:r>
              <a:rPr lang="en-US"/>
              <a:t>to incorporate into the curriculum in different subject areas.</a:t>
            </a:r>
            <a:endParaRPr/>
          </a:p>
        </p:txBody>
      </p:sp>
      <p:sp>
        <p:nvSpPr>
          <p:cNvPr id="194" name="Google Shape;194;p1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2" name="Title 1">
            <a:extLst>
              <a:ext uri="{FF2B5EF4-FFF2-40B4-BE49-F238E27FC236}">
                <a16:creationId xmlns:a16="http://schemas.microsoft.com/office/drawing/2014/main" id="{F2016E80-16FF-D9D4-24D0-8585687A4F75}"/>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Additional Elements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body" idx="1"/>
          </p:nvPr>
        </p:nvSpPr>
        <p:spPr>
          <a:xfrm>
            <a:off x="536860" y="1962912"/>
            <a:ext cx="8336975" cy="46329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Developing new </a:t>
            </a:r>
            <a:r>
              <a:rPr lang="en-US">
                <a:solidFill>
                  <a:srgbClr val="00B0F0"/>
                </a:solidFill>
              </a:rPr>
              <a:t>approaches to teaching </a:t>
            </a:r>
            <a:r>
              <a:rPr lang="en-US"/>
              <a:t>using varying cognitive approaches to diverse </a:t>
            </a:r>
            <a:r>
              <a:rPr lang="en-US">
                <a:solidFill>
                  <a:srgbClr val="00B0F0"/>
                </a:solidFill>
              </a:rPr>
              <a:t>learning styles</a:t>
            </a:r>
            <a:endParaRPr/>
          </a:p>
          <a:p>
            <a:pPr marL="514350" lvl="0" indent="-336550" algn="l" rtl="0">
              <a:lnSpc>
                <a:spcPct val="90000"/>
              </a:lnSpc>
              <a:spcBef>
                <a:spcPts val="1000"/>
              </a:spcBef>
              <a:spcAft>
                <a:spcPts val="0"/>
              </a:spcAft>
              <a:buClr>
                <a:srgbClr val="003764"/>
              </a:buClr>
              <a:buSzPts val="2800"/>
              <a:buNone/>
            </a:pPr>
            <a:endParaRPr>
              <a:solidFill>
                <a:srgbClr val="00B0F0"/>
              </a:solidFill>
            </a:endParaRPr>
          </a:p>
          <a:p>
            <a:pPr marL="228600" lvl="0" indent="-228600" algn="l" rtl="0">
              <a:lnSpc>
                <a:spcPct val="90000"/>
              </a:lnSpc>
              <a:spcBef>
                <a:spcPts val="1000"/>
              </a:spcBef>
              <a:spcAft>
                <a:spcPts val="0"/>
              </a:spcAft>
              <a:buClr>
                <a:srgbClr val="003764"/>
              </a:buClr>
              <a:buSzPts val="2800"/>
              <a:buChar char="•"/>
            </a:pPr>
            <a:r>
              <a:rPr lang="en-US"/>
              <a:t>Identifying and </a:t>
            </a:r>
            <a:r>
              <a:rPr lang="en-US">
                <a:solidFill>
                  <a:srgbClr val="00B0F0"/>
                </a:solidFill>
              </a:rPr>
              <a:t>counteracting bias </a:t>
            </a:r>
            <a:r>
              <a:rPr lang="en-US"/>
              <a:t>and stereotypes in learning material</a:t>
            </a:r>
            <a:endParaRPr/>
          </a:p>
          <a:p>
            <a:pPr marL="228600" lvl="0" indent="-50800" algn="l" rtl="0">
              <a:lnSpc>
                <a:spcPct val="90000"/>
              </a:lnSpc>
              <a:spcBef>
                <a:spcPts val="100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a:t>Dealing with </a:t>
            </a:r>
            <a:r>
              <a:rPr lang="en-US">
                <a:solidFill>
                  <a:srgbClr val="00B0F0"/>
                </a:solidFill>
              </a:rPr>
              <a:t>racial tensions </a:t>
            </a:r>
            <a:r>
              <a:rPr lang="en-US"/>
              <a:t>and conflicts</a:t>
            </a:r>
            <a:endParaRPr/>
          </a:p>
          <a:p>
            <a:pPr marL="0" lvl="0" indent="0" algn="l" rtl="0">
              <a:lnSpc>
                <a:spcPct val="90000"/>
              </a:lnSpc>
              <a:spcBef>
                <a:spcPts val="1000"/>
              </a:spcBef>
              <a:spcAft>
                <a:spcPts val="0"/>
              </a:spcAft>
              <a:buClr>
                <a:srgbClr val="003764"/>
              </a:buClr>
              <a:buSzPts val="2800"/>
              <a:buNone/>
            </a:pPr>
            <a:endParaRPr/>
          </a:p>
        </p:txBody>
      </p:sp>
      <p:sp>
        <p:nvSpPr>
          <p:cNvPr id="200" name="Google Shape;200;p13"/>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body" idx="1"/>
          </p:nvPr>
        </p:nvSpPr>
        <p:spPr>
          <a:xfrm>
            <a:off x="536860" y="1408671"/>
            <a:ext cx="8336975" cy="51872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dirty="0"/>
              <a:t>Identifying appropriate </a:t>
            </a:r>
            <a:r>
              <a:rPr lang="en-US" dirty="0">
                <a:solidFill>
                  <a:srgbClr val="00B0F0"/>
                </a:solidFill>
              </a:rPr>
              <a:t>assessment</a:t>
            </a:r>
            <a:r>
              <a:rPr lang="en-US" dirty="0"/>
              <a:t> and placement procedures and practices</a:t>
            </a:r>
            <a:endParaRPr dirty="0"/>
          </a:p>
          <a:p>
            <a:pPr marL="228600" lvl="0" indent="-50800" algn="l" rtl="0">
              <a:lnSpc>
                <a:spcPct val="90000"/>
              </a:lnSpc>
              <a:spcBef>
                <a:spcPts val="100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dirty="0"/>
              <a:t>Assessing the </a:t>
            </a:r>
            <a:r>
              <a:rPr lang="en-US" dirty="0">
                <a:solidFill>
                  <a:srgbClr val="00B0F0"/>
                </a:solidFill>
              </a:rPr>
              <a:t>hidden</a:t>
            </a:r>
            <a:r>
              <a:rPr lang="en-US" dirty="0"/>
              <a:t> curriculum and making it </a:t>
            </a:r>
            <a:r>
              <a:rPr lang="en-US" dirty="0">
                <a:solidFill>
                  <a:srgbClr val="00B0F0"/>
                </a:solidFill>
              </a:rPr>
              <a:t>more inclusive </a:t>
            </a:r>
            <a:r>
              <a:rPr lang="en-US" dirty="0"/>
              <a:t>and reflective of all students’ experiences</a:t>
            </a:r>
            <a:endParaRPr dirty="0"/>
          </a:p>
          <a:p>
            <a:pPr marL="228600" lvl="0" indent="-50800" algn="l" rtl="0">
              <a:lnSpc>
                <a:spcPct val="90000"/>
              </a:lnSpc>
              <a:spcBef>
                <a:spcPts val="1000"/>
              </a:spcBef>
              <a:spcAft>
                <a:spcPts val="0"/>
              </a:spcAft>
              <a:buClr>
                <a:srgbClr val="003764"/>
              </a:buClr>
              <a:buSzPts val="2800"/>
              <a:buNone/>
            </a:pPr>
            <a:endParaRPr/>
          </a:p>
          <a:p>
            <a:pPr marL="228600" indent="-228600"/>
            <a:r>
              <a:rPr lang="en-US" dirty="0"/>
              <a:t>Ensuring that personnel policies and practices are </a:t>
            </a:r>
            <a:r>
              <a:rPr lang="en-US" dirty="0">
                <a:solidFill>
                  <a:srgbClr val="00B0F0"/>
                </a:solidFill>
              </a:rPr>
              <a:t>consistent</a:t>
            </a:r>
            <a:r>
              <a:rPr lang="en-US" dirty="0"/>
              <a:t> with equity goals and that they provide managers with the </a:t>
            </a:r>
            <a:r>
              <a:rPr lang="en-US" dirty="0">
                <a:solidFill>
                  <a:srgbClr val="00B0F0"/>
                </a:solidFill>
              </a:rPr>
              <a:t>knowledge and skills </a:t>
            </a:r>
            <a:r>
              <a:rPr lang="en-US" dirty="0"/>
              <a:t>to implement equity programs</a:t>
            </a:r>
            <a:endParaRPr lang="en-US" sz="1600" dirty="0"/>
          </a:p>
        </p:txBody>
      </p:sp>
      <p:sp>
        <p:nvSpPr>
          <p:cNvPr id="206" name="Google Shape;206;p14"/>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369888" y="3444033"/>
            <a:ext cx="8370105" cy="1418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OPPRESSION AS A CATALYST</a:t>
            </a:r>
            <a:endParaRPr/>
          </a:p>
        </p:txBody>
      </p:sp>
      <p:sp>
        <p:nvSpPr>
          <p:cNvPr id="213" name="Google Shape;213;p15"/>
          <p:cNvSpPr txBox="1">
            <a:spLocks noGrp="1"/>
          </p:cNvSpPr>
          <p:nvPr>
            <p:ph type="subTitle" idx="1"/>
          </p:nvPr>
        </p:nvSpPr>
        <p:spPr>
          <a:xfrm>
            <a:off x="370608" y="5151514"/>
            <a:ext cx="8377885" cy="1545848"/>
          </a:xfrm>
          <a:prstGeom prst="rect">
            <a:avLst/>
          </a:prstGeom>
          <a:noFill/>
          <a:ln>
            <a:noFill/>
          </a:ln>
        </p:spPr>
        <p:txBody>
          <a:bodyPr spcFirstLastPara="1" wrap="square" lIns="91425" tIns="45700" rIns="91425" bIns="45700" anchor="t" anchorCtr="0">
            <a:noAutofit/>
          </a:bodyPr>
          <a:lstStyle/>
          <a:p>
            <a:pPr>
              <a:spcBef>
                <a:spcPts val="0"/>
              </a:spcBef>
              <a:buSzPts val="2800"/>
            </a:pPr>
            <a:r>
              <a:rPr lang="en-US" sz="2400" dirty="0">
                <a:highlight>
                  <a:srgbClr val="FFFF00"/>
                </a:highlight>
              </a:rPr>
              <a:t>Systematic</a:t>
            </a:r>
            <a:r>
              <a:rPr lang="en-US" sz="2400" dirty="0"/>
              <a:t> mistreatment of particular individuals. </a:t>
            </a:r>
            <a:r>
              <a:rPr lang="en-US" sz="2400" b="1" dirty="0"/>
              <a:t>Oppression</a:t>
            </a:r>
            <a:r>
              <a:rPr lang="en-US" sz="2400" dirty="0"/>
              <a:t> is not just an isolated incident. Rather, it is a </a:t>
            </a:r>
            <a:r>
              <a:rPr lang="en-US" sz="2400" dirty="0">
                <a:highlight>
                  <a:srgbClr val="FFFF00"/>
                </a:highlight>
              </a:rPr>
              <a:t>complex system of power</a:t>
            </a:r>
            <a:r>
              <a:rPr lang="en-US" sz="2400" dirty="0"/>
              <a:t>, sustained and pervasive beliefs, laws or policies, behaviors, and feelings. </a:t>
            </a:r>
            <a:endParaRPr/>
          </a:p>
          <a:p>
            <a:pPr marL="0" lvl="0" indent="0" algn="l" rtl="0">
              <a:lnSpc>
                <a:spcPct val="90000"/>
              </a:lnSpc>
              <a:spcBef>
                <a:spcPts val="1000"/>
              </a:spcBef>
              <a:spcAft>
                <a:spcPts val="0"/>
              </a:spcAft>
              <a:buClr>
                <a:srgbClr val="003764"/>
              </a:buClr>
              <a:buSzPts val="35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idx="4294967295"/>
          </p:nvPr>
        </p:nvSpPr>
        <p:spPr>
          <a:xfrm>
            <a:off x="536860" y="2557849"/>
            <a:ext cx="8336975" cy="361435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3764"/>
              </a:buClr>
              <a:buSzPts val="3600"/>
              <a:buFont typeface="Arial"/>
              <a:buNone/>
              <a:tabLst/>
              <a:defRPr/>
            </a:pPr>
            <a:r>
              <a:rPr kumimoji="0" lang="en-US" sz="36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“Oppression refers to a combination of prejudice and institutional power that creates a system that regularly and severely discriminates against some groups and benefits other groups.”</a:t>
            </a:r>
            <a:endPar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90000"/>
              </a:lnSpc>
              <a:spcBef>
                <a:spcPts val="1000"/>
              </a:spcBef>
              <a:spcAft>
                <a:spcPts val="0"/>
              </a:spcAft>
              <a:buClr>
                <a:srgbClr val="003764"/>
              </a:buClr>
              <a:buSzPts val="2800"/>
              <a:buFont typeface="Arial"/>
              <a:buNone/>
              <a:tabLst/>
              <a:defRPr/>
            </a:pPr>
            <a:endPar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90000"/>
              </a:lnSpc>
              <a:spcBef>
                <a:spcPts val="1000"/>
              </a:spcBef>
              <a:spcAft>
                <a:spcPts val="0"/>
              </a:spcAft>
              <a:buClr>
                <a:srgbClr val="003764"/>
              </a:buClr>
              <a:buSzPts val="1600"/>
              <a:buFont typeface="Arial"/>
              <a:buNone/>
              <a:tabLst/>
              <a:defRPr/>
            </a:pPr>
            <a:r>
              <a:rPr kumimoji="0" lang="en-US" sz="16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National Museum of African American History and Culture in Talk About Race</a:t>
            </a:r>
            <a:endPar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p:txBody>
      </p:sp>
      <p:sp>
        <p:nvSpPr>
          <p:cNvPr id="220" name="Google Shape;220;p1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27" name="Google Shape;227;p17" descr="Imagine showing the intersecting forms of oppression including: Heterosexism, cissexism, classism, sexism, racism, immigration status, colonialism, religion,  and ageism."/>
          <p:cNvPicPr preferRelativeResize="0"/>
          <p:nvPr/>
        </p:nvPicPr>
        <p:blipFill rotWithShape="1">
          <a:blip r:embed="rId3">
            <a:alphaModFix/>
          </a:blip>
          <a:srcRect/>
          <a:stretch/>
        </p:blipFill>
        <p:spPr>
          <a:xfrm>
            <a:off x="69278" y="0"/>
            <a:ext cx="10619317" cy="6858000"/>
          </a:xfrm>
          <a:prstGeom prst="rect">
            <a:avLst/>
          </a:prstGeom>
          <a:noFill/>
          <a:ln>
            <a:noFill/>
          </a:ln>
        </p:spPr>
      </p:pic>
      <p:sp>
        <p:nvSpPr>
          <p:cNvPr id="2" name="Title 1">
            <a:extLst>
              <a:ext uri="{FF2B5EF4-FFF2-40B4-BE49-F238E27FC236}">
                <a16:creationId xmlns:a16="http://schemas.microsoft.com/office/drawing/2014/main" id="{40A0703F-B09A-4624-A160-7A2A4F3548E8}"/>
              </a:ext>
            </a:extLst>
          </p:cNvPr>
          <p:cNvSpPr>
            <a:spLocks noGrp="1"/>
          </p:cNvSpPr>
          <p:nvPr>
            <p:ph type="title" idx="4294967295"/>
          </p:nvPr>
        </p:nvSpPr>
        <p:spPr>
          <a:xfrm>
            <a:off x="628650" y="-1325563"/>
            <a:ext cx="7886700" cy="1325563"/>
          </a:xfrm>
          <a:prstGeom prst="rect">
            <a:avLst/>
          </a:prstGeom>
        </p:spPr>
        <p:txBody>
          <a:bodyPr anchor="b"/>
          <a:lstStyle/>
          <a:p>
            <a:r>
              <a:rPr lang="en-US" dirty="0"/>
              <a:t>Intersecting Forms of Oppression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graphicFrame>
        <p:nvGraphicFramePr>
          <p:cNvPr id="234" name="Google Shape;234;p18"/>
          <p:cNvGraphicFramePr/>
          <p:nvPr/>
        </p:nvGraphicFramePr>
        <p:xfrm>
          <a:off x="506627" y="1397000"/>
          <a:ext cx="8279025" cy="762010"/>
        </p:xfrm>
        <a:graphic>
          <a:graphicData uri="http://schemas.openxmlformats.org/drawingml/2006/table">
            <a:tbl>
              <a:tblPr firstRow="1" bandRow="1">
                <a:noFill/>
                <a:tableStyleId>{17742FE1-D62B-4A2E-B9FD-A670725969FA}</a:tableStyleId>
              </a:tblPr>
              <a:tblGrid>
                <a:gridCol w="82790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4400" u="none" strike="noStrike" cap="none">
                          <a:solidFill>
                            <a:schemeClr val="dk1"/>
                          </a:solidFill>
                        </a:rPr>
                        <a:t>Levels of Oppression &amp; Change</a:t>
                      </a:r>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graphicFrame>
        <p:nvGraphicFramePr>
          <p:cNvPr id="235" name="Google Shape;235;p18"/>
          <p:cNvGraphicFramePr/>
          <p:nvPr/>
        </p:nvGraphicFramePr>
        <p:xfrm>
          <a:off x="407773" y="2397211"/>
          <a:ext cx="8377900" cy="4132625"/>
        </p:xfrm>
        <a:graphic>
          <a:graphicData uri="http://schemas.openxmlformats.org/drawingml/2006/table">
            <a:tbl>
              <a:tblPr firstRow="1" bandRow="1">
                <a:noFill/>
                <a:tableStyleId>{17742FE1-D62B-4A2E-B9FD-A670725969FA}</a:tableStyleId>
              </a:tblPr>
              <a:tblGrid>
                <a:gridCol w="1865875">
                  <a:extLst>
                    <a:ext uri="{9D8B030D-6E8A-4147-A177-3AD203B41FA5}">
                      <a16:colId xmlns:a16="http://schemas.microsoft.com/office/drawing/2014/main" val="20000"/>
                    </a:ext>
                  </a:extLst>
                </a:gridCol>
                <a:gridCol w="2323075">
                  <a:extLst>
                    <a:ext uri="{9D8B030D-6E8A-4147-A177-3AD203B41FA5}">
                      <a16:colId xmlns:a16="http://schemas.microsoft.com/office/drawing/2014/main" val="20001"/>
                    </a:ext>
                  </a:extLst>
                </a:gridCol>
                <a:gridCol w="2094475">
                  <a:extLst>
                    <a:ext uri="{9D8B030D-6E8A-4147-A177-3AD203B41FA5}">
                      <a16:colId xmlns:a16="http://schemas.microsoft.com/office/drawing/2014/main" val="20002"/>
                    </a:ext>
                  </a:extLst>
                </a:gridCol>
                <a:gridCol w="2094475">
                  <a:extLst>
                    <a:ext uri="{9D8B030D-6E8A-4147-A177-3AD203B41FA5}">
                      <a16:colId xmlns:a16="http://schemas.microsoft.com/office/drawing/2014/main" val="20003"/>
                    </a:ext>
                  </a:extLst>
                </a:gridCol>
              </a:tblGrid>
              <a:tr h="585450">
                <a:tc>
                  <a:txBody>
                    <a:bodyPr/>
                    <a:lstStyle/>
                    <a:p>
                      <a:pPr marL="0" marR="0" lvl="0" indent="0" algn="ctr" rtl="0">
                        <a:spcBef>
                          <a:spcPts val="0"/>
                        </a:spcBef>
                        <a:spcAft>
                          <a:spcPts val="0"/>
                        </a:spcAft>
                        <a:buNone/>
                      </a:pPr>
                      <a:r>
                        <a:rPr lang="en-US" sz="2800" u="none" strike="noStrike" cap="none">
                          <a:solidFill>
                            <a:schemeClr val="dk1"/>
                          </a:solidFill>
                        </a:rPr>
                        <a:t>Personal</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a:solidFill>
                            <a:schemeClr val="dk1"/>
                          </a:solidFill>
                        </a:rPr>
                        <a:t>Interpersonal</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a:solidFill>
                            <a:schemeClr val="dk1"/>
                          </a:solidFill>
                        </a:rPr>
                        <a:t>Institutional</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800" u="none" strike="noStrike" cap="none">
                          <a:solidFill>
                            <a:schemeClr val="dk1"/>
                          </a:solidFill>
                        </a:rPr>
                        <a:t>Cultural</a:t>
                      </a:r>
                      <a:endParaRPr/>
                    </a:p>
                  </a:txBody>
                  <a:tcPr marL="91450" marR="91450" marT="45725" marB="45725">
                    <a:solidFill>
                      <a:schemeClr val="lt1"/>
                    </a:solidFill>
                  </a:tcPr>
                </a:tc>
                <a:extLst>
                  <a:ext uri="{0D108BD9-81ED-4DB2-BD59-A6C34878D82A}">
                    <a16:rowId xmlns:a16="http://schemas.microsoft.com/office/drawing/2014/main" val="10000"/>
                  </a:ext>
                </a:extLst>
              </a:tr>
              <a:tr h="3547175">
                <a:tc>
                  <a:txBody>
                    <a:bodyPr/>
                    <a:lstStyle/>
                    <a:p>
                      <a:pPr marL="0" marR="0" lvl="0" indent="0" algn="ctr" rtl="0">
                        <a:spcBef>
                          <a:spcPts val="0"/>
                        </a:spcBef>
                        <a:spcAft>
                          <a:spcPts val="0"/>
                        </a:spcAft>
                        <a:buNone/>
                      </a:pPr>
                      <a:r>
                        <a:rPr lang="en-US" sz="2000" u="none" strike="noStrike" cap="none">
                          <a:solidFill>
                            <a:schemeClr val="dk1"/>
                          </a:solidFill>
                        </a:rPr>
                        <a:t>Values</a:t>
                      </a:r>
                      <a:endParaRPr/>
                    </a:p>
                    <a:p>
                      <a:pPr marL="0" marR="0" lvl="0" indent="0" algn="ctr" rtl="0">
                        <a:spcBef>
                          <a:spcPts val="0"/>
                        </a:spcBef>
                        <a:spcAft>
                          <a:spcPts val="0"/>
                        </a:spcAft>
                        <a:buNone/>
                      </a:pPr>
                      <a:r>
                        <a:rPr lang="en-US" sz="2000" u="none" strike="noStrike" cap="none">
                          <a:solidFill>
                            <a:schemeClr val="dk1"/>
                          </a:solidFill>
                        </a:rPr>
                        <a:t>Beliefs</a:t>
                      </a:r>
                      <a:endParaRPr/>
                    </a:p>
                    <a:p>
                      <a:pPr marL="0" marR="0" lvl="0" indent="0" algn="ctr" rtl="0">
                        <a:spcBef>
                          <a:spcPts val="0"/>
                        </a:spcBef>
                        <a:spcAft>
                          <a:spcPts val="0"/>
                        </a:spcAft>
                        <a:buNone/>
                      </a:pPr>
                      <a:r>
                        <a:rPr lang="en-US" sz="2000" u="none" strike="noStrike" cap="none">
                          <a:solidFill>
                            <a:schemeClr val="dk1"/>
                          </a:solidFill>
                        </a:rPr>
                        <a:t>Feelings</a:t>
                      </a:r>
                      <a:endParaRPr/>
                    </a:p>
                    <a:p>
                      <a:pPr marL="0" marR="0" lvl="0" indent="0" algn="ctr" rtl="0">
                        <a:spcBef>
                          <a:spcPts val="0"/>
                        </a:spcBef>
                        <a:spcAft>
                          <a:spcPts val="0"/>
                        </a:spcAft>
                        <a:buNone/>
                      </a:pPr>
                      <a:r>
                        <a:rPr lang="en-US" sz="2000" u="none" strike="noStrike" cap="none">
                          <a:solidFill>
                            <a:schemeClr val="dk1"/>
                          </a:solidFill>
                        </a:rPr>
                        <a:t>Attitudes</a:t>
                      </a:r>
                      <a:endParaRPr/>
                    </a:p>
                    <a:p>
                      <a:pPr marL="0" marR="0" lvl="0" indent="0" algn="ctr" rtl="0">
                        <a:spcBef>
                          <a:spcPts val="0"/>
                        </a:spcBef>
                        <a:spcAft>
                          <a:spcPts val="0"/>
                        </a:spcAft>
                        <a:buNone/>
                      </a:pPr>
                      <a:r>
                        <a:rPr lang="en-US" sz="2000" u="none" strike="noStrike" cap="none">
                          <a:solidFill>
                            <a:schemeClr val="dk1"/>
                          </a:solidFill>
                        </a:rPr>
                        <a:t>Opinions</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000" u="none" strike="noStrike" cap="none">
                          <a:solidFill>
                            <a:schemeClr val="dk1"/>
                          </a:solidFill>
                        </a:rPr>
                        <a:t>Actions</a:t>
                      </a:r>
                      <a:endParaRPr/>
                    </a:p>
                    <a:p>
                      <a:pPr marL="0" marR="0" lvl="0" indent="0" algn="ctr" rtl="0">
                        <a:spcBef>
                          <a:spcPts val="0"/>
                        </a:spcBef>
                        <a:spcAft>
                          <a:spcPts val="0"/>
                        </a:spcAft>
                        <a:buNone/>
                      </a:pPr>
                      <a:r>
                        <a:rPr lang="en-US" sz="2000" u="none" strike="noStrike" cap="none">
                          <a:solidFill>
                            <a:schemeClr val="dk1"/>
                          </a:solidFill>
                        </a:rPr>
                        <a:t>Treatment</a:t>
                      </a:r>
                      <a:endParaRPr/>
                    </a:p>
                    <a:p>
                      <a:pPr marL="0" marR="0" lvl="0" indent="0" algn="ctr" rtl="0">
                        <a:spcBef>
                          <a:spcPts val="0"/>
                        </a:spcBef>
                        <a:spcAft>
                          <a:spcPts val="0"/>
                        </a:spcAft>
                        <a:buNone/>
                      </a:pPr>
                      <a:r>
                        <a:rPr lang="en-US" sz="2000" u="none" strike="noStrike" cap="none">
                          <a:solidFill>
                            <a:schemeClr val="dk1"/>
                          </a:solidFill>
                        </a:rPr>
                        <a:t>Relationships</a:t>
                      </a:r>
                      <a:endParaRPr/>
                    </a:p>
                    <a:p>
                      <a:pPr marL="0" marR="0" lvl="0" indent="0" algn="ctr" rtl="0">
                        <a:spcBef>
                          <a:spcPts val="0"/>
                        </a:spcBef>
                        <a:spcAft>
                          <a:spcPts val="0"/>
                        </a:spcAft>
                        <a:buNone/>
                      </a:pPr>
                      <a:r>
                        <a:rPr lang="en-US" sz="2000" u="none" strike="noStrike" cap="none">
                          <a:solidFill>
                            <a:schemeClr val="dk1"/>
                          </a:solidFill>
                        </a:rPr>
                        <a:t>Behaviors</a:t>
                      </a:r>
                      <a:endParaRPr/>
                    </a:p>
                    <a:p>
                      <a:pPr marL="0" marR="0" lvl="0" indent="0" algn="ctr" rtl="0">
                        <a:spcBef>
                          <a:spcPts val="0"/>
                        </a:spcBef>
                        <a:spcAft>
                          <a:spcPts val="0"/>
                        </a:spcAft>
                        <a:buNone/>
                      </a:pPr>
                      <a:r>
                        <a:rPr lang="en-US" sz="2000" u="none" strike="noStrike" cap="none">
                          <a:solidFill>
                            <a:schemeClr val="dk1"/>
                          </a:solidFill>
                        </a:rPr>
                        <a:t>Communications</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000" u="none" strike="noStrike" cap="none">
                          <a:solidFill>
                            <a:schemeClr val="dk1"/>
                          </a:solidFill>
                        </a:rPr>
                        <a:t>Policies</a:t>
                      </a:r>
                      <a:endParaRPr/>
                    </a:p>
                    <a:p>
                      <a:pPr marL="0" marR="0" lvl="0" indent="0" algn="ctr" rtl="0">
                        <a:spcBef>
                          <a:spcPts val="0"/>
                        </a:spcBef>
                        <a:spcAft>
                          <a:spcPts val="0"/>
                        </a:spcAft>
                        <a:buNone/>
                      </a:pPr>
                      <a:r>
                        <a:rPr lang="en-US" sz="2000" u="none" strike="noStrike" cap="none">
                          <a:solidFill>
                            <a:schemeClr val="dk1"/>
                          </a:solidFill>
                        </a:rPr>
                        <a:t>Practices</a:t>
                      </a:r>
                      <a:endParaRPr/>
                    </a:p>
                    <a:p>
                      <a:pPr marL="0" marR="0" lvl="0" indent="0" algn="ctr" rtl="0">
                        <a:spcBef>
                          <a:spcPts val="0"/>
                        </a:spcBef>
                        <a:spcAft>
                          <a:spcPts val="0"/>
                        </a:spcAft>
                        <a:buNone/>
                      </a:pPr>
                      <a:r>
                        <a:rPr lang="en-US" sz="2000" u="none" strike="noStrike" cap="none">
                          <a:solidFill>
                            <a:schemeClr val="dk1"/>
                          </a:solidFill>
                        </a:rPr>
                        <a:t>Rules</a:t>
                      </a:r>
                      <a:endParaRPr/>
                    </a:p>
                    <a:p>
                      <a:pPr marL="0" marR="0" lvl="0" indent="0" algn="ctr" rtl="0">
                        <a:spcBef>
                          <a:spcPts val="0"/>
                        </a:spcBef>
                        <a:spcAft>
                          <a:spcPts val="0"/>
                        </a:spcAft>
                        <a:buNone/>
                      </a:pPr>
                      <a:r>
                        <a:rPr lang="en-US" sz="2000" u="none" strike="noStrike" cap="none">
                          <a:solidFill>
                            <a:schemeClr val="dk1"/>
                          </a:solidFill>
                        </a:rPr>
                        <a:t>Procedures</a:t>
                      </a:r>
                      <a:endParaRPr/>
                    </a:p>
                    <a:p>
                      <a:pPr marL="0" marR="0" lvl="0" indent="0" algn="ctr" rtl="0">
                        <a:spcBef>
                          <a:spcPts val="0"/>
                        </a:spcBef>
                        <a:spcAft>
                          <a:spcPts val="0"/>
                        </a:spcAft>
                        <a:buNone/>
                      </a:pPr>
                      <a:r>
                        <a:rPr lang="en-US" sz="2000" u="none" strike="noStrike" cap="none">
                          <a:solidFill>
                            <a:schemeClr val="dk1"/>
                          </a:solidFill>
                        </a:rPr>
                        <a:t>Systems</a:t>
                      </a:r>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US" sz="2000" u="none" strike="noStrike" cap="none">
                          <a:solidFill>
                            <a:schemeClr val="dk1"/>
                          </a:solidFill>
                        </a:rPr>
                        <a:t>Worldview</a:t>
                      </a:r>
                      <a:endParaRPr/>
                    </a:p>
                    <a:p>
                      <a:pPr marL="0" marR="0" lvl="0" indent="0" algn="ctr" rtl="0">
                        <a:spcBef>
                          <a:spcPts val="0"/>
                        </a:spcBef>
                        <a:spcAft>
                          <a:spcPts val="0"/>
                        </a:spcAft>
                        <a:buNone/>
                      </a:pPr>
                      <a:r>
                        <a:rPr lang="en-US" sz="2000" u="none" strike="noStrike" cap="none">
                          <a:solidFill>
                            <a:schemeClr val="dk1"/>
                          </a:solidFill>
                        </a:rPr>
                        <a:t>Stories</a:t>
                      </a:r>
                      <a:endParaRPr/>
                    </a:p>
                    <a:p>
                      <a:pPr marL="0" marR="0" lvl="0" indent="0" algn="ctr" rtl="0">
                        <a:spcBef>
                          <a:spcPts val="0"/>
                        </a:spcBef>
                        <a:spcAft>
                          <a:spcPts val="0"/>
                        </a:spcAft>
                        <a:buNone/>
                      </a:pPr>
                      <a:r>
                        <a:rPr lang="en-US" sz="2000" u="none" strike="noStrike" cap="none">
                          <a:solidFill>
                            <a:schemeClr val="dk1"/>
                          </a:solidFill>
                        </a:rPr>
                        <a:t>Climate</a:t>
                      </a:r>
                      <a:endParaRPr/>
                    </a:p>
                    <a:p>
                      <a:pPr marL="0" marR="0" lvl="0" indent="0" algn="ctr" rtl="0">
                        <a:spcBef>
                          <a:spcPts val="0"/>
                        </a:spcBef>
                        <a:spcAft>
                          <a:spcPts val="0"/>
                        </a:spcAft>
                        <a:buNone/>
                      </a:pPr>
                      <a:r>
                        <a:rPr lang="en-US" sz="2000" u="none" strike="noStrike" cap="none">
                          <a:solidFill>
                            <a:schemeClr val="dk1"/>
                          </a:solidFill>
                        </a:rPr>
                        <a:t>Shared Values</a:t>
                      </a:r>
                      <a:endParaRPr/>
                    </a:p>
                    <a:p>
                      <a:pPr marL="0" marR="0" lvl="0" indent="0" algn="ctr" rtl="0">
                        <a:spcBef>
                          <a:spcPts val="0"/>
                        </a:spcBef>
                        <a:spcAft>
                          <a:spcPts val="0"/>
                        </a:spcAft>
                        <a:buNone/>
                      </a:pPr>
                      <a:r>
                        <a:rPr lang="en-US" sz="2000" u="none" strike="noStrike" cap="none">
                          <a:solidFill>
                            <a:schemeClr val="dk1"/>
                          </a:solidFill>
                        </a:rPr>
                        <a:t>Unwritten Rules</a:t>
                      </a:r>
                      <a:endParaRPr/>
                    </a:p>
                    <a:p>
                      <a:pPr marL="0" marR="0" lvl="0" indent="0" algn="ctr" rtl="0">
                        <a:spcBef>
                          <a:spcPts val="0"/>
                        </a:spcBef>
                        <a:spcAft>
                          <a:spcPts val="0"/>
                        </a:spcAft>
                        <a:buNone/>
                      </a:pPr>
                      <a:r>
                        <a:rPr lang="en-US" sz="2000" u="none" strike="noStrike" cap="none">
                          <a:solidFill>
                            <a:schemeClr val="dk1"/>
                          </a:solidFill>
                        </a:rPr>
                        <a:t>Media</a:t>
                      </a:r>
                      <a:endParaRPr/>
                    </a:p>
                    <a:p>
                      <a:pPr marL="0" marR="0" lvl="0" indent="0" algn="ctr" rtl="0">
                        <a:spcBef>
                          <a:spcPts val="0"/>
                        </a:spcBef>
                        <a:spcAft>
                          <a:spcPts val="0"/>
                        </a:spcAft>
                        <a:buNone/>
                      </a:pPr>
                      <a:r>
                        <a:rPr lang="en-US" sz="2000" u="none" strike="noStrike" cap="none">
                          <a:solidFill>
                            <a:schemeClr val="dk1"/>
                          </a:solidFill>
                        </a:rPr>
                        <a:t>Public Opinion</a:t>
                      </a:r>
                      <a:endParaRPr/>
                    </a:p>
                    <a:p>
                      <a:pPr marL="0" marR="0" lvl="0" indent="0" algn="ctr" rtl="0">
                        <a:spcBef>
                          <a:spcPts val="0"/>
                        </a:spcBef>
                        <a:spcAft>
                          <a:spcPts val="0"/>
                        </a:spcAft>
                        <a:buNone/>
                      </a:pPr>
                      <a:r>
                        <a:rPr lang="en-US" sz="2000" u="none" strike="noStrike" cap="none">
                          <a:solidFill>
                            <a:schemeClr val="dk1"/>
                          </a:solidFill>
                        </a:rPr>
                        <a:t>Symbolic/Ritual</a:t>
                      </a:r>
                      <a:endParaRPr/>
                    </a:p>
                    <a:p>
                      <a:pPr marL="0" marR="0" lvl="0" indent="0" algn="ctr" rtl="0">
                        <a:spcBef>
                          <a:spcPts val="0"/>
                        </a:spcBef>
                        <a:spcAft>
                          <a:spcPts val="0"/>
                        </a:spcAft>
                        <a:buNone/>
                      </a:pPr>
                      <a:r>
                        <a:rPr lang="en-US" sz="2000" u="none" strike="noStrike" cap="none">
                          <a:solidFill>
                            <a:schemeClr val="dk1"/>
                          </a:solidFill>
                        </a:rPr>
                        <a:t>Group Dynamics</a:t>
                      </a:r>
                      <a:endParaRPr/>
                    </a:p>
                    <a:p>
                      <a:pPr marL="0" marR="0" lvl="0" indent="0" algn="ctr" rtl="0">
                        <a:spcBef>
                          <a:spcPts val="0"/>
                        </a:spcBef>
                        <a:spcAft>
                          <a:spcPts val="0"/>
                        </a:spcAft>
                        <a:buNone/>
                      </a:pPr>
                      <a:r>
                        <a:rPr lang="en-US" sz="2000" u="none" strike="noStrike" cap="none">
                          <a:solidFill>
                            <a:schemeClr val="dk1"/>
                          </a:solidFill>
                        </a:rPr>
                        <a:t>Norms</a:t>
                      </a:r>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aphicFrame>
        <p:nvGraphicFramePr>
          <p:cNvPr id="236" name="Google Shape;236;p18"/>
          <p:cNvGraphicFramePr/>
          <p:nvPr/>
        </p:nvGraphicFramePr>
        <p:xfrm>
          <a:off x="187568" y="6271846"/>
          <a:ext cx="8956425" cy="335290"/>
        </p:xfrm>
        <a:graphic>
          <a:graphicData uri="http://schemas.openxmlformats.org/drawingml/2006/table">
            <a:tbl>
              <a:tblPr firstRow="1" bandRow="1">
                <a:noFill/>
                <a:tableStyleId>{17742FE1-D62B-4A2E-B9FD-A670725969FA}</a:tableStyleId>
              </a:tblPr>
              <a:tblGrid>
                <a:gridCol w="8956425">
                  <a:extLst>
                    <a:ext uri="{9D8B030D-6E8A-4147-A177-3AD203B41FA5}">
                      <a16:colId xmlns:a16="http://schemas.microsoft.com/office/drawing/2014/main" val="20000"/>
                    </a:ext>
                  </a:extLst>
                </a:gridCol>
              </a:tblGrid>
              <a:tr h="311825">
                <a:tc>
                  <a:txBody>
                    <a:bodyPr/>
                    <a:lstStyle/>
                    <a:p>
                      <a:pPr marL="0" marR="0" lvl="0" indent="0" algn="l" rtl="0">
                        <a:spcBef>
                          <a:spcPts val="0"/>
                        </a:spcBef>
                        <a:spcAft>
                          <a:spcPts val="0"/>
                        </a:spcAft>
                        <a:buNone/>
                      </a:pPr>
                      <a:r>
                        <a:rPr lang="en-US" sz="1600" b="0" u="none" strike="noStrike" cap="none">
                          <a:solidFill>
                            <a:schemeClr val="dk1"/>
                          </a:solidFill>
                        </a:rPr>
                        <a:t>Adapted from Dr. Valerie Batt, “Is Reconciliation Possible? Lessons from Combating Modern Racism”</a:t>
                      </a:r>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0A3038F-D2B4-5819-0739-CF28BB185E56}"/>
              </a:ext>
            </a:extLst>
          </p:cNvPr>
          <p:cNvSpPr>
            <a:spLocks noGrp="1"/>
          </p:cNvSpPr>
          <p:nvPr>
            <p:ph type="title" idx="4294967295"/>
          </p:nvPr>
        </p:nvSpPr>
        <p:spPr>
          <a:xfrm>
            <a:off x="628650" y="-1325563"/>
            <a:ext cx="7886700" cy="1325563"/>
          </a:xfrm>
          <a:prstGeom prst="rect">
            <a:avLst/>
          </a:prstGeom>
        </p:spPr>
        <p:txBody>
          <a:bodyPr anchor="b"/>
          <a:lstStyle/>
          <a:p>
            <a:r>
              <a:rPr lang="en-US" dirty="0"/>
              <a:t>Levels of Oppression and Change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43" name="Google Shape;243;p19" descr="[Image Description: Cyclic path graphic consisting of three black arrows. In the center of the graph in large black text is the text “Implicit Bias” with a small dotted arrow pointing to the phrase, “Structural Racism” with another small dotted arrow pointing to “Implicit Bias.” The top left arrow is titled “Priming, Associations, Assumptions.” To the left of the arrow is the following text: “Dominant narratives about race (family, media, society) coupled with racialized structural arrangements and differential outcomes by race all prime us to believe that people of color are inferior to white people, create and maintain harmful associations, and lead us to make harmful assumptions, consciously and unconsciously, about people of color.” The top right arrow is titled “History, Policies, Practices.” To the left of the arrow are bullet points that state the following: &#10;&#10;“ voting rights, &#10;&#10;FHA Loans, &#10;&#10;Residential segregation, &#10;&#10;Access to education, green space, resources, safety, healthcare, etc.&#10;&#10;Jobs, hiring, and advancement”&#10;&#10;To the right of the arrow is the following text, “Race is created to justify enslaving people from Africa (economic engine of a country). Policies and practices that consolidate and protect power bestow unearned economic, social, cultural, and political advantages to people called ‘white’ and unearned disadvantage to people of color. National narratives (ideology, belief system) about people of color being ‘less than’ human (and less than white) justifies mistreatment and inequality (white supremacy).&#10;&#10;The bottom arrow is titled, “Inequitable Outcomes &amp; Racial Disparities.” To the right of the arrow is the following text, “Inequitable outcomes and experiences resulting from policy decisions in health, housing, employment, education, and life expectancy - reinforces white supremacist beliefs and ideology; dominant narrative uses disparate outcomes as evidence of white superiority, promotes ‘whiteness’ as normal and desirable, and justifies inequality.”]"/>
          <p:cNvPicPr preferRelativeResize="0"/>
          <p:nvPr/>
        </p:nvPicPr>
        <p:blipFill rotWithShape="1">
          <a:blip r:embed="rId3">
            <a:alphaModFix/>
          </a:blip>
          <a:srcRect/>
          <a:stretch/>
        </p:blipFill>
        <p:spPr>
          <a:xfrm>
            <a:off x="270165" y="1171806"/>
            <a:ext cx="8692896" cy="4908317"/>
          </a:xfrm>
          <a:prstGeom prst="rect">
            <a:avLst/>
          </a:prstGeom>
          <a:noFill/>
          <a:ln>
            <a:noFill/>
          </a:ln>
        </p:spPr>
      </p:pic>
      <p:graphicFrame>
        <p:nvGraphicFramePr>
          <p:cNvPr id="244" name="Google Shape;244;p19"/>
          <p:cNvGraphicFramePr/>
          <p:nvPr/>
        </p:nvGraphicFramePr>
        <p:xfrm>
          <a:off x="270165" y="6303263"/>
          <a:ext cx="8146475" cy="418200"/>
        </p:xfrm>
        <a:graphic>
          <a:graphicData uri="http://schemas.openxmlformats.org/drawingml/2006/table">
            <a:tbl>
              <a:tblPr firstRow="1" bandRow="1">
                <a:noFill/>
                <a:tableStyleId>{17742FE1-D62B-4A2E-B9FD-A670725969FA}</a:tableStyleId>
              </a:tblPr>
              <a:tblGrid>
                <a:gridCol w="8146475">
                  <a:extLst>
                    <a:ext uri="{9D8B030D-6E8A-4147-A177-3AD203B41FA5}">
                      <a16:colId xmlns:a16="http://schemas.microsoft.com/office/drawing/2014/main" val="20000"/>
                    </a:ext>
                  </a:extLst>
                </a:gridCol>
              </a:tblGrid>
              <a:tr h="418200">
                <a:tc>
                  <a:txBody>
                    <a:bodyPr/>
                    <a:lstStyle/>
                    <a:p>
                      <a:pPr marL="0" marR="0" lvl="0" indent="0" algn="l" rtl="0">
                        <a:spcBef>
                          <a:spcPts val="0"/>
                        </a:spcBef>
                        <a:spcAft>
                          <a:spcPts val="0"/>
                        </a:spcAft>
                        <a:buNone/>
                      </a:pPr>
                      <a:r>
                        <a:rPr lang="en-US" sz="1600">
                          <a:solidFill>
                            <a:schemeClr val="dk1"/>
                          </a:solidFill>
                        </a:rPr>
                        <a:t>Source: </a:t>
                      </a:r>
                      <a:r>
                        <a:rPr lang="en-US" sz="1600" u="sng">
                          <a:solidFill>
                            <a:schemeClr val="dk1"/>
                          </a:solidFill>
                          <a:hlinkClick r:id="rId4">
                            <a:extLst>
                              <a:ext uri="{A12FA001-AC4F-418D-AE19-62706E023703}">
                                <ahyp:hlinkClr xmlns:ahyp="http://schemas.microsoft.com/office/drawing/2018/hyperlinkcolor" val="tx"/>
                              </a:ext>
                            </a:extLst>
                          </a:hlinkClick>
                        </a:rPr>
                        <a:t>Implicit Bias and Structural Racialization by the National Equity Project</a:t>
                      </a:r>
                      <a:endParaRPr sz="1600">
                        <a:solidFill>
                          <a:schemeClr val="dk1"/>
                        </a:solidFill>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DB825ADD-7F93-AA2E-17B9-693A030CAC0F}"/>
              </a:ext>
            </a:extLst>
          </p:cNvPr>
          <p:cNvSpPr>
            <a:spLocks noGrp="1"/>
          </p:cNvSpPr>
          <p:nvPr>
            <p:ph type="title" idx="4294967295"/>
          </p:nvPr>
        </p:nvSpPr>
        <p:spPr>
          <a:xfrm>
            <a:off x="628650" y="-1325563"/>
            <a:ext cx="7886700" cy="1325563"/>
          </a:xfrm>
          <a:prstGeom prst="rect">
            <a:avLst/>
          </a:prstGeom>
        </p:spPr>
        <p:txBody>
          <a:bodyPr anchor="b"/>
          <a:lstStyle/>
          <a:p>
            <a:r>
              <a:rPr lang="en-US" dirty="0"/>
              <a:t>Implicit Bias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INTRODUCTION</a:t>
            </a:r>
            <a:endParaRPr/>
          </a:p>
        </p:txBody>
      </p:sp>
      <p:sp>
        <p:nvSpPr>
          <p:cNvPr id="120" name="Google Shape;120;p2"/>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Name</a:t>
            </a:r>
            <a:endParaRPr/>
          </a:p>
          <a:p>
            <a:pPr marL="228600" lvl="0" indent="-228600" algn="l" rtl="0">
              <a:lnSpc>
                <a:spcPct val="90000"/>
              </a:lnSpc>
              <a:spcBef>
                <a:spcPts val="1000"/>
              </a:spcBef>
              <a:spcAft>
                <a:spcPts val="0"/>
              </a:spcAft>
              <a:buClr>
                <a:srgbClr val="003764"/>
              </a:buClr>
              <a:buSzPts val="2800"/>
              <a:buChar char="•"/>
            </a:pPr>
            <a:r>
              <a:rPr lang="en-US"/>
              <a:t>College/Employer</a:t>
            </a:r>
            <a:endParaRPr/>
          </a:p>
          <a:p>
            <a:pPr marL="228600" lvl="0" indent="-228600" algn="l" rtl="0">
              <a:lnSpc>
                <a:spcPct val="90000"/>
              </a:lnSpc>
              <a:spcBef>
                <a:spcPts val="1000"/>
              </a:spcBef>
              <a:spcAft>
                <a:spcPts val="0"/>
              </a:spcAft>
              <a:buClr>
                <a:srgbClr val="003764"/>
              </a:buClr>
              <a:buSzPts val="2800"/>
              <a:buChar char="•"/>
            </a:pPr>
            <a:r>
              <a:rPr lang="en-US"/>
              <a:t>Position</a:t>
            </a:r>
            <a:endParaRPr/>
          </a:p>
          <a:p>
            <a:pPr marL="228600" lvl="0" indent="-228600" algn="l" rtl="0">
              <a:lnSpc>
                <a:spcPct val="90000"/>
              </a:lnSpc>
              <a:spcBef>
                <a:spcPts val="1000"/>
              </a:spcBef>
              <a:spcAft>
                <a:spcPts val="0"/>
              </a:spcAft>
              <a:buClr>
                <a:srgbClr val="003764"/>
              </a:buClr>
              <a:buSzPts val="2800"/>
              <a:buChar char="•"/>
            </a:pPr>
            <a:r>
              <a:rPr lang="en-US"/>
              <a:t>Pronouns</a:t>
            </a:r>
            <a:endParaRPr/>
          </a:p>
          <a:p>
            <a:pPr marL="228600" lvl="0" indent="-228600" algn="l" rtl="0">
              <a:lnSpc>
                <a:spcPct val="90000"/>
              </a:lnSpc>
              <a:spcBef>
                <a:spcPts val="1000"/>
              </a:spcBef>
              <a:spcAft>
                <a:spcPts val="0"/>
              </a:spcAft>
              <a:buClr>
                <a:srgbClr val="003764"/>
              </a:buClr>
              <a:buSzPts val="2800"/>
              <a:buChar char="•"/>
            </a:pPr>
            <a:r>
              <a:rPr lang="en-US"/>
              <a:t>My level of experience providing coordinated care/case management is..</a:t>
            </a:r>
            <a:endParaRPr/>
          </a:p>
          <a:p>
            <a:pPr marL="228600" lvl="0" indent="-228600" algn="l" rtl="0">
              <a:lnSpc>
                <a:spcPct val="90000"/>
              </a:lnSpc>
              <a:spcBef>
                <a:spcPts val="1000"/>
              </a:spcBef>
              <a:spcAft>
                <a:spcPts val="0"/>
              </a:spcAft>
              <a:buClr>
                <a:srgbClr val="003764"/>
              </a:buClr>
              <a:buSzPts val="2800"/>
              <a:buChar char="•"/>
            </a:pPr>
            <a:r>
              <a:rPr lang="en-US"/>
              <a:t>My experience with anti-racist initiatives is..</a:t>
            </a:r>
            <a:endParaRPr/>
          </a:p>
        </p:txBody>
      </p:sp>
      <p:sp>
        <p:nvSpPr>
          <p:cNvPr id="121" name="Google Shape;121;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369888" y="3863685"/>
            <a:ext cx="8336975" cy="2315149"/>
          </a:xfrm>
          <a:prstGeom prst="rect">
            <a:avLst/>
          </a:prstGeom>
          <a:noFill/>
          <a:ln>
            <a:noFill/>
          </a:ln>
        </p:spPr>
        <p:txBody>
          <a:bodyPr spcFirstLastPara="1" wrap="square" lIns="91425" tIns="45700" rIns="91425" bIns="45700" anchor="t" anchorCtr="0">
            <a:noAutofit/>
          </a:bodyPr>
          <a:lstStyle/>
          <a:p>
            <a:pPr>
              <a:buSzPts val="2000"/>
            </a:pPr>
            <a:r>
              <a:rPr lang="en-US" sz="1800" dirty="0"/>
              <a:t>PAUL GORSKI, AN ADVOCATE FOR SCHOOL-BASED EQUITY, IDENTIFIES </a:t>
            </a:r>
            <a:br>
              <a:rPr lang="en-US" dirty="0"/>
            </a:br>
            <a:r>
              <a:rPr lang="en-US" dirty="0"/>
              <a:t>FOUR COMMON RACIAL EQUITY DETOURS</a:t>
            </a:r>
            <a:br>
              <a:rPr lang="en-US" dirty="0"/>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AVOIDING RACIAL EQUITY DETOURS</a:t>
            </a:r>
            <a:endParaRPr/>
          </a:p>
        </p:txBody>
      </p:sp>
      <p:sp>
        <p:nvSpPr>
          <p:cNvPr id="257" name="Google Shape;257;p21"/>
          <p:cNvSpPr txBox="1">
            <a:spLocks noGrp="1"/>
          </p:cNvSpPr>
          <p:nvPr>
            <p:ph type="body" idx="1"/>
          </p:nvPr>
        </p:nvSpPr>
        <p:spPr>
          <a:xfrm>
            <a:off x="536860" y="2125362"/>
            <a:ext cx="8336975" cy="45961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Racial equity detours are actions and approaches that schools and organizations might adopt in the name of equity, but which ultimately create only the illusion of progress without truly cultivating more equity. </a:t>
            </a:r>
            <a:endParaRPr/>
          </a:p>
          <a:p>
            <a:pPr marL="228600" lvl="0" indent="-228600" algn="l" rtl="0">
              <a:lnSpc>
                <a:spcPct val="90000"/>
              </a:lnSpc>
              <a:spcBef>
                <a:spcPts val="1000"/>
              </a:spcBef>
              <a:spcAft>
                <a:spcPts val="0"/>
              </a:spcAft>
              <a:buClr>
                <a:srgbClr val="003764"/>
              </a:buClr>
              <a:buSzPts val="2800"/>
              <a:buChar char="•"/>
            </a:pPr>
            <a:r>
              <a:rPr lang="en-US"/>
              <a:t>These detours can sometimes be based on misunderstandings about what equity means or the level of transformation needed to achieve it.</a:t>
            </a:r>
            <a:endParaRPr/>
          </a:p>
          <a:p>
            <a:pPr marL="0" lvl="0" indent="0" algn="l" rtl="0">
              <a:lnSpc>
                <a:spcPct val="90000"/>
              </a:lnSpc>
              <a:spcBef>
                <a:spcPts val="1000"/>
              </a:spcBef>
              <a:spcAft>
                <a:spcPts val="0"/>
              </a:spcAft>
              <a:buClr>
                <a:srgbClr val="003764"/>
              </a:buClr>
              <a:buSzPts val="1000"/>
              <a:buNone/>
            </a:pPr>
            <a:endParaRPr sz="1000" u="sng">
              <a:solidFill>
                <a:schemeClr val="hlink"/>
              </a:solidFill>
              <a:hlinkClick r:id="rId3"/>
            </a:endParaRPr>
          </a:p>
          <a:p>
            <a:pPr marL="0" lvl="0" indent="0" algn="l" rtl="0">
              <a:lnSpc>
                <a:spcPct val="90000"/>
              </a:lnSpc>
              <a:spcBef>
                <a:spcPts val="1000"/>
              </a:spcBef>
              <a:spcAft>
                <a:spcPts val="0"/>
              </a:spcAft>
              <a:buClr>
                <a:srgbClr val="003764"/>
              </a:buClr>
              <a:buSzPts val="1600"/>
              <a:buNone/>
            </a:pPr>
            <a:r>
              <a:rPr lang="en-US" sz="1600" u="sng">
                <a:solidFill>
                  <a:schemeClr val="hlink"/>
                </a:solidFill>
                <a:hlinkClick r:id="rId3"/>
              </a:rPr>
              <a:t>Source: Equity Literacy Institute – Common Racial Equity Detours</a:t>
            </a:r>
            <a:endParaRPr sz="1600"/>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p:txBody>
      </p:sp>
      <p:sp>
        <p:nvSpPr>
          <p:cNvPr id="258" name="Google Shape;258;p2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a:spLocks noGrp="1"/>
          </p:cNvSpPr>
          <p:nvPr>
            <p:ph type="body" idx="1"/>
          </p:nvPr>
        </p:nvSpPr>
        <p:spPr>
          <a:xfrm>
            <a:off x="536860" y="1346886"/>
            <a:ext cx="8336975" cy="5374589"/>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003764"/>
              </a:buClr>
              <a:buSzPts val="2800"/>
              <a:buFont typeface="Libre Franklin Medium"/>
              <a:buAutoNum type="arabicPeriod"/>
            </a:pPr>
            <a:r>
              <a:rPr lang="en-US" b="1" dirty="0"/>
              <a:t>Pacing for Privilege</a:t>
            </a:r>
            <a:r>
              <a:rPr lang="en-US" dirty="0"/>
              <a:t>: Prioritizing the comfort of those threatened by equity issues over the need to make rapid progress.</a:t>
            </a:r>
            <a:endParaRPr dirty="0"/>
          </a:p>
          <a:p>
            <a:pPr marL="514350" lvl="0" indent="-514350" algn="l" rtl="0">
              <a:lnSpc>
                <a:spcPct val="90000"/>
              </a:lnSpc>
              <a:spcBef>
                <a:spcPts val="1000"/>
              </a:spcBef>
              <a:spcAft>
                <a:spcPts val="0"/>
              </a:spcAft>
              <a:buClr>
                <a:srgbClr val="003764"/>
              </a:buClr>
              <a:buSzPts val="2800"/>
              <a:buFont typeface="Libre Franklin Medium"/>
              <a:buAutoNum type="arabicPeriod"/>
            </a:pPr>
            <a:r>
              <a:rPr lang="en-US" b="1" dirty="0"/>
              <a:t>Poverty of Culture</a:t>
            </a:r>
            <a:r>
              <a:rPr lang="en-US" dirty="0"/>
              <a:t>: Discussing racist actions and inequities connected to racism only as “cultural” issues.</a:t>
            </a:r>
            <a:endParaRPr dirty="0"/>
          </a:p>
          <a:p>
            <a:pPr marL="514350" lvl="0" indent="-514350" algn="l" rtl="0">
              <a:lnSpc>
                <a:spcPct val="90000"/>
              </a:lnSpc>
              <a:spcBef>
                <a:spcPts val="1000"/>
              </a:spcBef>
              <a:spcAft>
                <a:spcPts val="0"/>
              </a:spcAft>
              <a:buClr>
                <a:srgbClr val="003764"/>
              </a:buClr>
              <a:buSzPts val="2800"/>
              <a:buFont typeface="Libre Franklin Medium"/>
              <a:buAutoNum type="arabicPeriod"/>
            </a:pPr>
            <a:r>
              <a:rPr lang="en-US" b="1" dirty="0"/>
              <a:t>Adopting a Deficit Ideology</a:t>
            </a:r>
            <a:r>
              <a:rPr lang="en-US" dirty="0"/>
              <a:t>: Viewing people from marginalized groups as deficient based on cultural stereotypes.</a:t>
            </a:r>
            <a:endParaRPr dirty="0"/>
          </a:p>
          <a:p>
            <a:pPr marL="514350" lvl="0" indent="-514350" algn="l" rtl="0">
              <a:lnSpc>
                <a:spcPct val="90000"/>
              </a:lnSpc>
              <a:spcBef>
                <a:spcPts val="1000"/>
              </a:spcBef>
              <a:spcAft>
                <a:spcPts val="0"/>
              </a:spcAft>
              <a:buClr>
                <a:srgbClr val="003764"/>
              </a:buClr>
              <a:buSzPts val="2800"/>
              <a:buFont typeface="Libre Franklin Medium"/>
              <a:buAutoNum type="arabicPeriod"/>
            </a:pPr>
            <a:r>
              <a:rPr lang="en-US" b="1" dirty="0"/>
              <a:t>Celebrating Diversity</a:t>
            </a:r>
            <a:r>
              <a:rPr lang="en-US" dirty="0"/>
              <a:t>: Focusing on celebrations that help privileged students learn about other cultures and races without confronting racism.</a:t>
            </a:r>
            <a:endParaRPr dirty="0"/>
          </a:p>
          <a:p>
            <a:pPr marL="228600" lvl="0" indent="-50800" algn="l" rtl="0">
              <a:lnSpc>
                <a:spcPct val="90000"/>
              </a:lnSpc>
              <a:spcBef>
                <a:spcPts val="1000"/>
              </a:spcBef>
              <a:spcAft>
                <a:spcPts val="0"/>
              </a:spcAft>
              <a:buClr>
                <a:srgbClr val="003764"/>
              </a:buClr>
              <a:buNone/>
            </a:pPr>
            <a:endParaRPr/>
          </a:p>
        </p:txBody>
      </p:sp>
      <p:sp>
        <p:nvSpPr>
          <p:cNvPr id="264" name="Google Shape;264;p2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 name="Title 1">
            <a:extLst>
              <a:ext uri="{FF2B5EF4-FFF2-40B4-BE49-F238E27FC236}">
                <a16:creationId xmlns:a16="http://schemas.microsoft.com/office/drawing/2014/main" id="{5B2341B7-A9B6-665E-E3F5-074370E8702D}"/>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Barriers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GUIDING QUESTIONS</a:t>
            </a:r>
            <a:br>
              <a:rPr lang="en-US"/>
            </a:br>
            <a:endParaRPr/>
          </a:p>
        </p:txBody>
      </p:sp>
      <p:sp>
        <p:nvSpPr>
          <p:cNvPr id="270" name="Google Shape;270;p23"/>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Do you think your school engages in any equity detours? </a:t>
            </a:r>
            <a:endParaRPr/>
          </a:p>
          <a:p>
            <a:pPr marL="228600" lvl="0" indent="-228600" algn="l" rtl="0">
              <a:lnSpc>
                <a:spcPct val="90000"/>
              </a:lnSpc>
              <a:spcBef>
                <a:spcPts val="1000"/>
              </a:spcBef>
              <a:spcAft>
                <a:spcPts val="0"/>
              </a:spcAft>
              <a:buClr>
                <a:srgbClr val="003764"/>
              </a:buClr>
              <a:buSzPts val="2800"/>
              <a:buChar char="•"/>
            </a:pPr>
            <a:r>
              <a:rPr lang="en-US"/>
              <a:t>Do you agree with Gorki’s point that schools “must prioritize equity over the comfort of reluctant educators”? What would this mean in your school?</a:t>
            </a:r>
            <a:endParaRPr/>
          </a:p>
          <a:p>
            <a:pPr marL="228600" lvl="0" indent="-50800" algn="l" rtl="0">
              <a:lnSpc>
                <a:spcPct val="90000"/>
              </a:lnSpc>
              <a:spcBef>
                <a:spcPts val="1000"/>
              </a:spcBef>
              <a:spcAft>
                <a:spcPts val="0"/>
              </a:spcAft>
              <a:buClr>
                <a:srgbClr val="003764"/>
              </a:buClr>
              <a:buSzPts val="2800"/>
              <a:buNone/>
            </a:pPr>
            <a:endParaRPr/>
          </a:p>
        </p:txBody>
      </p:sp>
      <p:sp>
        <p:nvSpPr>
          <p:cNvPr id="271" name="Google Shape;271;p23"/>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title" idx="4294967295"/>
          </p:nvPr>
        </p:nvSpPr>
        <p:spPr>
          <a:xfrm>
            <a:off x="403370" y="1853514"/>
            <a:ext cx="4835895" cy="457799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3764"/>
              </a:buClr>
              <a:buSzPts val="2800"/>
              <a:buFont typeface="Arial"/>
              <a:buNone/>
              <a:tabLst/>
              <a:defRPr/>
            </a:pP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“What is it you want me to reconcile myself to? You always told me it takes time. It has taken my father’s time, my mother’s time, my uncle’s time, my brothers’ and my sisters’ time, my nieces’ and my nephews’ time. How much time do you want for your ‘progress’?”</a:t>
            </a:r>
            <a:endParaRPr kumimoji="0" lang="en-US" sz="16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90000"/>
              </a:lnSpc>
              <a:spcBef>
                <a:spcPts val="0"/>
              </a:spcBef>
              <a:spcAft>
                <a:spcPts val="0"/>
              </a:spcAft>
              <a:buClr>
                <a:srgbClr val="003764"/>
              </a:buClr>
              <a:buSzPts val="2800"/>
              <a:buFont typeface="Arial"/>
              <a:buNone/>
              <a:tabLst/>
              <a:defRPr/>
            </a:pP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James Baldwin</a:t>
            </a:r>
          </a:p>
        </p:txBody>
      </p:sp>
      <p:sp>
        <p:nvSpPr>
          <p:cNvPr id="278" name="Google Shape;278;p2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79" name="Google Shape;279;p24" descr="Image result for quote by James Baldwin &quot;what is it you want me to reconcile myself to? You always told me it takes time. It has taken my fathers time, my mother’s time, my uncle’s time, my brothers’ and my sisters’ time, my nieces’ and my nephews’ time. How much time do you want for your ‘progress’?”"/>
          <p:cNvPicPr preferRelativeResize="0">
            <a:picLocks noGrp="1"/>
          </p:cNvPicPr>
          <p:nvPr>
            <p:ph type="body" idx="2"/>
          </p:nvPr>
        </p:nvPicPr>
        <p:blipFill rotWithShape="1">
          <a:blip r:embed="rId3">
            <a:alphaModFix/>
          </a:blip>
          <a:srcRect/>
          <a:stretch/>
        </p:blipFill>
        <p:spPr>
          <a:xfrm>
            <a:off x="5375189" y="2389111"/>
            <a:ext cx="3158835" cy="31246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ENGAGE EQUITY LITERACY PRINCIPLES</a:t>
            </a:r>
            <a:endParaRPr/>
          </a:p>
        </p:txBody>
      </p:sp>
      <p:sp>
        <p:nvSpPr>
          <p:cNvPr id="285" name="Google Shape;285;p25"/>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400"/>
              <a:buNone/>
            </a:pPr>
            <a:endParaRPr/>
          </a:p>
        </p:txBody>
      </p:sp>
      <p:sp>
        <p:nvSpPr>
          <p:cNvPr id="286" name="Google Shape;286;p2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000"/>
              <a:buFont typeface="Libre Franklin Medium"/>
              <a:buNone/>
            </a:pPr>
            <a:r>
              <a:rPr lang="en-US" sz="4000"/>
              <a:t>TO COUNTER DETOURS </a:t>
            </a:r>
            <a:br>
              <a:rPr lang="en-US"/>
            </a:br>
            <a:endParaRPr/>
          </a:p>
        </p:txBody>
      </p:sp>
      <p:sp>
        <p:nvSpPr>
          <p:cNvPr id="293" name="Google Shape;293;p26"/>
          <p:cNvSpPr txBox="1">
            <a:spLocks noGrp="1"/>
          </p:cNvSpPr>
          <p:nvPr>
            <p:ph type="body" idx="1"/>
          </p:nvPr>
        </p:nvSpPr>
        <p:spPr>
          <a:xfrm>
            <a:off x="455882" y="2557849"/>
            <a:ext cx="8336975" cy="4044851"/>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Libre Franklin Medium"/>
              <a:buAutoNum type="arabicPeriod"/>
            </a:pPr>
            <a:r>
              <a:rPr lang="en-US">
                <a:solidFill>
                  <a:schemeClr val="dk1"/>
                </a:solidFill>
              </a:rPr>
              <a:t>Equity Literacy</a:t>
            </a:r>
            <a:endParaRPr/>
          </a:p>
          <a:p>
            <a:pPr marL="514350" lvl="0" indent="-514350" algn="l" rtl="0">
              <a:lnSpc>
                <a:spcPct val="90000"/>
              </a:lnSpc>
              <a:spcBef>
                <a:spcPts val="1000"/>
              </a:spcBef>
              <a:spcAft>
                <a:spcPts val="0"/>
              </a:spcAft>
              <a:buClr>
                <a:schemeClr val="dk1"/>
              </a:buClr>
              <a:buSzPts val="2800"/>
              <a:buFont typeface="Libre Franklin Medium"/>
              <a:buAutoNum type="arabicPeriod"/>
            </a:pPr>
            <a:r>
              <a:rPr lang="en-US">
                <a:solidFill>
                  <a:schemeClr val="dk1"/>
                </a:solidFill>
              </a:rPr>
              <a:t>Equity Response</a:t>
            </a:r>
            <a:endParaRPr/>
          </a:p>
          <a:p>
            <a:pPr marL="514350" lvl="0" indent="-514350" algn="l" rtl="0">
              <a:lnSpc>
                <a:spcPct val="90000"/>
              </a:lnSpc>
              <a:spcBef>
                <a:spcPts val="1000"/>
              </a:spcBef>
              <a:spcAft>
                <a:spcPts val="0"/>
              </a:spcAft>
              <a:buClr>
                <a:schemeClr val="dk1"/>
              </a:buClr>
              <a:buSzPts val="2800"/>
              <a:buFont typeface="Libre Franklin Medium"/>
              <a:buAutoNum type="arabicPeriod"/>
            </a:pPr>
            <a:r>
              <a:rPr lang="en-US">
                <a:solidFill>
                  <a:schemeClr val="dk1"/>
                </a:solidFill>
              </a:rPr>
              <a:t>Redressing Inequities</a:t>
            </a:r>
            <a:endParaRPr/>
          </a:p>
          <a:p>
            <a:pPr marL="514350" lvl="0" indent="-514350" algn="l" rtl="0">
              <a:lnSpc>
                <a:spcPct val="90000"/>
              </a:lnSpc>
              <a:spcBef>
                <a:spcPts val="1000"/>
              </a:spcBef>
              <a:spcAft>
                <a:spcPts val="0"/>
              </a:spcAft>
              <a:buClr>
                <a:schemeClr val="dk1"/>
              </a:buClr>
              <a:buSzPts val="2800"/>
              <a:buFont typeface="Libre Franklin Medium"/>
              <a:buAutoNum type="arabicPeriod"/>
            </a:pPr>
            <a:r>
              <a:rPr lang="en-US">
                <a:solidFill>
                  <a:schemeClr val="dk1"/>
                </a:solidFill>
              </a:rPr>
              <a:t>Cultivating Equity</a:t>
            </a:r>
            <a:endParaRPr/>
          </a:p>
          <a:p>
            <a:pPr marL="514350" lvl="0" indent="-514350" algn="l" rtl="0">
              <a:lnSpc>
                <a:spcPct val="90000"/>
              </a:lnSpc>
              <a:spcBef>
                <a:spcPts val="1000"/>
              </a:spcBef>
              <a:spcAft>
                <a:spcPts val="0"/>
              </a:spcAft>
              <a:buClr>
                <a:schemeClr val="dk1"/>
              </a:buClr>
              <a:buSzPts val="2800"/>
              <a:buFont typeface="Libre Franklin Medium"/>
              <a:buAutoNum type="arabicPeriod"/>
            </a:pPr>
            <a:r>
              <a:rPr lang="en-US">
                <a:solidFill>
                  <a:schemeClr val="dk1"/>
                </a:solidFill>
              </a:rPr>
              <a:t>Sustaining Equity</a:t>
            </a:r>
            <a:endParaRPr/>
          </a:p>
          <a:p>
            <a:pPr marL="514350" lvl="0" indent="-387350" algn="l" rtl="0">
              <a:lnSpc>
                <a:spcPct val="90000"/>
              </a:lnSpc>
              <a:spcBef>
                <a:spcPts val="1000"/>
              </a:spcBef>
              <a:spcAft>
                <a:spcPts val="0"/>
              </a:spcAft>
              <a:buClr>
                <a:srgbClr val="003764"/>
              </a:buClr>
              <a:buSzPts val="2000"/>
              <a:buFont typeface="Libre Franklin Medium"/>
              <a:buNone/>
            </a:pP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Designed to help educators and organizations develop a deeper understanding and commitment to equity. </a:t>
            </a:r>
            <a:endParaRPr/>
          </a:p>
        </p:txBody>
      </p:sp>
      <p:sp>
        <p:nvSpPr>
          <p:cNvPr id="294" name="Google Shape;294;p2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95" name="Google Shape;295;p26" descr="Image result for Maya Angelou saying: &quot;do the best you can until you know better. Then when you know better, do better.&quot;"/>
          <p:cNvPicPr preferRelativeResize="0"/>
          <p:nvPr/>
        </p:nvPicPr>
        <p:blipFill rotWithShape="1">
          <a:blip r:embed="rId3">
            <a:alphaModFix/>
          </a:blip>
          <a:srcRect/>
          <a:stretch/>
        </p:blipFill>
        <p:spPr>
          <a:xfrm>
            <a:off x="5090985" y="2557849"/>
            <a:ext cx="3030692" cy="27804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GUIDING QUESTIONS</a:t>
            </a:r>
            <a:br>
              <a:rPr lang="en-US"/>
            </a:br>
            <a:endParaRPr/>
          </a:p>
        </p:txBody>
      </p:sp>
      <p:sp>
        <p:nvSpPr>
          <p:cNvPr id="301" name="Google Shape;301;p27"/>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a:t>How can educators incorporate the equity literacy principles into their practice?</a:t>
            </a:r>
            <a:endParaRPr/>
          </a:p>
          <a:p>
            <a:pPr marL="228600" lvl="0" indent="-228600" algn="l" rtl="0">
              <a:lnSpc>
                <a:spcPct val="90000"/>
              </a:lnSpc>
              <a:spcBef>
                <a:spcPts val="1000"/>
              </a:spcBef>
              <a:spcAft>
                <a:spcPts val="0"/>
              </a:spcAft>
              <a:buClr>
                <a:srgbClr val="003764"/>
              </a:buClr>
              <a:buSzPts val="2800"/>
              <a:buChar char="•"/>
            </a:pPr>
            <a:r>
              <a:rPr lang="en-US"/>
              <a:t>What are some examples of schools successfully implementing equity literacy?</a:t>
            </a:r>
            <a:endParaRPr/>
          </a:p>
          <a:p>
            <a:pPr marL="228600" lvl="0" indent="-50800" algn="l" rtl="0">
              <a:lnSpc>
                <a:spcPct val="90000"/>
              </a:lnSpc>
              <a:spcBef>
                <a:spcPts val="1000"/>
              </a:spcBef>
              <a:spcAft>
                <a:spcPts val="0"/>
              </a:spcAft>
              <a:buClr>
                <a:srgbClr val="003764"/>
              </a:buClr>
              <a:buSzPts val="2800"/>
              <a:buNone/>
            </a:pPr>
            <a:endParaRPr/>
          </a:p>
        </p:txBody>
      </p:sp>
      <p:sp>
        <p:nvSpPr>
          <p:cNvPr id="302" name="Google Shape;302;p27"/>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INTERSECTIONALITY</a:t>
            </a:r>
            <a:endParaRPr/>
          </a:p>
        </p:txBody>
      </p:sp>
      <p:sp>
        <p:nvSpPr>
          <p:cNvPr id="308" name="Google Shape;308;p28"/>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400"/>
              <a:buNone/>
            </a:pPr>
            <a:endParaRPr/>
          </a:p>
        </p:txBody>
      </p:sp>
      <p:sp>
        <p:nvSpPr>
          <p:cNvPr id="309" name="Google Shape;309;p2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body" idx="1"/>
          </p:nvPr>
        </p:nvSpPr>
        <p:spPr>
          <a:xfrm>
            <a:off x="428264" y="1396015"/>
            <a:ext cx="8445572" cy="5325460"/>
          </a:xfrm>
          <a:prstGeom prst="rect">
            <a:avLst/>
          </a:prstGeom>
          <a:noFill/>
          <a:ln>
            <a:noFill/>
          </a:ln>
        </p:spPr>
        <p:txBody>
          <a:bodyPr spcFirstLastPara="1" wrap="square" lIns="91425" tIns="45700" rIns="91425" bIns="45700" anchor="t" anchorCtr="0">
            <a:noAutofit/>
          </a:bodyPr>
          <a:lstStyle/>
          <a:p>
            <a:pPr marL="0" indent="0" algn="ctr">
              <a:spcBef>
                <a:spcPts val="0"/>
              </a:spcBef>
              <a:buNone/>
            </a:pPr>
            <a:r>
              <a:rPr lang="en-US" dirty="0"/>
              <a:t>“</a:t>
            </a:r>
            <a:r>
              <a:rPr lang="en-US" sz="3600" b="1" dirty="0"/>
              <a:t>Intersectionality</a:t>
            </a:r>
            <a:r>
              <a:rPr lang="en-US" sz="3600" dirty="0"/>
              <a:t> is a lens through which you can see where </a:t>
            </a:r>
            <a:r>
              <a:rPr lang="en-US" sz="3600" dirty="0">
                <a:highlight>
                  <a:srgbClr val="FFFF00"/>
                </a:highlight>
              </a:rPr>
              <a:t>power comes and collides, where it interlocks and intersects. </a:t>
            </a:r>
            <a:r>
              <a:rPr lang="en-US" sz="3600" dirty="0"/>
              <a:t>It’s not simply that there’s a race problem here, a gender problem here, and a class or LBGTQ problem there. Many times, that framework erases what happens to people who are subject to all these things.”  </a:t>
            </a:r>
            <a:r>
              <a:rPr lang="en-US" sz="1600" dirty="0"/>
              <a:t>Kimberly Crenshaw</a:t>
            </a:r>
            <a:endParaRPr lang="en-US" dirty="0"/>
          </a:p>
          <a:p>
            <a:pPr marL="0" lvl="0" indent="0" algn="ctr" rtl="0">
              <a:lnSpc>
                <a:spcPct val="90000"/>
              </a:lnSpc>
              <a:spcBef>
                <a:spcPts val="1000"/>
              </a:spcBef>
              <a:spcAft>
                <a:spcPts val="0"/>
              </a:spcAft>
              <a:buClr>
                <a:srgbClr val="003764"/>
              </a:buClr>
              <a:buSzPts val="2800"/>
              <a:buNone/>
            </a:pPr>
            <a:endParaRPr/>
          </a:p>
          <a:p>
            <a:pPr marL="0" lvl="0" indent="0" algn="ctr" rtl="0">
              <a:lnSpc>
                <a:spcPct val="90000"/>
              </a:lnSpc>
              <a:spcBef>
                <a:spcPts val="1000"/>
              </a:spcBef>
              <a:spcAft>
                <a:spcPts val="0"/>
              </a:spcAft>
              <a:buClr>
                <a:srgbClr val="003764"/>
              </a:buClr>
              <a:buSzPts val="2800"/>
              <a:buNone/>
            </a:pPr>
            <a:endParaRPr/>
          </a:p>
          <a:p>
            <a:pPr marL="0" lvl="0" indent="0" algn="ctr" rtl="0">
              <a:lnSpc>
                <a:spcPct val="90000"/>
              </a:lnSpc>
              <a:spcBef>
                <a:spcPts val="1000"/>
              </a:spcBef>
              <a:spcAft>
                <a:spcPts val="0"/>
              </a:spcAft>
              <a:buClr>
                <a:srgbClr val="003764"/>
              </a:buClr>
              <a:buSzPts val="2800"/>
              <a:buNone/>
            </a:pPr>
            <a:endParaRPr/>
          </a:p>
          <a:p>
            <a:pPr marL="0" lvl="0" indent="0" algn="l" rtl="0">
              <a:lnSpc>
                <a:spcPct val="90000"/>
              </a:lnSpc>
              <a:spcBef>
                <a:spcPts val="1000"/>
              </a:spcBef>
              <a:spcAft>
                <a:spcPts val="0"/>
              </a:spcAft>
              <a:buClr>
                <a:srgbClr val="003764"/>
              </a:buClr>
              <a:buSzPts val="2800"/>
              <a:buNone/>
            </a:pPr>
            <a:endParaRPr/>
          </a:p>
          <a:p>
            <a:pPr marL="0" lvl="0" indent="0" algn="l" rtl="0">
              <a:lnSpc>
                <a:spcPct val="90000"/>
              </a:lnSpc>
              <a:spcBef>
                <a:spcPts val="1000"/>
              </a:spcBef>
              <a:spcAft>
                <a:spcPts val="0"/>
              </a:spcAft>
              <a:buClr>
                <a:srgbClr val="003764"/>
              </a:buClr>
              <a:buSzPts val="2800"/>
              <a:buNone/>
            </a:pPr>
            <a:endParaRPr/>
          </a:p>
          <a:p>
            <a:pPr marL="0" lvl="0" indent="0" algn="l" rtl="0">
              <a:lnSpc>
                <a:spcPct val="90000"/>
              </a:lnSpc>
              <a:spcBef>
                <a:spcPts val="1000"/>
              </a:spcBef>
              <a:spcAft>
                <a:spcPts val="0"/>
              </a:spcAft>
              <a:buClr>
                <a:srgbClr val="003764"/>
              </a:buClr>
              <a:buSzPts val="2800"/>
              <a:buNone/>
            </a:pPr>
            <a:endParaRPr/>
          </a:p>
        </p:txBody>
      </p:sp>
      <p:sp>
        <p:nvSpPr>
          <p:cNvPr id="316" name="Google Shape;316;p29"/>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582468" y="1709744"/>
            <a:ext cx="8292674" cy="392395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WHEN WORKING WITH STRUGGLING STUDENTS, WHAT SKILLS OR STRATEGIES WORK FOR YOU?</a:t>
            </a:r>
            <a:endParaRPr/>
          </a:p>
        </p:txBody>
      </p:sp>
      <p:sp>
        <p:nvSpPr>
          <p:cNvPr id="128" name="Google Shape;128;p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23" name="Google Shape;323;p30" descr="An intersectional lens can address systemic barriers and global crises.&#10;Intersectionality is a crucial starting point in all discussions and is specifically grounded in social justice.&#10;&#10;The Canadian Research Institute for the Advancement of Women (CRIAW) has developed a visual aid depicting intersectionality as a wheel. In this visual, the innermost circle represents a person’s unique circumstances, the second circle represents aspects of individual identity, the third circle represents different types of discrimination and attitudes that impact identity, and the outermost circle represents larger forces and structures that work together to reinforce exclusion.&#10;&#10;Intersectionality Displayed in a Wheel Diagram,&#10;(adapted from the Canadian Research Institute for the Advancement of Women, 2009)"/>
          <p:cNvPicPr preferRelativeResize="0"/>
          <p:nvPr/>
        </p:nvPicPr>
        <p:blipFill rotWithShape="1">
          <a:blip r:embed="rId3">
            <a:alphaModFix/>
          </a:blip>
          <a:srcRect/>
          <a:stretch/>
        </p:blipFill>
        <p:spPr>
          <a:xfrm>
            <a:off x="336426" y="1194816"/>
            <a:ext cx="5357832" cy="4735532"/>
          </a:xfrm>
          <a:prstGeom prst="rect">
            <a:avLst/>
          </a:prstGeom>
          <a:noFill/>
          <a:ln>
            <a:noFill/>
          </a:ln>
        </p:spPr>
      </p:pic>
      <p:graphicFrame>
        <p:nvGraphicFramePr>
          <p:cNvPr id="324" name="Google Shape;324;p30"/>
          <p:cNvGraphicFramePr/>
          <p:nvPr>
            <p:extLst>
              <p:ext uri="{D42A27DB-BD31-4B8C-83A1-F6EECF244321}">
                <p14:modId xmlns:p14="http://schemas.microsoft.com/office/powerpoint/2010/main" val="1676040625"/>
              </p:ext>
            </p:extLst>
          </p:nvPr>
        </p:nvGraphicFramePr>
        <p:xfrm>
          <a:off x="364434" y="5996608"/>
          <a:ext cx="5458827" cy="1047155"/>
        </p:xfrm>
        <a:graphic>
          <a:graphicData uri="http://schemas.openxmlformats.org/drawingml/2006/table">
            <a:tbl>
              <a:tblPr firstRow="1" bandRow="1">
                <a:noFill/>
                <a:tableStyleId>{17742FE1-D62B-4A2E-B9FD-A670725969FA}</a:tableStyleId>
              </a:tblPr>
              <a:tblGrid>
                <a:gridCol w="5458827">
                  <a:extLst>
                    <a:ext uri="{9D8B030D-6E8A-4147-A177-3AD203B41FA5}">
                      <a16:colId xmlns:a16="http://schemas.microsoft.com/office/drawing/2014/main" val="20000"/>
                    </a:ext>
                  </a:extLst>
                </a:gridCol>
              </a:tblGrid>
              <a:tr h="1047155">
                <a:tc>
                  <a:txBody>
                    <a:bodyPr/>
                    <a:lstStyle/>
                    <a:p>
                      <a:pPr marL="0" marR="0" lvl="0" indent="0" algn="l" rtl="0">
                        <a:spcBef>
                          <a:spcPts val="0"/>
                        </a:spcBef>
                        <a:spcAft>
                          <a:spcPts val="0"/>
                        </a:spcAft>
                        <a:buNone/>
                      </a:pPr>
                      <a:r>
                        <a:rPr lang="en-US" sz="1600" b="0" i="1">
                          <a:solidFill>
                            <a:schemeClr val="dk1"/>
                          </a:solidFill>
                          <a:latin typeface="Libre Franklin"/>
                          <a:ea typeface="Libre Franklin"/>
                          <a:cs typeface="Libre Franklin"/>
                          <a:sym typeface="Libre Franklin"/>
                        </a:rPr>
                        <a:t>Intersectionality Displayed in a Wheel Diagram,</a:t>
                      </a:r>
                      <a:br>
                        <a:rPr lang="en-US" sz="1600" dirty="0">
                          <a:solidFill>
                            <a:srgbClr val="000000"/>
                          </a:solidFill>
                        </a:rPr>
                      </a:br>
                      <a:r>
                        <a:rPr lang="en-US" sz="1600" b="0" i="1">
                          <a:solidFill>
                            <a:schemeClr val="dk1"/>
                          </a:solidFill>
                          <a:latin typeface="Libre Franklin"/>
                          <a:ea typeface="Libre Franklin"/>
                          <a:cs typeface="Libre Franklin"/>
                          <a:sym typeface="Libre Franklin"/>
                        </a:rPr>
                        <a:t>(adapted from the Canadian Research Institute for the Advancement of Women, 2009)</a:t>
                      </a:r>
                      <a:endParaRPr sz="1600">
                        <a:solidFill>
                          <a:schemeClr val="dk1"/>
                        </a:solidFill>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graphicFrame>
        <p:nvGraphicFramePr>
          <p:cNvPr id="325" name="Google Shape;325;p30"/>
          <p:cNvGraphicFramePr/>
          <p:nvPr/>
        </p:nvGraphicFramePr>
        <p:xfrm>
          <a:off x="5693664" y="1569308"/>
          <a:ext cx="3316225" cy="5242570"/>
        </p:xfrm>
        <a:graphic>
          <a:graphicData uri="http://schemas.openxmlformats.org/drawingml/2006/table">
            <a:tbl>
              <a:tblPr firstRow="1" bandRow="1">
                <a:noFill/>
                <a:tableStyleId>{17742FE1-D62B-4A2E-B9FD-A670725969FA}</a:tableStyleId>
              </a:tblPr>
              <a:tblGrid>
                <a:gridCol w="3316225">
                  <a:extLst>
                    <a:ext uri="{9D8B030D-6E8A-4147-A177-3AD203B41FA5}">
                      <a16:colId xmlns:a16="http://schemas.microsoft.com/office/drawing/2014/main" val="20000"/>
                    </a:ext>
                  </a:extLst>
                </a:gridCol>
              </a:tblGrid>
              <a:tr h="4990000">
                <a:tc>
                  <a:txBody>
                    <a:bodyPr/>
                    <a:lstStyle/>
                    <a:p>
                      <a:pPr marL="285750" marR="0" lvl="0" indent="-285750" algn="l" rtl="0">
                        <a:spcBef>
                          <a:spcPts val="0"/>
                        </a:spcBef>
                        <a:spcAft>
                          <a:spcPts val="0"/>
                        </a:spcAft>
                        <a:buClr>
                          <a:schemeClr val="dk1"/>
                        </a:buClr>
                        <a:buSzPts val="2000"/>
                        <a:buFont typeface="Arial"/>
                        <a:buChar char="•"/>
                      </a:pPr>
                      <a:r>
                        <a:rPr lang="en-US" sz="2000" b="0" i="0">
                          <a:solidFill>
                            <a:schemeClr val="dk1"/>
                          </a:solidFill>
                          <a:latin typeface="Libre Franklin"/>
                          <a:ea typeface="Libre Franklin"/>
                          <a:cs typeface="Libre Franklin"/>
                          <a:sym typeface="Libre Franklin"/>
                        </a:rPr>
                        <a:t>The </a:t>
                      </a:r>
                      <a:r>
                        <a:rPr lang="en-US" sz="2000" b="1" i="0">
                          <a:solidFill>
                            <a:schemeClr val="dk1"/>
                          </a:solidFill>
                          <a:latin typeface="Libre Franklin"/>
                          <a:ea typeface="Libre Franklin"/>
                          <a:cs typeface="Libre Franklin"/>
                          <a:sym typeface="Libre Franklin"/>
                        </a:rPr>
                        <a:t>innermost</a:t>
                      </a:r>
                      <a:r>
                        <a:rPr lang="en-US" sz="2000" b="0" i="0">
                          <a:solidFill>
                            <a:schemeClr val="dk1"/>
                          </a:solidFill>
                          <a:latin typeface="Libre Franklin"/>
                          <a:ea typeface="Libre Franklin"/>
                          <a:cs typeface="Libre Franklin"/>
                          <a:sym typeface="Libre Franklin"/>
                        </a:rPr>
                        <a:t> circle = represents a person’s unique circumstances</a:t>
                      </a:r>
                      <a:endParaRPr/>
                    </a:p>
                    <a:p>
                      <a:pPr marL="285750" marR="0" lvl="0" indent="-285750" algn="l" rtl="0">
                        <a:spcBef>
                          <a:spcPts val="0"/>
                        </a:spcBef>
                        <a:spcAft>
                          <a:spcPts val="0"/>
                        </a:spcAft>
                        <a:buClr>
                          <a:schemeClr val="dk1"/>
                        </a:buClr>
                        <a:buSzPts val="2000"/>
                        <a:buFont typeface="Arial"/>
                        <a:buChar char="•"/>
                      </a:pPr>
                      <a:r>
                        <a:rPr lang="en-US" sz="2000" b="0" i="0">
                          <a:solidFill>
                            <a:schemeClr val="dk1"/>
                          </a:solidFill>
                          <a:latin typeface="Libre Franklin"/>
                          <a:ea typeface="Libre Franklin"/>
                          <a:cs typeface="Libre Franklin"/>
                          <a:sym typeface="Libre Franklin"/>
                        </a:rPr>
                        <a:t>The </a:t>
                      </a:r>
                      <a:r>
                        <a:rPr lang="en-US" sz="2000" b="1" i="0">
                          <a:solidFill>
                            <a:schemeClr val="dk1"/>
                          </a:solidFill>
                          <a:latin typeface="Libre Franklin"/>
                          <a:ea typeface="Libre Franklin"/>
                          <a:cs typeface="Libre Franklin"/>
                          <a:sym typeface="Libre Franklin"/>
                        </a:rPr>
                        <a:t>second</a:t>
                      </a:r>
                      <a:r>
                        <a:rPr lang="en-US" sz="2000" b="0" i="0">
                          <a:solidFill>
                            <a:schemeClr val="dk1"/>
                          </a:solidFill>
                          <a:latin typeface="Libre Franklin"/>
                          <a:ea typeface="Libre Franklin"/>
                          <a:cs typeface="Libre Franklin"/>
                          <a:sym typeface="Libre Franklin"/>
                        </a:rPr>
                        <a:t> circle = aspects of individual identity</a:t>
                      </a:r>
                      <a:endParaRPr/>
                    </a:p>
                    <a:p>
                      <a:pPr marL="285750" marR="0" lvl="0" indent="-285750" algn="l" rtl="0">
                        <a:spcBef>
                          <a:spcPts val="0"/>
                        </a:spcBef>
                        <a:spcAft>
                          <a:spcPts val="0"/>
                        </a:spcAft>
                        <a:buClr>
                          <a:schemeClr val="dk1"/>
                        </a:buClr>
                        <a:buSzPts val="2000"/>
                        <a:buFont typeface="Arial"/>
                        <a:buChar char="•"/>
                      </a:pPr>
                      <a:r>
                        <a:rPr lang="en-US" sz="2000" b="0" i="0">
                          <a:solidFill>
                            <a:schemeClr val="dk1"/>
                          </a:solidFill>
                          <a:latin typeface="Libre Franklin"/>
                          <a:ea typeface="Libre Franklin"/>
                          <a:cs typeface="Libre Franklin"/>
                          <a:sym typeface="Libre Franklin"/>
                        </a:rPr>
                        <a:t>The </a:t>
                      </a:r>
                      <a:r>
                        <a:rPr lang="en-US" sz="2000" b="1" i="0">
                          <a:solidFill>
                            <a:schemeClr val="dk1"/>
                          </a:solidFill>
                          <a:latin typeface="Libre Franklin"/>
                          <a:ea typeface="Libre Franklin"/>
                          <a:cs typeface="Libre Franklin"/>
                          <a:sym typeface="Libre Franklin"/>
                        </a:rPr>
                        <a:t>third </a:t>
                      </a:r>
                      <a:r>
                        <a:rPr lang="en-US" sz="2000" b="0" i="0">
                          <a:solidFill>
                            <a:schemeClr val="dk1"/>
                          </a:solidFill>
                          <a:latin typeface="Libre Franklin"/>
                          <a:ea typeface="Libre Franklin"/>
                          <a:cs typeface="Libre Franklin"/>
                          <a:sym typeface="Libre Franklin"/>
                        </a:rPr>
                        <a:t>circle</a:t>
                      </a:r>
                      <a:r>
                        <a:rPr lang="en-US" sz="2000" b="1" i="0">
                          <a:solidFill>
                            <a:schemeClr val="dk1"/>
                          </a:solidFill>
                          <a:latin typeface="Libre Franklin"/>
                          <a:ea typeface="Libre Franklin"/>
                          <a:cs typeface="Libre Franklin"/>
                          <a:sym typeface="Libre Franklin"/>
                        </a:rPr>
                        <a:t> </a:t>
                      </a:r>
                      <a:r>
                        <a:rPr lang="en-US" sz="2000" b="0" i="0">
                          <a:solidFill>
                            <a:schemeClr val="dk1"/>
                          </a:solidFill>
                          <a:latin typeface="Libre Franklin"/>
                          <a:ea typeface="Libre Franklin"/>
                          <a:cs typeface="Libre Franklin"/>
                          <a:sym typeface="Libre Franklin"/>
                        </a:rPr>
                        <a:t>= different types of discrimination and attitudes that impact identity</a:t>
                      </a:r>
                      <a:endParaRPr/>
                    </a:p>
                    <a:p>
                      <a:pPr marL="285750" marR="0" lvl="0" indent="-285750" algn="l" rtl="0">
                        <a:spcBef>
                          <a:spcPts val="0"/>
                        </a:spcBef>
                        <a:spcAft>
                          <a:spcPts val="0"/>
                        </a:spcAft>
                        <a:buClr>
                          <a:schemeClr val="dk1"/>
                        </a:buClr>
                        <a:buSzPts val="2000"/>
                        <a:buFont typeface="Arial"/>
                        <a:buChar char="•"/>
                      </a:pPr>
                      <a:r>
                        <a:rPr lang="en-US" sz="2000" b="0" i="0">
                          <a:solidFill>
                            <a:schemeClr val="dk1"/>
                          </a:solidFill>
                          <a:latin typeface="Libre Franklin"/>
                          <a:ea typeface="Libre Franklin"/>
                          <a:cs typeface="Libre Franklin"/>
                          <a:sym typeface="Libre Franklin"/>
                        </a:rPr>
                        <a:t>The </a:t>
                      </a:r>
                      <a:r>
                        <a:rPr lang="en-US" sz="2000" b="1" i="0">
                          <a:solidFill>
                            <a:schemeClr val="dk1"/>
                          </a:solidFill>
                          <a:latin typeface="Libre Franklin"/>
                          <a:ea typeface="Libre Franklin"/>
                          <a:cs typeface="Libre Franklin"/>
                          <a:sym typeface="Libre Franklin"/>
                        </a:rPr>
                        <a:t>outermost</a:t>
                      </a:r>
                      <a:r>
                        <a:rPr lang="en-US" sz="2000" b="0" i="0">
                          <a:solidFill>
                            <a:schemeClr val="dk1"/>
                          </a:solidFill>
                          <a:latin typeface="Libre Franklin"/>
                          <a:ea typeface="Libre Franklin"/>
                          <a:cs typeface="Libre Franklin"/>
                          <a:sym typeface="Libre Franklin"/>
                        </a:rPr>
                        <a:t> circle = larger forces and structures that work together to reinforce exclusion.</a:t>
                      </a:r>
                      <a:endParaRPr sz="2000">
                        <a:solidFill>
                          <a:schemeClr val="dk1"/>
                        </a:solidFill>
                      </a:endParaRPr>
                    </a:p>
                    <a:p>
                      <a:pPr marL="0" marR="0" lvl="0" indent="0" algn="l" rtl="0">
                        <a:spcBef>
                          <a:spcPts val="0"/>
                        </a:spcBef>
                        <a:spcAft>
                          <a:spcPts val="0"/>
                        </a:spcAft>
                        <a:buNone/>
                      </a:pPr>
                      <a:endParaRPr sz="1800"/>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65CF7372-E54C-723D-0E0C-6E43C784B48A}"/>
              </a:ext>
            </a:extLst>
          </p:cNvPr>
          <p:cNvSpPr>
            <a:spLocks noGrp="1"/>
          </p:cNvSpPr>
          <p:nvPr>
            <p:ph type="title" idx="4294967295"/>
          </p:nvPr>
        </p:nvSpPr>
        <p:spPr>
          <a:xfrm>
            <a:off x="628650" y="-1325563"/>
            <a:ext cx="7886700" cy="1325563"/>
          </a:xfrm>
          <a:prstGeom prst="rect">
            <a:avLst/>
          </a:prstGeom>
        </p:spPr>
        <p:txBody>
          <a:bodyPr anchor="b"/>
          <a:lstStyle/>
          <a:p>
            <a:r>
              <a:rPr lang="en-US" dirty="0"/>
              <a:t>Intersectionality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1"/>
          <p:cNvSpPr txBox="1">
            <a:spLocks noGrp="1"/>
          </p:cNvSpPr>
          <p:nvPr>
            <p:ph type="title"/>
          </p:nvPr>
        </p:nvSpPr>
        <p:spPr>
          <a:xfrm>
            <a:off x="536860" y="1549935"/>
            <a:ext cx="8336975" cy="12522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INTERSECTIONAL ANALYSIS TO </a:t>
            </a:r>
            <a:br>
              <a:rPr lang="en-US"/>
            </a:br>
            <a:r>
              <a:rPr lang="en-US"/>
              <a:t>ASSESS AND RESPOND</a:t>
            </a:r>
            <a:br>
              <a:rPr lang="en-US"/>
            </a:br>
            <a:endParaRPr/>
          </a:p>
        </p:txBody>
      </p:sp>
      <p:sp>
        <p:nvSpPr>
          <p:cNvPr id="332" name="Google Shape;332;p31"/>
          <p:cNvSpPr txBox="1">
            <a:spLocks noGrp="1"/>
          </p:cNvSpPr>
          <p:nvPr>
            <p:ph type="body" idx="1"/>
          </p:nvPr>
        </p:nvSpPr>
        <p:spPr>
          <a:xfrm>
            <a:off x="536860" y="3113903"/>
            <a:ext cx="8336975" cy="305829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Are we considering how multiple identities and experiences converge and interact in order to unveil the ways systems or privilege, power, and oppression affect our students within the school?</a:t>
            </a:r>
            <a:endParaRPr/>
          </a:p>
          <a:p>
            <a:pPr marL="228600" lvl="0" indent="-228600" algn="l" rtl="0">
              <a:lnSpc>
                <a:spcPct val="90000"/>
              </a:lnSpc>
              <a:spcBef>
                <a:spcPts val="1000"/>
              </a:spcBef>
              <a:spcAft>
                <a:spcPts val="0"/>
              </a:spcAft>
              <a:buClr>
                <a:srgbClr val="003764"/>
              </a:buClr>
              <a:buSzPts val="2800"/>
              <a:buChar char="•"/>
            </a:pPr>
            <a:r>
              <a:rPr lang="en-US"/>
              <a:t>Are we applying equity vs equality?</a:t>
            </a:r>
            <a:endParaRPr/>
          </a:p>
          <a:p>
            <a:pPr marL="228600" lvl="0" indent="-228600" algn="l" rtl="0">
              <a:lnSpc>
                <a:spcPct val="90000"/>
              </a:lnSpc>
              <a:spcBef>
                <a:spcPts val="1000"/>
              </a:spcBef>
              <a:spcAft>
                <a:spcPts val="0"/>
              </a:spcAft>
              <a:buClr>
                <a:srgbClr val="003764"/>
              </a:buClr>
              <a:buSzPts val="2800"/>
              <a:buChar char="•"/>
            </a:pPr>
            <a:r>
              <a:rPr lang="en-US"/>
              <a:t>Are we engaging in bias disruption</a:t>
            </a:r>
            <a:endParaRPr/>
          </a:p>
        </p:txBody>
      </p:sp>
      <p:sp>
        <p:nvSpPr>
          <p:cNvPr id="333" name="Google Shape;333;p3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342342" y="1709744"/>
            <a:ext cx="8529924"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ANTI-OPPRESSIVE VALUES</a:t>
            </a:r>
            <a:endParaRPr/>
          </a:p>
        </p:txBody>
      </p:sp>
      <p:sp>
        <p:nvSpPr>
          <p:cNvPr id="339" name="Google Shape;339;p3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536860" y="1297459"/>
            <a:ext cx="8336975" cy="7262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ANTI-OPPRESSIVE VALUES</a:t>
            </a:r>
            <a:endParaRPr/>
          </a:p>
        </p:txBody>
      </p:sp>
      <p:sp>
        <p:nvSpPr>
          <p:cNvPr id="345" name="Google Shape;345;p33"/>
          <p:cNvSpPr txBox="1">
            <a:spLocks noGrp="1"/>
          </p:cNvSpPr>
          <p:nvPr>
            <p:ph type="body" idx="1"/>
          </p:nvPr>
        </p:nvSpPr>
        <p:spPr>
          <a:xfrm>
            <a:off x="691978" y="2261287"/>
            <a:ext cx="8007179" cy="42226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b="1"/>
              <a:t>Passion</a:t>
            </a:r>
            <a:endParaRPr/>
          </a:p>
          <a:p>
            <a:pPr marL="228600" lvl="0" indent="-228600" algn="l" rtl="0">
              <a:lnSpc>
                <a:spcPct val="90000"/>
              </a:lnSpc>
              <a:spcBef>
                <a:spcPts val="1000"/>
              </a:spcBef>
              <a:spcAft>
                <a:spcPts val="0"/>
              </a:spcAft>
              <a:buClr>
                <a:srgbClr val="003764"/>
              </a:buClr>
              <a:buSzPts val="2800"/>
              <a:buChar char="•"/>
            </a:pPr>
            <a:r>
              <a:rPr lang="en-US" b="1"/>
              <a:t>Awareness</a:t>
            </a:r>
            <a:r>
              <a:rPr lang="en-US"/>
              <a:t> </a:t>
            </a:r>
            <a:endParaRPr/>
          </a:p>
          <a:p>
            <a:pPr marL="228600" lvl="0" indent="-228600" algn="l" rtl="0">
              <a:lnSpc>
                <a:spcPct val="90000"/>
              </a:lnSpc>
              <a:spcBef>
                <a:spcPts val="1000"/>
              </a:spcBef>
              <a:spcAft>
                <a:spcPts val="0"/>
              </a:spcAft>
              <a:buClr>
                <a:srgbClr val="003764"/>
              </a:buClr>
              <a:buSzPts val="2800"/>
              <a:buChar char="•"/>
            </a:pPr>
            <a:r>
              <a:rPr lang="en-US" b="1"/>
              <a:t>Knowledge</a:t>
            </a:r>
            <a:endParaRPr/>
          </a:p>
          <a:p>
            <a:pPr marL="228600" lvl="0" indent="-228600" algn="l" rtl="0">
              <a:lnSpc>
                <a:spcPct val="90000"/>
              </a:lnSpc>
              <a:spcBef>
                <a:spcPts val="1000"/>
              </a:spcBef>
              <a:spcAft>
                <a:spcPts val="0"/>
              </a:spcAft>
              <a:buClr>
                <a:srgbClr val="003764"/>
              </a:buClr>
              <a:buSzPts val="2800"/>
              <a:buChar char="•"/>
            </a:pPr>
            <a:r>
              <a:rPr lang="en-US" b="1"/>
              <a:t>Honestly</a:t>
            </a:r>
            <a:endParaRPr/>
          </a:p>
          <a:p>
            <a:pPr marL="228600" lvl="0" indent="-228600" algn="l" rtl="0">
              <a:lnSpc>
                <a:spcPct val="90000"/>
              </a:lnSpc>
              <a:spcBef>
                <a:spcPts val="1000"/>
              </a:spcBef>
              <a:spcAft>
                <a:spcPts val="0"/>
              </a:spcAft>
              <a:buClr>
                <a:srgbClr val="003764"/>
              </a:buClr>
              <a:buSzPts val="2800"/>
              <a:buChar char="•"/>
            </a:pPr>
            <a:r>
              <a:rPr lang="en-US" b="1"/>
              <a:t>Skills</a:t>
            </a:r>
            <a:r>
              <a:rPr lang="en-US"/>
              <a:t> </a:t>
            </a:r>
            <a:endParaRPr/>
          </a:p>
          <a:p>
            <a:pPr marL="228600" lvl="0" indent="-127000" algn="l" rtl="0">
              <a:lnSpc>
                <a:spcPct val="90000"/>
              </a:lnSpc>
              <a:spcBef>
                <a:spcPts val="1000"/>
              </a:spcBef>
              <a:spcAft>
                <a:spcPts val="0"/>
              </a:spcAft>
              <a:buClr>
                <a:srgbClr val="003764"/>
              </a:buClr>
              <a:buSzPts val="1600"/>
              <a:buNone/>
            </a:pPr>
            <a:endParaRPr sz="1600" u="sng">
              <a:solidFill>
                <a:schemeClr val="hlink"/>
              </a:solidFill>
              <a:hlinkClick r:id="rId3"/>
            </a:endParaRPr>
          </a:p>
          <a:p>
            <a:pPr marL="0" lvl="0" indent="0" algn="l" rtl="0">
              <a:lnSpc>
                <a:spcPct val="90000"/>
              </a:lnSpc>
              <a:spcBef>
                <a:spcPts val="1000"/>
              </a:spcBef>
              <a:spcAft>
                <a:spcPts val="0"/>
              </a:spcAft>
              <a:buClr>
                <a:srgbClr val="003764"/>
              </a:buClr>
              <a:buSzPts val="1600"/>
              <a:buNone/>
            </a:pPr>
            <a:r>
              <a:rPr lang="en-US" sz="1600" u="sng">
                <a:solidFill>
                  <a:schemeClr val="hlink"/>
                </a:solidFill>
                <a:hlinkClick r:id="rId3"/>
              </a:rPr>
              <a:t>A look at positionalities, identity, intersectionality, and privilege</a:t>
            </a:r>
            <a:r>
              <a:rPr lang="en-US" sz="1600"/>
              <a:t>. Michigan Online. Retrieved 06/03/24</a:t>
            </a:r>
            <a:endParaRPr/>
          </a:p>
        </p:txBody>
      </p:sp>
      <p:sp>
        <p:nvSpPr>
          <p:cNvPr id="346" name="Google Shape;346;p33"/>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4"/>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WE WANT BELONGING</a:t>
            </a:r>
            <a:endParaRPr/>
          </a:p>
        </p:txBody>
      </p:sp>
      <p:sp>
        <p:nvSpPr>
          <p:cNvPr id="352" name="Google Shape;352;p34"/>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None/>
            </a:pPr>
            <a:endParaRPr/>
          </a:p>
        </p:txBody>
      </p:sp>
      <p:sp>
        <p:nvSpPr>
          <p:cNvPr id="353" name="Google Shape;353;p34"/>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idx="4294967295"/>
          </p:nvPr>
        </p:nvSpPr>
        <p:spPr>
          <a:xfrm>
            <a:off x="536860" y="1481558"/>
            <a:ext cx="8336975" cy="512758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3764"/>
              </a:buClr>
              <a:buSzPts val="2800"/>
              <a:buFont typeface="Arial"/>
              <a:buNone/>
              <a:tabLst/>
              <a:defRPr/>
            </a:pP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“To </a:t>
            </a:r>
            <a:r>
              <a:rPr kumimoji="0" lang="en-US" sz="2800" b="1"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remedy</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institutional racism, we must </a:t>
            </a:r>
            <a:r>
              <a:rPr kumimoji="0" lang="en-US" sz="2800" b="0" i="0" u="none" strike="noStrike" kern="0" cap="none" spc="0" normalizeH="0" baseline="0" noProof="0" dirty="0">
                <a:ln>
                  <a:noFill/>
                </a:ln>
                <a:solidFill>
                  <a:srgbClr val="003764"/>
                </a:solidFill>
                <a:effectLst/>
                <a:highlight>
                  <a:srgbClr val="FFFF00"/>
                </a:highlight>
                <a:uLnTx/>
                <a:uFillTx/>
                <a:latin typeface="Libre Franklin"/>
                <a:ea typeface="Libre Franklin"/>
                <a:cs typeface="Libre Franklin"/>
                <a:sym typeface="Libre Franklin"/>
              </a:rPr>
              <a:t>identify</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a:t>
            </a:r>
            <a:r>
              <a:rPr kumimoji="0" lang="en-US" sz="2800" b="0" i="0" u="none" strike="noStrike" kern="0" cap="none" spc="0" normalizeH="0" baseline="0" noProof="0" dirty="0">
                <a:ln>
                  <a:noFill/>
                </a:ln>
                <a:solidFill>
                  <a:srgbClr val="003764"/>
                </a:solidFill>
                <a:effectLst/>
                <a:highlight>
                  <a:srgbClr val="FFFF00"/>
                </a:highlight>
                <a:uLnTx/>
                <a:uFillTx/>
                <a:latin typeface="Libre Franklin"/>
                <a:ea typeface="Libre Franklin"/>
                <a:cs typeface="Libre Franklin"/>
                <a:sym typeface="Libre Franklin"/>
              </a:rPr>
              <a:t>policies and practices </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that perpetuate racial disparities even inadvertently, and change them. To </a:t>
            </a:r>
            <a:r>
              <a:rPr kumimoji="0" lang="en-US" sz="2800" b="1" i="0" u="none" strike="noStrike" kern="0" cap="none" spc="0" normalizeH="0" baseline="0" noProof="0" dirty="0">
                <a:ln>
                  <a:noFill/>
                </a:ln>
                <a:solidFill>
                  <a:srgbClr val="003764"/>
                </a:solidFill>
                <a:effectLst/>
                <a:highlight>
                  <a:srgbClr val="FFFF00"/>
                </a:highlight>
                <a:uLnTx/>
                <a:uFillTx/>
                <a:latin typeface="Libre Franklin"/>
                <a:ea typeface="Libre Franklin"/>
                <a:cs typeface="Libre Franklin"/>
                <a:sym typeface="Libre Franklin"/>
              </a:rPr>
              <a:t>counter</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structural racism, however, we must </a:t>
            </a:r>
            <a:r>
              <a:rPr kumimoji="0" lang="en-US" sz="2800" b="0" i="0" u="none" strike="noStrike" kern="0" cap="none" spc="0" normalizeH="0" baseline="0" noProof="0" dirty="0">
                <a:ln>
                  <a:noFill/>
                </a:ln>
                <a:solidFill>
                  <a:srgbClr val="003764"/>
                </a:solidFill>
                <a:effectLst/>
                <a:highlight>
                  <a:srgbClr val="FFFF00"/>
                </a:highlight>
                <a:uLnTx/>
                <a:uFillTx/>
                <a:latin typeface="Libre Franklin"/>
                <a:ea typeface="Libre Franklin"/>
                <a:cs typeface="Libre Franklin"/>
                <a:sym typeface="Libre Franklin"/>
              </a:rPr>
              <a:t>pursue policies that PROMOTE racial equity and advance equal opportunity for all</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a:t>
            </a:r>
            <a:r>
              <a:rPr kumimoji="0" lang="en-US" sz="2800" b="1"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a:t>
            </a:r>
            <a:endPar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90000"/>
              </a:lnSpc>
              <a:spcBef>
                <a:spcPts val="1000"/>
              </a:spcBef>
              <a:spcAft>
                <a:spcPts val="0"/>
              </a:spcAft>
              <a:buClr>
                <a:srgbClr val="003764"/>
              </a:buClr>
              <a:buSzPts val="2800"/>
              <a:buFont typeface="Arial"/>
              <a:buNone/>
              <a:tabLst/>
              <a:defRPr/>
            </a:pP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Otherwise, structural racism will continue and when systems and structures reinforce inequality and exclusion, </a:t>
            </a:r>
            <a:r>
              <a:rPr kumimoji="0" lang="en-US" sz="2800" b="1"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BELONGING</a:t>
            </a:r>
            <a:r>
              <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cannot take root and bloom. Ultimately, to build a world were all people feel a sense of belonging, we must understand and work together to end racism in all its forms.” </a:t>
            </a:r>
            <a:endParaRPr kumimoji="0" lang="en-US" sz="16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90000"/>
              </a:lnSpc>
              <a:spcBef>
                <a:spcPts val="1000"/>
              </a:spcBef>
              <a:spcAft>
                <a:spcPts val="0"/>
              </a:spcAft>
              <a:buClr>
                <a:srgbClr val="003764"/>
              </a:buClr>
              <a:buSzPts val="1600"/>
              <a:buFont typeface="Arial"/>
              <a:buNone/>
              <a:tabLst/>
              <a:defRPr/>
            </a:pPr>
            <a:r>
              <a:rPr kumimoji="0" lang="en-US" sz="1600" b="0" i="0" u="sng" strike="noStrike" kern="0" cap="none" spc="0" normalizeH="0" baseline="0" noProof="0" dirty="0">
                <a:ln>
                  <a:noFill/>
                </a:ln>
                <a:solidFill>
                  <a:schemeClr val="hlink"/>
                </a:solidFill>
                <a:effectLst/>
                <a:uLnTx/>
                <a:uFillTx/>
                <a:latin typeface="Libre Franklin"/>
                <a:ea typeface="Libre Franklin"/>
                <a:cs typeface="Libre Franklin"/>
                <a:sym typeface="Libre Franklin"/>
                <a:hlinkClick r:id="rId3"/>
              </a:rPr>
              <a:t>Structural Racism Explained</a:t>
            </a:r>
            <a:r>
              <a:rPr kumimoji="0" lang="en-US" sz="16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rPr>
              <a:t> by the UC Berkeley Othering and Belonging Institute</a:t>
            </a:r>
            <a:endParaRPr kumimoji="0" lang="en-US" sz="2800" b="0" i="0" u="none" strike="noStrike" kern="0" cap="none" spc="0" normalizeH="0" baseline="0" noProof="0" dirty="0">
              <a:ln>
                <a:noFill/>
              </a:ln>
              <a:solidFill>
                <a:srgbClr val="003764"/>
              </a:solidFill>
              <a:effectLst/>
              <a:uLnTx/>
              <a:uFillTx/>
              <a:latin typeface="Libre Franklin"/>
              <a:ea typeface="Libre Franklin"/>
              <a:cs typeface="Libre Franklin"/>
              <a:sym typeface="Libre Franklin"/>
            </a:endParaRPr>
          </a:p>
        </p:txBody>
      </p:sp>
      <p:sp>
        <p:nvSpPr>
          <p:cNvPr id="359" name="Google Shape;359;p35"/>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title"/>
          </p:nvPr>
        </p:nvSpPr>
        <p:spPr>
          <a:xfrm>
            <a:off x="536860" y="1050323"/>
            <a:ext cx="8336975" cy="6919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3500"/>
              <a:buFont typeface="Libre Franklin Medium"/>
              <a:buNone/>
            </a:pPr>
            <a:r>
              <a:rPr lang="en-US"/>
              <a:t>SUMMARY</a:t>
            </a:r>
            <a:endParaRPr/>
          </a:p>
        </p:txBody>
      </p:sp>
      <p:sp>
        <p:nvSpPr>
          <p:cNvPr id="365" name="Google Shape;365;p36"/>
          <p:cNvSpPr txBox="1">
            <a:spLocks noGrp="1"/>
          </p:cNvSpPr>
          <p:nvPr>
            <p:ph type="body" idx="1"/>
          </p:nvPr>
        </p:nvSpPr>
        <p:spPr>
          <a:xfrm>
            <a:off x="539107" y="1952368"/>
            <a:ext cx="8334728" cy="476910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solidFill>
                  <a:schemeClr val="dk1"/>
                </a:solidFill>
              </a:rPr>
              <a:t>Anti-racist coordinated care is a way of being. We cannot be antiracist oriented with our students if we are not this all the time.</a:t>
            </a:r>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Cultural humility is the foundation. It is about being aware of who we are and what our limitations are and being other oriented.</a:t>
            </a:r>
            <a:endParaRPr/>
          </a:p>
        </p:txBody>
      </p:sp>
      <p:sp>
        <p:nvSpPr>
          <p:cNvPr id="366" name="Google Shape;366;p3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7"/>
          <p:cNvSpPr txBox="1">
            <a:spLocks noGrp="1"/>
          </p:cNvSpPr>
          <p:nvPr>
            <p:ph type="body" idx="1"/>
          </p:nvPr>
        </p:nvSpPr>
        <p:spPr>
          <a:xfrm>
            <a:off x="270166" y="1078310"/>
            <a:ext cx="8603669" cy="56431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solidFill>
                  <a:schemeClr val="dk1"/>
                </a:solidFill>
              </a:rPr>
              <a:t>Anti-racist coordinated care involves:</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Work within our scope of practice and boundaries to uncover the inequities that become the basis of the plan we develop.</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Recognizing oppression as systematic mistreatment of particular individuals sustained by pervasive beliefs, laws or policies, behaviors, and feelings.</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Validating students’ experience, seeing culture as an opportunity, and being willing to be vulnerable so we can gain knowledge about systems and how they perpetuate marginalization and offer privilege.</a:t>
            </a:r>
            <a:endParaRPr dirty="0">
              <a:solidFill>
                <a:schemeClr val="dk1"/>
              </a:solidFill>
            </a:endParaRPr>
          </a:p>
        </p:txBody>
      </p:sp>
      <p:sp>
        <p:nvSpPr>
          <p:cNvPr id="373" name="Google Shape;373;p37"/>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body" idx="1"/>
          </p:nvPr>
        </p:nvSpPr>
        <p:spPr>
          <a:xfrm>
            <a:off x="291215" y="1718732"/>
            <a:ext cx="8582620" cy="500274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solidFill>
                  <a:schemeClr val="dk1"/>
                </a:solidFill>
              </a:rPr>
              <a:t>A commitment to anti-racist practice as a journey requiring deliberate and consistent work (individual, interpersonal, institutional, and systemic/cultural).</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The active practice of identifying and opposing policies, behaviors, and beliefs that perpetuate all forms of oppression.</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The active practice of creating policies and initiatives that create and foster equitable outcomes.</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endParaRPr lang="en-US" dirty="0">
              <a:solidFill>
                <a:schemeClr val="dk1"/>
              </a:solidFill>
            </a:endParaRPr>
          </a:p>
        </p:txBody>
      </p:sp>
      <p:sp>
        <p:nvSpPr>
          <p:cNvPr id="379" name="Google Shape;379;p38"/>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body" idx="1"/>
          </p:nvPr>
        </p:nvSpPr>
        <p:spPr>
          <a:xfrm>
            <a:off x="291215" y="1469001"/>
            <a:ext cx="8582620" cy="52524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endParaRPr lang="en-US"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Addressing racial equity detours and engagement of equity literacy principles.</a:t>
            </a:r>
            <a:endParaRPr dirty="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dk1"/>
                </a:solidFill>
              </a:rPr>
              <a:t>The use of intersectional analysis to guide our equitable practice.</a:t>
            </a:r>
            <a:endParaRPr dirty="0">
              <a:solidFill>
                <a:schemeClr val="dk1"/>
              </a:solidFill>
            </a:endParaRPr>
          </a:p>
          <a:p>
            <a:pPr marL="228600" lvl="0" indent="-50800" algn="l" rtl="0">
              <a:lnSpc>
                <a:spcPct val="90000"/>
              </a:lnSpc>
              <a:spcBef>
                <a:spcPts val="1000"/>
              </a:spcBef>
              <a:spcAft>
                <a:spcPts val="0"/>
              </a:spcAft>
              <a:buClr>
                <a:srgbClr val="003764"/>
              </a:buClr>
              <a:buSzPts val="2800"/>
              <a:buNone/>
            </a:pPr>
            <a:endParaRPr>
              <a:solidFill>
                <a:schemeClr val="dk1"/>
              </a:solidFill>
            </a:endParaRPr>
          </a:p>
          <a:p>
            <a:pPr marL="0" lvl="0" indent="0" algn="ctr" rtl="0">
              <a:lnSpc>
                <a:spcPct val="90000"/>
              </a:lnSpc>
              <a:spcBef>
                <a:spcPts val="1000"/>
              </a:spcBef>
              <a:spcAft>
                <a:spcPts val="0"/>
              </a:spcAft>
              <a:buClr>
                <a:srgbClr val="003764"/>
              </a:buClr>
              <a:buSzPts val="1800"/>
              <a:buNone/>
            </a:pPr>
            <a:endParaRPr sz="1800">
              <a:solidFill>
                <a:schemeClr val="dk1"/>
              </a:solidFill>
            </a:endParaRPr>
          </a:p>
          <a:p>
            <a:pPr marL="228600" lvl="0" indent="-50800" algn="l" rtl="0">
              <a:lnSpc>
                <a:spcPct val="90000"/>
              </a:lnSpc>
              <a:spcBef>
                <a:spcPts val="1000"/>
              </a:spcBef>
              <a:spcAft>
                <a:spcPts val="0"/>
              </a:spcAft>
              <a:buClr>
                <a:srgbClr val="003764"/>
              </a:buClr>
              <a:buSzPts val="2800"/>
              <a:buNone/>
            </a:pPr>
            <a:endParaRPr/>
          </a:p>
        </p:txBody>
      </p:sp>
      <p:sp>
        <p:nvSpPr>
          <p:cNvPr id="379" name="Google Shape;379;p38"/>
          <p:cNvSpPr txBox="1">
            <a:spLocks noGrp="1"/>
          </p:cNvSpPr>
          <p:nvPr>
            <p:ph type="title" idx="4294967295"/>
          </p:nvPr>
        </p:nvSpPr>
        <p:spPr>
          <a:xfrm>
            <a:off x="8406245" y="6483926"/>
            <a:ext cx="467590" cy="23754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105660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536860" y="1261642"/>
            <a:ext cx="8336975" cy="7523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ROADMAP</a:t>
            </a:r>
            <a:endParaRPr/>
          </a:p>
        </p:txBody>
      </p:sp>
      <p:sp>
        <p:nvSpPr>
          <p:cNvPr id="134" name="Google Shape;134;p4"/>
          <p:cNvSpPr txBox="1">
            <a:spLocks noGrp="1"/>
          </p:cNvSpPr>
          <p:nvPr>
            <p:ph type="body" idx="1"/>
          </p:nvPr>
        </p:nvSpPr>
        <p:spPr>
          <a:xfrm>
            <a:off x="536860" y="2013996"/>
            <a:ext cx="8336975" cy="446992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3600"/>
              <a:buChar char="•"/>
            </a:pPr>
            <a:r>
              <a:rPr lang="en-US" sz="3600"/>
              <a:t>Definitions</a:t>
            </a:r>
            <a:endParaRPr/>
          </a:p>
          <a:p>
            <a:pPr marL="228600" lvl="0" indent="-228600" algn="l" rtl="0">
              <a:lnSpc>
                <a:spcPct val="90000"/>
              </a:lnSpc>
              <a:spcBef>
                <a:spcPts val="1000"/>
              </a:spcBef>
              <a:spcAft>
                <a:spcPts val="0"/>
              </a:spcAft>
              <a:buClr>
                <a:srgbClr val="003764"/>
              </a:buClr>
              <a:buSzPts val="3600"/>
              <a:buChar char="•"/>
            </a:pPr>
            <a:r>
              <a:rPr lang="en-US" sz="3600"/>
              <a:t>Elements of Anti-Racist Education</a:t>
            </a:r>
            <a:endParaRPr/>
          </a:p>
          <a:p>
            <a:pPr marL="228600" lvl="0" indent="-228600" algn="l" rtl="0">
              <a:lnSpc>
                <a:spcPct val="90000"/>
              </a:lnSpc>
              <a:spcBef>
                <a:spcPts val="1000"/>
              </a:spcBef>
              <a:spcAft>
                <a:spcPts val="0"/>
              </a:spcAft>
              <a:buClr>
                <a:srgbClr val="003764"/>
              </a:buClr>
              <a:buSzPts val="3600"/>
              <a:buChar char="•"/>
            </a:pPr>
            <a:r>
              <a:rPr lang="en-US" sz="3600"/>
              <a:t>Oppression as a Catalyst</a:t>
            </a:r>
            <a:endParaRPr/>
          </a:p>
          <a:p>
            <a:pPr marL="228600" lvl="0" indent="-228600" algn="l" rtl="0">
              <a:lnSpc>
                <a:spcPct val="90000"/>
              </a:lnSpc>
              <a:spcBef>
                <a:spcPts val="1000"/>
              </a:spcBef>
              <a:spcAft>
                <a:spcPts val="0"/>
              </a:spcAft>
              <a:buClr>
                <a:srgbClr val="003764"/>
              </a:buClr>
              <a:buSzPts val="3600"/>
              <a:buChar char="•"/>
            </a:pPr>
            <a:r>
              <a:rPr lang="en-US" sz="3600"/>
              <a:t>Equity Detours</a:t>
            </a:r>
            <a:endParaRPr/>
          </a:p>
          <a:p>
            <a:pPr marL="228600" lvl="0" indent="-228600" algn="l" rtl="0">
              <a:lnSpc>
                <a:spcPct val="90000"/>
              </a:lnSpc>
              <a:spcBef>
                <a:spcPts val="1000"/>
              </a:spcBef>
              <a:spcAft>
                <a:spcPts val="0"/>
              </a:spcAft>
              <a:buClr>
                <a:srgbClr val="003764"/>
              </a:buClr>
              <a:buSzPts val="3600"/>
              <a:buChar char="•"/>
            </a:pPr>
            <a:r>
              <a:rPr lang="en-US" sz="3600"/>
              <a:t>Equity Literacy</a:t>
            </a:r>
            <a:endParaRPr/>
          </a:p>
          <a:p>
            <a:pPr marL="228600" lvl="0" indent="-228600" algn="l" rtl="0">
              <a:lnSpc>
                <a:spcPct val="90000"/>
              </a:lnSpc>
              <a:spcBef>
                <a:spcPts val="1000"/>
              </a:spcBef>
              <a:spcAft>
                <a:spcPts val="0"/>
              </a:spcAft>
              <a:buClr>
                <a:srgbClr val="003764"/>
              </a:buClr>
              <a:buSzPts val="3600"/>
              <a:buChar char="•"/>
            </a:pPr>
            <a:r>
              <a:rPr lang="en-US" sz="3600"/>
              <a:t>Anti-Oppressive Values</a:t>
            </a:r>
            <a:endParaRPr/>
          </a:p>
          <a:p>
            <a:pPr marL="228600" lvl="0" indent="-228600" algn="l" rtl="0">
              <a:lnSpc>
                <a:spcPct val="90000"/>
              </a:lnSpc>
              <a:spcBef>
                <a:spcPts val="1000"/>
              </a:spcBef>
              <a:spcAft>
                <a:spcPts val="0"/>
              </a:spcAft>
              <a:buClr>
                <a:srgbClr val="003764"/>
              </a:buClr>
              <a:buSzPts val="3600"/>
              <a:buChar char="•"/>
            </a:pPr>
            <a:r>
              <a:rPr lang="en-US" sz="3600"/>
              <a:t>Intersectional Analysis</a:t>
            </a:r>
            <a:endParaRPr/>
          </a:p>
          <a:p>
            <a:pPr marL="228600" lvl="0" indent="-50800" algn="l" rtl="0">
              <a:lnSpc>
                <a:spcPct val="90000"/>
              </a:lnSpc>
              <a:spcBef>
                <a:spcPts val="1000"/>
              </a:spcBef>
              <a:spcAft>
                <a:spcPts val="0"/>
              </a:spcAft>
              <a:buClr>
                <a:srgbClr val="003764"/>
              </a:buClr>
              <a:buSzPts val="2800"/>
              <a:buNone/>
            </a:pPr>
            <a:endParaRPr/>
          </a:p>
        </p:txBody>
      </p:sp>
      <p:sp>
        <p:nvSpPr>
          <p:cNvPr id="135" name="Google Shape;135;p4"/>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title" idx="4294967295"/>
          </p:nvPr>
        </p:nvSpPr>
        <p:spPr>
          <a:xfrm>
            <a:off x="8416636" y="6529852"/>
            <a:ext cx="457199" cy="19162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chemeClr val="dk1"/>
                </a:solidFill>
                <a:effectLst/>
                <a:uLnTx/>
                <a:uFillTx/>
                <a:latin typeface="Libre Franklin"/>
                <a:ea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1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endParaRPr>
          </a:p>
        </p:txBody>
      </p:sp>
      <p:pic>
        <p:nvPicPr>
          <p:cNvPr id="386" name="Google Shape;386;p39" descr="Image of book cover for Antiracist Counseling in Schools and Communities by Cheryl Holcomb-McCoy"/>
          <p:cNvPicPr preferRelativeResize="0"/>
          <p:nvPr/>
        </p:nvPicPr>
        <p:blipFill rotWithShape="1">
          <a:blip r:embed="rId3">
            <a:alphaModFix/>
          </a:blip>
          <a:srcRect/>
          <a:stretch/>
        </p:blipFill>
        <p:spPr>
          <a:xfrm>
            <a:off x="512063" y="1253599"/>
            <a:ext cx="2105787" cy="2501538"/>
          </a:xfrm>
          <a:prstGeom prst="rect">
            <a:avLst/>
          </a:prstGeom>
          <a:noFill/>
          <a:ln>
            <a:noFill/>
          </a:ln>
        </p:spPr>
      </p:pic>
      <p:pic>
        <p:nvPicPr>
          <p:cNvPr id="387" name="Google Shape;387;p39" descr="&#10;Stock image for Culturally Responsive Teaching and The Brain: Promoting Authentic Engagement and Rigor Among Culturally and Linguistically Diverse Students for sale by HPB-Red"/>
          <p:cNvPicPr preferRelativeResize="0"/>
          <p:nvPr/>
        </p:nvPicPr>
        <p:blipFill rotWithShape="1">
          <a:blip r:embed="rId4">
            <a:alphaModFix/>
          </a:blip>
          <a:srcRect/>
          <a:stretch/>
        </p:blipFill>
        <p:spPr>
          <a:xfrm>
            <a:off x="2909889" y="1253599"/>
            <a:ext cx="2105788" cy="2416194"/>
          </a:xfrm>
          <a:prstGeom prst="rect">
            <a:avLst/>
          </a:prstGeom>
          <a:noFill/>
          <a:ln>
            <a:noFill/>
          </a:ln>
        </p:spPr>
      </p:pic>
      <p:pic>
        <p:nvPicPr>
          <p:cNvPr id="388" name="Google Shape;388;p39" descr="Equity-Centered Trauma-Informed Education"/>
          <p:cNvPicPr preferRelativeResize="0"/>
          <p:nvPr/>
        </p:nvPicPr>
        <p:blipFill rotWithShape="1">
          <a:blip r:embed="rId5">
            <a:alphaModFix/>
          </a:blip>
          <a:srcRect/>
          <a:stretch/>
        </p:blipFill>
        <p:spPr>
          <a:xfrm>
            <a:off x="5336296" y="1166484"/>
            <a:ext cx="2107518" cy="2588653"/>
          </a:xfrm>
          <a:prstGeom prst="rect">
            <a:avLst/>
          </a:prstGeom>
          <a:noFill/>
          <a:ln>
            <a:noFill/>
          </a:ln>
        </p:spPr>
      </p:pic>
      <p:pic>
        <p:nvPicPr>
          <p:cNvPr id="389" name="Google Shape;389;p39" descr="Inclusion on Purpose: An Intersectional Approach to Creating a Culture of Belonging at Work"/>
          <p:cNvPicPr preferRelativeResize="0"/>
          <p:nvPr/>
        </p:nvPicPr>
        <p:blipFill rotWithShape="1">
          <a:blip r:embed="rId6">
            <a:alphaModFix/>
          </a:blip>
          <a:srcRect/>
          <a:stretch/>
        </p:blipFill>
        <p:spPr>
          <a:xfrm>
            <a:off x="512062" y="4124125"/>
            <a:ext cx="2105787" cy="2501538"/>
          </a:xfrm>
          <a:prstGeom prst="rect">
            <a:avLst/>
          </a:prstGeom>
          <a:noFill/>
          <a:ln>
            <a:noFill/>
          </a:ln>
        </p:spPr>
      </p:pic>
      <p:pic>
        <p:nvPicPr>
          <p:cNvPr id="390" name="Google Shape;390;p39" descr="Image of book cover The Sum of Us by Heather McGhee"/>
          <p:cNvPicPr preferRelativeResize="0"/>
          <p:nvPr/>
        </p:nvPicPr>
        <p:blipFill rotWithShape="1">
          <a:blip r:embed="rId7">
            <a:alphaModFix/>
          </a:blip>
          <a:srcRect/>
          <a:stretch/>
        </p:blipFill>
        <p:spPr>
          <a:xfrm>
            <a:off x="2916727" y="4102774"/>
            <a:ext cx="2105787" cy="2618701"/>
          </a:xfrm>
          <a:prstGeom prst="rect">
            <a:avLst/>
          </a:prstGeom>
          <a:noFill/>
          <a:ln>
            <a:noFill/>
          </a:ln>
        </p:spPr>
      </p:pic>
      <p:pic>
        <p:nvPicPr>
          <p:cNvPr id="391" name="Google Shape;391;p39" descr="Teaching For Diversity And Social Justice"/>
          <p:cNvPicPr preferRelativeResize="0"/>
          <p:nvPr/>
        </p:nvPicPr>
        <p:blipFill rotWithShape="1">
          <a:blip r:embed="rId8">
            <a:alphaModFix/>
          </a:blip>
          <a:srcRect/>
          <a:stretch/>
        </p:blipFill>
        <p:spPr>
          <a:xfrm>
            <a:off x="5321392" y="4102774"/>
            <a:ext cx="2122422" cy="26865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536860" y="1331089"/>
            <a:ext cx="8336975" cy="7755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RESOURCES</a:t>
            </a:r>
            <a:endParaRPr/>
          </a:p>
        </p:txBody>
      </p:sp>
      <p:sp>
        <p:nvSpPr>
          <p:cNvPr id="397" name="Google Shape;397;p40"/>
          <p:cNvSpPr txBox="1">
            <a:spLocks noGrp="1"/>
          </p:cNvSpPr>
          <p:nvPr>
            <p:ph type="body" idx="1"/>
          </p:nvPr>
        </p:nvSpPr>
        <p:spPr>
          <a:xfrm>
            <a:off x="536860" y="2106592"/>
            <a:ext cx="8336975" cy="44909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1800"/>
              <a:buChar char="•"/>
            </a:pPr>
            <a:r>
              <a:rPr lang="en-US" sz="1800"/>
              <a:t>Summers: Fundamentals of Case Management Practice: Skills for Human Services – 5</a:t>
            </a:r>
            <a:r>
              <a:rPr lang="en-US" sz="1800" baseline="30000"/>
              <a:t>th</a:t>
            </a:r>
            <a:r>
              <a:rPr lang="en-US" sz="1800"/>
              <a:t> Edition – 2015</a:t>
            </a:r>
            <a:endParaRPr/>
          </a:p>
          <a:p>
            <a:pPr marL="228600" lvl="0" indent="-228600" algn="l" rtl="0">
              <a:lnSpc>
                <a:spcPct val="90000"/>
              </a:lnSpc>
              <a:spcBef>
                <a:spcPts val="1000"/>
              </a:spcBef>
              <a:spcAft>
                <a:spcPts val="0"/>
              </a:spcAft>
              <a:buClr>
                <a:srgbClr val="003764"/>
              </a:buClr>
              <a:buSzPts val="1800"/>
              <a:buChar char="•"/>
            </a:pPr>
            <a:r>
              <a:rPr lang="en-US" sz="1800"/>
              <a:t>Culturally Responsive Teaching and the Brain: Promoting Authentic Engagement and Rigor Among Culturally and Linguistically Diverse Students. 2014</a:t>
            </a:r>
            <a:endParaRPr/>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3"/>
              </a:rPr>
              <a:t>Structural Racism Explained </a:t>
            </a:r>
            <a:r>
              <a:rPr lang="en-US" sz="1800"/>
              <a:t>by the UC Berkeley Othering and Belonging Institute</a:t>
            </a:r>
            <a:endParaRPr/>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4"/>
              </a:rPr>
              <a:t>A look at positionalities, identity, intersectionality, and privilege</a:t>
            </a:r>
            <a:r>
              <a:rPr lang="en-US" sz="1800"/>
              <a:t>. Michigan Online. Retrieved 06/03/24</a:t>
            </a:r>
            <a:endParaRPr/>
          </a:p>
          <a:p>
            <a:pPr marL="228600" lvl="0" indent="-228600" algn="l" rtl="0">
              <a:lnSpc>
                <a:spcPct val="90000"/>
              </a:lnSpc>
              <a:spcBef>
                <a:spcPts val="1000"/>
              </a:spcBef>
              <a:spcAft>
                <a:spcPts val="0"/>
              </a:spcAft>
              <a:buClr>
                <a:srgbClr val="003764"/>
              </a:buClr>
              <a:buSzPts val="1800"/>
              <a:buChar char="•"/>
            </a:pPr>
            <a:r>
              <a:rPr lang="en-US" sz="1800"/>
              <a:t>U.S. Department of Treasury – Post 56: </a:t>
            </a:r>
            <a:r>
              <a:rPr lang="en-US" sz="1800" u="sng">
                <a:solidFill>
                  <a:schemeClr val="hlink"/>
                </a:solidFill>
                <a:hlinkClick r:id="rId5"/>
              </a:rPr>
              <a:t>Racial Differences in Educational Experiences &amp; Attainment </a:t>
            </a:r>
            <a:r>
              <a:rPr lang="en-US" sz="1800"/>
              <a:t>– Retrieved 6/3/24</a:t>
            </a:r>
            <a:endParaRPr/>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6"/>
              </a:rPr>
              <a:t>FactSheet-Oppression: Oppression Without Bigots</a:t>
            </a:r>
            <a:r>
              <a:rPr lang="en-US" sz="1800"/>
              <a:t> by Abby L. Ferber, PhD and Dena R. Samuels, PhD</a:t>
            </a:r>
            <a:endParaRPr sz="1200"/>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7"/>
              </a:rPr>
              <a:t>Syracuse University – FYS 101: Intersectional Self - Retrieved 6/3/24</a:t>
            </a:r>
            <a:endParaRPr sz="1800"/>
          </a:p>
          <a:p>
            <a:pPr marL="228600" lvl="0" indent="-152400" algn="l" rtl="0">
              <a:lnSpc>
                <a:spcPct val="90000"/>
              </a:lnSpc>
              <a:spcBef>
                <a:spcPts val="1000"/>
              </a:spcBef>
              <a:spcAft>
                <a:spcPts val="0"/>
              </a:spcAft>
              <a:buClr>
                <a:srgbClr val="003764"/>
              </a:buClr>
              <a:buSzPts val="1200"/>
              <a:buNone/>
            </a:pPr>
            <a:endParaRPr sz="1200"/>
          </a:p>
          <a:p>
            <a:pPr marL="228600" lvl="0" indent="-152400" algn="l" rtl="0">
              <a:lnSpc>
                <a:spcPct val="90000"/>
              </a:lnSpc>
              <a:spcBef>
                <a:spcPts val="1000"/>
              </a:spcBef>
              <a:spcAft>
                <a:spcPts val="0"/>
              </a:spcAft>
              <a:buClr>
                <a:srgbClr val="003764"/>
              </a:buClr>
              <a:buSzPts val="1200"/>
              <a:buNone/>
            </a:pPr>
            <a:endParaRPr sz="1200"/>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p:txBody>
      </p:sp>
      <p:sp>
        <p:nvSpPr>
          <p:cNvPr id="398" name="Google Shape;398;p4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41"/>
          <p:cNvSpPr txBox="1">
            <a:spLocks noGrp="1"/>
          </p:cNvSpPr>
          <p:nvPr>
            <p:ph type="body" idx="1"/>
          </p:nvPr>
        </p:nvSpPr>
        <p:spPr>
          <a:xfrm>
            <a:off x="536860" y="1720071"/>
            <a:ext cx="8336975" cy="48885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1800"/>
              <a:buChar char="•"/>
            </a:pPr>
            <a:r>
              <a:rPr lang="en-US" sz="1800" u="sng">
                <a:solidFill>
                  <a:schemeClr val="hlink"/>
                </a:solidFill>
                <a:hlinkClick r:id="rId3"/>
              </a:rPr>
              <a:t>National Equity Project – Culturally responsive Teaching</a:t>
            </a:r>
            <a:r>
              <a:rPr lang="en-US" sz="1800"/>
              <a:t> – Retrieved 6/3/24</a:t>
            </a:r>
            <a:endParaRPr/>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4"/>
              </a:rPr>
              <a:t>Boston University Community Service Center</a:t>
            </a:r>
            <a:r>
              <a:rPr lang="en-US" sz="1800"/>
              <a:t> – What is Racism - Retrieved 7/15/24</a:t>
            </a:r>
            <a:endParaRPr/>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5"/>
              </a:rPr>
              <a:t>Implicit Bias and Structural Racialization by the National Equity Project</a:t>
            </a:r>
            <a:r>
              <a:rPr lang="en-US" sz="1800"/>
              <a:t> – Retrieved 7/15/24</a:t>
            </a:r>
            <a:endParaRPr/>
          </a:p>
          <a:p>
            <a:pPr marL="228600" lvl="0" indent="-228600" algn="l" rtl="0">
              <a:lnSpc>
                <a:spcPct val="90000"/>
              </a:lnSpc>
              <a:spcBef>
                <a:spcPts val="1000"/>
              </a:spcBef>
              <a:spcAft>
                <a:spcPts val="0"/>
              </a:spcAft>
              <a:buClr>
                <a:srgbClr val="003764"/>
              </a:buClr>
              <a:buSzPts val="1800"/>
              <a:buChar char="•"/>
            </a:pPr>
            <a:r>
              <a:rPr lang="en-US" sz="1800"/>
              <a:t>Adams, M., Bell, L. A., &amp; Griffin, P. (Eds.). (2007). </a:t>
            </a:r>
            <a:r>
              <a:rPr lang="en-US" sz="1800" i="1"/>
              <a:t>Teaching for diversity and social justice</a:t>
            </a:r>
            <a:r>
              <a:rPr lang="en-US" sz="1800"/>
              <a:t> (2nd ed.). Routledge/Taylor &amp; Francis Group. </a:t>
            </a:r>
            <a:r>
              <a:rPr lang="en-US" sz="1800" u="sng">
                <a:solidFill>
                  <a:schemeClr val="hlink"/>
                </a:solidFill>
                <a:hlinkClick r:id="rId6"/>
              </a:rPr>
              <a:t>https://doi.org/10.4324/9780203940822</a:t>
            </a:r>
            <a:endParaRPr sz="1800"/>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7"/>
              </a:rPr>
              <a:t>Avoiding Racial Equity Detours</a:t>
            </a:r>
            <a:endParaRPr sz="1800"/>
          </a:p>
          <a:p>
            <a:pPr marL="228600" lvl="0" indent="-228600" algn="l" rtl="0">
              <a:lnSpc>
                <a:spcPct val="90000"/>
              </a:lnSpc>
              <a:spcBef>
                <a:spcPts val="1000"/>
              </a:spcBef>
              <a:spcAft>
                <a:spcPts val="0"/>
              </a:spcAft>
              <a:buClr>
                <a:srgbClr val="003764"/>
              </a:buClr>
              <a:buSzPts val="1800"/>
              <a:buChar char="•"/>
            </a:pPr>
            <a:r>
              <a:rPr lang="en-US" sz="1800" u="sng">
                <a:solidFill>
                  <a:schemeClr val="hlink"/>
                </a:solidFill>
                <a:hlinkClick r:id="rId8"/>
              </a:rPr>
              <a:t>Equity Literacy Institute – Common Racial Equity Detours</a:t>
            </a:r>
            <a:endParaRPr sz="1800"/>
          </a:p>
          <a:p>
            <a:pPr marL="228600" lvl="0" indent="-228600" algn="l" rtl="0">
              <a:lnSpc>
                <a:spcPct val="90000"/>
              </a:lnSpc>
              <a:spcBef>
                <a:spcPts val="1000"/>
              </a:spcBef>
              <a:spcAft>
                <a:spcPts val="0"/>
              </a:spcAft>
              <a:buClr>
                <a:srgbClr val="003764"/>
              </a:buClr>
              <a:buSzPts val="1800"/>
              <a:buChar char="•"/>
            </a:pPr>
            <a:r>
              <a:rPr lang="en-US" sz="1800"/>
              <a:t>Gorski, P. (2019). Avoiding Racial Equity Detours. Educational Leadership, 76(7), 56-61.</a:t>
            </a:r>
            <a:endParaRPr/>
          </a:p>
          <a:p>
            <a:pPr marL="228600" lvl="0" indent="-228600" algn="l" rtl="0">
              <a:lnSpc>
                <a:spcPct val="90000"/>
              </a:lnSpc>
              <a:spcBef>
                <a:spcPts val="1000"/>
              </a:spcBef>
              <a:spcAft>
                <a:spcPts val="0"/>
              </a:spcAft>
              <a:buClr>
                <a:schemeClr val="dk1"/>
              </a:buClr>
              <a:buSzPts val="1800"/>
              <a:buChar char="•"/>
            </a:pPr>
            <a:r>
              <a:rPr lang="en-US" sz="1800">
                <a:solidFill>
                  <a:schemeClr val="dk1"/>
                </a:solidFill>
              </a:rPr>
              <a:t>Dr. Valerie Batt, “</a:t>
            </a:r>
            <a:r>
              <a:rPr lang="en-US" sz="1800" u="sng">
                <a:solidFill>
                  <a:schemeClr val="dk1"/>
                </a:solidFill>
                <a:hlinkClick r:id="rId9">
                  <a:extLst>
                    <a:ext uri="{A12FA001-AC4F-418D-AE19-62706E023703}">
                      <ahyp:hlinkClr xmlns:ahyp="http://schemas.microsoft.com/office/drawing/2018/hyperlinkcolor" val="tx"/>
                    </a:ext>
                  </a:extLst>
                </a:hlinkClick>
              </a:rPr>
              <a:t>Is Reconciliation Possible? Lessons from Combating Modern Racism</a:t>
            </a:r>
            <a:r>
              <a:rPr lang="en-US" sz="1800">
                <a:solidFill>
                  <a:schemeClr val="dk1"/>
                </a:solidFill>
              </a:rPr>
              <a:t>”</a:t>
            </a:r>
            <a:endParaRPr sz="1800"/>
          </a:p>
          <a:p>
            <a:pPr marL="228600" lvl="0" indent="-114300" algn="l" rtl="0">
              <a:lnSpc>
                <a:spcPct val="90000"/>
              </a:lnSpc>
              <a:spcBef>
                <a:spcPts val="1000"/>
              </a:spcBef>
              <a:spcAft>
                <a:spcPts val="0"/>
              </a:spcAft>
              <a:buClr>
                <a:srgbClr val="003764"/>
              </a:buClr>
              <a:buSzPts val="1800"/>
              <a:buNone/>
            </a:pPr>
            <a:endParaRPr sz="1800"/>
          </a:p>
          <a:p>
            <a:pPr marL="0" lvl="0" indent="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p:txBody>
      </p:sp>
      <p:sp>
        <p:nvSpPr>
          <p:cNvPr id="406" name="Google Shape;406;p4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
        <p:nvSpPr>
          <p:cNvPr id="2" name="Title 1">
            <a:extLst>
              <a:ext uri="{FF2B5EF4-FFF2-40B4-BE49-F238E27FC236}">
                <a16:creationId xmlns:a16="http://schemas.microsoft.com/office/drawing/2014/main" id="{A835D2F0-8E4A-832F-8C58-D6DAA51A29F6}"/>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References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628650" y="2893671"/>
            <a:ext cx="7886700" cy="28005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800"/>
              <a:buNone/>
            </a:pPr>
            <a:r>
              <a:rPr lang="en-US"/>
              <a:t>Claudia Avendaño-Ibarra MSW </a:t>
            </a:r>
            <a:endParaRPr/>
          </a:p>
          <a:p>
            <a:pPr marL="0" lvl="0" indent="0" algn="l" rtl="0">
              <a:lnSpc>
                <a:spcPct val="90000"/>
              </a:lnSpc>
              <a:spcBef>
                <a:spcPts val="750"/>
              </a:spcBef>
              <a:spcAft>
                <a:spcPts val="0"/>
              </a:spcAft>
              <a:buClr>
                <a:srgbClr val="003764"/>
              </a:buClr>
              <a:buSzPts val="2800"/>
              <a:buNone/>
            </a:pPr>
            <a:r>
              <a:rPr lang="en-US"/>
              <a:t>She, her, ella</a:t>
            </a:r>
            <a:endParaRPr/>
          </a:p>
          <a:p>
            <a:pPr marL="0" lvl="0" indent="0" algn="l" rtl="0">
              <a:lnSpc>
                <a:spcPct val="90000"/>
              </a:lnSpc>
              <a:spcBef>
                <a:spcPts val="750"/>
              </a:spcBef>
              <a:spcAft>
                <a:spcPts val="0"/>
              </a:spcAft>
              <a:buClr>
                <a:srgbClr val="003764"/>
              </a:buClr>
              <a:buSzPts val="2800"/>
              <a:buNone/>
            </a:pPr>
            <a:r>
              <a:rPr lang="en-US" u="sng">
                <a:solidFill>
                  <a:schemeClr val="hlink"/>
                </a:solidFill>
                <a:hlinkClick r:id="rId3"/>
              </a:rPr>
              <a:t>Claudia.avendano-ibarra@skagit.edu</a:t>
            </a:r>
            <a:endParaRPr/>
          </a:p>
          <a:p>
            <a:pPr marL="0" lvl="0" indent="0" algn="l" rtl="0">
              <a:lnSpc>
                <a:spcPct val="90000"/>
              </a:lnSpc>
              <a:spcBef>
                <a:spcPts val="750"/>
              </a:spcBef>
              <a:spcAft>
                <a:spcPts val="0"/>
              </a:spcAft>
              <a:buClr>
                <a:srgbClr val="003764"/>
              </a:buClr>
              <a:buSzPts val="2800"/>
              <a:buNone/>
            </a:pPr>
            <a:r>
              <a:rPr lang="en-US"/>
              <a:t>Human Services Department Chair</a:t>
            </a:r>
            <a:endParaRPr/>
          </a:p>
          <a:p>
            <a:pPr marL="0" lvl="0" indent="0" algn="l" rtl="0">
              <a:lnSpc>
                <a:spcPct val="90000"/>
              </a:lnSpc>
              <a:spcBef>
                <a:spcPts val="750"/>
              </a:spcBef>
              <a:spcAft>
                <a:spcPts val="0"/>
              </a:spcAft>
              <a:buClr>
                <a:srgbClr val="003764"/>
              </a:buClr>
              <a:buSzPts val="2800"/>
              <a:buNone/>
            </a:pPr>
            <a:endParaRPr/>
          </a:p>
        </p:txBody>
      </p:sp>
      <p:pic>
        <p:nvPicPr>
          <p:cNvPr id="413" name="Google Shape;413;p42" descr="https://lh7-us.googleusercontent.com/UJJhRTIEByuleWnRYVkgStbD9VvYvpqVWdREMfEC5l4WkBjS-j2xwHvMgNa6LR7ae_H3Qn1JRFsj6EGl9WWYbEkcE59mkYEuclUU9dcbJWR0AvQuusK6-fIfxKt7DDP_FPhqIIxtHPWVMzQZMj2yX1E"/>
          <p:cNvPicPr preferRelativeResize="0"/>
          <p:nvPr/>
        </p:nvPicPr>
        <p:blipFill rotWithShape="1">
          <a:blip r:embed="rId4">
            <a:alphaModFix/>
          </a:blip>
          <a:srcRect/>
          <a:stretch/>
        </p:blipFill>
        <p:spPr>
          <a:xfrm>
            <a:off x="6907619" y="2789067"/>
            <a:ext cx="1924050" cy="2695575"/>
          </a:xfrm>
          <a:prstGeom prst="rect">
            <a:avLst/>
          </a:prstGeom>
          <a:noFill/>
          <a:ln>
            <a:noFill/>
          </a:ln>
        </p:spPr>
      </p:pic>
      <p:sp>
        <p:nvSpPr>
          <p:cNvPr id="2" name="Title 1">
            <a:extLst>
              <a:ext uri="{FF2B5EF4-FFF2-40B4-BE49-F238E27FC236}">
                <a16:creationId xmlns:a16="http://schemas.microsoft.com/office/drawing/2014/main" id="{2C8824AF-94F8-B3C1-FF5B-B1ABE3C04372}"/>
              </a:ext>
            </a:extLst>
          </p:cNvPr>
          <p:cNvSpPr>
            <a:spLocks noGrp="1"/>
          </p:cNvSpPr>
          <p:nvPr>
            <p:ph type="title"/>
          </p:nvPr>
        </p:nvSpPr>
        <p:spPr>
          <a:xfrm>
            <a:off x="628650" y="-611619"/>
            <a:ext cx="7886700" cy="611619"/>
          </a:xfrm>
        </p:spPr>
        <p:txBody>
          <a:bodyPr spcFirstLastPara="1" wrap="square" lIns="91425" tIns="45700" rIns="91425" bIns="45700" anchor="b" anchorCtr="0">
            <a:noAutofit/>
          </a:bodyPr>
          <a:lstStyle/>
          <a:p>
            <a:r>
              <a:rPr lang="en-US" dirty="0"/>
              <a:t>Contact Information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a:t>TERMS YOU SHOULD KNOW</a:t>
            </a:r>
            <a:endParaRPr/>
          </a:p>
        </p:txBody>
      </p:sp>
      <p:sp>
        <p:nvSpPr>
          <p:cNvPr id="420" name="Google Shape;420;p43"/>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Courtesy of </a:t>
            </a:r>
          </a:p>
          <a:p>
            <a:pPr marL="0" lvl="0" indent="0" algn="l">
              <a:lnSpc>
                <a:spcPct val="90000"/>
              </a:lnSpc>
              <a:spcBef>
                <a:spcPts val="0"/>
              </a:spcBef>
              <a:spcAft>
                <a:spcPts val="0"/>
              </a:spcAft>
              <a:buSzPts val="2400"/>
              <a:buNone/>
            </a:pPr>
            <a:r>
              <a:rPr lang="en-US" dirty="0"/>
              <a:t>The </a:t>
            </a:r>
            <a:r>
              <a:rPr lang="en-US" u="sng" dirty="0">
                <a:solidFill>
                  <a:schemeClr val="hlink"/>
                </a:solidFill>
                <a:hlinkClick r:id="rId3">
                  <a:extLst>
                    <a:ext uri="{A12FA001-AC4F-418D-AE19-62706E023703}">
                      <ahyp:hlinkClr xmlns:ahyp="http://schemas.microsoft.com/office/drawing/2018/hyperlinkcolor" val="tx"/>
                    </a:ext>
                  </a:extLst>
                </a:hlinkClick>
              </a:rPr>
              <a:t>Boston University Community Service Center</a:t>
            </a:r>
            <a:endParaRPr dirty="0">
              <a:solidFill>
                <a:schemeClr val="hlink"/>
              </a:solidFill>
            </a:endParaRPr>
          </a:p>
          <a:p>
            <a:pPr marL="0" lvl="0" indent="0" algn="l" rtl="0">
              <a:lnSpc>
                <a:spcPct val="90000"/>
              </a:lnSpc>
              <a:spcBef>
                <a:spcPts val="1000"/>
              </a:spcBef>
              <a:spcAft>
                <a:spcPts val="0"/>
              </a:spcAft>
              <a:buClr>
                <a:srgbClr val="003764"/>
              </a:buClr>
              <a:buSzPts val="2400"/>
              <a:buNone/>
            </a:pPr>
            <a:r>
              <a:rPr lang="en-US" dirty="0"/>
              <a:t>What is Anti-Racism</a:t>
            </a:r>
            <a:endParaRPr/>
          </a:p>
        </p:txBody>
      </p:sp>
      <p:sp>
        <p:nvSpPr>
          <p:cNvPr id="421" name="Google Shape;421;p4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4"/>
          <p:cNvSpPr txBox="1">
            <a:spLocks noGrp="1"/>
          </p:cNvSpPr>
          <p:nvPr>
            <p:ph type="body" idx="1"/>
          </p:nvPr>
        </p:nvSpPr>
        <p:spPr>
          <a:xfrm>
            <a:off x="536860" y="1421028"/>
            <a:ext cx="8336975" cy="52114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000"/>
              <a:buChar char="•"/>
            </a:pPr>
            <a:r>
              <a:rPr lang="en-US" sz="2000" b="1"/>
              <a:t>Race</a:t>
            </a:r>
            <a:r>
              <a:rPr lang="en-US" sz="2000"/>
              <a:t>: False classification of people that is not based on any real or accurate biological or scientific truth. The concept of race was created as a classification of human being with the purpose to legitimize the dominance of white people over non-white people. </a:t>
            </a:r>
            <a:endParaRPr/>
          </a:p>
          <a:p>
            <a:pPr marL="228600" lvl="0" indent="-228600" algn="l" rtl="0">
              <a:lnSpc>
                <a:spcPct val="90000"/>
              </a:lnSpc>
              <a:spcBef>
                <a:spcPts val="1000"/>
              </a:spcBef>
              <a:spcAft>
                <a:spcPts val="0"/>
              </a:spcAft>
              <a:buClr>
                <a:srgbClr val="003764"/>
              </a:buClr>
              <a:buSzPts val="2000"/>
              <a:buChar char="•"/>
            </a:pPr>
            <a:r>
              <a:rPr lang="en-US" sz="2000" b="1"/>
              <a:t>Ethnicity</a:t>
            </a:r>
            <a:r>
              <a:rPr lang="en-US" sz="2000"/>
              <a:t>: Refers to the social characteristics that people may have in common, such as language, religion, regional background, culture, foods, etc., revealed by the traditions one follows.</a:t>
            </a:r>
            <a:endParaRPr/>
          </a:p>
          <a:p>
            <a:pPr marL="228600" lvl="0" indent="-228600" algn="l" rtl="0">
              <a:lnSpc>
                <a:spcPct val="90000"/>
              </a:lnSpc>
              <a:spcBef>
                <a:spcPts val="1000"/>
              </a:spcBef>
              <a:spcAft>
                <a:spcPts val="0"/>
              </a:spcAft>
              <a:buClr>
                <a:srgbClr val="003764"/>
              </a:buClr>
              <a:buSzPts val="2000"/>
              <a:buChar char="•"/>
            </a:pPr>
            <a:r>
              <a:rPr lang="en-US" sz="2000" b="1"/>
              <a:t>Racism</a:t>
            </a:r>
            <a:r>
              <a:rPr lang="en-US" sz="2000"/>
              <a:t>: Prejudice, discrimination, or antagonism directed against a person or people on the basis of their membership in a particular racial or ethnic group. A group that is typically a minority or is marginalized.</a:t>
            </a:r>
            <a:endParaRPr/>
          </a:p>
          <a:p>
            <a:pPr marL="228600" lvl="0" indent="-228600" algn="l" rtl="0">
              <a:lnSpc>
                <a:spcPct val="90000"/>
              </a:lnSpc>
              <a:spcBef>
                <a:spcPts val="1000"/>
              </a:spcBef>
              <a:spcAft>
                <a:spcPts val="0"/>
              </a:spcAft>
              <a:buClr>
                <a:srgbClr val="003764"/>
              </a:buClr>
              <a:buSzPts val="2000"/>
              <a:buChar char="•"/>
            </a:pPr>
            <a:r>
              <a:rPr lang="en-US" sz="2000" b="1"/>
              <a:t>Systemic Racism</a:t>
            </a:r>
            <a:r>
              <a:rPr lang="en-US" sz="2000"/>
              <a:t>: System or structures that have procedures or processes that disadvantage marginalized groups. </a:t>
            </a:r>
            <a:endParaRPr/>
          </a:p>
          <a:p>
            <a:pPr marL="228600" lvl="0" indent="-228600" algn="l" rtl="0">
              <a:lnSpc>
                <a:spcPct val="90000"/>
              </a:lnSpc>
              <a:spcBef>
                <a:spcPts val="1000"/>
              </a:spcBef>
              <a:spcAft>
                <a:spcPts val="0"/>
              </a:spcAft>
              <a:buClr>
                <a:srgbClr val="003764"/>
              </a:buClr>
              <a:buSzPts val="2000"/>
              <a:buChar char="•"/>
            </a:pPr>
            <a:r>
              <a:rPr lang="en-US" sz="2000" b="1"/>
              <a:t>Structural Racism</a:t>
            </a:r>
            <a:r>
              <a:rPr lang="en-US" sz="2000"/>
              <a:t>: Inequalities rooted in the system-wide operation of a society that excludes substantial numbers of members or particular groups from significant participation in major social institutions.</a:t>
            </a:r>
            <a:endParaRPr/>
          </a:p>
        </p:txBody>
      </p:sp>
      <p:sp>
        <p:nvSpPr>
          <p:cNvPr id="427" name="Google Shape;427;p44"/>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
        <p:nvSpPr>
          <p:cNvPr id="2" name="Title 1">
            <a:extLst>
              <a:ext uri="{FF2B5EF4-FFF2-40B4-BE49-F238E27FC236}">
                <a16:creationId xmlns:a16="http://schemas.microsoft.com/office/drawing/2014/main" id="{F6E798A2-0DBC-4DC2-2502-DD73AD0FECCB}"/>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Glossary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5"/>
          <p:cNvSpPr txBox="1">
            <a:spLocks noGrp="1"/>
          </p:cNvSpPr>
          <p:nvPr>
            <p:ph type="body" idx="1"/>
          </p:nvPr>
        </p:nvSpPr>
        <p:spPr>
          <a:xfrm>
            <a:off x="536860" y="1475232"/>
            <a:ext cx="8336975" cy="513563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000"/>
              <a:buChar char="•"/>
            </a:pPr>
            <a:r>
              <a:rPr lang="en-US" sz="2000" b="1"/>
              <a:t>Institutional Racism: </a:t>
            </a:r>
            <a:r>
              <a:rPr lang="en-US" sz="2000"/>
              <a:t>Refers to the policies and practices within and across institutions that, intentionally or not, produce outcomes that chronically favor, or put a racial group at a disadvantage. </a:t>
            </a:r>
            <a:endParaRPr/>
          </a:p>
          <a:p>
            <a:pPr marL="228600" lvl="0" indent="-228600" algn="l" rtl="0">
              <a:lnSpc>
                <a:spcPct val="90000"/>
              </a:lnSpc>
              <a:spcBef>
                <a:spcPts val="1000"/>
              </a:spcBef>
              <a:spcAft>
                <a:spcPts val="0"/>
              </a:spcAft>
              <a:buClr>
                <a:srgbClr val="003764"/>
              </a:buClr>
              <a:buSzPts val="2000"/>
              <a:buChar char="•"/>
            </a:pPr>
            <a:r>
              <a:rPr lang="en-US" sz="2000" b="1"/>
              <a:t>Anti-racism:</a:t>
            </a:r>
            <a:r>
              <a:rPr lang="en-US" sz="2000"/>
              <a:t> The practice of actively identifying and opposing racism. The goal of anti-racism is to actively change policies, behaviors, and beliefs that perpetuate racist ideas and actions.</a:t>
            </a:r>
            <a:endParaRPr/>
          </a:p>
          <a:p>
            <a:pPr marL="228600" lvl="0" indent="-228600" algn="l" rtl="0">
              <a:lnSpc>
                <a:spcPct val="90000"/>
              </a:lnSpc>
              <a:spcBef>
                <a:spcPts val="1000"/>
              </a:spcBef>
              <a:spcAft>
                <a:spcPts val="0"/>
              </a:spcAft>
              <a:buClr>
                <a:srgbClr val="003764"/>
              </a:buClr>
              <a:buSzPts val="2000"/>
              <a:buChar char="•"/>
            </a:pPr>
            <a:r>
              <a:rPr lang="en-US" sz="2000" b="1"/>
              <a:t>Colorism: </a:t>
            </a:r>
            <a:r>
              <a:rPr lang="en-US" sz="2000"/>
              <a:t>Prejudice or discrimination against individuals with a dark skin tone. Typically among people of the same ethnic or racial group.</a:t>
            </a:r>
            <a:endParaRPr/>
          </a:p>
          <a:p>
            <a:pPr marL="228600" lvl="0" indent="-228600" algn="l" rtl="0">
              <a:lnSpc>
                <a:spcPct val="90000"/>
              </a:lnSpc>
              <a:spcBef>
                <a:spcPts val="1000"/>
              </a:spcBef>
              <a:spcAft>
                <a:spcPts val="0"/>
              </a:spcAft>
              <a:buClr>
                <a:srgbClr val="003764"/>
              </a:buClr>
              <a:buSzPts val="2000"/>
              <a:buChar char="•"/>
            </a:pPr>
            <a:r>
              <a:rPr lang="en-US" sz="2000" b="1"/>
              <a:t>Discrimination:</a:t>
            </a:r>
            <a:r>
              <a:rPr lang="en-US" sz="2000"/>
              <a:t> Actions or thoughts based on conscious or unconscious bias that favors one group over others.</a:t>
            </a:r>
            <a:endParaRPr/>
          </a:p>
          <a:p>
            <a:pPr marL="228600" lvl="0" indent="-228600" algn="l" rtl="0">
              <a:lnSpc>
                <a:spcPct val="90000"/>
              </a:lnSpc>
              <a:spcBef>
                <a:spcPts val="1000"/>
              </a:spcBef>
              <a:spcAft>
                <a:spcPts val="0"/>
              </a:spcAft>
              <a:buClr>
                <a:srgbClr val="003764"/>
              </a:buClr>
              <a:buSzPts val="2000"/>
              <a:buChar char="•"/>
            </a:pPr>
            <a:r>
              <a:rPr lang="en-US" sz="2000" b="1"/>
              <a:t>Diversity: </a:t>
            </a:r>
            <a:r>
              <a:rPr lang="en-US" sz="2000"/>
              <a:t>Having a variety of racial, sexual, gender, class, religious, ethnic, abled, and other social identities represented in a space, community, institution, or society.</a:t>
            </a:r>
            <a:endParaRPr/>
          </a:p>
          <a:p>
            <a:pPr marL="228600" lvl="0" indent="-228600" algn="l" rtl="0">
              <a:lnSpc>
                <a:spcPct val="90000"/>
              </a:lnSpc>
              <a:spcBef>
                <a:spcPts val="1000"/>
              </a:spcBef>
              <a:spcAft>
                <a:spcPts val="0"/>
              </a:spcAft>
              <a:buClr>
                <a:srgbClr val="003764"/>
              </a:buClr>
              <a:buSzPts val="2000"/>
              <a:buChar char="•"/>
            </a:pPr>
            <a:r>
              <a:rPr lang="en-US" sz="2000" b="1"/>
              <a:t>Prejudice: </a:t>
            </a:r>
            <a:r>
              <a:rPr lang="en-US" sz="2000"/>
              <a:t>Feeling favorable or unfavorable, towards a person or thing, prior to, or not based on actual experience.</a:t>
            </a:r>
            <a:endParaRPr/>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p:txBody>
      </p:sp>
      <p:sp>
        <p:nvSpPr>
          <p:cNvPr id="433" name="Google Shape;433;p45"/>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
        <p:nvSpPr>
          <p:cNvPr id="2" name="Title 1">
            <a:extLst>
              <a:ext uri="{FF2B5EF4-FFF2-40B4-BE49-F238E27FC236}">
                <a16:creationId xmlns:a16="http://schemas.microsoft.com/office/drawing/2014/main" id="{8230B170-A29F-7E0C-A795-4B729000BB19}"/>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Glossary Cont’d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txBox="1">
            <a:spLocks noGrp="1"/>
          </p:cNvSpPr>
          <p:nvPr>
            <p:ph type="body" idx="1"/>
          </p:nvPr>
        </p:nvSpPr>
        <p:spPr>
          <a:xfrm>
            <a:off x="536860" y="1371600"/>
            <a:ext cx="8336975" cy="53498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000"/>
              <a:buChar char="•"/>
            </a:pPr>
            <a:r>
              <a:rPr lang="en-US" sz="2000" b="1"/>
              <a:t>Microaggression: </a:t>
            </a:r>
            <a:r>
              <a:rPr lang="en-US" sz="2000"/>
              <a:t>The everyday verbal, nonverbal, and environmental slights or insults, ether intentional or unintentional, which communicate hostile, derogatory, or negative messages to target persons based solely upon their marginalized group membership.</a:t>
            </a:r>
            <a:endParaRPr/>
          </a:p>
          <a:p>
            <a:pPr marL="228600" lvl="0" indent="-228600" algn="l" rtl="0">
              <a:lnSpc>
                <a:spcPct val="90000"/>
              </a:lnSpc>
              <a:spcBef>
                <a:spcPts val="1000"/>
              </a:spcBef>
              <a:spcAft>
                <a:spcPts val="0"/>
              </a:spcAft>
              <a:buClr>
                <a:srgbClr val="003764"/>
              </a:buClr>
              <a:buSzPts val="2000"/>
              <a:buChar char="•"/>
            </a:pPr>
            <a:r>
              <a:rPr lang="en-US" sz="2000" b="1"/>
              <a:t>Racial Profiling: </a:t>
            </a:r>
            <a:r>
              <a:rPr lang="en-US" sz="2000"/>
              <a:t>The use of race or ethnicity as grounds for suspecting someone of having committed an offense.</a:t>
            </a:r>
            <a:endParaRPr/>
          </a:p>
          <a:p>
            <a:pPr marL="228600" lvl="0" indent="-228600" algn="l" rtl="0">
              <a:lnSpc>
                <a:spcPct val="90000"/>
              </a:lnSpc>
              <a:spcBef>
                <a:spcPts val="1000"/>
              </a:spcBef>
              <a:spcAft>
                <a:spcPts val="0"/>
              </a:spcAft>
              <a:buClr>
                <a:srgbClr val="003764"/>
              </a:buClr>
              <a:buSzPts val="2000"/>
              <a:buChar char="•"/>
            </a:pPr>
            <a:r>
              <a:rPr lang="en-US" sz="2000" b="1"/>
              <a:t>Racial Justice: </a:t>
            </a:r>
            <a:r>
              <a:rPr lang="en-US" sz="2000"/>
              <a:t>The systematic fair treatment of people of all races, resulting in equitable opportunities and outcomes for all.</a:t>
            </a:r>
            <a:endParaRPr/>
          </a:p>
          <a:p>
            <a:pPr marL="228600" lvl="0" indent="-228600" algn="l" rtl="0">
              <a:lnSpc>
                <a:spcPct val="90000"/>
              </a:lnSpc>
              <a:spcBef>
                <a:spcPts val="1000"/>
              </a:spcBef>
              <a:spcAft>
                <a:spcPts val="0"/>
              </a:spcAft>
              <a:buClr>
                <a:srgbClr val="003764"/>
              </a:buClr>
              <a:buSzPts val="2000"/>
              <a:buChar char="•"/>
            </a:pPr>
            <a:r>
              <a:rPr lang="en-US" sz="2000" b="1"/>
              <a:t>Stereotype: </a:t>
            </a:r>
            <a:r>
              <a:rPr lang="en-US" sz="2000"/>
              <a:t>An attitude, belief, feeling or assumption about a person or group of people that are widespread and socially sanctioned. Although stereotypes  can be positive and negative, they all have negative effects because they support institutionalized oppression by validating oversimplified beliefs that are often bot based on facts. </a:t>
            </a:r>
            <a:endParaRPr/>
          </a:p>
          <a:p>
            <a:pPr marL="0" lvl="0" indent="0" algn="l" rtl="0">
              <a:lnSpc>
                <a:spcPct val="90000"/>
              </a:lnSpc>
              <a:spcBef>
                <a:spcPts val="1000"/>
              </a:spcBef>
              <a:spcAft>
                <a:spcPts val="0"/>
              </a:spcAft>
              <a:buClr>
                <a:srgbClr val="003764"/>
              </a:buClr>
              <a:buSzPts val="2000"/>
              <a:buNone/>
            </a:pPr>
            <a:endParaRPr sz="2000"/>
          </a:p>
        </p:txBody>
      </p:sp>
      <p:sp>
        <p:nvSpPr>
          <p:cNvPr id="439" name="Google Shape;439;p4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sp>
        <p:nvSpPr>
          <p:cNvPr id="2" name="Title 1">
            <a:extLst>
              <a:ext uri="{FF2B5EF4-FFF2-40B4-BE49-F238E27FC236}">
                <a16:creationId xmlns:a16="http://schemas.microsoft.com/office/drawing/2014/main" id="{9ED92864-2732-6482-73EB-173EB670B4A3}"/>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Glossary Continued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7"/>
          <p:cNvSpPr txBox="1">
            <a:spLocks noGrp="1"/>
          </p:cNvSpPr>
          <p:nvPr>
            <p:ph type="body" idx="1"/>
          </p:nvPr>
        </p:nvSpPr>
        <p:spPr>
          <a:xfrm>
            <a:off x="536860" y="1475232"/>
            <a:ext cx="8336975" cy="43627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000"/>
              <a:buChar char="•"/>
            </a:pPr>
            <a:r>
              <a:rPr lang="en-US" sz="2000" b="1"/>
              <a:t>Unconscious Bias</a:t>
            </a:r>
            <a:r>
              <a:rPr lang="en-US" sz="2000"/>
              <a:t>: Negative stereotypes regarding a person or group of people. These biases influence individuals’ thoughts and actions without their conscious Knowle. We all have uncurious biases.</a:t>
            </a:r>
            <a:endParaRPr/>
          </a:p>
          <a:p>
            <a:pPr marL="228600" lvl="0" indent="-228600" algn="l" rtl="0">
              <a:lnSpc>
                <a:spcPct val="90000"/>
              </a:lnSpc>
              <a:spcBef>
                <a:spcPts val="1000"/>
              </a:spcBef>
              <a:spcAft>
                <a:spcPts val="0"/>
              </a:spcAft>
              <a:buClr>
                <a:srgbClr val="003764"/>
              </a:buClr>
              <a:buSzPts val="2000"/>
              <a:buChar char="•"/>
            </a:pPr>
            <a:r>
              <a:rPr lang="en-US" sz="2000" b="1"/>
              <a:t>BIPOC</a:t>
            </a:r>
            <a:r>
              <a:rPr lang="en-US" sz="2000"/>
              <a:t>: An acronym standing for Black, Indigenous, and People of Color. The term has become more popular as a way to highlight the divergent or shared needs and concerns of these distinct communities.</a:t>
            </a:r>
            <a:endParaRPr/>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228600" lvl="0" indent="-101600" algn="l" rtl="0">
              <a:lnSpc>
                <a:spcPct val="90000"/>
              </a:lnSpc>
              <a:spcBef>
                <a:spcPts val="1000"/>
              </a:spcBef>
              <a:spcAft>
                <a:spcPts val="0"/>
              </a:spcAft>
              <a:buClr>
                <a:srgbClr val="003764"/>
              </a:buClr>
              <a:buSzPts val="2000"/>
              <a:buNone/>
            </a:pPr>
            <a:endParaRPr sz="2000"/>
          </a:p>
          <a:p>
            <a:pPr marL="0" lvl="0" indent="0" algn="l" rtl="0">
              <a:lnSpc>
                <a:spcPct val="90000"/>
              </a:lnSpc>
              <a:spcBef>
                <a:spcPts val="1000"/>
              </a:spcBef>
              <a:spcAft>
                <a:spcPts val="0"/>
              </a:spcAft>
              <a:buClr>
                <a:srgbClr val="003764"/>
              </a:buClr>
              <a:buSzPts val="1600"/>
              <a:buNone/>
            </a:pPr>
            <a:r>
              <a:rPr lang="en-US" sz="1600" u="sng" dirty="0">
                <a:solidFill>
                  <a:schemeClr val="hlink"/>
                </a:solidFill>
                <a:hlinkClick r:id="rId3"/>
              </a:rPr>
              <a:t>Boston University Community Service Center</a:t>
            </a:r>
            <a:r>
              <a:rPr lang="en-US" sz="1600" dirty="0"/>
              <a:t> – What is Anti-Racism - Retrieved </a:t>
            </a:r>
            <a:r>
              <a:rPr lang="en-US" sz="1600"/>
              <a:t>7/15/24</a:t>
            </a:r>
            <a:endParaRPr/>
          </a:p>
          <a:p>
            <a:pPr marL="228600" lvl="0" indent="-101600" algn="l" rtl="0">
              <a:lnSpc>
                <a:spcPct val="90000"/>
              </a:lnSpc>
              <a:spcBef>
                <a:spcPts val="1000"/>
              </a:spcBef>
              <a:spcAft>
                <a:spcPts val="0"/>
              </a:spcAft>
              <a:buClr>
                <a:srgbClr val="003764"/>
              </a:buClr>
              <a:buSzPts val="2000"/>
              <a:buNone/>
            </a:pPr>
            <a:endParaRPr sz="2000"/>
          </a:p>
          <a:p>
            <a:pPr marL="0" lvl="0" indent="0" algn="l" rtl="0">
              <a:lnSpc>
                <a:spcPct val="90000"/>
              </a:lnSpc>
              <a:spcBef>
                <a:spcPts val="1000"/>
              </a:spcBef>
              <a:spcAft>
                <a:spcPts val="0"/>
              </a:spcAft>
              <a:buClr>
                <a:srgbClr val="003764"/>
              </a:buClr>
              <a:buSzPts val="2000"/>
              <a:buNone/>
            </a:pPr>
            <a:endParaRPr sz="2000"/>
          </a:p>
        </p:txBody>
      </p:sp>
      <p:sp>
        <p:nvSpPr>
          <p:cNvPr id="446" name="Google Shape;446;p47"/>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
        <p:nvSpPr>
          <p:cNvPr id="2" name="Title 1">
            <a:extLst>
              <a:ext uri="{FF2B5EF4-FFF2-40B4-BE49-F238E27FC236}">
                <a16:creationId xmlns:a16="http://schemas.microsoft.com/office/drawing/2014/main" id="{D7590FA8-B8B7-B785-8CD9-1AF115AE176D}"/>
              </a:ext>
            </a:extLst>
          </p:cNvPr>
          <p:cNvSpPr>
            <a:spLocks noGrp="1"/>
          </p:cNvSpPr>
          <p:nvPr>
            <p:ph type="title"/>
          </p:nvPr>
        </p:nvSpPr>
        <p:spPr>
          <a:xfrm>
            <a:off x="536860" y="-797070"/>
            <a:ext cx="8336975" cy="797070"/>
          </a:xfrm>
        </p:spPr>
        <p:txBody>
          <a:bodyPr spcFirstLastPara="1" wrap="square" lIns="91425" tIns="45700" rIns="91425" bIns="45700" anchor="b" anchorCtr="0">
            <a:noAutofit/>
          </a:bodyPr>
          <a:lstStyle/>
          <a:p>
            <a:r>
              <a:rPr lang="en-US" dirty="0"/>
              <a:t>Final Glossary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536860" y="1219200"/>
            <a:ext cx="8336975" cy="7071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COORDINATED CARE</a:t>
            </a:r>
            <a:endParaRPr/>
          </a:p>
        </p:txBody>
      </p:sp>
      <p:sp>
        <p:nvSpPr>
          <p:cNvPr id="142" name="Google Shape;142;p5"/>
          <p:cNvSpPr txBox="1">
            <a:spLocks noGrp="1"/>
          </p:cNvSpPr>
          <p:nvPr>
            <p:ph type="body" idx="1"/>
          </p:nvPr>
        </p:nvSpPr>
        <p:spPr>
          <a:xfrm>
            <a:off x="536860" y="1926336"/>
            <a:ext cx="8336975" cy="479513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A client-centered approach to deliberately organize care activities and the sharing of information among all participants to achieve safety and more effective care.</a:t>
            </a:r>
            <a:endParaRPr/>
          </a:p>
          <a:p>
            <a:pPr marL="228600" lvl="0" indent="-228600" algn="l" rtl="0">
              <a:lnSpc>
                <a:spcPct val="90000"/>
              </a:lnSpc>
              <a:spcBef>
                <a:spcPts val="1000"/>
              </a:spcBef>
              <a:spcAft>
                <a:spcPts val="0"/>
              </a:spcAft>
              <a:buClr>
                <a:srgbClr val="003764"/>
              </a:buClr>
              <a:buSzPts val="2800"/>
              <a:buChar char="•"/>
            </a:pPr>
            <a:r>
              <a:rPr lang="en-US"/>
              <a:t>Requires the ability to listen and accurately assess to offer a range of diverse and innovative interventions.</a:t>
            </a:r>
            <a:endParaRPr/>
          </a:p>
          <a:p>
            <a:pPr marL="228600" lvl="0" indent="-228600" algn="l" rtl="0">
              <a:lnSpc>
                <a:spcPct val="90000"/>
              </a:lnSpc>
              <a:spcBef>
                <a:spcPts val="1000"/>
              </a:spcBef>
              <a:spcAft>
                <a:spcPts val="0"/>
              </a:spcAft>
              <a:buClr>
                <a:srgbClr val="003764"/>
              </a:buClr>
              <a:buSzPts val="2800"/>
              <a:buChar char="•"/>
            </a:pPr>
            <a:r>
              <a:rPr lang="en-US"/>
              <a:t>Involves the follow-up of progress towards goals set by the client. </a:t>
            </a:r>
            <a:endParaRPr/>
          </a:p>
          <a:p>
            <a:pPr marL="228600" lvl="0" indent="-50800" algn="l" rtl="0">
              <a:lnSpc>
                <a:spcPct val="90000"/>
              </a:lnSpc>
              <a:spcBef>
                <a:spcPts val="1000"/>
              </a:spcBef>
              <a:spcAft>
                <a:spcPts val="0"/>
              </a:spcAft>
              <a:buClr>
                <a:srgbClr val="003764"/>
              </a:buClr>
              <a:buSzPts val="2800"/>
              <a:buNone/>
            </a:pPr>
            <a:endParaRPr/>
          </a:p>
          <a:p>
            <a:pPr marL="0" lvl="0" indent="0" algn="l" rtl="0">
              <a:lnSpc>
                <a:spcPct val="90000"/>
              </a:lnSpc>
              <a:spcBef>
                <a:spcPts val="1000"/>
              </a:spcBef>
              <a:spcAft>
                <a:spcPts val="0"/>
              </a:spcAft>
              <a:buClr>
                <a:srgbClr val="003764"/>
              </a:buClr>
              <a:buSzPts val="1600"/>
              <a:buNone/>
            </a:pPr>
            <a:r>
              <a:rPr lang="en-US" sz="1600"/>
              <a:t>Summers, 2015</a:t>
            </a:r>
            <a:endParaRPr/>
          </a:p>
          <a:p>
            <a:pPr marL="228600" lvl="0" indent="-50800" algn="l" rtl="0">
              <a:lnSpc>
                <a:spcPct val="90000"/>
              </a:lnSpc>
              <a:spcBef>
                <a:spcPts val="1000"/>
              </a:spcBef>
              <a:spcAft>
                <a:spcPts val="0"/>
              </a:spcAft>
              <a:buClr>
                <a:srgbClr val="003764"/>
              </a:buClr>
              <a:buSzPts val="2800"/>
              <a:buNone/>
            </a:pPr>
            <a:endParaRPr/>
          </a:p>
          <a:p>
            <a:pPr marL="228600" lvl="0" indent="-50800" algn="l" rtl="0">
              <a:lnSpc>
                <a:spcPct val="90000"/>
              </a:lnSpc>
              <a:spcBef>
                <a:spcPts val="1000"/>
              </a:spcBef>
              <a:spcAft>
                <a:spcPts val="0"/>
              </a:spcAft>
              <a:buClr>
                <a:srgbClr val="003764"/>
              </a:buClr>
              <a:buSzPts val="2800"/>
              <a:buNone/>
            </a:pPr>
            <a:endParaRPr/>
          </a:p>
        </p:txBody>
      </p:sp>
      <p:sp>
        <p:nvSpPr>
          <p:cNvPr id="143" name="Google Shape;143;p5"/>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LEVELS OF COORDINATED CARE</a:t>
            </a:r>
            <a:endParaRPr/>
          </a:p>
        </p:txBody>
      </p:sp>
      <p:sp>
        <p:nvSpPr>
          <p:cNvPr id="150" name="Google Shape;150;p6"/>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Administrative</a:t>
            </a:r>
            <a:endParaRPr/>
          </a:p>
          <a:p>
            <a:pPr marL="228600" lvl="0" indent="-228600" algn="l" rtl="0">
              <a:lnSpc>
                <a:spcPct val="90000"/>
              </a:lnSpc>
              <a:spcBef>
                <a:spcPts val="1000"/>
              </a:spcBef>
              <a:spcAft>
                <a:spcPts val="0"/>
              </a:spcAft>
              <a:buClr>
                <a:srgbClr val="003764"/>
              </a:buClr>
              <a:buSzPts val="2800"/>
              <a:buChar char="•"/>
            </a:pPr>
            <a:r>
              <a:rPr lang="en-US"/>
              <a:t>Resource coordination</a:t>
            </a:r>
            <a:endParaRPr/>
          </a:p>
          <a:p>
            <a:pPr marL="228600" lvl="0" indent="-228600" algn="l" rtl="0">
              <a:lnSpc>
                <a:spcPct val="90000"/>
              </a:lnSpc>
              <a:spcBef>
                <a:spcPts val="1000"/>
              </a:spcBef>
              <a:spcAft>
                <a:spcPts val="0"/>
              </a:spcAft>
              <a:buClr>
                <a:srgbClr val="003764"/>
              </a:buClr>
              <a:buSzPts val="2800"/>
              <a:buChar char="•"/>
            </a:pPr>
            <a:r>
              <a:rPr lang="en-US"/>
              <a:t>Intensive</a:t>
            </a:r>
            <a:endParaRPr/>
          </a:p>
          <a:p>
            <a:pPr marL="228600" lvl="0" indent="-228600" algn="l" rtl="0">
              <a:lnSpc>
                <a:spcPct val="90000"/>
              </a:lnSpc>
              <a:spcBef>
                <a:spcPts val="1000"/>
              </a:spcBef>
              <a:spcAft>
                <a:spcPts val="0"/>
              </a:spcAft>
              <a:buClr>
                <a:srgbClr val="003764"/>
              </a:buClr>
              <a:buSzPts val="2800"/>
              <a:buChar char="•"/>
            </a:pPr>
            <a:r>
              <a:rPr lang="en-US"/>
              <a:t>Targeted or blended</a:t>
            </a:r>
            <a:endParaRPr/>
          </a:p>
        </p:txBody>
      </p:sp>
      <p:sp>
        <p:nvSpPr>
          <p:cNvPr id="151" name="Google Shape;151;p6"/>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ETHICS AND BOUNDARIES</a:t>
            </a:r>
            <a:endParaRPr/>
          </a:p>
        </p:txBody>
      </p:sp>
      <p:sp>
        <p:nvSpPr>
          <p:cNvPr id="158" name="Google Shape;158;p7"/>
          <p:cNvSpPr txBox="1">
            <a:spLocks noGrp="1"/>
          </p:cNvSpPr>
          <p:nvPr>
            <p:ph type="body" idx="1"/>
          </p:nvPr>
        </p:nvSpPr>
        <p:spPr>
          <a:xfrm>
            <a:off x="536860" y="2415155"/>
            <a:ext cx="8336975" cy="43063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800"/>
              <a:buNone/>
            </a:pPr>
            <a:r>
              <a:rPr lang="en-US"/>
              <a:t>In relationship within</a:t>
            </a:r>
            <a:endParaRPr/>
          </a:p>
          <a:p>
            <a:pPr marL="228600" lvl="0" indent="-50800" algn="l" rtl="0">
              <a:lnSpc>
                <a:spcPct val="90000"/>
              </a:lnSpc>
              <a:spcBef>
                <a:spcPts val="1000"/>
              </a:spcBef>
              <a:spcAft>
                <a:spcPts val="0"/>
              </a:spcAft>
              <a:buClr>
                <a:srgbClr val="003764"/>
              </a:buClr>
              <a:buSzPts val="2800"/>
              <a:buNone/>
            </a:pPr>
            <a:endParaRPr/>
          </a:p>
          <a:p>
            <a:pPr marL="228600" lvl="0" indent="-228600" algn="l" rtl="0">
              <a:lnSpc>
                <a:spcPct val="90000"/>
              </a:lnSpc>
              <a:spcBef>
                <a:spcPts val="1000"/>
              </a:spcBef>
              <a:spcAft>
                <a:spcPts val="0"/>
              </a:spcAft>
              <a:buClr>
                <a:srgbClr val="003764"/>
              </a:buClr>
              <a:buSzPts val="2800"/>
              <a:buChar char="•"/>
            </a:pPr>
            <a:r>
              <a:rPr lang="en-US"/>
              <a:t>Our scope of practice</a:t>
            </a:r>
            <a:endParaRPr/>
          </a:p>
          <a:p>
            <a:pPr marL="228600" lvl="0" indent="-228600" algn="l" rtl="0">
              <a:lnSpc>
                <a:spcPct val="90000"/>
              </a:lnSpc>
              <a:spcBef>
                <a:spcPts val="1000"/>
              </a:spcBef>
              <a:spcAft>
                <a:spcPts val="0"/>
              </a:spcAft>
              <a:buClr>
                <a:srgbClr val="003764"/>
              </a:buClr>
              <a:buSzPts val="2800"/>
              <a:buChar char="•"/>
            </a:pPr>
            <a:r>
              <a:rPr lang="en-US"/>
              <a:t>Law and agency policy &amp; procedure</a:t>
            </a:r>
            <a:endParaRPr/>
          </a:p>
          <a:p>
            <a:pPr marL="228600" lvl="0" indent="-228600" algn="l" rtl="0">
              <a:lnSpc>
                <a:spcPct val="90000"/>
              </a:lnSpc>
              <a:spcBef>
                <a:spcPts val="1000"/>
              </a:spcBef>
              <a:spcAft>
                <a:spcPts val="0"/>
              </a:spcAft>
              <a:buClr>
                <a:srgbClr val="003764"/>
              </a:buClr>
              <a:buSzPts val="2800"/>
              <a:buChar char="•"/>
            </a:pPr>
            <a:r>
              <a:rPr lang="en-US"/>
              <a:t>Limits to confidentiality</a:t>
            </a:r>
            <a:endParaRPr/>
          </a:p>
          <a:p>
            <a:pPr marL="228600" lvl="0" indent="-228600" algn="l" rtl="0">
              <a:lnSpc>
                <a:spcPct val="90000"/>
              </a:lnSpc>
              <a:spcBef>
                <a:spcPts val="1000"/>
              </a:spcBef>
              <a:spcAft>
                <a:spcPts val="0"/>
              </a:spcAft>
              <a:buClr>
                <a:srgbClr val="003764"/>
              </a:buClr>
              <a:buSzPts val="2800"/>
              <a:buChar char="•"/>
            </a:pPr>
            <a:r>
              <a:rPr lang="en-US"/>
              <a:t>Empowering - Helping them help themselves</a:t>
            </a:r>
            <a:endParaRPr/>
          </a:p>
        </p:txBody>
      </p:sp>
      <p:sp>
        <p:nvSpPr>
          <p:cNvPr id="159" name="Google Shape;159;p7"/>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726002" y="1549936"/>
            <a:ext cx="7955011"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SEPARATING FROM THERAPY</a:t>
            </a:r>
            <a:endParaRPr/>
          </a:p>
        </p:txBody>
      </p:sp>
      <p:sp>
        <p:nvSpPr>
          <p:cNvPr id="166" name="Google Shape;166;p8"/>
          <p:cNvSpPr txBox="1">
            <a:spLocks noGrp="1"/>
          </p:cNvSpPr>
          <p:nvPr>
            <p:ph type="body" idx="1"/>
          </p:nvPr>
        </p:nvSpPr>
        <p:spPr>
          <a:xfrm>
            <a:off x="536860" y="2534856"/>
            <a:ext cx="8336975" cy="40395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a:t>Does require a set of skills that is nonetheless therapeutic.</a:t>
            </a:r>
            <a:endParaRPr/>
          </a:p>
          <a:p>
            <a:pPr marL="228600" lvl="0" indent="-228600" algn="l" rtl="0">
              <a:lnSpc>
                <a:spcPct val="90000"/>
              </a:lnSpc>
              <a:spcBef>
                <a:spcPts val="1000"/>
              </a:spcBef>
              <a:spcAft>
                <a:spcPts val="0"/>
              </a:spcAft>
              <a:buClr>
                <a:srgbClr val="003764"/>
              </a:buClr>
              <a:buSzPts val="2800"/>
              <a:buChar char="•"/>
            </a:pPr>
            <a:r>
              <a:rPr lang="en-US"/>
              <a:t>As we uncover deep-seated problems and issues, they become the basis of a plan developed to resolve and we refer to experts.</a:t>
            </a:r>
            <a:endParaRPr/>
          </a:p>
          <a:p>
            <a:pPr marL="228600" lvl="0" indent="-228600" algn="l" rtl="0">
              <a:lnSpc>
                <a:spcPct val="90000"/>
              </a:lnSpc>
              <a:spcBef>
                <a:spcPts val="1000"/>
              </a:spcBef>
              <a:spcAft>
                <a:spcPts val="0"/>
              </a:spcAft>
              <a:buClr>
                <a:srgbClr val="003764"/>
              </a:buClr>
              <a:buSzPts val="2800"/>
              <a:buChar char="•"/>
            </a:pPr>
            <a:r>
              <a:rPr lang="en-US"/>
              <a:t>We apply good listening skills and focus on helping the person with a plan until more is attained.</a:t>
            </a:r>
            <a:endParaRPr/>
          </a:p>
          <a:p>
            <a:pPr marL="0" lvl="0" indent="0" algn="l" rtl="0">
              <a:lnSpc>
                <a:spcPct val="90000"/>
              </a:lnSpc>
              <a:spcBef>
                <a:spcPts val="1000"/>
              </a:spcBef>
              <a:spcAft>
                <a:spcPts val="0"/>
              </a:spcAft>
              <a:buClr>
                <a:srgbClr val="003764"/>
              </a:buClr>
              <a:buSzPts val="1600"/>
              <a:buNone/>
            </a:pPr>
            <a:r>
              <a:rPr lang="en-US" sz="1600"/>
              <a:t>Summers, 2016</a:t>
            </a:r>
            <a:endParaRPr/>
          </a:p>
        </p:txBody>
      </p:sp>
      <p:sp>
        <p:nvSpPr>
          <p:cNvPr id="167" name="Google Shape;167;p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a:t>ANTI-RACISM</a:t>
            </a:r>
            <a:endParaRPr/>
          </a:p>
        </p:txBody>
      </p:sp>
      <p:sp>
        <p:nvSpPr>
          <p:cNvPr id="174" name="Google Shape;174;p9"/>
          <p:cNvSpPr txBox="1">
            <a:spLocks noGrp="1"/>
          </p:cNvSpPr>
          <p:nvPr>
            <p:ph type="body" idx="1"/>
          </p:nvPr>
        </p:nvSpPr>
        <p:spPr>
          <a:xfrm>
            <a:off x="536860" y="2415154"/>
            <a:ext cx="8336975" cy="40687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764"/>
              </a:buClr>
              <a:buSzPts val="2800"/>
              <a:buNone/>
            </a:pPr>
            <a:r>
              <a:rPr lang="en-US"/>
              <a:t>The practice of actively identifying and opposing racism. The goal of anti-racism is to actively change policies, behaviors, and beliefs that perpetuate racist ideas and actions. </a:t>
            </a:r>
            <a:endParaRPr/>
          </a:p>
          <a:p>
            <a:pPr marL="0" lvl="0" indent="0" algn="ctr" rtl="0">
              <a:lnSpc>
                <a:spcPct val="90000"/>
              </a:lnSpc>
              <a:spcBef>
                <a:spcPts val="1000"/>
              </a:spcBef>
              <a:spcAft>
                <a:spcPts val="0"/>
              </a:spcAft>
              <a:buClr>
                <a:srgbClr val="003764"/>
              </a:buClr>
              <a:buSzPts val="1600"/>
              <a:buNone/>
            </a:pPr>
            <a:r>
              <a:rPr lang="en-US" sz="1600" u="sng">
                <a:solidFill>
                  <a:schemeClr val="hlink"/>
                </a:solidFill>
                <a:hlinkClick r:id="rId3"/>
              </a:rPr>
              <a:t>Boston University Community Service Center</a:t>
            </a:r>
            <a:endParaRPr sz="1600"/>
          </a:p>
          <a:p>
            <a:pPr marL="0" lvl="0" indent="0" algn="ctr" rtl="0">
              <a:lnSpc>
                <a:spcPct val="90000"/>
              </a:lnSpc>
              <a:spcBef>
                <a:spcPts val="1000"/>
              </a:spcBef>
              <a:spcAft>
                <a:spcPts val="0"/>
              </a:spcAft>
              <a:buClr>
                <a:srgbClr val="003764"/>
              </a:buClr>
              <a:buSzPts val="2800"/>
              <a:buNone/>
            </a:pPr>
            <a:r>
              <a:rPr lang="en-US"/>
              <a:t>A transformative concept that reorients and reenergizes the conversation about racism. It is not a destination but a journey requiring deliberate and consistent work.  </a:t>
            </a:r>
            <a:endParaRPr/>
          </a:p>
          <a:p>
            <a:pPr marL="0" lvl="0" indent="0" algn="ctr" rtl="0">
              <a:lnSpc>
                <a:spcPct val="90000"/>
              </a:lnSpc>
              <a:spcBef>
                <a:spcPts val="1000"/>
              </a:spcBef>
              <a:spcAft>
                <a:spcPts val="0"/>
              </a:spcAft>
              <a:buClr>
                <a:srgbClr val="003764"/>
              </a:buClr>
              <a:buSzPts val="1600"/>
              <a:buNone/>
            </a:pPr>
            <a:r>
              <a:rPr lang="en-US" sz="1600"/>
              <a:t>Dr. Ibram X Kendi</a:t>
            </a:r>
            <a:endParaRPr/>
          </a:p>
        </p:txBody>
      </p:sp>
      <p:sp>
        <p:nvSpPr>
          <p:cNvPr id="175" name="Google Shape;175;p9"/>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EA645-29D7-4869-B809-A67C29C92EAF}">
  <ds:schemaRefs>
    <ds:schemaRef ds:uri="http://schemas.microsoft.com/sharepoint/v3/contenttype/forms"/>
  </ds:schemaRefs>
</ds:datastoreItem>
</file>

<file path=customXml/itemProps2.xml><?xml version="1.0" encoding="utf-8"?>
<ds:datastoreItem xmlns:ds="http://schemas.openxmlformats.org/officeDocument/2006/customXml" ds:itemID="{F33BB9C0-7B98-40FA-A5F0-AFAD43FDDF7E}">
  <ds:schemaRefs>
    <ds:schemaRef ds:uri="http://schemas.microsoft.com/office/2006/metadata/properties"/>
    <ds:schemaRef ds:uri="http://schemas.microsoft.com/office/infopath/2007/PartnerControls"/>
    <ds:schemaRef ds:uri="95d34d65-a250-4cb0-bba3-9227d5f81723"/>
    <ds:schemaRef ds:uri="28b0818c-7c05-4c23-bf25-0c4cfc264c17"/>
  </ds:schemaRefs>
</ds:datastoreItem>
</file>

<file path=customXml/itemProps3.xml><?xml version="1.0" encoding="utf-8"?>
<ds:datastoreItem xmlns:ds="http://schemas.openxmlformats.org/officeDocument/2006/customXml" ds:itemID="{B54B2829-6502-4C15-805B-1736C6E60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34d65-a250-4cb0-bba3-9227d5f81723"/>
    <ds:schemaRef ds:uri="28b0818c-7c05-4c23-bf25-0c4cfc264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2375</Words>
  <Application>Microsoft Office PowerPoint</Application>
  <PresentationFormat>On-screen Show (4:3)</PresentationFormat>
  <Paragraphs>309</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Libre Franklin</vt:lpstr>
      <vt:lpstr>Libre Franklin Medium</vt:lpstr>
      <vt:lpstr>Office Theme</vt:lpstr>
      <vt:lpstr>ANTI-RACIST  COORDINATED CARE</vt:lpstr>
      <vt:lpstr>INTRODUCTION</vt:lpstr>
      <vt:lpstr>WHEN WORKING WITH STRUGGLING STUDENTS, WHAT SKILLS OR STRATEGIES WORK FOR YOU?</vt:lpstr>
      <vt:lpstr>ROADMAP</vt:lpstr>
      <vt:lpstr>COORDINATED CARE</vt:lpstr>
      <vt:lpstr>LEVELS OF COORDINATED CARE</vt:lpstr>
      <vt:lpstr>ETHICS AND BOUNDARIES</vt:lpstr>
      <vt:lpstr>SEPARATING FROM THERAPY</vt:lpstr>
      <vt:lpstr>ANTI-RACISM</vt:lpstr>
      <vt:lpstr>9 IMPORTANT ELEMENTS OF ANTI-RACIST EDUCATION</vt:lpstr>
      <vt:lpstr>Important Elements of Antiracist Education</vt:lpstr>
      <vt:lpstr>Additional Elements</vt:lpstr>
      <vt:lpstr>13</vt:lpstr>
      <vt:lpstr>14</vt:lpstr>
      <vt:lpstr>OPPRESSION AS A CATALYST</vt:lpstr>
      <vt:lpstr>“Oppression refers to a combination of prejudice and institutional power that creates a system that regularly and severely discriminates against some groups and benefits other groups.”  National Museum of African American History and Culture in Talk About Race</vt:lpstr>
      <vt:lpstr>Intersecting Forms of Oppression</vt:lpstr>
      <vt:lpstr>Levels of Oppression and Change</vt:lpstr>
      <vt:lpstr>Implicit Bias</vt:lpstr>
      <vt:lpstr>PAUL GORSKI, AN ADVOCATE FOR SCHOOL-BASED EQUITY, IDENTIFIES  FOUR COMMON RACIAL EQUITY DETOURS </vt:lpstr>
      <vt:lpstr>AVOIDING RACIAL EQUITY DETOURS</vt:lpstr>
      <vt:lpstr>Barriers</vt:lpstr>
      <vt:lpstr>GUIDING QUESTIONS </vt:lpstr>
      <vt:lpstr>“What is it you want me to reconcile myself to? You always told me it takes time. It has taken my father’s time, my mother’s time, my uncle’s time, my brothers’ and my sisters’ time, my nieces’ and my nephews’ time. How much time do you want for your ‘progress’?” James Baldwin</vt:lpstr>
      <vt:lpstr>ENGAGE EQUITY LITERACY PRINCIPLES</vt:lpstr>
      <vt:lpstr>TO COUNTER DETOURS  </vt:lpstr>
      <vt:lpstr>GUIDING QUESTIONS </vt:lpstr>
      <vt:lpstr>INTERSECTIONALITY</vt:lpstr>
      <vt:lpstr>29</vt:lpstr>
      <vt:lpstr>Intersectionality</vt:lpstr>
      <vt:lpstr>INTERSECTIONAL ANALYSIS TO  ASSESS AND RESPOND </vt:lpstr>
      <vt:lpstr>ANTI-OPPRESSIVE VALUES</vt:lpstr>
      <vt:lpstr>ANTI-OPPRESSIVE VALUES</vt:lpstr>
      <vt:lpstr>WE WANT BELONGING</vt:lpstr>
      <vt:lpstr>“To remedy institutional racism, we must identify policies and practices that perpetuate racial disparities even inadvertently, and change them. To counter structural racism, however, we must pursue policies that PROMOTE racial equity and advance equal opportunity for all.  Otherwise, structural racism will continue and when systems and structures reinforce inequality and exclusion, BELONGING cannot take root and bloom. Ultimately, to build a world were all people feel a sense of belonging, we must understand and work together to end racism in all its forms.”  Structural Racism Explained by the UC Berkeley Othering and Belonging Institute</vt:lpstr>
      <vt:lpstr>SUMMARY</vt:lpstr>
      <vt:lpstr>37</vt:lpstr>
      <vt:lpstr>38</vt:lpstr>
      <vt:lpstr>39</vt:lpstr>
      <vt:lpstr>40</vt:lpstr>
      <vt:lpstr>RESOURCES</vt:lpstr>
      <vt:lpstr>References</vt:lpstr>
      <vt:lpstr>Contact Information</vt:lpstr>
      <vt:lpstr>TERMS YOU SHOULD KNOW</vt:lpstr>
      <vt:lpstr>Glossary</vt:lpstr>
      <vt:lpstr>Glossary Cont’d</vt:lpstr>
      <vt:lpstr>Glossary Continued</vt:lpstr>
      <vt:lpstr>Final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ANTI-RACIST  COORDINATED CARE</dc:title>
  <dc:creator>Claudia Avendano-Ibarra</dc:creator>
  <cp:lastModifiedBy>Christy Lowder</cp:lastModifiedBy>
  <cp:revision>54</cp:revision>
  <dcterms:created xsi:type="dcterms:W3CDTF">2024-06-04T02:07:57Z</dcterms:created>
  <dcterms:modified xsi:type="dcterms:W3CDTF">2024-07-23T23:06:43Z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_dlc_DocIdItemGuid">
    <vt:lpwstr>22b9c358-7a7a-45ca-97aa-89f0abcf0fca</vt:lpwstr>
  </property>
  <property fmtid="{D5CDD505-2E9C-101B-9397-08002B2CF9AE}" pid="4" name="MediaServiceImageTags">
    <vt:lpwstr/>
  </property>
</Properties>
</file>