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49"/>
  </p:notesMasterIdLst>
  <p:handoutMasterIdLst>
    <p:handoutMasterId r:id="rId50"/>
  </p:handoutMasterIdLst>
  <p:sldIdLst>
    <p:sldId id="262" r:id="rId5"/>
    <p:sldId id="259" r:id="rId6"/>
    <p:sldId id="267" r:id="rId7"/>
    <p:sldId id="263" r:id="rId8"/>
    <p:sldId id="264" r:id="rId9"/>
    <p:sldId id="268" r:id="rId10"/>
    <p:sldId id="269" r:id="rId11"/>
    <p:sldId id="271" r:id="rId12"/>
    <p:sldId id="272" r:id="rId13"/>
    <p:sldId id="273" r:id="rId14"/>
    <p:sldId id="274" r:id="rId15"/>
    <p:sldId id="275" r:id="rId16"/>
    <p:sldId id="305" r:id="rId17"/>
    <p:sldId id="304" r:id="rId18"/>
    <p:sldId id="276" r:id="rId19"/>
    <p:sldId id="277" r:id="rId20"/>
    <p:sldId id="279" r:id="rId21"/>
    <p:sldId id="280" r:id="rId22"/>
    <p:sldId id="281" r:id="rId23"/>
    <p:sldId id="282" r:id="rId24"/>
    <p:sldId id="283" r:id="rId25"/>
    <p:sldId id="284" r:id="rId26"/>
    <p:sldId id="286" r:id="rId27"/>
    <p:sldId id="285" r:id="rId28"/>
    <p:sldId id="287" r:id="rId29"/>
    <p:sldId id="288" r:id="rId30"/>
    <p:sldId id="289" r:id="rId31"/>
    <p:sldId id="293" r:id="rId32"/>
    <p:sldId id="294" r:id="rId33"/>
    <p:sldId id="295" r:id="rId34"/>
    <p:sldId id="296" r:id="rId35"/>
    <p:sldId id="290" r:id="rId36"/>
    <p:sldId id="291" r:id="rId37"/>
    <p:sldId id="292" r:id="rId38"/>
    <p:sldId id="298" r:id="rId39"/>
    <p:sldId id="299" r:id="rId40"/>
    <p:sldId id="300" r:id="rId41"/>
    <p:sldId id="303" r:id="rId42"/>
    <p:sldId id="301" r:id="rId43"/>
    <p:sldId id="302" r:id="rId44"/>
    <p:sldId id="278" r:id="rId45"/>
    <p:sldId id="261" r:id="rId46"/>
    <p:sldId id="266" r:id="rId47"/>
    <p:sldId id="270"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206" autoAdjust="0"/>
  </p:normalViewPr>
  <p:slideViewPr>
    <p:cSldViewPr snapToGrid="0">
      <p:cViewPr varScale="1">
        <p:scale>
          <a:sx n="64" d="100"/>
          <a:sy n="64" d="100"/>
        </p:scale>
        <p:origin x="222" y="60"/>
      </p:cViewPr>
      <p:guideLst/>
    </p:cSldViewPr>
  </p:slideViewPr>
  <p:notesTextViewPr>
    <p:cViewPr>
      <p:scale>
        <a:sx n="1" d="1"/>
        <a:sy n="1" d="1"/>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F32822C3-CE4B-4B03-BCB7-6F6DBAE605DD}"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91401945-B26C-49E6-9AD9-A8EBC3FED8E7}">
      <dgm:prSet custT="1"/>
      <dgm:spPr>
        <a:ln>
          <a:noFill/>
        </a:ln>
      </dgm:spPr>
      <dgm:t>
        <a:bodyPr/>
        <a:lstStyle/>
        <a:p>
          <a:pPr>
            <a:lnSpc>
              <a:spcPct val="100000"/>
            </a:lnSpc>
            <a:defRPr cap="all"/>
          </a:pPr>
          <a:r>
            <a:rPr lang="en-US" sz="2500" dirty="0"/>
            <a:t>Transparent</a:t>
          </a:r>
          <a:br>
            <a:rPr lang="en-US" sz="2500" dirty="0"/>
          </a:br>
          <a:r>
            <a:rPr lang="en-US" sz="2500" dirty="0">
              <a:latin typeface="Aptos Display" panose="020F0302020204030204"/>
            </a:rPr>
            <a:t>assignment</a:t>
          </a:r>
          <a:br>
            <a:rPr lang="en-US" sz="2500" dirty="0">
              <a:latin typeface="Aptos Display" panose="020F0302020204030204"/>
            </a:rPr>
          </a:br>
          <a:r>
            <a:rPr lang="en-US" sz="2500" dirty="0">
              <a:latin typeface="Aptos Display" panose="020F0302020204030204"/>
            </a:rPr>
            <a:t>framework</a:t>
          </a:r>
          <a:endParaRPr lang="en-US" sz="2500" dirty="0"/>
        </a:p>
      </dgm:t>
    </dgm:pt>
    <dgm:pt modelId="{EE996AD0-E0DF-43E6-B48F-E1C030CE32ED}" type="parTrans" cxnId="{1CED40DE-EA02-4E88-BE0F-9A26AABE3271}">
      <dgm:prSet/>
      <dgm:spPr/>
      <dgm:t>
        <a:bodyPr/>
        <a:lstStyle/>
        <a:p>
          <a:endParaRPr lang="en-US"/>
        </a:p>
      </dgm:t>
    </dgm:pt>
    <dgm:pt modelId="{A2585E25-0FFC-4820-BF4D-29EB45189C1D}" type="sibTrans" cxnId="{1CED40DE-EA02-4E88-BE0F-9A26AABE3271}">
      <dgm:prSet/>
      <dgm:spPr/>
      <dgm:t>
        <a:bodyPr/>
        <a:lstStyle/>
        <a:p>
          <a:endParaRPr lang="en-US"/>
        </a:p>
      </dgm:t>
    </dgm:pt>
    <dgm:pt modelId="{01E228D4-F080-400A-867D-3B4DDF12B8F7}">
      <dgm:prSet custT="1"/>
      <dgm:spPr>
        <a:ln>
          <a:noFill/>
        </a:ln>
      </dgm:spPr>
      <dgm:t>
        <a:bodyPr/>
        <a:lstStyle/>
        <a:p>
          <a:pPr>
            <a:lnSpc>
              <a:spcPct val="100000"/>
            </a:lnSpc>
            <a:defRPr cap="all"/>
          </a:pPr>
          <a:r>
            <a:rPr lang="en-US" sz="2500" dirty="0"/>
            <a:t>Purpose (Why?)</a:t>
          </a:r>
        </a:p>
      </dgm:t>
    </dgm:pt>
    <dgm:pt modelId="{766C15DD-F989-4B06-9B35-E3E64EFBBB30}" type="parTrans" cxnId="{626C9FA7-FD93-4F42-8720-F1ABA598E665}">
      <dgm:prSet/>
      <dgm:spPr/>
      <dgm:t>
        <a:bodyPr/>
        <a:lstStyle/>
        <a:p>
          <a:endParaRPr lang="en-US"/>
        </a:p>
      </dgm:t>
    </dgm:pt>
    <dgm:pt modelId="{8427ADAD-93DD-4587-B725-F144178027F7}" type="sibTrans" cxnId="{626C9FA7-FD93-4F42-8720-F1ABA598E665}">
      <dgm:prSet/>
      <dgm:spPr/>
      <dgm:t>
        <a:bodyPr/>
        <a:lstStyle/>
        <a:p>
          <a:endParaRPr lang="en-US"/>
        </a:p>
      </dgm:t>
    </dgm:pt>
    <dgm:pt modelId="{2A3C528B-32BE-45CF-9B8D-2C9AE672F8D8}">
      <dgm:prSet custT="1"/>
      <dgm:spPr>
        <a:ln>
          <a:noFill/>
        </a:ln>
      </dgm:spPr>
      <dgm:t>
        <a:bodyPr/>
        <a:lstStyle/>
        <a:p>
          <a:pPr>
            <a:lnSpc>
              <a:spcPct val="100000"/>
            </a:lnSpc>
            <a:defRPr cap="all"/>
          </a:pPr>
          <a:r>
            <a:rPr lang="en-US" sz="2500" dirty="0"/>
            <a:t>Task (How?) </a:t>
          </a:r>
        </a:p>
      </dgm:t>
    </dgm:pt>
    <dgm:pt modelId="{06D948C3-B22D-4453-9EF1-44BFA6B54344}" type="parTrans" cxnId="{2A605EE2-A6A9-43BF-B04C-D523E4401D24}">
      <dgm:prSet/>
      <dgm:spPr/>
      <dgm:t>
        <a:bodyPr/>
        <a:lstStyle/>
        <a:p>
          <a:endParaRPr lang="en-US"/>
        </a:p>
      </dgm:t>
    </dgm:pt>
    <dgm:pt modelId="{6A37180D-7B2F-453C-88B2-4C4D696EDCA0}" type="sibTrans" cxnId="{2A605EE2-A6A9-43BF-B04C-D523E4401D24}">
      <dgm:prSet/>
      <dgm:spPr/>
      <dgm:t>
        <a:bodyPr/>
        <a:lstStyle/>
        <a:p>
          <a:endParaRPr lang="en-US"/>
        </a:p>
      </dgm:t>
    </dgm:pt>
    <dgm:pt modelId="{2AD8118B-BEB0-4DF9-ACA1-4F1B95AD5D43}">
      <dgm:prSet custT="1"/>
      <dgm:spPr>
        <a:ln>
          <a:noFill/>
        </a:ln>
      </dgm:spPr>
      <dgm:t>
        <a:bodyPr/>
        <a:lstStyle/>
        <a:p>
          <a:pPr>
            <a:lnSpc>
              <a:spcPct val="100000"/>
            </a:lnSpc>
            <a:defRPr cap="all"/>
          </a:pPr>
          <a:r>
            <a:rPr lang="en-US" sz="2500" dirty="0"/>
            <a:t>Success Criteria (Checklist or rubric &amp; </a:t>
          </a:r>
          <a:r>
            <a:rPr lang="en-US" sz="2500" dirty="0">
              <a:latin typeface="Aptos Display" panose="020F0302020204030204"/>
            </a:rPr>
            <a:t>exemplars</a:t>
          </a:r>
          <a:r>
            <a:rPr lang="en-US" sz="2500" dirty="0"/>
            <a:t>)</a:t>
          </a:r>
        </a:p>
      </dgm:t>
    </dgm:pt>
    <dgm:pt modelId="{82FA31DA-5CE6-4D47-9327-A23DDC462B32}" type="parTrans" cxnId="{6B101CB7-A3B1-45A9-B36A-5E6934C8CE74}">
      <dgm:prSet/>
      <dgm:spPr/>
      <dgm:t>
        <a:bodyPr/>
        <a:lstStyle/>
        <a:p>
          <a:endParaRPr lang="en-US"/>
        </a:p>
      </dgm:t>
    </dgm:pt>
    <dgm:pt modelId="{9FDC10D5-FA72-45C0-A441-0F174236712F}" type="sibTrans" cxnId="{6B101CB7-A3B1-45A9-B36A-5E6934C8CE74}">
      <dgm:prSet/>
      <dgm:spPr/>
      <dgm:t>
        <a:bodyPr/>
        <a:lstStyle/>
        <a:p>
          <a:endParaRPr lang="en-US"/>
        </a:p>
      </dgm:t>
    </dgm:pt>
    <dgm:pt modelId="{C9C7B32A-66FA-4583-9728-8BF02F18AB9F}" type="pres">
      <dgm:prSet presAssocID="{F32822C3-CE4B-4B03-BCB7-6F6DBAE605DD}" presName="root" presStyleCnt="0">
        <dgm:presLayoutVars>
          <dgm:dir/>
          <dgm:resizeHandles val="exact"/>
        </dgm:presLayoutVars>
      </dgm:prSet>
      <dgm:spPr/>
    </dgm:pt>
    <dgm:pt modelId="{C0DEBEFE-F175-45F6-BF2A-B4CF083DF06F}" type="pres">
      <dgm:prSet presAssocID="{91401945-B26C-49E6-9AD9-A8EBC3FED8E7}" presName="compNode" presStyleCnt="0"/>
      <dgm:spPr/>
    </dgm:pt>
    <dgm:pt modelId="{D77A774D-A079-48CF-AC57-7A9E13A7ADE8}" type="pres">
      <dgm:prSet presAssocID="{91401945-B26C-49E6-9AD9-A8EBC3FED8E7}" presName="iconBgRect" presStyleLbl="bgShp" presStyleIdx="0" presStyleCnt="4"/>
      <dgm:spPr>
        <a:prstGeom prst="round2DiagRect">
          <a:avLst>
            <a:gd name="adj1" fmla="val 29727"/>
            <a:gd name="adj2" fmla="val 0"/>
          </a:avLst>
        </a:prstGeom>
      </dgm:spPr>
    </dgm:pt>
    <dgm:pt modelId="{4950B2E8-82BA-4403-AFDD-86D33BB6801F}" type="pres">
      <dgm:prSet presAssocID="{91401945-B26C-49E6-9AD9-A8EBC3FED8E7}" presName="iconRect" presStyleLbl="node1" presStyleIdx="0" presStyleCnt="4" custScaleX="163605" custScaleY="16360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ierarchy with solid fill"/>
        </a:ext>
      </dgm:extLst>
    </dgm:pt>
    <dgm:pt modelId="{C268F7F8-75F5-4810-965D-C58DFBD87E9E}" type="pres">
      <dgm:prSet presAssocID="{91401945-B26C-49E6-9AD9-A8EBC3FED8E7}" presName="spaceRect" presStyleCnt="0"/>
      <dgm:spPr/>
    </dgm:pt>
    <dgm:pt modelId="{F7AE24F6-38EF-47C4-B8B1-7C49883145DE}" type="pres">
      <dgm:prSet presAssocID="{91401945-B26C-49E6-9AD9-A8EBC3FED8E7}" presName="textRect" presStyleLbl="revTx" presStyleIdx="0" presStyleCnt="4" custScaleX="122079">
        <dgm:presLayoutVars>
          <dgm:chMax val="1"/>
          <dgm:chPref val="1"/>
        </dgm:presLayoutVars>
      </dgm:prSet>
      <dgm:spPr/>
    </dgm:pt>
    <dgm:pt modelId="{FF387154-AC79-4DD4-ABAE-F8312F31679D}" type="pres">
      <dgm:prSet presAssocID="{A2585E25-0FFC-4820-BF4D-29EB45189C1D}" presName="sibTrans" presStyleCnt="0"/>
      <dgm:spPr/>
    </dgm:pt>
    <dgm:pt modelId="{359902B6-8DAE-4481-9469-B6D8ED91841E}" type="pres">
      <dgm:prSet presAssocID="{01E228D4-F080-400A-867D-3B4DDF12B8F7}" presName="compNode" presStyleCnt="0"/>
      <dgm:spPr/>
    </dgm:pt>
    <dgm:pt modelId="{AD9F6502-96B8-48F1-8853-A7DDE71E417B}" type="pres">
      <dgm:prSet presAssocID="{01E228D4-F080-400A-867D-3B4DDF12B8F7}" presName="iconBgRect" presStyleLbl="bgShp" presStyleIdx="1" presStyleCnt="4"/>
      <dgm:spPr>
        <a:prstGeom prst="round2DiagRect">
          <a:avLst>
            <a:gd name="adj1" fmla="val 29727"/>
            <a:gd name="adj2" fmla="val 0"/>
          </a:avLst>
        </a:prstGeom>
      </dgm:spPr>
    </dgm:pt>
    <dgm:pt modelId="{531E09CC-4555-4CC5-800D-876BD5FCD2B9}" type="pres">
      <dgm:prSet presAssocID="{01E228D4-F080-400A-867D-3B4DDF12B8F7}" presName="iconRect" presStyleLbl="node1" presStyleIdx="1" presStyleCnt="4" custScaleX="165852" custScaleY="16585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arget with solid fill"/>
        </a:ext>
      </dgm:extLst>
    </dgm:pt>
    <dgm:pt modelId="{3AE0A51F-6867-4047-9568-0BC5B0B89B8E}" type="pres">
      <dgm:prSet presAssocID="{01E228D4-F080-400A-867D-3B4DDF12B8F7}" presName="spaceRect" presStyleCnt="0"/>
      <dgm:spPr/>
    </dgm:pt>
    <dgm:pt modelId="{583A1855-8CA6-4BE5-9EC0-DA036EF96E4F}" type="pres">
      <dgm:prSet presAssocID="{01E228D4-F080-400A-867D-3B4DDF12B8F7}" presName="textRect" presStyleLbl="revTx" presStyleIdx="1" presStyleCnt="4" custScaleX="87063" custLinFactNeighborX="13117">
        <dgm:presLayoutVars>
          <dgm:chMax val="1"/>
          <dgm:chPref val="1"/>
        </dgm:presLayoutVars>
      </dgm:prSet>
      <dgm:spPr/>
    </dgm:pt>
    <dgm:pt modelId="{B959DD1D-8E29-404C-8A44-45C37CE391A5}" type="pres">
      <dgm:prSet presAssocID="{8427ADAD-93DD-4587-B725-F144178027F7}" presName="sibTrans" presStyleCnt="0"/>
      <dgm:spPr/>
    </dgm:pt>
    <dgm:pt modelId="{57473C93-17F7-4468-A15E-E8E4DB7F9096}" type="pres">
      <dgm:prSet presAssocID="{2A3C528B-32BE-45CF-9B8D-2C9AE672F8D8}" presName="compNode" presStyleCnt="0"/>
      <dgm:spPr/>
    </dgm:pt>
    <dgm:pt modelId="{8D14A968-04C9-4222-956C-58A769EE3DBD}" type="pres">
      <dgm:prSet presAssocID="{2A3C528B-32BE-45CF-9B8D-2C9AE672F8D8}" presName="iconBgRect" presStyleLbl="bgShp" presStyleIdx="2" presStyleCnt="4"/>
      <dgm:spPr>
        <a:prstGeom prst="round2DiagRect">
          <a:avLst>
            <a:gd name="adj1" fmla="val 29727"/>
            <a:gd name="adj2" fmla="val 0"/>
          </a:avLst>
        </a:prstGeom>
      </dgm:spPr>
    </dgm:pt>
    <dgm:pt modelId="{B207D0C3-2009-41E7-A857-5D2C8908A803}" type="pres">
      <dgm:prSet presAssocID="{2A3C528B-32BE-45CF-9B8D-2C9AE672F8D8}" presName="iconRect" presStyleLbl="node1" presStyleIdx="2" presStyleCnt="4" custScaleX="161418" custScaleY="16141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ipboard Partially Checked with solid fill"/>
        </a:ext>
      </dgm:extLst>
    </dgm:pt>
    <dgm:pt modelId="{86CFB8E0-9921-4D35-B901-CCABC9FA62D1}" type="pres">
      <dgm:prSet presAssocID="{2A3C528B-32BE-45CF-9B8D-2C9AE672F8D8}" presName="spaceRect" presStyleCnt="0"/>
      <dgm:spPr/>
    </dgm:pt>
    <dgm:pt modelId="{75DE4703-82EB-4149-BD07-94E3A99797F0}" type="pres">
      <dgm:prSet presAssocID="{2A3C528B-32BE-45CF-9B8D-2C9AE672F8D8}" presName="textRect" presStyleLbl="revTx" presStyleIdx="2" presStyleCnt="4" custScaleX="79311" custLinFactNeighborX="11371" custLinFactNeighborY="0">
        <dgm:presLayoutVars>
          <dgm:chMax val="1"/>
          <dgm:chPref val="1"/>
        </dgm:presLayoutVars>
      </dgm:prSet>
      <dgm:spPr/>
    </dgm:pt>
    <dgm:pt modelId="{42EED322-8F9E-4D04-A356-18038064787F}" type="pres">
      <dgm:prSet presAssocID="{6A37180D-7B2F-453C-88B2-4C4D696EDCA0}" presName="sibTrans" presStyleCnt="0"/>
      <dgm:spPr/>
    </dgm:pt>
    <dgm:pt modelId="{300403BE-6BBC-44B4-BA13-4C80C3541DF7}" type="pres">
      <dgm:prSet presAssocID="{2AD8118B-BEB0-4DF9-ACA1-4F1B95AD5D43}" presName="compNode" presStyleCnt="0"/>
      <dgm:spPr/>
    </dgm:pt>
    <dgm:pt modelId="{57945FB4-96C6-4C93-BF9C-CCA54D3465C4}" type="pres">
      <dgm:prSet presAssocID="{2AD8118B-BEB0-4DF9-ACA1-4F1B95AD5D43}" presName="iconBgRect" presStyleLbl="bgShp" presStyleIdx="3" presStyleCnt="4"/>
      <dgm:spPr>
        <a:prstGeom prst="round2DiagRect">
          <a:avLst>
            <a:gd name="adj1" fmla="val 29727"/>
            <a:gd name="adj2" fmla="val 0"/>
          </a:avLst>
        </a:prstGeom>
      </dgm:spPr>
    </dgm:pt>
    <dgm:pt modelId="{1ED59208-D91C-4E55-AD61-8085507F3A09}" type="pres">
      <dgm:prSet presAssocID="{2AD8118B-BEB0-4DF9-ACA1-4F1B95AD5D43}" presName="iconRect" presStyleLbl="node1" presStyleIdx="3" presStyleCnt="4" custScaleX="164911" custScaleY="16491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adge Tick1 with solid fill"/>
        </a:ext>
      </dgm:extLst>
    </dgm:pt>
    <dgm:pt modelId="{E4946708-B600-4639-B84E-B51BA3271AD3}" type="pres">
      <dgm:prSet presAssocID="{2AD8118B-BEB0-4DF9-ACA1-4F1B95AD5D43}" presName="spaceRect" presStyleCnt="0"/>
      <dgm:spPr/>
    </dgm:pt>
    <dgm:pt modelId="{A64E5593-33A2-45C9-B415-88D7C2CC0E98}" type="pres">
      <dgm:prSet presAssocID="{2AD8118B-BEB0-4DF9-ACA1-4F1B95AD5D43}" presName="textRect" presStyleLbl="revTx" presStyleIdx="3" presStyleCnt="4" custScaleX="114499">
        <dgm:presLayoutVars>
          <dgm:chMax val="1"/>
          <dgm:chPref val="1"/>
        </dgm:presLayoutVars>
      </dgm:prSet>
      <dgm:spPr/>
    </dgm:pt>
  </dgm:ptLst>
  <dgm:cxnLst>
    <dgm:cxn modelId="{F1BAA20B-D645-46E3-ABAF-51A71D9D32C4}" type="presOf" srcId="{01E228D4-F080-400A-867D-3B4DDF12B8F7}" destId="{583A1855-8CA6-4BE5-9EC0-DA036EF96E4F}" srcOrd="0" destOrd="0" presId="urn:microsoft.com/office/officeart/2018/5/layout/IconLeafLabelList"/>
    <dgm:cxn modelId="{5A734738-0965-43C6-9DCB-D7EEED3F8A29}" type="presOf" srcId="{F32822C3-CE4B-4B03-BCB7-6F6DBAE605DD}" destId="{C9C7B32A-66FA-4583-9728-8BF02F18AB9F}" srcOrd="0" destOrd="0" presId="urn:microsoft.com/office/officeart/2018/5/layout/IconLeafLabelList"/>
    <dgm:cxn modelId="{170CDC56-5F3C-4E1B-A090-E40C6B7A4537}" type="presOf" srcId="{2AD8118B-BEB0-4DF9-ACA1-4F1B95AD5D43}" destId="{A64E5593-33A2-45C9-B415-88D7C2CC0E98}" srcOrd="0" destOrd="0" presId="urn:microsoft.com/office/officeart/2018/5/layout/IconLeafLabelList"/>
    <dgm:cxn modelId="{626C9FA7-FD93-4F42-8720-F1ABA598E665}" srcId="{F32822C3-CE4B-4B03-BCB7-6F6DBAE605DD}" destId="{01E228D4-F080-400A-867D-3B4DDF12B8F7}" srcOrd="1" destOrd="0" parTransId="{766C15DD-F989-4B06-9B35-E3E64EFBBB30}" sibTransId="{8427ADAD-93DD-4587-B725-F144178027F7}"/>
    <dgm:cxn modelId="{6B101CB7-A3B1-45A9-B36A-5E6934C8CE74}" srcId="{F32822C3-CE4B-4B03-BCB7-6F6DBAE605DD}" destId="{2AD8118B-BEB0-4DF9-ACA1-4F1B95AD5D43}" srcOrd="3" destOrd="0" parTransId="{82FA31DA-5CE6-4D47-9327-A23DDC462B32}" sibTransId="{9FDC10D5-FA72-45C0-A441-0F174236712F}"/>
    <dgm:cxn modelId="{1CED40DE-EA02-4E88-BE0F-9A26AABE3271}" srcId="{F32822C3-CE4B-4B03-BCB7-6F6DBAE605DD}" destId="{91401945-B26C-49E6-9AD9-A8EBC3FED8E7}" srcOrd="0" destOrd="0" parTransId="{EE996AD0-E0DF-43E6-B48F-E1C030CE32ED}" sibTransId="{A2585E25-0FFC-4820-BF4D-29EB45189C1D}"/>
    <dgm:cxn modelId="{2A605EE2-A6A9-43BF-B04C-D523E4401D24}" srcId="{F32822C3-CE4B-4B03-BCB7-6F6DBAE605DD}" destId="{2A3C528B-32BE-45CF-9B8D-2C9AE672F8D8}" srcOrd="2" destOrd="0" parTransId="{06D948C3-B22D-4453-9EF1-44BFA6B54344}" sibTransId="{6A37180D-7B2F-453C-88B2-4C4D696EDCA0}"/>
    <dgm:cxn modelId="{63F77CE6-0FDE-4767-A3C5-95ECC54E25B5}" type="presOf" srcId="{2A3C528B-32BE-45CF-9B8D-2C9AE672F8D8}" destId="{75DE4703-82EB-4149-BD07-94E3A99797F0}" srcOrd="0" destOrd="0" presId="urn:microsoft.com/office/officeart/2018/5/layout/IconLeafLabelList"/>
    <dgm:cxn modelId="{4F7A01F8-075A-4DE1-BCDD-6124E395FF95}" type="presOf" srcId="{91401945-B26C-49E6-9AD9-A8EBC3FED8E7}" destId="{F7AE24F6-38EF-47C4-B8B1-7C49883145DE}" srcOrd="0" destOrd="0" presId="urn:microsoft.com/office/officeart/2018/5/layout/IconLeafLabelList"/>
    <dgm:cxn modelId="{07A8576B-13E8-446D-8B63-66E8067A10A0}" type="presParOf" srcId="{C9C7B32A-66FA-4583-9728-8BF02F18AB9F}" destId="{C0DEBEFE-F175-45F6-BF2A-B4CF083DF06F}" srcOrd="0" destOrd="0" presId="urn:microsoft.com/office/officeart/2018/5/layout/IconLeafLabelList"/>
    <dgm:cxn modelId="{168ADCA1-27F9-4451-B91C-1CDF0380FF97}" type="presParOf" srcId="{C0DEBEFE-F175-45F6-BF2A-B4CF083DF06F}" destId="{D77A774D-A079-48CF-AC57-7A9E13A7ADE8}" srcOrd="0" destOrd="0" presId="urn:microsoft.com/office/officeart/2018/5/layout/IconLeafLabelList"/>
    <dgm:cxn modelId="{FA958ACD-3751-4F1B-B649-985FF3670006}" type="presParOf" srcId="{C0DEBEFE-F175-45F6-BF2A-B4CF083DF06F}" destId="{4950B2E8-82BA-4403-AFDD-86D33BB6801F}" srcOrd="1" destOrd="0" presId="urn:microsoft.com/office/officeart/2018/5/layout/IconLeafLabelList"/>
    <dgm:cxn modelId="{6FD278BD-E691-4A2D-B786-B682E8803711}" type="presParOf" srcId="{C0DEBEFE-F175-45F6-BF2A-B4CF083DF06F}" destId="{C268F7F8-75F5-4810-965D-C58DFBD87E9E}" srcOrd="2" destOrd="0" presId="urn:microsoft.com/office/officeart/2018/5/layout/IconLeafLabelList"/>
    <dgm:cxn modelId="{E1C38048-022A-44EE-8BCC-2A45B6E9AD32}" type="presParOf" srcId="{C0DEBEFE-F175-45F6-BF2A-B4CF083DF06F}" destId="{F7AE24F6-38EF-47C4-B8B1-7C49883145DE}" srcOrd="3" destOrd="0" presId="urn:microsoft.com/office/officeart/2018/5/layout/IconLeafLabelList"/>
    <dgm:cxn modelId="{8E9030A6-005D-4CC3-B04B-3DC7EB1CB34D}" type="presParOf" srcId="{C9C7B32A-66FA-4583-9728-8BF02F18AB9F}" destId="{FF387154-AC79-4DD4-ABAE-F8312F31679D}" srcOrd="1" destOrd="0" presId="urn:microsoft.com/office/officeart/2018/5/layout/IconLeafLabelList"/>
    <dgm:cxn modelId="{E951BF2C-A1B5-4AB6-B6DA-8B2EE94F4AC6}" type="presParOf" srcId="{C9C7B32A-66FA-4583-9728-8BF02F18AB9F}" destId="{359902B6-8DAE-4481-9469-B6D8ED91841E}" srcOrd="2" destOrd="0" presId="urn:microsoft.com/office/officeart/2018/5/layout/IconLeafLabelList"/>
    <dgm:cxn modelId="{EF4D26D6-E46A-455A-BAE5-29772F9C65A3}" type="presParOf" srcId="{359902B6-8DAE-4481-9469-B6D8ED91841E}" destId="{AD9F6502-96B8-48F1-8853-A7DDE71E417B}" srcOrd="0" destOrd="0" presId="urn:microsoft.com/office/officeart/2018/5/layout/IconLeafLabelList"/>
    <dgm:cxn modelId="{767FE389-ED8B-477C-AB05-BF63F63603C1}" type="presParOf" srcId="{359902B6-8DAE-4481-9469-B6D8ED91841E}" destId="{531E09CC-4555-4CC5-800D-876BD5FCD2B9}" srcOrd="1" destOrd="0" presId="urn:microsoft.com/office/officeart/2018/5/layout/IconLeafLabelList"/>
    <dgm:cxn modelId="{A9DB30FA-5418-49D5-B68B-94571EFEEE06}" type="presParOf" srcId="{359902B6-8DAE-4481-9469-B6D8ED91841E}" destId="{3AE0A51F-6867-4047-9568-0BC5B0B89B8E}" srcOrd="2" destOrd="0" presId="urn:microsoft.com/office/officeart/2018/5/layout/IconLeafLabelList"/>
    <dgm:cxn modelId="{EF3D1FE4-987F-4A21-9393-57EEC4023230}" type="presParOf" srcId="{359902B6-8DAE-4481-9469-B6D8ED91841E}" destId="{583A1855-8CA6-4BE5-9EC0-DA036EF96E4F}" srcOrd="3" destOrd="0" presId="urn:microsoft.com/office/officeart/2018/5/layout/IconLeafLabelList"/>
    <dgm:cxn modelId="{9C07897D-839F-46A3-82EB-CD2D0AA850C9}" type="presParOf" srcId="{C9C7B32A-66FA-4583-9728-8BF02F18AB9F}" destId="{B959DD1D-8E29-404C-8A44-45C37CE391A5}" srcOrd="3" destOrd="0" presId="urn:microsoft.com/office/officeart/2018/5/layout/IconLeafLabelList"/>
    <dgm:cxn modelId="{4C013512-82DF-4DA7-80A2-20F361A92237}" type="presParOf" srcId="{C9C7B32A-66FA-4583-9728-8BF02F18AB9F}" destId="{57473C93-17F7-4468-A15E-E8E4DB7F9096}" srcOrd="4" destOrd="0" presId="urn:microsoft.com/office/officeart/2018/5/layout/IconLeafLabelList"/>
    <dgm:cxn modelId="{4E49699F-5682-4A22-A2C5-9FC853DA147B}" type="presParOf" srcId="{57473C93-17F7-4468-A15E-E8E4DB7F9096}" destId="{8D14A968-04C9-4222-956C-58A769EE3DBD}" srcOrd="0" destOrd="0" presId="urn:microsoft.com/office/officeart/2018/5/layout/IconLeafLabelList"/>
    <dgm:cxn modelId="{710905D2-EB19-4C91-81B0-DF19BF1317F3}" type="presParOf" srcId="{57473C93-17F7-4468-A15E-E8E4DB7F9096}" destId="{B207D0C3-2009-41E7-A857-5D2C8908A803}" srcOrd="1" destOrd="0" presId="urn:microsoft.com/office/officeart/2018/5/layout/IconLeafLabelList"/>
    <dgm:cxn modelId="{F6857196-E184-4E0C-993E-D4713079F446}" type="presParOf" srcId="{57473C93-17F7-4468-A15E-E8E4DB7F9096}" destId="{86CFB8E0-9921-4D35-B901-CCABC9FA62D1}" srcOrd="2" destOrd="0" presId="urn:microsoft.com/office/officeart/2018/5/layout/IconLeafLabelList"/>
    <dgm:cxn modelId="{339C434D-A434-47B6-A7B5-AADF15DA7A5A}" type="presParOf" srcId="{57473C93-17F7-4468-A15E-E8E4DB7F9096}" destId="{75DE4703-82EB-4149-BD07-94E3A99797F0}" srcOrd="3" destOrd="0" presId="urn:microsoft.com/office/officeart/2018/5/layout/IconLeafLabelList"/>
    <dgm:cxn modelId="{E37CFF80-73C4-4F02-A2B1-46034A55E40A}" type="presParOf" srcId="{C9C7B32A-66FA-4583-9728-8BF02F18AB9F}" destId="{42EED322-8F9E-4D04-A356-18038064787F}" srcOrd="5" destOrd="0" presId="urn:microsoft.com/office/officeart/2018/5/layout/IconLeafLabelList"/>
    <dgm:cxn modelId="{0CD6DE55-ECAB-4B92-BA69-6BFB40F21094}" type="presParOf" srcId="{C9C7B32A-66FA-4583-9728-8BF02F18AB9F}" destId="{300403BE-6BBC-44B4-BA13-4C80C3541DF7}" srcOrd="6" destOrd="0" presId="urn:microsoft.com/office/officeart/2018/5/layout/IconLeafLabelList"/>
    <dgm:cxn modelId="{42AC275C-44DC-4AFB-8DD0-760CC5B149EF}" type="presParOf" srcId="{300403BE-6BBC-44B4-BA13-4C80C3541DF7}" destId="{57945FB4-96C6-4C93-BF9C-CCA54D3465C4}" srcOrd="0" destOrd="0" presId="urn:microsoft.com/office/officeart/2018/5/layout/IconLeafLabelList"/>
    <dgm:cxn modelId="{90EDA0DF-7D11-4B7A-AF2E-9108DD076670}" type="presParOf" srcId="{300403BE-6BBC-44B4-BA13-4C80C3541DF7}" destId="{1ED59208-D91C-4E55-AD61-8085507F3A09}" srcOrd="1" destOrd="0" presId="urn:microsoft.com/office/officeart/2018/5/layout/IconLeafLabelList"/>
    <dgm:cxn modelId="{EE25B66B-E11D-47EA-A27D-64ADBFD167C3}" type="presParOf" srcId="{300403BE-6BBC-44B4-BA13-4C80C3541DF7}" destId="{E4946708-B600-4639-B84E-B51BA3271AD3}" srcOrd="2" destOrd="0" presId="urn:microsoft.com/office/officeart/2018/5/layout/IconLeafLabelList"/>
    <dgm:cxn modelId="{BDD697D4-F5B1-4869-995A-69F59D6E3F07}" type="presParOf" srcId="{300403BE-6BBC-44B4-BA13-4C80C3541DF7}" destId="{A64E5593-33A2-45C9-B415-88D7C2CC0E98}"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A774D-A079-48CF-AC57-7A9E13A7ADE8}">
      <dsp:nvSpPr>
        <dsp:cNvPr id="0" name=""/>
        <dsp:cNvSpPr/>
      </dsp:nvSpPr>
      <dsp:spPr>
        <a:xfrm>
          <a:off x="535585" y="651231"/>
          <a:ext cx="1063687" cy="10636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50B2E8-82BA-4403-AFDD-86D33BB6801F}">
      <dsp:nvSpPr>
        <dsp:cNvPr id="0" name=""/>
        <dsp:cNvSpPr/>
      </dsp:nvSpPr>
      <dsp:spPr>
        <a:xfrm>
          <a:off x="568178" y="683824"/>
          <a:ext cx="998501" cy="9985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AE24F6-38EF-47C4-B8B1-7C49883145DE}">
      <dsp:nvSpPr>
        <dsp:cNvPr id="0" name=""/>
        <dsp:cNvSpPr/>
      </dsp:nvSpPr>
      <dsp:spPr>
        <a:xfrm>
          <a:off x="3052" y="2046231"/>
          <a:ext cx="2128752" cy="1187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dirty="0"/>
            <a:t>Transparent</a:t>
          </a:r>
          <a:br>
            <a:rPr lang="en-US" sz="2500" kern="1200" dirty="0"/>
          </a:br>
          <a:r>
            <a:rPr lang="en-US" sz="2500" kern="1200" dirty="0">
              <a:latin typeface="Aptos Display" panose="020F0302020204030204"/>
            </a:rPr>
            <a:t>assignment</a:t>
          </a:r>
          <a:br>
            <a:rPr lang="en-US" sz="2500" kern="1200" dirty="0">
              <a:latin typeface="Aptos Display" panose="020F0302020204030204"/>
            </a:rPr>
          </a:br>
          <a:r>
            <a:rPr lang="en-US" sz="2500" kern="1200" dirty="0">
              <a:latin typeface="Aptos Display" panose="020F0302020204030204"/>
            </a:rPr>
            <a:t>framework</a:t>
          </a:r>
          <a:endParaRPr lang="en-US" sz="2500" kern="1200" dirty="0"/>
        </a:p>
      </dsp:txBody>
      <dsp:txXfrm>
        <a:off x="3052" y="2046231"/>
        <a:ext cx="2128752" cy="1187103"/>
      </dsp:txXfrm>
    </dsp:sp>
    <dsp:sp modelId="{AD9F6502-96B8-48F1-8853-A7DDE71E417B}">
      <dsp:nvSpPr>
        <dsp:cNvPr id="0" name=""/>
        <dsp:cNvSpPr/>
      </dsp:nvSpPr>
      <dsp:spPr>
        <a:xfrm>
          <a:off x="2776992" y="651231"/>
          <a:ext cx="1063687" cy="10636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1E09CC-4555-4CC5-800D-876BD5FCD2B9}">
      <dsp:nvSpPr>
        <dsp:cNvPr id="0" name=""/>
        <dsp:cNvSpPr/>
      </dsp:nvSpPr>
      <dsp:spPr>
        <a:xfrm>
          <a:off x="2802728" y="676967"/>
          <a:ext cx="1012215" cy="10122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3A1855-8CA6-4BE5-9EC0-DA036EF96E4F}">
      <dsp:nvSpPr>
        <dsp:cNvPr id="0" name=""/>
        <dsp:cNvSpPr/>
      </dsp:nvSpPr>
      <dsp:spPr>
        <a:xfrm>
          <a:off x="2734300" y="2046231"/>
          <a:ext cx="1321756" cy="1187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dirty="0"/>
            <a:t>Purpose (Why?)</a:t>
          </a:r>
        </a:p>
      </dsp:txBody>
      <dsp:txXfrm>
        <a:off x="2734300" y="2046231"/>
        <a:ext cx="1321756" cy="1187103"/>
      </dsp:txXfrm>
    </dsp:sp>
    <dsp:sp modelId="{8D14A968-04C9-4222-956C-58A769EE3DBD}">
      <dsp:nvSpPr>
        <dsp:cNvPr id="0" name=""/>
        <dsp:cNvSpPr/>
      </dsp:nvSpPr>
      <dsp:spPr>
        <a:xfrm>
          <a:off x="4825899" y="651231"/>
          <a:ext cx="1063687" cy="10636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07D0C3-2009-41E7-A857-5D2C8908A803}">
      <dsp:nvSpPr>
        <dsp:cNvPr id="0" name=""/>
        <dsp:cNvSpPr/>
      </dsp:nvSpPr>
      <dsp:spPr>
        <a:xfrm>
          <a:off x="4865165" y="690497"/>
          <a:ext cx="985154" cy="9851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DE4703-82EB-4149-BD07-94E3A99797F0}">
      <dsp:nvSpPr>
        <dsp:cNvPr id="0" name=""/>
        <dsp:cNvSpPr/>
      </dsp:nvSpPr>
      <dsp:spPr>
        <a:xfrm>
          <a:off x="4864531" y="2046231"/>
          <a:ext cx="1382985" cy="1187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dirty="0"/>
            <a:t>Task (How?) </a:t>
          </a:r>
        </a:p>
      </dsp:txBody>
      <dsp:txXfrm>
        <a:off x="4864531" y="2046231"/>
        <a:ext cx="1382985" cy="1187103"/>
      </dsp:txXfrm>
    </dsp:sp>
    <dsp:sp modelId="{57945FB4-96C6-4C93-BF9C-CCA54D3465C4}">
      <dsp:nvSpPr>
        <dsp:cNvPr id="0" name=""/>
        <dsp:cNvSpPr/>
      </dsp:nvSpPr>
      <dsp:spPr>
        <a:xfrm>
          <a:off x="7001218" y="651231"/>
          <a:ext cx="1063687" cy="106368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D59208-D91C-4E55-AD61-8085507F3A09}">
      <dsp:nvSpPr>
        <dsp:cNvPr id="0" name=""/>
        <dsp:cNvSpPr/>
      </dsp:nvSpPr>
      <dsp:spPr>
        <a:xfrm>
          <a:off x="7029825" y="679838"/>
          <a:ext cx="1006472" cy="10064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4E5593-33A2-45C9-B415-88D7C2CC0E98}">
      <dsp:nvSpPr>
        <dsp:cNvPr id="0" name=""/>
        <dsp:cNvSpPr/>
      </dsp:nvSpPr>
      <dsp:spPr>
        <a:xfrm>
          <a:off x="6534774" y="2046231"/>
          <a:ext cx="1996576" cy="1187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dirty="0"/>
            <a:t>Success Criteria (Checklist or rubric &amp; </a:t>
          </a:r>
          <a:r>
            <a:rPr lang="en-US" sz="2500" kern="1200" dirty="0">
              <a:latin typeface="Aptos Display" panose="020F0302020204030204"/>
            </a:rPr>
            <a:t>exemplars</a:t>
          </a:r>
          <a:r>
            <a:rPr lang="en-US" sz="2500" kern="1200" dirty="0"/>
            <a:t>)</a:t>
          </a:r>
        </a:p>
      </dsp:txBody>
      <dsp:txXfrm>
        <a:off x="6534774" y="2046231"/>
        <a:ext cx="1996576" cy="1187103"/>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2024-05-31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2024-05-31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2024-05-31</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i="1" dirty="0">
                <a:solidFill>
                  <a:schemeClr val="bg1">
                    <a:lumMod val="50000"/>
                  </a:schemeClr>
                </a:solidFill>
              </a:rPr>
              <a:t>Note: All material licensed under Creative Commons Attribution 4.0 International License.</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2024-05-31</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2024-05-31</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2024-05-31</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2024-05-31</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2024-05-31</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2024-05-31</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2024-05-31</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2024-05-31</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openclipart.org/detail/190959/flat-map"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policyoptions.irpp.org/magazines/february-2017/canadas-innovation-hurdles/" TargetMode="External"/><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hyperlink" Target="https://creativecommons.org/licenses/by-nd/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xhere.com/es/photo/832977"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publicdomainpictures.net/view-image.php?image=33236&amp;picture=scaffolding&amp;large=1" TargetMode="External"/><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hrconnect.cl/desarrollo/software-aprendizaje-formacion-potencia-learning-management-system/" TargetMode="External"/><Relationship Id="rId2" Type="http://schemas.openxmlformats.org/officeDocument/2006/relationships/image" Target="../media/image35.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pngall.com/learning-png/" TargetMode="External"/><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flickr.com/photos/npobre/2601582256/" TargetMode="External"/><Relationship Id="rId2" Type="http://schemas.openxmlformats.org/officeDocument/2006/relationships/image" Target="../media/image38.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publicdomainpictures.net/view-image.php?image=156306&amp;picture=stone-stair-steps" TargetMode="External"/><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publicdomainpictures.net/view-image.php?image=156306&amp;picture=stone-stair-steps" TargetMode="External"/><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danderson@columbiabasin.edu" TargetMode="Externa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tilthighered.com/aboutteam" TargetMode="External"/><Relationship Id="rId2" Type="http://schemas.openxmlformats.org/officeDocument/2006/relationships/hyperlink" Target="https://tilthighered.com/tiltexamplesandresources"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ref=chooser-v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publicdomainpictures.net/en/view-image.php?image=270365&amp;picture=customer-satisfaction-survey" TargetMode="Externa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hyperlink" Target="http://creativecommons.org/publicdomain/zero/1.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oto.wuestenigel.com/handwriting-of-my-goals/"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pngall.com/learning-png/"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30BD8-256E-4063-AA60-8E5306AF7B3A}"/>
              </a:ext>
            </a:extLst>
          </p:cNvPr>
          <p:cNvSpPr>
            <a:spLocks noGrp="1"/>
          </p:cNvSpPr>
          <p:nvPr>
            <p:ph type="title"/>
          </p:nvPr>
        </p:nvSpPr>
        <p:spPr>
          <a:xfrm>
            <a:off x="536860" y="1517278"/>
            <a:ext cx="8336975" cy="797070"/>
          </a:xfrm>
        </p:spPr>
        <p:txBody>
          <a:bodyPr/>
          <a:lstStyle/>
          <a:p>
            <a:r>
              <a:rPr lang="en-US" dirty="0"/>
              <a:t>Entry Task: Give It Some Thought</a:t>
            </a:r>
          </a:p>
        </p:txBody>
      </p:sp>
      <p:sp>
        <p:nvSpPr>
          <p:cNvPr id="3" name="Content Placeholder 2">
            <a:extLst>
              <a:ext uri="{FF2B5EF4-FFF2-40B4-BE49-F238E27FC236}">
                <a16:creationId xmlns:a16="http://schemas.microsoft.com/office/drawing/2014/main" id="{A1DE6647-CABE-4A30-B4FB-B51A646DCA39}"/>
              </a:ext>
            </a:extLst>
          </p:cNvPr>
          <p:cNvSpPr>
            <a:spLocks noGrp="1"/>
          </p:cNvSpPr>
          <p:nvPr>
            <p:ph idx="1"/>
          </p:nvPr>
        </p:nvSpPr>
        <p:spPr>
          <a:xfrm>
            <a:off x="536860" y="2415155"/>
            <a:ext cx="8336975" cy="3757046"/>
          </a:xfrm>
        </p:spPr>
        <p:txBody>
          <a:bodyPr/>
          <a:lstStyle/>
          <a:p>
            <a:pPr marL="0" indent="0" algn="just">
              <a:buNone/>
            </a:pPr>
            <a:r>
              <a:rPr lang="en-US" dirty="0">
                <a:ea typeface="+mn-lt"/>
                <a:cs typeface="+mn-lt"/>
              </a:rPr>
              <a:t>What challenges (barriers) do your learners face in completing coursework in your classes and reaching their academic goals?</a:t>
            </a:r>
          </a:p>
          <a:p>
            <a:pPr marL="0" indent="0" algn="just">
              <a:buNone/>
            </a:pPr>
            <a:endParaRPr lang="en-US" dirty="0"/>
          </a:p>
          <a:p>
            <a:pPr algn="just"/>
            <a:r>
              <a:rPr lang="en-US" dirty="0"/>
              <a:t>Think of as many challenges as you can.</a:t>
            </a:r>
          </a:p>
          <a:p>
            <a:pPr algn="just"/>
            <a:r>
              <a:rPr lang="en-US" dirty="0"/>
              <a:t>Prepare to share when the session begins.</a:t>
            </a:r>
          </a:p>
        </p:txBody>
      </p:sp>
      <p:sp>
        <p:nvSpPr>
          <p:cNvPr id="4" name="Slide Number Placeholder 3">
            <a:extLst>
              <a:ext uri="{FF2B5EF4-FFF2-40B4-BE49-F238E27FC236}">
                <a16:creationId xmlns:a16="http://schemas.microsoft.com/office/drawing/2014/main" id="{74A70F1C-2837-4990-BC69-C5717EC85224}"/>
              </a:ext>
            </a:extLst>
          </p:cNvPr>
          <p:cNvSpPr>
            <a:spLocks noGrp="1"/>
          </p:cNvSpPr>
          <p:nvPr>
            <p:ph type="sldNum" sz="quarter" idx="12"/>
          </p:nvPr>
        </p:nvSpPr>
        <p:spPr/>
        <p:txBody>
          <a:bodyPr/>
          <a:lstStyle/>
          <a:p>
            <a:fld id="{DEE5BC03-7CE3-4FE3-BC0A-0ACCA8AC1F24}" type="slidenum">
              <a:rPr lang="en-US" smtClean="0"/>
              <a:pPr/>
              <a:t>1</a:t>
            </a:fld>
            <a:endParaRPr lang="en-US" dirty="0"/>
          </a:p>
        </p:txBody>
      </p:sp>
    </p:spTree>
    <p:extLst>
      <p:ext uri="{BB962C8B-B14F-4D97-AF65-F5344CB8AC3E}">
        <p14:creationId xmlns:p14="http://schemas.microsoft.com/office/powerpoint/2010/main" val="1932393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1EDF7-B826-49DE-8DE9-14B9DC685FF3}"/>
              </a:ext>
            </a:extLst>
          </p:cNvPr>
          <p:cNvSpPr>
            <a:spLocks noGrp="1"/>
          </p:cNvSpPr>
          <p:nvPr>
            <p:ph type="title"/>
          </p:nvPr>
        </p:nvSpPr>
        <p:spPr>
          <a:xfrm>
            <a:off x="177801" y="1562099"/>
            <a:ext cx="8966200" cy="619991"/>
          </a:xfrm>
        </p:spPr>
        <p:txBody>
          <a:bodyPr/>
          <a:lstStyle/>
          <a:p>
            <a:r>
              <a:rPr lang="en-US" dirty="0"/>
              <a:t>Outcomes: How do students get there?</a:t>
            </a:r>
          </a:p>
        </p:txBody>
      </p:sp>
      <p:sp>
        <p:nvSpPr>
          <p:cNvPr id="3" name="Content Placeholder 2">
            <a:extLst>
              <a:ext uri="{FF2B5EF4-FFF2-40B4-BE49-F238E27FC236}">
                <a16:creationId xmlns:a16="http://schemas.microsoft.com/office/drawing/2014/main" id="{8D3E183F-A351-4205-862E-661B46B17C40}"/>
              </a:ext>
            </a:extLst>
          </p:cNvPr>
          <p:cNvSpPr>
            <a:spLocks noGrp="1"/>
          </p:cNvSpPr>
          <p:nvPr>
            <p:ph sz="half" idx="1"/>
          </p:nvPr>
        </p:nvSpPr>
        <p:spPr>
          <a:xfrm>
            <a:off x="239227" y="2400300"/>
            <a:ext cx="4197692" cy="3969327"/>
          </a:xfrm>
        </p:spPr>
        <p:txBody>
          <a:bodyPr/>
          <a:lstStyle/>
          <a:p>
            <a:r>
              <a:rPr lang="en-US" dirty="0"/>
              <a:t>Deep, meaningful learning to acquire knowledge and skills and apply these in future coursework and the world of work</a:t>
            </a:r>
          </a:p>
          <a:p>
            <a:r>
              <a:rPr lang="en-US" dirty="0"/>
              <a:t>Knowledge and skill in metacognition &amp; learning management</a:t>
            </a:r>
          </a:p>
        </p:txBody>
      </p:sp>
      <p:pic>
        <p:nvPicPr>
          <p:cNvPr id="7" name="Content Placeholder 6" descr="A pin on a map represents the concept of learning outcomes (objectives) for students.">
            <a:extLst>
              <a:ext uri="{FF2B5EF4-FFF2-40B4-BE49-F238E27FC236}">
                <a16:creationId xmlns:a16="http://schemas.microsoft.com/office/drawing/2014/main" id="{848F18DA-E82B-4525-9F14-0FDD558E981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73625" y="2400300"/>
            <a:ext cx="3968750" cy="3968750"/>
          </a:xfrm>
        </p:spPr>
      </p:pic>
      <p:sp>
        <p:nvSpPr>
          <p:cNvPr id="5" name="Slide Number Placeholder 4">
            <a:extLst>
              <a:ext uri="{FF2B5EF4-FFF2-40B4-BE49-F238E27FC236}">
                <a16:creationId xmlns:a16="http://schemas.microsoft.com/office/drawing/2014/main" id="{EED36461-4368-46FA-8CE4-21B97B95F141}"/>
              </a:ext>
            </a:extLst>
          </p:cNvPr>
          <p:cNvSpPr>
            <a:spLocks noGrp="1"/>
          </p:cNvSpPr>
          <p:nvPr>
            <p:ph type="sldNum" sz="quarter" idx="12"/>
          </p:nvPr>
        </p:nvSpPr>
        <p:spPr/>
        <p:txBody>
          <a:bodyPr/>
          <a:lstStyle/>
          <a:p>
            <a:fld id="{DEE5BC03-7CE3-4FE3-BC0A-0ACCA8AC1F24}" type="slidenum">
              <a:rPr lang="en-US" smtClean="0"/>
              <a:pPr/>
              <a:t>10</a:t>
            </a:fld>
            <a:endParaRPr lang="en-US" dirty="0"/>
          </a:p>
        </p:txBody>
      </p:sp>
    </p:spTree>
    <p:extLst>
      <p:ext uri="{BB962C8B-B14F-4D97-AF65-F5344CB8AC3E}">
        <p14:creationId xmlns:p14="http://schemas.microsoft.com/office/powerpoint/2010/main" val="696091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B73B-3782-4D4A-989C-E632274FE1E7}"/>
              </a:ext>
            </a:extLst>
          </p:cNvPr>
          <p:cNvSpPr>
            <a:spLocks noGrp="1"/>
          </p:cNvSpPr>
          <p:nvPr>
            <p:ph type="title"/>
          </p:nvPr>
        </p:nvSpPr>
        <p:spPr>
          <a:xfrm>
            <a:off x="187036" y="1521909"/>
            <a:ext cx="8534403" cy="719850"/>
          </a:xfrm>
        </p:spPr>
        <p:txBody>
          <a:bodyPr/>
          <a:lstStyle/>
          <a:p>
            <a:r>
              <a:rPr lang="en-US" dirty="0"/>
              <a:t>Outcomes: barriers we can mitigate</a:t>
            </a:r>
          </a:p>
        </p:txBody>
      </p:sp>
      <p:sp>
        <p:nvSpPr>
          <p:cNvPr id="3" name="Content Placeholder 2">
            <a:extLst>
              <a:ext uri="{FF2B5EF4-FFF2-40B4-BE49-F238E27FC236}">
                <a16:creationId xmlns:a16="http://schemas.microsoft.com/office/drawing/2014/main" id="{09FF0222-AC42-422F-B10D-FED139DAEF95}"/>
              </a:ext>
            </a:extLst>
          </p:cNvPr>
          <p:cNvSpPr>
            <a:spLocks noGrp="1"/>
          </p:cNvSpPr>
          <p:nvPr>
            <p:ph sz="half" idx="1"/>
          </p:nvPr>
        </p:nvSpPr>
        <p:spPr>
          <a:xfrm>
            <a:off x="187036" y="2263775"/>
            <a:ext cx="4384963" cy="4457700"/>
          </a:xfrm>
        </p:spPr>
        <p:txBody>
          <a:bodyPr/>
          <a:lstStyle/>
          <a:p>
            <a:r>
              <a:rPr lang="en-US" sz="2600" dirty="0"/>
              <a:t>Support development of academic and cognitive skills (content focus).</a:t>
            </a:r>
          </a:p>
          <a:p>
            <a:r>
              <a:rPr lang="en-US" sz="2600" dirty="0"/>
              <a:t>Support development of metacognition and learning management (learning focus).</a:t>
            </a:r>
          </a:p>
          <a:p>
            <a:r>
              <a:rPr lang="en-US" sz="2600" dirty="0"/>
              <a:t>Make expectations and teaching decisions explicit.</a:t>
            </a:r>
          </a:p>
          <a:p>
            <a:r>
              <a:rPr lang="en-US" sz="2600" dirty="0"/>
              <a:t>Make evaluation and grading transparent.</a:t>
            </a:r>
          </a:p>
        </p:txBody>
      </p:sp>
      <p:pic>
        <p:nvPicPr>
          <p:cNvPr id="7" name="Content Placeholder 6" descr="Three hurdles stand on a track in the same way barriers stand in students' educational paths.">
            <a:extLst>
              <a:ext uri="{FF2B5EF4-FFF2-40B4-BE49-F238E27FC236}">
                <a16:creationId xmlns:a16="http://schemas.microsoft.com/office/drawing/2014/main" id="{75FC6D63-9733-4380-8F72-07688DBFEAF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17571" y="3429000"/>
            <a:ext cx="4439104" cy="1553686"/>
          </a:xfrm>
        </p:spPr>
      </p:pic>
      <p:sp>
        <p:nvSpPr>
          <p:cNvPr id="8" name="TextBox 7">
            <a:extLst>
              <a:ext uri="{FF2B5EF4-FFF2-40B4-BE49-F238E27FC236}">
                <a16:creationId xmlns:a16="http://schemas.microsoft.com/office/drawing/2014/main" id="{C9BDD7C9-4C3B-4E4B-B63D-355A1B777168}"/>
              </a:ext>
            </a:extLst>
          </p:cNvPr>
          <p:cNvSpPr txBox="1"/>
          <p:nvPr/>
        </p:nvSpPr>
        <p:spPr>
          <a:xfrm>
            <a:off x="4517571" y="4982686"/>
            <a:ext cx="4197350" cy="230832"/>
          </a:xfrm>
          <a:prstGeom prst="rect">
            <a:avLst/>
          </a:prstGeom>
          <a:noFill/>
        </p:spPr>
        <p:txBody>
          <a:bodyPr wrap="square" rtlCol="0">
            <a:spAutoFit/>
          </a:bodyPr>
          <a:lstStyle/>
          <a:p>
            <a:r>
              <a:rPr lang="en-US" sz="900" dirty="0">
                <a:hlinkClick r:id="rId3" tooltip="https://policyoptions.irpp.org/magazines/february-2017/canadas-innovation-hurdles/"/>
              </a:rPr>
              <a:t>This Photo</a:t>
            </a:r>
            <a:r>
              <a:rPr lang="en-US" sz="900" dirty="0"/>
              <a:t> by Unknown Author is licensed under </a:t>
            </a:r>
            <a:r>
              <a:rPr lang="en-US" sz="900" dirty="0">
                <a:hlinkClick r:id="rId4" tooltip="https://creativecommons.org/licenses/by-nd/3.0/"/>
              </a:rPr>
              <a:t>CC BY-ND</a:t>
            </a:r>
            <a:endParaRPr lang="en-US" sz="900" dirty="0"/>
          </a:p>
        </p:txBody>
      </p:sp>
      <p:sp>
        <p:nvSpPr>
          <p:cNvPr id="5" name="Slide Number Placeholder 4">
            <a:extLst>
              <a:ext uri="{FF2B5EF4-FFF2-40B4-BE49-F238E27FC236}">
                <a16:creationId xmlns:a16="http://schemas.microsoft.com/office/drawing/2014/main" id="{1ADCCC0D-59AF-4957-96C4-6A4A9E7BC7A4}"/>
              </a:ext>
            </a:extLst>
          </p:cNvPr>
          <p:cNvSpPr>
            <a:spLocks noGrp="1"/>
          </p:cNvSpPr>
          <p:nvPr>
            <p:ph type="sldNum" sz="quarter" idx="12"/>
          </p:nvPr>
        </p:nvSpPr>
        <p:spPr/>
        <p:txBody>
          <a:bodyPr/>
          <a:lstStyle/>
          <a:p>
            <a:fld id="{DEE5BC03-7CE3-4FE3-BC0A-0ACCA8AC1F24}" type="slidenum">
              <a:rPr lang="en-US" smtClean="0"/>
              <a:pPr/>
              <a:t>11</a:t>
            </a:fld>
            <a:endParaRPr lang="en-US" dirty="0"/>
          </a:p>
        </p:txBody>
      </p:sp>
    </p:spTree>
    <p:extLst>
      <p:ext uri="{BB962C8B-B14F-4D97-AF65-F5344CB8AC3E}">
        <p14:creationId xmlns:p14="http://schemas.microsoft.com/office/powerpoint/2010/main" val="3901132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3877C7-C85A-4A85-8C83-9C78382CE486}"/>
              </a:ext>
            </a:extLst>
          </p:cNvPr>
          <p:cNvSpPr>
            <a:spLocks noGrp="1"/>
          </p:cNvSpPr>
          <p:nvPr>
            <p:ph type="title"/>
          </p:nvPr>
        </p:nvSpPr>
        <p:spPr>
          <a:xfrm>
            <a:off x="1803400" y="1301857"/>
            <a:ext cx="7070435" cy="615843"/>
          </a:xfrm>
        </p:spPr>
        <p:txBody>
          <a:bodyPr/>
          <a:lstStyle/>
          <a:p>
            <a:r>
              <a:rPr lang="en-US" sz="3600" dirty="0">
                <a:ea typeface="+mj-lt"/>
                <a:cs typeface="+mj-lt"/>
              </a:rPr>
              <a:t>Experiential Activity</a:t>
            </a:r>
            <a:endParaRPr lang="en-US" dirty="0"/>
          </a:p>
        </p:txBody>
      </p:sp>
      <p:sp>
        <p:nvSpPr>
          <p:cNvPr id="7" name="Content Placeholder 6">
            <a:extLst>
              <a:ext uri="{FF2B5EF4-FFF2-40B4-BE49-F238E27FC236}">
                <a16:creationId xmlns:a16="http://schemas.microsoft.com/office/drawing/2014/main" id="{F3B777B9-50AA-43EC-A8B2-C06BD8301E95}"/>
              </a:ext>
            </a:extLst>
          </p:cNvPr>
          <p:cNvSpPr>
            <a:spLocks noGrp="1"/>
          </p:cNvSpPr>
          <p:nvPr>
            <p:ph idx="1"/>
          </p:nvPr>
        </p:nvSpPr>
        <p:spPr>
          <a:xfrm>
            <a:off x="1803400" y="1917701"/>
            <a:ext cx="7340600" cy="4566226"/>
          </a:xfrm>
        </p:spPr>
        <p:txBody>
          <a:bodyPr/>
          <a:lstStyle/>
          <a:p>
            <a:pPr>
              <a:spcBef>
                <a:spcPts val="0"/>
              </a:spcBef>
              <a:spcAft>
                <a:spcPts val="600"/>
              </a:spcAft>
            </a:pPr>
            <a:r>
              <a:rPr lang="en-US" sz="2400" b="1" dirty="0"/>
              <a:t>Purpose</a:t>
            </a:r>
            <a:r>
              <a:rPr lang="en-US" sz="2400" dirty="0"/>
              <a:t>: Analyze the prompt for comprehensibility. Evaluate overall clarity and salience of components (See </a:t>
            </a:r>
            <a:r>
              <a:rPr lang="en-US" sz="2400" b="1" dirty="0"/>
              <a:t>Task</a:t>
            </a:r>
            <a:r>
              <a:rPr lang="en-US" sz="2400" dirty="0"/>
              <a:t>). Determine implications for learners who receive assignments like this one.</a:t>
            </a:r>
          </a:p>
          <a:p>
            <a:pPr>
              <a:spcBef>
                <a:spcPts val="0"/>
              </a:spcBef>
              <a:spcAft>
                <a:spcPts val="600"/>
              </a:spcAft>
            </a:pPr>
            <a:r>
              <a:rPr lang="en-US" sz="2400" b="1" dirty="0"/>
              <a:t>Task</a:t>
            </a:r>
            <a:r>
              <a:rPr lang="en-US" sz="2400" dirty="0"/>
              <a:t>: Review prompt first independently and then again with seatmate(s) near you. Identify (1) the purpose, (2) steps in the task, and (3) success criteria. How clear is the prompt overall? How salient are its components? Does this prompt set learners up for success? Why or why not?</a:t>
            </a:r>
          </a:p>
          <a:p>
            <a:pPr>
              <a:spcBef>
                <a:spcPts val="0"/>
              </a:spcBef>
              <a:spcAft>
                <a:spcPts val="600"/>
              </a:spcAft>
            </a:pPr>
            <a:r>
              <a:rPr lang="en-US" sz="2400" b="1" dirty="0"/>
              <a:t>Success Criteria</a:t>
            </a:r>
            <a:r>
              <a:rPr lang="en-US" sz="2400" dirty="0"/>
              <a:t>: Do you have an answer to all four questions? Can you point to some concrete examples from the prompt to illustrate your views?</a:t>
            </a:r>
          </a:p>
        </p:txBody>
      </p:sp>
      <p:pic>
        <p:nvPicPr>
          <p:cNvPr id="8" name="Graphic 7">
            <a:extLst>
              <a:ext uri="{FF2B5EF4-FFF2-40B4-BE49-F238E27FC236}">
                <a16:creationId xmlns:a16="http://schemas.microsoft.com/office/drawing/2014/main" id="{BB85CF35-35BB-4A9D-B5CF-3C111A7507D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9886" y="1917700"/>
            <a:ext cx="1371600" cy="1371600"/>
          </a:xfrm>
          <a:prstGeom prst="rect">
            <a:avLst/>
          </a:prstGeom>
        </p:spPr>
      </p:pic>
      <p:pic>
        <p:nvPicPr>
          <p:cNvPr id="9" name="Graphic 8">
            <a:extLst>
              <a:ext uri="{FF2B5EF4-FFF2-40B4-BE49-F238E27FC236}">
                <a16:creationId xmlns:a16="http://schemas.microsoft.com/office/drawing/2014/main" id="{46EF5563-25AC-402F-8047-DDF323FF976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9886" y="3568701"/>
            <a:ext cx="1371600" cy="1371600"/>
          </a:xfrm>
          <a:prstGeom prst="rect">
            <a:avLst/>
          </a:prstGeom>
        </p:spPr>
      </p:pic>
      <p:pic>
        <p:nvPicPr>
          <p:cNvPr id="10" name="Graphic 9">
            <a:extLst>
              <a:ext uri="{FF2B5EF4-FFF2-40B4-BE49-F238E27FC236}">
                <a16:creationId xmlns:a16="http://schemas.microsoft.com/office/drawing/2014/main" id="{8FA227B0-316D-4507-AB01-1300EB7141B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9886" y="5219702"/>
            <a:ext cx="1371600" cy="1371600"/>
          </a:xfrm>
          <a:prstGeom prst="rect">
            <a:avLst/>
          </a:prstGeom>
        </p:spPr>
      </p:pic>
      <p:sp>
        <p:nvSpPr>
          <p:cNvPr id="5" name="Slide Number Placeholder 4">
            <a:extLst>
              <a:ext uri="{FF2B5EF4-FFF2-40B4-BE49-F238E27FC236}">
                <a16:creationId xmlns:a16="http://schemas.microsoft.com/office/drawing/2014/main" id="{81111A84-0D42-4FD7-9D1A-C16AAA67890C}"/>
              </a:ext>
            </a:extLst>
          </p:cNvPr>
          <p:cNvSpPr>
            <a:spLocks noGrp="1"/>
          </p:cNvSpPr>
          <p:nvPr>
            <p:ph type="sldNum" sz="quarter" idx="12"/>
          </p:nvPr>
        </p:nvSpPr>
        <p:spPr/>
        <p:txBody>
          <a:bodyPr/>
          <a:lstStyle/>
          <a:p>
            <a:fld id="{DEE5BC03-7CE3-4FE3-BC0A-0ACCA8AC1F24}" type="slidenum">
              <a:rPr lang="en-US" smtClean="0"/>
              <a:pPr/>
              <a:t>12</a:t>
            </a:fld>
            <a:endParaRPr lang="en-US" dirty="0"/>
          </a:p>
        </p:txBody>
      </p:sp>
    </p:spTree>
    <p:extLst>
      <p:ext uri="{BB962C8B-B14F-4D97-AF65-F5344CB8AC3E}">
        <p14:creationId xmlns:p14="http://schemas.microsoft.com/office/powerpoint/2010/main" val="304823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84FBC-54CE-4BBD-12B4-AD711931DB43}"/>
              </a:ext>
            </a:extLst>
          </p:cNvPr>
          <p:cNvSpPr>
            <a:spLocks noGrp="1"/>
          </p:cNvSpPr>
          <p:nvPr>
            <p:ph type="title"/>
          </p:nvPr>
        </p:nvSpPr>
        <p:spPr>
          <a:xfrm>
            <a:off x="628650" y="758652"/>
            <a:ext cx="7886700" cy="574053"/>
          </a:xfrm>
        </p:spPr>
        <p:txBody>
          <a:bodyPr/>
          <a:lstStyle/>
          <a:p>
            <a:pPr algn="ctr"/>
            <a:r>
              <a:rPr lang="en-US" dirty="0">
                <a:ea typeface="+mj-lt"/>
                <a:cs typeface="+mj-lt"/>
              </a:rPr>
              <a:t>Prompt</a:t>
            </a:r>
            <a:endParaRPr lang="en-US" dirty="0"/>
          </a:p>
        </p:txBody>
      </p:sp>
      <p:sp>
        <p:nvSpPr>
          <p:cNvPr id="4" name="Content Placeholder 3">
            <a:extLst>
              <a:ext uri="{FF2B5EF4-FFF2-40B4-BE49-F238E27FC236}">
                <a16:creationId xmlns:a16="http://schemas.microsoft.com/office/drawing/2014/main" id="{408C8A30-FB68-3B60-5C1E-70B03F656AED}"/>
              </a:ext>
            </a:extLst>
          </p:cNvPr>
          <p:cNvSpPr>
            <a:spLocks noGrp="1"/>
          </p:cNvSpPr>
          <p:nvPr>
            <p:ph idx="1"/>
          </p:nvPr>
        </p:nvSpPr>
        <p:spPr>
          <a:xfrm>
            <a:off x="142354" y="1437636"/>
            <a:ext cx="9001645" cy="5446299"/>
          </a:xfrm>
        </p:spPr>
        <p:txBody>
          <a:bodyPr wrap="square">
            <a:spAutoFit/>
          </a:bodyPr>
          <a:lstStyle/>
          <a:p>
            <a:pPr marL="0" indent="0" algn="just">
              <a:lnSpc>
                <a:spcPct val="120000"/>
              </a:lnSpc>
              <a:buNone/>
            </a:pPr>
            <a:r>
              <a:rPr lang="en-US" sz="1550" dirty="0">
                <a:latin typeface="Times New Roman" panose="02020603050405020304" pitchFamily="18" charset="0"/>
                <a:cs typeface="Times New Roman" panose="02020603050405020304" pitchFamily="18" charset="0"/>
              </a:rPr>
              <a:t>APA format, 700 to 1,200 words (not counting references), 12-pt font, Times New Roman, double-spaced</a:t>
            </a:r>
          </a:p>
          <a:p>
            <a:pPr marL="0" indent="0" algn="just">
              <a:lnSpc>
                <a:spcPct val="120000"/>
              </a:lnSpc>
              <a:buNone/>
            </a:pPr>
            <a:r>
              <a:rPr lang="en-US" sz="1550" dirty="0">
                <a:latin typeface="Times New Roman" panose="02020603050405020304" pitchFamily="18" charset="0"/>
                <a:cs typeface="Times New Roman" panose="02020603050405020304" pitchFamily="18" charset="0"/>
              </a:rPr>
              <a:t>Choose and read a novel with that takes place in a school or that has learning as its subject. Lifelong learning or adult learners are fine; not all learning takes place in a traditional classroom. Evaluate how the student(s) is portrayed and consider how a "good" student is defined by society at large based on what you read in the novel. Refer to the reading list provided if you cannot find a novel that is a good fit.</a:t>
            </a:r>
          </a:p>
          <a:p>
            <a:pPr marL="0" indent="0" algn="just">
              <a:lnSpc>
                <a:spcPct val="120000"/>
              </a:lnSpc>
              <a:buNone/>
            </a:pPr>
            <a:r>
              <a:rPr lang="en-US" sz="1550" dirty="0">
                <a:latin typeface="Times New Roman" panose="02020603050405020304" pitchFamily="18" charset="0"/>
                <a:cs typeface="Times New Roman" panose="02020603050405020304" pitchFamily="18" charset="0"/>
              </a:rPr>
              <a:t>Present and describe the themes and main ideas to focus on the novel. Introduce the main characters. Discuss the barriers and challenges they encounter. Explain how the student(s) overcomes these issues. Connect this to your own learning experiences and how this novel affects your understanding of being a self-directed learner.</a:t>
            </a:r>
          </a:p>
          <a:p>
            <a:pPr marL="0" indent="0" algn="just">
              <a:lnSpc>
                <a:spcPct val="120000"/>
              </a:lnSpc>
              <a:buNone/>
            </a:pPr>
            <a:r>
              <a:rPr lang="en-US" sz="1550" dirty="0">
                <a:latin typeface="Times New Roman" panose="02020603050405020304" pitchFamily="18" charset="0"/>
                <a:cs typeface="Times New Roman" panose="02020603050405020304" pitchFamily="18" charset="0"/>
              </a:rPr>
              <a:t>Reflect on the novel by connecting what happens to previous reading assignments from class and your own life experience and your background knowledge. Be specific but avoid long quotes from the texts. Use your own words to restate the arguments in the readings and demonstrate your understanding. What inspires you from the novel you chose? Don’t just give your opinion and say the novel backs it up. Illustrate your thoughts with specifics from the novel.</a:t>
            </a:r>
          </a:p>
          <a:p>
            <a:pPr marL="0" indent="0" algn="just">
              <a:lnSpc>
                <a:spcPct val="120000"/>
              </a:lnSpc>
              <a:buNone/>
            </a:pPr>
            <a:r>
              <a:rPr lang="en-US" sz="1550" dirty="0">
                <a:latin typeface="Times New Roman" panose="02020603050405020304" pitchFamily="18" charset="0"/>
                <a:cs typeface="Times New Roman" panose="02020603050405020304" pitchFamily="18" charset="0"/>
              </a:rPr>
              <a:t>Pose relevant questions about what makes a good learner based on the circumstances and scenarios from the novel. Then, do some additional research to incorporate added information that will benefit your future learning as you pursue your learning goals. Incorporate your own opinions and tie the readings and new research to your own experiences and viewpoints. Include a one-paragraph conclusion tying everything together.</a:t>
            </a:r>
          </a:p>
        </p:txBody>
      </p:sp>
    </p:spTree>
    <p:extLst>
      <p:ext uri="{BB962C8B-B14F-4D97-AF65-F5344CB8AC3E}">
        <p14:creationId xmlns:p14="http://schemas.microsoft.com/office/powerpoint/2010/main" val="411815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F3225-A47A-40ED-8064-9FD99FB63E27}"/>
              </a:ext>
            </a:extLst>
          </p:cNvPr>
          <p:cNvSpPr>
            <a:spLocks noGrp="1"/>
          </p:cNvSpPr>
          <p:nvPr>
            <p:ph type="title"/>
          </p:nvPr>
        </p:nvSpPr>
        <p:spPr/>
        <p:txBody>
          <a:bodyPr/>
          <a:lstStyle/>
          <a:p>
            <a:r>
              <a:rPr lang="en-US" dirty="0"/>
              <a:t>Independent &amp; Collaborative Work</a:t>
            </a:r>
          </a:p>
        </p:txBody>
      </p:sp>
      <p:pic>
        <p:nvPicPr>
          <p:cNvPr id="6" name="Content Placeholder 5" descr="A clock represents the time we have set aside for independent and collaborative work.">
            <a:extLst>
              <a:ext uri="{FF2B5EF4-FFF2-40B4-BE49-F238E27FC236}">
                <a16:creationId xmlns:a16="http://schemas.microsoft.com/office/drawing/2014/main" id="{43FF1C72-F84C-4288-8896-C049CC6F69A9}"/>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87141" y="2414588"/>
            <a:ext cx="5636418" cy="3757612"/>
          </a:xfrm>
        </p:spPr>
      </p:pic>
      <p:sp>
        <p:nvSpPr>
          <p:cNvPr id="4" name="Slide Number Placeholder 3">
            <a:extLst>
              <a:ext uri="{FF2B5EF4-FFF2-40B4-BE49-F238E27FC236}">
                <a16:creationId xmlns:a16="http://schemas.microsoft.com/office/drawing/2014/main" id="{F2FC5EF0-9F0B-4BF7-A58C-52F61C721042}"/>
              </a:ext>
            </a:extLst>
          </p:cNvPr>
          <p:cNvSpPr>
            <a:spLocks noGrp="1"/>
          </p:cNvSpPr>
          <p:nvPr>
            <p:ph type="sldNum" sz="quarter" idx="12"/>
          </p:nvPr>
        </p:nvSpPr>
        <p:spPr/>
        <p:txBody>
          <a:bodyPr/>
          <a:lstStyle/>
          <a:p>
            <a:fld id="{DEE5BC03-7CE3-4FE3-BC0A-0ACCA8AC1F24}" type="slidenum">
              <a:rPr lang="en-US" smtClean="0"/>
              <a:pPr/>
              <a:t>14</a:t>
            </a:fld>
            <a:endParaRPr lang="en-US" dirty="0"/>
          </a:p>
        </p:txBody>
      </p:sp>
    </p:spTree>
    <p:extLst>
      <p:ext uri="{BB962C8B-B14F-4D97-AF65-F5344CB8AC3E}">
        <p14:creationId xmlns:p14="http://schemas.microsoft.com/office/powerpoint/2010/main" val="1363409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436665-E390-487C-95AA-0504DFC457BD}"/>
              </a:ext>
            </a:extLst>
          </p:cNvPr>
          <p:cNvSpPr>
            <a:spLocks noGrp="1"/>
          </p:cNvSpPr>
          <p:nvPr>
            <p:ph type="title"/>
          </p:nvPr>
        </p:nvSpPr>
        <p:spPr/>
        <p:txBody>
          <a:bodyPr/>
          <a:lstStyle/>
          <a:p>
            <a:r>
              <a:rPr lang="en-US" dirty="0"/>
              <a:t>Guiding Question for the Session</a:t>
            </a:r>
          </a:p>
        </p:txBody>
      </p:sp>
      <p:sp>
        <p:nvSpPr>
          <p:cNvPr id="6" name="Content Placeholder 5">
            <a:extLst>
              <a:ext uri="{FF2B5EF4-FFF2-40B4-BE49-F238E27FC236}">
                <a16:creationId xmlns:a16="http://schemas.microsoft.com/office/drawing/2014/main" id="{3905F9B6-6BFD-435C-BC52-406B6835F042}"/>
              </a:ext>
            </a:extLst>
          </p:cNvPr>
          <p:cNvSpPr>
            <a:spLocks noGrp="1"/>
          </p:cNvSpPr>
          <p:nvPr>
            <p:ph sz="half" idx="1"/>
          </p:nvPr>
        </p:nvSpPr>
        <p:spPr/>
        <p:txBody>
          <a:bodyPr/>
          <a:lstStyle/>
          <a:p>
            <a:pPr marL="0" indent="0">
              <a:buNone/>
            </a:pPr>
            <a:r>
              <a:rPr lang="en-US" dirty="0"/>
              <a:t>How can we (re)design learning experiences (assignments and assessments) to help learners attain the knowledge and skills to achieve the outcomes in our statement of purpose?</a:t>
            </a:r>
          </a:p>
        </p:txBody>
      </p:sp>
      <p:pic>
        <p:nvPicPr>
          <p:cNvPr id="3" name="Graphic 2">
            <a:extLst>
              <a:ext uri="{FF2B5EF4-FFF2-40B4-BE49-F238E27FC236}">
                <a16:creationId xmlns:a16="http://schemas.microsoft.com/office/drawing/2014/main" id="{10FEA8D7-44B4-43D0-B29B-7AE3F84BF6E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4749" y="2660028"/>
            <a:ext cx="3391887" cy="3391887"/>
          </a:xfrm>
          <a:prstGeom prst="rect">
            <a:avLst/>
          </a:prstGeom>
        </p:spPr>
      </p:pic>
      <p:sp>
        <p:nvSpPr>
          <p:cNvPr id="4" name="Slide Number Placeholder 3">
            <a:extLst>
              <a:ext uri="{FF2B5EF4-FFF2-40B4-BE49-F238E27FC236}">
                <a16:creationId xmlns:a16="http://schemas.microsoft.com/office/drawing/2014/main" id="{7688AF5D-90F5-47BE-8641-068F73CC5780}"/>
              </a:ext>
            </a:extLst>
          </p:cNvPr>
          <p:cNvSpPr>
            <a:spLocks noGrp="1"/>
          </p:cNvSpPr>
          <p:nvPr>
            <p:ph type="sldNum" sz="quarter" idx="12"/>
          </p:nvPr>
        </p:nvSpPr>
        <p:spPr/>
        <p:txBody>
          <a:bodyPr/>
          <a:lstStyle/>
          <a:p>
            <a:fld id="{DEE5BC03-7CE3-4FE3-BC0A-0ACCA8AC1F24}" type="slidenum">
              <a:rPr lang="en-US" smtClean="0"/>
              <a:pPr/>
              <a:t>15</a:t>
            </a:fld>
            <a:endParaRPr lang="en-US" dirty="0"/>
          </a:p>
        </p:txBody>
      </p:sp>
    </p:spTree>
    <p:extLst>
      <p:ext uri="{BB962C8B-B14F-4D97-AF65-F5344CB8AC3E}">
        <p14:creationId xmlns:p14="http://schemas.microsoft.com/office/powerpoint/2010/main" val="4293831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B896-02DF-409E-8DAE-A31AF097F030}"/>
              </a:ext>
            </a:extLst>
          </p:cNvPr>
          <p:cNvSpPr>
            <a:spLocks noGrp="1"/>
          </p:cNvSpPr>
          <p:nvPr>
            <p:ph type="title"/>
          </p:nvPr>
        </p:nvSpPr>
        <p:spPr/>
        <p:txBody>
          <a:bodyPr/>
          <a:lstStyle/>
          <a:p>
            <a:r>
              <a:rPr lang="en-US" dirty="0"/>
              <a:t>TILT in a Nutshell</a:t>
            </a:r>
          </a:p>
        </p:txBody>
      </p:sp>
      <p:graphicFrame>
        <p:nvGraphicFramePr>
          <p:cNvPr id="6" name="Content Placeholder 2">
            <a:extLst>
              <a:ext uri="{FF2B5EF4-FFF2-40B4-BE49-F238E27FC236}">
                <a16:creationId xmlns:a16="http://schemas.microsoft.com/office/drawing/2014/main" id="{B83DE233-3B32-4B76-B93F-FE90809D48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37887532"/>
              </p:ext>
            </p:extLst>
          </p:nvPr>
        </p:nvGraphicFramePr>
        <p:xfrm>
          <a:off x="422561" y="2413688"/>
          <a:ext cx="8534403" cy="3884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48871B1F-7088-4DD2-8233-E4E32CF88FD7}"/>
              </a:ext>
            </a:extLst>
          </p:cNvPr>
          <p:cNvSpPr>
            <a:spLocks noGrp="1"/>
          </p:cNvSpPr>
          <p:nvPr>
            <p:ph type="sldNum" sz="quarter" idx="12"/>
          </p:nvPr>
        </p:nvSpPr>
        <p:spPr/>
        <p:txBody>
          <a:bodyPr/>
          <a:lstStyle/>
          <a:p>
            <a:fld id="{DEE5BC03-7CE3-4FE3-BC0A-0ACCA8AC1F24}" type="slidenum">
              <a:rPr lang="en-US" smtClean="0"/>
              <a:pPr/>
              <a:t>16</a:t>
            </a:fld>
            <a:endParaRPr lang="en-US" dirty="0"/>
          </a:p>
        </p:txBody>
      </p:sp>
    </p:spTree>
    <p:extLst>
      <p:ext uri="{BB962C8B-B14F-4D97-AF65-F5344CB8AC3E}">
        <p14:creationId xmlns:p14="http://schemas.microsoft.com/office/powerpoint/2010/main" val="1501464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F7900-E064-431F-8AB5-92D078CA6042}"/>
              </a:ext>
            </a:extLst>
          </p:cNvPr>
          <p:cNvSpPr>
            <a:spLocks noGrp="1"/>
          </p:cNvSpPr>
          <p:nvPr>
            <p:ph type="title"/>
          </p:nvPr>
        </p:nvSpPr>
        <p:spPr>
          <a:xfrm>
            <a:off x="215900" y="1207036"/>
            <a:ext cx="8657935" cy="596364"/>
          </a:xfrm>
        </p:spPr>
        <p:txBody>
          <a:bodyPr/>
          <a:lstStyle/>
          <a:p>
            <a:r>
              <a:rPr lang="en-US" dirty="0"/>
              <a:t>TILT in a Nutshell: What’s TILT?</a:t>
            </a:r>
          </a:p>
        </p:txBody>
      </p:sp>
      <p:sp>
        <p:nvSpPr>
          <p:cNvPr id="6" name="Content Placeholder 5">
            <a:extLst>
              <a:ext uri="{FF2B5EF4-FFF2-40B4-BE49-F238E27FC236}">
                <a16:creationId xmlns:a16="http://schemas.microsoft.com/office/drawing/2014/main" id="{86F89FAB-37DF-4FEA-B804-DEA263AE9A0C}"/>
              </a:ext>
            </a:extLst>
          </p:cNvPr>
          <p:cNvSpPr>
            <a:spLocks noGrp="1"/>
          </p:cNvSpPr>
          <p:nvPr>
            <p:ph idx="1"/>
          </p:nvPr>
        </p:nvSpPr>
        <p:spPr>
          <a:xfrm>
            <a:off x="127000" y="1905000"/>
            <a:ext cx="9017000" cy="4390869"/>
          </a:xfrm>
        </p:spPr>
        <p:txBody>
          <a:bodyPr/>
          <a:lstStyle/>
          <a:p>
            <a:r>
              <a:rPr lang="en-US" sz="2600" dirty="0"/>
              <a:t>A simple, research-backed assignment framework</a:t>
            </a:r>
          </a:p>
          <a:p>
            <a:r>
              <a:rPr lang="en-US" sz="2600" dirty="0"/>
              <a:t>Developed by Dr. Mary-Ann </a:t>
            </a:r>
            <a:r>
              <a:rPr lang="en-US" sz="2600" dirty="0" err="1"/>
              <a:t>Winkelmes</a:t>
            </a:r>
            <a:endParaRPr lang="en-US" sz="2600" dirty="0"/>
          </a:p>
          <a:p>
            <a:r>
              <a:rPr lang="en-US" sz="2600" dirty="0"/>
              <a:t>Concept: Students can develop conscious awareness of</a:t>
            </a:r>
          </a:p>
          <a:p>
            <a:pPr lvl="1"/>
            <a:r>
              <a:rPr lang="en-US" sz="2600" dirty="0"/>
              <a:t>how they learn</a:t>
            </a:r>
          </a:p>
          <a:p>
            <a:pPr lvl="1"/>
            <a:r>
              <a:rPr lang="en-US" sz="2600" dirty="0"/>
              <a:t>how the business of learning is conducted in various fields</a:t>
            </a:r>
          </a:p>
          <a:p>
            <a:pPr lvl="1"/>
            <a:r>
              <a:rPr lang="en-US" sz="2600" dirty="0"/>
              <a:t>why instructors design assignments the way they do</a:t>
            </a:r>
          </a:p>
          <a:p>
            <a:r>
              <a:rPr lang="en-US" sz="2600" dirty="0"/>
              <a:t>Donny’s tip: Best when approached from two dimensions:</a:t>
            </a:r>
          </a:p>
          <a:p>
            <a:pPr lvl="1"/>
            <a:r>
              <a:rPr lang="en-US" sz="2600" dirty="0"/>
              <a:t>assignment as “product of instruction”</a:t>
            </a:r>
          </a:p>
          <a:p>
            <a:pPr lvl="1"/>
            <a:r>
              <a:rPr lang="en-US" sz="2600" dirty="0"/>
              <a:t>assignment as “process of instruction”</a:t>
            </a:r>
          </a:p>
          <a:p>
            <a:endParaRPr lang="en-US" dirty="0"/>
          </a:p>
        </p:txBody>
      </p:sp>
      <p:sp>
        <p:nvSpPr>
          <p:cNvPr id="5" name="Slide Number Placeholder 4">
            <a:extLst>
              <a:ext uri="{FF2B5EF4-FFF2-40B4-BE49-F238E27FC236}">
                <a16:creationId xmlns:a16="http://schemas.microsoft.com/office/drawing/2014/main" id="{14437449-2278-4888-AC73-57F43BB866F7}"/>
              </a:ext>
            </a:extLst>
          </p:cNvPr>
          <p:cNvSpPr>
            <a:spLocks noGrp="1"/>
          </p:cNvSpPr>
          <p:nvPr>
            <p:ph type="sldNum" sz="quarter" idx="12"/>
          </p:nvPr>
        </p:nvSpPr>
        <p:spPr/>
        <p:txBody>
          <a:bodyPr/>
          <a:lstStyle/>
          <a:p>
            <a:fld id="{DEE5BC03-7CE3-4FE3-BC0A-0ACCA8AC1F24}" type="slidenum">
              <a:rPr lang="en-US" smtClean="0"/>
              <a:pPr/>
              <a:t>17</a:t>
            </a:fld>
            <a:endParaRPr lang="en-US" dirty="0"/>
          </a:p>
        </p:txBody>
      </p:sp>
    </p:spTree>
    <p:extLst>
      <p:ext uri="{BB962C8B-B14F-4D97-AF65-F5344CB8AC3E}">
        <p14:creationId xmlns:p14="http://schemas.microsoft.com/office/powerpoint/2010/main" val="2921339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70BE-1ADA-4175-985F-E4EEE1339940}"/>
              </a:ext>
            </a:extLst>
          </p:cNvPr>
          <p:cNvSpPr>
            <a:spLocks noGrp="1"/>
          </p:cNvSpPr>
          <p:nvPr>
            <p:ph type="title"/>
          </p:nvPr>
        </p:nvSpPr>
        <p:spPr/>
        <p:txBody>
          <a:bodyPr/>
          <a:lstStyle/>
          <a:p>
            <a:r>
              <a:rPr lang="en-US" dirty="0"/>
              <a:t>Purpose: Why?</a:t>
            </a:r>
          </a:p>
        </p:txBody>
      </p:sp>
      <p:sp>
        <p:nvSpPr>
          <p:cNvPr id="5" name="Content Placeholder 4">
            <a:extLst>
              <a:ext uri="{FF2B5EF4-FFF2-40B4-BE49-F238E27FC236}">
                <a16:creationId xmlns:a16="http://schemas.microsoft.com/office/drawing/2014/main" id="{56EFA5ED-E8ED-4170-946A-36292AA49188}"/>
              </a:ext>
            </a:extLst>
          </p:cNvPr>
          <p:cNvSpPr>
            <a:spLocks noGrp="1"/>
          </p:cNvSpPr>
          <p:nvPr>
            <p:ph sz="half" idx="1"/>
          </p:nvPr>
        </p:nvSpPr>
        <p:spPr>
          <a:xfrm>
            <a:off x="199736" y="2216599"/>
            <a:ext cx="4664364" cy="3969327"/>
          </a:xfrm>
        </p:spPr>
        <p:txBody>
          <a:bodyPr/>
          <a:lstStyle/>
          <a:p>
            <a:r>
              <a:rPr lang="en-US" dirty="0"/>
              <a:t>Provide rationale and learning objective(s)</a:t>
            </a:r>
          </a:p>
          <a:p>
            <a:r>
              <a:rPr lang="en-US" dirty="0"/>
              <a:t>Connect learning to</a:t>
            </a:r>
          </a:p>
          <a:p>
            <a:pPr lvl="1"/>
            <a:r>
              <a:rPr lang="en-US" sz="2800" dirty="0"/>
              <a:t>learning outcomes</a:t>
            </a:r>
          </a:p>
          <a:p>
            <a:pPr lvl="1"/>
            <a:r>
              <a:rPr lang="en-US" sz="2800" dirty="0"/>
              <a:t>real-world skills</a:t>
            </a:r>
          </a:p>
          <a:p>
            <a:r>
              <a:rPr lang="en-US" dirty="0"/>
              <a:t>Subsections:</a:t>
            </a:r>
          </a:p>
          <a:p>
            <a:pPr lvl="1"/>
            <a:r>
              <a:rPr lang="en-US" sz="2800" dirty="0"/>
              <a:t>skills</a:t>
            </a:r>
          </a:p>
          <a:p>
            <a:pPr lvl="1"/>
            <a:r>
              <a:rPr lang="en-US" sz="2800" dirty="0"/>
              <a:t>knowledge</a:t>
            </a:r>
          </a:p>
        </p:txBody>
      </p:sp>
      <p:pic>
        <p:nvPicPr>
          <p:cNvPr id="13" name="Content Placeholder 12" descr="Target">
            <a:extLst>
              <a:ext uri="{FF2B5EF4-FFF2-40B4-BE49-F238E27FC236}">
                <a16:creationId xmlns:a16="http://schemas.microsoft.com/office/drawing/2014/main" id="{FA8040C5-97ED-4279-B144-9772894BF4A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62" t="5965" r="4072" b="6187"/>
          <a:stretch/>
        </p:blipFill>
        <p:spPr>
          <a:xfrm>
            <a:off x="4940300" y="2442312"/>
            <a:ext cx="3352800" cy="3213100"/>
          </a:xfrm>
        </p:spPr>
      </p:pic>
      <p:sp>
        <p:nvSpPr>
          <p:cNvPr id="4" name="Slide Number Placeholder 3">
            <a:extLst>
              <a:ext uri="{FF2B5EF4-FFF2-40B4-BE49-F238E27FC236}">
                <a16:creationId xmlns:a16="http://schemas.microsoft.com/office/drawing/2014/main" id="{9E4ECB4E-E59A-4B5A-80F8-4D0585A0DFE3}"/>
              </a:ext>
            </a:extLst>
          </p:cNvPr>
          <p:cNvSpPr>
            <a:spLocks noGrp="1"/>
          </p:cNvSpPr>
          <p:nvPr>
            <p:ph type="sldNum" sz="quarter" idx="12"/>
          </p:nvPr>
        </p:nvSpPr>
        <p:spPr/>
        <p:txBody>
          <a:bodyPr/>
          <a:lstStyle/>
          <a:p>
            <a:fld id="{DEE5BC03-7CE3-4FE3-BC0A-0ACCA8AC1F24}" type="slidenum">
              <a:rPr lang="en-US" smtClean="0"/>
              <a:pPr/>
              <a:t>18</a:t>
            </a:fld>
            <a:endParaRPr lang="en-US" dirty="0"/>
          </a:p>
        </p:txBody>
      </p:sp>
    </p:spTree>
    <p:extLst>
      <p:ext uri="{BB962C8B-B14F-4D97-AF65-F5344CB8AC3E}">
        <p14:creationId xmlns:p14="http://schemas.microsoft.com/office/powerpoint/2010/main" val="998907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70BE-1ADA-4175-985F-E4EEE1339940}"/>
              </a:ext>
            </a:extLst>
          </p:cNvPr>
          <p:cNvSpPr>
            <a:spLocks noGrp="1"/>
          </p:cNvSpPr>
          <p:nvPr>
            <p:ph type="title"/>
          </p:nvPr>
        </p:nvSpPr>
        <p:spPr>
          <a:xfrm>
            <a:off x="339432" y="1231409"/>
            <a:ext cx="8534403" cy="582459"/>
          </a:xfrm>
        </p:spPr>
        <p:txBody>
          <a:bodyPr/>
          <a:lstStyle/>
          <a:p>
            <a:r>
              <a:rPr lang="en-US" dirty="0"/>
              <a:t>Task: How?</a:t>
            </a:r>
          </a:p>
        </p:txBody>
      </p:sp>
      <p:sp>
        <p:nvSpPr>
          <p:cNvPr id="5" name="Content Placeholder 4">
            <a:extLst>
              <a:ext uri="{FF2B5EF4-FFF2-40B4-BE49-F238E27FC236}">
                <a16:creationId xmlns:a16="http://schemas.microsoft.com/office/drawing/2014/main" id="{56EFA5ED-E8ED-4170-946A-36292AA49188}"/>
              </a:ext>
            </a:extLst>
          </p:cNvPr>
          <p:cNvSpPr>
            <a:spLocks noGrp="1"/>
          </p:cNvSpPr>
          <p:nvPr>
            <p:ph sz="half" idx="1"/>
          </p:nvPr>
        </p:nvSpPr>
        <p:spPr>
          <a:xfrm>
            <a:off x="127000" y="1930400"/>
            <a:ext cx="5346700" cy="4406900"/>
          </a:xfrm>
        </p:spPr>
        <p:txBody>
          <a:bodyPr/>
          <a:lstStyle/>
          <a:p>
            <a:r>
              <a:rPr lang="en-US" sz="2600" dirty="0"/>
              <a:t>Provide step-by-step instructions.</a:t>
            </a:r>
          </a:p>
          <a:p>
            <a:r>
              <a:rPr lang="en-US" sz="2600" dirty="0"/>
              <a:t>Emphasize dos and don’ts.</a:t>
            </a:r>
          </a:p>
          <a:p>
            <a:r>
              <a:rPr lang="en-US" sz="2600" dirty="0"/>
              <a:t>Consider: How does the way I write the steps relate to the </a:t>
            </a:r>
            <a:r>
              <a:rPr lang="en-US" sz="2600" b="1" i="1" dirty="0"/>
              <a:t>Purpose</a:t>
            </a:r>
            <a:r>
              <a:rPr lang="en-US" sz="2600" dirty="0"/>
              <a:t> section?</a:t>
            </a:r>
          </a:p>
          <a:p>
            <a:r>
              <a:rPr lang="en-US" sz="2600" dirty="0"/>
              <a:t>Consider: How do the steps in the task and the task overall relate to the learning outcomes I identify?</a:t>
            </a:r>
          </a:p>
          <a:p>
            <a:r>
              <a:rPr lang="en-US" sz="2600" dirty="0"/>
              <a:t>Consider: Does (re)writing the prompt this way </a:t>
            </a:r>
          </a:p>
        </p:txBody>
      </p:sp>
      <p:pic>
        <p:nvPicPr>
          <p:cNvPr id="15" name="Content Placeholder 14" descr="Checklist">
            <a:extLst>
              <a:ext uri="{FF2B5EF4-FFF2-40B4-BE49-F238E27FC236}">
                <a16:creationId xmlns:a16="http://schemas.microsoft.com/office/drawing/2014/main" id="{29598F8B-EFF2-43C4-A6CE-2663554CD5E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983" r="12500"/>
          <a:stretch/>
        </p:blipFill>
        <p:spPr>
          <a:xfrm>
            <a:off x="5727699" y="2305050"/>
            <a:ext cx="2688937" cy="3657600"/>
          </a:xfrm>
        </p:spPr>
      </p:pic>
      <p:sp>
        <p:nvSpPr>
          <p:cNvPr id="4" name="Slide Number Placeholder 3">
            <a:extLst>
              <a:ext uri="{FF2B5EF4-FFF2-40B4-BE49-F238E27FC236}">
                <a16:creationId xmlns:a16="http://schemas.microsoft.com/office/drawing/2014/main" id="{9E4ECB4E-E59A-4B5A-80F8-4D0585A0DFE3}"/>
              </a:ext>
            </a:extLst>
          </p:cNvPr>
          <p:cNvSpPr>
            <a:spLocks noGrp="1"/>
          </p:cNvSpPr>
          <p:nvPr>
            <p:ph type="sldNum" sz="quarter" idx="12"/>
          </p:nvPr>
        </p:nvSpPr>
        <p:spPr/>
        <p:txBody>
          <a:bodyPr/>
          <a:lstStyle/>
          <a:p>
            <a:fld id="{DEE5BC03-7CE3-4FE3-BC0A-0ACCA8AC1F24}" type="slidenum">
              <a:rPr lang="en-US" smtClean="0"/>
              <a:pPr/>
              <a:t>19</a:t>
            </a:fld>
            <a:endParaRPr lang="en-US" dirty="0"/>
          </a:p>
        </p:txBody>
      </p:sp>
    </p:spTree>
    <p:extLst>
      <p:ext uri="{BB962C8B-B14F-4D97-AF65-F5344CB8AC3E}">
        <p14:creationId xmlns:p14="http://schemas.microsoft.com/office/powerpoint/2010/main" val="230332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888" y="3692525"/>
            <a:ext cx="8336975" cy="1227280"/>
          </a:xfrm>
        </p:spPr>
        <p:txBody>
          <a:bodyPr/>
          <a:lstStyle/>
          <a:p>
            <a:r>
              <a:rPr lang="en-US" sz="4400" dirty="0"/>
              <a:t>Applying the TILT Framework in Canvas &amp; the Classroom</a:t>
            </a:r>
          </a:p>
        </p:txBody>
      </p:sp>
      <p:sp>
        <p:nvSpPr>
          <p:cNvPr id="5" name="Subtitle 4"/>
          <p:cNvSpPr>
            <a:spLocks noGrp="1"/>
          </p:cNvSpPr>
          <p:nvPr>
            <p:ph type="subTitle" idx="1"/>
          </p:nvPr>
        </p:nvSpPr>
        <p:spPr/>
        <p:txBody>
          <a:bodyPr/>
          <a:lstStyle/>
          <a:p>
            <a:r>
              <a:rPr lang="en-US" dirty="0"/>
              <a:t>Transparency in Teaching Practice</a:t>
            </a:r>
          </a:p>
        </p:txBody>
      </p:sp>
      <p:sp>
        <p:nvSpPr>
          <p:cNvPr id="6" name="Text Placeholder 5"/>
          <p:cNvSpPr>
            <a:spLocks noGrp="1"/>
          </p:cNvSpPr>
          <p:nvPr>
            <p:ph type="body" sz="quarter" idx="10"/>
          </p:nvPr>
        </p:nvSpPr>
        <p:spPr>
          <a:xfrm>
            <a:off x="369888" y="5769402"/>
            <a:ext cx="5764212" cy="758825"/>
          </a:xfrm>
        </p:spPr>
        <p:txBody>
          <a:bodyPr/>
          <a:lstStyle/>
          <a:p>
            <a:r>
              <a:rPr lang="en-US" sz="2400" dirty="0"/>
              <a:t>Donny Anderson, M.S., M.Ed. (he/him)</a:t>
            </a:r>
          </a:p>
          <a:p>
            <a:r>
              <a:rPr lang="en-US" sz="2400" dirty="0"/>
              <a:t>July 24, 2024</a:t>
            </a:r>
          </a:p>
        </p:txBody>
      </p:sp>
    </p:spTree>
    <p:extLst>
      <p:ext uri="{BB962C8B-B14F-4D97-AF65-F5344CB8AC3E}">
        <p14:creationId xmlns:p14="http://schemas.microsoft.com/office/powerpoint/2010/main" val="3283783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70BE-1ADA-4175-985F-E4EEE1339940}"/>
              </a:ext>
            </a:extLst>
          </p:cNvPr>
          <p:cNvSpPr>
            <a:spLocks noGrp="1"/>
          </p:cNvSpPr>
          <p:nvPr>
            <p:ph type="title"/>
          </p:nvPr>
        </p:nvSpPr>
        <p:spPr>
          <a:xfrm>
            <a:off x="127000" y="1496005"/>
            <a:ext cx="9017000" cy="582459"/>
          </a:xfrm>
        </p:spPr>
        <p:txBody>
          <a:bodyPr/>
          <a:lstStyle/>
          <a:p>
            <a:r>
              <a:rPr lang="en-US" sz="3400" dirty="0"/>
              <a:t>Success Criteria: What ‘Good’ Looks Like</a:t>
            </a:r>
          </a:p>
        </p:txBody>
      </p:sp>
      <p:sp>
        <p:nvSpPr>
          <p:cNvPr id="5" name="Content Placeholder 4">
            <a:extLst>
              <a:ext uri="{FF2B5EF4-FFF2-40B4-BE49-F238E27FC236}">
                <a16:creationId xmlns:a16="http://schemas.microsoft.com/office/drawing/2014/main" id="{56EFA5ED-E8ED-4170-946A-36292AA49188}"/>
              </a:ext>
            </a:extLst>
          </p:cNvPr>
          <p:cNvSpPr>
            <a:spLocks noGrp="1"/>
          </p:cNvSpPr>
          <p:nvPr>
            <p:ph sz="half" idx="1"/>
          </p:nvPr>
        </p:nvSpPr>
        <p:spPr>
          <a:xfrm>
            <a:off x="127000" y="2443396"/>
            <a:ext cx="5080000" cy="3881203"/>
          </a:xfrm>
        </p:spPr>
        <p:txBody>
          <a:bodyPr/>
          <a:lstStyle/>
          <a:p>
            <a:r>
              <a:rPr lang="en-US" sz="2600" dirty="0"/>
              <a:t>Provide benchmarks for success in the task.</a:t>
            </a:r>
          </a:p>
          <a:p>
            <a:r>
              <a:rPr lang="en-US" sz="2600" dirty="0"/>
              <a:t>Answer the question: How will I know when I’ve met or exceeded competency?</a:t>
            </a:r>
          </a:p>
          <a:p>
            <a:r>
              <a:rPr lang="en-US" sz="2600" dirty="0"/>
              <a:t>Two common options: Rubrics and checklists</a:t>
            </a:r>
          </a:p>
          <a:p>
            <a:r>
              <a:rPr lang="en-US" sz="2600" dirty="0"/>
              <a:t>Provide annotated exemplars of competent and excellent work.</a:t>
            </a:r>
          </a:p>
        </p:txBody>
      </p:sp>
      <p:pic>
        <p:nvPicPr>
          <p:cNvPr id="8" name="Content Placeholder 7" descr="Checkmark">
            <a:extLst>
              <a:ext uri="{FF2B5EF4-FFF2-40B4-BE49-F238E27FC236}">
                <a16:creationId xmlns:a16="http://schemas.microsoft.com/office/drawing/2014/main" id="{DE53291D-5DC2-4467-9DFA-4CC6F491FF41}"/>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59400" y="2343060"/>
            <a:ext cx="3657600" cy="3657600"/>
          </a:xfrm>
        </p:spPr>
      </p:pic>
      <p:sp>
        <p:nvSpPr>
          <p:cNvPr id="4" name="Slide Number Placeholder 3">
            <a:extLst>
              <a:ext uri="{FF2B5EF4-FFF2-40B4-BE49-F238E27FC236}">
                <a16:creationId xmlns:a16="http://schemas.microsoft.com/office/drawing/2014/main" id="{9E4ECB4E-E59A-4B5A-80F8-4D0585A0DFE3}"/>
              </a:ext>
            </a:extLst>
          </p:cNvPr>
          <p:cNvSpPr>
            <a:spLocks noGrp="1"/>
          </p:cNvSpPr>
          <p:nvPr>
            <p:ph type="sldNum" sz="quarter" idx="12"/>
          </p:nvPr>
        </p:nvSpPr>
        <p:spPr/>
        <p:txBody>
          <a:bodyPr/>
          <a:lstStyle/>
          <a:p>
            <a:fld id="{DEE5BC03-7CE3-4FE3-BC0A-0ACCA8AC1F24}" type="slidenum">
              <a:rPr lang="en-US" smtClean="0"/>
              <a:pPr/>
              <a:t>20</a:t>
            </a:fld>
            <a:endParaRPr lang="en-US" dirty="0"/>
          </a:p>
        </p:txBody>
      </p:sp>
    </p:spTree>
    <p:extLst>
      <p:ext uri="{BB962C8B-B14F-4D97-AF65-F5344CB8AC3E}">
        <p14:creationId xmlns:p14="http://schemas.microsoft.com/office/powerpoint/2010/main" val="1527614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F16A76-AE8D-4DE7-B15D-8CF096C66E7C}"/>
              </a:ext>
            </a:extLst>
          </p:cNvPr>
          <p:cNvSpPr>
            <a:spLocks noGrp="1"/>
          </p:cNvSpPr>
          <p:nvPr>
            <p:ph type="title"/>
          </p:nvPr>
        </p:nvSpPr>
        <p:spPr/>
        <p:txBody>
          <a:bodyPr/>
          <a:lstStyle/>
          <a:p>
            <a:r>
              <a:rPr lang="en-US" dirty="0"/>
              <a:t>TILT in a Nutshell: Why TILT?</a:t>
            </a:r>
          </a:p>
        </p:txBody>
      </p:sp>
      <p:sp>
        <p:nvSpPr>
          <p:cNvPr id="7" name="Text Placeholder 6">
            <a:extLst>
              <a:ext uri="{FF2B5EF4-FFF2-40B4-BE49-F238E27FC236}">
                <a16:creationId xmlns:a16="http://schemas.microsoft.com/office/drawing/2014/main" id="{664F385A-65BA-48F1-BBBE-5BA46D21B561}"/>
              </a:ext>
            </a:extLst>
          </p:cNvPr>
          <p:cNvSpPr>
            <a:spLocks noGrp="1"/>
          </p:cNvSpPr>
          <p:nvPr>
            <p:ph type="body" idx="1"/>
          </p:nvPr>
        </p:nvSpPr>
        <p:spPr>
          <a:xfrm>
            <a:off x="165100" y="2385434"/>
            <a:ext cx="4344556" cy="524893"/>
          </a:xfrm>
        </p:spPr>
        <p:txBody>
          <a:bodyPr/>
          <a:lstStyle/>
          <a:p>
            <a:r>
              <a:rPr lang="en-US" dirty="0"/>
              <a:t>Benefits for Learners</a:t>
            </a:r>
          </a:p>
        </p:txBody>
      </p:sp>
      <p:sp>
        <p:nvSpPr>
          <p:cNvPr id="8" name="Content Placeholder 7">
            <a:extLst>
              <a:ext uri="{FF2B5EF4-FFF2-40B4-BE49-F238E27FC236}">
                <a16:creationId xmlns:a16="http://schemas.microsoft.com/office/drawing/2014/main" id="{4697C50C-A939-4707-A620-82F8503F7DA2}"/>
              </a:ext>
            </a:extLst>
          </p:cNvPr>
          <p:cNvSpPr>
            <a:spLocks noGrp="1"/>
          </p:cNvSpPr>
          <p:nvPr>
            <p:ph sz="half" idx="2"/>
          </p:nvPr>
        </p:nvSpPr>
        <p:spPr>
          <a:xfrm>
            <a:off x="165100" y="3003840"/>
            <a:ext cx="4002378" cy="3717635"/>
          </a:xfrm>
        </p:spPr>
        <p:txBody>
          <a:bodyPr/>
          <a:lstStyle/>
          <a:p>
            <a:pPr marL="0" indent="0">
              <a:buNone/>
            </a:pPr>
            <a:r>
              <a:rPr lang="en-US" sz="2400" b="1" dirty="0">
                <a:ea typeface="+mn-lt"/>
                <a:cs typeface="+mn-lt"/>
              </a:rPr>
              <a:t>Increased</a:t>
            </a:r>
          </a:p>
          <a:p>
            <a:r>
              <a:rPr lang="en-US" sz="2400" dirty="0">
                <a:ea typeface="+mn-lt"/>
                <a:cs typeface="+mn-lt"/>
              </a:rPr>
              <a:t>Academic self-efficacy</a:t>
            </a:r>
            <a:endParaRPr lang="en-US" sz="2400" dirty="0"/>
          </a:p>
          <a:p>
            <a:r>
              <a:rPr lang="en-US" sz="2400" dirty="0">
                <a:ea typeface="+mn-lt"/>
                <a:cs typeface="+mn-lt"/>
              </a:rPr>
              <a:t>Sense of belonging</a:t>
            </a:r>
          </a:p>
          <a:p>
            <a:r>
              <a:rPr lang="en-US" sz="2400" dirty="0">
                <a:ea typeface="+mn-lt"/>
                <a:cs typeface="+mn-lt"/>
              </a:rPr>
              <a:t>Metacognitive awareness of skills</a:t>
            </a:r>
            <a:endParaRPr lang="en-US" sz="2400" dirty="0"/>
          </a:p>
          <a:p>
            <a:pPr marL="0" indent="0">
              <a:buNone/>
            </a:pPr>
            <a:r>
              <a:rPr lang="en-US" sz="2400" b="1" dirty="0">
                <a:ea typeface="+mn-lt"/>
                <a:cs typeface="+mn-lt"/>
              </a:rPr>
              <a:t>Associated with</a:t>
            </a:r>
          </a:p>
          <a:p>
            <a:r>
              <a:rPr lang="en-US" sz="2400" dirty="0">
                <a:ea typeface="+mn-lt"/>
                <a:cs typeface="+mn-lt"/>
              </a:rPr>
              <a:t>Increased persistence</a:t>
            </a:r>
            <a:endParaRPr lang="en-US" sz="2400" dirty="0"/>
          </a:p>
          <a:p>
            <a:r>
              <a:rPr lang="en-US" sz="2400" dirty="0">
                <a:ea typeface="+mn-lt"/>
                <a:cs typeface="+mn-lt"/>
              </a:rPr>
              <a:t>Better learning outcomes</a:t>
            </a:r>
            <a:endParaRPr lang="en-US" sz="2400" dirty="0"/>
          </a:p>
        </p:txBody>
      </p:sp>
      <p:sp>
        <p:nvSpPr>
          <p:cNvPr id="9" name="Text Placeholder 8">
            <a:extLst>
              <a:ext uri="{FF2B5EF4-FFF2-40B4-BE49-F238E27FC236}">
                <a16:creationId xmlns:a16="http://schemas.microsoft.com/office/drawing/2014/main" id="{215A1817-D7E3-470B-8D6A-8B45343F59AB}"/>
              </a:ext>
            </a:extLst>
          </p:cNvPr>
          <p:cNvSpPr>
            <a:spLocks noGrp="1"/>
          </p:cNvSpPr>
          <p:nvPr>
            <p:ph type="body" sz="quarter" idx="3"/>
          </p:nvPr>
        </p:nvSpPr>
        <p:spPr>
          <a:xfrm>
            <a:off x="4572001" y="2385430"/>
            <a:ext cx="4270664" cy="524894"/>
          </a:xfrm>
        </p:spPr>
        <p:txBody>
          <a:bodyPr/>
          <a:lstStyle/>
          <a:p>
            <a:r>
              <a:rPr lang="en-US" dirty="0"/>
              <a:t>Benefits for Instructors</a:t>
            </a:r>
          </a:p>
        </p:txBody>
      </p:sp>
      <p:sp>
        <p:nvSpPr>
          <p:cNvPr id="10" name="Content Placeholder 9">
            <a:extLst>
              <a:ext uri="{FF2B5EF4-FFF2-40B4-BE49-F238E27FC236}">
                <a16:creationId xmlns:a16="http://schemas.microsoft.com/office/drawing/2014/main" id="{D46C711F-06DB-494B-8901-0C15F51189D3}"/>
              </a:ext>
            </a:extLst>
          </p:cNvPr>
          <p:cNvSpPr>
            <a:spLocks noGrp="1"/>
          </p:cNvSpPr>
          <p:nvPr>
            <p:ph sz="quarter" idx="4"/>
          </p:nvPr>
        </p:nvSpPr>
        <p:spPr>
          <a:xfrm>
            <a:off x="4509656" y="3003840"/>
            <a:ext cx="4634344" cy="3526012"/>
          </a:xfrm>
        </p:spPr>
        <p:txBody>
          <a:bodyPr/>
          <a:lstStyle/>
          <a:p>
            <a:r>
              <a:rPr lang="en-US" sz="2300" dirty="0"/>
              <a:t>Better grasp of learning outcomes</a:t>
            </a:r>
          </a:p>
          <a:p>
            <a:r>
              <a:rPr lang="en-US" sz="2300" dirty="0"/>
              <a:t>Ability to assess effectiveness of learning tasks assigned</a:t>
            </a:r>
          </a:p>
          <a:p>
            <a:r>
              <a:rPr lang="en-US" sz="2300" dirty="0"/>
              <a:t>Clarity in explanation &amp; grading</a:t>
            </a:r>
          </a:p>
          <a:p>
            <a:r>
              <a:rPr lang="en-US" sz="2300" dirty="0"/>
              <a:t>Opportunity to engage learners in metacognitive apprenticeship</a:t>
            </a:r>
          </a:p>
          <a:p>
            <a:r>
              <a:rPr lang="en-US" sz="2300" dirty="0"/>
              <a:t>Research-backed, iterative framework for improving the learning experience</a:t>
            </a:r>
          </a:p>
          <a:p>
            <a:endParaRPr lang="en-US" sz="2300" dirty="0"/>
          </a:p>
        </p:txBody>
      </p:sp>
      <p:sp>
        <p:nvSpPr>
          <p:cNvPr id="5" name="Slide Number Placeholder 4">
            <a:extLst>
              <a:ext uri="{FF2B5EF4-FFF2-40B4-BE49-F238E27FC236}">
                <a16:creationId xmlns:a16="http://schemas.microsoft.com/office/drawing/2014/main" id="{D3833721-DEC5-462A-B7C1-D051764E3043}"/>
              </a:ext>
            </a:extLst>
          </p:cNvPr>
          <p:cNvSpPr>
            <a:spLocks noGrp="1"/>
          </p:cNvSpPr>
          <p:nvPr>
            <p:ph type="sldNum" sz="quarter" idx="12"/>
          </p:nvPr>
        </p:nvSpPr>
        <p:spPr/>
        <p:txBody>
          <a:bodyPr/>
          <a:lstStyle/>
          <a:p>
            <a:fld id="{DEE5BC03-7CE3-4FE3-BC0A-0ACCA8AC1F24}" type="slidenum">
              <a:rPr lang="en-US" smtClean="0"/>
              <a:pPr/>
              <a:t>21</a:t>
            </a:fld>
            <a:endParaRPr lang="en-US" dirty="0"/>
          </a:p>
        </p:txBody>
      </p:sp>
    </p:spTree>
    <p:extLst>
      <p:ext uri="{BB962C8B-B14F-4D97-AF65-F5344CB8AC3E}">
        <p14:creationId xmlns:p14="http://schemas.microsoft.com/office/powerpoint/2010/main" val="3912886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BFB7E-77A2-49F5-8209-5F67DB1AAD48}"/>
              </a:ext>
            </a:extLst>
          </p:cNvPr>
          <p:cNvSpPr>
            <a:spLocks noGrp="1"/>
          </p:cNvSpPr>
          <p:nvPr>
            <p:ph type="title"/>
          </p:nvPr>
        </p:nvSpPr>
        <p:spPr>
          <a:xfrm>
            <a:off x="0" y="1384300"/>
            <a:ext cx="9143999" cy="952500"/>
          </a:xfrm>
        </p:spPr>
        <p:txBody>
          <a:bodyPr/>
          <a:lstStyle/>
          <a:p>
            <a:pPr algn="ctr"/>
            <a:r>
              <a:rPr lang="en-US" sz="3200" dirty="0">
                <a:ea typeface="+mj-lt"/>
                <a:cs typeface="+mj-lt"/>
              </a:rPr>
              <a:t>Why It Works: Metacognition &amp; Learning Mgmt.</a:t>
            </a:r>
            <a:endParaRPr lang="en-US" sz="3200" dirty="0"/>
          </a:p>
        </p:txBody>
      </p:sp>
      <p:sp>
        <p:nvSpPr>
          <p:cNvPr id="9" name="Content Placeholder 8">
            <a:extLst>
              <a:ext uri="{FF2B5EF4-FFF2-40B4-BE49-F238E27FC236}">
                <a16:creationId xmlns:a16="http://schemas.microsoft.com/office/drawing/2014/main" id="{7CF96F4E-1788-4974-94FD-34A844667CFC}"/>
              </a:ext>
            </a:extLst>
          </p:cNvPr>
          <p:cNvSpPr>
            <a:spLocks noGrp="1"/>
          </p:cNvSpPr>
          <p:nvPr>
            <p:ph sz="half" idx="1"/>
          </p:nvPr>
        </p:nvSpPr>
        <p:spPr>
          <a:xfrm>
            <a:off x="152400" y="2438400"/>
            <a:ext cx="5295900" cy="4090876"/>
          </a:xfrm>
        </p:spPr>
        <p:txBody>
          <a:bodyPr/>
          <a:lstStyle/>
          <a:p>
            <a:pPr>
              <a:spcBef>
                <a:spcPts val="0"/>
              </a:spcBef>
              <a:spcAft>
                <a:spcPts val="1400"/>
              </a:spcAft>
            </a:pPr>
            <a:r>
              <a:rPr lang="en-US" b="1" dirty="0"/>
              <a:t>Learning content</a:t>
            </a:r>
            <a:r>
              <a:rPr lang="en-US" dirty="0"/>
              <a:t> is scaffolded with </a:t>
            </a:r>
            <a:r>
              <a:rPr lang="en-US" b="1" dirty="0"/>
              <a:t>metacognitive content.</a:t>
            </a:r>
          </a:p>
          <a:p>
            <a:pPr>
              <a:spcBef>
                <a:spcPts val="0"/>
              </a:spcBef>
              <a:spcAft>
                <a:spcPts val="1400"/>
              </a:spcAft>
            </a:pPr>
            <a:r>
              <a:rPr lang="en-US" dirty="0"/>
              <a:t>Business of learning is made </a:t>
            </a:r>
            <a:r>
              <a:rPr lang="en-US" b="1" dirty="0"/>
              <a:t>explicit</a:t>
            </a:r>
            <a:r>
              <a:rPr lang="en-US" dirty="0"/>
              <a:t>.</a:t>
            </a:r>
          </a:p>
          <a:p>
            <a:pPr>
              <a:spcBef>
                <a:spcPts val="0"/>
              </a:spcBef>
              <a:spcAft>
                <a:spcPts val="1400"/>
              </a:spcAft>
            </a:pPr>
            <a:r>
              <a:rPr lang="en-US" dirty="0"/>
              <a:t>“Why do it? Why do it this way?”</a:t>
            </a:r>
          </a:p>
          <a:p>
            <a:pPr>
              <a:spcBef>
                <a:spcPts val="0"/>
              </a:spcBef>
              <a:spcAft>
                <a:spcPts val="1400"/>
              </a:spcAft>
            </a:pPr>
            <a:r>
              <a:rPr lang="en-US" dirty="0"/>
              <a:t>“How do I do it?”</a:t>
            </a:r>
          </a:p>
          <a:p>
            <a:pPr>
              <a:spcBef>
                <a:spcPts val="0"/>
              </a:spcBef>
              <a:spcAft>
                <a:spcPts val="1400"/>
              </a:spcAft>
            </a:pPr>
            <a:r>
              <a:rPr lang="en-US" dirty="0"/>
              <a:t>“How do I know I've done it well?”</a:t>
            </a:r>
          </a:p>
          <a:p>
            <a:endParaRPr lang="en-US" dirty="0"/>
          </a:p>
        </p:txBody>
      </p:sp>
      <p:pic>
        <p:nvPicPr>
          <p:cNvPr id="15" name="Content Placeholder 14" descr="Scaffolding in construction projects refers to the temporary structure(s) used to guide building or repair.">
            <a:extLst>
              <a:ext uri="{FF2B5EF4-FFF2-40B4-BE49-F238E27FC236}">
                <a16:creationId xmlns:a16="http://schemas.microsoft.com/office/drawing/2014/main" id="{FEA0ACCD-8786-45D5-8A76-EBA0C1CCAC0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87340" y="2560525"/>
            <a:ext cx="2629296" cy="3968750"/>
          </a:xfrm>
        </p:spPr>
      </p:pic>
      <p:sp>
        <p:nvSpPr>
          <p:cNvPr id="7" name="Slide Number Placeholder 6">
            <a:extLst>
              <a:ext uri="{FF2B5EF4-FFF2-40B4-BE49-F238E27FC236}">
                <a16:creationId xmlns:a16="http://schemas.microsoft.com/office/drawing/2014/main" id="{E02CEBDF-15DD-44E3-BD03-BC36D46A6B42}"/>
              </a:ext>
            </a:extLst>
          </p:cNvPr>
          <p:cNvSpPr>
            <a:spLocks noGrp="1"/>
          </p:cNvSpPr>
          <p:nvPr>
            <p:ph type="sldNum" sz="quarter" idx="12"/>
          </p:nvPr>
        </p:nvSpPr>
        <p:spPr/>
        <p:txBody>
          <a:bodyPr/>
          <a:lstStyle/>
          <a:p>
            <a:fld id="{DEE5BC03-7CE3-4FE3-BC0A-0ACCA8AC1F24}" type="slidenum">
              <a:rPr lang="en-US" smtClean="0"/>
              <a:pPr/>
              <a:t>22</a:t>
            </a:fld>
            <a:endParaRPr lang="en-US" dirty="0"/>
          </a:p>
        </p:txBody>
      </p:sp>
    </p:spTree>
    <p:extLst>
      <p:ext uri="{BB962C8B-B14F-4D97-AF65-F5344CB8AC3E}">
        <p14:creationId xmlns:p14="http://schemas.microsoft.com/office/powerpoint/2010/main" val="989276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DD8CD4-677A-4B8C-A2D7-946D3138D4DF}"/>
              </a:ext>
            </a:extLst>
          </p:cNvPr>
          <p:cNvSpPr>
            <a:spLocks noGrp="1"/>
          </p:cNvSpPr>
          <p:nvPr>
            <p:ph type="title"/>
          </p:nvPr>
        </p:nvSpPr>
        <p:spPr>
          <a:xfrm>
            <a:off x="165100" y="1531140"/>
            <a:ext cx="8708735" cy="773148"/>
          </a:xfrm>
        </p:spPr>
        <p:txBody>
          <a:bodyPr/>
          <a:lstStyle/>
          <a:p>
            <a:r>
              <a:rPr lang="en-US" dirty="0">
                <a:ea typeface="+mj-lt"/>
                <a:cs typeface="+mj-lt"/>
              </a:rPr>
              <a:t>Why It Works: Principles of Learning</a:t>
            </a:r>
            <a:endParaRPr lang="en-US" dirty="0"/>
          </a:p>
        </p:txBody>
      </p:sp>
      <p:sp>
        <p:nvSpPr>
          <p:cNvPr id="7" name="Content Placeholder 6">
            <a:extLst>
              <a:ext uri="{FF2B5EF4-FFF2-40B4-BE49-F238E27FC236}">
                <a16:creationId xmlns:a16="http://schemas.microsoft.com/office/drawing/2014/main" id="{A7714166-50D3-4DFD-987E-29BE4257A5CA}"/>
              </a:ext>
            </a:extLst>
          </p:cNvPr>
          <p:cNvSpPr>
            <a:spLocks noGrp="1"/>
          </p:cNvSpPr>
          <p:nvPr>
            <p:ph idx="1"/>
          </p:nvPr>
        </p:nvSpPr>
        <p:spPr>
          <a:xfrm>
            <a:off x="217632" y="2549921"/>
            <a:ext cx="8708735" cy="4171553"/>
          </a:xfrm>
        </p:spPr>
        <p:txBody>
          <a:bodyPr/>
          <a:lstStyle/>
          <a:p>
            <a:pPr>
              <a:spcBef>
                <a:spcPts val="0"/>
              </a:spcBef>
              <a:spcAft>
                <a:spcPts val="1200"/>
              </a:spcAft>
            </a:pPr>
            <a:r>
              <a:rPr lang="en-US" sz="2600" b="1" dirty="0"/>
              <a:t>Metacognitive scaffolds</a:t>
            </a:r>
            <a:r>
              <a:rPr lang="en-US" sz="2600" dirty="0"/>
              <a:t>: The ways learners structure new learning affects acquisition of knowledge, skills, and abilities and how learners can apply them.</a:t>
            </a:r>
          </a:p>
          <a:p>
            <a:pPr>
              <a:spcBef>
                <a:spcPts val="0"/>
              </a:spcBef>
              <a:spcAft>
                <a:spcPts val="1200"/>
              </a:spcAft>
            </a:pPr>
            <a:r>
              <a:rPr lang="en-US" sz="2600" b="1" dirty="0"/>
              <a:t>Purposefulness</a:t>
            </a:r>
            <a:r>
              <a:rPr lang="en-US" sz="2600" dirty="0"/>
              <a:t>: Motivation regulates, focuses, and promotes new learning.</a:t>
            </a:r>
          </a:p>
          <a:p>
            <a:pPr>
              <a:spcBef>
                <a:spcPts val="0"/>
              </a:spcBef>
              <a:spcAft>
                <a:spcPts val="1200"/>
              </a:spcAft>
            </a:pPr>
            <a:r>
              <a:rPr lang="en-US" sz="2600" b="1" dirty="0"/>
              <a:t>Goal-orientation &amp; guidelines</a:t>
            </a:r>
            <a:r>
              <a:rPr lang="en-US" sz="2600" dirty="0"/>
              <a:t>: Focused practice activities with clearly delineated goals and guidelines for task completion augment learning.</a:t>
            </a:r>
          </a:p>
          <a:p>
            <a:pPr>
              <a:spcBef>
                <a:spcPts val="0"/>
              </a:spcBef>
              <a:spcAft>
                <a:spcPts val="1200"/>
              </a:spcAft>
            </a:pPr>
            <a:r>
              <a:rPr lang="en-US" sz="2600" b="1" dirty="0"/>
              <a:t>Self-efficacy</a:t>
            </a:r>
            <a:r>
              <a:rPr lang="en-US" sz="2600" dirty="0"/>
              <a:t>: The psychosocial and academic climate of the learning context affects learning.</a:t>
            </a:r>
          </a:p>
        </p:txBody>
      </p:sp>
      <p:sp>
        <p:nvSpPr>
          <p:cNvPr id="5" name="Slide Number Placeholder 4">
            <a:extLst>
              <a:ext uri="{FF2B5EF4-FFF2-40B4-BE49-F238E27FC236}">
                <a16:creationId xmlns:a16="http://schemas.microsoft.com/office/drawing/2014/main" id="{9DA440F2-D233-4264-9082-12785E0E258A}"/>
              </a:ext>
            </a:extLst>
          </p:cNvPr>
          <p:cNvSpPr>
            <a:spLocks noGrp="1"/>
          </p:cNvSpPr>
          <p:nvPr>
            <p:ph type="sldNum" sz="quarter" idx="12"/>
          </p:nvPr>
        </p:nvSpPr>
        <p:spPr/>
        <p:txBody>
          <a:bodyPr/>
          <a:lstStyle/>
          <a:p>
            <a:fld id="{DEE5BC03-7CE3-4FE3-BC0A-0ACCA8AC1F24}" type="slidenum">
              <a:rPr lang="en-US" smtClean="0"/>
              <a:pPr/>
              <a:t>23</a:t>
            </a:fld>
            <a:endParaRPr lang="en-US" dirty="0"/>
          </a:p>
        </p:txBody>
      </p:sp>
    </p:spTree>
    <p:extLst>
      <p:ext uri="{BB962C8B-B14F-4D97-AF65-F5344CB8AC3E}">
        <p14:creationId xmlns:p14="http://schemas.microsoft.com/office/powerpoint/2010/main" val="1076509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EC49A4-20F6-4E8E-B439-068F46258071}"/>
              </a:ext>
            </a:extLst>
          </p:cNvPr>
          <p:cNvSpPr>
            <a:spLocks noGrp="1"/>
          </p:cNvSpPr>
          <p:nvPr>
            <p:ph type="title"/>
          </p:nvPr>
        </p:nvSpPr>
        <p:spPr>
          <a:xfrm>
            <a:off x="127000" y="1381162"/>
            <a:ext cx="8746835" cy="689328"/>
          </a:xfrm>
        </p:spPr>
        <p:txBody>
          <a:bodyPr/>
          <a:lstStyle/>
          <a:p>
            <a:r>
              <a:rPr lang="en-US" dirty="0">
                <a:ea typeface="+mj-lt"/>
                <a:cs typeface="+mj-lt"/>
              </a:rPr>
              <a:t>Why It Works: Andragogy Principles</a:t>
            </a:r>
            <a:endParaRPr lang="en-US" dirty="0"/>
          </a:p>
        </p:txBody>
      </p:sp>
      <p:sp>
        <p:nvSpPr>
          <p:cNvPr id="7" name="Content Placeholder 6">
            <a:extLst>
              <a:ext uri="{FF2B5EF4-FFF2-40B4-BE49-F238E27FC236}">
                <a16:creationId xmlns:a16="http://schemas.microsoft.com/office/drawing/2014/main" id="{1A24A32D-5B2E-4540-A81C-F407E00E15F8}"/>
              </a:ext>
            </a:extLst>
          </p:cNvPr>
          <p:cNvSpPr>
            <a:spLocks noGrp="1"/>
          </p:cNvSpPr>
          <p:nvPr>
            <p:ph idx="1"/>
          </p:nvPr>
        </p:nvSpPr>
        <p:spPr>
          <a:xfrm>
            <a:off x="127000" y="2415154"/>
            <a:ext cx="9017000" cy="4068771"/>
          </a:xfrm>
        </p:spPr>
        <p:txBody>
          <a:bodyPr/>
          <a:lstStyle/>
          <a:p>
            <a:r>
              <a:rPr lang="en-US" sz="2600" b="1" dirty="0"/>
              <a:t>Self-direction</a:t>
            </a:r>
            <a:r>
              <a:rPr lang="en-US" sz="2600" dirty="0"/>
              <a:t>: TILT provides an explicit </a:t>
            </a:r>
            <a:r>
              <a:rPr lang="en-US" sz="2600" b="1" i="1" dirty="0"/>
              <a:t>how</a:t>
            </a:r>
            <a:r>
              <a:rPr lang="en-US" sz="2600" dirty="0"/>
              <a:t> and </a:t>
            </a:r>
            <a:r>
              <a:rPr lang="en-US" sz="2600" b="1" i="1" dirty="0"/>
              <a:t>why</a:t>
            </a:r>
            <a:r>
              <a:rPr lang="en-US" sz="2600" dirty="0"/>
              <a:t>.</a:t>
            </a:r>
          </a:p>
          <a:p>
            <a:r>
              <a:rPr lang="en-US" sz="2600" b="1" dirty="0"/>
              <a:t>Readiness to learn</a:t>
            </a:r>
            <a:r>
              <a:rPr lang="en-US" sz="2600" dirty="0"/>
              <a:t>: The TILT </a:t>
            </a:r>
            <a:r>
              <a:rPr lang="en-US" sz="2600" b="1" i="1" dirty="0"/>
              <a:t>purpose</a:t>
            </a:r>
            <a:r>
              <a:rPr lang="en-US" sz="2600" dirty="0"/>
              <a:t> frames the learning experience with real-world implications &amp; learning outcomes. </a:t>
            </a:r>
          </a:p>
          <a:p>
            <a:r>
              <a:rPr lang="en-US" sz="2600" b="1" dirty="0"/>
              <a:t>Task-centered orientation</a:t>
            </a:r>
            <a:r>
              <a:rPr lang="en-US" sz="2600" dirty="0"/>
              <a:t>: The TILT </a:t>
            </a:r>
            <a:r>
              <a:rPr lang="en-US" sz="2600" b="1" i="1" dirty="0"/>
              <a:t>task</a:t>
            </a:r>
            <a:r>
              <a:rPr lang="en-US" sz="2600" dirty="0"/>
              <a:t> frames the learning experience in terms of task-centered or problem-centered.</a:t>
            </a:r>
          </a:p>
          <a:p>
            <a:r>
              <a:rPr lang="en-US" sz="2600" b="1" dirty="0"/>
              <a:t>Motivation</a:t>
            </a:r>
            <a:r>
              <a:rPr lang="en-US" sz="2600" dirty="0"/>
              <a:t>: Adults are capable of developing intrinsic motivation (learning for the sake of self-improvement &amp; growth) but can be impeded by barriers like poor self-efficacy, lack of metacognitive readiness, and learning experiences that ignore andragogical principles.</a:t>
            </a:r>
          </a:p>
        </p:txBody>
      </p:sp>
      <p:sp>
        <p:nvSpPr>
          <p:cNvPr id="5" name="Slide Number Placeholder 4">
            <a:extLst>
              <a:ext uri="{FF2B5EF4-FFF2-40B4-BE49-F238E27FC236}">
                <a16:creationId xmlns:a16="http://schemas.microsoft.com/office/drawing/2014/main" id="{77C44135-B654-436F-93E3-FDA2D53FEFFC}"/>
              </a:ext>
            </a:extLst>
          </p:cNvPr>
          <p:cNvSpPr>
            <a:spLocks noGrp="1"/>
          </p:cNvSpPr>
          <p:nvPr>
            <p:ph type="sldNum" sz="quarter" idx="12"/>
          </p:nvPr>
        </p:nvSpPr>
        <p:spPr/>
        <p:txBody>
          <a:bodyPr/>
          <a:lstStyle/>
          <a:p>
            <a:fld id="{DEE5BC03-7CE3-4FE3-BC0A-0ACCA8AC1F24}" type="slidenum">
              <a:rPr lang="en-US" smtClean="0"/>
              <a:pPr/>
              <a:t>24</a:t>
            </a:fld>
            <a:endParaRPr lang="en-US" dirty="0"/>
          </a:p>
        </p:txBody>
      </p:sp>
    </p:spTree>
    <p:extLst>
      <p:ext uri="{BB962C8B-B14F-4D97-AF65-F5344CB8AC3E}">
        <p14:creationId xmlns:p14="http://schemas.microsoft.com/office/powerpoint/2010/main" val="2083488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C170CD-E6EE-48D2-8283-886A171AA007}"/>
              </a:ext>
            </a:extLst>
          </p:cNvPr>
          <p:cNvSpPr>
            <a:spLocks noGrp="1"/>
          </p:cNvSpPr>
          <p:nvPr>
            <p:ph type="title"/>
          </p:nvPr>
        </p:nvSpPr>
        <p:spPr>
          <a:xfrm>
            <a:off x="422561" y="1462241"/>
            <a:ext cx="8534403" cy="528484"/>
          </a:xfrm>
        </p:spPr>
        <p:txBody>
          <a:bodyPr/>
          <a:lstStyle/>
          <a:p>
            <a:r>
              <a:rPr lang="en-US" dirty="0">
                <a:ea typeface="+mj-lt"/>
                <a:cs typeface="+mj-lt"/>
              </a:rPr>
              <a:t>How We Know It Works: AAC&amp;U Study</a:t>
            </a:r>
            <a:endParaRPr lang="en-US" dirty="0"/>
          </a:p>
        </p:txBody>
      </p:sp>
      <p:sp>
        <p:nvSpPr>
          <p:cNvPr id="6" name="Content Placeholder 5">
            <a:extLst>
              <a:ext uri="{FF2B5EF4-FFF2-40B4-BE49-F238E27FC236}">
                <a16:creationId xmlns:a16="http://schemas.microsoft.com/office/drawing/2014/main" id="{D0D7A0DF-5316-481C-92D0-FBE4C509BC59}"/>
              </a:ext>
            </a:extLst>
          </p:cNvPr>
          <p:cNvSpPr>
            <a:spLocks noGrp="1"/>
          </p:cNvSpPr>
          <p:nvPr>
            <p:ph sz="half" idx="1"/>
          </p:nvPr>
        </p:nvSpPr>
        <p:spPr>
          <a:xfrm>
            <a:off x="155862" y="2048452"/>
            <a:ext cx="4533900" cy="4321175"/>
          </a:xfrm>
        </p:spPr>
        <p:txBody>
          <a:bodyPr/>
          <a:lstStyle/>
          <a:p>
            <a:r>
              <a:rPr lang="en-US" sz="2600" dirty="0"/>
              <a:t>Undergraduates (n=1,800) and faculty (n=35) at 7 MSIs</a:t>
            </a:r>
          </a:p>
          <a:p>
            <a:r>
              <a:rPr lang="en-US" sz="2600" dirty="0"/>
              <a:t>Experiment with intervention &amp; control groups</a:t>
            </a:r>
          </a:p>
          <a:p>
            <a:r>
              <a:rPr lang="en-US" sz="2600" dirty="0"/>
              <a:t>TILTed two assignments</a:t>
            </a:r>
          </a:p>
          <a:p>
            <a:r>
              <a:rPr lang="en-US" sz="2600" dirty="0"/>
              <a:t>Students answered surveys on various aspects of learning in their courses.</a:t>
            </a:r>
          </a:p>
          <a:p>
            <a:endParaRPr lang="en-US" sz="2600" dirty="0"/>
          </a:p>
        </p:txBody>
      </p:sp>
      <p:sp>
        <p:nvSpPr>
          <p:cNvPr id="7" name="Content Placeholder 6">
            <a:extLst>
              <a:ext uri="{FF2B5EF4-FFF2-40B4-BE49-F238E27FC236}">
                <a16:creationId xmlns:a16="http://schemas.microsoft.com/office/drawing/2014/main" id="{4B6904E6-C09D-47B2-8495-644C6978ADE5}"/>
              </a:ext>
            </a:extLst>
          </p:cNvPr>
          <p:cNvSpPr>
            <a:spLocks noGrp="1"/>
          </p:cNvSpPr>
          <p:nvPr>
            <p:ph sz="half" idx="2"/>
          </p:nvPr>
        </p:nvSpPr>
        <p:spPr>
          <a:xfrm>
            <a:off x="4759271" y="2048452"/>
            <a:ext cx="4384729" cy="4321175"/>
          </a:xfrm>
        </p:spPr>
        <p:txBody>
          <a:bodyPr/>
          <a:lstStyle/>
          <a:p>
            <a:r>
              <a:rPr lang="en-US" sz="2600" dirty="0">
                <a:ea typeface="+mn-lt"/>
                <a:cs typeface="+mn-lt"/>
              </a:rPr>
              <a:t>All students experienced statistically significant benefit in:</a:t>
            </a:r>
          </a:p>
          <a:p>
            <a:pPr lvl="1"/>
            <a:r>
              <a:rPr lang="en-US" sz="2600" dirty="0">
                <a:ea typeface="+mn-lt"/>
                <a:cs typeface="+mn-lt"/>
              </a:rPr>
              <a:t>Academic self-efficacy</a:t>
            </a:r>
            <a:endParaRPr lang="en-US" sz="2600" dirty="0"/>
          </a:p>
          <a:p>
            <a:pPr lvl="1"/>
            <a:r>
              <a:rPr lang="en-US" sz="2600" dirty="0">
                <a:ea typeface="+mn-lt"/>
                <a:cs typeface="+mn-lt"/>
              </a:rPr>
              <a:t>Sense of belonging</a:t>
            </a:r>
          </a:p>
          <a:p>
            <a:pPr lvl="1"/>
            <a:r>
              <a:rPr lang="en-US" sz="2600" dirty="0">
                <a:ea typeface="+mn-lt"/>
                <a:cs typeface="+mn-lt"/>
              </a:rPr>
              <a:t>Metacognitive awareness of skills</a:t>
            </a:r>
            <a:endParaRPr lang="en-US" sz="2600" dirty="0"/>
          </a:p>
          <a:p>
            <a:r>
              <a:rPr lang="en-US" sz="2600" dirty="0"/>
              <a:t>Historically underserved &amp; underrepresented students experienced greater benefit (medium to large effect).</a:t>
            </a:r>
          </a:p>
        </p:txBody>
      </p:sp>
      <p:sp>
        <p:nvSpPr>
          <p:cNvPr id="4" name="Slide Number Placeholder 3">
            <a:extLst>
              <a:ext uri="{FF2B5EF4-FFF2-40B4-BE49-F238E27FC236}">
                <a16:creationId xmlns:a16="http://schemas.microsoft.com/office/drawing/2014/main" id="{E2D6164F-3801-4DF0-89CE-3EF10156AA5F}"/>
              </a:ext>
            </a:extLst>
          </p:cNvPr>
          <p:cNvSpPr>
            <a:spLocks noGrp="1"/>
          </p:cNvSpPr>
          <p:nvPr>
            <p:ph type="sldNum" sz="quarter" idx="12"/>
          </p:nvPr>
        </p:nvSpPr>
        <p:spPr/>
        <p:txBody>
          <a:bodyPr/>
          <a:lstStyle/>
          <a:p>
            <a:fld id="{DEE5BC03-7CE3-4FE3-BC0A-0ACCA8AC1F24}" type="slidenum">
              <a:rPr lang="en-US" smtClean="0"/>
              <a:pPr/>
              <a:t>25</a:t>
            </a:fld>
            <a:endParaRPr lang="en-US" dirty="0"/>
          </a:p>
        </p:txBody>
      </p:sp>
    </p:spTree>
    <p:extLst>
      <p:ext uri="{BB962C8B-B14F-4D97-AF65-F5344CB8AC3E}">
        <p14:creationId xmlns:p14="http://schemas.microsoft.com/office/powerpoint/2010/main" val="3135603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0747-D3E3-4DAE-BD4F-84126AEB4072}"/>
              </a:ext>
            </a:extLst>
          </p:cNvPr>
          <p:cNvSpPr>
            <a:spLocks noGrp="1"/>
          </p:cNvSpPr>
          <p:nvPr>
            <p:ph type="title"/>
          </p:nvPr>
        </p:nvSpPr>
        <p:spPr/>
        <p:txBody>
          <a:bodyPr/>
          <a:lstStyle/>
          <a:p>
            <a:r>
              <a:rPr lang="en-US" dirty="0">
                <a:ea typeface="+mj-lt"/>
                <a:cs typeface="+mj-lt"/>
              </a:rPr>
              <a:t>How We Know It Works: UNLV Study</a:t>
            </a:r>
            <a:endParaRPr lang="en-US" dirty="0"/>
          </a:p>
        </p:txBody>
      </p:sp>
      <p:sp>
        <p:nvSpPr>
          <p:cNvPr id="3" name="Content Placeholder 2">
            <a:extLst>
              <a:ext uri="{FF2B5EF4-FFF2-40B4-BE49-F238E27FC236}">
                <a16:creationId xmlns:a16="http://schemas.microsoft.com/office/drawing/2014/main" id="{D24CFC5F-5B85-486A-BC63-6DAFD2677CDE}"/>
              </a:ext>
            </a:extLst>
          </p:cNvPr>
          <p:cNvSpPr>
            <a:spLocks noGrp="1"/>
          </p:cNvSpPr>
          <p:nvPr>
            <p:ph sz="half" idx="1"/>
          </p:nvPr>
        </p:nvSpPr>
        <p:spPr>
          <a:xfrm>
            <a:off x="187037" y="2400300"/>
            <a:ext cx="4249882" cy="4321175"/>
          </a:xfrm>
        </p:spPr>
        <p:txBody>
          <a:bodyPr/>
          <a:lstStyle/>
          <a:p>
            <a:r>
              <a:rPr lang="en-US" sz="2600" dirty="0"/>
              <a:t>Undergraduates (n=871) at University of Nevada, Las Vegas</a:t>
            </a:r>
          </a:p>
          <a:p>
            <a:r>
              <a:rPr lang="en-US" sz="2600" dirty="0"/>
              <a:t>Introductory (“gateway”) course instructors TILTed two graded assignments and two ungraded activities.</a:t>
            </a:r>
          </a:p>
          <a:p>
            <a:r>
              <a:rPr lang="en-US" sz="2600" dirty="0"/>
              <a:t>Freshmen who received TILT were 14% more likely to be enrolled 2 years later.</a:t>
            </a:r>
          </a:p>
        </p:txBody>
      </p:sp>
      <p:sp>
        <p:nvSpPr>
          <p:cNvPr id="4" name="Content Placeholder 3">
            <a:extLst>
              <a:ext uri="{FF2B5EF4-FFF2-40B4-BE49-F238E27FC236}">
                <a16:creationId xmlns:a16="http://schemas.microsoft.com/office/drawing/2014/main" id="{13233F42-41A5-4DA4-B780-452A4903936B}"/>
              </a:ext>
            </a:extLst>
          </p:cNvPr>
          <p:cNvSpPr>
            <a:spLocks noGrp="1"/>
          </p:cNvSpPr>
          <p:nvPr>
            <p:ph sz="half" idx="2"/>
          </p:nvPr>
        </p:nvSpPr>
        <p:spPr>
          <a:xfrm>
            <a:off x="4572000" y="2400304"/>
            <a:ext cx="4476749" cy="3969323"/>
          </a:xfrm>
        </p:spPr>
        <p:txBody>
          <a:bodyPr/>
          <a:lstStyle/>
          <a:p>
            <a:r>
              <a:rPr lang="en-US" sz="2600" dirty="0"/>
              <a:t>Instructors reported:</a:t>
            </a:r>
          </a:p>
          <a:p>
            <a:pPr lvl="1"/>
            <a:r>
              <a:rPr lang="en-US" sz="2600" dirty="0"/>
              <a:t>fewer questions from confused students</a:t>
            </a:r>
          </a:p>
          <a:p>
            <a:pPr lvl="1"/>
            <a:r>
              <a:rPr lang="en-US" sz="2600" dirty="0"/>
              <a:t>better ability to explain their prompts &amp; grade student work</a:t>
            </a:r>
          </a:p>
          <a:p>
            <a:pPr lvl="1"/>
            <a:r>
              <a:rPr lang="en-US" sz="2600" dirty="0"/>
              <a:t>fewer complaints of irrelevant assignments</a:t>
            </a:r>
          </a:p>
          <a:p>
            <a:pPr lvl="1"/>
            <a:r>
              <a:rPr lang="en-US" sz="2600" dirty="0"/>
              <a:t>willingness to TILT</a:t>
            </a:r>
          </a:p>
        </p:txBody>
      </p:sp>
      <p:sp>
        <p:nvSpPr>
          <p:cNvPr id="5" name="Slide Number Placeholder 4">
            <a:extLst>
              <a:ext uri="{FF2B5EF4-FFF2-40B4-BE49-F238E27FC236}">
                <a16:creationId xmlns:a16="http://schemas.microsoft.com/office/drawing/2014/main" id="{0329B853-1CB0-4048-A846-0EE0265D9543}"/>
              </a:ext>
            </a:extLst>
          </p:cNvPr>
          <p:cNvSpPr>
            <a:spLocks noGrp="1"/>
          </p:cNvSpPr>
          <p:nvPr>
            <p:ph type="sldNum" sz="quarter" idx="12"/>
          </p:nvPr>
        </p:nvSpPr>
        <p:spPr/>
        <p:txBody>
          <a:bodyPr/>
          <a:lstStyle/>
          <a:p>
            <a:fld id="{DEE5BC03-7CE3-4FE3-BC0A-0ACCA8AC1F24}" type="slidenum">
              <a:rPr lang="en-US" smtClean="0"/>
              <a:pPr/>
              <a:t>26</a:t>
            </a:fld>
            <a:endParaRPr lang="en-US" dirty="0"/>
          </a:p>
        </p:txBody>
      </p:sp>
    </p:spTree>
    <p:extLst>
      <p:ext uri="{BB962C8B-B14F-4D97-AF65-F5344CB8AC3E}">
        <p14:creationId xmlns:p14="http://schemas.microsoft.com/office/powerpoint/2010/main" val="1317075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AE3D8-4D3B-4BB5-ADC4-64F08B1E4034}"/>
              </a:ext>
            </a:extLst>
          </p:cNvPr>
          <p:cNvSpPr>
            <a:spLocks noGrp="1"/>
          </p:cNvSpPr>
          <p:nvPr>
            <p:ph type="title"/>
          </p:nvPr>
        </p:nvSpPr>
        <p:spPr/>
        <p:txBody>
          <a:bodyPr/>
          <a:lstStyle/>
          <a:p>
            <a:r>
              <a:rPr lang="en-US" dirty="0">
                <a:ea typeface="+mj-lt"/>
                <a:cs typeface="+mj-lt"/>
              </a:rPr>
              <a:t>How We Know It Works: SBCTC Study</a:t>
            </a:r>
            <a:endParaRPr lang="en-US" dirty="0"/>
          </a:p>
        </p:txBody>
      </p:sp>
      <p:sp>
        <p:nvSpPr>
          <p:cNvPr id="3" name="Content Placeholder 2">
            <a:extLst>
              <a:ext uri="{FF2B5EF4-FFF2-40B4-BE49-F238E27FC236}">
                <a16:creationId xmlns:a16="http://schemas.microsoft.com/office/drawing/2014/main" id="{2601BD7C-F5D6-459B-A503-C3C4518C0704}"/>
              </a:ext>
            </a:extLst>
          </p:cNvPr>
          <p:cNvSpPr>
            <a:spLocks noGrp="1"/>
          </p:cNvSpPr>
          <p:nvPr>
            <p:ph idx="1"/>
          </p:nvPr>
        </p:nvSpPr>
        <p:spPr/>
        <p:txBody>
          <a:bodyPr/>
          <a:lstStyle/>
          <a:p>
            <a:r>
              <a:rPr lang="en-US" dirty="0"/>
              <a:t>Undergraduates at SBCTC institutions (n=400)</a:t>
            </a:r>
          </a:p>
          <a:p>
            <a:r>
              <a:rPr lang="en-US" dirty="0"/>
              <a:t>Instructors TILTed two assignments</a:t>
            </a:r>
          </a:p>
          <a:p>
            <a:r>
              <a:rPr lang="en-US" dirty="0"/>
              <a:t>Corroborated 2016 results</a:t>
            </a:r>
          </a:p>
          <a:p>
            <a:r>
              <a:rPr lang="en-US" dirty="0">
                <a:ea typeface="+mn-lt"/>
                <a:cs typeface="+mn-lt"/>
              </a:rPr>
              <a:t>Academic self-efficacy</a:t>
            </a:r>
            <a:endParaRPr lang="en-US" dirty="0"/>
          </a:p>
          <a:p>
            <a:r>
              <a:rPr lang="en-US" dirty="0">
                <a:ea typeface="+mn-lt"/>
                <a:cs typeface="+mn-lt"/>
              </a:rPr>
              <a:t>Sense of belonging</a:t>
            </a:r>
          </a:p>
          <a:p>
            <a:r>
              <a:rPr lang="en-US" dirty="0">
                <a:ea typeface="+mn-lt"/>
                <a:cs typeface="+mn-lt"/>
              </a:rPr>
              <a:t>Metacognitive awareness of skills</a:t>
            </a:r>
            <a:endParaRPr lang="en-US" dirty="0"/>
          </a:p>
          <a:p>
            <a:endParaRPr lang="en-US" dirty="0"/>
          </a:p>
        </p:txBody>
      </p:sp>
      <p:sp>
        <p:nvSpPr>
          <p:cNvPr id="5" name="Slide Number Placeholder 4">
            <a:extLst>
              <a:ext uri="{FF2B5EF4-FFF2-40B4-BE49-F238E27FC236}">
                <a16:creationId xmlns:a16="http://schemas.microsoft.com/office/drawing/2014/main" id="{3317FA31-3274-481B-89F3-E7065424887C}"/>
              </a:ext>
            </a:extLst>
          </p:cNvPr>
          <p:cNvSpPr>
            <a:spLocks noGrp="1"/>
          </p:cNvSpPr>
          <p:nvPr>
            <p:ph type="sldNum" sz="quarter" idx="12"/>
          </p:nvPr>
        </p:nvSpPr>
        <p:spPr/>
        <p:txBody>
          <a:bodyPr/>
          <a:lstStyle/>
          <a:p>
            <a:fld id="{DEE5BC03-7CE3-4FE3-BC0A-0ACCA8AC1F24}" type="slidenum">
              <a:rPr lang="en-US" smtClean="0"/>
              <a:pPr/>
              <a:t>27</a:t>
            </a:fld>
            <a:endParaRPr lang="en-US" dirty="0"/>
          </a:p>
        </p:txBody>
      </p:sp>
    </p:spTree>
    <p:extLst>
      <p:ext uri="{BB962C8B-B14F-4D97-AF65-F5344CB8AC3E}">
        <p14:creationId xmlns:p14="http://schemas.microsoft.com/office/powerpoint/2010/main" val="685602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DB03B-0589-435E-9519-D8FFF1CC2D3F}"/>
              </a:ext>
            </a:extLst>
          </p:cNvPr>
          <p:cNvSpPr>
            <a:spLocks noGrp="1"/>
          </p:cNvSpPr>
          <p:nvPr>
            <p:ph type="title"/>
          </p:nvPr>
        </p:nvSpPr>
        <p:spPr/>
        <p:txBody>
          <a:bodyPr/>
          <a:lstStyle/>
          <a:p>
            <a:r>
              <a:rPr lang="en-US" dirty="0"/>
              <a:t>TILT in Canvas</a:t>
            </a:r>
          </a:p>
        </p:txBody>
      </p:sp>
      <p:sp>
        <p:nvSpPr>
          <p:cNvPr id="3" name="Content Placeholder 2">
            <a:extLst>
              <a:ext uri="{FF2B5EF4-FFF2-40B4-BE49-F238E27FC236}">
                <a16:creationId xmlns:a16="http://schemas.microsoft.com/office/drawing/2014/main" id="{7890BBCC-A754-4647-9D38-35BE4A40C3F0}"/>
              </a:ext>
            </a:extLst>
          </p:cNvPr>
          <p:cNvSpPr>
            <a:spLocks noGrp="1"/>
          </p:cNvSpPr>
          <p:nvPr>
            <p:ph sz="half" idx="1"/>
          </p:nvPr>
        </p:nvSpPr>
        <p:spPr>
          <a:xfrm>
            <a:off x="187036" y="2400300"/>
            <a:ext cx="4511963" cy="4321175"/>
          </a:xfrm>
        </p:spPr>
        <p:txBody>
          <a:bodyPr/>
          <a:lstStyle/>
          <a:p>
            <a:r>
              <a:rPr lang="en-US" dirty="0"/>
              <a:t>Use the TILT framework to set prompts.</a:t>
            </a:r>
          </a:p>
          <a:p>
            <a:r>
              <a:rPr lang="en-US" dirty="0"/>
              <a:t>Consider using truncated TILT for assessments.</a:t>
            </a:r>
          </a:p>
          <a:p>
            <a:r>
              <a:rPr lang="en-US" dirty="0"/>
              <a:t>Provide learner TILT resources in Canvas.</a:t>
            </a:r>
          </a:p>
          <a:p>
            <a:r>
              <a:rPr lang="en-US" dirty="0"/>
              <a:t>Provide a video onboarding students to TILT with a matching assignment</a:t>
            </a:r>
          </a:p>
        </p:txBody>
      </p:sp>
      <p:pic>
        <p:nvPicPr>
          <p:cNvPr id="10" name="Content Placeholder 9" descr="A person sketches a mind map about learning management systems including words like e-learning, training, online software, content delivery, and so on.">
            <a:extLst>
              <a:ext uri="{FF2B5EF4-FFF2-40B4-BE49-F238E27FC236}">
                <a16:creationId xmlns:a16="http://schemas.microsoft.com/office/drawing/2014/main" id="{15C9A3CA-6894-499B-82D0-09157DD59374}"/>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71418" y="2400300"/>
            <a:ext cx="3973164" cy="3968750"/>
          </a:xfrm>
        </p:spPr>
      </p:pic>
      <p:sp>
        <p:nvSpPr>
          <p:cNvPr id="11" name="TextBox 10">
            <a:extLst>
              <a:ext uri="{FF2B5EF4-FFF2-40B4-BE49-F238E27FC236}">
                <a16:creationId xmlns:a16="http://schemas.microsoft.com/office/drawing/2014/main" id="{61165AAB-CD20-4338-AF97-EDB677D174F2}"/>
              </a:ext>
            </a:extLst>
          </p:cNvPr>
          <p:cNvSpPr txBox="1"/>
          <p:nvPr/>
        </p:nvSpPr>
        <p:spPr>
          <a:xfrm>
            <a:off x="4871418" y="6369050"/>
            <a:ext cx="3973164" cy="230832"/>
          </a:xfrm>
          <a:prstGeom prst="rect">
            <a:avLst/>
          </a:prstGeom>
          <a:noFill/>
        </p:spPr>
        <p:txBody>
          <a:bodyPr wrap="square" rtlCol="0">
            <a:spAutoFit/>
          </a:bodyPr>
          <a:lstStyle/>
          <a:p>
            <a:r>
              <a:rPr lang="en-US" sz="900">
                <a:hlinkClick r:id="rId3" tooltip="https://www.hrconnect.cl/desarrollo/software-aprendizaje-formacion-potencia-learning-management-system/"/>
              </a:rPr>
              <a:t>This Photo</a:t>
            </a:r>
            <a:r>
              <a:rPr lang="en-US" sz="900"/>
              <a:t> by Unknown Author is licensed under </a:t>
            </a:r>
            <a:r>
              <a:rPr lang="en-US" sz="900">
                <a:hlinkClick r:id="rId4" tooltip="https://creativecommons.org/licenses/by-nc-nd/3.0/"/>
              </a:rPr>
              <a:t>CC BY-NC-ND</a:t>
            </a:r>
            <a:endParaRPr lang="en-US" sz="900"/>
          </a:p>
        </p:txBody>
      </p:sp>
      <p:sp>
        <p:nvSpPr>
          <p:cNvPr id="5" name="Slide Number Placeholder 4">
            <a:extLst>
              <a:ext uri="{FF2B5EF4-FFF2-40B4-BE49-F238E27FC236}">
                <a16:creationId xmlns:a16="http://schemas.microsoft.com/office/drawing/2014/main" id="{0162C47C-7B03-436E-A0DC-F5359009AC3C}"/>
              </a:ext>
            </a:extLst>
          </p:cNvPr>
          <p:cNvSpPr>
            <a:spLocks noGrp="1"/>
          </p:cNvSpPr>
          <p:nvPr>
            <p:ph type="sldNum" sz="quarter" idx="12"/>
          </p:nvPr>
        </p:nvSpPr>
        <p:spPr/>
        <p:txBody>
          <a:bodyPr/>
          <a:lstStyle/>
          <a:p>
            <a:fld id="{DEE5BC03-7CE3-4FE3-BC0A-0ACCA8AC1F24}" type="slidenum">
              <a:rPr lang="en-US" smtClean="0"/>
              <a:pPr/>
              <a:t>28</a:t>
            </a:fld>
            <a:endParaRPr lang="en-US" dirty="0"/>
          </a:p>
        </p:txBody>
      </p:sp>
    </p:spTree>
    <p:extLst>
      <p:ext uri="{BB962C8B-B14F-4D97-AF65-F5344CB8AC3E}">
        <p14:creationId xmlns:p14="http://schemas.microsoft.com/office/powerpoint/2010/main" val="296942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B476-69FE-4C3F-AD6D-CDDB70D2FDE7}"/>
              </a:ext>
            </a:extLst>
          </p:cNvPr>
          <p:cNvSpPr>
            <a:spLocks noGrp="1"/>
          </p:cNvSpPr>
          <p:nvPr>
            <p:ph type="title"/>
          </p:nvPr>
        </p:nvSpPr>
        <p:spPr/>
        <p:txBody>
          <a:bodyPr/>
          <a:lstStyle/>
          <a:p>
            <a:r>
              <a:rPr lang="en-US" dirty="0"/>
              <a:t>TILT in canvas (continued)</a:t>
            </a:r>
          </a:p>
        </p:txBody>
      </p:sp>
      <p:sp>
        <p:nvSpPr>
          <p:cNvPr id="3" name="Content Placeholder 2">
            <a:extLst>
              <a:ext uri="{FF2B5EF4-FFF2-40B4-BE49-F238E27FC236}">
                <a16:creationId xmlns:a16="http://schemas.microsoft.com/office/drawing/2014/main" id="{4589D502-5E0F-4C1E-B45C-3BCDA02855FF}"/>
              </a:ext>
            </a:extLst>
          </p:cNvPr>
          <p:cNvSpPr>
            <a:spLocks noGrp="1"/>
          </p:cNvSpPr>
          <p:nvPr>
            <p:ph sz="half" idx="1"/>
          </p:nvPr>
        </p:nvSpPr>
        <p:spPr>
          <a:xfrm>
            <a:off x="187037" y="2400300"/>
            <a:ext cx="4535088" cy="4321175"/>
          </a:xfrm>
        </p:spPr>
        <p:txBody>
          <a:bodyPr/>
          <a:lstStyle/>
          <a:p>
            <a:r>
              <a:rPr lang="en-US" sz="2500" dirty="0"/>
              <a:t>Create an assignment to analyze and/or annotate a TILTed assignment.</a:t>
            </a:r>
          </a:p>
          <a:p>
            <a:r>
              <a:rPr lang="en-US" sz="2500" dirty="0"/>
              <a:t>Use the TILT templates available in Canvas Commons.</a:t>
            </a:r>
          </a:p>
          <a:p>
            <a:r>
              <a:rPr lang="en-US" sz="2500" dirty="0"/>
              <a:t>Download as course cartridge or import.</a:t>
            </a:r>
          </a:p>
          <a:p>
            <a:r>
              <a:rPr lang="en-US" sz="2500" dirty="0"/>
              <a:t>Download into a staging (sandbox) course before applying to a live course.</a:t>
            </a:r>
          </a:p>
        </p:txBody>
      </p:sp>
      <p:pic>
        <p:nvPicPr>
          <p:cNvPr id="7" name="Content Placeholder 6" descr="A lightbulb represents the mind with various icons representing thoughts: a globe, a person playing sports with a ball, a graduation cap, a calculator, and so on.">
            <a:extLst>
              <a:ext uri="{FF2B5EF4-FFF2-40B4-BE49-F238E27FC236}">
                <a16:creationId xmlns:a16="http://schemas.microsoft.com/office/drawing/2014/main" id="{303FA2EF-9ADD-42DD-B405-657529ADC6B9}"/>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73625" y="2400300"/>
            <a:ext cx="3968750" cy="3968750"/>
          </a:xfrm>
        </p:spPr>
      </p:pic>
      <p:sp>
        <p:nvSpPr>
          <p:cNvPr id="8" name="TextBox 7">
            <a:extLst>
              <a:ext uri="{FF2B5EF4-FFF2-40B4-BE49-F238E27FC236}">
                <a16:creationId xmlns:a16="http://schemas.microsoft.com/office/drawing/2014/main" id="{97071882-6250-45E8-A396-C131B96391A2}"/>
              </a:ext>
            </a:extLst>
          </p:cNvPr>
          <p:cNvSpPr txBox="1"/>
          <p:nvPr/>
        </p:nvSpPr>
        <p:spPr>
          <a:xfrm>
            <a:off x="4873625" y="6369050"/>
            <a:ext cx="3968750" cy="230832"/>
          </a:xfrm>
          <a:prstGeom prst="rect">
            <a:avLst/>
          </a:prstGeom>
          <a:noFill/>
        </p:spPr>
        <p:txBody>
          <a:bodyPr wrap="square" rtlCol="0">
            <a:spAutoFit/>
          </a:bodyPr>
          <a:lstStyle/>
          <a:p>
            <a:r>
              <a:rPr lang="en-US" sz="900">
                <a:hlinkClick r:id="rId3" tooltip="https://www.pngall.com/learning-png/"/>
              </a:rPr>
              <a:t>This Photo</a:t>
            </a:r>
            <a:r>
              <a:rPr lang="en-US" sz="900"/>
              <a:t> by Unknown Author is licensed under </a:t>
            </a:r>
            <a:r>
              <a:rPr lang="en-US" sz="900">
                <a:hlinkClick r:id="rId4" tooltip="https://creativecommons.org/licenses/by-nc/3.0/"/>
              </a:rPr>
              <a:t>CC BY-NC</a:t>
            </a:r>
            <a:endParaRPr lang="en-US" sz="900"/>
          </a:p>
        </p:txBody>
      </p:sp>
      <p:sp>
        <p:nvSpPr>
          <p:cNvPr id="5" name="Slide Number Placeholder 4">
            <a:extLst>
              <a:ext uri="{FF2B5EF4-FFF2-40B4-BE49-F238E27FC236}">
                <a16:creationId xmlns:a16="http://schemas.microsoft.com/office/drawing/2014/main" id="{3F919408-6649-4920-A9E1-432E29A74FAF}"/>
              </a:ext>
            </a:extLst>
          </p:cNvPr>
          <p:cNvSpPr>
            <a:spLocks noGrp="1"/>
          </p:cNvSpPr>
          <p:nvPr>
            <p:ph type="sldNum" sz="quarter" idx="12"/>
          </p:nvPr>
        </p:nvSpPr>
        <p:spPr/>
        <p:txBody>
          <a:bodyPr/>
          <a:lstStyle/>
          <a:p>
            <a:fld id="{DEE5BC03-7CE3-4FE3-BC0A-0ACCA8AC1F24}" type="slidenum">
              <a:rPr lang="en-US" smtClean="0"/>
              <a:pPr/>
              <a:t>29</a:t>
            </a:fld>
            <a:endParaRPr lang="en-US" dirty="0"/>
          </a:p>
        </p:txBody>
      </p:sp>
    </p:spTree>
    <p:extLst>
      <p:ext uri="{BB962C8B-B14F-4D97-AF65-F5344CB8AC3E}">
        <p14:creationId xmlns:p14="http://schemas.microsoft.com/office/powerpoint/2010/main" val="497458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6B75-AE62-47A3-BE85-3E9CE2A10D72}"/>
              </a:ext>
            </a:extLst>
          </p:cNvPr>
          <p:cNvSpPr>
            <a:spLocks noGrp="1"/>
          </p:cNvSpPr>
          <p:nvPr>
            <p:ph type="title"/>
          </p:nvPr>
        </p:nvSpPr>
        <p:spPr/>
        <p:txBody>
          <a:bodyPr/>
          <a:lstStyle/>
          <a:p>
            <a:r>
              <a:rPr lang="en-US" dirty="0"/>
              <a:t>Why I Talk about TILT</a:t>
            </a:r>
          </a:p>
        </p:txBody>
      </p:sp>
      <p:sp>
        <p:nvSpPr>
          <p:cNvPr id="3" name="Content Placeholder 2">
            <a:extLst>
              <a:ext uri="{FF2B5EF4-FFF2-40B4-BE49-F238E27FC236}">
                <a16:creationId xmlns:a16="http://schemas.microsoft.com/office/drawing/2014/main" id="{D1B01FC3-D543-4F4D-AE87-2730ABB8A1BE}"/>
              </a:ext>
            </a:extLst>
          </p:cNvPr>
          <p:cNvSpPr>
            <a:spLocks noGrp="1"/>
          </p:cNvSpPr>
          <p:nvPr>
            <p:ph sz="half" idx="1"/>
          </p:nvPr>
        </p:nvSpPr>
        <p:spPr>
          <a:xfrm>
            <a:off x="422561" y="2400300"/>
            <a:ext cx="4483099" cy="4129552"/>
          </a:xfrm>
        </p:spPr>
        <p:txBody>
          <a:bodyPr/>
          <a:lstStyle/>
          <a:p>
            <a:r>
              <a:rPr lang="en-US" dirty="0"/>
              <a:t>First-gen college student</a:t>
            </a:r>
          </a:p>
          <a:p>
            <a:r>
              <a:rPr lang="en-US" dirty="0"/>
              <a:t>Bilingual tertiary educator in the US and abroad</a:t>
            </a:r>
          </a:p>
          <a:p>
            <a:r>
              <a:rPr lang="en-US" dirty="0"/>
              <a:t>BEdA instructor (ELA, HS+/ABE programs)</a:t>
            </a:r>
          </a:p>
          <a:p>
            <a:r>
              <a:rPr lang="en-US" dirty="0"/>
              <a:t>Tutor trainer</a:t>
            </a:r>
          </a:p>
          <a:p>
            <a:r>
              <a:rPr lang="en-US" dirty="0"/>
              <a:t>Instructional designer and educational technologist</a:t>
            </a:r>
          </a:p>
        </p:txBody>
      </p:sp>
      <p:pic>
        <p:nvPicPr>
          <p:cNvPr id="7" name="Content Placeholder 6" descr="The presenter standing in front of a pagoda in central Japan">
            <a:extLst>
              <a:ext uri="{FF2B5EF4-FFF2-40B4-BE49-F238E27FC236}">
                <a16:creationId xmlns:a16="http://schemas.microsoft.com/office/drawing/2014/main" id="{F9339042-CC0E-4E8B-9E6C-74AFA8A6C87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75736" y="2400300"/>
            <a:ext cx="2764528" cy="3968750"/>
          </a:xfrm>
        </p:spPr>
      </p:pic>
      <p:sp>
        <p:nvSpPr>
          <p:cNvPr id="4" name="Slide Number Placeholder 3">
            <a:extLst>
              <a:ext uri="{FF2B5EF4-FFF2-40B4-BE49-F238E27FC236}">
                <a16:creationId xmlns:a16="http://schemas.microsoft.com/office/drawing/2014/main" id="{46928462-56F6-4479-BE8F-1A042B368493}"/>
              </a:ext>
            </a:extLst>
          </p:cNvPr>
          <p:cNvSpPr>
            <a:spLocks noGrp="1"/>
          </p:cNvSpPr>
          <p:nvPr>
            <p:ph type="sldNum" sz="quarter" idx="12"/>
          </p:nvPr>
        </p:nvSpPr>
        <p:spPr/>
        <p:txBody>
          <a:bodyPr/>
          <a:lstStyle/>
          <a:p>
            <a:fld id="{DEE5BC03-7CE3-4FE3-BC0A-0ACCA8AC1F24}" type="slidenum">
              <a:rPr lang="en-US" smtClean="0"/>
              <a:pPr/>
              <a:t>3</a:t>
            </a:fld>
            <a:endParaRPr lang="en-US" dirty="0"/>
          </a:p>
        </p:txBody>
      </p:sp>
    </p:spTree>
    <p:extLst>
      <p:ext uri="{BB962C8B-B14F-4D97-AF65-F5344CB8AC3E}">
        <p14:creationId xmlns:p14="http://schemas.microsoft.com/office/powerpoint/2010/main" val="604526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6B1F6-4808-4AAE-BFC5-5ED00678CA87}"/>
              </a:ext>
            </a:extLst>
          </p:cNvPr>
          <p:cNvSpPr>
            <a:spLocks noGrp="1"/>
          </p:cNvSpPr>
          <p:nvPr>
            <p:ph type="title"/>
          </p:nvPr>
        </p:nvSpPr>
        <p:spPr/>
        <p:txBody>
          <a:bodyPr/>
          <a:lstStyle/>
          <a:p>
            <a:r>
              <a:rPr lang="en-US" dirty="0"/>
              <a:t>TILT in the Classroom</a:t>
            </a:r>
          </a:p>
        </p:txBody>
      </p:sp>
      <p:sp>
        <p:nvSpPr>
          <p:cNvPr id="3" name="Content Placeholder 2">
            <a:extLst>
              <a:ext uri="{FF2B5EF4-FFF2-40B4-BE49-F238E27FC236}">
                <a16:creationId xmlns:a16="http://schemas.microsoft.com/office/drawing/2014/main" id="{9EEAFB4A-A3A7-460E-8FE5-5FEDB6016938}"/>
              </a:ext>
            </a:extLst>
          </p:cNvPr>
          <p:cNvSpPr>
            <a:spLocks noGrp="1"/>
          </p:cNvSpPr>
          <p:nvPr>
            <p:ph idx="1"/>
          </p:nvPr>
        </p:nvSpPr>
        <p:spPr/>
        <p:txBody>
          <a:bodyPr/>
          <a:lstStyle/>
          <a:p>
            <a:r>
              <a:rPr lang="en-US" dirty="0"/>
              <a:t>Use the TILT framework to set assignment prompts.</a:t>
            </a:r>
          </a:p>
          <a:p>
            <a:r>
              <a:rPr lang="en-US" dirty="0"/>
              <a:t>Do a lesson/segment on TILT during your onboarding activities.</a:t>
            </a:r>
          </a:p>
          <a:p>
            <a:r>
              <a:rPr lang="en-US" dirty="0"/>
              <a:t>Consider making a simple assignment for this purpose.</a:t>
            </a:r>
          </a:p>
        </p:txBody>
      </p:sp>
      <p:sp>
        <p:nvSpPr>
          <p:cNvPr id="5" name="Slide Number Placeholder 4">
            <a:extLst>
              <a:ext uri="{FF2B5EF4-FFF2-40B4-BE49-F238E27FC236}">
                <a16:creationId xmlns:a16="http://schemas.microsoft.com/office/drawing/2014/main" id="{5EE395E1-9F13-4E6C-BB1A-764834F7E62C}"/>
              </a:ext>
            </a:extLst>
          </p:cNvPr>
          <p:cNvSpPr>
            <a:spLocks noGrp="1"/>
          </p:cNvSpPr>
          <p:nvPr>
            <p:ph type="sldNum" sz="quarter" idx="12"/>
          </p:nvPr>
        </p:nvSpPr>
        <p:spPr/>
        <p:txBody>
          <a:bodyPr/>
          <a:lstStyle/>
          <a:p>
            <a:fld id="{DEE5BC03-7CE3-4FE3-BC0A-0ACCA8AC1F24}" type="slidenum">
              <a:rPr lang="en-US" smtClean="0"/>
              <a:pPr/>
              <a:t>30</a:t>
            </a:fld>
            <a:endParaRPr lang="en-US" dirty="0"/>
          </a:p>
        </p:txBody>
      </p:sp>
    </p:spTree>
    <p:extLst>
      <p:ext uri="{BB962C8B-B14F-4D97-AF65-F5344CB8AC3E}">
        <p14:creationId xmlns:p14="http://schemas.microsoft.com/office/powerpoint/2010/main" val="3870227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921F-CD28-4E2A-8125-8ED69A6E5D6B}"/>
              </a:ext>
            </a:extLst>
          </p:cNvPr>
          <p:cNvSpPr>
            <a:spLocks noGrp="1"/>
          </p:cNvSpPr>
          <p:nvPr>
            <p:ph type="title"/>
          </p:nvPr>
        </p:nvSpPr>
        <p:spPr/>
        <p:txBody>
          <a:bodyPr/>
          <a:lstStyle/>
          <a:p>
            <a:r>
              <a:rPr lang="en-US" dirty="0"/>
              <a:t>TILT in the Classroom (Continued)</a:t>
            </a:r>
          </a:p>
        </p:txBody>
      </p:sp>
      <p:sp>
        <p:nvSpPr>
          <p:cNvPr id="3" name="Content Placeholder 2">
            <a:extLst>
              <a:ext uri="{FF2B5EF4-FFF2-40B4-BE49-F238E27FC236}">
                <a16:creationId xmlns:a16="http://schemas.microsoft.com/office/drawing/2014/main" id="{BE4CD8A5-2EC2-4C12-9ED2-3CC1DEB88804}"/>
              </a:ext>
            </a:extLst>
          </p:cNvPr>
          <p:cNvSpPr>
            <a:spLocks noGrp="1"/>
          </p:cNvSpPr>
          <p:nvPr>
            <p:ph idx="1"/>
          </p:nvPr>
        </p:nvSpPr>
        <p:spPr/>
        <p:txBody>
          <a:bodyPr/>
          <a:lstStyle/>
          <a:p>
            <a:r>
              <a:rPr lang="en-US" dirty="0"/>
              <a:t>Consider applying TILT or a truncated version for  assessments.</a:t>
            </a:r>
          </a:p>
          <a:p>
            <a:r>
              <a:rPr lang="en-US" dirty="0"/>
              <a:t>Have learners analyze and/or annotate the TILTed assignment.</a:t>
            </a:r>
          </a:p>
          <a:p>
            <a:r>
              <a:rPr lang="en-US" dirty="0"/>
              <a:t>Each time you set a TILTed assignment, provide a walkthrough wherein you and student analyze and discuss the features of the prompt.</a:t>
            </a:r>
          </a:p>
        </p:txBody>
      </p:sp>
      <p:sp>
        <p:nvSpPr>
          <p:cNvPr id="5" name="Slide Number Placeholder 4">
            <a:extLst>
              <a:ext uri="{FF2B5EF4-FFF2-40B4-BE49-F238E27FC236}">
                <a16:creationId xmlns:a16="http://schemas.microsoft.com/office/drawing/2014/main" id="{5129373D-C42C-43BE-A47A-6C6BD34F5521}"/>
              </a:ext>
            </a:extLst>
          </p:cNvPr>
          <p:cNvSpPr>
            <a:spLocks noGrp="1"/>
          </p:cNvSpPr>
          <p:nvPr>
            <p:ph type="sldNum" sz="quarter" idx="12"/>
          </p:nvPr>
        </p:nvSpPr>
        <p:spPr/>
        <p:txBody>
          <a:bodyPr/>
          <a:lstStyle/>
          <a:p>
            <a:fld id="{DEE5BC03-7CE3-4FE3-BC0A-0ACCA8AC1F24}" type="slidenum">
              <a:rPr lang="en-US" smtClean="0"/>
              <a:pPr/>
              <a:t>31</a:t>
            </a:fld>
            <a:endParaRPr lang="en-US" dirty="0"/>
          </a:p>
        </p:txBody>
      </p:sp>
    </p:spTree>
    <p:extLst>
      <p:ext uri="{BB962C8B-B14F-4D97-AF65-F5344CB8AC3E}">
        <p14:creationId xmlns:p14="http://schemas.microsoft.com/office/powerpoint/2010/main" val="3352770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1E9B3-B9E2-4408-84EA-45F95D850932}"/>
              </a:ext>
            </a:extLst>
          </p:cNvPr>
          <p:cNvSpPr>
            <a:spLocks noGrp="1"/>
          </p:cNvSpPr>
          <p:nvPr>
            <p:ph type="title"/>
          </p:nvPr>
        </p:nvSpPr>
        <p:spPr>
          <a:xfrm>
            <a:off x="177800" y="1444891"/>
            <a:ext cx="8788400" cy="579284"/>
          </a:xfrm>
        </p:spPr>
        <p:txBody>
          <a:bodyPr/>
          <a:lstStyle/>
          <a:p>
            <a:r>
              <a:rPr lang="en-US" sz="3100" dirty="0"/>
              <a:t>Iterative Process of Transparent Teaching</a:t>
            </a:r>
          </a:p>
        </p:txBody>
      </p:sp>
      <p:sp>
        <p:nvSpPr>
          <p:cNvPr id="3" name="Content Placeholder 2">
            <a:extLst>
              <a:ext uri="{FF2B5EF4-FFF2-40B4-BE49-F238E27FC236}">
                <a16:creationId xmlns:a16="http://schemas.microsoft.com/office/drawing/2014/main" id="{5E54607B-B6DF-4EA4-9C6E-0E1C8154865F}"/>
              </a:ext>
            </a:extLst>
          </p:cNvPr>
          <p:cNvSpPr>
            <a:spLocks noGrp="1"/>
          </p:cNvSpPr>
          <p:nvPr>
            <p:ph sz="half" idx="1"/>
          </p:nvPr>
        </p:nvSpPr>
        <p:spPr>
          <a:xfrm>
            <a:off x="177800" y="2184400"/>
            <a:ext cx="5067300" cy="4537075"/>
          </a:xfrm>
        </p:spPr>
        <p:txBody>
          <a:bodyPr/>
          <a:lstStyle/>
          <a:p>
            <a:r>
              <a:rPr lang="en-US" sz="2600" dirty="0"/>
              <a:t>Start small and scale up.</a:t>
            </a:r>
          </a:p>
          <a:p>
            <a:r>
              <a:rPr lang="en-US" sz="2600" dirty="0"/>
              <a:t>Use the resources provided today and online in Canvas.</a:t>
            </a:r>
          </a:p>
          <a:p>
            <a:r>
              <a:rPr lang="en-US" sz="2600" dirty="0"/>
              <a:t>Gather data to inform your refinements.</a:t>
            </a:r>
          </a:p>
          <a:p>
            <a:r>
              <a:rPr lang="en-US" sz="2600" dirty="0"/>
              <a:t>Start with TILTed assignments.</a:t>
            </a:r>
          </a:p>
          <a:p>
            <a:r>
              <a:rPr lang="en-US" sz="2600" dirty="0"/>
              <a:t>Consider how to arrange learning experiences to address all learning outcomes.</a:t>
            </a:r>
          </a:p>
          <a:p>
            <a:r>
              <a:rPr lang="en-US" sz="2600" dirty="0"/>
              <a:t>Scaffolded sequences of work</a:t>
            </a:r>
          </a:p>
        </p:txBody>
      </p:sp>
      <p:pic>
        <p:nvPicPr>
          <p:cNvPr id="6" name="Picture 5" descr="The iterative process of transparent teaching is represented by a cycle of three arrows running clockwise with three dots interspersed among the arrows.">
            <a:extLst>
              <a:ext uri="{FF2B5EF4-FFF2-40B4-BE49-F238E27FC236}">
                <a16:creationId xmlns:a16="http://schemas.microsoft.com/office/drawing/2014/main" id="{6893BD91-9DBA-4250-B526-9DFC9F66B7B5}"/>
              </a:ext>
            </a:extLst>
          </p:cNvPr>
          <p:cNvPicPr>
            <a:picLocks noChangeAspect="1"/>
          </p:cNvPicPr>
          <p:nvPr/>
        </p:nvPicPr>
        <p:blipFill rotWithShape="1">
          <a:blip r:embed="rId2"/>
          <a:srcRect l="4114" r="5201"/>
          <a:stretch/>
        </p:blipFill>
        <p:spPr>
          <a:xfrm>
            <a:off x="5422900" y="2400300"/>
            <a:ext cx="3543300" cy="3969327"/>
          </a:xfrm>
          <a:prstGeom prst="rect">
            <a:avLst/>
          </a:prstGeom>
        </p:spPr>
      </p:pic>
      <p:sp>
        <p:nvSpPr>
          <p:cNvPr id="5" name="Slide Number Placeholder 4">
            <a:extLst>
              <a:ext uri="{FF2B5EF4-FFF2-40B4-BE49-F238E27FC236}">
                <a16:creationId xmlns:a16="http://schemas.microsoft.com/office/drawing/2014/main" id="{2DFFEB52-2CE3-42F3-95DD-36DAE24D71CA}"/>
              </a:ext>
            </a:extLst>
          </p:cNvPr>
          <p:cNvSpPr>
            <a:spLocks noGrp="1"/>
          </p:cNvSpPr>
          <p:nvPr>
            <p:ph type="sldNum" sz="quarter" idx="12"/>
          </p:nvPr>
        </p:nvSpPr>
        <p:spPr/>
        <p:txBody>
          <a:bodyPr/>
          <a:lstStyle/>
          <a:p>
            <a:fld id="{DEE5BC03-7CE3-4FE3-BC0A-0ACCA8AC1F24}" type="slidenum">
              <a:rPr lang="en-US" smtClean="0"/>
              <a:pPr/>
              <a:t>32</a:t>
            </a:fld>
            <a:endParaRPr lang="en-US" dirty="0"/>
          </a:p>
        </p:txBody>
      </p:sp>
    </p:spTree>
    <p:extLst>
      <p:ext uri="{BB962C8B-B14F-4D97-AF65-F5344CB8AC3E}">
        <p14:creationId xmlns:p14="http://schemas.microsoft.com/office/powerpoint/2010/main" val="1887100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2690-812F-4B31-A0D4-53DFDBEFD281}"/>
              </a:ext>
            </a:extLst>
          </p:cNvPr>
          <p:cNvSpPr>
            <a:spLocks noGrp="1"/>
          </p:cNvSpPr>
          <p:nvPr>
            <p:ph type="title"/>
          </p:nvPr>
        </p:nvSpPr>
        <p:spPr/>
        <p:txBody>
          <a:bodyPr/>
          <a:lstStyle/>
          <a:p>
            <a:r>
              <a:rPr lang="en-US" dirty="0"/>
              <a:t>Getting Started</a:t>
            </a:r>
          </a:p>
        </p:txBody>
      </p:sp>
      <p:sp>
        <p:nvSpPr>
          <p:cNvPr id="6" name="Content Placeholder 5">
            <a:extLst>
              <a:ext uri="{FF2B5EF4-FFF2-40B4-BE49-F238E27FC236}">
                <a16:creationId xmlns:a16="http://schemas.microsoft.com/office/drawing/2014/main" id="{2CFD56DA-2472-466D-BF72-ADCC89D4F306}"/>
              </a:ext>
            </a:extLst>
          </p:cNvPr>
          <p:cNvSpPr>
            <a:spLocks noGrp="1"/>
          </p:cNvSpPr>
          <p:nvPr>
            <p:ph sz="half" idx="1"/>
          </p:nvPr>
        </p:nvSpPr>
        <p:spPr/>
        <p:txBody>
          <a:bodyPr/>
          <a:lstStyle/>
          <a:p>
            <a:r>
              <a:rPr lang="en-US" sz="2400" dirty="0"/>
              <a:t>Implementation plan</a:t>
            </a:r>
          </a:p>
          <a:p>
            <a:r>
              <a:rPr lang="en-US" sz="2400" dirty="0"/>
              <a:t>TILT two scored activities.</a:t>
            </a:r>
          </a:p>
          <a:p>
            <a:r>
              <a:rPr lang="en-US" sz="2400" dirty="0"/>
              <a:t>Involve your learners directly from the get-go.</a:t>
            </a:r>
          </a:p>
          <a:p>
            <a:r>
              <a:rPr lang="en-US" sz="2400" dirty="0"/>
              <a:t>Elicit feedback on your TILTed assignments and non-TILTed assignments.</a:t>
            </a:r>
          </a:p>
        </p:txBody>
      </p:sp>
      <p:pic>
        <p:nvPicPr>
          <p:cNvPr id="11" name="Content Placeholder 10" descr="A red engine start button awaits someone to press it.">
            <a:extLst>
              <a:ext uri="{FF2B5EF4-FFF2-40B4-BE49-F238E27FC236}">
                <a16:creationId xmlns:a16="http://schemas.microsoft.com/office/drawing/2014/main" id="{1DF2AD97-7E12-4137-9728-4CB9D23E75A8}"/>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07084" y="2563812"/>
            <a:ext cx="3810000" cy="2547938"/>
          </a:xfrm>
        </p:spPr>
      </p:pic>
      <p:sp>
        <p:nvSpPr>
          <p:cNvPr id="12" name="TextBox 11">
            <a:extLst>
              <a:ext uri="{FF2B5EF4-FFF2-40B4-BE49-F238E27FC236}">
                <a16:creationId xmlns:a16="http://schemas.microsoft.com/office/drawing/2014/main" id="{BBA47D72-D8DF-4041-9BCB-2E54E6CADBDD}"/>
              </a:ext>
            </a:extLst>
          </p:cNvPr>
          <p:cNvSpPr txBox="1"/>
          <p:nvPr/>
        </p:nvSpPr>
        <p:spPr>
          <a:xfrm>
            <a:off x="4707084" y="5067166"/>
            <a:ext cx="3810000" cy="230832"/>
          </a:xfrm>
          <a:prstGeom prst="rect">
            <a:avLst/>
          </a:prstGeom>
          <a:noFill/>
        </p:spPr>
        <p:txBody>
          <a:bodyPr wrap="square" rtlCol="0">
            <a:spAutoFit/>
          </a:bodyPr>
          <a:lstStyle/>
          <a:p>
            <a:r>
              <a:rPr lang="en-US" sz="900">
                <a:hlinkClick r:id="rId3" tooltip="https://www.flickr.com/photos/npobre/2601582256/"/>
              </a:rPr>
              <a:t>This Photo</a:t>
            </a:r>
            <a:r>
              <a:rPr lang="en-US" sz="900"/>
              <a:t> by Unknown Author is licensed under </a:t>
            </a:r>
            <a:r>
              <a:rPr lang="en-US" sz="900">
                <a:hlinkClick r:id="rId4" tooltip="https://creativecommons.org/licenses/by/3.0/"/>
              </a:rPr>
              <a:t>CC BY</a:t>
            </a:r>
            <a:endParaRPr lang="en-US" sz="900"/>
          </a:p>
        </p:txBody>
      </p:sp>
      <p:sp>
        <p:nvSpPr>
          <p:cNvPr id="5" name="Slide Number Placeholder 4">
            <a:extLst>
              <a:ext uri="{FF2B5EF4-FFF2-40B4-BE49-F238E27FC236}">
                <a16:creationId xmlns:a16="http://schemas.microsoft.com/office/drawing/2014/main" id="{A59CE068-C51E-48A3-B8A1-3B19AA1EB184}"/>
              </a:ext>
            </a:extLst>
          </p:cNvPr>
          <p:cNvSpPr>
            <a:spLocks noGrp="1"/>
          </p:cNvSpPr>
          <p:nvPr>
            <p:ph type="sldNum" sz="quarter" idx="12"/>
          </p:nvPr>
        </p:nvSpPr>
        <p:spPr/>
        <p:txBody>
          <a:bodyPr/>
          <a:lstStyle/>
          <a:p>
            <a:fld id="{DEE5BC03-7CE3-4FE3-BC0A-0ACCA8AC1F24}" type="slidenum">
              <a:rPr lang="en-US" smtClean="0"/>
              <a:pPr/>
              <a:t>33</a:t>
            </a:fld>
            <a:endParaRPr lang="en-US" dirty="0"/>
          </a:p>
        </p:txBody>
      </p:sp>
    </p:spTree>
    <p:extLst>
      <p:ext uri="{BB962C8B-B14F-4D97-AF65-F5344CB8AC3E}">
        <p14:creationId xmlns:p14="http://schemas.microsoft.com/office/powerpoint/2010/main" val="4291384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C525E-03BB-4A05-B8B4-34302A679CE1}"/>
              </a:ext>
            </a:extLst>
          </p:cNvPr>
          <p:cNvSpPr>
            <a:spLocks noGrp="1"/>
          </p:cNvSpPr>
          <p:nvPr>
            <p:ph type="title"/>
          </p:nvPr>
        </p:nvSpPr>
        <p:spPr/>
        <p:txBody>
          <a:bodyPr/>
          <a:lstStyle/>
          <a:p>
            <a:r>
              <a:rPr lang="en-US" dirty="0"/>
              <a:t>Reminders for Getting Started</a:t>
            </a:r>
          </a:p>
        </p:txBody>
      </p:sp>
      <p:sp>
        <p:nvSpPr>
          <p:cNvPr id="3" name="Content Placeholder 2">
            <a:extLst>
              <a:ext uri="{FF2B5EF4-FFF2-40B4-BE49-F238E27FC236}">
                <a16:creationId xmlns:a16="http://schemas.microsoft.com/office/drawing/2014/main" id="{713F77B7-99FA-45E2-99D7-DE5F2306DDBD}"/>
              </a:ext>
            </a:extLst>
          </p:cNvPr>
          <p:cNvSpPr>
            <a:spLocks noGrp="1"/>
          </p:cNvSpPr>
          <p:nvPr>
            <p:ph sz="half" idx="1"/>
          </p:nvPr>
        </p:nvSpPr>
        <p:spPr>
          <a:xfrm>
            <a:off x="270165" y="2304488"/>
            <a:ext cx="5566064" cy="4321175"/>
          </a:xfrm>
        </p:spPr>
        <p:txBody>
          <a:bodyPr/>
          <a:lstStyle/>
          <a:p>
            <a:r>
              <a:rPr lang="en-US" sz="2600" dirty="0"/>
              <a:t>Transparency is an iterative process of discovery.</a:t>
            </a:r>
          </a:p>
          <a:p>
            <a:r>
              <a:rPr lang="en-US" sz="2600" dirty="0"/>
              <a:t>When TILTing, you are a </a:t>
            </a:r>
            <a:r>
              <a:rPr lang="en-US" sz="2600" b="1" dirty="0"/>
              <a:t>practitioner-researcher</a:t>
            </a:r>
            <a:r>
              <a:rPr lang="en-US" sz="2600" dirty="0"/>
              <a:t>.</a:t>
            </a:r>
          </a:p>
          <a:p>
            <a:r>
              <a:rPr lang="en-US" sz="2600" dirty="0"/>
              <a:t>Feedback is data to inform your </a:t>
            </a:r>
            <a:r>
              <a:rPr lang="en-US" sz="2600" b="1" dirty="0"/>
              <a:t>practitioner research</a:t>
            </a:r>
            <a:r>
              <a:rPr lang="en-US" sz="2600" dirty="0"/>
              <a:t>.</a:t>
            </a:r>
          </a:p>
          <a:p>
            <a:r>
              <a:rPr lang="en-US" sz="2600" dirty="0"/>
              <a:t>Stay curious.</a:t>
            </a:r>
          </a:p>
          <a:p>
            <a:r>
              <a:rPr lang="en-US" sz="2600" dirty="0"/>
              <a:t>Engage in a community of practice: Find other practitioner-researchers.</a:t>
            </a:r>
          </a:p>
        </p:txBody>
      </p:sp>
      <p:pic>
        <p:nvPicPr>
          <p:cNvPr id="7" name="Content Placeholder 6">
            <a:extLst>
              <a:ext uri="{FF2B5EF4-FFF2-40B4-BE49-F238E27FC236}">
                <a16:creationId xmlns:a16="http://schemas.microsoft.com/office/drawing/2014/main" id="{E6948520-40DD-4586-A0E9-C5503F49F337}"/>
              </a:ext>
              <a:ext uri="{C183D7F6-B498-43B3-948B-1728B52AA6E4}">
                <adec:decorative xmlns:adec="http://schemas.microsoft.com/office/drawing/2017/decorative" val="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0919" r="21094"/>
          <a:stretch/>
        </p:blipFill>
        <p:spPr>
          <a:xfrm>
            <a:off x="6295736" y="2304488"/>
            <a:ext cx="2120900" cy="3657600"/>
          </a:xfrm>
        </p:spPr>
      </p:pic>
      <p:sp>
        <p:nvSpPr>
          <p:cNvPr id="4" name="Slide Number Placeholder 3">
            <a:extLst>
              <a:ext uri="{FF2B5EF4-FFF2-40B4-BE49-F238E27FC236}">
                <a16:creationId xmlns:a16="http://schemas.microsoft.com/office/drawing/2014/main" id="{BE578B75-5B74-4584-BD8B-3BE258FCBB98}"/>
              </a:ext>
            </a:extLst>
          </p:cNvPr>
          <p:cNvSpPr>
            <a:spLocks noGrp="1"/>
          </p:cNvSpPr>
          <p:nvPr>
            <p:ph type="sldNum" sz="quarter" idx="12"/>
          </p:nvPr>
        </p:nvSpPr>
        <p:spPr/>
        <p:txBody>
          <a:bodyPr/>
          <a:lstStyle/>
          <a:p>
            <a:fld id="{DEE5BC03-7CE3-4FE3-BC0A-0ACCA8AC1F24}" type="slidenum">
              <a:rPr lang="en-US" smtClean="0"/>
              <a:pPr/>
              <a:t>34</a:t>
            </a:fld>
            <a:endParaRPr lang="en-US" dirty="0"/>
          </a:p>
        </p:txBody>
      </p:sp>
    </p:spTree>
    <p:extLst>
      <p:ext uri="{BB962C8B-B14F-4D97-AF65-F5344CB8AC3E}">
        <p14:creationId xmlns:p14="http://schemas.microsoft.com/office/powerpoint/2010/main" val="2427321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E263-7069-4CEB-BD73-8232CC89E710}"/>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856FCB5-7E49-4CDD-BA87-27DE731402DB}"/>
              </a:ext>
            </a:extLst>
          </p:cNvPr>
          <p:cNvSpPr>
            <a:spLocks noGrp="1"/>
          </p:cNvSpPr>
          <p:nvPr>
            <p:ph sz="half" idx="1"/>
          </p:nvPr>
        </p:nvSpPr>
        <p:spPr>
          <a:xfrm>
            <a:off x="187036" y="2400300"/>
            <a:ext cx="4473864" cy="3969327"/>
          </a:xfrm>
        </p:spPr>
        <p:txBody>
          <a:bodyPr/>
          <a:lstStyle/>
          <a:p>
            <a:r>
              <a:rPr lang="en-US" dirty="0"/>
              <a:t>Continue TILTing.</a:t>
            </a:r>
          </a:p>
          <a:p>
            <a:r>
              <a:rPr lang="en-US" dirty="0"/>
              <a:t>Crosswalk assignments and learning outcomes.</a:t>
            </a:r>
          </a:p>
          <a:p>
            <a:r>
              <a:rPr lang="en-US" dirty="0"/>
              <a:t>Examine sequences of work.</a:t>
            </a:r>
          </a:p>
          <a:p>
            <a:r>
              <a:rPr lang="en-US" dirty="0"/>
              <a:t>Provide a course map, weekly agendas, and recaps.</a:t>
            </a:r>
          </a:p>
          <a:p>
            <a:endParaRPr lang="en-US" dirty="0"/>
          </a:p>
        </p:txBody>
      </p:sp>
      <p:pic>
        <p:nvPicPr>
          <p:cNvPr id="7" name="Content Placeholder 6">
            <a:extLst>
              <a:ext uri="{FF2B5EF4-FFF2-40B4-BE49-F238E27FC236}">
                <a16:creationId xmlns:a16="http://schemas.microsoft.com/office/drawing/2014/main" id="{7322E717-BB02-4549-9F30-9984691C0C0A}"/>
              </a:ext>
              <a:ext uri="{C183D7F6-B498-43B3-948B-1728B52AA6E4}">
                <adec:decorative xmlns:adec="http://schemas.microsoft.com/office/drawing/2017/decorative" val="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96363" y="2400300"/>
            <a:ext cx="3923274" cy="3968750"/>
          </a:xfrm>
        </p:spPr>
      </p:pic>
      <p:sp>
        <p:nvSpPr>
          <p:cNvPr id="5" name="Slide Number Placeholder 4">
            <a:extLst>
              <a:ext uri="{FF2B5EF4-FFF2-40B4-BE49-F238E27FC236}">
                <a16:creationId xmlns:a16="http://schemas.microsoft.com/office/drawing/2014/main" id="{727702A2-F877-4263-9C5B-4B045F3767B7}"/>
              </a:ext>
            </a:extLst>
          </p:cNvPr>
          <p:cNvSpPr>
            <a:spLocks noGrp="1"/>
          </p:cNvSpPr>
          <p:nvPr>
            <p:ph type="sldNum" sz="quarter" idx="12"/>
          </p:nvPr>
        </p:nvSpPr>
        <p:spPr/>
        <p:txBody>
          <a:bodyPr/>
          <a:lstStyle/>
          <a:p>
            <a:fld id="{DEE5BC03-7CE3-4FE3-BC0A-0ACCA8AC1F24}" type="slidenum">
              <a:rPr lang="en-US" smtClean="0"/>
              <a:pPr/>
              <a:t>35</a:t>
            </a:fld>
            <a:endParaRPr lang="en-US" dirty="0"/>
          </a:p>
        </p:txBody>
      </p:sp>
    </p:spTree>
    <p:extLst>
      <p:ext uri="{BB962C8B-B14F-4D97-AF65-F5344CB8AC3E}">
        <p14:creationId xmlns:p14="http://schemas.microsoft.com/office/powerpoint/2010/main" val="1939565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6C609-00C6-4DFD-856F-1237ED49DF73}"/>
              </a:ext>
            </a:extLst>
          </p:cNvPr>
          <p:cNvSpPr>
            <a:spLocks noGrp="1"/>
          </p:cNvSpPr>
          <p:nvPr>
            <p:ph type="title"/>
          </p:nvPr>
        </p:nvSpPr>
        <p:spPr/>
        <p:txBody>
          <a:bodyPr/>
          <a:lstStyle/>
          <a:p>
            <a:r>
              <a:rPr lang="en-US" dirty="0"/>
              <a:t>Next Steps (Continued)</a:t>
            </a:r>
          </a:p>
        </p:txBody>
      </p:sp>
      <p:sp>
        <p:nvSpPr>
          <p:cNvPr id="3" name="Content Placeholder 2">
            <a:extLst>
              <a:ext uri="{FF2B5EF4-FFF2-40B4-BE49-F238E27FC236}">
                <a16:creationId xmlns:a16="http://schemas.microsoft.com/office/drawing/2014/main" id="{349C7930-3B32-4E2F-8F5B-D777C4641270}"/>
              </a:ext>
            </a:extLst>
          </p:cNvPr>
          <p:cNvSpPr>
            <a:spLocks noGrp="1"/>
          </p:cNvSpPr>
          <p:nvPr>
            <p:ph sz="half" idx="1"/>
          </p:nvPr>
        </p:nvSpPr>
        <p:spPr>
          <a:xfrm>
            <a:off x="187036" y="2400300"/>
            <a:ext cx="4384964" cy="4129552"/>
          </a:xfrm>
        </p:spPr>
        <p:txBody>
          <a:bodyPr/>
          <a:lstStyle/>
          <a:p>
            <a:r>
              <a:rPr lang="en-US" sz="2600" dirty="0"/>
              <a:t>Consider how to sequence assignments to scaffold from controlled practice to authentic assessments.</a:t>
            </a:r>
          </a:p>
          <a:p>
            <a:r>
              <a:rPr lang="en-US" sz="2600" dirty="0"/>
              <a:t>Align the </a:t>
            </a:r>
            <a:r>
              <a:rPr lang="en-US" sz="2600" b="1" i="1" dirty="0"/>
              <a:t>Purpose</a:t>
            </a:r>
            <a:r>
              <a:rPr lang="en-US" sz="2600" dirty="0"/>
              <a:t> in each assignment.</a:t>
            </a:r>
          </a:p>
          <a:p>
            <a:r>
              <a:rPr lang="en-US" sz="2600" dirty="0"/>
              <a:t>Consider how you can partner with your learners to select topics and/or tasks. </a:t>
            </a:r>
          </a:p>
          <a:p>
            <a:r>
              <a:rPr lang="en-US" sz="2600" dirty="0"/>
              <a:t>Incorporate feedback loops.</a:t>
            </a:r>
          </a:p>
        </p:txBody>
      </p:sp>
      <p:pic>
        <p:nvPicPr>
          <p:cNvPr id="7" name="Content Placeholder 6">
            <a:extLst>
              <a:ext uri="{FF2B5EF4-FFF2-40B4-BE49-F238E27FC236}">
                <a16:creationId xmlns:a16="http://schemas.microsoft.com/office/drawing/2014/main" id="{3A5C9046-6AA0-492E-B756-0D6E8DE8AA4B}"/>
              </a:ext>
              <a:ext uri="{C183D7F6-B498-43B3-948B-1728B52AA6E4}">
                <adec:decorative xmlns:adec="http://schemas.microsoft.com/office/drawing/2017/decorative" val="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96363" y="2400300"/>
            <a:ext cx="3923274" cy="3968750"/>
          </a:xfrm>
        </p:spPr>
      </p:pic>
      <p:sp>
        <p:nvSpPr>
          <p:cNvPr id="5" name="Slide Number Placeholder 4">
            <a:extLst>
              <a:ext uri="{FF2B5EF4-FFF2-40B4-BE49-F238E27FC236}">
                <a16:creationId xmlns:a16="http://schemas.microsoft.com/office/drawing/2014/main" id="{BF7076B3-4520-48DD-801B-AA5041CA0AAD}"/>
              </a:ext>
            </a:extLst>
          </p:cNvPr>
          <p:cNvSpPr>
            <a:spLocks noGrp="1"/>
          </p:cNvSpPr>
          <p:nvPr>
            <p:ph type="sldNum" sz="quarter" idx="12"/>
          </p:nvPr>
        </p:nvSpPr>
        <p:spPr/>
        <p:txBody>
          <a:bodyPr/>
          <a:lstStyle/>
          <a:p>
            <a:fld id="{DEE5BC03-7CE3-4FE3-BC0A-0ACCA8AC1F24}" type="slidenum">
              <a:rPr lang="en-US" smtClean="0"/>
              <a:pPr/>
              <a:t>36</a:t>
            </a:fld>
            <a:endParaRPr lang="en-US" dirty="0"/>
          </a:p>
        </p:txBody>
      </p:sp>
    </p:spTree>
    <p:extLst>
      <p:ext uri="{BB962C8B-B14F-4D97-AF65-F5344CB8AC3E}">
        <p14:creationId xmlns:p14="http://schemas.microsoft.com/office/powerpoint/2010/main" val="2452453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3877C7-C85A-4A85-8C83-9C78382CE486}"/>
              </a:ext>
            </a:extLst>
          </p:cNvPr>
          <p:cNvSpPr>
            <a:spLocks noGrp="1"/>
          </p:cNvSpPr>
          <p:nvPr>
            <p:ph type="title"/>
          </p:nvPr>
        </p:nvSpPr>
        <p:spPr>
          <a:xfrm>
            <a:off x="2105025" y="1301857"/>
            <a:ext cx="6768810" cy="615843"/>
          </a:xfrm>
        </p:spPr>
        <p:txBody>
          <a:bodyPr/>
          <a:lstStyle/>
          <a:p>
            <a:r>
              <a:rPr lang="en-US" sz="3600" dirty="0">
                <a:ea typeface="+mj-lt"/>
                <a:cs typeface="+mj-lt"/>
              </a:rPr>
              <a:t>Collaborative Practice</a:t>
            </a:r>
            <a:endParaRPr lang="en-US" dirty="0"/>
          </a:p>
        </p:txBody>
      </p:sp>
      <p:sp>
        <p:nvSpPr>
          <p:cNvPr id="7" name="Content Placeholder 6">
            <a:extLst>
              <a:ext uri="{FF2B5EF4-FFF2-40B4-BE49-F238E27FC236}">
                <a16:creationId xmlns:a16="http://schemas.microsoft.com/office/drawing/2014/main" id="{F3B777B9-50AA-43EC-A8B2-C06BD8301E95}"/>
              </a:ext>
            </a:extLst>
          </p:cNvPr>
          <p:cNvSpPr>
            <a:spLocks noGrp="1"/>
          </p:cNvSpPr>
          <p:nvPr>
            <p:ph idx="1"/>
          </p:nvPr>
        </p:nvSpPr>
        <p:spPr>
          <a:xfrm>
            <a:off x="1621486" y="1917701"/>
            <a:ext cx="7522514" cy="4566226"/>
          </a:xfrm>
        </p:spPr>
        <p:txBody>
          <a:bodyPr/>
          <a:lstStyle/>
          <a:p>
            <a:pPr>
              <a:spcBef>
                <a:spcPts val="0"/>
              </a:spcBef>
              <a:spcAft>
                <a:spcPts val="600"/>
              </a:spcAft>
            </a:pPr>
            <a:r>
              <a:rPr lang="en-US" sz="2400" b="1" dirty="0"/>
              <a:t>Purpose</a:t>
            </a:r>
            <a:r>
              <a:rPr lang="en-US" sz="2400" dirty="0"/>
              <a:t>: Analyze an prompt before and after TILT. Evaluate overall clarity and salience of components; compare these (See </a:t>
            </a:r>
            <a:r>
              <a:rPr lang="en-US" sz="2400" b="1" dirty="0"/>
              <a:t>Task</a:t>
            </a:r>
            <a:r>
              <a:rPr lang="en-US" sz="2400" dirty="0"/>
              <a:t>). Determine suggestions for additional work to increase transparency and benefits.</a:t>
            </a:r>
          </a:p>
          <a:p>
            <a:pPr>
              <a:spcBef>
                <a:spcPts val="0"/>
              </a:spcBef>
              <a:spcAft>
                <a:spcPts val="600"/>
              </a:spcAft>
            </a:pPr>
            <a:r>
              <a:rPr lang="en-US" sz="2400" b="1" dirty="0"/>
              <a:t>Task</a:t>
            </a:r>
            <a:r>
              <a:rPr lang="en-US" sz="2400" dirty="0"/>
              <a:t>: Analyze the prompt independently and then with seatmate(s) near you. Compare the salience of (1) the purpose, (2) steps in the task, and (3) success criteria in each. Use the discussion questions to guide your work. What additional TILT work would be helpful?</a:t>
            </a:r>
          </a:p>
          <a:p>
            <a:pPr>
              <a:spcBef>
                <a:spcPts val="0"/>
              </a:spcBef>
              <a:spcAft>
                <a:spcPts val="600"/>
              </a:spcAft>
            </a:pPr>
            <a:r>
              <a:rPr lang="en-US" sz="2400" b="1" dirty="0"/>
              <a:t>Success Criteria</a:t>
            </a:r>
            <a:r>
              <a:rPr lang="en-US" sz="2400" dirty="0"/>
              <a:t>: Do you have an answer to your discussion questions? Can you point to some concrete examples from the prompt to illustrate your views?</a:t>
            </a:r>
          </a:p>
        </p:txBody>
      </p:sp>
      <p:pic>
        <p:nvPicPr>
          <p:cNvPr id="8" name="Graphic 7">
            <a:extLst>
              <a:ext uri="{FF2B5EF4-FFF2-40B4-BE49-F238E27FC236}">
                <a16:creationId xmlns:a16="http://schemas.microsoft.com/office/drawing/2014/main" id="{BB85CF35-35BB-4A9D-B5CF-3C111A7507D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9886" y="1917700"/>
            <a:ext cx="1371600" cy="1371600"/>
          </a:xfrm>
          <a:prstGeom prst="rect">
            <a:avLst/>
          </a:prstGeom>
        </p:spPr>
      </p:pic>
      <p:pic>
        <p:nvPicPr>
          <p:cNvPr id="9" name="Graphic 8">
            <a:extLst>
              <a:ext uri="{FF2B5EF4-FFF2-40B4-BE49-F238E27FC236}">
                <a16:creationId xmlns:a16="http://schemas.microsoft.com/office/drawing/2014/main" id="{46EF5563-25AC-402F-8047-DDF323FF976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9886" y="3568701"/>
            <a:ext cx="1371600" cy="1371600"/>
          </a:xfrm>
          <a:prstGeom prst="rect">
            <a:avLst/>
          </a:prstGeom>
        </p:spPr>
      </p:pic>
      <p:pic>
        <p:nvPicPr>
          <p:cNvPr id="10" name="Graphic 9">
            <a:extLst>
              <a:ext uri="{FF2B5EF4-FFF2-40B4-BE49-F238E27FC236}">
                <a16:creationId xmlns:a16="http://schemas.microsoft.com/office/drawing/2014/main" id="{8FA227B0-316D-4507-AB01-1300EB7141B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9886" y="5219702"/>
            <a:ext cx="1371600" cy="1371600"/>
          </a:xfrm>
          <a:prstGeom prst="rect">
            <a:avLst/>
          </a:prstGeom>
        </p:spPr>
      </p:pic>
      <p:sp>
        <p:nvSpPr>
          <p:cNvPr id="5" name="Slide Number Placeholder 4">
            <a:extLst>
              <a:ext uri="{FF2B5EF4-FFF2-40B4-BE49-F238E27FC236}">
                <a16:creationId xmlns:a16="http://schemas.microsoft.com/office/drawing/2014/main" id="{81111A84-0D42-4FD7-9D1A-C16AAA67890C}"/>
              </a:ext>
            </a:extLst>
          </p:cNvPr>
          <p:cNvSpPr>
            <a:spLocks noGrp="1"/>
          </p:cNvSpPr>
          <p:nvPr>
            <p:ph type="sldNum" sz="quarter" idx="12"/>
          </p:nvPr>
        </p:nvSpPr>
        <p:spPr/>
        <p:txBody>
          <a:bodyPr/>
          <a:lstStyle/>
          <a:p>
            <a:fld id="{DEE5BC03-7CE3-4FE3-BC0A-0ACCA8AC1F24}" type="slidenum">
              <a:rPr lang="en-US" smtClean="0"/>
              <a:pPr/>
              <a:t>37</a:t>
            </a:fld>
            <a:endParaRPr lang="en-US" dirty="0"/>
          </a:p>
        </p:txBody>
      </p:sp>
    </p:spTree>
    <p:extLst>
      <p:ext uri="{BB962C8B-B14F-4D97-AF65-F5344CB8AC3E}">
        <p14:creationId xmlns:p14="http://schemas.microsoft.com/office/powerpoint/2010/main" val="3094677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C6E3F-9FC5-46C9-A7E4-C5A972295141}"/>
              </a:ext>
            </a:extLst>
          </p:cNvPr>
          <p:cNvSpPr>
            <a:spLocks noGrp="1"/>
          </p:cNvSpPr>
          <p:nvPr>
            <p:ph type="title"/>
          </p:nvPr>
        </p:nvSpPr>
        <p:spPr>
          <a:xfrm>
            <a:off x="536859" y="1306360"/>
            <a:ext cx="8336975" cy="551015"/>
          </a:xfrm>
        </p:spPr>
        <p:txBody>
          <a:bodyPr/>
          <a:lstStyle/>
          <a:p>
            <a:r>
              <a:rPr lang="en-US" dirty="0"/>
              <a:t>Activity Closure</a:t>
            </a:r>
          </a:p>
        </p:txBody>
      </p:sp>
      <p:sp>
        <p:nvSpPr>
          <p:cNvPr id="3" name="Content Placeholder 2">
            <a:extLst>
              <a:ext uri="{FF2B5EF4-FFF2-40B4-BE49-F238E27FC236}">
                <a16:creationId xmlns:a16="http://schemas.microsoft.com/office/drawing/2014/main" id="{4BE4CE81-78C8-4FBB-91FA-80BD1CBD6391}"/>
              </a:ext>
            </a:extLst>
          </p:cNvPr>
          <p:cNvSpPr>
            <a:spLocks noGrp="1"/>
          </p:cNvSpPr>
          <p:nvPr>
            <p:ph idx="1"/>
          </p:nvPr>
        </p:nvSpPr>
        <p:spPr>
          <a:xfrm>
            <a:off x="304800" y="2343149"/>
            <a:ext cx="8569035" cy="3829051"/>
          </a:xfrm>
        </p:spPr>
        <p:txBody>
          <a:bodyPr/>
          <a:lstStyle/>
          <a:p>
            <a:r>
              <a:rPr lang="en-US" dirty="0"/>
              <a:t>What did your comparison between the </a:t>
            </a:r>
            <a:r>
              <a:rPr lang="en-US" dirty="0" err="1"/>
              <a:t>unTILTed</a:t>
            </a:r>
            <a:r>
              <a:rPr lang="en-US" dirty="0"/>
              <a:t> and TILTed assignment yield? What were the most salient takeaways?</a:t>
            </a:r>
          </a:p>
          <a:p>
            <a:r>
              <a:rPr lang="en-US" dirty="0"/>
              <a:t>Does a TILTed assignment need to be “perfect” to begin providing benefits to students? Why or why not?</a:t>
            </a:r>
          </a:p>
          <a:p>
            <a:r>
              <a:rPr lang="en-US" dirty="0"/>
              <a:t>Is there such a thing as a completely transparent assignment? Why or why not?</a:t>
            </a:r>
          </a:p>
          <a:p>
            <a:r>
              <a:rPr lang="en-US" dirty="0"/>
              <a:t>What takeaways have you gleaned from this activity?</a:t>
            </a:r>
          </a:p>
        </p:txBody>
      </p:sp>
      <p:sp>
        <p:nvSpPr>
          <p:cNvPr id="4" name="Slide Number Placeholder 3">
            <a:extLst>
              <a:ext uri="{FF2B5EF4-FFF2-40B4-BE49-F238E27FC236}">
                <a16:creationId xmlns:a16="http://schemas.microsoft.com/office/drawing/2014/main" id="{5BAF0E0A-D517-4350-94B5-1B0AE06EDDC6}"/>
              </a:ext>
            </a:extLst>
          </p:cNvPr>
          <p:cNvSpPr>
            <a:spLocks noGrp="1"/>
          </p:cNvSpPr>
          <p:nvPr>
            <p:ph type="sldNum" sz="quarter" idx="12"/>
          </p:nvPr>
        </p:nvSpPr>
        <p:spPr/>
        <p:txBody>
          <a:bodyPr/>
          <a:lstStyle/>
          <a:p>
            <a:fld id="{DEE5BC03-7CE3-4FE3-BC0A-0ACCA8AC1F24}" type="slidenum">
              <a:rPr lang="en-US" smtClean="0"/>
              <a:pPr/>
              <a:t>38</a:t>
            </a:fld>
            <a:endParaRPr lang="en-US" dirty="0"/>
          </a:p>
        </p:txBody>
      </p:sp>
    </p:spTree>
    <p:extLst>
      <p:ext uri="{BB962C8B-B14F-4D97-AF65-F5344CB8AC3E}">
        <p14:creationId xmlns:p14="http://schemas.microsoft.com/office/powerpoint/2010/main" val="3487424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998B2-C252-489A-BA59-720AFEA4EB17}"/>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D3F11A40-C350-4443-B10E-DE2A3AB3BD2A}"/>
              </a:ext>
            </a:extLst>
          </p:cNvPr>
          <p:cNvSpPr>
            <a:spLocks noGrp="1"/>
          </p:cNvSpPr>
          <p:nvPr>
            <p:ph idx="1"/>
          </p:nvPr>
        </p:nvSpPr>
        <p:spPr/>
        <p:txBody>
          <a:bodyPr/>
          <a:lstStyle/>
          <a:p>
            <a:r>
              <a:rPr lang="en-US" dirty="0"/>
              <a:t>Name the 3 parts of TILT.</a:t>
            </a:r>
          </a:p>
          <a:p>
            <a:r>
              <a:rPr lang="en-US" dirty="0"/>
              <a:t>What is one thing you will do to get started or continue your practice of transparency in teaching this term (next term)?</a:t>
            </a:r>
          </a:p>
          <a:p>
            <a:r>
              <a:rPr lang="en-US" dirty="0"/>
              <a:t>How can you take one step to partner with your learners to increase transparency in teaching and learning?</a:t>
            </a:r>
          </a:p>
        </p:txBody>
      </p:sp>
      <p:sp>
        <p:nvSpPr>
          <p:cNvPr id="4" name="Slide Number Placeholder 3">
            <a:extLst>
              <a:ext uri="{FF2B5EF4-FFF2-40B4-BE49-F238E27FC236}">
                <a16:creationId xmlns:a16="http://schemas.microsoft.com/office/drawing/2014/main" id="{FB4E5B4E-231D-43EF-B3C1-4BE8A361C9EA}"/>
              </a:ext>
            </a:extLst>
          </p:cNvPr>
          <p:cNvSpPr>
            <a:spLocks noGrp="1"/>
          </p:cNvSpPr>
          <p:nvPr>
            <p:ph type="sldNum" sz="quarter" idx="12"/>
          </p:nvPr>
        </p:nvSpPr>
        <p:spPr/>
        <p:txBody>
          <a:bodyPr/>
          <a:lstStyle/>
          <a:p>
            <a:fld id="{DEE5BC03-7CE3-4FE3-BC0A-0ACCA8AC1F24}" type="slidenum">
              <a:rPr lang="en-US" smtClean="0"/>
              <a:pPr/>
              <a:t>39</a:t>
            </a:fld>
            <a:endParaRPr lang="en-US" dirty="0"/>
          </a:p>
        </p:txBody>
      </p:sp>
    </p:spTree>
    <p:extLst>
      <p:ext uri="{BB962C8B-B14F-4D97-AF65-F5344CB8AC3E}">
        <p14:creationId xmlns:p14="http://schemas.microsoft.com/office/powerpoint/2010/main" val="147856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A493DE-17AF-435E-A420-E3E9045D82B9}"/>
              </a:ext>
            </a:extLst>
          </p:cNvPr>
          <p:cNvSpPr>
            <a:spLocks noGrp="1"/>
          </p:cNvSpPr>
          <p:nvPr>
            <p:ph type="title"/>
          </p:nvPr>
        </p:nvSpPr>
        <p:spPr>
          <a:xfrm>
            <a:off x="186803" y="1164419"/>
            <a:ext cx="8534403" cy="719850"/>
          </a:xfrm>
        </p:spPr>
        <p:txBody>
          <a:bodyPr/>
          <a:lstStyle/>
          <a:p>
            <a:r>
              <a:rPr lang="en-US" dirty="0"/>
              <a:t>Challenges Our Learners Face</a:t>
            </a:r>
          </a:p>
        </p:txBody>
      </p:sp>
      <p:sp>
        <p:nvSpPr>
          <p:cNvPr id="6" name="Content Placeholder 5">
            <a:extLst>
              <a:ext uri="{FF2B5EF4-FFF2-40B4-BE49-F238E27FC236}">
                <a16:creationId xmlns:a16="http://schemas.microsoft.com/office/drawing/2014/main" id="{37571EEF-6856-4C77-B068-9F16EB958601}"/>
              </a:ext>
            </a:extLst>
          </p:cNvPr>
          <p:cNvSpPr>
            <a:spLocks noGrp="1"/>
          </p:cNvSpPr>
          <p:nvPr>
            <p:ph sz="half" idx="1"/>
          </p:nvPr>
        </p:nvSpPr>
        <p:spPr>
          <a:xfrm>
            <a:off x="186803" y="1884269"/>
            <a:ext cx="4384963" cy="4897737"/>
          </a:xfrm>
        </p:spPr>
        <p:txBody>
          <a:bodyPr/>
          <a:lstStyle/>
          <a:p>
            <a:pPr marL="0" indent="0">
              <a:buNone/>
            </a:pPr>
            <a:r>
              <a:rPr lang="en-US" u="sng" dirty="0">
                <a:solidFill>
                  <a:srgbClr val="002060"/>
                </a:solidFill>
              </a:rPr>
              <a:t>Academic &amp; Cognitive</a:t>
            </a:r>
          </a:p>
          <a:p>
            <a:r>
              <a:rPr lang="en-US" sz="2600" dirty="0">
                <a:solidFill>
                  <a:srgbClr val="002060"/>
                </a:solidFill>
              </a:rPr>
              <a:t>Prerequisite knowledge</a:t>
            </a:r>
          </a:p>
          <a:p>
            <a:r>
              <a:rPr lang="en-US" sz="2600" dirty="0">
                <a:solidFill>
                  <a:srgbClr val="002060"/>
                </a:solidFill>
              </a:rPr>
              <a:t>Time out of school/training</a:t>
            </a:r>
          </a:p>
          <a:p>
            <a:pPr marL="0" indent="0">
              <a:buNone/>
            </a:pPr>
            <a:endParaRPr lang="en-US" sz="2400" u="sng" dirty="0">
              <a:solidFill>
                <a:srgbClr val="002060"/>
              </a:solidFill>
            </a:endParaRPr>
          </a:p>
          <a:p>
            <a:pPr marL="0" indent="0">
              <a:buNone/>
            </a:pPr>
            <a:r>
              <a:rPr lang="en-US" u="sng" dirty="0">
                <a:solidFill>
                  <a:srgbClr val="002060"/>
                </a:solidFill>
              </a:rPr>
              <a:t>Metacognition &amp; Learning Management</a:t>
            </a:r>
          </a:p>
          <a:p>
            <a:r>
              <a:rPr lang="en-US" sz="2600" dirty="0">
                <a:solidFill>
                  <a:srgbClr val="002060"/>
                </a:solidFill>
              </a:rPr>
              <a:t>Study skills &amp; time mgmt.</a:t>
            </a:r>
          </a:p>
          <a:p>
            <a:r>
              <a:rPr lang="en-US" sz="2600" dirty="0">
                <a:solidFill>
                  <a:srgbClr val="002060"/>
                </a:solidFill>
              </a:rPr>
              <a:t>Unfamiliarity with processes underlying learning tasks</a:t>
            </a:r>
          </a:p>
          <a:p>
            <a:r>
              <a:rPr lang="en-US" sz="2600" dirty="0">
                <a:solidFill>
                  <a:srgbClr val="002060"/>
                </a:solidFill>
              </a:rPr>
              <a:t>Analyzing/organizing tasks</a:t>
            </a:r>
          </a:p>
          <a:p>
            <a:pPr marL="0" indent="0">
              <a:buNone/>
            </a:pPr>
            <a:endParaRPr lang="en-US" dirty="0"/>
          </a:p>
        </p:txBody>
      </p:sp>
      <p:sp>
        <p:nvSpPr>
          <p:cNvPr id="7" name="Content Placeholder 6">
            <a:extLst>
              <a:ext uri="{FF2B5EF4-FFF2-40B4-BE49-F238E27FC236}">
                <a16:creationId xmlns:a16="http://schemas.microsoft.com/office/drawing/2014/main" id="{94DB629A-B683-48CF-95EB-C7D26FE02E9B}"/>
              </a:ext>
            </a:extLst>
          </p:cNvPr>
          <p:cNvSpPr>
            <a:spLocks noGrp="1"/>
          </p:cNvSpPr>
          <p:nvPr>
            <p:ph sz="half" idx="2"/>
          </p:nvPr>
        </p:nvSpPr>
        <p:spPr>
          <a:xfrm>
            <a:off x="4571766" y="1884269"/>
            <a:ext cx="4571532" cy="4897737"/>
          </a:xfrm>
        </p:spPr>
        <p:txBody>
          <a:bodyPr/>
          <a:lstStyle/>
          <a:p>
            <a:pPr marL="0" indent="0">
              <a:buNone/>
            </a:pPr>
            <a:r>
              <a:rPr lang="en-US" u="sng" dirty="0"/>
              <a:t>Socioaffective</a:t>
            </a:r>
          </a:p>
          <a:p>
            <a:r>
              <a:rPr lang="en-US" sz="2600" dirty="0">
                <a:solidFill>
                  <a:srgbClr val="002060"/>
                </a:solidFill>
              </a:rPr>
              <a:t>Previous learning experiences</a:t>
            </a:r>
          </a:p>
          <a:p>
            <a:r>
              <a:rPr lang="en-US" sz="2600" dirty="0">
                <a:solidFill>
                  <a:srgbClr val="002060"/>
                </a:solidFill>
              </a:rPr>
              <a:t>Self-efficacy (confidence)</a:t>
            </a:r>
          </a:p>
          <a:p>
            <a:r>
              <a:rPr lang="en-US" sz="2600" dirty="0">
                <a:solidFill>
                  <a:srgbClr val="002060"/>
                </a:solidFill>
              </a:rPr>
              <a:t>Relevancy of learning</a:t>
            </a:r>
          </a:p>
          <a:p>
            <a:pPr marL="0" indent="0">
              <a:buNone/>
            </a:pPr>
            <a:endParaRPr lang="en-US" sz="2400" b="1" dirty="0">
              <a:solidFill>
                <a:srgbClr val="002060"/>
              </a:solidFill>
            </a:endParaRPr>
          </a:p>
          <a:p>
            <a:pPr marL="0" indent="0">
              <a:buNone/>
            </a:pPr>
            <a:r>
              <a:rPr lang="en-US" u="sng" dirty="0"/>
              <a:t>Other Challenges &amp; Barriers</a:t>
            </a:r>
          </a:p>
          <a:p>
            <a:r>
              <a:rPr lang="en-US" sz="2600" dirty="0"/>
              <a:t>Lack of a support network</a:t>
            </a:r>
          </a:p>
          <a:p>
            <a:r>
              <a:rPr lang="en-US" sz="2600" dirty="0"/>
              <a:t>Lack of resources/space</a:t>
            </a:r>
          </a:p>
          <a:p>
            <a:r>
              <a:rPr lang="en-US" sz="2600" dirty="0"/>
              <a:t>Burdens on attention/time</a:t>
            </a:r>
          </a:p>
        </p:txBody>
      </p:sp>
      <p:sp>
        <p:nvSpPr>
          <p:cNvPr id="4" name="Slide Number Placeholder 3">
            <a:extLst>
              <a:ext uri="{FF2B5EF4-FFF2-40B4-BE49-F238E27FC236}">
                <a16:creationId xmlns:a16="http://schemas.microsoft.com/office/drawing/2014/main" id="{DEA2CAA0-4AEF-4FA5-872A-3084CF00A654}"/>
              </a:ext>
            </a:extLst>
          </p:cNvPr>
          <p:cNvSpPr>
            <a:spLocks noGrp="1"/>
          </p:cNvSpPr>
          <p:nvPr>
            <p:ph type="sldNum" sz="quarter" idx="12"/>
          </p:nvPr>
        </p:nvSpPr>
        <p:spPr/>
        <p:txBody>
          <a:bodyPr/>
          <a:lstStyle/>
          <a:p>
            <a:fld id="{DEE5BC03-7CE3-4FE3-BC0A-0ACCA8AC1F24}" type="slidenum">
              <a:rPr lang="en-US" smtClean="0"/>
              <a:pPr/>
              <a:t>4</a:t>
            </a:fld>
            <a:endParaRPr lang="en-US" dirty="0"/>
          </a:p>
        </p:txBody>
      </p:sp>
    </p:spTree>
    <p:extLst>
      <p:ext uri="{BB962C8B-B14F-4D97-AF65-F5344CB8AC3E}">
        <p14:creationId xmlns:p14="http://schemas.microsoft.com/office/powerpoint/2010/main" val="388751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7C74A-5679-4488-91A6-FFA61D07185F}"/>
              </a:ext>
            </a:extLst>
          </p:cNvPr>
          <p:cNvSpPr>
            <a:spLocks noGrp="1"/>
          </p:cNvSpPr>
          <p:nvPr>
            <p:ph type="title"/>
          </p:nvPr>
        </p:nvSpPr>
        <p:spPr>
          <a:xfrm>
            <a:off x="536860" y="1386563"/>
            <a:ext cx="8336975" cy="553494"/>
          </a:xfrm>
        </p:spPr>
        <p:txBody>
          <a:bodyPr/>
          <a:lstStyle/>
          <a:p>
            <a:r>
              <a:rPr lang="en-US" dirty="0"/>
              <a:t>Next Steps &amp; Resources</a:t>
            </a:r>
          </a:p>
        </p:txBody>
      </p:sp>
      <p:sp>
        <p:nvSpPr>
          <p:cNvPr id="3" name="Content Placeholder 2">
            <a:extLst>
              <a:ext uri="{FF2B5EF4-FFF2-40B4-BE49-F238E27FC236}">
                <a16:creationId xmlns:a16="http://schemas.microsoft.com/office/drawing/2014/main" id="{256EDD81-AA84-482F-9F88-86CDD8BF9EB2}"/>
              </a:ext>
            </a:extLst>
          </p:cNvPr>
          <p:cNvSpPr>
            <a:spLocks noGrp="1"/>
          </p:cNvSpPr>
          <p:nvPr>
            <p:ph idx="1"/>
          </p:nvPr>
        </p:nvSpPr>
        <p:spPr>
          <a:xfrm>
            <a:off x="536860" y="2177606"/>
            <a:ext cx="8336975" cy="4306320"/>
          </a:xfrm>
        </p:spPr>
        <p:txBody>
          <a:bodyPr/>
          <a:lstStyle/>
          <a:p>
            <a:r>
              <a:rPr lang="en-US" dirty="0"/>
              <a:t>Getting started: TILT two (2) </a:t>
            </a:r>
            <a:r>
              <a:rPr lang="en-US" dirty="0">
                <a:ea typeface="+mn-lt"/>
                <a:cs typeface="+mn-lt"/>
              </a:rPr>
              <a:t>assignment</a:t>
            </a:r>
            <a:r>
              <a:rPr lang="en-US" dirty="0"/>
              <a:t>s.</a:t>
            </a:r>
          </a:p>
          <a:p>
            <a:r>
              <a:rPr lang="en-US" dirty="0"/>
              <a:t>Experiment with TILT templates in Canvas.</a:t>
            </a:r>
          </a:p>
          <a:p>
            <a:r>
              <a:rPr lang="en-US" dirty="0"/>
              <a:t>Onboard your learners.</a:t>
            </a:r>
          </a:p>
          <a:p>
            <a:r>
              <a:rPr lang="en-US" dirty="0"/>
              <a:t>Use the TILT materials provided today and on Canvas to get started.</a:t>
            </a:r>
          </a:p>
          <a:p>
            <a:r>
              <a:rPr lang="en-US" dirty="0"/>
              <a:t>Consider keeping in touch with one or more of your seatmates. They are your fellow practitioner-researchers.</a:t>
            </a:r>
          </a:p>
          <a:p>
            <a:r>
              <a:rPr lang="en-US" dirty="0"/>
              <a:t>Feel free to connect with me.</a:t>
            </a:r>
          </a:p>
        </p:txBody>
      </p:sp>
      <p:sp>
        <p:nvSpPr>
          <p:cNvPr id="4" name="Slide Number Placeholder 3">
            <a:extLst>
              <a:ext uri="{FF2B5EF4-FFF2-40B4-BE49-F238E27FC236}">
                <a16:creationId xmlns:a16="http://schemas.microsoft.com/office/drawing/2014/main" id="{AF7AEAB6-421F-4682-AD46-F129CB2BC6AB}"/>
              </a:ext>
            </a:extLst>
          </p:cNvPr>
          <p:cNvSpPr>
            <a:spLocks noGrp="1"/>
          </p:cNvSpPr>
          <p:nvPr>
            <p:ph type="sldNum" sz="quarter" idx="12"/>
          </p:nvPr>
        </p:nvSpPr>
        <p:spPr/>
        <p:txBody>
          <a:bodyPr/>
          <a:lstStyle/>
          <a:p>
            <a:fld id="{DEE5BC03-7CE3-4FE3-BC0A-0ACCA8AC1F24}" type="slidenum">
              <a:rPr lang="en-US" smtClean="0"/>
              <a:pPr/>
              <a:t>40</a:t>
            </a:fld>
            <a:endParaRPr lang="en-US" dirty="0"/>
          </a:p>
        </p:txBody>
      </p:sp>
    </p:spTree>
    <p:extLst>
      <p:ext uri="{BB962C8B-B14F-4D97-AF65-F5344CB8AC3E}">
        <p14:creationId xmlns:p14="http://schemas.microsoft.com/office/powerpoint/2010/main" val="3689718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CF81-B5EF-4201-8DB7-36B0DEBC72F1}"/>
              </a:ext>
            </a:extLst>
          </p:cNvPr>
          <p:cNvSpPr>
            <a:spLocks noGrp="1"/>
          </p:cNvSpPr>
          <p:nvPr>
            <p:ph type="title"/>
          </p:nvPr>
        </p:nvSpPr>
        <p:spPr/>
        <p:txBody>
          <a:bodyPr/>
          <a:lstStyle/>
          <a:p>
            <a:r>
              <a:rPr lang="en-US" dirty="0"/>
              <a:t>Minute paper: How did we do?</a:t>
            </a:r>
          </a:p>
        </p:txBody>
      </p:sp>
      <p:sp>
        <p:nvSpPr>
          <p:cNvPr id="3" name="Content Placeholder 2">
            <a:extLst>
              <a:ext uri="{FF2B5EF4-FFF2-40B4-BE49-F238E27FC236}">
                <a16:creationId xmlns:a16="http://schemas.microsoft.com/office/drawing/2014/main" id="{5E195D8C-DB9A-42E7-BA7F-F9F50E711588}"/>
              </a:ext>
            </a:extLst>
          </p:cNvPr>
          <p:cNvSpPr>
            <a:spLocks noGrp="1"/>
          </p:cNvSpPr>
          <p:nvPr>
            <p:ph idx="1"/>
          </p:nvPr>
        </p:nvSpPr>
        <p:spPr/>
        <p:txBody>
          <a:bodyPr/>
          <a:lstStyle/>
          <a:p>
            <a:r>
              <a:rPr lang="en-US" dirty="0"/>
              <a:t>Name one takeaway from the session.</a:t>
            </a:r>
          </a:p>
          <a:p>
            <a:r>
              <a:rPr lang="en-US" dirty="0"/>
              <a:t>Name one concrete thing you will try or adapt in your practice.</a:t>
            </a:r>
          </a:p>
          <a:p>
            <a:r>
              <a:rPr lang="en-US" dirty="0"/>
              <a:t>Name one aspect of the session you found unclear or a challenge you still face in beginning to apply TILT in your teaching context or in Canvas.</a:t>
            </a:r>
          </a:p>
          <a:p>
            <a:r>
              <a:rPr lang="en-US" dirty="0"/>
              <a:t>If you would like to connect, please let me know and print your preferred email (carefully, please!).</a:t>
            </a:r>
          </a:p>
        </p:txBody>
      </p:sp>
      <p:sp>
        <p:nvSpPr>
          <p:cNvPr id="4" name="Slide Number Placeholder 3">
            <a:extLst>
              <a:ext uri="{FF2B5EF4-FFF2-40B4-BE49-F238E27FC236}">
                <a16:creationId xmlns:a16="http://schemas.microsoft.com/office/drawing/2014/main" id="{7851990F-F882-4470-9D75-CE87472DA115}"/>
              </a:ext>
            </a:extLst>
          </p:cNvPr>
          <p:cNvSpPr>
            <a:spLocks noGrp="1"/>
          </p:cNvSpPr>
          <p:nvPr>
            <p:ph type="sldNum" sz="quarter" idx="12"/>
          </p:nvPr>
        </p:nvSpPr>
        <p:spPr/>
        <p:txBody>
          <a:bodyPr/>
          <a:lstStyle/>
          <a:p>
            <a:fld id="{DEE5BC03-7CE3-4FE3-BC0A-0ACCA8AC1F24}" type="slidenum">
              <a:rPr lang="en-US" smtClean="0"/>
              <a:pPr/>
              <a:t>41</a:t>
            </a:fld>
            <a:endParaRPr lang="en-US" dirty="0"/>
          </a:p>
        </p:txBody>
      </p:sp>
    </p:spTree>
    <p:extLst>
      <p:ext uri="{BB962C8B-B14F-4D97-AF65-F5344CB8AC3E}">
        <p14:creationId xmlns:p14="http://schemas.microsoft.com/office/powerpoint/2010/main" val="4210865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0"/>
          </p:nvPr>
        </p:nvSpPr>
        <p:spPr>
          <a:xfrm>
            <a:off x="628649" y="3070473"/>
            <a:ext cx="8319407" cy="1518557"/>
          </a:xfrm>
        </p:spPr>
        <p:txBody>
          <a:bodyPr/>
          <a:lstStyle/>
          <a:p>
            <a:pPr marL="0" indent="0">
              <a:buNone/>
            </a:pPr>
            <a:r>
              <a:rPr lang="en-US" dirty="0"/>
              <a:t>Donny Anderson, M.S., M.Ed. Instructional Designer</a:t>
            </a:r>
          </a:p>
          <a:p>
            <a:pPr marL="0" indent="0">
              <a:buNone/>
            </a:pPr>
            <a:r>
              <a:rPr lang="en-US" dirty="0">
                <a:hlinkClick r:id="rId2" tooltip="Email Donny Anderson"/>
              </a:rPr>
              <a:t>Email: danderson@columbiabasin.edu</a:t>
            </a:r>
            <a:endParaRPr lang="en-US" dirty="0"/>
          </a:p>
          <a:p>
            <a:endParaRPr lang="en-US" dirty="0"/>
          </a:p>
          <a:p>
            <a:endParaRPr lang="en-US" dirty="0"/>
          </a:p>
        </p:txBody>
      </p:sp>
    </p:spTree>
    <p:extLst>
      <p:ext uri="{BB962C8B-B14F-4D97-AF65-F5344CB8AC3E}">
        <p14:creationId xmlns:p14="http://schemas.microsoft.com/office/powerpoint/2010/main" val="4188286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5618-D519-4CE8-8140-4593F4C8F60F}"/>
              </a:ext>
            </a:extLst>
          </p:cNvPr>
          <p:cNvSpPr>
            <a:spLocks noGrp="1"/>
          </p:cNvSpPr>
          <p:nvPr>
            <p:ph type="title"/>
          </p:nvPr>
        </p:nvSpPr>
        <p:spPr>
          <a:xfrm>
            <a:off x="361947" y="1156236"/>
            <a:ext cx="8511889" cy="583664"/>
          </a:xfrm>
        </p:spPr>
        <p:txBody>
          <a:bodyPr/>
          <a:lstStyle/>
          <a:p>
            <a:r>
              <a:rPr lang="en-US" dirty="0"/>
              <a:t>References</a:t>
            </a:r>
          </a:p>
        </p:txBody>
      </p:sp>
      <p:sp>
        <p:nvSpPr>
          <p:cNvPr id="4" name="Content Placeholder 3">
            <a:extLst>
              <a:ext uri="{FF2B5EF4-FFF2-40B4-BE49-F238E27FC236}">
                <a16:creationId xmlns:a16="http://schemas.microsoft.com/office/drawing/2014/main" id="{BA44901C-6968-400B-A56A-7E0553F84FC9}"/>
              </a:ext>
            </a:extLst>
          </p:cNvPr>
          <p:cNvSpPr>
            <a:spLocks noGrp="1"/>
          </p:cNvSpPr>
          <p:nvPr>
            <p:ph idx="1"/>
          </p:nvPr>
        </p:nvSpPr>
        <p:spPr>
          <a:xfrm>
            <a:off x="361947" y="1828800"/>
            <a:ext cx="8686800" cy="4787899"/>
          </a:xfrm>
        </p:spPr>
        <p:txBody>
          <a:bodyPr/>
          <a:lstStyle/>
          <a:p>
            <a:pPr marL="0" indent="0">
              <a:buNone/>
            </a:pPr>
            <a:r>
              <a:rPr lang="en-US" sz="1600" dirty="0"/>
              <a:t>Flaherty, C. (n.d.). </a:t>
            </a:r>
            <a:r>
              <a:rPr lang="en-US" sz="1600" i="1" dirty="0"/>
              <a:t>Survey: Students Cite Barriers to Success, Seek Flexibility</a:t>
            </a:r>
            <a:r>
              <a:rPr lang="en-US" sz="1600" dirty="0"/>
              <a:t>. Inside Higher Ed. Retrieved May 1, 2024, from https://www.insidehighered.com/news/student-success/academic-life/2023/02/13/survey-top-five-barriers-student-success</a:t>
            </a:r>
          </a:p>
          <a:p>
            <a:pPr marL="0" indent="0">
              <a:buNone/>
            </a:pPr>
            <a:r>
              <a:rPr lang="en-US" sz="1600" dirty="0"/>
              <a:t>Knowles, M. S., Holton, E. F., &amp; Swanson, R. A. </a:t>
            </a:r>
            <a:r>
              <a:rPr lang="en-US" sz="1600" i="1" dirty="0"/>
              <a:t>The adult learner : The definitive classic in adult education and human resource development</a:t>
            </a:r>
            <a:r>
              <a:rPr lang="en-US" sz="1600" dirty="0"/>
              <a:t> (8th ed.). Routledge, Cop.</a:t>
            </a:r>
          </a:p>
          <a:p>
            <a:pPr marL="0" indent="0">
              <a:buNone/>
            </a:pPr>
            <a:r>
              <a:rPr lang="en-US" sz="1600" dirty="0"/>
              <a:t>Lovett, M. C., Bridges, M. W., DiPietro, M., Ambrose, S. A., &amp; Norman, M. K. (2023). </a:t>
            </a:r>
            <a:r>
              <a:rPr lang="en-US" sz="1600" i="1" dirty="0"/>
              <a:t>How learning works: Eight research-based principles for smart teaching </a:t>
            </a:r>
            <a:r>
              <a:rPr lang="en-US" sz="1600" dirty="0"/>
              <a:t>(2</a:t>
            </a:r>
            <a:r>
              <a:rPr lang="en-US" sz="1600" baseline="30000" dirty="0"/>
              <a:t>nd</a:t>
            </a:r>
            <a:r>
              <a:rPr lang="en-US" sz="1600" dirty="0"/>
              <a:t> ed). John Wiley &amp; Sons.</a:t>
            </a:r>
          </a:p>
          <a:p>
            <a:pPr marL="0" indent="0">
              <a:buNone/>
            </a:pPr>
            <a:r>
              <a:rPr lang="en-US" sz="1600" dirty="0"/>
              <a:t>Weisz, C., Richard, D., Oleson, K., </a:t>
            </a:r>
            <a:r>
              <a:rPr lang="en-US" sz="1600" dirty="0" err="1"/>
              <a:t>Winkelmes</a:t>
            </a:r>
            <a:r>
              <a:rPr lang="en-US" sz="1600" dirty="0"/>
              <a:t>, M.A., Powley, C., </a:t>
            </a:r>
            <a:r>
              <a:rPr lang="en-US" sz="1600" dirty="0" err="1"/>
              <a:t>Sadik</a:t>
            </a:r>
            <a:r>
              <a:rPr lang="en-US" sz="1600" dirty="0"/>
              <a:t>, A., &amp; Stone, B. (in progress, 2024). </a:t>
            </a:r>
            <a:r>
              <a:rPr lang="en-US" sz="1600" i="1" dirty="0"/>
              <a:t>Transparency, confidence, belonging and skill development among 400 community college students in the state of Washington</a:t>
            </a:r>
            <a:r>
              <a:rPr lang="en-US" sz="1600" dirty="0"/>
              <a:t>.</a:t>
            </a:r>
          </a:p>
          <a:p>
            <a:pPr marL="0" indent="0">
              <a:buNone/>
            </a:pPr>
            <a:r>
              <a:rPr lang="en-US" sz="1600" dirty="0" err="1"/>
              <a:t>Winkelmes</a:t>
            </a:r>
            <a:r>
              <a:rPr lang="en-US" sz="1600" dirty="0"/>
              <a:t>, M-A. (2013). Transparency in teaching: Faculty share data and improve students’ learning, </a:t>
            </a:r>
            <a:r>
              <a:rPr lang="en-US" sz="1600" i="1" dirty="0"/>
              <a:t>Liberal Education</a:t>
            </a:r>
            <a:r>
              <a:rPr lang="en-US" sz="1600" dirty="0"/>
              <a:t>, 99(2): 48–55.</a:t>
            </a:r>
          </a:p>
          <a:p>
            <a:pPr marL="0" indent="0">
              <a:buNone/>
            </a:pPr>
            <a:r>
              <a:rPr lang="en-US" sz="1600" dirty="0" err="1"/>
              <a:t>Winkelmes</a:t>
            </a:r>
            <a:r>
              <a:rPr lang="en-US" sz="1600" dirty="0"/>
              <a:t>, M-A., </a:t>
            </a:r>
            <a:r>
              <a:rPr lang="en-US" sz="1600" dirty="0" err="1"/>
              <a:t>Bernacki</a:t>
            </a:r>
            <a:r>
              <a:rPr lang="en-US" sz="1600" dirty="0"/>
              <a:t>, M., Butler, J., </a:t>
            </a:r>
            <a:r>
              <a:rPr lang="en-US" sz="1600" dirty="0" err="1"/>
              <a:t>Zochowski</a:t>
            </a:r>
            <a:r>
              <a:rPr lang="en-US" sz="1600" dirty="0"/>
              <a:t>, M., </a:t>
            </a:r>
            <a:r>
              <a:rPr lang="en-US" sz="1600" dirty="0" err="1"/>
              <a:t>Golonics</a:t>
            </a:r>
            <a:r>
              <a:rPr lang="en-US" sz="1600" dirty="0"/>
              <a:t>, J., &amp; </a:t>
            </a:r>
            <a:r>
              <a:rPr lang="en-US" sz="1600" dirty="0" err="1"/>
              <a:t>Weavil</a:t>
            </a:r>
            <a:r>
              <a:rPr lang="en-US" sz="1600" dirty="0"/>
              <a:t>, K. H. (2016). A teaching intervention that increases underserved college students’ success. </a:t>
            </a:r>
            <a:r>
              <a:rPr lang="en-US" sz="1600" i="1" dirty="0"/>
              <a:t>Peer Review</a:t>
            </a:r>
            <a:r>
              <a:rPr lang="en-US" sz="1600" dirty="0"/>
              <a:t>, 18(1/2).</a:t>
            </a:r>
          </a:p>
          <a:p>
            <a:pPr marL="0" indent="0">
              <a:buNone/>
            </a:pPr>
            <a:r>
              <a:rPr lang="en-US" sz="1600" dirty="0" err="1"/>
              <a:t>Winkelmes</a:t>
            </a:r>
            <a:r>
              <a:rPr lang="en-US" sz="1600" dirty="0"/>
              <a:t>, M.-A., Copeland, D. E., Jorgensen, E., </a:t>
            </a:r>
            <a:r>
              <a:rPr lang="en-US" sz="1600" dirty="0" err="1"/>
              <a:t>Sloat</a:t>
            </a:r>
            <a:r>
              <a:rPr lang="en-US" sz="1600" dirty="0"/>
              <a:t>, A., Smedley, A., </a:t>
            </a:r>
            <a:r>
              <a:rPr lang="en-US" sz="1600" dirty="0" err="1"/>
              <a:t>Pizor</a:t>
            </a:r>
            <a:r>
              <a:rPr lang="en-US" sz="1600" dirty="0"/>
              <a:t>, P., Johnson, K., &amp; </a:t>
            </a:r>
            <a:r>
              <a:rPr lang="en-US" sz="1600" dirty="0" err="1"/>
              <a:t>Jalene</a:t>
            </a:r>
            <a:r>
              <a:rPr lang="en-US" sz="1600" dirty="0"/>
              <a:t>, S. (2015). Benefits (some unexpected) of Transparently Designed Assignments. </a:t>
            </a:r>
            <a:r>
              <a:rPr lang="en-US" sz="1600" i="1" dirty="0"/>
              <a:t>The National Teaching &amp; Learning Forum</a:t>
            </a:r>
            <a:r>
              <a:rPr lang="en-US" sz="1600" dirty="0"/>
              <a:t>, </a:t>
            </a:r>
            <a:r>
              <a:rPr lang="en-US" sz="1600" i="1" dirty="0"/>
              <a:t>24</a:t>
            </a:r>
            <a:r>
              <a:rPr lang="en-US" sz="1600" dirty="0"/>
              <a:t>(4), 4–7. https://doi.org/10.1002/ntlf.30029</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2684181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5618-D519-4CE8-8140-4593F4C8F60F}"/>
              </a:ext>
            </a:extLst>
          </p:cNvPr>
          <p:cNvSpPr>
            <a:spLocks noGrp="1"/>
          </p:cNvSpPr>
          <p:nvPr>
            <p:ph type="title"/>
          </p:nvPr>
        </p:nvSpPr>
        <p:spPr/>
        <p:txBody>
          <a:bodyPr/>
          <a:lstStyle/>
          <a:p>
            <a:r>
              <a:rPr lang="en-US" dirty="0"/>
              <a:t>Attribution</a:t>
            </a:r>
          </a:p>
        </p:txBody>
      </p:sp>
      <p:sp>
        <p:nvSpPr>
          <p:cNvPr id="4" name="Content Placeholder 3">
            <a:extLst>
              <a:ext uri="{FF2B5EF4-FFF2-40B4-BE49-F238E27FC236}">
                <a16:creationId xmlns:a16="http://schemas.microsoft.com/office/drawing/2014/main" id="{BA44901C-6968-400B-A56A-7E0553F84FC9}"/>
              </a:ext>
            </a:extLst>
          </p:cNvPr>
          <p:cNvSpPr>
            <a:spLocks noGrp="1"/>
          </p:cNvSpPr>
          <p:nvPr>
            <p:ph idx="1"/>
          </p:nvPr>
        </p:nvSpPr>
        <p:spPr/>
        <p:txBody>
          <a:bodyPr/>
          <a:lstStyle/>
          <a:p>
            <a:pPr marL="0" indent="0">
              <a:buNone/>
            </a:pPr>
            <a:r>
              <a:rPr lang="en-US" u="sng" dirty="0">
                <a:hlinkClick r:id="rId2"/>
              </a:rPr>
              <a:t>TILT Framework</a:t>
            </a:r>
            <a:r>
              <a:rPr lang="en-US" dirty="0"/>
              <a:t> © 2023 by </a:t>
            </a:r>
            <a:r>
              <a:rPr lang="en-US" u="sng" dirty="0">
                <a:hlinkClick r:id="rId3"/>
              </a:rPr>
              <a:t>Mary-Ann </a:t>
            </a:r>
            <a:r>
              <a:rPr lang="en-US" u="sng" dirty="0" err="1">
                <a:hlinkClick r:id="rId3"/>
              </a:rPr>
              <a:t>Winkelmes</a:t>
            </a:r>
            <a:r>
              <a:rPr lang="en-US" u="sng" dirty="0">
                <a:hlinkClick r:id="rId3"/>
              </a:rPr>
              <a:t>, Ph.D.</a:t>
            </a:r>
            <a:r>
              <a:rPr lang="en-US" dirty="0"/>
              <a:t> is licensed under </a:t>
            </a:r>
            <a:r>
              <a:rPr lang="en-US" dirty="0">
                <a:hlinkClick r:id="rId4"/>
              </a:rPr>
              <a:t>CC BY-NC-SA 4.0</a:t>
            </a:r>
            <a:r>
              <a:rPr lang="en-US" dirty="0"/>
              <a:t>.</a:t>
            </a:r>
          </a:p>
        </p:txBody>
      </p:sp>
    </p:spTree>
    <p:extLst>
      <p:ext uri="{BB962C8B-B14F-4D97-AF65-F5344CB8AC3E}">
        <p14:creationId xmlns:p14="http://schemas.microsoft.com/office/powerpoint/2010/main" val="3737470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F6180-CCF8-49EE-84CD-7EAEEC2320C8}"/>
              </a:ext>
            </a:extLst>
          </p:cNvPr>
          <p:cNvSpPr>
            <a:spLocks noGrp="1"/>
          </p:cNvSpPr>
          <p:nvPr>
            <p:ph type="title"/>
          </p:nvPr>
        </p:nvSpPr>
        <p:spPr>
          <a:xfrm>
            <a:off x="422561" y="1405522"/>
            <a:ext cx="8534403" cy="719850"/>
          </a:xfrm>
        </p:spPr>
        <p:txBody>
          <a:bodyPr/>
          <a:lstStyle/>
          <a:p>
            <a:r>
              <a:rPr lang="en-US" sz="3200" dirty="0"/>
              <a:t>Academic Barriers (2023 Survey)</a:t>
            </a:r>
          </a:p>
        </p:txBody>
      </p:sp>
      <p:sp>
        <p:nvSpPr>
          <p:cNvPr id="3" name="Content Placeholder 2">
            <a:extLst>
              <a:ext uri="{FF2B5EF4-FFF2-40B4-BE49-F238E27FC236}">
                <a16:creationId xmlns:a16="http://schemas.microsoft.com/office/drawing/2014/main" id="{5D6BC7C5-A3C5-429C-91A6-B550AD30D201}"/>
              </a:ext>
            </a:extLst>
          </p:cNvPr>
          <p:cNvSpPr>
            <a:spLocks noGrp="1"/>
          </p:cNvSpPr>
          <p:nvPr>
            <p:ph sz="half" idx="1"/>
          </p:nvPr>
        </p:nvSpPr>
        <p:spPr>
          <a:xfrm>
            <a:off x="104775" y="2400301"/>
            <a:ext cx="4552949" cy="4129552"/>
          </a:xfrm>
        </p:spPr>
        <p:txBody>
          <a:bodyPr/>
          <a:lstStyle/>
          <a:p>
            <a:r>
              <a:rPr lang="en-US" dirty="0"/>
              <a:t>Undergraduates at 128 institutions polled (n=3,004)</a:t>
            </a:r>
          </a:p>
          <a:p>
            <a:r>
              <a:rPr lang="en-US" dirty="0"/>
              <a:t> 55%: incompatible teaching style</a:t>
            </a:r>
          </a:p>
          <a:p>
            <a:r>
              <a:rPr lang="en-US" dirty="0"/>
              <a:t>40%: unclear expectations</a:t>
            </a:r>
          </a:p>
          <a:p>
            <a:r>
              <a:rPr lang="en-US" dirty="0"/>
              <a:t>Only 26% understand </a:t>
            </a:r>
            <a:r>
              <a:rPr lang="en-US" i="1" dirty="0"/>
              <a:t>why</a:t>
            </a:r>
            <a:r>
              <a:rPr lang="en-US" dirty="0"/>
              <a:t> they get the grades they do</a:t>
            </a:r>
          </a:p>
          <a:p>
            <a:endParaRPr lang="en-US" dirty="0"/>
          </a:p>
        </p:txBody>
      </p:sp>
      <p:pic>
        <p:nvPicPr>
          <p:cNvPr id="14" name="Content Placeholder 13" descr="A questionnaire consists of three text boxes: one with a smiling emoji, one with a mildly dissatisfied emoji, and one with a frowning emoji. An individual checks the box next to a mildly dissatisfied emoji.">
            <a:extLst>
              <a:ext uri="{FF2B5EF4-FFF2-40B4-BE49-F238E27FC236}">
                <a16:creationId xmlns:a16="http://schemas.microsoft.com/office/drawing/2014/main" id="{67029BE6-716B-4D8D-9DD2-CB2498DC4AE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59325" y="2400301"/>
            <a:ext cx="4197350" cy="2806977"/>
          </a:xfrm>
        </p:spPr>
      </p:pic>
      <p:sp>
        <p:nvSpPr>
          <p:cNvPr id="15" name="Rectangle 14">
            <a:extLst>
              <a:ext uri="{FF2B5EF4-FFF2-40B4-BE49-F238E27FC236}">
                <a16:creationId xmlns:a16="http://schemas.microsoft.com/office/drawing/2014/main" id="{E738F530-7E59-4998-BFF6-42F641CEE569}"/>
              </a:ext>
            </a:extLst>
          </p:cNvPr>
          <p:cNvSpPr/>
          <p:nvPr/>
        </p:nvSpPr>
        <p:spPr>
          <a:xfrm>
            <a:off x="4759325" y="5219657"/>
            <a:ext cx="1696298" cy="246221"/>
          </a:xfrm>
          <a:prstGeom prst="rect">
            <a:avLst/>
          </a:prstGeom>
        </p:spPr>
        <p:txBody>
          <a:bodyPr wrap="none">
            <a:spAutoFit/>
          </a:bodyPr>
          <a:lstStyle/>
          <a:p>
            <a:r>
              <a:rPr lang="en-US" sz="1000" dirty="0"/>
              <a:t>License:</a:t>
            </a:r>
            <a:r>
              <a:rPr lang="en-US" sz="1000" dirty="0">
                <a:solidFill>
                  <a:srgbClr val="F5F5F5"/>
                </a:solidFill>
              </a:rPr>
              <a:t> </a:t>
            </a:r>
            <a:r>
              <a:rPr lang="en-US" sz="1000" dirty="0">
                <a:solidFill>
                  <a:srgbClr val="F5F5F5"/>
                </a:solidFill>
                <a:hlinkClick r:id="rId4"/>
              </a:rPr>
              <a:t>CC0 Public Domain</a:t>
            </a:r>
            <a:endParaRPr lang="en-US" sz="1000" dirty="0"/>
          </a:p>
        </p:txBody>
      </p:sp>
      <p:sp>
        <p:nvSpPr>
          <p:cNvPr id="5" name="Slide Number Placeholder 4">
            <a:extLst>
              <a:ext uri="{FF2B5EF4-FFF2-40B4-BE49-F238E27FC236}">
                <a16:creationId xmlns:a16="http://schemas.microsoft.com/office/drawing/2014/main" id="{A87C7D18-39E7-4EF8-A76D-065E9362E2DC}"/>
              </a:ext>
            </a:extLst>
          </p:cNvPr>
          <p:cNvSpPr>
            <a:spLocks noGrp="1"/>
          </p:cNvSpPr>
          <p:nvPr>
            <p:ph type="sldNum" sz="quarter" idx="12"/>
          </p:nvPr>
        </p:nvSpPr>
        <p:spPr/>
        <p:txBody>
          <a:bodyPr/>
          <a:lstStyle/>
          <a:p>
            <a:fld id="{DEE5BC03-7CE3-4FE3-BC0A-0ACCA8AC1F24}" type="slidenum">
              <a:rPr lang="en-US" smtClean="0"/>
              <a:pPr/>
              <a:t>5</a:t>
            </a:fld>
            <a:endParaRPr lang="en-US" dirty="0"/>
          </a:p>
        </p:txBody>
      </p:sp>
    </p:spTree>
    <p:extLst>
      <p:ext uri="{BB962C8B-B14F-4D97-AF65-F5344CB8AC3E}">
        <p14:creationId xmlns:p14="http://schemas.microsoft.com/office/powerpoint/2010/main" val="383033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809B5-A648-405D-BFF8-DACF0B590529}"/>
              </a:ext>
            </a:extLst>
          </p:cNvPr>
          <p:cNvSpPr>
            <a:spLocks noGrp="1"/>
          </p:cNvSpPr>
          <p:nvPr>
            <p:ph type="title"/>
          </p:nvPr>
        </p:nvSpPr>
        <p:spPr>
          <a:xfrm>
            <a:off x="270165" y="1224489"/>
            <a:ext cx="8734135" cy="611604"/>
          </a:xfrm>
        </p:spPr>
        <p:txBody>
          <a:bodyPr/>
          <a:lstStyle/>
          <a:p>
            <a:r>
              <a:rPr lang="en-US" dirty="0"/>
              <a:t>Session Overview</a:t>
            </a:r>
          </a:p>
        </p:txBody>
      </p:sp>
      <p:sp>
        <p:nvSpPr>
          <p:cNvPr id="3" name="Content Placeholder 2">
            <a:extLst>
              <a:ext uri="{FF2B5EF4-FFF2-40B4-BE49-F238E27FC236}">
                <a16:creationId xmlns:a16="http://schemas.microsoft.com/office/drawing/2014/main" id="{5DEF76D2-3691-4679-8833-ABD2149B018F}"/>
              </a:ext>
            </a:extLst>
          </p:cNvPr>
          <p:cNvSpPr>
            <a:spLocks noGrp="1"/>
          </p:cNvSpPr>
          <p:nvPr>
            <p:ph idx="1"/>
          </p:nvPr>
        </p:nvSpPr>
        <p:spPr>
          <a:xfrm>
            <a:off x="270165" y="1950079"/>
            <a:ext cx="7927062" cy="4537075"/>
          </a:xfrm>
        </p:spPr>
        <p:txBody>
          <a:bodyPr/>
          <a:lstStyle/>
          <a:p>
            <a:r>
              <a:rPr lang="en-US" sz="2400" dirty="0"/>
              <a:t>Community of Inquiry Agreements</a:t>
            </a:r>
          </a:p>
          <a:p>
            <a:r>
              <a:rPr lang="en-US" sz="2400" dirty="0"/>
              <a:t>Outcomes</a:t>
            </a:r>
          </a:p>
          <a:p>
            <a:r>
              <a:rPr lang="en-US" sz="2400" dirty="0"/>
              <a:t>Experiential Activity</a:t>
            </a:r>
          </a:p>
          <a:p>
            <a:r>
              <a:rPr lang="en-US" sz="2400" dirty="0"/>
              <a:t>TILT in a Nutshell</a:t>
            </a:r>
          </a:p>
          <a:p>
            <a:r>
              <a:rPr lang="en-US" sz="2400" dirty="0"/>
              <a:t>Why It Works</a:t>
            </a:r>
          </a:p>
          <a:p>
            <a:r>
              <a:rPr lang="en-US" sz="2400" dirty="0"/>
              <a:t>How We Know It Works</a:t>
            </a:r>
          </a:p>
          <a:p>
            <a:r>
              <a:rPr lang="en-US" sz="2400" dirty="0"/>
              <a:t>TILT in Canvas &amp; the Classroom</a:t>
            </a:r>
          </a:p>
          <a:p>
            <a:r>
              <a:rPr lang="en-US" sz="2400" dirty="0"/>
              <a:t>Collaboration: Analyzing an Assignment</a:t>
            </a:r>
          </a:p>
          <a:p>
            <a:r>
              <a:rPr lang="en-US" sz="2400" dirty="0"/>
              <a:t>Recap · Next Steps · Resources</a:t>
            </a:r>
          </a:p>
        </p:txBody>
      </p:sp>
      <p:sp>
        <p:nvSpPr>
          <p:cNvPr id="4" name="Slide Number Placeholder 3">
            <a:extLst>
              <a:ext uri="{FF2B5EF4-FFF2-40B4-BE49-F238E27FC236}">
                <a16:creationId xmlns:a16="http://schemas.microsoft.com/office/drawing/2014/main" id="{A5076DAE-4754-4D9D-8B9D-694A1C157610}"/>
              </a:ext>
            </a:extLst>
          </p:cNvPr>
          <p:cNvSpPr>
            <a:spLocks noGrp="1"/>
          </p:cNvSpPr>
          <p:nvPr>
            <p:ph type="sldNum" sz="quarter" idx="12"/>
          </p:nvPr>
        </p:nvSpPr>
        <p:spPr/>
        <p:txBody>
          <a:bodyPr/>
          <a:lstStyle/>
          <a:p>
            <a:fld id="{DEE5BC03-7CE3-4FE3-BC0A-0ACCA8AC1F24}" type="slidenum">
              <a:rPr lang="en-US" smtClean="0"/>
              <a:pPr/>
              <a:t>6</a:t>
            </a:fld>
            <a:endParaRPr lang="en-US" dirty="0"/>
          </a:p>
        </p:txBody>
      </p:sp>
    </p:spTree>
    <p:extLst>
      <p:ext uri="{BB962C8B-B14F-4D97-AF65-F5344CB8AC3E}">
        <p14:creationId xmlns:p14="http://schemas.microsoft.com/office/powerpoint/2010/main" val="461891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51CB1-699B-4B0C-BA15-5B21098C3DF6}"/>
              </a:ext>
            </a:extLst>
          </p:cNvPr>
          <p:cNvSpPr>
            <a:spLocks noGrp="1"/>
          </p:cNvSpPr>
          <p:nvPr>
            <p:ph type="title"/>
          </p:nvPr>
        </p:nvSpPr>
        <p:spPr>
          <a:xfrm>
            <a:off x="241300" y="1373323"/>
            <a:ext cx="8336975" cy="641207"/>
          </a:xfrm>
        </p:spPr>
        <p:txBody>
          <a:bodyPr/>
          <a:lstStyle/>
          <a:p>
            <a:r>
              <a:rPr lang="en-US" dirty="0"/>
              <a:t>Community of Inquiry Agreements</a:t>
            </a:r>
          </a:p>
        </p:txBody>
      </p:sp>
      <p:sp>
        <p:nvSpPr>
          <p:cNvPr id="3" name="Content Placeholder 2">
            <a:extLst>
              <a:ext uri="{FF2B5EF4-FFF2-40B4-BE49-F238E27FC236}">
                <a16:creationId xmlns:a16="http://schemas.microsoft.com/office/drawing/2014/main" id="{6BF54939-265D-48B0-B4E9-7706F1170DDE}"/>
              </a:ext>
            </a:extLst>
          </p:cNvPr>
          <p:cNvSpPr>
            <a:spLocks noGrp="1"/>
          </p:cNvSpPr>
          <p:nvPr>
            <p:ph idx="1"/>
          </p:nvPr>
        </p:nvSpPr>
        <p:spPr>
          <a:xfrm>
            <a:off x="241300" y="2103430"/>
            <a:ext cx="8632535" cy="4618045"/>
          </a:xfrm>
        </p:spPr>
        <p:txBody>
          <a:bodyPr/>
          <a:lstStyle/>
          <a:p>
            <a:r>
              <a:rPr lang="en-US" sz="2400" b="1" dirty="0"/>
              <a:t>Respect</a:t>
            </a:r>
            <a:r>
              <a:rPr lang="en-US" sz="2400" dirty="0"/>
              <a:t>: Listen actively, value diverse perspectives &amp; provide respectful feedback focused on improvement.</a:t>
            </a:r>
          </a:p>
          <a:p>
            <a:r>
              <a:rPr lang="en-US" sz="2400" b="1" dirty="0"/>
              <a:t>Participation</a:t>
            </a:r>
            <a:r>
              <a:rPr lang="en-US" sz="2400" dirty="0"/>
              <a:t>: Contribute your ideas &amp; insights. Encourage seatmates to do the same.</a:t>
            </a:r>
          </a:p>
          <a:p>
            <a:r>
              <a:rPr lang="en-US" sz="2400" b="1" dirty="0"/>
              <a:t>Open-mindedness</a:t>
            </a:r>
            <a:r>
              <a:rPr lang="en-US" sz="2400" dirty="0"/>
              <a:t>: Be willing to consider new perspectives without judgment.</a:t>
            </a:r>
          </a:p>
          <a:p>
            <a:r>
              <a:rPr lang="en-US" sz="2400" b="1" dirty="0"/>
              <a:t>Confidentiality</a:t>
            </a:r>
            <a:r>
              <a:rPr lang="en-US" sz="2400" dirty="0"/>
              <a:t>: To encourage candor and vulnerability, what is shared here stays here.</a:t>
            </a:r>
          </a:p>
          <a:p>
            <a:r>
              <a:rPr lang="en-US" sz="2400" b="1" dirty="0"/>
              <a:t>Flexibility</a:t>
            </a:r>
            <a:r>
              <a:rPr lang="en-US" sz="2400" dirty="0"/>
              <a:t>: Be open to adapting our plans depending on how the session unfolds.</a:t>
            </a:r>
          </a:p>
          <a:p>
            <a:r>
              <a:rPr lang="en-US" sz="2400" b="1" dirty="0"/>
              <a:t>Time management</a:t>
            </a:r>
            <a:r>
              <a:rPr lang="en-US" sz="2400" dirty="0"/>
              <a:t>: Observe time limits &amp; stay agenda-focused.</a:t>
            </a:r>
          </a:p>
          <a:p>
            <a:endParaRPr lang="en-US" sz="2400" dirty="0"/>
          </a:p>
        </p:txBody>
      </p:sp>
      <p:sp>
        <p:nvSpPr>
          <p:cNvPr id="4" name="Slide Number Placeholder 3">
            <a:extLst>
              <a:ext uri="{FF2B5EF4-FFF2-40B4-BE49-F238E27FC236}">
                <a16:creationId xmlns:a16="http://schemas.microsoft.com/office/drawing/2014/main" id="{7B8E20D4-C75F-43B9-B3DC-702E85E3FA81}"/>
              </a:ext>
            </a:extLst>
          </p:cNvPr>
          <p:cNvSpPr>
            <a:spLocks noGrp="1"/>
          </p:cNvSpPr>
          <p:nvPr>
            <p:ph type="sldNum" sz="quarter" idx="12"/>
          </p:nvPr>
        </p:nvSpPr>
        <p:spPr/>
        <p:txBody>
          <a:bodyPr/>
          <a:lstStyle/>
          <a:p>
            <a:fld id="{DEE5BC03-7CE3-4FE3-BC0A-0ACCA8AC1F24}" type="slidenum">
              <a:rPr lang="en-US" smtClean="0"/>
              <a:pPr/>
              <a:t>7</a:t>
            </a:fld>
            <a:endParaRPr lang="en-US" dirty="0"/>
          </a:p>
        </p:txBody>
      </p:sp>
    </p:spTree>
    <p:extLst>
      <p:ext uri="{BB962C8B-B14F-4D97-AF65-F5344CB8AC3E}">
        <p14:creationId xmlns:p14="http://schemas.microsoft.com/office/powerpoint/2010/main" val="2219115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ABE6-663D-4805-B3B8-50C0E157DE6C}"/>
              </a:ext>
            </a:extLst>
          </p:cNvPr>
          <p:cNvSpPr>
            <a:spLocks noGrp="1"/>
          </p:cNvSpPr>
          <p:nvPr>
            <p:ph type="title"/>
          </p:nvPr>
        </p:nvSpPr>
        <p:spPr>
          <a:xfrm>
            <a:off x="422561" y="1160301"/>
            <a:ext cx="8534403" cy="719850"/>
          </a:xfrm>
        </p:spPr>
        <p:txBody>
          <a:bodyPr/>
          <a:lstStyle/>
          <a:p>
            <a:r>
              <a:rPr lang="en-US" dirty="0"/>
              <a:t>Outcomes: Today’s Outcomes</a:t>
            </a:r>
          </a:p>
        </p:txBody>
      </p:sp>
      <p:pic>
        <p:nvPicPr>
          <p:cNvPr id="12" name="Content Placeholder 11" descr="A participant writes a page titled &quot;My Goals&quot; in marker with numbers 1, 2, and 3.">
            <a:extLst>
              <a:ext uri="{FF2B5EF4-FFF2-40B4-BE49-F238E27FC236}">
                <a16:creationId xmlns:a16="http://schemas.microsoft.com/office/drawing/2014/main" id="{F3A7B62F-257B-4ED0-9EB9-14349F8C4037}"/>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4475" y="1960267"/>
            <a:ext cx="4014788" cy="2599418"/>
          </a:xfrm>
        </p:spPr>
      </p:pic>
      <p:sp>
        <p:nvSpPr>
          <p:cNvPr id="13" name="TextBox 12">
            <a:extLst>
              <a:ext uri="{FF2B5EF4-FFF2-40B4-BE49-F238E27FC236}">
                <a16:creationId xmlns:a16="http://schemas.microsoft.com/office/drawing/2014/main" id="{9F7409B0-B9C1-40B7-83B1-46BB260CEE80}"/>
              </a:ext>
            </a:extLst>
          </p:cNvPr>
          <p:cNvSpPr txBox="1"/>
          <p:nvPr/>
        </p:nvSpPr>
        <p:spPr>
          <a:xfrm>
            <a:off x="244475" y="4559685"/>
            <a:ext cx="4014788" cy="246221"/>
          </a:xfrm>
          <a:prstGeom prst="rect">
            <a:avLst/>
          </a:prstGeom>
          <a:noFill/>
        </p:spPr>
        <p:txBody>
          <a:bodyPr wrap="square" rtlCol="0">
            <a:spAutoFit/>
          </a:bodyPr>
          <a:lstStyle/>
          <a:p>
            <a:r>
              <a:rPr lang="en-US" sz="1000" dirty="0">
                <a:hlinkClick r:id="rId3" tooltip="https://foto.wuestenigel.com/handwriting-of-my-goals/"/>
              </a:rPr>
              <a:t>This Photo</a:t>
            </a:r>
            <a:r>
              <a:rPr lang="en-US" sz="1000" dirty="0"/>
              <a:t> by Unknown Author is licensed under </a:t>
            </a:r>
            <a:r>
              <a:rPr lang="en-US" sz="1000" dirty="0">
                <a:hlinkClick r:id="rId4" tooltip="https://creativecommons.org/licenses/by/3.0/"/>
              </a:rPr>
              <a:t>CC BY</a:t>
            </a:r>
            <a:endParaRPr lang="en-US" sz="1000" dirty="0"/>
          </a:p>
        </p:txBody>
      </p:sp>
      <p:sp>
        <p:nvSpPr>
          <p:cNvPr id="6" name="Content Placeholder 5">
            <a:extLst>
              <a:ext uri="{FF2B5EF4-FFF2-40B4-BE49-F238E27FC236}">
                <a16:creationId xmlns:a16="http://schemas.microsoft.com/office/drawing/2014/main" id="{7CA54DA0-1A5D-4305-8E38-E4F81C1DB894}"/>
              </a:ext>
            </a:extLst>
          </p:cNvPr>
          <p:cNvSpPr>
            <a:spLocks noGrp="1"/>
          </p:cNvSpPr>
          <p:nvPr>
            <p:ph sz="half" idx="2"/>
          </p:nvPr>
        </p:nvSpPr>
        <p:spPr>
          <a:xfrm>
            <a:off x="4356100" y="1960267"/>
            <a:ext cx="4698999" cy="4377033"/>
          </a:xfrm>
        </p:spPr>
        <p:txBody>
          <a:bodyPr/>
          <a:lstStyle/>
          <a:p>
            <a:r>
              <a:rPr lang="en-US" sz="2600" dirty="0"/>
              <a:t>Explain the components of a TILTed assignment in your own words.</a:t>
            </a:r>
          </a:p>
          <a:p>
            <a:r>
              <a:rPr lang="en-US" sz="2600" dirty="0"/>
              <a:t>Analyze assignments to determine relative transparency and explain why you think so.</a:t>
            </a:r>
          </a:p>
          <a:p>
            <a:r>
              <a:rPr lang="en-US" sz="2600" dirty="0"/>
              <a:t>Plan ways to apply the TILT framework and transparent teaching strategies to your own teaching practice.</a:t>
            </a:r>
          </a:p>
          <a:p>
            <a:endParaRPr lang="en-US" dirty="0"/>
          </a:p>
        </p:txBody>
      </p:sp>
      <p:sp>
        <p:nvSpPr>
          <p:cNvPr id="4" name="Slide Number Placeholder 3">
            <a:extLst>
              <a:ext uri="{FF2B5EF4-FFF2-40B4-BE49-F238E27FC236}">
                <a16:creationId xmlns:a16="http://schemas.microsoft.com/office/drawing/2014/main" id="{D441E3BC-561C-4711-A481-EE28CEECA9B6}"/>
              </a:ext>
            </a:extLst>
          </p:cNvPr>
          <p:cNvSpPr>
            <a:spLocks noGrp="1"/>
          </p:cNvSpPr>
          <p:nvPr>
            <p:ph type="sldNum" sz="quarter" idx="12"/>
          </p:nvPr>
        </p:nvSpPr>
        <p:spPr/>
        <p:txBody>
          <a:bodyPr/>
          <a:lstStyle/>
          <a:p>
            <a:fld id="{DEE5BC03-7CE3-4FE3-BC0A-0ACCA8AC1F24}" type="slidenum">
              <a:rPr lang="en-US" smtClean="0"/>
              <a:pPr/>
              <a:t>8</a:t>
            </a:fld>
            <a:endParaRPr lang="en-US" dirty="0"/>
          </a:p>
        </p:txBody>
      </p:sp>
    </p:spTree>
    <p:extLst>
      <p:ext uri="{BB962C8B-B14F-4D97-AF65-F5344CB8AC3E}">
        <p14:creationId xmlns:p14="http://schemas.microsoft.com/office/powerpoint/2010/main" val="98255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5C858-0673-4ABA-8DF9-91B696B156DE}"/>
              </a:ext>
            </a:extLst>
          </p:cNvPr>
          <p:cNvSpPr>
            <a:spLocks noGrp="1"/>
          </p:cNvSpPr>
          <p:nvPr>
            <p:ph type="title"/>
          </p:nvPr>
        </p:nvSpPr>
        <p:spPr>
          <a:xfrm>
            <a:off x="422561" y="1321848"/>
            <a:ext cx="8534403" cy="719850"/>
          </a:xfrm>
        </p:spPr>
        <p:txBody>
          <a:bodyPr/>
          <a:lstStyle/>
          <a:p>
            <a:r>
              <a:rPr lang="en-US" dirty="0"/>
              <a:t>Outcomes: Why do we teach?</a:t>
            </a:r>
          </a:p>
        </p:txBody>
      </p:sp>
      <p:sp>
        <p:nvSpPr>
          <p:cNvPr id="3" name="Content Placeholder 2">
            <a:extLst>
              <a:ext uri="{FF2B5EF4-FFF2-40B4-BE49-F238E27FC236}">
                <a16:creationId xmlns:a16="http://schemas.microsoft.com/office/drawing/2014/main" id="{5D779106-E4B3-4810-8D2F-F17D25564246}"/>
              </a:ext>
            </a:extLst>
          </p:cNvPr>
          <p:cNvSpPr>
            <a:spLocks noGrp="1"/>
          </p:cNvSpPr>
          <p:nvPr>
            <p:ph sz="half" idx="1"/>
          </p:nvPr>
        </p:nvSpPr>
        <p:spPr>
          <a:xfrm>
            <a:off x="422561" y="2163291"/>
            <a:ext cx="4014357" cy="4321175"/>
          </a:xfrm>
        </p:spPr>
        <p:txBody>
          <a:bodyPr/>
          <a:lstStyle/>
          <a:p>
            <a:r>
              <a:rPr lang="en-US" sz="2600" dirty="0"/>
              <a:t>Basic Education for Adults (BEdA) programs teach foundational skills so adults can move through college and into high-demand jobs.</a:t>
            </a:r>
          </a:p>
          <a:p>
            <a:r>
              <a:rPr lang="en-US" sz="2600" dirty="0"/>
              <a:t>[BEdA] programs offer a life-changing opportunity for adults to succeed as students, employees, parents and citizens.</a:t>
            </a:r>
          </a:p>
        </p:txBody>
      </p:sp>
      <p:pic>
        <p:nvPicPr>
          <p:cNvPr id="7" name="Content Placeholder 6" descr="A book fans open with a variety of icons representing learning, like a calculator, a magnifying glass, a briefcase, a square academic cap, a brain, a beaker, a microscope, a textbook, a clock, a chalkboard featuring the equation 2+2.">
            <a:extLst>
              <a:ext uri="{FF2B5EF4-FFF2-40B4-BE49-F238E27FC236}">
                <a16:creationId xmlns:a16="http://schemas.microsoft.com/office/drawing/2014/main" id="{4E5E75F0-3A2E-49D9-A25C-8C0B8D4F145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88108" y="2400300"/>
            <a:ext cx="3739783" cy="3968750"/>
          </a:xfrm>
        </p:spPr>
      </p:pic>
      <p:sp>
        <p:nvSpPr>
          <p:cNvPr id="8" name="TextBox 7">
            <a:extLst>
              <a:ext uri="{FF2B5EF4-FFF2-40B4-BE49-F238E27FC236}">
                <a16:creationId xmlns:a16="http://schemas.microsoft.com/office/drawing/2014/main" id="{0695DF5D-B4FF-4BAA-8AB3-AF4130D69A37}"/>
              </a:ext>
            </a:extLst>
          </p:cNvPr>
          <p:cNvSpPr txBox="1"/>
          <p:nvPr/>
        </p:nvSpPr>
        <p:spPr>
          <a:xfrm>
            <a:off x="4988108" y="6369050"/>
            <a:ext cx="3739783" cy="230832"/>
          </a:xfrm>
          <a:prstGeom prst="rect">
            <a:avLst/>
          </a:prstGeom>
          <a:noFill/>
        </p:spPr>
        <p:txBody>
          <a:bodyPr wrap="square" rtlCol="0">
            <a:spAutoFit/>
          </a:bodyPr>
          <a:lstStyle/>
          <a:p>
            <a:r>
              <a:rPr lang="en-US" sz="900">
                <a:hlinkClick r:id="rId3" tooltip="https://www.pngall.com/learning-png/"/>
              </a:rPr>
              <a:t>This Photo</a:t>
            </a:r>
            <a:r>
              <a:rPr lang="en-US" sz="900"/>
              <a:t> by Unknown Author is licensed under </a:t>
            </a:r>
            <a:r>
              <a:rPr lang="en-US" sz="900">
                <a:hlinkClick r:id="rId4" tooltip="https://creativecommons.org/licenses/by-nc/3.0/"/>
              </a:rPr>
              <a:t>CC BY-NC</a:t>
            </a:r>
            <a:endParaRPr lang="en-US" sz="900"/>
          </a:p>
        </p:txBody>
      </p:sp>
      <p:sp>
        <p:nvSpPr>
          <p:cNvPr id="5" name="Slide Number Placeholder 4">
            <a:extLst>
              <a:ext uri="{FF2B5EF4-FFF2-40B4-BE49-F238E27FC236}">
                <a16:creationId xmlns:a16="http://schemas.microsoft.com/office/drawing/2014/main" id="{7B5BEC9C-EC56-49C5-BF09-A1531C91D2F4}"/>
              </a:ext>
            </a:extLst>
          </p:cNvPr>
          <p:cNvSpPr>
            <a:spLocks noGrp="1"/>
          </p:cNvSpPr>
          <p:nvPr>
            <p:ph type="sldNum" sz="quarter" idx="12"/>
          </p:nvPr>
        </p:nvSpPr>
        <p:spPr/>
        <p:txBody>
          <a:bodyPr/>
          <a:lstStyle/>
          <a:p>
            <a:fld id="{DEE5BC03-7CE3-4FE3-BC0A-0ACCA8AC1F24}" type="slidenum">
              <a:rPr lang="en-US" smtClean="0"/>
              <a:pPr/>
              <a:t>9</a:t>
            </a:fld>
            <a:endParaRPr lang="en-US" dirty="0"/>
          </a:p>
        </p:txBody>
      </p:sp>
    </p:spTree>
    <p:extLst>
      <p:ext uri="{BB962C8B-B14F-4D97-AF65-F5344CB8AC3E}">
        <p14:creationId xmlns:p14="http://schemas.microsoft.com/office/powerpoint/2010/main" val="39151335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DE6F559-FEC4-4FDB-814A-4F1033B8CA33}" vid="{26177EF7-2448-418D-840E-C0F25F13D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5d34d65-a250-4cb0-bba3-9227d5f81723">
      <Terms xmlns="http://schemas.microsoft.com/office/infopath/2007/PartnerControls"/>
    </lcf76f155ced4ddcb4097134ff3c332f>
    <TaxCatchAll xmlns="28b0818c-7c05-4c23-bf25-0c4cfc264c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75256FFFE6474E9F4A1F5D16FB020B" ma:contentTypeVersion="14" ma:contentTypeDescription="Create a new document." ma:contentTypeScope="" ma:versionID="edb202a30c87a4b3b8713f6c1d2e5928">
  <xsd:schema xmlns:xsd="http://www.w3.org/2001/XMLSchema" xmlns:xs="http://www.w3.org/2001/XMLSchema" xmlns:p="http://schemas.microsoft.com/office/2006/metadata/properties" xmlns:ns2="95d34d65-a250-4cb0-bba3-9227d5f81723" xmlns:ns3="28b0818c-7c05-4c23-bf25-0c4cfc264c17" targetNamespace="http://schemas.microsoft.com/office/2006/metadata/properties" ma:root="true" ma:fieldsID="e5076a413ebfb31f10e82e2a5918083c" ns2:_="" ns3:_="">
    <xsd:import namespace="95d34d65-a250-4cb0-bba3-9227d5f81723"/>
    <xsd:import namespace="28b0818c-7c05-4c23-bf25-0c4cfc264c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d34d65-a250-4cb0-bba3-9227d5f817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072a751-c2a1-410f-8384-0186ab4766e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b0818c-7c05-4c23-bf25-0c4cfc264c1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44b3d68-81d6-49b2-a871-09cb75c4ce84}" ma:internalName="TaxCatchAll" ma:showField="CatchAllData" ma:web="28b0818c-7c05-4c23-bf25-0c4cfc264c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E33878-163B-4CF7-A17D-6FCF9FD16388}">
  <ds:schemaRefs>
    <ds:schemaRef ds:uri="http://schemas.microsoft.com/office/infopath/2007/PartnerControls"/>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95d34d65-a250-4cb0-bba3-9227d5f81723"/>
    <ds:schemaRef ds:uri="http://schemas.openxmlformats.org/package/2006/metadata/core-properties"/>
    <ds:schemaRef ds:uri="28b0818c-7c05-4c23-bf25-0c4cfc264c17"/>
    <ds:schemaRef ds:uri="http://purl.org/dc/terms/"/>
  </ds:schemaRefs>
</ds:datastoreItem>
</file>

<file path=customXml/itemProps2.xml><?xml version="1.0" encoding="utf-8"?>
<ds:datastoreItem xmlns:ds="http://schemas.openxmlformats.org/officeDocument/2006/customXml" ds:itemID="{95655C31-FF9D-4BAE-B47A-D21E3BFC3FA0}">
  <ds:schemaRefs>
    <ds:schemaRef ds:uri="http://schemas.microsoft.com/sharepoint/v3/contenttype/forms"/>
  </ds:schemaRefs>
</ds:datastoreItem>
</file>

<file path=customXml/itemProps3.xml><?xml version="1.0" encoding="utf-8"?>
<ds:datastoreItem xmlns:ds="http://schemas.openxmlformats.org/officeDocument/2006/customXml" ds:itemID="{CFCC73DE-A868-44D4-BCF6-073D125B9A18}"/>
</file>

<file path=docProps/app.xml><?xml version="1.0" encoding="utf-8"?>
<Properties xmlns="http://schemas.openxmlformats.org/officeDocument/2006/extended-properties" xmlns:vt="http://schemas.openxmlformats.org/officeDocument/2006/docPropsVTypes">
  <Template>Copy of SBCTC PowerPoint template</Template>
  <TotalTime>1415</TotalTime>
  <Words>2956</Words>
  <Application>Microsoft Office PowerPoint</Application>
  <PresentationFormat>On-screen Show (4:3)</PresentationFormat>
  <Paragraphs>304</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Aptos Display</vt:lpstr>
      <vt:lpstr>Arial</vt:lpstr>
      <vt:lpstr>Calibri</vt:lpstr>
      <vt:lpstr>Franklin Gothic Book</vt:lpstr>
      <vt:lpstr>Franklin Gothic Medium</vt:lpstr>
      <vt:lpstr>Times New Roman</vt:lpstr>
      <vt:lpstr>Office Theme</vt:lpstr>
      <vt:lpstr>Entry Task: Give It Some Thought</vt:lpstr>
      <vt:lpstr>Applying the TILT Framework in Canvas &amp; the Classroom</vt:lpstr>
      <vt:lpstr>Why I Talk about TILT</vt:lpstr>
      <vt:lpstr>Challenges Our Learners Face</vt:lpstr>
      <vt:lpstr>Academic Barriers (2023 Survey)</vt:lpstr>
      <vt:lpstr>Session Overview</vt:lpstr>
      <vt:lpstr>Community of Inquiry Agreements</vt:lpstr>
      <vt:lpstr>Outcomes: Today’s Outcomes</vt:lpstr>
      <vt:lpstr>Outcomes: Why do we teach?</vt:lpstr>
      <vt:lpstr>Outcomes: How do students get there?</vt:lpstr>
      <vt:lpstr>Outcomes: barriers we can mitigate</vt:lpstr>
      <vt:lpstr>Experiential Activity</vt:lpstr>
      <vt:lpstr>Prompt</vt:lpstr>
      <vt:lpstr>Independent &amp; Collaborative Work</vt:lpstr>
      <vt:lpstr>Guiding Question for the Session</vt:lpstr>
      <vt:lpstr>TILT in a Nutshell</vt:lpstr>
      <vt:lpstr>TILT in a Nutshell: What’s TILT?</vt:lpstr>
      <vt:lpstr>Purpose: Why?</vt:lpstr>
      <vt:lpstr>Task: How?</vt:lpstr>
      <vt:lpstr>Success Criteria: What ‘Good’ Looks Like</vt:lpstr>
      <vt:lpstr>TILT in a Nutshell: Why TILT?</vt:lpstr>
      <vt:lpstr>Why It Works: Metacognition &amp; Learning Mgmt.</vt:lpstr>
      <vt:lpstr>Why It Works: Principles of Learning</vt:lpstr>
      <vt:lpstr>Why It Works: Andragogy Principles</vt:lpstr>
      <vt:lpstr>How We Know It Works: AAC&amp;U Study</vt:lpstr>
      <vt:lpstr>How We Know It Works: UNLV Study</vt:lpstr>
      <vt:lpstr>How We Know It Works: SBCTC Study</vt:lpstr>
      <vt:lpstr>TILT in Canvas</vt:lpstr>
      <vt:lpstr>TILT in canvas (continued)</vt:lpstr>
      <vt:lpstr>TILT in the Classroom</vt:lpstr>
      <vt:lpstr>TILT in the Classroom (Continued)</vt:lpstr>
      <vt:lpstr>Iterative Process of Transparent Teaching</vt:lpstr>
      <vt:lpstr>Getting Started</vt:lpstr>
      <vt:lpstr>Reminders for Getting Started</vt:lpstr>
      <vt:lpstr>Next Steps</vt:lpstr>
      <vt:lpstr>Next Steps (Continued)</vt:lpstr>
      <vt:lpstr>Collaborative Practice</vt:lpstr>
      <vt:lpstr>Activity Closure</vt:lpstr>
      <vt:lpstr>Recap</vt:lpstr>
      <vt:lpstr>Next Steps &amp; Resources</vt:lpstr>
      <vt:lpstr>Minute paper: How did we do?</vt:lpstr>
      <vt:lpstr>Thank you</vt:lpstr>
      <vt:lpstr>References</vt:lpstr>
      <vt:lpstr>Attribution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the TILT Framework in Canvas &amp; the Classroom</dc:title>
  <dc:creator>Anderson, Donny</dc:creator>
  <cp:lastModifiedBy>Anderson, Donny</cp:lastModifiedBy>
  <cp:revision>62</cp:revision>
  <dcterms:created xsi:type="dcterms:W3CDTF">2024-05-09T16:06:52Z</dcterms:created>
  <dcterms:modified xsi:type="dcterms:W3CDTF">2024-05-31T14:10:16Z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0x0101007675256FFFE6474E9F4A1F5D16FB020B</vt:lpwstr>
  </property>
  <property fmtid="{D5CDD505-2E9C-101B-9397-08002B2CF9AE}" pid="3" name="_dlc_DocIdItemGuid">
    <vt:lpwstr>22b9c358-7a7a-45ca-97aa-89f0abcf0fca</vt:lpwstr>
  </property>
  <property fmtid="{D5CDD505-2E9C-101B-9397-08002B2CF9AE}" pid="4" name="MediaServiceImageTags">
    <vt:lpwstr/>
  </property>
</Properties>
</file>