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ibre Franklin" pitchFamily="2" charset="0"/>
      <p:regular r:id="rId14"/>
      <p:bold r:id="rId15"/>
      <p:italic r:id="rId16"/>
      <p:boldItalic r:id="rId17"/>
    </p:embeddedFont>
    <p:embeddedFont>
      <p:font typeface="Libre Franklin Medium" pitchFamily="2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Medium" panose="02000000000000000000" pitchFamily="2" charset="0"/>
      <p:regular r:id="rId26"/>
      <p:bold r:id="rId27"/>
      <p:italic r:id="rId28"/>
      <p:boldItalic r:id="rId29"/>
    </p:embeddedFont>
    <p:embeddedFont>
      <p:font typeface="Roboto Thin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78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c5c425c8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c5c425c8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c5c425c8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ec5c425c8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7f036591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7f036591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82981d52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e82981d52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7f036591c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7f036591c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c3c6992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ec3c6992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82981d5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82981d5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c3c6992a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c3c6992a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c5c425c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c5c425c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c5c425c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c5c425c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369889" y="2897766"/>
            <a:ext cx="8337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ubTitle" idx="1"/>
          </p:nvPr>
        </p:nvSpPr>
        <p:spPr>
          <a:xfrm>
            <a:off x="370608" y="3732499"/>
            <a:ext cx="83889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2"/>
          </p:nvPr>
        </p:nvSpPr>
        <p:spPr>
          <a:xfrm>
            <a:off x="369888" y="4327054"/>
            <a:ext cx="46149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10" name="Google Shape;10;p2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4021892" y="0"/>
            <a:ext cx="5122110" cy="28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03372" y="1039156"/>
            <a:ext cx="33582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403372" y="2166507"/>
            <a:ext cx="3358200" cy="26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2"/>
          </p:nvPr>
        </p:nvSpPr>
        <p:spPr>
          <a:xfrm>
            <a:off x="4024048" y="1176772"/>
            <a:ext cx="4839300" cy="3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0" name="Google Shape;90;p11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628650" y="4862947"/>
            <a:ext cx="2057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3028950" y="4862947"/>
            <a:ext cx="3086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8416637" y="4897391"/>
            <a:ext cx="4572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1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3221" y="-8333"/>
            <a:ext cx="3050779" cy="11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92" y="138952"/>
            <a:ext cx="2310168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623888" y="1282311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p12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628650" y="4862947"/>
            <a:ext cx="2057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3028950" y="4862947"/>
            <a:ext cx="3086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416637" y="4897391"/>
            <a:ext cx="4572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2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3221" y="-11124"/>
            <a:ext cx="3050779" cy="11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92" y="154538"/>
            <a:ext cx="2310168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dt" idx="10"/>
          </p:nvPr>
        </p:nvSpPr>
        <p:spPr>
          <a:xfrm>
            <a:off x="628650" y="4862947"/>
            <a:ext cx="2057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idx="11"/>
          </p:nvPr>
        </p:nvSpPr>
        <p:spPr>
          <a:xfrm>
            <a:off x="3028950" y="4862947"/>
            <a:ext cx="3086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8416637" y="4897391"/>
            <a:ext cx="4572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519540" y="220651"/>
            <a:ext cx="83022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519542" y="880629"/>
            <a:ext cx="8337000" cy="3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07277" y="1114391"/>
            <a:ext cx="8335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507278" y="1789078"/>
            <a:ext cx="400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507278" y="2252882"/>
            <a:ext cx="4002300" cy="24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3"/>
          </p:nvPr>
        </p:nvSpPr>
        <p:spPr>
          <a:xfrm>
            <a:off x="4790207" y="1789072"/>
            <a:ext cx="4052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4"/>
          </p:nvPr>
        </p:nvSpPr>
        <p:spPr>
          <a:xfrm>
            <a:off x="4790207" y="2252882"/>
            <a:ext cx="4052400" cy="24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" name="Google Shape;17;p3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4862947"/>
            <a:ext cx="2057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862947"/>
            <a:ext cx="3086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16637" y="4897391"/>
            <a:ext cx="4572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3221" y="0"/>
            <a:ext cx="3050779" cy="11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92" y="154538"/>
            <a:ext cx="2310168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36861" y="1162452"/>
            <a:ext cx="8337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36861" y="1811366"/>
            <a:ext cx="8337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6" name="Google Shape;26;p4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4862947"/>
            <a:ext cx="2057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4862947"/>
            <a:ext cx="3086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06246" y="4862947"/>
            <a:ext cx="4677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4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3221" y="-10538"/>
            <a:ext cx="3050779" cy="11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92" y="154538"/>
            <a:ext cx="2310168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28650" y="1107719"/>
            <a:ext cx="78867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8650" y="1699025"/>
            <a:ext cx="78867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830867" y="4834127"/>
            <a:ext cx="3785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1" u="sng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CC BY 4.0</a:t>
            </a:r>
            <a:r>
              <a:rPr lang="en" sz="600" b="0" i="1" u="non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except where otherwise noted.</a:t>
            </a:r>
            <a:endParaRPr sz="600" b="0" i="1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5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7" name="Google Shape;37;p5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3221" y="-11414"/>
            <a:ext cx="3050779" cy="1111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5"/>
          <p:cNvGrpSpPr/>
          <p:nvPr/>
        </p:nvGrpSpPr>
        <p:grpSpPr>
          <a:xfrm>
            <a:off x="470563" y="4826307"/>
            <a:ext cx="360304" cy="171450"/>
            <a:chOff x="973916" y="6435073"/>
            <a:chExt cx="480406" cy="228600"/>
          </a:xfrm>
        </p:grpSpPr>
        <p:pic>
          <p:nvPicPr>
            <p:cNvPr id="39" name="Google Shape;3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916" y="6435073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25722" y="6435073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Google Shape;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992" y="154538"/>
            <a:ext cx="2310168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582469" y="1282310"/>
            <a:ext cx="8270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582469" y="3442104"/>
            <a:ext cx="8270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5" name="Google Shape;45;p6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4862947"/>
            <a:ext cx="2057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4862947"/>
            <a:ext cx="3086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16637" y="4897391"/>
            <a:ext cx="4572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6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3221" y="-11126"/>
            <a:ext cx="3050779" cy="11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92" y="154538"/>
            <a:ext cx="2310168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2561" y="1096681"/>
            <a:ext cx="8534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22561" y="1800227"/>
            <a:ext cx="4014300" cy="29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759271" y="1800230"/>
            <a:ext cx="4197600" cy="29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5" name="Google Shape;55;p7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8650" y="4862947"/>
            <a:ext cx="2057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028950" y="4862947"/>
            <a:ext cx="3086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416637" y="4897391"/>
            <a:ext cx="4572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7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3221" y="0"/>
            <a:ext cx="3050779" cy="11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92" y="154538"/>
            <a:ext cx="2310168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540327" y="1093487"/>
            <a:ext cx="83022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8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628650" y="4862947"/>
            <a:ext cx="2057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3028950" y="4862947"/>
            <a:ext cx="3086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416637" y="4897391"/>
            <a:ext cx="4572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8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3221" y="0"/>
            <a:ext cx="3050779" cy="11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92" y="154538"/>
            <a:ext cx="2310168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628650" y="4862947"/>
            <a:ext cx="2057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028950" y="4862947"/>
            <a:ext cx="3086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416637" y="4897391"/>
            <a:ext cx="4572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9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3221" y="0"/>
            <a:ext cx="3050779" cy="11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92" y="154538"/>
            <a:ext cx="2310168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86496" y="1039156"/>
            <a:ext cx="31608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Libre Franklin Medium"/>
              <a:buNone/>
              <a:defRPr sz="26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486496" y="2166505"/>
            <a:ext cx="3160800" cy="26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2"/>
          </p:nvPr>
        </p:nvSpPr>
        <p:spPr>
          <a:xfrm>
            <a:off x="3863542" y="1176770"/>
            <a:ext cx="5041500" cy="3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0" name="Google Shape;80;p10" descr="Yellow sidebar"/>
          <p:cNvSpPr/>
          <p:nvPr/>
        </p:nvSpPr>
        <p:spPr>
          <a:xfrm>
            <a:off x="1" y="0"/>
            <a:ext cx="100200" cy="51435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628650" y="4862947"/>
            <a:ext cx="2057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3028950" y="4862947"/>
            <a:ext cx="30861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416637" y="4897391"/>
            <a:ext cx="4572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0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3221" y="3855"/>
            <a:ext cx="3050779" cy="11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92" y="138952"/>
            <a:ext cx="2310168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daughtry@sbctc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369889" y="2733166"/>
            <a:ext cx="8337000" cy="74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Increase Financial Literacy Through 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Ability to Benefit</a:t>
            </a:r>
            <a:endParaRPr sz="2800"/>
          </a:p>
        </p:txBody>
      </p:sp>
      <p:sp>
        <p:nvSpPr>
          <p:cNvPr id="121" name="Google Shape;121;p15"/>
          <p:cNvSpPr txBox="1">
            <a:spLocks noGrp="1"/>
          </p:cNvSpPr>
          <p:nvPr>
            <p:ph type="subTitle" idx="1"/>
          </p:nvPr>
        </p:nvSpPr>
        <p:spPr>
          <a:xfrm>
            <a:off x="343958" y="3817649"/>
            <a:ext cx="8388900" cy="50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/>
              <a:t>July 24th, 2024</a:t>
            </a:r>
            <a:endParaRPr sz="2100"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369888" y="4327054"/>
            <a:ext cx="4614900" cy="569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Nicole Daughtry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536861" y="1162452"/>
            <a:ext cx="8337000" cy="59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Think, Pair &amp; Share</a:t>
            </a: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536861" y="1811366"/>
            <a:ext cx="8337000" cy="281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Is your college currently offering ATB? Or Is your college planning to offer ATB in the future?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What is working well? What areas could use innovation?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What questions do you have about ATB implementation, sustainability, impact or benefit?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628650" y="1107719"/>
            <a:ext cx="7886700" cy="4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1"/>
          </p:nvPr>
        </p:nvSpPr>
        <p:spPr>
          <a:xfrm>
            <a:off x="628650" y="1699025"/>
            <a:ext cx="7886700" cy="257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Nicole Daughtry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Policy Associate, I-BEST | ATB </a:t>
            </a:r>
            <a:r>
              <a:rPr lang="en">
                <a:solidFill>
                  <a:schemeClr val="dk1"/>
                </a:solidFill>
              </a:rPr>
              <a:t>|</a:t>
            </a:r>
            <a:r>
              <a:rPr lang="en"/>
              <a:t> IELCE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Washington State Board for Community &amp; Technical Colleges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ndaughtry@sbctc.edu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| 360.704.4368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536861" y="1162452"/>
            <a:ext cx="8337000" cy="59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Ability to Benefit Defined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536861" y="1811366"/>
            <a:ext cx="8337000" cy="281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Ability to Benefit (ATB) allows a student without a high school diploma or equivalency to receive Title IV student financial aid to pay for postsecondary education and training if they are enrolled in an eligible career pathway program.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536861" y="1162452"/>
            <a:ext cx="8337000" cy="59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Ability to Benefit Criteria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536861" y="1811366"/>
            <a:ext cx="8337000" cy="281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Students must be 16 years or older 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Student must be co-enrolled in an eligible college program of study </a:t>
            </a:r>
            <a:r>
              <a:rPr lang="en" b="1"/>
              <a:t>and</a:t>
            </a:r>
            <a:r>
              <a:rPr lang="en"/>
              <a:t> a high school completion program at any of our 34 community and technical colleges.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536861" y="1162452"/>
            <a:ext cx="8337000" cy="59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Ability to Benefit Qualification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536861" y="1811366"/>
            <a:ext cx="8337000" cy="281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Three ways in Washington state to qualify for ATB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Achieve a cut score on an approved test (ACCUPLACER)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Earn six college credits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Co-enroll in I-BEST and High School + (the state approved process)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536861" y="1162452"/>
            <a:ext cx="8337000" cy="59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Ability to Benefit in WA State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536861" y="1811366"/>
            <a:ext cx="8337000" cy="281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Washington state's process allows students co-enrolled in I-BEST and our competency-based High School Plus (HS+) program to meet the core ATB student eligibility requirement and bypass the testing/credit options.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new option saves time and money for people looking to more quickly gain the skills and credentials needed for living wage careers.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536861" y="1162452"/>
            <a:ext cx="8337000" cy="59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and Federal ATB</a:t>
            </a:r>
            <a:endParaRPr/>
          </a:p>
        </p:txBody>
      </p:sp>
      <p:pic>
        <p:nvPicPr>
          <p:cNvPr id="152" name="Google Shape;152;p20" descr="Table of WA College Grant ATB vs Federal Pell Grant AT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050" y="1846400"/>
            <a:ext cx="7635900" cy="30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536861" y="1162452"/>
            <a:ext cx="8337000" cy="59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Ability to Benefit Data</a:t>
            </a:r>
            <a:endParaRPr/>
          </a:p>
        </p:txBody>
      </p:sp>
      <p:grpSp>
        <p:nvGrpSpPr>
          <p:cNvPr id="158" name="Google Shape;158;p21" descr="ATB data points"/>
          <p:cNvGrpSpPr/>
          <p:nvPr/>
        </p:nvGrpSpPr>
        <p:grpSpPr>
          <a:xfrm>
            <a:off x="5918952" y="1627600"/>
            <a:ext cx="2486829" cy="3375667"/>
            <a:chOff x="1118224" y="283725"/>
            <a:chExt cx="2090826" cy="4076400"/>
          </a:xfrm>
        </p:grpSpPr>
        <p:sp>
          <p:nvSpPr>
            <p:cNvPr id="159" name="Google Shape;159;p2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Winter 2024</a:t>
              </a:r>
              <a:endParaRPr sz="18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79 </a:t>
              </a:r>
              <a:r>
                <a:rPr lang="en" sz="2000" b="1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Students</a:t>
              </a:r>
              <a:endParaRPr sz="2000">
                <a:solidFill>
                  <a:schemeClr val="accent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16 colleges reported in Data Warehouse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15 Colleges reported in College Desk Audit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21" descr="ATB data points"/>
          <p:cNvGrpSpPr/>
          <p:nvPr/>
        </p:nvGrpSpPr>
        <p:grpSpPr>
          <a:xfrm>
            <a:off x="3328602" y="1627627"/>
            <a:ext cx="2486829" cy="3375667"/>
            <a:chOff x="1118224" y="283725"/>
            <a:chExt cx="2090826" cy="4076400"/>
          </a:xfrm>
        </p:grpSpPr>
        <p:sp>
          <p:nvSpPr>
            <p:cNvPr id="166" name="Google Shape;166;p2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Fall 2023</a:t>
              </a:r>
              <a:endParaRPr sz="24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51 </a:t>
              </a:r>
              <a:r>
                <a:rPr lang="en" sz="2000" b="1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Students</a:t>
              </a:r>
              <a:endParaRPr sz="2000">
                <a:solidFill>
                  <a:schemeClr val="accent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12 Colleges reported in Data Warehouse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9 Colleges reported in College Desk Audit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1" descr="ATB data points"/>
          <p:cNvGrpSpPr/>
          <p:nvPr/>
        </p:nvGrpSpPr>
        <p:grpSpPr>
          <a:xfrm>
            <a:off x="536852" y="1627618"/>
            <a:ext cx="2605929" cy="3375667"/>
            <a:chOff x="1018089" y="283725"/>
            <a:chExt cx="2190961" cy="4076400"/>
          </a:xfrm>
        </p:grpSpPr>
        <p:sp>
          <p:nvSpPr>
            <p:cNvPr id="173" name="Google Shape;173;p2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Spring 2023</a:t>
              </a:r>
              <a:endParaRPr sz="18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48 </a:t>
              </a:r>
              <a:r>
                <a:rPr lang="en" sz="2000" b="1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Students</a:t>
              </a:r>
              <a:endParaRPr sz="2000">
                <a:solidFill>
                  <a:schemeClr val="accent5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018089" y="3118989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13 Colleges reported in Data Warehouse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13 Colleges reported in College Desk Audit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536861" y="1162452"/>
            <a:ext cx="8337000" cy="59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Ability to Benefit Equity &amp; Access</a:t>
            </a: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536850" y="1811376"/>
            <a:ext cx="8337000" cy="320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ATB aligns with BEdA goals and priorities, which aim to provide equitable access to financial resources that support students with achieving their goals. 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ATB Students are in many cases I-BEST students and bring enhance FTE to the program. 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ATB Allows students to access the full range of Financial Aid funding to stay on the path toward completion.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141725" y="2144525"/>
            <a:ext cx="4174800" cy="1057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Ability to Benefit: Getting Started or Growing</a:t>
            </a:r>
            <a:endParaRPr/>
          </a:p>
        </p:txBody>
      </p:sp>
      <p:grpSp>
        <p:nvGrpSpPr>
          <p:cNvPr id="190" name="Google Shape;190;p23" descr="Shape containing green circles for identifying best ATB options"/>
          <p:cNvGrpSpPr/>
          <p:nvPr/>
        </p:nvGrpSpPr>
        <p:grpSpPr>
          <a:xfrm>
            <a:off x="4313967" y="1080978"/>
            <a:ext cx="4036590" cy="3941676"/>
            <a:chOff x="2256567" y="677103"/>
            <a:chExt cx="4036590" cy="3941676"/>
          </a:xfrm>
        </p:grpSpPr>
        <p:sp>
          <p:nvSpPr>
            <p:cNvPr id="191" name="Google Shape;191;p23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83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3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83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3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1B7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83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3" descr="Identify the best ATB options for your college"/>
          <p:cNvGrpSpPr/>
          <p:nvPr/>
        </p:nvGrpSpPr>
        <p:grpSpPr>
          <a:xfrm>
            <a:off x="6504594" y="2219641"/>
            <a:ext cx="2440200" cy="2440200"/>
            <a:chOff x="4447194" y="1815766"/>
            <a:chExt cx="2440200" cy="2440200"/>
          </a:xfrm>
        </p:grpSpPr>
        <p:sp>
          <p:nvSpPr>
            <p:cNvPr id="198" name="Google Shape;198;p2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55B55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Identify the best ATB options for your college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p23" descr="Choose eligible career pathways"/>
          <p:cNvGrpSpPr/>
          <p:nvPr/>
        </p:nvGrpSpPr>
        <p:grpSpPr>
          <a:xfrm>
            <a:off x="5624337" y="1777928"/>
            <a:ext cx="1423800" cy="1423800"/>
            <a:chOff x="3490737" y="1374053"/>
            <a:chExt cx="1423800" cy="1423800"/>
          </a:xfrm>
        </p:grpSpPr>
        <p:sp>
          <p:nvSpPr>
            <p:cNvPr id="201" name="Google Shape;201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5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3642674" y="1695525"/>
              <a:ext cx="11199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Choose Eligible Career Pathways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3" name="Google Shape;203;p23" descr="Connect with stakeholders"/>
          <p:cNvGrpSpPr/>
          <p:nvPr/>
        </p:nvGrpSpPr>
        <p:grpSpPr>
          <a:xfrm>
            <a:off x="5283153" y="3342164"/>
            <a:ext cx="1498800" cy="1498800"/>
            <a:chOff x="644203" y="3718814"/>
            <a:chExt cx="1498800" cy="1498800"/>
          </a:xfrm>
        </p:grpSpPr>
        <p:sp>
          <p:nvSpPr>
            <p:cNvPr id="204" name="Google Shape;204;p23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1B786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 txBox="1"/>
            <p:nvPr/>
          </p:nvSpPr>
          <p:spPr>
            <a:xfrm>
              <a:off x="728575" y="3995875"/>
              <a:ext cx="1201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Connect with Stakeholders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6" name="Google Shape;206;p23" descr="Identify students"/>
          <p:cNvGrpSpPr/>
          <p:nvPr/>
        </p:nvGrpSpPr>
        <p:grpSpPr>
          <a:xfrm>
            <a:off x="7944984" y="1594368"/>
            <a:ext cx="1030262" cy="1030262"/>
            <a:chOff x="3490737" y="1374053"/>
            <a:chExt cx="1423800" cy="1423800"/>
          </a:xfrm>
        </p:grpSpPr>
        <p:sp>
          <p:nvSpPr>
            <p:cNvPr id="207" name="Google Shape;207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5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3662919" y="1613595"/>
              <a:ext cx="10236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Identify Students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rgbClr val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On-screen Show (16:9)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Libre Franklin Medium</vt:lpstr>
      <vt:lpstr>Roboto Medium</vt:lpstr>
      <vt:lpstr>Roboto</vt:lpstr>
      <vt:lpstr>Libre Franklin</vt:lpstr>
      <vt:lpstr>Roboto Thin</vt:lpstr>
      <vt:lpstr>Office Theme</vt:lpstr>
      <vt:lpstr>Increase Financial Literacy Through  Ability to Benefit</vt:lpstr>
      <vt:lpstr>Ability to Benefit Defined</vt:lpstr>
      <vt:lpstr>Ability to Benefit Criteria</vt:lpstr>
      <vt:lpstr>Ability to Benefit Qualification</vt:lpstr>
      <vt:lpstr>Ability to Benefit in WA State</vt:lpstr>
      <vt:lpstr>State and Federal ATB</vt:lpstr>
      <vt:lpstr>Ability to Benefit Data</vt:lpstr>
      <vt:lpstr>Ability to Benefit Equity &amp; Access</vt:lpstr>
      <vt:lpstr>Ability to Benefit: Getting Started or Growing</vt:lpstr>
      <vt:lpstr>Think, Pair &amp; Share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Katelynn Orellana</dc:creator>
  <cp:lastModifiedBy>Katelynn Orellana</cp:lastModifiedBy>
  <cp:revision>1</cp:revision>
  <dcterms:modified xsi:type="dcterms:W3CDTF">2024-07-18T16:29:37Z</dcterms:modified>
</cp:coreProperties>
</file>