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315" r:id="rId3"/>
    <p:sldId id="264" r:id="rId4"/>
    <p:sldId id="299" r:id="rId5"/>
    <p:sldId id="298" r:id="rId6"/>
    <p:sldId id="333" r:id="rId7"/>
    <p:sldId id="336" r:id="rId8"/>
    <p:sldId id="344" r:id="rId9"/>
    <p:sldId id="335" r:id="rId10"/>
    <p:sldId id="337" r:id="rId11"/>
    <p:sldId id="317" r:id="rId12"/>
    <p:sldId id="328" r:id="rId13"/>
    <p:sldId id="321" r:id="rId14"/>
    <p:sldId id="316" r:id="rId15"/>
    <p:sldId id="324" r:id="rId16"/>
    <p:sldId id="323" r:id="rId17"/>
    <p:sldId id="325" r:id="rId18"/>
    <p:sldId id="326" r:id="rId19"/>
    <p:sldId id="322" r:id="rId20"/>
    <p:sldId id="341" r:id="rId21"/>
    <p:sldId id="338" r:id="rId22"/>
    <p:sldId id="319" r:id="rId23"/>
    <p:sldId id="339" r:id="rId24"/>
    <p:sldId id="330" r:id="rId25"/>
    <p:sldId id="343" r:id="rId26"/>
    <p:sldId id="340" r:id="rId27"/>
    <p:sldId id="342" r:id="rId28"/>
    <p:sldId id="331" r:id="rId29"/>
    <p:sldId id="332" r:id="rId30"/>
    <p:sldId id="318" r:id="rId31"/>
    <p:sldId id="303" r:id="rId32"/>
    <p:sldId id="296"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7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67" autoAdjust="0"/>
  </p:normalViewPr>
  <p:slideViewPr>
    <p:cSldViewPr>
      <p:cViewPr varScale="1">
        <p:scale>
          <a:sx n="105" d="100"/>
          <a:sy n="105" d="100"/>
        </p:scale>
        <p:origin x="126" y="876"/>
      </p:cViewPr>
      <p:guideLst>
        <p:guide orient="horz" pos="1620"/>
        <p:guide pos="2880"/>
      </p:guideLst>
    </p:cSldViewPr>
  </p:slideViewPr>
  <p:outlineViewPr>
    <p:cViewPr>
      <p:scale>
        <a:sx n="33" d="100"/>
        <a:sy n="33" d="100"/>
      </p:scale>
      <p:origin x="0" y="-320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2907C-DB01-41D2-8082-EAC55ECFC754}"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A36B6-274E-4BA8-97F1-7C3001AF5B7D}" type="slidenum">
              <a:rPr lang="en-US" smtClean="0"/>
              <a:t>‹#›</a:t>
            </a:fld>
            <a:endParaRPr lang="en-US"/>
          </a:p>
        </p:txBody>
      </p:sp>
    </p:spTree>
    <p:extLst>
      <p:ext uri="{BB962C8B-B14F-4D97-AF65-F5344CB8AC3E}">
        <p14:creationId xmlns:p14="http://schemas.microsoft.com/office/powerpoint/2010/main" val="185420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etacad.com/courses/cybersecurity"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netacad.com/courses/programming/pcap-programming-essentials-python" TargetMode="External"/><Relationship Id="rId4" Type="http://schemas.openxmlformats.org/officeDocument/2006/relationships/hyperlink" Target="https://www.netacad.com/courses/network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idcolumbialibraries.org/board-truste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midcolumbialibraries.org/miss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2</a:t>
            </a:fld>
            <a:endParaRPr lang="en-US"/>
          </a:p>
        </p:txBody>
      </p:sp>
    </p:spTree>
    <p:extLst>
      <p:ext uri="{BB962C8B-B14F-4D97-AF65-F5344CB8AC3E}">
        <p14:creationId xmlns:p14="http://schemas.microsoft.com/office/powerpoint/2010/main" val="175282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 State Library, under the Secretary of State, provides vast resources to residents, libraries, agencies and governments. Here is the vison, mission and strategic goals of the Washington State Library.</a:t>
            </a:r>
          </a:p>
          <a:p>
            <a:endParaRPr lang="en-US" dirty="0"/>
          </a:p>
          <a:p>
            <a:r>
              <a:rPr lang="en-US" dirty="0"/>
              <a:t>And while MCL’s strategic plan focuses on youth literacy, we are still able to provide great resources to adult learners through the WSL.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11</a:t>
            </a:fld>
            <a:endParaRPr lang="en-US"/>
          </a:p>
        </p:txBody>
      </p:sp>
    </p:spTree>
    <p:extLst>
      <p:ext uri="{BB962C8B-B14F-4D97-AF65-F5344CB8AC3E}">
        <p14:creationId xmlns:p14="http://schemas.microsoft.com/office/powerpoint/2010/main" val="3277816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redacted copy of my WSL e-library card. It was very easy to obtain. Just like public library cards, these are free to all WA residents. I submitted an online application, a copy of my WA state drivers license and a day later it was in my inbox. </a:t>
            </a:r>
          </a:p>
          <a:p>
            <a:endParaRPr lang="en-US" dirty="0"/>
          </a:p>
          <a:p>
            <a:r>
              <a:rPr lang="en-US" dirty="0"/>
              <a:t>Here are some of the collections that one can check out with their library card.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12</a:t>
            </a:fld>
            <a:endParaRPr lang="en-US"/>
          </a:p>
        </p:txBody>
      </p:sp>
    </p:spTree>
    <p:extLst>
      <p:ext uri="{BB962C8B-B14F-4D97-AF65-F5344CB8AC3E}">
        <p14:creationId xmlns:p14="http://schemas.microsoft.com/office/powerpoint/2010/main" val="4085680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providing training, supports and grants to libraries across the state, the WSL has a license agreement to provide the following training resources. That license states that you first access these through your public library whenever possible. </a:t>
            </a:r>
          </a:p>
        </p:txBody>
      </p:sp>
      <p:sp>
        <p:nvSpPr>
          <p:cNvPr id="4" name="Slide Number Placeholder 3"/>
          <p:cNvSpPr>
            <a:spLocks noGrp="1"/>
          </p:cNvSpPr>
          <p:nvPr>
            <p:ph type="sldNum" sz="quarter" idx="5"/>
          </p:nvPr>
        </p:nvSpPr>
        <p:spPr/>
        <p:txBody>
          <a:bodyPr/>
          <a:lstStyle/>
          <a:p>
            <a:fld id="{CAAA36B6-274E-4BA8-97F1-7C3001AF5B7D}" type="slidenum">
              <a:rPr lang="en-US" smtClean="0"/>
              <a:t>13</a:t>
            </a:fld>
            <a:endParaRPr lang="en-US"/>
          </a:p>
        </p:txBody>
      </p:sp>
    </p:spTree>
    <p:extLst>
      <p:ext uri="{BB962C8B-B14F-4D97-AF65-F5344CB8AC3E}">
        <p14:creationId xmlns:p14="http://schemas.microsoft.com/office/powerpoint/2010/main" val="316714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select from hundreds of certificate aligned courses in areas like </a:t>
            </a:r>
            <a:r>
              <a:rPr lang="en-US" sz="1200" b="0" i="0" u="none" strike="noStrike" kern="1200" dirty="0">
                <a:solidFill>
                  <a:schemeClr val="tx1"/>
                </a:solidFill>
                <a:effectLst/>
                <a:latin typeface="+mn-lt"/>
                <a:ea typeface="+mn-ea"/>
                <a:cs typeface="+mn-cs"/>
                <a:hlinkClick r:id="rId3"/>
              </a:rPr>
              <a:t>cybersecurity</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networking</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a:rPr>
              <a:t>Python</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recently read an article in Fortune magazine that said the world is in need of 3.4 million cybersecurity experts. Cisco Networking Academy is one of Cisco’s efforts to meet those needs.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some of the courses, with levels and hours involved.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Free of charge with the WSL, which highlights two pathways – the Certified Support Technician (CCST) Networking Pathway (Help desk positions, entry level IT support) and the Certified Support Technician (CCST) Cyber Pathway (cybersecurity) </a:t>
            </a:r>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14</a:t>
            </a:fld>
            <a:endParaRPr lang="en-US"/>
          </a:p>
        </p:txBody>
      </p:sp>
    </p:spTree>
    <p:extLst>
      <p:ext uri="{BB962C8B-B14F-4D97-AF65-F5344CB8AC3E}">
        <p14:creationId xmlns:p14="http://schemas.microsoft.com/office/powerpoint/2010/main" val="347330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Gmetrix</a:t>
            </a:r>
            <a:r>
              <a:rPr lang="en-US" dirty="0"/>
              <a:t> helps people prepare for software certification exams as well as IT skills. Users are able to test their proficiency with </a:t>
            </a:r>
            <a:r>
              <a:rPr lang="en-US" dirty="0" err="1"/>
              <a:t>Gmetrix’s</a:t>
            </a:r>
            <a:r>
              <a:rPr lang="en-US" dirty="0"/>
              <a:t> simulated testing environment.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your library does not offer </a:t>
            </a:r>
            <a:r>
              <a:rPr lang="en-US" sz="1200" b="0" i="0" kern="1200" dirty="0" err="1">
                <a:solidFill>
                  <a:schemeClr val="tx1"/>
                </a:solidFill>
                <a:effectLst/>
                <a:latin typeface="+mn-lt"/>
                <a:ea typeface="+mn-ea"/>
                <a:cs typeface="+mn-cs"/>
              </a:rPr>
              <a:t>Gmetrix</a:t>
            </a:r>
            <a:r>
              <a:rPr lang="en-US" sz="1200" b="0" i="0" kern="1200" dirty="0">
                <a:solidFill>
                  <a:schemeClr val="tx1"/>
                </a:solidFill>
                <a:effectLst/>
                <a:latin typeface="+mn-lt"/>
                <a:ea typeface="+mn-ea"/>
                <a:cs typeface="+mn-cs"/>
              </a:rPr>
              <a:t>, you can receive access through your state library card. Remember those are free to any WA state resident.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mn-lt"/>
                <a:ea typeface="+mn-ea"/>
                <a:cs typeface="+mn-cs"/>
              </a:rPr>
              <a:t>LearnKey</a:t>
            </a:r>
            <a:r>
              <a:rPr lang="en-US" sz="1200" b="0" kern="1200" dirty="0">
                <a:solidFill>
                  <a:schemeClr val="tx1"/>
                </a:solidFill>
                <a:effectLst/>
                <a:latin typeface="+mn-lt"/>
                <a:ea typeface="+mn-ea"/>
                <a:cs typeface="+mn-cs"/>
              </a:rPr>
              <a:t> Self-Paced Courses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Practice Tests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Certification Vouchers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exams WSL offers include:</a:t>
            </a:r>
          </a:p>
          <a:p>
            <a:r>
              <a:rPr lang="en-US" sz="1200" kern="1200" dirty="0">
                <a:solidFill>
                  <a:schemeClr val="tx1"/>
                </a:solidFill>
                <a:effectLst/>
                <a:latin typeface="+mn-lt"/>
                <a:ea typeface="+mn-ea"/>
                <a:cs typeface="+mn-cs"/>
              </a:rPr>
              <a:t>ACP Adobe Certified Professional</a:t>
            </a:r>
          </a:p>
          <a:p>
            <a:r>
              <a:rPr lang="en-US" sz="1200" kern="1200" dirty="0" err="1">
                <a:solidFill>
                  <a:schemeClr val="tx1"/>
                </a:solidFill>
                <a:effectLst/>
                <a:latin typeface="+mn-lt"/>
                <a:ea typeface="+mn-ea"/>
                <a:cs typeface="+mn-cs"/>
              </a:rPr>
              <a:t>CompTia</a:t>
            </a:r>
            <a:r>
              <a:rPr lang="en-US" sz="1200" kern="1200" dirty="0">
                <a:solidFill>
                  <a:schemeClr val="tx1"/>
                </a:solidFill>
                <a:effectLst/>
                <a:latin typeface="+mn-lt"/>
                <a:ea typeface="+mn-ea"/>
                <a:cs typeface="+mn-cs"/>
              </a:rPr>
              <a:t> A+ , Network +, Security +</a:t>
            </a:r>
          </a:p>
          <a:p>
            <a:r>
              <a:rPr lang="en-US" sz="1200" kern="1200" dirty="0">
                <a:solidFill>
                  <a:schemeClr val="tx1"/>
                </a:solidFill>
                <a:effectLst/>
                <a:latin typeface="+mn-lt"/>
                <a:ea typeface="+mn-ea"/>
                <a:cs typeface="+mn-cs"/>
              </a:rPr>
              <a:t>CSB - Communication Skills for Business</a:t>
            </a:r>
          </a:p>
          <a:p>
            <a:r>
              <a:rPr lang="en-US" sz="1200" kern="1200" dirty="0">
                <a:solidFill>
                  <a:schemeClr val="tx1"/>
                </a:solidFill>
                <a:effectLst/>
                <a:latin typeface="+mn-lt"/>
                <a:ea typeface="+mn-ea"/>
                <a:cs typeface="+mn-cs"/>
              </a:rPr>
              <a:t>ESB - Entrepreneurship &amp; Small Business</a:t>
            </a:r>
          </a:p>
          <a:p>
            <a:r>
              <a:rPr lang="en-US" sz="1200" kern="1200" dirty="0">
                <a:solidFill>
                  <a:schemeClr val="tx1"/>
                </a:solidFill>
                <a:effectLst/>
                <a:latin typeface="+mn-lt"/>
                <a:ea typeface="+mn-ea"/>
                <a:cs typeface="+mn-cs"/>
              </a:rPr>
              <a:t>IC3 Digital Literacy</a:t>
            </a:r>
          </a:p>
          <a:p>
            <a:r>
              <a:rPr lang="en-US" sz="1200" kern="1200" dirty="0">
                <a:solidFill>
                  <a:schemeClr val="tx1"/>
                </a:solidFill>
                <a:effectLst/>
                <a:latin typeface="+mn-lt"/>
                <a:ea typeface="+mn-ea"/>
                <a:cs typeface="+mn-cs"/>
              </a:rPr>
              <a:t>ITS - IT Specialist</a:t>
            </a:r>
          </a:p>
          <a:p>
            <a:r>
              <a:rPr lang="en-US" sz="1200" kern="1200" dirty="0">
                <a:solidFill>
                  <a:schemeClr val="tx1"/>
                </a:solidFill>
                <a:effectLst/>
                <a:latin typeface="+mn-lt"/>
                <a:ea typeface="+mn-ea"/>
                <a:cs typeface="+mn-cs"/>
              </a:rPr>
              <a:t>MOS - Microsoft Office Specialist – which includes all the Office programs like Word, Outlook, SharePoint</a:t>
            </a:r>
          </a:p>
          <a:p>
            <a:r>
              <a:rPr lang="en-US" sz="1200" kern="1200" dirty="0">
                <a:solidFill>
                  <a:schemeClr val="tx1"/>
                </a:solidFill>
                <a:effectLst/>
                <a:latin typeface="+mn-lt"/>
                <a:ea typeface="+mn-ea"/>
                <a:cs typeface="+mn-cs"/>
              </a:rPr>
              <a:t>MCF - Microsoft Certified Fundamentals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15</a:t>
            </a:fld>
            <a:endParaRPr lang="en-US"/>
          </a:p>
        </p:txBody>
      </p:sp>
    </p:spTree>
    <p:extLst>
      <p:ext uri="{BB962C8B-B14F-4D97-AF65-F5344CB8AC3E}">
        <p14:creationId xmlns:p14="http://schemas.microsoft.com/office/powerpoint/2010/main" val="107966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14 focus areas of </a:t>
            </a:r>
            <a:r>
              <a:rPr lang="en-US" dirty="0" err="1"/>
              <a:t>Northstar</a:t>
            </a:r>
            <a:r>
              <a:rPr lang="en-US" dirty="0"/>
              <a:t>. Every library in Washington is eligible for a free </a:t>
            </a:r>
            <a:r>
              <a:rPr lang="en-US" dirty="0" err="1"/>
              <a:t>Northstar</a:t>
            </a:r>
            <a:r>
              <a:rPr lang="en-US" dirty="0"/>
              <a:t> account including public, tribal, education and special libraries. </a:t>
            </a:r>
            <a:r>
              <a:rPr lang="en-US" sz="1200" b="0" i="0" kern="1200" dirty="0">
                <a:solidFill>
                  <a:schemeClr val="tx1"/>
                </a:solidFill>
                <a:effectLst/>
                <a:latin typeface="+mn-lt"/>
                <a:ea typeface="+mn-ea"/>
                <a:cs typeface="+mn-cs"/>
              </a:rPr>
              <a:t>This curriculum is currently available in English and Latin American Spanish.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Assessment feedback is strengths-based, showing learners where they already have foundational skills as well as directing them to areas for practice.</a:t>
            </a:r>
          </a:p>
          <a:p>
            <a:endParaRPr lang="en-US" dirty="0"/>
          </a:p>
          <a:p>
            <a:r>
              <a:rPr lang="en-US" dirty="0"/>
              <a:t>Test takers can receive certificates or digital badges when they pass </a:t>
            </a:r>
            <a:r>
              <a:rPr lang="en-US" dirty="0" err="1"/>
              <a:t>Northstar</a:t>
            </a:r>
            <a:r>
              <a:rPr lang="en-US" dirty="0"/>
              <a:t> assessments in a proctored environment. </a:t>
            </a:r>
          </a:p>
        </p:txBody>
      </p:sp>
      <p:sp>
        <p:nvSpPr>
          <p:cNvPr id="4" name="Slide Number Placeholder 3"/>
          <p:cNvSpPr>
            <a:spLocks noGrp="1"/>
          </p:cNvSpPr>
          <p:nvPr>
            <p:ph type="sldNum" sz="quarter" idx="5"/>
          </p:nvPr>
        </p:nvSpPr>
        <p:spPr/>
        <p:txBody>
          <a:bodyPr/>
          <a:lstStyle/>
          <a:p>
            <a:fld id="{CAAA36B6-274E-4BA8-97F1-7C3001AF5B7D}" type="slidenum">
              <a:rPr lang="en-US" smtClean="0"/>
              <a:t>16</a:t>
            </a:fld>
            <a:endParaRPr lang="en-US"/>
          </a:p>
        </p:txBody>
      </p:sp>
    </p:spTree>
    <p:extLst>
      <p:ext uri="{BB962C8B-B14F-4D97-AF65-F5344CB8AC3E}">
        <p14:creationId xmlns:p14="http://schemas.microsoft.com/office/powerpoint/2010/main" val="3617784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Access from your local libraries is very wide spread with </a:t>
            </a:r>
            <a:r>
              <a:rPr lang="en-US" sz="1200" b="0" i="0" kern="1200" dirty="0" err="1">
                <a:solidFill>
                  <a:schemeClr val="tx1"/>
                </a:solidFill>
                <a:effectLst/>
                <a:latin typeface="+mn-lt"/>
                <a:ea typeface="+mn-ea"/>
                <a:cs typeface="+mn-cs"/>
              </a:rPr>
              <a:t>Linkedin</a:t>
            </a:r>
            <a:r>
              <a:rPr lang="en-US" sz="1200" b="0" i="0" kern="1200" dirty="0">
                <a:solidFill>
                  <a:schemeClr val="tx1"/>
                </a:solidFill>
                <a:effectLst/>
                <a:latin typeface="+mn-lt"/>
                <a:ea typeface="+mn-ea"/>
                <a:cs typeface="+mn-cs"/>
              </a:rPr>
              <a:t> Learning. Formerly Lynda.com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LinkedIn Learning offers courses and learning paths taught by experts in their fields to prepare you to take technical and business certification exams from CompTIA, Microsoft, AWS, (ISC)2, Six Sigma, and other leading providers. Some of these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Access to standalone video tutorials, courses, and full learning paths that prepare learners for a wide variety of professional, technical, and creative skillsets.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From gaming, to human resources, project management, social media, you can find it on LinkedIn Learning.</a:t>
            </a:r>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17</a:t>
            </a:fld>
            <a:endParaRPr lang="en-US"/>
          </a:p>
        </p:txBody>
      </p:sp>
    </p:spTree>
    <p:extLst>
      <p:ext uri="{BB962C8B-B14F-4D97-AF65-F5344CB8AC3E}">
        <p14:creationId xmlns:p14="http://schemas.microsoft.com/office/powerpoint/2010/main" val="1866315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LEARN provides up-to-date information and hands-on training materials for individuals and organizations looking to learn or enhance their skills and knowledge of Microsoft technologies.</a:t>
            </a:r>
          </a:p>
          <a:p>
            <a:endParaRPr lang="en-US" dirty="0"/>
          </a:p>
          <a:p>
            <a:r>
              <a:rPr lang="en-US" dirty="0"/>
              <a:t>The platform offers a wide range of free, self-paced courses, documentation, and tutorials, available to keep up-to-date with ever-changing products.</a:t>
            </a:r>
          </a:p>
          <a:p>
            <a:endParaRPr lang="en-US" dirty="0"/>
          </a:p>
          <a:p>
            <a:r>
              <a:rPr lang="en-US" dirty="0"/>
              <a:t>Over 4,700 trainings. You can sort by your role, whether it was business owner, educator, technical writer, as well as by levels or course type. </a:t>
            </a:r>
          </a:p>
        </p:txBody>
      </p:sp>
      <p:sp>
        <p:nvSpPr>
          <p:cNvPr id="4" name="Slide Number Placeholder 3"/>
          <p:cNvSpPr>
            <a:spLocks noGrp="1"/>
          </p:cNvSpPr>
          <p:nvPr>
            <p:ph type="sldNum" sz="quarter" idx="5"/>
          </p:nvPr>
        </p:nvSpPr>
        <p:spPr/>
        <p:txBody>
          <a:bodyPr/>
          <a:lstStyle/>
          <a:p>
            <a:fld id="{CAAA36B6-274E-4BA8-97F1-7C3001AF5B7D}" type="slidenum">
              <a:rPr lang="en-US" smtClean="0"/>
              <a:t>18</a:t>
            </a:fld>
            <a:endParaRPr lang="en-US"/>
          </a:p>
        </p:txBody>
      </p:sp>
    </p:spTree>
    <p:extLst>
      <p:ext uri="{BB962C8B-B14F-4D97-AF65-F5344CB8AC3E}">
        <p14:creationId xmlns:p14="http://schemas.microsoft.com/office/powerpoint/2010/main" val="1693316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information can be found on the WSL’s </a:t>
            </a:r>
            <a:r>
              <a:rPr lang="en-US" dirty="0" err="1"/>
              <a:t>libguide</a:t>
            </a:r>
            <a:r>
              <a:rPr lang="en-US" dirty="0"/>
              <a:t> for digital skills resources. You’ll notice a tab here on industry certificates. </a:t>
            </a:r>
          </a:p>
          <a:p>
            <a:endParaRPr lang="en-US" dirty="0"/>
          </a:p>
          <a:p>
            <a:r>
              <a:rPr lang="en-US" sz="1200" b="0" i="0" kern="1200" dirty="0">
                <a:solidFill>
                  <a:schemeClr val="tx1"/>
                </a:solidFill>
                <a:effectLst/>
                <a:latin typeface="+mn-lt"/>
                <a:ea typeface="+mn-ea"/>
                <a:cs typeface="+mn-cs"/>
              </a:rPr>
              <a:t>According to a recent report from the National Skills Coalition;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Non-degree credentials (NDCs) are a key component in helping workers obtain better jobs and serving to reconnect them to further postsecondary education and training opportunities. </a:t>
            </a:r>
          </a:p>
          <a:p>
            <a:pPr fontAlgn="t"/>
            <a:endParaRPr lang="en-US" dirty="0">
              <a:effectLst/>
            </a:endParaRPr>
          </a:p>
          <a:p>
            <a:pPr fontAlgn="t"/>
            <a:r>
              <a:rPr lang="en-US" sz="1200" kern="1200" dirty="0">
                <a:solidFill>
                  <a:schemeClr val="tx1"/>
                </a:solidFill>
                <a:effectLst/>
                <a:latin typeface="+mn-lt"/>
                <a:ea typeface="+mn-ea"/>
                <a:cs typeface="+mn-cs"/>
              </a:rPr>
              <a:t>Non-degree credentials matter to workers and jobseekers because they have value in the labor market. </a:t>
            </a:r>
            <a:r>
              <a:rPr lang="en-US" sz="1200" b="1" kern="1200" dirty="0">
                <a:solidFill>
                  <a:schemeClr val="tx1"/>
                </a:solidFill>
                <a:effectLst/>
                <a:latin typeface="+mn-lt"/>
                <a:ea typeface="+mn-ea"/>
                <a:cs typeface="+mn-cs"/>
              </a:rPr>
              <a:t>Postsecondary certificate holders earn 30 percent more than individuals with a high school diploma alone,</a:t>
            </a:r>
            <a:r>
              <a:rPr lang="en-US" sz="1200" kern="1200" dirty="0">
                <a:solidFill>
                  <a:schemeClr val="tx1"/>
                </a:solidFill>
                <a:effectLst/>
                <a:latin typeface="+mn-lt"/>
                <a:ea typeface="+mn-ea"/>
                <a:cs typeface="+mn-cs"/>
              </a:rPr>
              <a:t> on average, and the wage premium for short term programs in certain fields is often comparable to or higher than associate’s degrees and even some bachelor’s degrees.</a:t>
            </a:r>
            <a:r>
              <a:rPr lang="en-US" sz="1200" kern="1200" baseline="30000" dirty="0">
                <a:solidFill>
                  <a:schemeClr val="tx1"/>
                </a:solidFill>
                <a:effectLst/>
                <a:latin typeface="+mn-lt"/>
                <a:ea typeface="+mn-ea"/>
                <a:cs typeface="+mn-cs"/>
              </a:rPr>
              <a:t>1</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19</a:t>
            </a:fld>
            <a:endParaRPr lang="en-US"/>
          </a:p>
        </p:txBody>
      </p:sp>
    </p:spTree>
    <p:extLst>
      <p:ext uri="{BB962C8B-B14F-4D97-AF65-F5344CB8AC3E}">
        <p14:creationId xmlns:p14="http://schemas.microsoft.com/office/powerpoint/2010/main" val="3523364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C33EBC-31AE-4AA5-B0F3-50A2FD8B917B}"/>
              </a:ext>
            </a:extLst>
          </p:cNvPr>
          <p:cNvSpPr>
            <a:spLocks noGrp="1"/>
          </p:cNvSpPr>
          <p:nvPr>
            <p:ph type="body" idx="1"/>
          </p:nvPr>
        </p:nvSpPr>
        <p:spPr/>
        <p:txBody>
          <a:bodyPr/>
          <a:lstStyle/>
          <a:p>
            <a:pPr lvl="0" algn="l">
              <a:defRPr/>
            </a:pPr>
            <a:r>
              <a:rPr lang="en-US" sz="1200" b="1" dirty="0"/>
              <a:t>Which of the WSL platforms do you feel will be of most use to your students?</a:t>
            </a:r>
          </a:p>
          <a:p>
            <a:pPr lvl="0" algn="l">
              <a:defRPr/>
            </a:pPr>
            <a:endParaRPr lang="en-US" sz="1200" dirty="0"/>
          </a:p>
          <a:p>
            <a:pPr lvl="0" algn="l">
              <a:defRPr/>
            </a:pPr>
            <a:r>
              <a:rPr lang="en-US" sz="1200" dirty="0"/>
              <a:t>1. Cisco Networking Academy</a:t>
            </a:r>
          </a:p>
          <a:p>
            <a:pPr lvl="0" algn="l">
              <a:defRPr/>
            </a:pPr>
            <a:r>
              <a:rPr lang="en-US" sz="1200" dirty="0"/>
              <a:t>2. </a:t>
            </a:r>
            <a:r>
              <a:rPr lang="en-US" sz="1200" dirty="0" err="1"/>
              <a:t>Gmetrix</a:t>
            </a:r>
            <a:endParaRPr lang="en-US" sz="1200" dirty="0"/>
          </a:p>
          <a:p>
            <a:pPr lvl="0" algn="l">
              <a:defRPr/>
            </a:pPr>
            <a:r>
              <a:rPr lang="en-US" sz="1200" dirty="0"/>
              <a:t>3. </a:t>
            </a:r>
            <a:r>
              <a:rPr lang="en-US" sz="1200" dirty="0" err="1"/>
              <a:t>Northstar</a:t>
            </a:r>
            <a:r>
              <a:rPr lang="en-US" sz="1200" dirty="0"/>
              <a:t> Digital Literacy</a:t>
            </a:r>
          </a:p>
          <a:p>
            <a:pPr lvl="0" algn="l">
              <a:defRPr/>
            </a:pPr>
            <a:r>
              <a:rPr lang="en-US" sz="1200" dirty="0"/>
              <a:t>4. LinkedIn Learning</a:t>
            </a:r>
          </a:p>
          <a:p>
            <a:pPr lvl="0" algn="l">
              <a:defRPr/>
            </a:pPr>
            <a:r>
              <a:rPr lang="en-US" sz="1200" dirty="0"/>
              <a:t>5. Microsoft Learn</a:t>
            </a:r>
          </a:p>
          <a:p>
            <a:endParaRPr lang="en-US" dirty="0"/>
          </a:p>
        </p:txBody>
      </p:sp>
    </p:spTree>
    <p:extLst>
      <p:ext uri="{BB962C8B-B14F-4D97-AF65-F5344CB8AC3E}">
        <p14:creationId xmlns:p14="http://schemas.microsoft.com/office/powerpoint/2010/main" val="279140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MCL is a special purpose district – serving Benton and Franklin Counties as well as the City of Othello.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have 12 branches, employ approx. 110 people and are governed by a seven-member </a:t>
            </a:r>
            <a:r>
              <a:rPr lang="en-US" sz="1200" b="0" i="0" u="none" strike="noStrike" kern="1200" dirty="0">
                <a:solidFill>
                  <a:schemeClr val="tx1"/>
                </a:solidFill>
                <a:effectLst/>
                <a:latin typeface="+mn-lt"/>
                <a:ea typeface="+mn-ea"/>
                <a:cs typeface="+mn-cs"/>
                <a:hlinkClick r:id="rId3" tooltip="Board of Trustees"/>
              </a:rPr>
              <a:t>Board of Trustees</a:t>
            </a:r>
            <a:r>
              <a:rPr lang="en-US" sz="1200" b="0" i="0" kern="1200" dirty="0">
                <a:solidFill>
                  <a:schemeClr val="tx1"/>
                </a:solidFill>
                <a:effectLst/>
                <a:latin typeface="+mn-lt"/>
                <a:ea typeface="+mn-ea"/>
                <a:cs typeface="+mn-cs"/>
              </a:rPr>
              <a:t> appointed jointly by the Benton and Franklin County Commissioners.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Mission</a:t>
            </a:r>
          </a:p>
          <a:p>
            <a:r>
              <a:rPr lang="en-US" sz="1200" b="0" i="0" kern="1200" dirty="0">
                <a:solidFill>
                  <a:schemeClr val="tx1"/>
                </a:solidFill>
                <a:effectLst/>
                <a:latin typeface="+mn-lt"/>
                <a:ea typeface="+mn-ea"/>
                <a:cs typeface="+mn-cs"/>
              </a:rPr>
              <a:t>Mid-Columbia Libraries </a:t>
            </a:r>
            <a:r>
              <a:rPr lang="en-US" sz="1200" b="0" i="0" u="none" strike="noStrike" kern="1200" dirty="0">
                <a:solidFill>
                  <a:schemeClr val="tx1"/>
                </a:solidFill>
                <a:effectLst/>
                <a:latin typeface="+mn-lt"/>
                <a:ea typeface="+mn-ea"/>
                <a:cs typeface="+mn-cs"/>
                <a:hlinkClick r:id="rId4" tooltip="Where We're Going"/>
              </a:rPr>
              <a:t>empowers people, supports learning, and strengthens community</a:t>
            </a:r>
            <a:r>
              <a:rPr lang="en-US" sz="1200" b="0" i="0" kern="1200" dirty="0">
                <a:solidFill>
                  <a:schemeClr val="tx1"/>
                </a:solidFill>
                <a:effectLst/>
                <a:latin typeface="+mn-lt"/>
                <a:ea typeface="+mn-ea"/>
                <a:cs typeface="+mn-cs"/>
              </a:rPr>
              <a:t> through literacy, enrichment, and connection.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MCL performed a community needs assessment survey in 2022. Using that direct data from our residents, we formulated a new strategic plan and strategic foci – literacy, enrichment and connection.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presentation will highlight the public libraries, Washington State Library, other library systems in the state and the system we know best – MCL. </a:t>
            </a:r>
          </a:p>
        </p:txBody>
      </p:sp>
      <p:sp>
        <p:nvSpPr>
          <p:cNvPr id="4" name="Slide Number Placeholder 3"/>
          <p:cNvSpPr>
            <a:spLocks noGrp="1"/>
          </p:cNvSpPr>
          <p:nvPr>
            <p:ph type="sldNum" sz="quarter" idx="5"/>
          </p:nvPr>
        </p:nvSpPr>
        <p:spPr/>
        <p:txBody>
          <a:bodyPr/>
          <a:lstStyle/>
          <a:p>
            <a:fld id="{CAAA36B6-274E-4BA8-97F1-7C3001AF5B7D}" type="slidenum">
              <a:rPr lang="en-US" smtClean="0"/>
              <a:t>3</a:t>
            </a:fld>
            <a:endParaRPr lang="en-US"/>
          </a:p>
        </p:txBody>
      </p:sp>
    </p:spTree>
    <p:extLst>
      <p:ext uri="{BB962C8B-B14F-4D97-AF65-F5344CB8AC3E}">
        <p14:creationId xmlns:p14="http://schemas.microsoft.com/office/powerpoint/2010/main" val="127008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Importance of Libraries in Communities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Libraries are more than just book repositories.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Access to Information:</a:t>
            </a:r>
            <a:endParaRPr lang="en-US" dirty="0"/>
          </a:p>
          <a:p>
            <a:pPr lvl="1"/>
            <a:r>
              <a:rPr lang="en-US" dirty="0"/>
              <a:t>Libraries provide free access to books, e-books, research databases, and the internet.</a:t>
            </a:r>
          </a:p>
          <a:p>
            <a:pPr lvl="1"/>
            <a:r>
              <a:rPr lang="en-US" dirty="0"/>
              <a:t>They offer resources that might otherwise be unaffordable for many individuals.</a:t>
            </a:r>
          </a:p>
          <a:p>
            <a:r>
              <a:rPr lang="en-US" b="1" dirty="0"/>
              <a:t>Educational Support:</a:t>
            </a:r>
            <a:endParaRPr lang="en-US" dirty="0"/>
          </a:p>
          <a:p>
            <a:pPr lvl="1"/>
            <a:r>
              <a:rPr lang="en-US" dirty="0"/>
              <a:t>Libraries support lifelong learning and literacy development.</a:t>
            </a:r>
          </a:p>
          <a:p>
            <a:pPr lvl="1"/>
            <a:r>
              <a:rPr lang="en-US" dirty="0"/>
              <a:t>They offer educational programs, workshops, and classes for all age groups.</a:t>
            </a:r>
          </a:p>
          <a:p>
            <a:r>
              <a:rPr lang="en-US" b="1" dirty="0"/>
              <a:t>Community Hub:</a:t>
            </a:r>
            <a:endParaRPr lang="en-US" dirty="0"/>
          </a:p>
          <a:p>
            <a:pPr lvl="1"/>
            <a:r>
              <a:rPr lang="en-US" dirty="0"/>
              <a:t>Libraries serve as community centers, providing a safe and welcoming space for everyone.</a:t>
            </a:r>
          </a:p>
          <a:p>
            <a:pPr lvl="1"/>
            <a:r>
              <a:rPr lang="en-US" dirty="0"/>
              <a:t>They host community events, meetings, and social activities.</a:t>
            </a:r>
          </a:p>
          <a:p>
            <a:r>
              <a:rPr lang="en-US" b="1" dirty="0"/>
              <a:t>Digital Inclusion:</a:t>
            </a:r>
            <a:endParaRPr lang="en-US" dirty="0"/>
          </a:p>
          <a:p>
            <a:pPr lvl="1"/>
            <a:r>
              <a:rPr lang="en-US" dirty="0"/>
              <a:t>Libraries bridge the digital divide by offering access to computers and digital literacy training.</a:t>
            </a:r>
          </a:p>
          <a:p>
            <a:pPr lvl="1"/>
            <a:r>
              <a:rPr lang="en-US" dirty="0"/>
              <a:t>They help patrons develop essential digital skills for the modern world.</a:t>
            </a:r>
          </a:p>
          <a:p>
            <a:r>
              <a:rPr lang="en-US" b="1" dirty="0"/>
              <a:t>Resource for Continuing Education:</a:t>
            </a:r>
            <a:endParaRPr lang="en-US" dirty="0"/>
          </a:p>
          <a:p>
            <a:pPr lvl="1"/>
            <a:r>
              <a:rPr lang="en-US" dirty="0"/>
              <a:t>Libraries provide materials and resources for adult education and professional development.</a:t>
            </a:r>
          </a:p>
          <a:p>
            <a:pPr lvl="1"/>
            <a:r>
              <a:rPr lang="en-US" dirty="0"/>
              <a:t>They offer programs and support for career advancement and personal enrichment.</a:t>
            </a:r>
          </a:p>
          <a:p>
            <a:r>
              <a:rPr lang="en-US" b="1" dirty="0"/>
              <a:t>Cultural and Recreational Value:</a:t>
            </a:r>
            <a:endParaRPr lang="en-US" dirty="0"/>
          </a:p>
          <a:p>
            <a:pPr lvl="1"/>
            <a:r>
              <a:rPr lang="en-US" dirty="0"/>
              <a:t>Libraries promote cultural awareness through diverse collections and cultural events.</a:t>
            </a:r>
          </a:p>
          <a:p>
            <a:pPr lvl="1"/>
            <a:r>
              <a:rPr lang="en-US" dirty="0"/>
              <a:t>They offer recreational activities like book clubs, storytelling, and exhibitions.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21</a:t>
            </a:fld>
            <a:endParaRPr lang="en-US"/>
          </a:p>
        </p:txBody>
      </p:sp>
    </p:spTree>
    <p:extLst>
      <p:ext uri="{BB962C8B-B14F-4D97-AF65-F5344CB8AC3E}">
        <p14:creationId xmlns:p14="http://schemas.microsoft.com/office/powerpoint/2010/main" val="310086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Libraries and Equity: Promoting Social 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Libraries protect the ability of individuals to access whatever materials they deem appropriate for themselves and their families, they attempt to keep all materials on the shelves and not let a single ideology determine what is in the collection.</a:t>
            </a:r>
          </a:p>
        </p:txBody>
      </p:sp>
      <p:sp>
        <p:nvSpPr>
          <p:cNvPr id="4" name="Slide Number Placeholder 3"/>
          <p:cNvSpPr>
            <a:spLocks noGrp="1"/>
          </p:cNvSpPr>
          <p:nvPr>
            <p:ph type="sldNum" sz="quarter" idx="5"/>
          </p:nvPr>
        </p:nvSpPr>
        <p:spPr/>
        <p:txBody>
          <a:bodyPr/>
          <a:lstStyle/>
          <a:p>
            <a:fld id="{CAAA36B6-274E-4BA8-97F1-7C3001AF5B7D}" type="slidenum">
              <a:rPr lang="en-US" smtClean="0"/>
              <a:t>22</a:t>
            </a:fld>
            <a:endParaRPr lang="en-US"/>
          </a:p>
        </p:txBody>
      </p:sp>
    </p:spTree>
    <p:extLst>
      <p:ext uri="{BB962C8B-B14F-4D97-AF65-F5344CB8AC3E}">
        <p14:creationId xmlns:p14="http://schemas.microsoft.com/office/powerpoint/2010/main" val="2118066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Libraries and Equity: Promoting Social 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Public libraries are pivotal in fostering equity and social justice within communities. They strive to provide equal access to information, resources, and opportunities for all individuals, regardless of their socioeconomic status, race, gender, or background. By offering inclusive programs and creating safe, welcoming spaces, libraries work to address systemic inequalities and support the empowerment and upliftment of marginalized and underserved populations. </a:t>
            </a:r>
          </a:p>
          <a:p>
            <a:endParaRPr lang="en-US" dirty="0"/>
          </a:p>
          <a:p>
            <a:endParaRPr lang="en-US" dirty="0"/>
          </a:p>
          <a:p>
            <a:r>
              <a:rPr lang="en-US" b="1" dirty="0"/>
              <a:t>Access for All:</a:t>
            </a:r>
            <a:endParaRPr lang="en-US" dirty="0"/>
          </a:p>
          <a:p>
            <a:pPr lvl="1"/>
            <a:r>
              <a:rPr lang="en-US" dirty="0"/>
              <a:t>Libraries provide equal access to information and resources, regardless of socioeconomic status, race, or background.</a:t>
            </a:r>
          </a:p>
          <a:p>
            <a:pPr lvl="1"/>
            <a:r>
              <a:rPr lang="en-US" dirty="0"/>
              <a:t>They ensure everyone has the opportunity to learn and grow.</a:t>
            </a:r>
          </a:p>
          <a:p>
            <a:r>
              <a:rPr lang="en-US" b="1" dirty="0"/>
              <a:t>Inclusive Programs and Services:</a:t>
            </a:r>
            <a:endParaRPr lang="en-US" dirty="0"/>
          </a:p>
          <a:p>
            <a:pPr lvl="1"/>
            <a:r>
              <a:rPr lang="en-US" dirty="0"/>
              <a:t>Libraries offer programs specifically designed to meet the needs of marginalized and underserved communities.</a:t>
            </a:r>
          </a:p>
          <a:p>
            <a:pPr lvl="1"/>
            <a:r>
              <a:rPr lang="en-US" dirty="0"/>
              <a:t>Examples include literacy programs, language learning resources, and support for individuals with disabilities.</a:t>
            </a:r>
          </a:p>
          <a:p>
            <a:r>
              <a:rPr lang="en-US" b="1" dirty="0"/>
              <a:t>Safe Spaces:</a:t>
            </a:r>
            <a:endParaRPr lang="en-US" dirty="0"/>
          </a:p>
          <a:p>
            <a:pPr lvl="1"/>
            <a:r>
              <a:rPr lang="en-US" dirty="0"/>
              <a:t>Libraries serve as safe, neutral spaces where all community members are welcome and respected.</a:t>
            </a:r>
          </a:p>
          <a:p>
            <a:pPr lvl="1"/>
            <a:r>
              <a:rPr lang="en-US" dirty="0"/>
              <a:t>They provide refuge and support for vulnerable populations, including the homeless and refugees.</a:t>
            </a:r>
          </a:p>
          <a:p>
            <a:r>
              <a:rPr lang="en-US" b="1" dirty="0"/>
              <a:t>Advocacy and Awareness:</a:t>
            </a:r>
            <a:endParaRPr lang="en-US" dirty="0"/>
          </a:p>
          <a:p>
            <a:pPr lvl="1"/>
            <a:r>
              <a:rPr lang="en-US" dirty="0"/>
              <a:t>Libraries actively promote awareness of social justice issues through collections, displays, and events.</a:t>
            </a:r>
          </a:p>
          <a:p>
            <a:pPr lvl="1"/>
            <a:r>
              <a:rPr lang="en-US" dirty="0"/>
              <a:t>They host discussions, workshops, and panels on topics such as racism, inequality, and human rights.</a:t>
            </a:r>
          </a:p>
          <a:p>
            <a:r>
              <a:rPr lang="en-US" b="1" dirty="0"/>
              <a:t>Digital Equity:</a:t>
            </a:r>
            <a:endParaRPr lang="en-US" dirty="0"/>
          </a:p>
          <a:p>
            <a:pPr lvl="1"/>
            <a:r>
              <a:rPr lang="en-US" dirty="0"/>
              <a:t>Libraries help bridge the digital divide by providing free access to technology and the internet.</a:t>
            </a:r>
          </a:p>
          <a:p>
            <a:pPr lvl="1"/>
            <a:r>
              <a:rPr lang="en-US" dirty="0"/>
              <a:t>They offer digital literacy training to ensure everyone can participate in the digital world.</a:t>
            </a:r>
          </a:p>
          <a:p>
            <a:r>
              <a:rPr lang="en-US" b="1" dirty="0"/>
              <a:t>Empowering Communities:</a:t>
            </a:r>
            <a:endParaRPr lang="en-US" dirty="0"/>
          </a:p>
          <a:p>
            <a:pPr lvl="1"/>
            <a:r>
              <a:rPr lang="en-US" dirty="0"/>
              <a:t>Libraries empower individuals by providing resources for education, employment, and personal development.</a:t>
            </a:r>
          </a:p>
          <a:p>
            <a:pPr lvl="1"/>
            <a:r>
              <a:rPr lang="en-US" dirty="0"/>
              <a:t>They foster community engagement and civic participation.</a:t>
            </a:r>
          </a:p>
        </p:txBody>
      </p:sp>
      <p:sp>
        <p:nvSpPr>
          <p:cNvPr id="4" name="Slide Number Placeholder 3"/>
          <p:cNvSpPr>
            <a:spLocks noGrp="1"/>
          </p:cNvSpPr>
          <p:nvPr>
            <p:ph type="sldNum" sz="quarter" idx="5"/>
          </p:nvPr>
        </p:nvSpPr>
        <p:spPr/>
        <p:txBody>
          <a:bodyPr/>
          <a:lstStyle/>
          <a:p>
            <a:fld id="{CAAA36B6-274E-4BA8-97F1-7C3001AF5B7D}" type="slidenum">
              <a:rPr lang="en-US" smtClean="0"/>
              <a:t>23</a:t>
            </a:fld>
            <a:endParaRPr lang="en-US"/>
          </a:p>
        </p:txBody>
      </p:sp>
    </p:spTree>
    <p:extLst>
      <p:ext uri="{BB962C8B-B14F-4D97-AF65-F5344CB8AC3E}">
        <p14:creationId xmlns:p14="http://schemas.microsoft.com/office/powerpoint/2010/main" val="2751220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There are many resources available from libraries. Using our online platform </a:t>
            </a:r>
            <a:r>
              <a:rPr lang="en-US" sz="1200" b="0" i="0" kern="1200" dirty="0" err="1">
                <a:solidFill>
                  <a:schemeClr val="tx1"/>
                </a:solidFill>
                <a:effectLst/>
                <a:latin typeface="+mn-lt"/>
                <a:ea typeface="+mn-ea"/>
                <a:cs typeface="+mn-cs"/>
              </a:rPr>
              <a:t>LibbyRead</a:t>
            </a:r>
            <a:r>
              <a:rPr lang="en-US" sz="1200" b="0" i="0" kern="1200" dirty="0">
                <a:solidFill>
                  <a:schemeClr val="tx1"/>
                </a:solidFill>
                <a:effectLst/>
                <a:latin typeface="+mn-lt"/>
                <a:ea typeface="+mn-ea"/>
                <a:cs typeface="+mn-cs"/>
              </a:rPr>
              <a:t> along books on Libby</a:t>
            </a:r>
          </a:p>
          <a:p>
            <a:pPr lvl="0"/>
            <a:r>
              <a:rPr lang="en-US" sz="1200" b="0" i="0" kern="1200" dirty="0">
                <a:solidFill>
                  <a:schemeClr val="tx1"/>
                </a:solidFill>
                <a:effectLst/>
                <a:latin typeface="+mn-lt"/>
                <a:ea typeface="+mn-ea"/>
                <a:cs typeface="+mn-cs"/>
              </a:rPr>
              <a:t>https://www.learningexpresshub.com/ProductEngine/LELIndex.html#/center/adult-learning-center/home</a:t>
            </a:r>
          </a:p>
          <a:p>
            <a:pPr lvl="0"/>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MANGO  languages - A blend of the right content at the right time, with intelligent algorithms, high-quality audio, and powered by proven methodologies, Mango’s adaptive learning process evolves to your progress and unique learning behaviors, preparing you to start the conversation with confidence. They list 99 languages on their website but some are specialty…. Oktoberfest German, French – Wine &amp; Cheese, St. Patrick’s Day Irish… Do you see a theme here for their specialty languages? </a:t>
            </a:r>
          </a:p>
          <a:p>
            <a:pPr lvl="0"/>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Peterson’s - Prepare for standardized tests with </a:t>
            </a:r>
            <a:r>
              <a:rPr lang="en-US" sz="1200" b="0" i="0" kern="1200" dirty="0" err="1">
                <a:solidFill>
                  <a:schemeClr val="tx1"/>
                </a:solidFill>
                <a:effectLst/>
                <a:latin typeface="+mn-lt"/>
                <a:ea typeface="+mn-ea"/>
                <a:cs typeface="+mn-cs"/>
              </a:rPr>
              <a:t>ebooks</a:t>
            </a:r>
            <a:r>
              <a:rPr lang="en-US" sz="1200" b="0" i="0" kern="1200" dirty="0">
                <a:solidFill>
                  <a:schemeClr val="tx1"/>
                </a:solidFill>
                <a:effectLst/>
                <a:latin typeface="+mn-lt"/>
                <a:ea typeface="+mn-ea"/>
                <a:cs typeface="+mn-cs"/>
              </a:rPr>
              <a:t>, online courses and full-length practice tests for GED, SAT, ACT, AP, PSAT, GRE, LSAT, MCAT, TOEFL, U.S. citizenship and more. Create your résumé, find your ideal career direction and search for your next job. Their prep also includes journeyman exam prep, cosmetology, real estate, social work.. And it also has resources for foundational skills in math, science, reading, writing. </a:t>
            </a:r>
          </a:p>
          <a:p>
            <a:pPr lvl="0"/>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literacy nonprofits in the state that focus on adults. Here are two that I found – one in Whatcom and one in the Seattle area. Nonprofits are amazing partners and collaborating can help lift both your organization and theirs.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Literacy Source – Offers to Seattle area residents </a:t>
            </a:r>
            <a:r>
              <a:rPr lang="en-US" sz="1200" kern="1200" cap="none" baseline="0" dirty="0">
                <a:solidFill>
                  <a:schemeClr val="tx1"/>
                </a:solidFill>
                <a:effectLst/>
                <a:latin typeface="+mn-lt"/>
                <a:ea typeface="+mn-ea"/>
                <a:cs typeface="+mn-cs"/>
              </a:rPr>
              <a:t>ADULT BASIC EDUCATION (ABE), ENGLISH FOR SPEAKERS OF OTHER LANGUAGES (ESOL), CITIZENSHIP PREPARATION, DIGITAL LITERACY, GED PREPARATION and READY TO WORK</a:t>
            </a:r>
          </a:p>
          <a:p>
            <a:pPr lvl="0"/>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24</a:t>
            </a:fld>
            <a:endParaRPr lang="en-US"/>
          </a:p>
        </p:txBody>
      </p:sp>
    </p:spTree>
    <p:extLst>
      <p:ext uri="{BB962C8B-B14F-4D97-AF65-F5344CB8AC3E}">
        <p14:creationId xmlns:p14="http://schemas.microsoft.com/office/powerpoint/2010/main" val="595280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2-1-1 has a wealth of information about resources across the state. Lots of investment was made into 2-1-1 during the pandemic. Here it found 287 resources related to adult literacy programs in the state. I used it to search for resume help, it brought up resources. </a:t>
            </a:r>
          </a:p>
          <a:p>
            <a:pPr lvl="0"/>
            <a:endParaRPr lang="en-US" dirty="0"/>
          </a:p>
          <a:p>
            <a:pPr lvl="0"/>
            <a:r>
              <a:rPr lang="en-US" dirty="0"/>
              <a:t>A quick online search found lots of resources for ESL, GED and adult literacy resources. Reaching out to your library to see if they are aware of other resources is also a great idea always. </a:t>
            </a:r>
          </a:p>
        </p:txBody>
      </p:sp>
      <p:sp>
        <p:nvSpPr>
          <p:cNvPr id="4" name="Slide Number Placeholder 3"/>
          <p:cNvSpPr>
            <a:spLocks noGrp="1"/>
          </p:cNvSpPr>
          <p:nvPr>
            <p:ph type="sldNum" sz="quarter" idx="5"/>
          </p:nvPr>
        </p:nvSpPr>
        <p:spPr/>
        <p:txBody>
          <a:bodyPr/>
          <a:lstStyle/>
          <a:p>
            <a:fld id="{CAAA36B6-274E-4BA8-97F1-7C3001AF5B7D}" type="slidenum">
              <a:rPr lang="en-US" smtClean="0"/>
              <a:t>25</a:t>
            </a:fld>
            <a:endParaRPr lang="en-US"/>
          </a:p>
        </p:txBody>
      </p:sp>
    </p:spTree>
    <p:extLst>
      <p:ext uri="{BB962C8B-B14F-4D97-AF65-F5344CB8AC3E}">
        <p14:creationId xmlns:p14="http://schemas.microsoft.com/office/powerpoint/2010/main" val="3658217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the WSL, so many of these are accessible through your local library. </a:t>
            </a:r>
          </a:p>
          <a:p>
            <a:endParaRPr lang="en-US" dirty="0"/>
          </a:p>
          <a:p>
            <a:r>
              <a:rPr lang="en-US" dirty="0"/>
              <a:t>Locally our local law enforcement agencies offer information about online safety and cyber security.</a:t>
            </a:r>
          </a:p>
          <a:p>
            <a:endParaRPr lang="en-US" dirty="0"/>
          </a:p>
          <a:p>
            <a:r>
              <a:rPr lang="en-US" dirty="0"/>
              <a:t>Goodwill Industries offers local digital literacy classes at our libraries and distributed laptops to the public. </a:t>
            </a:r>
          </a:p>
          <a:p>
            <a:br>
              <a:rPr lang="en-US" dirty="0"/>
            </a:br>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26</a:t>
            </a:fld>
            <a:endParaRPr lang="en-US"/>
          </a:p>
        </p:txBody>
      </p:sp>
    </p:spTree>
    <p:extLst>
      <p:ext uri="{BB962C8B-B14F-4D97-AF65-F5344CB8AC3E}">
        <p14:creationId xmlns:p14="http://schemas.microsoft.com/office/powerpoint/2010/main" val="1225271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WOW – </a:t>
            </a:r>
            <a:r>
              <a:rPr lang="en-US" sz="1200" b="0" i="0" u="none" strike="noStrike" kern="1200" baseline="0" dirty="0">
                <a:solidFill>
                  <a:schemeClr val="tx1"/>
                </a:solidFill>
                <a:latin typeface="+mn-lt"/>
                <a:ea typeface="+mn-ea"/>
                <a:cs typeface="+mn-cs"/>
              </a:rPr>
              <a:t>Women of Wisdom Tri-Cities was awarded $375,000 under the Community Reinvestment Project to</a:t>
            </a:r>
          </a:p>
          <a:p>
            <a:r>
              <a:rPr lang="en-US" sz="1200" b="0" i="0" u="none" strike="noStrike" kern="1200" baseline="0" dirty="0">
                <a:solidFill>
                  <a:schemeClr val="tx1"/>
                </a:solidFill>
                <a:latin typeface="+mn-lt"/>
                <a:ea typeface="+mn-ea"/>
                <a:cs typeface="+mn-cs"/>
              </a:rPr>
              <a:t>provide no-cost financial coaching including homebuyer education, business coaching, retirement</a:t>
            </a:r>
          </a:p>
          <a:p>
            <a:r>
              <a:rPr lang="en-US" sz="1200" b="0" i="0" u="none" strike="noStrike" kern="1200" baseline="0" dirty="0">
                <a:solidFill>
                  <a:schemeClr val="tx1"/>
                </a:solidFill>
                <a:latin typeface="+mn-lt"/>
                <a:ea typeface="+mn-ea"/>
                <a:cs typeface="+mn-cs"/>
              </a:rPr>
              <a:t>planning, debt remediation, and more to help community members build a stable financial future. As</a:t>
            </a:r>
          </a:p>
          <a:p>
            <a:r>
              <a:rPr lang="en-US" sz="1200" b="0" i="0" u="none" strike="noStrike" kern="1200" baseline="0" dirty="0">
                <a:solidFill>
                  <a:schemeClr val="tx1"/>
                </a:solidFill>
                <a:latin typeface="+mn-lt"/>
                <a:ea typeface="+mn-ea"/>
                <a:cs typeface="+mn-cs"/>
              </a:rPr>
              <a:t>part of this program, WOW Tri-Cities also provides career development such as resume building, job</a:t>
            </a:r>
          </a:p>
          <a:p>
            <a:r>
              <a:rPr lang="en-US" sz="1200" b="0" i="0" u="none" strike="noStrike" kern="1200" baseline="0" dirty="0">
                <a:solidFill>
                  <a:schemeClr val="tx1"/>
                </a:solidFill>
                <a:latin typeface="+mn-lt"/>
                <a:ea typeface="+mn-ea"/>
                <a:cs typeface="+mn-cs"/>
              </a:rPr>
              <a:t>search, interview preparation, and continuing education.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WorkSource</a:t>
            </a:r>
            <a:r>
              <a:rPr lang="en-US" sz="1200" b="0" i="0" u="none" strike="noStrike" kern="1200" baseline="0" dirty="0">
                <a:solidFill>
                  <a:schemeClr val="tx1"/>
                </a:solidFill>
                <a:latin typeface="+mn-lt"/>
                <a:ea typeface="+mn-ea"/>
                <a:cs typeface="+mn-cs"/>
              </a:rPr>
              <a:t> has been a tremendous partner for MCL and to our community. They provide us </a:t>
            </a:r>
            <a:r>
              <a:rPr lang="en-US" sz="1200" b="0" i="0" u="none" strike="noStrike" kern="1200" baseline="0" dirty="0" err="1">
                <a:solidFill>
                  <a:schemeClr val="tx1"/>
                </a:solidFill>
                <a:latin typeface="+mn-lt"/>
                <a:ea typeface="+mn-ea"/>
                <a:cs typeface="+mn-cs"/>
              </a:rPr>
              <a:t>flashdrives</a:t>
            </a:r>
            <a:r>
              <a:rPr lang="en-US" sz="1200" b="0" i="0" u="none" strike="noStrike" kern="1200" baseline="0" dirty="0">
                <a:solidFill>
                  <a:schemeClr val="tx1"/>
                </a:solidFill>
                <a:latin typeface="+mn-lt"/>
                <a:ea typeface="+mn-ea"/>
                <a:cs typeface="+mn-cs"/>
              </a:rPr>
              <a:t> with resources on them to help job seekers. We cross promote events, have them host events in our spaces and work together on projects. . </a:t>
            </a:r>
          </a:p>
          <a:p>
            <a:endParaRPr lang="en-US" sz="1200" b="0"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The Benton-Franklin Workforce Development Council (BFWDC) is the convener of regional workforce development efforts and they are working to put a connection site into our Benton City branch a work station, in conjunction with </a:t>
            </a:r>
            <a:r>
              <a:rPr lang="en-US" sz="1200" b="0" i="0" kern="1200" dirty="0" err="1">
                <a:solidFill>
                  <a:schemeClr val="tx1"/>
                </a:solidFill>
                <a:effectLst/>
                <a:latin typeface="+mn-lt"/>
                <a:ea typeface="+mn-ea"/>
                <a:cs typeface="+mn-cs"/>
              </a:rPr>
              <a:t>Worksource</a:t>
            </a:r>
            <a:r>
              <a:rPr lang="en-US" sz="1200" b="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Connection sites</a:t>
            </a:r>
            <a:r>
              <a:rPr lang="en-US" sz="1200" kern="1200" dirty="0">
                <a:solidFill>
                  <a:schemeClr val="tx1"/>
                </a:solidFill>
                <a:effectLst/>
                <a:latin typeface="+mn-lt"/>
                <a:ea typeface="+mn-ea"/>
                <a:cs typeface="+mn-cs"/>
              </a:rPr>
              <a:t> are publicly available computer(s) with Internet access, the ability to connect to job search services, unemployment, online learning, skills development, etc. They are accessible to the general public during regularly scheduled, posted days and hours. There will be a dedicated work station and computer for this effort. </a:t>
            </a:r>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27</a:t>
            </a:fld>
            <a:endParaRPr lang="en-US"/>
          </a:p>
        </p:txBody>
      </p:sp>
    </p:spTree>
    <p:extLst>
      <p:ext uri="{BB962C8B-B14F-4D97-AF65-F5344CB8AC3E}">
        <p14:creationId xmlns:p14="http://schemas.microsoft.com/office/powerpoint/2010/main" val="1841355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 Literacy Programs: Supporting Whole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introduce the concept of family literacy programs and their significance.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Promoting Intergenerational Learning:</a:t>
            </a:r>
            <a:endParaRPr lang="en-US" dirty="0"/>
          </a:p>
          <a:p>
            <a:pPr lvl="1"/>
            <a:r>
              <a:rPr lang="en-US" dirty="0"/>
              <a:t>Family literacy programs encourage parents and children to learn together.</a:t>
            </a:r>
          </a:p>
          <a:p>
            <a:pPr lvl="1"/>
            <a:r>
              <a:rPr lang="en-US" dirty="0"/>
              <a:t>They foster a culture of learning within the household, benefiting all family members.</a:t>
            </a:r>
          </a:p>
          <a:p>
            <a:r>
              <a:rPr lang="en-US" b="1" dirty="0"/>
              <a:t>Building Literacy Skills:</a:t>
            </a:r>
            <a:endParaRPr lang="en-US" dirty="0"/>
          </a:p>
          <a:p>
            <a:pPr lvl="1"/>
            <a:r>
              <a:rPr lang="en-US" dirty="0"/>
              <a:t>Programs are designed to improve reading, writing, and communication skills for both adults and children.</a:t>
            </a:r>
          </a:p>
          <a:p>
            <a:pPr lvl="1"/>
            <a:r>
              <a:rPr lang="en-US" dirty="0"/>
              <a:t>They provide resources and activities that cater to different literacy levels.</a:t>
            </a:r>
          </a:p>
          <a:p>
            <a:r>
              <a:rPr lang="en-US" b="1" dirty="0"/>
              <a:t>Enhancing Parent-Child Bonding:</a:t>
            </a:r>
            <a:endParaRPr lang="en-US" dirty="0"/>
          </a:p>
          <a:p>
            <a:pPr lvl="1"/>
            <a:r>
              <a:rPr lang="en-US" dirty="0"/>
              <a:t>Activities like </a:t>
            </a:r>
            <a:r>
              <a:rPr lang="en-US" dirty="0" err="1"/>
              <a:t>storytime</a:t>
            </a:r>
            <a:r>
              <a:rPr lang="en-US" dirty="0"/>
              <a:t>, reading clubs, and educational games strengthen the bond between parents and children.</a:t>
            </a:r>
          </a:p>
          <a:p>
            <a:pPr lvl="1"/>
            <a:r>
              <a:rPr lang="en-US" dirty="0"/>
              <a:t>Shared learning experiences create lasting positive memories.</a:t>
            </a:r>
          </a:p>
          <a:p>
            <a:r>
              <a:rPr lang="en-US" b="1" dirty="0"/>
              <a:t>Supporting Parental Involvement:</a:t>
            </a:r>
            <a:endParaRPr lang="en-US" dirty="0"/>
          </a:p>
          <a:p>
            <a:pPr lvl="1"/>
            <a:r>
              <a:rPr lang="en-US" dirty="0"/>
              <a:t>Programs empower parents to take an active role in their children’s education.</a:t>
            </a:r>
          </a:p>
          <a:p>
            <a:pPr lvl="1"/>
            <a:r>
              <a:rPr lang="en-US" dirty="0"/>
              <a:t>They offer workshops and resources to help parents support their children’s academic progress.</a:t>
            </a:r>
          </a:p>
          <a:p>
            <a:r>
              <a:rPr lang="en-US" b="1" dirty="0"/>
              <a:t>Providing Access to Resources:</a:t>
            </a:r>
            <a:endParaRPr lang="en-US" dirty="0"/>
          </a:p>
          <a:p>
            <a:pPr lvl="1"/>
            <a:r>
              <a:rPr lang="en-US" dirty="0"/>
              <a:t>Families gain access to books, educational materials, and technology.</a:t>
            </a:r>
          </a:p>
          <a:p>
            <a:pPr lvl="1"/>
            <a:r>
              <a:rPr lang="en-US" dirty="0"/>
              <a:t>Libraries often provide multilingual resources to cater to diverse communities.</a:t>
            </a:r>
          </a:p>
          <a:p>
            <a:r>
              <a:rPr lang="en-US" b="1" dirty="0"/>
              <a:t>Creating a Supportive Community:</a:t>
            </a:r>
            <a:endParaRPr lang="en-US" dirty="0"/>
          </a:p>
          <a:p>
            <a:pPr lvl="1"/>
            <a:r>
              <a:rPr lang="en-US" dirty="0"/>
              <a:t>Family literacy programs build a sense of community among participating families.</a:t>
            </a:r>
          </a:p>
          <a:p>
            <a:pPr lvl="1"/>
            <a:r>
              <a:rPr lang="en-US" dirty="0"/>
              <a:t>They offer opportunities for families to connect, share experiences, and support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28</a:t>
            </a:fld>
            <a:endParaRPr lang="en-US"/>
          </a:p>
        </p:txBody>
      </p:sp>
    </p:spTree>
    <p:extLst>
      <p:ext uri="{BB962C8B-B14F-4D97-AF65-F5344CB8AC3E}">
        <p14:creationId xmlns:p14="http://schemas.microsoft.com/office/powerpoint/2010/main" val="3984733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Future Directions: Innovation and Growth in Libraries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fontAlgn="base"/>
            <a:r>
              <a:rPr lang="en-US" sz="1200" b="0" i="0" kern="1200" dirty="0">
                <a:solidFill>
                  <a:schemeClr val="tx1"/>
                </a:solidFill>
                <a:effectLst/>
                <a:latin typeface="+mn-lt"/>
                <a:ea typeface="+mn-ea"/>
                <a:cs typeface="+mn-cs"/>
              </a:rPr>
              <a:t>Libraries do not exist in a vacuum – they are there to serve.</a:t>
            </a:r>
          </a:p>
          <a:p>
            <a:pPr fontAlgn="base"/>
            <a:r>
              <a:rPr lang="en-US" sz="1200" b="0" i="0" kern="1200" dirty="0">
                <a:solidFill>
                  <a:schemeClr val="tx1"/>
                </a:solidFill>
                <a:effectLst/>
                <a:latin typeface="+mn-lt"/>
                <a:ea typeface="+mn-ea"/>
                <a:cs typeface="+mn-cs"/>
              </a:rPr>
              <a:t>Through providing access to knowledge, as well as an open, welcoming public space, they help others help themselves.</a:t>
            </a:r>
          </a:p>
          <a:p>
            <a:pPr fontAlgn="base"/>
            <a:r>
              <a:rPr lang="en-US" sz="1200" b="0" i="0" kern="1200" dirty="0">
                <a:solidFill>
                  <a:schemeClr val="tx1"/>
                </a:solidFill>
                <a:effectLst/>
                <a:latin typeface="+mn-lt"/>
                <a:ea typeface="+mn-ea"/>
                <a:cs typeface="+mn-cs"/>
              </a:rPr>
              <a:t>But they are also dependent on external support. This isn’t just about the politicians, officials or senior management who decide on budgets, staffing, or laws. It’s also about those who influence the decision-makers, about public opinion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b="1" dirty="0"/>
          </a:p>
          <a:p>
            <a:endParaRPr lang="en-US" b="1" dirty="0"/>
          </a:p>
          <a:p>
            <a:r>
              <a:rPr lang="en-US" b="1" dirty="0"/>
              <a:t>Embracing Digital Transformation:</a:t>
            </a:r>
            <a:endParaRPr lang="en-US" dirty="0"/>
          </a:p>
          <a:p>
            <a:pPr lvl="1"/>
            <a:r>
              <a:rPr lang="en-US" dirty="0"/>
              <a:t>Expand digital collections and online resources.</a:t>
            </a:r>
          </a:p>
          <a:p>
            <a:pPr lvl="1"/>
            <a:r>
              <a:rPr lang="en-US" dirty="0"/>
              <a:t>Implement advanced technologies like AI and VR for interactive learning experiences.</a:t>
            </a:r>
          </a:p>
          <a:p>
            <a:r>
              <a:rPr lang="en-US" b="1" dirty="0"/>
              <a:t>Enhanced Community Engagement:</a:t>
            </a:r>
            <a:endParaRPr lang="en-US" dirty="0"/>
          </a:p>
          <a:p>
            <a:pPr lvl="1"/>
            <a:r>
              <a:rPr lang="en-US" dirty="0"/>
              <a:t>Develop more community-centered programs and services.</a:t>
            </a:r>
          </a:p>
          <a:p>
            <a:pPr lvl="1"/>
            <a:r>
              <a:rPr lang="en-US" dirty="0"/>
              <a:t>Increase partnerships with local organizations and schools.</a:t>
            </a:r>
          </a:p>
          <a:p>
            <a:r>
              <a:rPr lang="en-US" b="1" dirty="0"/>
              <a:t>Advocacy for Libraries:</a:t>
            </a:r>
            <a:endParaRPr lang="en-US" dirty="0"/>
          </a:p>
          <a:p>
            <a:r>
              <a:rPr lang="en-US" dirty="0"/>
              <a:t>	Advocate for increased funding and resources to support library initiatives.</a:t>
            </a:r>
          </a:p>
          <a:p>
            <a:r>
              <a:rPr lang="en-US" dirty="0"/>
              <a:t>	Raise public awareness about the vital role libraries play in communities.</a:t>
            </a:r>
          </a:p>
          <a:p>
            <a:r>
              <a:rPr lang="en-US" dirty="0"/>
              <a:t>	Engage with policymakers and stakeholders to champion the importance of libraries.</a:t>
            </a:r>
          </a:p>
          <a:p>
            <a:pPr lvl="1"/>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29</a:t>
            </a:fld>
            <a:endParaRPr lang="en-US"/>
          </a:p>
        </p:txBody>
      </p:sp>
    </p:spTree>
    <p:extLst>
      <p:ext uri="{BB962C8B-B14F-4D97-AF65-F5344CB8AC3E}">
        <p14:creationId xmlns:p14="http://schemas.microsoft.com/office/powerpoint/2010/main" val="1515448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30</a:t>
            </a:fld>
            <a:endParaRPr lang="en-US"/>
          </a:p>
        </p:txBody>
      </p:sp>
    </p:spTree>
    <p:extLst>
      <p:ext uri="{BB962C8B-B14F-4D97-AF65-F5344CB8AC3E}">
        <p14:creationId xmlns:p14="http://schemas.microsoft.com/office/powerpoint/2010/main" val="238624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This is a map from the Washington State Library. We’re going to start with an overview of public libraries in Washington state. Everyone is aware of how diverse our state is, whether red or blue, east or west, urban or rural, city blocks or corn stalks. Each of these regions or blue dots has their own personality, values and opinions.  </a:t>
            </a:r>
          </a:p>
          <a:p>
            <a:endParaRPr lang="en-US" sz="700" dirty="0"/>
          </a:p>
          <a:p>
            <a:r>
              <a:rPr lang="en-US" sz="700" dirty="0"/>
              <a:t>Our library district is in peach here. The City of Richland is a municipal library, a donut hole in the middle of our district, and serves Richland residents. </a:t>
            </a:r>
          </a:p>
          <a:p>
            <a:endParaRPr lang="en-US" sz="1000" dirty="0"/>
          </a:p>
        </p:txBody>
      </p:sp>
      <p:sp>
        <p:nvSpPr>
          <p:cNvPr id="4" name="Slide Number Placeholder 3"/>
          <p:cNvSpPr>
            <a:spLocks noGrp="1"/>
          </p:cNvSpPr>
          <p:nvPr>
            <p:ph type="sldNum" sz="quarter" idx="5"/>
          </p:nvPr>
        </p:nvSpPr>
        <p:spPr/>
        <p:txBody>
          <a:bodyPr/>
          <a:lstStyle/>
          <a:p>
            <a:fld id="{CAAA36B6-274E-4BA8-97F1-7C3001AF5B7D}" type="slidenum">
              <a:rPr lang="en-US" smtClean="0"/>
              <a:t>4</a:t>
            </a:fld>
            <a:endParaRPr lang="en-US"/>
          </a:p>
        </p:txBody>
      </p:sp>
    </p:spTree>
    <p:extLst>
      <p:ext uri="{BB962C8B-B14F-4D97-AF65-F5344CB8AC3E}">
        <p14:creationId xmlns:p14="http://schemas.microsoft.com/office/powerpoint/2010/main" val="3701843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a:t>
            </a:r>
          </a:p>
        </p:txBody>
      </p:sp>
      <p:sp>
        <p:nvSpPr>
          <p:cNvPr id="4" name="Slide Number Placeholder 3"/>
          <p:cNvSpPr>
            <a:spLocks noGrp="1"/>
          </p:cNvSpPr>
          <p:nvPr>
            <p:ph type="sldNum" sz="quarter" idx="5"/>
          </p:nvPr>
        </p:nvSpPr>
        <p:spPr/>
        <p:txBody>
          <a:bodyPr/>
          <a:lstStyle/>
          <a:p>
            <a:fld id="{CAAA36B6-274E-4BA8-97F1-7C3001AF5B7D}" type="slidenum">
              <a:rPr lang="en-US" smtClean="0"/>
              <a:t>31</a:t>
            </a:fld>
            <a:endParaRPr lang="en-US"/>
          </a:p>
        </p:txBody>
      </p:sp>
    </p:spTree>
    <p:extLst>
      <p:ext uri="{BB962C8B-B14F-4D97-AF65-F5344CB8AC3E}">
        <p14:creationId xmlns:p14="http://schemas.microsoft.com/office/powerpoint/2010/main" val="73173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MCL is a library special purpose district, established by a public vote in 1948 and began serving residents of Kennewick, Benton County and Franklin County in 1949. We are celebrating our 75</a:t>
            </a:r>
            <a:r>
              <a:rPr lang="en-US" baseline="30000" dirty="0"/>
              <a:t>th</a:t>
            </a:r>
            <a:r>
              <a:rPr lang="en-US" dirty="0"/>
              <a:t> year of service this year. </a:t>
            </a:r>
          </a:p>
          <a:p>
            <a:endParaRPr lang="en-US" dirty="0"/>
          </a:p>
          <a:p>
            <a:r>
              <a:rPr lang="en-US" dirty="0"/>
              <a:t>Municipal (City): part of city government, serving city residents; funded by city council appropriation. Those are those blue dots on the map and the donut hole of Richland in our district. </a:t>
            </a:r>
          </a:p>
          <a:p>
            <a:endParaRPr lang="en-US" dirty="0"/>
          </a:p>
          <a:p>
            <a:r>
              <a:rPr lang="en-US" dirty="0"/>
              <a:t>Districts, whether a county, partial-county, island or regional. MCL, as a special purpose district is not part of county or city government serving affiliated residents. We are funded by dedicated property taxes and contract fees.</a:t>
            </a:r>
          </a:p>
          <a:p>
            <a:endParaRPr lang="en-US" dirty="0"/>
          </a:p>
          <a:p>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5</a:t>
            </a:fld>
            <a:endParaRPr lang="en-US"/>
          </a:p>
        </p:txBody>
      </p:sp>
    </p:spTree>
    <p:extLst>
      <p:ext uri="{BB962C8B-B14F-4D97-AF65-F5344CB8AC3E}">
        <p14:creationId xmlns:p14="http://schemas.microsoft.com/office/powerpoint/2010/main" val="201118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919674A-8751-4E7F-8FD5-E9F35A9C9F7C}"/>
              </a:ext>
            </a:extLst>
          </p:cNvPr>
          <p:cNvSpPr>
            <a:spLocks noGrp="1"/>
          </p:cNvSpPr>
          <p:nvPr>
            <p:ph type="body" idx="1"/>
          </p:nvPr>
        </p:nvSpPr>
        <p:spPr/>
        <p:txBody>
          <a:bodyPr/>
          <a:lstStyle/>
          <a:p>
            <a:r>
              <a:rPr lang="en-US" dirty="0"/>
              <a:t>You can see here a chart of the 13 largest library systems in the state. MCL is #10. </a:t>
            </a:r>
          </a:p>
          <a:p>
            <a:br>
              <a:rPr lang="en-US" dirty="0"/>
            </a:br>
            <a:r>
              <a:rPr lang="en-US" dirty="0"/>
              <a:t>The previous slide illustrated the different types of library systems shown in the first column. The following columns show population, number of full time employees, and the total operating expenditures of the 13 largest library systems in our state. </a:t>
            </a:r>
          </a:p>
          <a:p>
            <a:endParaRPr lang="en-US" dirty="0"/>
          </a:p>
          <a:p>
            <a:r>
              <a:rPr lang="en-US" dirty="0"/>
              <a:t>There are many ways in which public libraries differ, so many more beyond this slide. Take a look at </a:t>
            </a:r>
            <a:r>
              <a:rPr lang="en-US" dirty="0" err="1"/>
              <a:t>Sno</a:t>
            </a:r>
            <a:r>
              <a:rPr lang="en-US" dirty="0"/>
              <a:t>-Isle, an intercounty district serving Island and Snohomish counties just to the north of Seattle, and Seattle Public, a municipal library. The populations are pretty similar. Seattle Public has 27 branches and </a:t>
            </a:r>
            <a:r>
              <a:rPr lang="en-US" dirty="0" err="1"/>
              <a:t>Sno</a:t>
            </a:r>
            <a:r>
              <a:rPr lang="en-US" dirty="0"/>
              <a:t> Isle 23 branches.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Seattle’s budget, provided by a city council appropriation, is 50% more than </a:t>
            </a:r>
            <a:r>
              <a:rPr lang="en-US" dirty="0" err="1"/>
              <a:t>Sno</a:t>
            </a:r>
            <a:r>
              <a:rPr lang="en-US" dirty="0"/>
              <a:t>-Isles’. And Seattle has about 55% more staff than </a:t>
            </a:r>
            <a:r>
              <a:rPr lang="en-US" dirty="0" err="1"/>
              <a:t>Sno</a:t>
            </a:r>
            <a:r>
              <a:rPr lang="en-US" dirty="0"/>
              <a:t>-Isle. For the sake of time, we will stop here but the differences between the services, collections and programs of these two libraries are vast.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thirteen largest library systems in the state, MCL has the lowest revenue per capita.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Impacting the budgets of these different systems are our levy rates which are unique to each system. Also impacting these systems, and may entities across the state is the a 1% limit on property tax increases that voters passed 2001. </a:t>
            </a:r>
          </a:p>
          <a:p>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7</a:t>
            </a:fld>
            <a:endParaRPr lang="en-US"/>
          </a:p>
        </p:txBody>
      </p:sp>
    </p:spTree>
    <p:extLst>
      <p:ext uri="{BB962C8B-B14F-4D97-AF65-F5344CB8AC3E}">
        <p14:creationId xmlns:p14="http://schemas.microsoft.com/office/powerpoint/2010/main" val="71220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in the Tri-Cities area, we are seeing a tremendous amount of growth, lots of housing being created for all the new residents moving to the area and our property values are also going up. Just in Kennewick alone our assessed valuations went from $9.6 million in 2023 to $11.6 million in 2024. So one would think libraries and other government entities are collecting more money and we are! You multiple that levy rate by the assessed values. YES! But not by much.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1% is added to MCL’s revenue from the previous year and then from there calculates the levy rate. Here you can see how this negatively impacts our levy rate and revenue.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Property Tax Revenue: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2024 $5,460,000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2023 $5,270,000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2022 $5,178,000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yes, our revenue from property taxes did go up. In 2023 it went up by $82,000. But you can imagine how it would make it challenging to continue to provide high quality library services and access to materials to more people with this increase. We won’t talk about publishing and inflation.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is not what we were invited here to talk about but in the words of </a:t>
            </a:r>
            <a:r>
              <a:rPr lang="en-US" dirty="0" err="1"/>
              <a:t>LaVar</a:t>
            </a:r>
            <a:r>
              <a:rPr lang="en-US" dirty="0"/>
              <a:t> Burton, the more you know… </a:t>
            </a:r>
          </a:p>
          <a:p>
            <a:endParaRPr lang="en-US" dirty="0"/>
          </a:p>
          <a:p>
            <a:endParaRPr lang="en-US" dirty="0"/>
          </a:p>
        </p:txBody>
      </p:sp>
      <p:sp>
        <p:nvSpPr>
          <p:cNvPr id="4" name="Slide Number Placeholder 3"/>
          <p:cNvSpPr>
            <a:spLocks noGrp="1"/>
          </p:cNvSpPr>
          <p:nvPr>
            <p:ph type="sldNum" sz="quarter" idx="5"/>
          </p:nvPr>
        </p:nvSpPr>
        <p:spPr/>
        <p:txBody>
          <a:bodyPr/>
          <a:lstStyle/>
          <a:p>
            <a:fld id="{CAAA36B6-274E-4BA8-97F1-7C3001AF5B7D}" type="slidenum">
              <a:rPr lang="en-US" smtClean="0"/>
              <a:t>8</a:t>
            </a:fld>
            <a:endParaRPr lang="en-US"/>
          </a:p>
        </p:txBody>
      </p:sp>
    </p:spTree>
    <p:extLst>
      <p:ext uri="{BB962C8B-B14F-4D97-AF65-F5344CB8AC3E}">
        <p14:creationId xmlns:p14="http://schemas.microsoft.com/office/powerpoint/2010/main" val="232573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C33EBC-31AE-4AA5-B0F3-50A2FD8B917B}"/>
              </a:ext>
            </a:extLst>
          </p:cNvPr>
          <p:cNvSpPr>
            <a:spLocks noGrp="1"/>
          </p:cNvSpPr>
          <p:nvPr>
            <p:ph type="body" idx="1"/>
          </p:nvPr>
        </p:nvSpPr>
        <p:spPr/>
        <p:txBody>
          <a:bodyPr/>
          <a:lstStyle/>
          <a:p>
            <a:r>
              <a:rPr lang="en-US" dirty="0"/>
              <a:t>Alright, back to libraries…. How many branches of public libraries are there in the state of Washington?</a:t>
            </a:r>
            <a:br>
              <a:rPr lang="en-US" dirty="0"/>
            </a:br>
            <a:br>
              <a:rPr lang="en-US" dirty="0"/>
            </a:br>
            <a:r>
              <a:rPr lang="en-US" dirty="0"/>
              <a:t>Less than 260?</a:t>
            </a:r>
          </a:p>
          <a:p>
            <a:r>
              <a:rPr lang="en-US" dirty="0"/>
              <a:t>Between 260 and 320?</a:t>
            </a:r>
          </a:p>
          <a:p>
            <a:r>
              <a:rPr lang="en-US" dirty="0"/>
              <a:t>More than 320?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from the WSL that shoes the 60 Public library systems in Washington. Within those 60 systems are 324 branches. Over 17,000 public libraries in the US (more libraries than McDonalds).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Every public library serves their community and is a reflection of their community. A great public library is listening to their community and using that feedback to determine their library services. The</a:t>
            </a:r>
            <a:r>
              <a:rPr lang="en-US" dirty="0"/>
              <a:t>ir mission, values, goals, programming and services are different. Their boards of trustees as well as their policies and procedures… those are all unique to each library system. Just as each elected official serves their constituents, libraries serve theirs and we are all unique. </a:t>
            </a:r>
          </a:p>
          <a:p>
            <a:endParaRPr lang="en-US" dirty="0"/>
          </a:p>
          <a:p>
            <a:r>
              <a:rPr lang="en-US" dirty="0"/>
              <a:t>As mentioned, MCL did a community needs assessment survey in 2022, ensuring that we are in alignment with our community needs, whether it be the programs we offer, the services we provide, it is important to MCL that we are providing value to our community. Our strategic focuses are literacy, enrichment and connection. With our very low levy rate, we have to be very strategic with our budget. Every thing we do has to be in alignment with our strategic plan in order to make an impact, be good stewards of our tax payer dollars and to provide value to our community. And for this reason, our literacy focus is geared towards young and school aged children. As we looked at post Covid reading scores, what our community said was most important to them, we had to narrow our focus. We would love to be everything to all people but we know that isn’t 1. realistic or 2. feasible with our funding levels. </a:t>
            </a:r>
          </a:p>
          <a:p>
            <a:endParaRPr lang="en-US" dirty="0"/>
          </a:p>
          <a:p>
            <a:r>
              <a:rPr lang="en-US" dirty="0"/>
              <a:t>We encourage you to reach out to your library, get to know your library staff, programs and services, and also be vocal about how you can partner, share resources and help one another with the communities you serve. </a:t>
            </a:r>
          </a:p>
        </p:txBody>
      </p:sp>
      <p:sp>
        <p:nvSpPr>
          <p:cNvPr id="4" name="Slide Number Placeholder 3"/>
          <p:cNvSpPr>
            <a:spLocks noGrp="1"/>
          </p:cNvSpPr>
          <p:nvPr>
            <p:ph type="sldNum" sz="quarter" idx="5"/>
          </p:nvPr>
        </p:nvSpPr>
        <p:spPr/>
        <p:txBody>
          <a:bodyPr/>
          <a:lstStyle/>
          <a:p>
            <a:fld id="{CAAA36B6-274E-4BA8-97F1-7C3001AF5B7D}" type="slidenum">
              <a:rPr lang="en-US" smtClean="0"/>
              <a:t>10</a:t>
            </a:fld>
            <a:endParaRPr lang="en-US"/>
          </a:p>
        </p:txBody>
      </p:sp>
    </p:spTree>
    <p:extLst>
      <p:ext uri="{BB962C8B-B14F-4D97-AF65-F5344CB8AC3E}">
        <p14:creationId xmlns:p14="http://schemas.microsoft.com/office/powerpoint/2010/main" val="838756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3469482"/>
            <a:ext cx="7772400" cy="1102519"/>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2973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4324350"/>
            <a:ext cx="1828800" cy="6096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319979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184579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D7AC63-A87B-4335-B39B-FDD26302DB9B}" type="datetimeFigureOut">
              <a:rPr lang="en-US" smtClean="0"/>
              <a:t>7/18/2024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5E8F1E-DE20-4D83-A719-CE34001BDFB2}" type="slidenum">
              <a:rPr lang="en-US" smtClean="0"/>
              <a:t>‹#›</a:t>
            </a:fld>
            <a:endParaRPr lang="en-US"/>
          </a:p>
        </p:txBody>
      </p:sp>
    </p:spTree>
    <p:extLst>
      <p:ext uri="{BB962C8B-B14F-4D97-AF65-F5344CB8AC3E}">
        <p14:creationId xmlns:p14="http://schemas.microsoft.com/office/powerpoint/2010/main" val="1287626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ar.pngtree.com/freepng/free-wifi-vector_9082233.html" TargetMode="External"/><Relationship Id="rId5" Type="http://schemas.openxmlformats.org/officeDocument/2006/relationships/image" Target="../media/image49.png"/><Relationship Id="rId4" Type="http://schemas.openxmlformats.org/officeDocument/2006/relationships/hyperlink" Target="https://www.bhphotovideo.com/c/product/1599857-REG/dell_k69d9_5483_aio_i5_10500t_8gb.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eburnley@midcolumbialibraries.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sschwan@midcolumbialibraries.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52EFF5-09FF-4215-859C-4A3EF1C454B3}"/>
              </a:ext>
            </a:extLst>
          </p:cNvPr>
          <p:cNvSpPr txBox="1">
            <a:spLocks noGrp="1"/>
          </p:cNvSpPr>
          <p:nvPr>
            <p:ph type="title" idx="4294967295"/>
          </p:nvPr>
        </p:nvSpPr>
        <p:spPr>
          <a:xfrm>
            <a:off x="152400" y="133350"/>
            <a:ext cx="8991600" cy="495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mj-cs"/>
              </a:rPr>
              <a:t>The Role of Public Libraries in Supporting Adult Basic Education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Enhancing Literacy, Skills and Community Connection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schemeClr val="tx1"/>
                </a:solidFill>
                <a:effectLst/>
                <a:uLnTx/>
                <a:uFillTx/>
                <a:latin typeface="+mj-lt"/>
                <a:ea typeface="+mj-ea"/>
                <a:cs typeface="+mj-cs"/>
              </a:rPr>
              <a:t>BEdA</a:t>
            </a:r>
            <a:r>
              <a:rPr kumimoji="0" lang="en-US" sz="3600" b="0" i="0" u="none" strike="noStrike" kern="1200" cap="none" spc="0" normalizeH="0" baseline="0" noProof="0" dirty="0">
                <a:ln>
                  <a:noFill/>
                </a:ln>
                <a:solidFill>
                  <a:schemeClr val="tx1"/>
                </a:solidFill>
                <a:effectLst/>
                <a:uLnTx/>
                <a:uFillTx/>
                <a:latin typeface="+mj-lt"/>
                <a:ea typeface="+mj-ea"/>
                <a:cs typeface="+mj-cs"/>
              </a:rPr>
              <a:t> Biennial Conference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j-ea"/>
                <a:cs typeface="+mj-cs"/>
              </a:rPr>
              <a:t>July 24, 2024</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5448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ap of public libraries in WA">
            <a:extLst>
              <a:ext uri="{FF2B5EF4-FFF2-40B4-BE49-F238E27FC236}">
                <a16:creationId xmlns:a16="http://schemas.microsoft.com/office/drawing/2014/main" id="{02EF310F-D038-44E9-BAA6-188BCAC9C7A5}"/>
              </a:ext>
            </a:extLst>
          </p:cNvPr>
          <p:cNvPicPr>
            <a:picLocks noChangeAspect="1"/>
          </p:cNvPicPr>
          <p:nvPr/>
        </p:nvPicPr>
        <p:blipFill>
          <a:blip r:embed="rId3"/>
          <a:stretch>
            <a:fillRect/>
          </a:stretch>
        </p:blipFill>
        <p:spPr>
          <a:xfrm>
            <a:off x="914400" y="133350"/>
            <a:ext cx="7642848" cy="4664501"/>
          </a:xfrm>
          <a:prstGeom prst="rect">
            <a:avLst/>
          </a:prstGeom>
        </p:spPr>
      </p:pic>
      <p:sp>
        <p:nvSpPr>
          <p:cNvPr id="2" name="Title 1">
            <a:extLst>
              <a:ext uri="{FF2B5EF4-FFF2-40B4-BE49-F238E27FC236}">
                <a16:creationId xmlns:a16="http://schemas.microsoft.com/office/drawing/2014/main" id="{EECA6C83-F406-15D6-3D22-5EBC0D5F6A3E}"/>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Map of Public Library System</a:t>
            </a:r>
          </a:p>
        </p:txBody>
      </p:sp>
    </p:spTree>
    <p:extLst>
      <p:ext uri="{BB962C8B-B14F-4D97-AF65-F5344CB8AC3E}">
        <p14:creationId xmlns:p14="http://schemas.microsoft.com/office/powerpoint/2010/main" val="358858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B22E85-2FA9-41E3-925D-EED4F3F8CF1F}"/>
              </a:ext>
            </a:extLst>
          </p:cNvPr>
          <p:cNvSpPr txBox="1"/>
          <p:nvPr/>
        </p:nvSpPr>
        <p:spPr>
          <a:xfrm>
            <a:off x="457200" y="1428750"/>
            <a:ext cx="8229600" cy="3693319"/>
          </a:xfrm>
          <a:prstGeom prst="rect">
            <a:avLst/>
          </a:prstGeom>
          <a:noFill/>
        </p:spPr>
        <p:txBody>
          <a:bodyPr wrap="square" rtlCol="0">
            <a:spAutoFit/>
          </a:bodyPr>
          <a:lstStyle/>
          <a:p>
            <a:r>
              <a:rPr lang="en-US" dirty="0"/>
              <a:t>The State Library: connecting Washington through the power of libraries. </a:t>
            </a:r>
          </a:p>
          <a:p>
            <a:endParaRPr lang="en-US" dirty="0"/>
          </a:p>
          <a:p>
            <a:r>
              <a:rPr lang="en-US" dirty="0"/>
              <a:t>The Washington State Library builds prosperous and informed communities by providing technology, access to information, resources, and professional support.</a:t>
            </a:r>
          </a:p>
          <a:p>
            <a:endParaRPr lang="en-US" dirty="0"/>
          </a:p>
          <a:p>
            <a:pPr marL="342900" indent="-342900">
              <a:buFont typeface="+mj-lt"/>
              <a:buAutoNum type="arabicPeriod"/>
            </a:pPr>
            <a:r>
              <a:rPr lang="en-US" dirty="0"/>
              <a:t>Foster civic engagement</a:t>
            </a:r>
          </a:p>
          <a:p>
            <a:pPr marL="342900" indent="-342900">
              <a:buFont typeface="+mj-lt"/>
              <a:buAutoNum type="arabicPeriod"/>
            </a:pPr>
            <a:r>
              <a:rPr lang="en-US" dirty="0"/>
              <a:t>Preserve and share Washington’s stories</a:t>
            </a:r>
          </a:p>
          <a:p>
            <a:pPr marL="342900" indent="-342900">
              <a:buFont typeface="+mj-lt"/>
              <a:buAutoNum type="arabicPeriod"/>
            </a:pPr>
            <a:r>
              <a:rPr lang="en-US" dirty="0"/>
              <a:t>Serve all who cannot read standard print</a:t>
            </a:r>
          </a:p>
          <a:p>
            <a:pPr marL="342900" indent="-342900">
              <a:buFont typeface="+mj-lt"/>
              <a:buAutoNum type="arabicPeriod"/>
            </a:pPr>
            <a:r>
              <a:rPr lang="en-US" dirty="0"/>
              <a:t>Support the incarcerated and hospitalized with their recovery and release</a:t>
            </a:r>
          </a:p>
          <a:p>
            <a:pPr marL="342900" indent="-342900">
              <a:buFont typeface="+mj-lt"/>
              <a:buAutoNum type="arabicPeriod"/>
            </a:pPr>
            <a:r>
              <a:rPr lang="en-US" dirty="0"/>
              <a:t>Promote economic growth, education and life-long learning</a:t>
            </a:r>
          </a:p>
          <a:p>
            <a:pPr marL="342900" indent="-342900">
              <a:buFont typeface="+mj-lt"/>
              <a:buAutoNum type="arabicPeriod"/>
            </a:pPr>
            <a:r>
              <a:rPr lang="en-US" dirty="0"/>
              <a:t>Build and maintain a federal and state depository program</a:t>
            </a:r>
          </a:p>
          <a:p>
            <a:pPr marL="342900" indent="-342900">
              <a:buFont typeface="+mj-lt"/>
              <a:buAutoNum type="arabicPeriod"/>
            </a:pPr>
            <a:r>
              <a:rPr lang="en-US" dirty="0"/>
              <a:t>Develop professional skills and build capacity among all libraries</a:t>
            </a:r>
          </a:p>
          <a:p>
            <a:pPr marL="342900" indent="-342900">
              <a:buFont typeface="+mj-lt"/>
              <a:buAutoNum type="arabicPeriod"/>
            </a:pPr>
            <a:endParaRPr lang="en-US" dirty="0"/>
          </a:p>
        </p:txBody>
      </p:sp>
      <p:pic>
        <p:nvPicPr>
          <p:cNvPr id="2" name="Picture 1" descr="Strategic Goals of WA State Library">
            <a:extLst>
              <a:ext uri="{FF2B5EF4-FFF2-40B4-BE49-F238E27FC236}">
                <a16:creationId xmlns:a16="http://schemas.microsoft.com/office/drawing/2014/main" id="{69C843B6-7C4A-4CC4-9437-BAE22E7AEDBE}"/>
              </a:ext>
            </a:extLst>
          </p:cNvPr>
          <p:cNvPicPr>
            <a:picLocks noChangeAspect="1"/>
          </p:cNvPicPr>
          <p:nvPr/>
        </p:nvPicPr>
        <p:blipFill rotWithShape="1">
          <a:blip r:embed="rId3"/>
          <a:srcRect b="33890"/>
          <a:stretch/>
        </p:blipFill>
        <p:spPr>
          <a:xfrm>
            <a:off x="1792406" y="209550"/>
            <a:ext cx="5559188" cy="1219200"/>
          </a:xfrm>
          <a:prstGeom prst="rect">
            <a:avLst/>
          </a:prstGeom>
        </p:spPr>
      </p:pic>
      <p:sp>
        <p:nvSpPr>
          <p:cNvPr id="3" name="Title 2">
            <a:extLst>
              <a:ext uri="{FF2B5EF4-FFF2-40B4-BE49-F238E27FC236}">
                <a16:creationId xmlns:a16="http://schemas.microsoft.com/office/drawing/2014/main" id="{5AB0F848-E682-223A-A71E-29E6785C855A}"/>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Strategic Goals</a:t>
            </a:r>
          </a:p>
        </p:txBody>
      </p:sp>
    </p:spTree>
    <p:extLst>
      <p:ext uri="{BB962C8B-B14F-4D97-AF65-F5344CB8AC3E}">
        <p14:creationId xmlns:p14="http://schemas.microsoft.com/office/powerpoint/2010/main" val="26608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C907E2-802B-4D3A-AAA4-8E0FF81B53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050" y="209550"/>
            <a:ext cx="4533900" cy="1360170"/>
          </a:xfrm>
          <a:prstGeom prst="rect">
            <a:avLst/>
          </a:prstGeom>
        </p:spPr>
      </p:pic>
      <p:sp>
        <p:nvSpPr>
          <p:cNvPr id="6" name="TextBox 5">
            <a:extLst>
              <a:ext uri="{FF2B5EF4-FFF2-40B4-BE49-F238E27FC236}">
                <a16:creationId xmlns:a16="http://schemas.microsoft.com/office/drawing/2014/main" id="{6EB22E85-2FA9-41E3-925D-EED4F3F8CF1F}"/>
              </a:ext>
            </a:extLst>
          </p:cNvPr>
          <p:cNvSpPr txBox="1"/>
          <p:nvPr/>
        </p:nvSpPr>
        <p:spPr>
          <a:xfrm>
            <a:off x="381000" y="1885950"/>
            <a:ext cx="8229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Audio &amp; Braille Books</a:t>
            </a:r>
          </a:p>
          <a:p>
            <a:pPr marL="285750" indent="-285750">
              <a:buFont typeface="Arial" panose="020B0604020202020204" pitchFamily="34" charset="0"/>
              <a:buChar char="•"/>
            </a:pPr>
            <a:r>
              <a:rPr lang="en-US" dirty="0"/>
              <a:t>Digital Collections Including Historic Newspapers, Books, Washington Rural Heritage Federal Government Publications</a:t>
            </a:r>
          </a:p>
          <a:p>
            <a:pPr marL="285750" indent="-285750">
              <a:buFont typeface="Arial" panose="020B0604020202020204" pitchFamily="34" charset="0"/>
              <a:buChar char="•"/>
            </a:pPr>
            <a:r>
              <a:rPr lang="en-US" dirty="0"/>
              <a:t>Genealogy</a:t>
            </a:r>
          </a:p>
          <a:p>
            <a:pPr marL="285750" indent="-285750">
              <a:buFont typeface="Arial" panose="020B0604020202020204" pitchFamily="34" charset="0"/>
              <a:buChar char="•"/>
            </a:pPr>
            <a:r>
              <a:rPr lang="en-US" dirty="0"/>
              <a:t>Maps</a:t>
            </a:r>
          </a:p>
          <a:p>
            <a:pPr marL="285750" indent="-285750">
              <a:buFont typeface="Arial" panose="020B0604020202020204" pitchFamily="34" charset="0"/>
              <a:buChar char="•"/>
            </a:pPr>
            <a:r>
              <a:rPr lang="en-US" dirty="0"/>
              <a:t>Newspapers of Washington State</a:t>
            </a:r>
          </a:p>
          <a:p>
            <a:pPr marL="285750" indent="-285750">
              <a:buFont typeface="Arial" panose="020B0604020202020204" pitchFamily="34" charset="0"/>
              <a:buChar char="•"/>
            </a:pPr>
            <a:r>
              <a:rPr lang="en-US" dirty="0"/>
              <a:t>Northwest Collection of Books, Journals, DVD's and more.</a:t>
            </a:r>
          </a:p>
          <a:p>
            <a:pPr marL="285750" indent="-285750">
              <a:buFont typeface="Arial" panose="020B0604020202020204" pitchFamily="34" charset="0"/>
              <a:buChar char="•"/>
            </a:pPr>
            <a:r>
              <a:rPr lang="en-US" dirty="0"/>
              <a:t>Special Collections of Manuscripts, Maps, Rare &amp; Territorial Collections </a:t>
            </a:r>
          </a:p>
          <a:p>
            <a:pPr marL="285750" indent="-285750">
              <a:buFont typeface="Arial" panose="020B0604020202020204" pitchFamily="34" charset="0"/>
              <a:buChar char="•"/>
            </a:pPr>
            <a:r>
              <a:rPr lang="en-US" dirty="0"/>
              <a:t>State Government Publications</a:t>
            </a:r>
          </a:p>
        </p:txBody>
      </p:sp>
      <p:sp>
        <p:nvSpPr>
          <p:cNvPr id="2" name="Title 1">
            <a:extLst>
              <a:ext uri="{FF2B5EF4-FFF2-40B4-BE49-F238E27FC236}">
                <a16:creationId xmlns:a16="http://schemas.microsoft.com/office/drawing/2014/main" id="{689FAB51-EEB7-EA96-9912-3B53FE674552}"/>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Library Card</a:t>
            </a:r>
          </a:p>
        </p:txBody>
      </p:sp>
    </p:spTree>
    <p:extLst>
      <p:ext uri="{BB962C8B-B14F-4D97-AF65-F5344CB8AC3E}">
        <p14:creationId xmlns:p14="http://schemas.microsoft.com/office/powerpoint/2010/main" val="131553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D083FF-1E0D-47E6-8FC7-D6796CB5DD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14637" y="285750"/>
            <a:ext cx="3514725" cy="1295400"/>
          </a:xfrm>
          <a:prstGeom prst="rect">
            <a:avLst/>
          </a:prstGeom>
        </p:spPr>
      </p:pic>
      <p:pic>
        <p:nvPicPr>
          <p:cNvPr id="3" name="Picture 2">
            <a:extLst>
              <a:ext uri="{FF2B5EF4-FFF2-40B4-BE49-F238E27FC236}">
                <a16:creationId xmlns:a16="http://schemas.microsoft.com/office/drawing/2014/main" id="{46552757-9CA7-4EE7-9DE6-B1A45A247015}"/>
              </a:ext>
              <a:ext uri="{C183D7F6-B498-43B3-948B-1728B52AA6E4}">
                <adec:decorative xmlns:adec="http://schemas.microsoft.com/office/drawing/2017/decorative" val="1"/>
              </a:ext>
            </a:extLst>
          </p:cNvPr>
          <p:cNvPicPr>
            <a:picLocks noChangeAspect="1"/>
          </p:cNvPicPr>
          <p:nvPr/>
        </p:nvPicPr>
        <p:blipFill rotWithShape="1">
          <a:blip r:embed="rId4"/>
          <a:srcRect t="15556" b="17031"/>
          <a:stretch/>
        </p:blipFill>
        <p:spPr>
          <a:xfrm>
            <a:off x="6460735" y="1472972"/>
            <a:ext cx="2143125" cy="1444745"/>
          </a:xfrm>
          <a:prstGeom prst="rect">
            <a:avLst/>
          </a:prstGeom>
        </p:spPr>
      </p:pic>
      <p:pic>
        <p:nvPicPr>
          <p:cNvPr id="4" name="Picture 3">
            <a:extLst>
              <a:ext uri="{FF2B5EF4-FFF2-40B4-BE49-F238E27FC236}">
                <a16:creationId xmlns:a16="http://schemas.microsoft.com/office/drawing/2014/main" id="{D17E3571-08E7-4BDD-A0FF-C69FF816A572}"/>
              </a:ext>
              <a:ext uri="{C183D7F6-B498-43B3-948B-1728B52AA6E4}">
                <adec:decorative xmlns:adec="http://schemas.microsoft.com/office/drawing/2017/decorative" val="1"/>
              </a:ext>
            </a:extLst>
          </p:cNvPr>
          <p:cNvPicPr>
            <a:picLocks noChangeAspect="1"/>
          </p:cNvPicPr>
          <p:nvPr/>
        </p:nvPicPr>
        <p:blipFill rotWithShape="1">
          <a:blip r:embed="rId5"/>
          <a:srcRect t="20916" b="29283"/>
          <a:stretch/>
        </p:blipFill>
        <p:spPr>
          <a:xfrm>
            <a:off x="495480" y="3237637"/>
            <a:ext cx="2143125" cy="1007675"/>
          </a:xfrm>
          <a:prstGeom prst="rect">
            <a:avLst/>
          </a:prstGeom>
        </p:spPr>
      </p:pic>
      <p:pic>
        <p:nvPicPr>
          <p:cNvPr id="5" name="Picture 4">
            <a:extLst>
              <a:ext uri="{FF2B5EF4-FFF2-40B4-BE49-F238E27FC236}">
                <a16:creationId xmlns:a16="http://schemas.microsoft.com/office/drawing/2014/main" id="{36259A42-E456-4537-B3BE-FE0E781346C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50051" y="3185180"/>
            <a:ext cx="2053809" cy="1467007"/>
          </a:xfrm>
          <a:prstGeom prst="rect">
            <a:avLst/>
          </a:prstGeom>
        </p:spPr>
      </p:pic>
      <p:pic>
        <p:nvPicPr>
          <p:cNvPr id="6" name="Picture 5">
            <a:extLst>
              <a:ext uri="{FF2B5EF4-FFF2-40B4-BE49-F238E27FC236}">
                <a16:creationId xmlns:a16="http://schemas.microsoft.com/office/drawing/2014/main" id="{FFC890CB-1DC6-491C-A5A3-5C3F0F13D175}"/>
              </a:ext>
              <a:ext uri="{C183D7F6-B498-43B3-948B-1728B52AA6E4}">
                <adec:decorative xmlns:adec="http://schemas.microsoft.com/office/drawing/2017/decorative" val="1"/>
              </a:ext>
            </a:extLst>
          </p:cNvPr>
          <p:cNvPicPr>
            <a:picLocks noChangeAspect="1"/>
          </p:cNvPicPr>
          <p:nvPr/>
        </p:nvPicPr>
        <p:blipFill rotWithShape="1">
          <a:blip r:embed="rId7"/>
          <a:srcRect l="18522" r="16543"/>
          <a:stretch/>
        </p:blipFill>
        <p:spPr>
          <a:xfrm>
            <a:off x="343080" y="1205509"/>
            <a:ext cx="2295525" cy="1979672"/>
          </a:xfrm>
          <a:prstGeom prst="rect">
            <a:avLst/>
          </a:prstGeom>
        </p:spPr>
      </p:pic>
      <p:pic>
        <p:nvPicPr>
          <p:cNvPr id="7" name="Picture 6">
            <a:extLst>
              <a:ext uri="{FF2B5EF4-FFF2-40B4-BE49-F238E27FC236}">
                <a16:creationId xmlns:a16="http://schemas.microsoft.com/office/drawing/2014/main" id="{4D9F63F4-5601-4ED6-B1B8-2F119FFDA91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270310" y="2037418"/>
            <a:ext cx="2295525" cy="2295525"/>
          </a:xfrm>
          <a:prstGeom prst="rect">
            <a:avLst/>
          </a:prstGeom>
        </p:spPr>
      </p:pic>
      <p:sp>
        <p:nvSpPr>
          <p:cNvPr id="8" name="TextBox 7">
            <a:extLst>
              <a:ext uri="{FF2B5EF4-FFF2-40B4-BE49-F238E27FC236}">
                <a16:creationId xmlns:a16="http://schemas.microsoft.com/office/drawing/2014/main" id="{55000848-7394-4853-9E83-75BCCE3916ED}"/>
              </a:ext>
            </a:extLst>
          </p:cNvPr>
          <p:cNvSpPr txBox="1"/>
          <p:nvPr/>
        </p:nvSpPr>
        <p:spPr>
          <a:xfrm>
            <a:off x="1257480" y="4747639"/>
            <a:ext cx="7886520" cy="369332"/>
          </a:xfrm>
          <a:prstGeom prst="rect">
            <a:avLst/>
          </a:prstGeom>
          <a:noFill/>
        </p:spPr>
        <p:txBody>
          <a:bodyPr wrap="square" rtlCol="0">
            <a:spAutoFit/>
          </a:bodyPr>
          <a:lstStyle/>
          <a:p>
            <a:r>
              <a:rPr lang="en-US"/>
              <a:t>https://washstatelib.libguides.com/Digital-skills-resources/home</a:t>
            </a:r>
            <a:endParaRPr lang="en-US" dirty="0"/>
          </a:p>
        </p:txBody>
      </p:sp>
      <p:sp>
        <p:nvSpPr>
          <p:cNvPr id="9" name="Title 8">
            <a:extLst>
              <a:ext uri="{FF2B5EF4-FFF2-40B4-BE49-F238E27FC236}">
                <a16:creationId xmlns:a16="http://schemas.microsoft.com/office/drawing/2014/main" id="{15441002-9036-FF2E-9FF7-4D3B101B093A}"/>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Training Resources</a:t>
            </a:r>
          </a:p>
        </p:txBody>
      </p:sp>
    </p:spTree>
    <p:extLst>
      <p:ext uri="{BB962C8B-B14F-4D97-AF65-F5344CB8AC3E}">
        <p14:creationId xmlns:p14="http://schemas.microsoft.com/office/powerpoint/2010/main" val="3933959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511291-A02C-4AFA-A70B-0262022113C5}"/>
              </a:ext>
              <a:ext uri="{C183D7F6-B498-43B3-948B-1728B52AA6E4}">
                <adec:decorative xmlns:adec="http://schemas.microsoft.com/office/drawing/2017/decorative" val="1"/>
              </a:ext>
            </a:extLst>
          </p:cNvPr>
          <p:cNvPicPr>
            <a:picLocks noChangeAspect="1"/>
          </p:cNvPicPr>
          <p:nvPr/>
        </p:nvPicPr>
        <p:blipFill rotWithShape="1">
          <a:blip r:embed="rId3"/>
          <a:srcRect l="18522" t="11547" r="16543"/>
          <a:stretch/>
        </p:blipFill>
        <p:spPr>
          <a:xfrm>
            <a:off x="3424237" y="133350"/>
            <a:ext cx="2295525" cy="1751072"/>
          </a:xfrm>
          <a:prstGeom prst="rect">
            <a:avLst/>
          </a:prstGeom>
        </p:spPr>
      </p:pic>
      <p:sp>
        <p:nvSpPr>
          <p:cNvPr id="6" name="Rectangle 3">
            <a:extLst>
              <a:ext uri="{FF2B5EF4-FFF2-40B4-BE49-F238E27FC236}">
                <a16:creationId xmlns:a16="http://schemas.microsoft.com/office/drawing/2014/main" id="{61AC8D0C-0EAD-4479-A1F5-DD11E8E25CA5}"/>
              </a:ext>
            </a:extLst>
          </p:cNvPr>
          <p:cNvSpPr>
            <a:spLocks noChangeArrowheads="1"/>
          </p:cNvSpPr>
          <p:nvPr/>
        </p:nvSpPr>
        <p:spPr bwMode="auto">
          <a:xfrm>
            <a:off x="76200" y="1884422"/>
            <a:ext cx="9067800" cy="39876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7610" numCol="2"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b="1" i="1" dirty="0">
                <a:latin typeface="+mn-lt"/>
              </a:rPr>
              <a:t>Networking:</a:t>
            </a:r>
          </a:p>
          <a:p>
            <a:pPr marL="285750" lvl="0" indent="-285750">
              <a:buFont typeface="Arial" panose="020B0604020202020204" pitchFamily="34" charset="0"/>
              <a:buChar char="•"/>
            </a:pPr>
            <a:r>
              <a:rPr lang="en-US" altLang="en-US" dirty="0">
                <a:latin typeface="+mn-lt"/>
              </a:rPr>
              <a:t>​Networking Basics (22 hours; beginning)</a:t>
            </a:r>
          </a:p>
          <a:p>
            <a:pPr marL="285750" lvl="0" indent="-285750">
              <a:buFont typeface="Arial" panose="020B0604020202020204" pitchFamily="34" charset="0"/>
              <a:buChar char="•"/>
            </a:pPr>
            <a:r>
              <a:rPr lang="en-US" altLang="en-US" dirty="0">
                <a:latin typeface="+mn-lt"/>
              </a:rPr>
              <a:t>Networking Devices and Initial Configuration (22 hours; beginning)</a:t>
            </a:r>
          </a:p>
          <a:p>
            <a:pPr marL="285750" lvl="0" indent="-285750">
              <a:buFont typeface="Arial" panose="020B0604020202020204" pitchFamily="34" charset="0"/>
              <a:buChar char="•"/>
            </a:pPr>
            <a:r>
              <a:rPr lang="en-US" altLang="en-US" dirty="0">
                <a:latin typeface="+mn-lt"/>
              </a:rPr>
              <a:t>Network Addressing and Basic Troubleshooting (14 hours; beginning)</a:t>
            </a:r>
          </a:p>
          <a:p>
            <a:pPr marL="285750" lvl="0" indent="-285750">
              <a:buFont typeface="Arial" panose="020B0604020202020204" pitchFamily="34" charset="0"/>
              <a:buChar char="•"/>
            </a:pPr>
            <a:r>
              <a:rPr lang="en-US" altLang="en-US" dirty="0">
                <a:latin typeface="+mn-lt"/>
              </a:rPr>
              <a:t>Network Support &amp; Security (12 hours;  beginning)</a:t>
            </a:r>
          </a:p>
          <a:p>
            <a:pPr lvl="0"/>
            <a:r>
              <a:rPr lang="en-US" altLang="en-US" b="1" i="1" dirty="0">
                <a:latin typeface="+mn-lt"/>
              </a:rPr>
              <a:t>Programmable Infrastructure:</a:t>
            </a:r>
          </a:p>
          <a:p>
            <a:pPr marL="285750" lvl="0" indent="-285750">
              <a:buFont typeface="Arial" panose="020B0604020202020204" pitchFamily="34" charset="0"/>
              <a:buChar char="•"/>
            </a:pPr>
            <a:r>
              <a:rPr lang="en-US" altLang="en-US" dirty="0">
                <a:latin typeface="+mn-lt"/>
              </a:rPr>
              <a:t>Python Essentials 1 (30 hours; beginning)</a:t>
            </a:r>
          </a:p>
          <a:p>
            <a:pPr marL="285750" lvl="0" indent="-285750">
              <a:buFont typeface="Arial" panose="020B0604020202020204" pitchFamily="34" charset="0"/>
              <a:buChar char="•"/>
            </a:pPr>
            <a:r>
              <a:rPr lang="en-US" altLang="en-US" dirty="0">
                <a:latin typeface="+mn-lt"/>
              </a:rPr>
              <a:t>Python Essentials 2 (40 hours; intermediate)</a:t>
            </a:r>
          </a:p>
          <a:p>
            <a:pPr lvl="0"/>
            <a:endParaRPr lang="en-US" altLang="en-US" dirty="0">
              <a:latin typeface="+mn-lt"/>
            </a:endParaRPr>
          </a:p>
          <a:p>
            <a:pPr lvl="0"/>
            <a:endParaRPr lang="en-US" altLang="en-US" dirty="0">
              <a:latin typeface="+mn-lt"/>
            </a:endParaRPr>
          </a:p>
          <a:p>
            <a:pPr lvl="0"/>
            <a:endParaRPr lang="en-US" altLang="en-US" dirty="0">
              <a:latin typeface="+mn-lt"/>
            </a:endParaRPr>
          </a:p>
          <a:p>
            <a:pPr lvl="0"/>
            <a:r>
              <a:rPr lang="en-US" altLang="en-US" b="1" i="1" dirty="0">
                <a:latin typeface="+mn-lt"/>
              </a:rPr>
              <a:t>Cybersecurity:</a:t>
            </a:r>
          </a:p>
          <a:p>
            <a:pPr marL="285750" lvl="0" indent="-285750">
              <a:buFont typeface="Arial" panose="020B0604020202020204" pitchFamily="34" charset="0"/>
              <a:buChar char="•"/>
            </a:pPr>
            <a:r>
              <a:rPr lang="en-US" altLang="en-US" dirty="0">
                <a:latin typeface="+mn-lt"/>
              </a:rPr>
              <a:t>Ethical Hacker (70 hours; intermediate)</a:t>
            </a:r>
          </a:p>
          <a:p>
            <a:pPr marL="285750" lvl="0" indent="-285750">
              <a:buFont typeface="Arial" panose="020B0604020202020204" pitchFamily="34" charset="0"/>
              <a:buChar char="•"/>
            </a:pPr>
            <a:r>
              <a:rPr lang="en-US" altLang="en-US" dirty="0">
                <a:latin typeface="+mn-lt"/>
              </a:rPr>
              <a:t>Endpoint Security (27 hours; intermediate)</a:t>
            </a:r>
          </a:p>
          <a:p>
            <a:pPr marL="285750" lvl="0" indent="-285750">
              <a:buFont typeface="Arial" panose="020B0604020202020204" pitchFamily="34" charset="0"/>
              <a:buChar char="•"/>
            </a:pPr>
            <a:r>
              <a:rPr lang="en-US" altLang="en-US" dirty="0">
                <a:latin typeface="+mn-lt"/>
              </a:rPr>
              <a:t>Network Defense (27 hours; intermediate)</a:t>
            </a:r>
          </a:p>
          <a:p>
            <a:pPr marL="285750" lvl="0" indent="-285750">
              <a:buFont typeface="Arial" panose="020B0604020202020204" pitchFamily="34" charset="0"/>
              <a:buChar char="•"/>
            </a:pPr>
            <a:r>
              <a:rPr lang="en-US" altLang="en-US" dirty="0">
                <a:latin typeface="+mn-lt"/>
              </a:rPr>
              <a:t>Cyber Threat Management (16 hours; intermediate)</a:t>
            </a:r>
          </a:p>
          <a:p>
            <a:pPr lvl="0"/>
            <a:r>
              <a:rPr lang="en-US" altLang="en-US" b="1" i="1" dirty="0">
                <a:latin typeface="+mn-lt"/>
              </a:rPr>
              <a:t>Data Science:</a:t>
            </a:r>
          </a:p>
          <a:p>
            <a:pPr marL="285750" lvl="0" indent="-285750">
              <a:buFont typeface="Arial" panose="020B0604020202020204" pitchFamily="34" charset="0"/>
              <a:buChar char="•"/>
            </a:pPr>
            <a:r>
              <a:rPr lang="en-US" altLang="en-US" dirty="0">
                <a:latin typeface="+mn-lt"/>
              </a:rPr>
              <a:t>Introduction to Data Science (6 hours; beginning)</a:t>
            </a:r>
          </a:p>
          <a:p>
            <a:pPr marL="285750" lvl="0" indent="-285750">
              <a:buFont typeface="Arial" panose="020B0604020202020204" pitchFamily="34" charset="0"/>
              <a:buChar char="•"/>
            </a:pPr>
            <a:r>
              <a:rPr lang="en-US" altLang="en-US" dirty="0">
                <a:latin typeface="+mn-lt"/>
              </a:rPr>
              <a:t>Data Analytics Essentials (30 hours; beginning</a:t>
            </a:r>
            <a:r>
              <a:rPr lang="en-US" altLang="en-US" sz="1600" dirty="0">
                <a:latin typeface="+mn-lt"/>
              </a:rPr>
              <a:t>)</a:t>
            </a:r>
          </a:p>
        </p:txBody>
      </p:sp>
      <p:sp>
        <p:nvSpPr>
          <p:cNvPr id="3" name="Title 2">
            <a:extLst>
              <a:ext uri="{FF2B5EF4-FFF2-40B4-BE49-F238E27FC236}">
                <a16:creationId xmlns:a16="http://schemas.microsoft.com/office/drawing/2014/main" id="{36452258-04BD-BD5D-96D2-6BD1656FA33A}"/>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Courses</a:t>
            </a:r>
          </a:p>
        </p:txBody>
      </p:sp>
    </p:spTree>
    <p:extLst>
      <p:ext uri="{BB962C8B-B14F-4D97-AF65-F5344CB8AC3E}">
        <p14:creationId xmlns:p14="http://schemas.microsoft.com/office/powerpoint/2010/main" val="321654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7E40D7-ECC0-430B-A600-CEA9D4C03EEC}"/>
              </a:ext>
              <a:ext uri="{C183D7F6-B498-43B3-948B-1728B52AA6E4}">
                <adec:decorative xmlns:adec="http://schemas.microsoft.com/office/drawing/2017/decorative" val="1"/>
              </a:ext>
            </a:extLst>
          </p:cNvPr>
          <p:cNvPicPr>
            <a:picLocks noChangeAspect="1"/>
          </p:cNvPicPr>
          <p:nvPr/>
        </p:nvPicPr>
        <p:blipFill rotWithShape="1">
          <a:blip r:embed="rId3"/>
          <a:srcRect t="28945" b="29283"/>
          <a:stretch/>
        </p:blipFill>
        <p:spPr>
          <a:xfrm>
            <a:off x="2962174" y="263394"/>
            <a:ext cx="2978001" cy="1174473"/>
          </a:xfrm>
          <a:prstGeom prst="rect">
            <a:avLst/>
          </a:prstGeom>
        </p:spPr>
      </p:pic>
      <p:pic>
        <p:nvPicPr>
          <p:cNvPr id="3" name="Picture 2">
            <a:extLst>
              <a:ext uri="{FF2B5EF4-FFF2-40B4-BE49-F238E27FC236}">
                <a16:creationId xmlns:a16="http://schemas.microsoft.com/office/drawing/2014/main" id="{83EB4A34-2EA2-410E-8E0C-61342F9D1B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4800" y="1795462"/>
            <a:ext cx="2133600" cy="1121861"/>
          </a:xfrm>
          <a:prstGeom prst="rect">
            <a:avLst/>
          </a:prstGeom>
        </p:spPr>
      </p:pic>
      <p:pic>
        <p:nvPicPr>
          <p:cNvPr id="4" name="Picture 3">
            <a:extLst>
              <a:ext uri="{FF2B5EF4-FFF2-40B4-BE49-F238E27FC236}">
                <a16:creationId xmlns:a16="http://schemas.microsoft.com/office/drawing/2014/main" id="{DE1485B2-C6AF-4592-AC7F-BD2668C6FD7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07411" y="1795462"/>
            <a:ext cx="2236668" cy="1121862"/>
          </a:xfrm>
          <a:prstGeom prst="rect">
            <a:avLst/>
          </a:prstGeom>
        </p:spPr>
      </p:pic>
      <p:pic>
        <p:nvPicPr>
          <p:cNvPr id="8" name="Picture 7">
            <a:extLst>
              <a:ext uri="{FF2B5EF4-FFF2-40B4-BE49-F238E27FC236}">
                <a16:creationId xmlns:a16="http://schemas.microsoft.com/office/drawing/2014/main" id="{54E56E8A-783A-45AE-92B7-DB37F11DAE7D}"/>
              </a:ext>
              <a:ext uri="{C183D7F6-B498-43B3-948B-1728B52AA6E4}">
                <adec:decorative xmlns:adec="http://schemas.microsoft.com/office/drawing/2017/decorative" val="1"/>
              </a:ext>
            </a:extLst>
          </p:cNvPr>
          <p:cNvPicPr>
            <a:picLocks noChangeAspect="1"/>
          </p:cNvPicPr>
          <p:nvPr/>
        </p:nvPicPr>
        <p:blipFill rotWithShape="1">
          <a:blip r:embed="rId6"/>
          <a:srcRect l="9531" r="12893"/>
          <a:stretch/>
        </p:blipFill>
        <p:spPr>
          <a:xfrm>
            <a:off x="4570562" y="1626536"/>
            <a:ext cx="2349710" cy="1514475"/>
          </a:xfrm>
          <a:prstGeom prst="rect">
            <a:avLst/>
          </a:prstGeom>
        </p:spPr>
      </p:pic>
      <p:pic>
        <p:nvPicPr>
          <p:cNvPr id="10" name="Picture 9">
            <a:extLst>
              <a:ext uri="{FF2B5EF4-FFF2-40B4-BE49-F238E27FC236}">
                <a16:creationId xmlns:a16="http://schemas.microsoft.com/office/drawing/2014/main" id="{05FC1164-BEEC-468A-B52B-468E157814B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018872" y="1740056"/>
            <a:ext cx="1964551" cy="1290788"/>
          </a:xfrm>
          <a:prstGeom prst="rect">
            <a:avLst/>
          </a:prstGeom>
        </p:spPr>
      </p:pic>
      <p:pic>
        <p:nvPicPr>
          <p:cNvPr id="11" name="Picture 10">
            <a:extLst>
              <a:ext uri="{FF2B5EF4-FFF2-40B4-BE49-F238E27FC236}">
                <a16:creationId xmlns:a16="http://schemas.microsoft.com/office/drawing/2014/main" id="{5BFA1604-9498-40B8-90FB-A5407C461C4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4800" y="3333750"/>
            <a:ext cx="1946639" cy="1295400"/>
          </a:xfrm>
          <a:prstGeom prst="rect">
            <a:avLst/>
          </a:prstGeom>
        </p:spPr>
      </p:pic>
      <p:pic>
        <p:nvPicPr>
          <p:cNvPr id="12" name="Picture 11">
            <a:extLst>
              <a:ext uri="{FF2B5EF4-FFF2-40B4-BE49-F238E27FC236}">
                <a16:creationId xmlns:a16="http://schemas.microsoft.com/office/drawing/2014/main" id="{363839F9-9FFB-4C99-A1D6-BA00AC3D700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615186" y="3228940"/>
            <a:ext cx="1835989" cy="1400210"/>
          </a:xfrm>
          <a:prstGeom prst="rect">
            <a:avLst/>
          </a:prstGeom>
        </p:spPr>
      </p:pic>
      <p:pic>
        <p:nvPicPr>
          <p:cNvPr id="13" name="Picture 12">
            <a:extLst>
              <a:ext uri="{FF2B5EF4-FFF2-40B4-BE49-F238E27FC236}">
                <a16:creationId xmlns:a16="http://schemas.microsoft.com/office/drawing/2014/main" id="{B3529836-4E43-4717-A2CC-CA668853D60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744079" y="3382711"/>
            <a:ext cx="2181197" cy="1094039"/>
          </a:xfrm>
          <a:prstGeom prst="rect">
            <a:avLst/>
          </a:prstGeom>
        </p:spPr>
      </p:pic>
      <p:pic>
        <p:nvPicPr>
          <p:cNvPr id="2050" name="Picture 2" descr="Microsoft Certified Fundamentals - Certiport Exams From Home - PWC Training">
            <a:extLst>
              <a:ext uri="{FF2B5EF4-FFF2-40B4-BE49-F238E27FC236}">
                <a16:creationId xmlns:a16="http://schemas.microsoft.com/office/drawing/2014/main" id="{69926982-148E-4919-9CF2-EBAF1E54FB6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19589" y="3421775"/>
            <a:ext cx="1732397"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432771-6995-2D89-8283-3BF2703EC0D1}"/>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Additional Services</a:t>
            </a:r>
          </a:p>
        </p:txBody>
      </p:sp>
    </p:spTree>
    <p:extLst>
      <p:ext uri="{BB962C8B-B14F-4D97-AF65-F5344CB8AC3E}">
        <p14:creationId xmlns:p14="http://schemas.microsoft.com/office/powerpoint/2010/main" val="272504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BB538A1-4737-47E2-888A-096E13F440E3}"/>
              </a:ext>
            </a:extLst>
          </p:cNvPr>
          <p:cNvSpPr txBox="1"/>
          <p:nvPr/>
        </p:nvSpPr>
        <p:spPr>
          <a:xfrm>
            <a:off x="228600" y="1885950"/>
            <a:ext cx="8763000" cy="4247317"/>
          </a:xfrm>
          <a:prstGeom prst="rect">
            <a:avLst/>
          </a:prstGeom>
          <a:noFill/>
        </p:spPr>
        <p:txBody>
          <a:bodyPr wrap="square" numCol="3" rtlCol="0">
            <a:spAutoFit/>
          </a:bodyPr>
          <a:lstStyle/>
          <a:p>
            <a:pPr algn="ctr"/>
            <a:r>
              <a:rPr lang="en-US" b="1" u="sng" dirty="0"/>
              <a:t>Essential Computer Skills</a:t>
            </a:r>
            <a:r>
              <a:rPr lang="en-US" dirty="0"/>
              <a:t> Basic Computer Skills</a:t>
            </a:r>
          </a:p>
          <a:p>
            <a:pPr algn="ctr"/>
            <a:r>
              <a:rPr lang="en-US" dirty="0"/>
              <a:t>Internet Basics</a:t>
            </a:r>
          </a:p>
          <a:p>
            <a:pPr algn="ctr"/>
            <a:r>
              <a:rPr lang="en-US" dirty="0"/>
              <a:t>Using Email</a:t>
            </a:r>
          </a:p>
          <a:p>
            <a:pPr algn="ctr"/>
            <a:r>
              <a:rPr lang="en-US" dirty="0"/>
              <a:t>Windows</a:t>
            </a:r>
          </a:p>
          <a:p>
            <a:pPr algn="ctr"/>
            <a:r>
              <a:rPr lang="en-US" dirty="0"/>
              <a:t>Essential Software Skills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u="sng" dirty="0"/>
              <a:t>Basic Computer Skills</a:t>
            </a:r>
          </a:p>
          <a:p>
            <a:pPr algn="ctr"/>
            <a:r>
              <a:rPr lang="en-US" dirty="0"/>
              <a:t>Internet Basics</a:t>
            </a:r>
          </a:p>
          <a:p>
            <a:pPr algn="ctr"/>
            <a:r>
              <a:rPr lang="en-US" dirty="0"/>
              <a:t>Using Email</a:t>
            </a:r>
          </a:p>
          <a:p>
            <a:pPr algn="ctr"/>
            <a:r>
              <a:rPr lang="en-US" dirty="0"/>
              <a:t>Windows</a:t>
            </a:r>
          </a:p>
          <a:p>
            <a:pPr algn="ctr"/>
            <a:r>
              <a:rPr lang="en-US" dirty="0"/>
              <a:t>MAC OS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u="sng" dirty="0"/>
              <a:t>Using Technology in Daily Life</a:t>
            </a:r>
          </a:p>
          <a:p>
            <a:pPr algn="ctr"/>
            <a:r>
              <a:rPr lang="en-US" dirty="0"/>
              <a:t>Social Media</a:t>
            </a:r>
          </a:p>
          <a:p>
            <a:pPr algn="ctr"/>
            <a:r>
              <a:rPr lang="en-US" dirty="0"/>
              <a:t>Information Literacy</a:t>
            </a:r>
          </a:p>
          <a:p>
            <a:pPr algn="ctr"/>
            <a:r>
              <a:rPr lang="en-US" dirty="0"/>
              <a:t>Career Search Skills</a:t>
            </a:r>
          </a:p>
          <a:p>
            <a:pPr algn="ctr"/>
            <a:r>
              <a:rPr lang="en-US" dirty="0"/>
              <a:t>Accessing Telehealth Appointments</a:t>
            </a:r>
          </a:p>
          <a:p>
            <a:pPr algn="ctr"/>
            <a:r>
              <a:rPr lang="en-US" dirty="0"/>
              <a:t>Your Digital Footprint</a:t>
            </a:r>
          </a:p>
          <a:p>
            <a:pPr algn="ctr"/>
            <a:r>
              <a:rPr lang="en-US" dirty="0"/>
              <a:t>Supporting K-12 Distance Learning</a:t>
            </a:r>
          </a:p>
          <a:p>
            <a:endParaRPr lang="en-US" i="1" dirty="0"/>
          </a:p>
          <a:p>
            <a:endParaRPr lang="en-US" i="1" dirty="0"/>
          </a:p>
          <a:p>
            <a:endParaRPr lang="en-US" dirty="0"/>
          </a:p>
        </p:txBody>
      </p:sp>
      <p:pic>
        <p:nvPicPr>
          <p:cNvPr id="3074" name="Picture 2" descr="Northstar Digital Literacy - Yakima ...">
            <a:extLst>
              <a:ext uri="{FF2B5EF4-FFF2-40B4-BE49-F238E27FC236}">
                <a16:creationId xmlns:a16="http://schemas.microsoft.com/office/drawing/2014/main" id="{611AA501-CB34-4AD6-857D-DB7101DA4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50" y="133350"/>
            <a:ext cx="7701699"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4A6AFCE-FD08-9D66-B32C-5C43CD7B9423}"/>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Digital Literacy</a:t>
            </a:r>
          </a:p>
        </p:txBody>
      </p:sp>
    </p:spTree>
    <p:extLst>
      <p:ext uri="{BB962C8B-B14F-4D97-AF65-F5344CB8AC3E}">
        <p14:creationId xmlns:p14="http://schemas.microsoft.com/office/powerpoint/2010/main" val="41891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300F4-6190-4E73-95B4-B1708A0641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48035" y="3516975"/>
            <a:ext cx="1889808" cy="1031935"/>
          </a:xfrm>
          <a:prstGeom prst="rect">
            <a:avLst/>
          </a:prstGeom>
        </p:spPr>
      </p:pic>
      <p:pic>
        <p:nvPicPr>
          <p:cNvPr id="3074" name="Picture 2" descr="Salesforce - Wikipedia">
            <a:extLst>
              <a:ext uri="{FF2B5EF4-FFF2-40B4-BE49-F238E27FC236}">
                <a16:creationId xmlns:a16="http://schemas.microsoft.com/office/drawing/2014/main" id="{D32BD8D5-B611-49C5-9861-97622DCF7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709" y="2635670"/>
            <a:ext cx="1602227"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otsuite Review 2024: Features, Pros ...">
            <a:extLst>
              <a:ext uri="{FF2B5EF4-FFF2-40B4-BE49-F238E27FC236}">
                <a16:creationId xmlns:a16="http://schemas.microsoft.com/office/drawing/2014/main" id="{29FC4BD7-7A74-4DF7-A562-6ECAC9BAEC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516975"/>
            <a:ext cx="1714500" cy="1088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27D378-0B96-4E13-A3C8-E2C326ED987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29802" y="1689082"/>
            <a:ext cx="1714500" cy="1704975"/>
          </a:xfrm>
          <a:prstGeom prst="rect">
            <a:avLst/>
          </a:prstGeom>
        </p:spPr>
      </p:pic>
      <p:pic>
        <p:nvPicPr>
          <p:cNvPr id="6" name="Picture 5">
            <a:extLst>
              <a:ext uri="{FF2B5EF4-FFF2-40B4-BE49-F238E27FC236}">
                <a16:creationId xmlns:a16="http://schemas.microsoft.com/office/drawing/2014/main" id="{70AF180B-70CA-487C-8108-56C14E128D3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260888" y="2055782"/>
            <a:ext cx="1962578" cy="1031936"/>
          </a:xfrm>
          <a:prstGeom prst="rect">
            <a:avLst/>
          </a:prstGeom>
        </p:spPr>
      </p:pic>
      <p:pic>
        <p:nvPicPr>
          <p:cNvPr id="2050" name="Picture 2" descr="LinkedIn Learning | Center for the ...">
            <a:extLst>
              <a:ext uri="{FF2B5EF4-FFF2-40B4-BE49-F238E27FC236}">
                <a16:creationId xmlns:a16="http://schemas.microsoft.com/office/drawing/2014/main" id="{5F8B02A9-498E-4A3B-B007-F073D73844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52409"/>
            <a:ext cx="685800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293F3C-1656-4D4E-FA96-7E2B3C98A591}"/>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Logos</a:t>
            </a:r>
          </a:p>
        </p:txBody>
      </p:sp>
    </p:spTree>
    <p:extLst>
      <p:ext uri="{BB962C8B-B14F-4D97-AF65-F5344CB8AC3E}">
        <p14:creationId xmlns:p14="http://schemas.microsoft.com/office/powerpoint/2010/main" val="4214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100" name="Picture 4" descr="Microsoft Learn - YouTube">
            <a:extLst>
              <a:ext uri="{FF2B5EF4-FFF2-40B4-BE49-F238E27FC236}">
                <a16:creationId xmlns:a16="http://schemas.microsoft.com/office/drawing/2014/main" id="{EFFDBCBA-706D-471E-B53E-86B1273BB4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89" b="30000"/>
          <a:stretch/>
        </p:blipFill>
        <p:spPr bwMode="auto">
          <a:xfrm>
            <a:off x="2209800" y="209550"/>
            <a:ext cx="4572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9BDD9E43-284F-4BBD-B269-AA11469B96F3}"/>
              </a:ext>
            </a:extLst>
          </p:cNvPr>
          <p:cNvSpPr/>
          <p:nvPr/>
        </p:nvSpPr>
        <p:spPr>
          <a:xfrm>
            <a:off x="190500" y="1952065"/>
            <a:ext cx="8953500" cy="5632311"/>
          </a:xfrm>
          <a:prstGeom prst="rect">
            <a:avLst/>
          </a:prstGeom>
        </p:spPr>
        <p:txBody>
          <a:bodyPr wrap="square" numCol="4">
            <a:spAutoFit/>
          </a:bodyPr>
          <a:lstStyle/>
          <a:p>
            <a:r>
              <a:rPr lang="en-US" dirty="0"/>
              <a:t>.NET</a:t>
            </a:r>
          </a:p>
          <a:p>
            <a:r>
              <a:rPr lang="en-US" dirty="0"/>
              <a:t>Azure</a:t>
            </a:r>
          </a:p>
          <a:p>
            <a:r>
              <a:rPr lang="en-US" dirty="0"/>
              <a:t>Bing</a:t>
            </a:r>
          </a:p>
          <a:p>
            <a:r>
              <a:rPr lang="en-US" dirty="0"/>
              <a:t>Clarity</a:t>
            </a:r>
          </a:p>
          <a:p>
            <a:r>
              <a:rPr lang="en-US" dirty="0"/>
              <a:t>Consumer</a:t>
            </a:r>
          </a:p>
          <a:p>
            <a:r>
              <a:rPr lang="en-US" dirty="0"/>
              <a:t>Dynamics 365</a:t>
            </a:r>
          </a:p>
          <a:p>
            <a:r>
              <a:rPr lang="en-US" dirty="0"/>
              <a:t>Flip</a:t>
            </a:r>
          </a:p>
          <a:p>
            <a:r>
              <a:rPr lang="en-US" dirty="0"/>
              <a:t>GitHub</a:t>
            </a:r>
          </a:p>
          <a:p>
            <a:r>
              <a:rPr lang="en-US" dirty="0"/>
              <a:t>HoloLens</a:t>
            </a:r>
          </a:p>
          <a:p>
            <a:r>
              <a:rPr lang="en-US" dirty="0"/>
              <a:t>Industry Solutions</a:t>
            </a:r>
          </a:p>
          <a:p>
            <a:r>
              <a:rPr lang="en-US" dirty="0"/>
              <a:t>Internet Explorer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Microsoft 365</a:t>
            </a:r>
          </a:p>
          <a:p>
            <a:r>
              <a:rPr lang="en-US" dirty="0"/>
              <a:t>Microsoft Authentication Library</a:t>
            </a:r>
          </a:p>
          <a:p>
            <a:r>
              <a:rPr lang="en-US" dirty="0"/>
              <a:t>Microsoft Copilot</a:t>
            </a:r>
          </a:p>
          <a:p>
            <a:r>
              <a:rPr lang="en-US" dirty="0"/>
              <a:t>Microsoft Defender</a:t>
            </a:r>
          </a:p>
          <a:p>
            <a:r>
              <a:rPr lang="en-US" dirty="0"/>
              <a:t>Microsoft Edge</a:t>
            </a:r>
          </a:p>
          <a:p>
            <a:r>
              <a:rPr lang="en-US" dirty="0"/>
              <a:t>Microsoft Endpoint Manager</a:t>
            </a:r>
          </a:p>
          <a:p>
            <a:r>
              <a:rPr lang="en-US" dirty="0"/>
              <a:t>Microsoft </a:t>
            </a:r>
            <a:r>
              <a:rPr lang="en-US" dirty="0" err="1"/>
              <a:t>Entra</a:t>
            </a:r>
            <a:endParaRPr lang="en-US" dirty="0"/>
          </a:p>
          <a:p>
            <a:r>
              <a:rPr lang="en-US" dirty="0"/>
              <a:t>Microsoft Fabric</a:t>
            </a:r>
          </a:p>
          <a:p>
            <a:r>
              <a:rPr lang="en-US" dirty="0"/>
              <a:t>Microsoft Graph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Microsoft Intune</a:t>
            </a:r>
          </a:p>
          <a:p>
            <a:r>
              <a:rPr lang="en-US" dirty="0"/>
              <a:t>Microsoft </a:t>
            </a:r>
            <a:r>
              <a:rPr lang="en-US" dirty="0" err="1"/>
              <a:t>MakeCode</a:t>
            </a:r>
            <a:endParaRPr lang="en-US" dirty="0"/>
          </a:p>
          <a:p>
            <a:r>
              <a:rPr lang="en-US" dirty="0"/>
              <a:t>Microsoft Power Platform</a:t>
            </a:r>
          </a:p>
          <a:p>
            <a:r>
              <a:rPr lang="en-US" dirty="0"/>
              <a:t>Microsoft </a:t>
            </a:r>
            <a:r>
              <a:rPr lang="en-US" dirty="0" err="1"/>
              <a:t>Priva</a:t>
            </a:r>
            <a:endParaRPr lang="en-US" dirty="0"/>
          </a:p>
          <a:p>
            <a:r>
              <a:rPr lang="en-US" dirty="0"/>
              <a:t>Microsoft Purview</a:t>
            </a:r>
          </a:p>
          <a:p>
            <a:r>
              <a:rPr lang="en-US" dirty="0"/>
              <a:t>Microsoft Teams</a:t>
            </a:r>
          </a:p>
          <a:p>
            <a:r>
              <a:rPr lang="en-US" dirty="0"/>
              <a:t>Microsoft Viva</a:t>
            </a:r>
          </a:p>
          <a:p>
            <a:r>
              <a:rPr lang="en-US" dirty="0"/>
              <a:t>Microsoft Website</a:t>
            </a:r>
          </a:p>
          <a:p>
            <a:r>
              <a:rPr lang="en-US" dirty="0"/>
              <a:t>Minecraft</a:t>
            </a:r>
          </a:p>
          <a:p>
            <a:r>
              <a:rPr lang="en-US" dirty="0"/>
              <a:t>Mixed Reality Toolkit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Nuance</a:t>
            </a:r>
          </a:p>
          <a:p>
            <a:r>
              <a:rPr lang="en-US" dirty="0"/>
              <a:t>Office 365</a:t>
            </a:r>
          </a:p>
          <a:p>
            <a:r>
              <a:rPr lang="en-US" dirty="0"/>
              <a:t>Playwright</a:t>
            </a:r>
          </a:p>
          <a:p>
            <a:r>
              <a:rPr lang="en-US" dirty="0"/>
              <a:t>Project Bonsai</a:t>
            </a:r>
          </a:p>
          <a:p>
            <a:r>
              <a:rPr lang="en-US" dirty="0"/>
              <a:t>Quantum Development</a:t>
            </a:r>
          </a:p>
          <a:p>
            <a:r>
              <a:rPr lang="en-US" dirty="0"/>
              <a:t>SQL Server</a:t>
            </a:r>
          </a:p>
          <a:p>
            <a:r>
              <a:rPr lang="en-US" dirty="0"/>
              <a:t>Surface</a:t>
            </a:r>
          </a:p>
          <a:p>
            <a:r>
              <a:rPr lang="en-US" dirty="0" err="1"/>
              <a:t>Sysinternals</a:t>
            </a:r>
            <a:endParaRPr lang="en-US" dirty="0"/>
          </a:p>
          <a:p>
            <a:r>
              <a:rPr lang="en-US" dirty="0"/>
              <a:t>Visual Studio</a:t>
            </a:r>
          </a:p>
          <a:p>
            <a:r>
              <a:rPr lang="en-US" dirty="0"/>
              <a:t>Windows</a:t>
            </a:r>
          </a:p>
          <a:p>
            <a:r>
              <a:rPr lang="en-US" dirty="0"/>
              <a:t>Xbox</a:t>
            </a:r>
          </a:p>
        </p:txBody>
      </p:sp>
      <p:sp>
        <p:nvSpPr>
          <p:cNvPr id="2" name="Title 1">
            <a:extLst>
              <a:ext uri="{FF2B5EF4-FFF2-40B4-BE49-F238E27FC236}">
                <a16:creationId xmlns:a16="http://schemas.microsoft.com/office/drawing/2014/main" id="{2626A729-3350-7D05-EE03-4DCFB8BE5B69}"/>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Training</a:t>
            </a:r>
          </a:p>
        </p:txBody>
      </p:sp>
    </p:spTree>
    <p:extLst>
      <p:ext uri="{BB962C8B-B14F-4D97-AF65-F5344CB8AC3E}">
        <p14:creationId xmlns:p14="http://schemas.microsoft.com/office/powerpoint/2010/main" val="319955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C53EE4-03B9-46D6-A190-FCFB32A44B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376" y="142875"/>
            <a:ext cx="9069368" cy="4857750"/>
          </a:xfrm>
          <a:prstGeom prst="rect">
            <a:avLst/>
          </a:prstGeom>
        </p:spPr>
      </p:pic>
      <p:sp>
        <p:nvSpPr>
          <p:cNvPr id="2" name="Title 1">
            <a:extLst>
              <a:ext uri="{FF2B5EF4-FFF2-40B4-BE49-F238E27FC236}">
                <a16:creationId xmlns:a16="http://schemas.microsoft.com/office/drawing/2014/main" id="{2859B397-9ADA-8AFD-440C-BC4F896AC1BA}"/>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Digital Skills Home</a:t>
            </a:r>
          </a:p>
        </p:txBody>
      </p:sp>
    </p:spTree>
    <p:extLst>
      <p:ext uri="{BB962C8B-B14F-4D97-AF65-F5344CB8AC3E}">
        <p14:creationId xmlns:p14="http://schemas.microsoft.com/office/powerpoint/2010/main" val="316821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52EFF5-09FF-4215-859C-4A3EF1C454B3}"/>
              </a:ext>
            </a:extLst>
          </p:cNvPr>
          <p:cNvSpPr txBox="1">
            <a:spLocks/>
          </p:cNvSpPr>
          <p:nvPr/>
        </p:nvSpPr>
        <p:spPr>
          <a:xfrm>
            <a:off x="159182" y="2590799"/>
            <a:ext cx="4953000" cy="1885949"/>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p>
          <a:p>
            <a:endParaRPr lang="en-US" sz="3200" dirty="0"/>
          </a:p>
          <a:p>
            <a:endParaRPr lang="en-US" sz="3200" dirty="0"/>
          </a:p>
          <a:p>
            <a:endParaRPr lang="en-US" sz="3200" dirty="0"/>
          </a:p>
          <a:p>
            <a:endParaRPr lang="en-US" sz="3200" dirty="0"/>
          </a:p>
          <a:p>
            <a:r>
              <a:rPr lang="en-US" sz="3200" dirty="0"/>
              <a:t>Elissa Burnley, MLIS</a:t>
            </a:r>
          </a:p>
          <a:p>
            <a:r>
              <a:rPr lang="en-US" sz="3200" dirty="0"/>
              <a:t>Associate Director</a:t>
            </a:r>
          </a:p>
          <a:p>
            <a:r>
              <a:rPr lang="en-US" sz="3200" dirty="0"/>
              <a:t> Planning &amp; Evaluation </a:t>
            </a:r>
          </a:p>
          <a:p>
            <a:endParaRPr lang="en-US" sz="3200" dirty="0"/>
          </a:p>
        </p:txBody>
      </p:sp>
      <p:pic>
        <p:nvPicPr>
          <p:cNvPr id="3" name="Picture 2" descr="Headshot image of speaker Elissa Burnley">
            <a:extLst>
              <a:ext uri="{FF2B5EF4-FFF2-40B4-BE49-F238E27FC236}">
                <a16:creationId xmlns:a16="http://schemas.microsoft.com/office/drawing/2014/main" id="{F2385D51-743E-4EC1-B1C6-FD1B2B8B4E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100" y="666751"/>
            <a:ext cx="1893163" cy="2836634"/>
          </a:xfrm>
          <a:prstGeom prst="rect">
            <a:avLst/>
          </a:prstGeom>
        </p:spPr>
      </p:pic>
      <p:pic>
        <p:nvPicPr>
          <p:cNvPr id="5" name="Picture 4" descr="Headshot image of speaker Sara Schwan">
            <a:extLst>
              <a:ext uri="{FF2B5EF4-FFF2-40B4-BE49-F238E27FC236}">
                <a16:creationId xmlns:a16="http://schemas.microsoft.com/office/drawing/2014/main" id="{0183BAE3-1DAC-4F01-AD5A-B5ED2602F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1737" y="666751"/>
            <a:ext cx="1893163" cy="2836634"/>
          </a:xfrm>
          <a:prstGeom prst="rect">
            <a:avLst/>
          </a:prstGeom>
        </p:spPr>
      </p:pic>
      <p:sp>
        <p:nvSpPr>
          <p:cNvPr id="6" name="Title 1">
            <a:extLst>
              <a:ext uri="{FF2B5EF4-FFF2-40B4-BE49-F238E27FC236}">
                <a16:creationId xmlns:a16="http://schemas.microsoft.com/office/drawing/2014/main" id="{08716E53-6454-4FCD-9CA2-6D9533E923AA}"/>
              </a:ext>
            </a:extLst>
          </p:cNvPr>
          <p:cNvSpPr txBox="1">
            <a:spLocks/>
          </p:cNvSpPr>
          <p:nvPr/>
        </p:nvSpPr>
        <p:spPr>
          <a:xfrm>
            <a:off x="4031818" y="2590799"/>
            <a:ext cx="4953000" cy="1885949"/>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p>
          <a:p>
            <a:endParaRPr lang="en-US" sz="3200" dirty="0"/>
          </a:p>
          <a:p>
            <a:endParaRPr lang="en-US" sz="3200" dirty="0"/>
          </a:p>
          <a:p>
            <a:endParaRPr lang="en-US" sz="3200" dirty="0"/>
          </a:p>
          <a:p>
            <a:endParaRPr lang="en-US" sz="3200" dirty="0"/>
          </a:p>
          <a:p>
            <a:r>
              <a:rPr lang="en-US" sz="3200" dirty="0"/>
              <a:t>Sara Schwan</a:t>
            </a:r>
          </a:p>
          <a:p>
            <a:r>
              <a:rPr lang="en-US" sz="3200" dirty="0"/>
              <a:t>Associate Director</a:t>
            </a:r>
          </a:p>
          <a:p>
            <a:r>
              <a:rPr lang="en-US" sz="3200" dirty="0"/>
              <a:t>Advocacy &amp; Development</a:t>
            </a:r>
          </a:p>
          <a:p>
            <a:endParaRPr lang="en-US" sz="3200" dirty="0"/>
          </a:p>
        </p:txBody>
      </p:sp>
      <p:sp>
        <p:nvSpPr>
          <p:cNvPr id="2" name="Title 1">
            <a:extLst>
              <a:ext uri="{FF2B5EF4-FFF2-40B4-BE49-F238E27FC236}">
                <a16:creationId xmlns:a16="http://schemas.microsoft.com/office/drawing/2014/main" id="{495813F0-6568-C8E2-B1C8-E4B7B381DBE7}"/>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Speakers</a:t>
            </a:r>
          </a:p>
        </p:txBody>
      </p:sp>
    </p:spTree>
    <p:extLst>
      <p:ext uri="{BB962C8B-B14F-4D97-AF65-F5344CB8AC3E}">
        <p14:creationId xmlns:p14="http://schemas.microsoft.com/office/powerpoint/2010/main" val="119968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1ABE-AA12-43B8-935E-06A74B03347B}"/>
              </a:ext>
            </a:extLst>
          </p:cNvPr>
          <p:cNvSpPr txBox="1">
            <a:spLocks noGrp="1"/>
          </p:cNvSpPr>
          <p:nvPr>
            <p:ph type="title" idx="4294967295"/>
          </p:nvPr>
        </p:nvSpPr>
        <p:spPr>
          <a:xfrm>
            <a:off x="918" y="178949"/>
            <a:ext cx="9144000" cy="23391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mn-lt"/>
                <a:ea typeface="+mn-ea"/>
                <a:cs typeface="+mn-cs"/>
              </a:rPr>
              <a:t>Audience Poll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Which of the WSL platforms do you feel will be of most use to your students?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E8F04977-D00D-4B79-882D-F3F68D270F5B}"/>
              </a:ext>
            </a:extLst>
          </p:cNvPr>
          <p:cNvSpPr txBox="1"/>
          <p:nvPr/>
        </p:nvSpPr>
        <p:spPr>
          <a:xfrm>
            <a:off x="4495800" y="2114550"/>
            <a:ext cx="3962400" cy="2492990"/>
          </a:xfrm>
          <a:prstGeom prst="rect">
            <a:avLst/>
          </a:prstGeom>
          <a:noFill/>
        </p:spPr>
        <p:txBody>
          <a:bodyPr wrap="square" rtlCol="0">
            <a:spAutoFit/>
          </a:bodyPr>
          <a:lstStyle/>
          <a:p>
            <a:pPr lvl="0" algn="ctr">
              <a:defRPr/>
            </a:pPr>
            <a:endParaRPr lang="en-US" dirty="0"/>
          </a:p>
          <a:p>
            <a:pPr lvl="0" algn="ctr">
              <a:defRPr/>
            </a:pPr>
            <a:r>
              <a:rPr lang="en-US" dirty="0"/>
              <a:t>1. </a:t>
            </a:r>
            <a:r>
              <a:rPr lang="en-US" sz="2400" dirty="0"/>
              <a:t>Cisco Networking Academy</a:t>
            </a:r>
          </a:p>
          <a:p>
            <a:pPr lvl="0" algn="ctr">
              <a:defRPr/>
            </a:pPr>
            <a:r>
              <a:rPr lang="en-US" sz="2400" dirty="0"/>
              <a:t>2. </a:t>
            </a:r>
            <a:r>
              <a:rPr lang="en-US" sz="2400" dirty="0" err="1"/>
              <a:t>Gmetrix</a:t>
            </a:r>
            <a:endParaRPr lang="en-US" sz="2400" dirty="0"/>
          </a:p>
          <a:p>
            <a:pPr lvl="0" algn="ctr">
              <a:defRPr/>
            </a:pPr>
            <a:r>
              <a:rPr lang="en-US" sz="2400" dirty="0"/>
              <a:t>3. </a:t>
            </a:r>
            <a:r>
              <a:rPr lang="en-US" sz="2400" dirty="0" err="1"/>
              <a:t>Northstar</a:t>
            </a:r>
            <a:r>
              <a:rPr lang="en-US" sz="2400" dirty="0"/>
              <a:t> Digital Literacy</a:t>
            </a:r>
          </a:p>
          <a:p>
            <a:pPr lvl="0" algn="ctr">
              <a:defRPr/>
            </a:pPr>
            <a:r>
              <a:rPr lang="en-US" sz="2400" dirty="0"/>
              <a:t>4. LinkedIn Learning</a:t>
            </a:r>
          </a:p>
          <a:p>
            <a:pPr lvl="0" algn="ctr">
              <a:defRPr/>
            </a:pPr>
            <a:r>
              <a:rPr lang="en-US" sz="2400" dirty="0"/>
              <a:t>5. Microsoft Learn</a:t>
            </a:r>
          </a:p>
          <a:p>
            <a:endParaRPr lang="en-US" dirty="0"/>
          </a:p>
        </p:txBody>
      </p:sp>
      <p:pic>
        <p:nvPicPr>
          <p:cNvPr id="2050" name="Picture 2" descr="Washington State Library - WA Secretary ...">
            <a:extLst>
              <a:ext uri="{FF2B5EF4-FFF2-40B4-BE49-F238E27FC236}">
                <a16:creationId xmlns:a16="http://schemas.microsoft.com/office/drawing/2014/main" id="{139F7FDD-1DE1-425E-ADCD-13AA8FB56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94215"/>
            <a:ext cx="32004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0F95CD-D217-4D2A-B4D1-2BAF69D214C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6726" y="3287077"/>
            <a:ext cx="1524000" cy="1524000"/>
          </a:xfrm>
          <a:prstGeom prst="rect">
            <a:avLst/>
          </a:prstGeom>
        </p:spPr>
      </p:pic>
      <p:sp>
        <p:nvSpPr>
          <p:cNvPr id="2" name="TextBox 1">
            <a:extLst>
              <a:ext uri="{FF2B5EF4-FFF2-40B4-BE49-F238E27FC236}">
                <a16:creationId xmlns:a16="http://schemas.microsoft.com/office/drawing/2014/main" id="{A11314FD-42CC-412A-ABD6-38CC4AAC9939}"/>
              </a:ext>
            </a:extLst>
          </p:cNvPr>
          <p:cNvSpPr txBox="1"/>
          <p:nvPr/>
        </p:nvSpPr>
        <p:spPr>
          <a:xfrm>
            <a:off x="1536649" y="133350"/>
            <a:ext cx="6070701" cy="523220"/>
          </a:xfrm>
          <a:prstGeom prst="rect">
            <a:avLst/>
          </a:prstGeom>
          <a:noFill/>
        </p:spPr>
        <p:txBody>
          <a:bodyPr wrap="none" rtlCol="0">
            <a:spAutoFit/>
          </a:bodyPr>
          <a:lstStyle/>
          <a:p>
            <a:r>
              <a:rPr lang="en-US" sz="2800" b="1" dirty="0"/>
              <a:t>Importance of Libraries in Communities</a:t>
            </a:r>
          </a:p>
        </p:txBody>
      </p:sp>
      <p:sp>
        <p:nvSpPr>
          <p:cNvPr id="3" name="TextBox 2">
            <a:extLst>
              <a:ext uri="{FF2B5EF4-FFF2-40B4-BE49-F238E27FC236}">
                <a16:creationId xmlns:a16="http://schemas.microsoft.com/office/drawing/2014/main" id="{4F70E108-71CE-4482-9446-A46C42F3786E}"/>
              </a:ext>
            </a:extLst>
          </p:cNvPr>
          <p:cNvSpPr txBox="1"/>
          <p:nvPr/>
        </p:nvSpPr>
        <p:spPr>
          <a:xfrm>
            <a:off x="1821246" y="1094422"/>
            <a:ext cx="5501506" cy="2954655"/>
          </a:xfrm>
          <a:prstGeom prst="rect">
            <a:avLst/>
          </a:prstGeom>
          <a:noFill/>
        </p:spPr>
        <p:txBody>
          <a:bodyPr wrap="none" rtlCol="0">
            <a:spAutoFit/>
          </a:bodyPr>
          <a:lstStyle/>
          <a:p>
            <a:pPr marL="285750" indent="-285750">
              <a:buFont typeface="Arial" panose="020B0604020202020204" pitchFamily="34" charset="0"/>
              <a:buChar char="•"/>
            </a:pPr>
            <a:r>
              <a:rPr lang="en-US" sz="2800" dirty="0"/>
              <a:t>Access to Information</a:t>
            </a:r>
          </a:p>
          <a:p>
            <a:pPr marL="285750" indent="-285750">
              <a:buFont typeface="Arial" panose="020B0604020202020204" pitchFamily="34" charset="0"/>
              <a:buChar char="•"/>
            </a:pPr>
            <a:r>
              <a:rPr lang="en-US" sz="2800" dirty="0"/>
              <a:t>Educational Support</a:t>
            </a:r>
          </a:p>
          <a:p>
            <a:pPr marL="285750" indent="-285750">
              <a:buFont typeface="Arial" panose="020B0604020202020204" pitchFamily="34" charset="0"/>
              <a:buChar char="•"/>
            </a:pPr>
            <a:r>
              <a:rPr lang="en-US" sz="2800" dirty="0"/>
              <a:t>Community Hub</a:t>
            </a:r>
          </a:p>
          <a:p>
            <a:pPr marL="285750" indent="-285750">
              <a:buFont typeface="Arial" panose="020B0604020202020204" pitchFamily="34" charset="0"/>
              <a:buChar char="•"/>
            </a:pPr>
            <a:r>
              <a:rPr lang="en-US" sz="2800" dirty="0"/>
              <a:t>Digital Inclusion</a:t>
            </a:r>
          </a:p>
          <a:p>
            <a:pPr marL="285750" indent="-285750">
              <a:buFont typeface="Arial" panose="020B0604020202020204" pitchFamily="34" charset="0"/>
              <a:buChar char="•"/>
            </a:pPr>
            <a:r>
              <a:rPr lang="en-US" sz="2800" dirty="0"/>
              <a:t>Resource for Continuing Education</a:t>
            </a:r>
          </a:p>
          <a:p>
            <a:pPr marL="285750" indent="-285750">
              <a:buFont typeface="Arial" panose="020B0604020202020204" pitchFamily="34" charset="0"/>
              <a:buChar char="•"/>
            </a:pPr>
            <a:r>
              <a:rPr lang="en-US" sz="2800" dirty="0"/>
              <a:t>Cultural and Recreational Value</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5760B644-C3DC-4E20-B3F0-A385A0C77713}"/>
              </a:ext>
            </a:extLst>
          </p:cNvPr>
          <p:cNvSpPr>
            <a:spLocks noGrp="1"/>
          </p:cNvSpPr>
          <p:nvPr>
            <p:ph type="title" idx="4294967295"/>
          </p:nvPr>
        </p:nvSpPr>
        <p:spPr>
          <a:xfrm>
            <a:off x="1298736" y="2110085"/>
            <a:ext cx="6546536"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chemeClr val="accent2">
                      <a:lumMod val="75000"/>
                    </a:schemeClr>
                  </a:solidFill>
                  <a:prstDash val="solid"/>
                </a:ln>
                <a:solidFill>
                  <a:schemeClr val="accent2">
                    <a:lumMod val="40000"/>
                    <a:lumOff val="60000"/>
                  </a:schemeClr>
                </a:solidFill>
                <a:effectLst/>
                <a:uLnTx/>
                <a:uFillTx/>
                <a:latin typeface="+mn-lt"/>
                <a:ea typeface="+mn-ea"/>
                <a:cs typeface="+mn-cs"/>
              </a:rPr>
              <a:t>More than just books!</a:t>
            </a:r>
          </a:p>
        </p:txBody>
      </p:sp>
      <p:pic>
        <p:nvPicPr>
          <p:cNvPr id="6" name="Picture 5">
            <a:extLst>
              <a:ext uri="{FF2B5EF4-FFF2-40B4-BE49-F238E27FC236}">
                <a16:creationId xmlns:a16="http://schemas.microsoft.com/office/drawing/2014/main" id="{9898D519-DC80-43A6-9366-0CB1BD8FF7E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10400" y="182874"/>
            <a:ext cx="1962150" cy="1962150"/>
          </a:xfrm>
          <a:prstGeom prst="rect">
            <a:avLst/>
          </a:prstGeom>
        </p:spPr>
      </p:pic>
    </p:spTree>
    <p:extLst>
      <p:ext uri="{BB962C8B-B14F-4D97-AF65-F5344CB8AC3E}">
        <p14:creationId xmlns:p14="http://schemas.microsoft.com/office/powerpoint/2010/main" val="181074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250"/>
                                        <p:tgtEl>
                                          <p:spTgt spid="4"/>
                                        </p:tgtEl>
                                      </p:cBhvr>
                                    </p:animEffect>
                                    <p:set>
                                      <p:cBhvr>
                                        <p:cTn id="15" dur="1" fill="hold">
                                          <p:stCondLst>
                                            <p:cond delay="124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3A01-456F-4EB6-824A-F7850F8A3151}"/>
              </a:ext>
            </a:extLst>
          </p:cNvPr>
          <p:cNvSpPr txBox="1">
            <a:spLocks noGrp="1"/>
          </p:cNvSpPr>
          <p:nvPr>
            <p:ph type="title" idx="4294967295"/>
          </p:nvPr>
        </p:nvSpPr>
        <p:spPr>
          <a:xfrm>
            <a:off x="1759902" y="226595"/>
            <a:ext cx="5928995"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Libraries and Equity: Promoting Social Justice</a:t>
            </a:r>
          </a:p>
        </p:txBody>
      </p:sp>
      <p:pic>
        <p:nvPicPr>
          <p:cNvPr id="5" name="Picture 4">
            <a:extLst>
              <a:ext uri="{FF2B5EF4-FFF2-40B4-BE49-F238E27FC236}">
                <a16:creationId xmlns:a16="http://schemas.microsoft.com/office/drawing/2014/main" id="{928FCC2A-E415-43DA-85E1-9ED3FD762F4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866775"/>
            <a:ext cx="3409950" cy="3409950"/>
          </a:xfrm>
          <a:prstGeom prst="rect">
            <a:avLst/>
          </a:prstGeom>
        </p:spPr>
      </p:pic>
      <p:pic>
        <p:nvPicPr>
          <p:cNvPr id="7" name="Picture 6">
            <a:extLst>
              <a:ext uri="{FF2B5EF4-FFF2-40B4-BE49-F238E27FC236}">
                <a16:creationId xmlns:a16="http://schemas.microsoft.com/office/drawing/2014/main" id="{A6E8E785-5F15-4B5A-9674-53E83C92E98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1742" y="866775"/>
            <a:ext cx="3409950" cy="3409950"/>
          </a:xfrm>
          <a:prstGeom prst="rect">
            <a:avLst/>
          </a:prstGeom>
        </p:spPr>
      </p:pic>
    </p:spTree>
    <p:extLst>
      <p:ext uri="{BB962C8B-B14F-4D97-AF65-F5344CB8AC3E}">
        <p14:creationId xmlns:p14="http://schemas.microsoft.com/office/powerpoint/2010/main" val="392875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Social Justice Sauvignon Blanco">
            <a:extLst>
              <a:ext uri="{FF2B5EF4-FFF2-40B4-BE49-F238E27FC236}">
                <a16:creationId xmlns:a16="http://schemas.microsoft.com/office/drawing/2014/main" id="{FC0B86A8-891F-4E29-B874-C002FC5F5D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1" t="19394" r="-309" b="15060"/>
          <a:stretch/>
        </p:blipFill>
        <p:spPr bwMode="auto">
          <a:xfrm>
            <a:off x="24063" y="3162300"/>
            <a:ext cx="4572000"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193A01-456F-4EB6-824A-F7850F8A3151}"/>
              </a:ext>
            </a:extLst>
          </p:cNvPr>
          <p:cNvSpPr txBox="1">
            <a:spLocks noGrp="1"/>
          </p:cNvSpPr>
          <p:nvPr>
            <p:ph type="title" idx="4294967295"/>
          </p:nvPr>
        </p:nvSpPr>
        <p:spPr>
          <a:xfrm>
            <a:off x="1759902" y="226595"/>
            <a:ext cx="5928995"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Libraries and Equity: Promoting Social Justice</a:t>
            </a:r>
          </a:p>
        </p:txBody>
      </p:sp>
      <p:sp>
        <p:nvSpPr>
          <p:cNvPr id="3" name="TextBox 2">
            <a:extLst>
              <a:ext uri="{FF2B5EF4-FFF2-40B4-BE49-F238E27FC236}">
                <a16:creationId xmlns:a16="http://schemas.microsoft.com/office/drawing/2014/main" id="{36E38DB1-354D-4FD1-AA8D-EDC8ED81DCE7}"/>
              </a:ext>
            </a:extLst>
          </p:cNvPr>
          <p:cNvSpPr txBox="1"/>
          <p:nvPr/>
        </p:nvSpPr>
        <p:spPr>
          <a:xfrm>
            <a:off x="2743200" y="971550"/>
            <a:ext cx="53340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Access for all</a:t>
            </a:r>
          </a:p>
          <a:p>
            <a:pPr marL="285750" indent="-285750">
              <a:buFont typeface="Arial" panose="020B0604020202020204" pitchFamily="34" charset="0"/>
              <a:buChar char="•"/>
            </a:pPr>
            <a:r>
              <a:rPr lang="en-US" sz="2400" dirty="0"/>
              <a:t>Inclusive Programs and Services</a:t>
            </a:r>
          </a:p>
          <a:p>
            <a:pPr marL="285750" indent="-285750">
              <a:buFont typeface="Arial" panose="020B0604020202020204" pitchFamily="34" charset="0"/>
              <a:buChar char="•"/>
            </a:pPr>
            <a:r>
              <a:rPr lang="en-US" sz="2400" dirty="0"/>
              <a:t>Safe Spaces</a:t>
            </a:r>
          </a:p>
          <a:p>
            <a:pPr marL="285750" indent="-285750">
              <a:buFont typeface="Arial" panose="020B0604020202020204" pitchFamily="34" charset="0"/>
              <a:buChar char="•"/>
            </a:pPr>
            <a:r>
              <a:rPr lang="en-US" sz="2400" dirty="0"/>
              <a:t>Advocacy and Awareness</a:t>
            </a:r>
          </a:p>
          <a:p>
            <a:pPr marL="285750" indent="-285750">
              <a:buFont typeface="Arial" panose="020B0604020202020204" pitchFamily="34" charset="0"/>
              <a:buChar char="•"/>
            </a:pPr>
            <a:r>
              <a:rPr lang="en-US" sz="2400" dirty="0"/>
              <a:t>Digital Equity</a:t>
            </a:r>
          </a:p>
          <a:p>
            <a:pPr marL="285750" indent="-285750">
              <a:buFont typeface="Arial" panose="020B0604020202020204" pitchFamily="34" charset="0"/>
              <a:buChar char="•"/>
            </a:pPr>
            <a:r>
              <a:rPr lang="en-US" sz="2400" dirty="0"/>
              <a:t>Empowering Communities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721448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3A01-456F-4EB6-824A-F7850F8A3151}"/>
              </a:ext>
            </a:extLst>
          </p:cNvPr>
          <p:cNvSpPr txBox="1">
            <a:spLocks noGrp="1"/>
          </p:cNvSpPr>
          <p:nvPr>
            <p:ph type="title" idx="4294967295"/>
          </p:nvPr>
        </p:nvSpPr>
        <p:spPr>
          <a:xfrm>
            <a:off x="1981200" y="285750"/>
            <a:ext cx="5438220"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Key Programs for Adult Learners: Literacy</a:t>
            </a:r>
          </a:p>
        </p:txBody>
      </p:sp>
      <p:sp>
        <p:nvSpPr>
          <p:cNvPr id="3" name="TextBox 2">
            <a:extLst>
              <a:ext uri="{FF2B5EF4-FFF2-40B4-BE49-F238E27FC236}">
                <a16:creationId xmlns:a16="http://schemas.microsoft.com/office/drawing/2014/main" id="{36E38DB1-354D-4FD1-AA8D-EDC8ED81DCE7}"/>
              </a:ext>
            </a:extLst>
          </p:cNvPr>
          <p:cNvSpPr txBox="1"/>
          <p:nvPr/>
        </p:nvSpPr>
        <p:spPr>
          <a:xfrm>
            <a:off x="1459884" y="1004811"/>
            <a:ext cx="5334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Adult Literacy Tutoring and Workshops</a:t>
            </a:r>
          </a:p>
          <a:p>
            <a:pPr marL="285750" indent="-285750">
              <a:buFont typeface="Arial" panose="020B0604020202020204" pitchFamily="34" charset="0"/>
              <a:buChar char="•"/>
            </a:pPr>
            <a:r>
              <a:rPr lang="en-US" sz="2400" dirty="0"/>
              <a:t>GED Preparation and Support</a:t>
            </a:r>
          </a:p>
          <a:p>
            <a:pPr marL="285750" indent="-285750">
              <a:buFont typeface="Arial" panose="020B0604020202020204" pitchFamily="34" charset="0"/>
              <a:buChar char="•"/>
            </a:pPr>
            <a:r>
              <a:rPr lang="en-US" sz="2400" dirty="0"/>
              <a:t>ESL Classes</a:t>
            </a:r>
          </a:p>
          <a:p>
            <a:pPr marL="285750" indent="-285750">
              <a:buFont typeface="Arial" panose="020B0604020202020204" pitchFamily="34" charset="0"/>
              <a:buChar char="•"/>
            </a:pPr>
            <a:endParaRPr lang="en-US" sz="2400" dirty="0"/>
          </a:p>
        </p:txBody>
      </p:sp>
      <p:pic>
        <p:nvPicPr>
          <p:cNvPr id="4" name="Picture 2" descr="Mango Languages - Wikipedia">
            <a:extLst>
              <a:ext uri="{FF2B5EF4-FFF2-40B4-BE49-F238E27FC236}">
                <a16:creationId xmlns:a16="http://schemas.microsoft.com/office/drawing/2014/main" id="{B643B435-9AF0-4064-99A1-4BB42E2548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07" t="16801" r="13848" b="14748"/>
          <a:stretch/>
        </p:blipFill>
        <p:spPr bwMode="auto">
          <a:xfrm>
            <a:off x="544257" y="2900345"/>
            <a:ext cx="1469017" cy="1466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terson's Test and Career Prep ...">
            <a:extLst>
              <a:ext uri="{FF2B5EF4-FFF2-40B4-BE49-F238E27FC236}">
                <a16:creationId xmlns:a16="http://schemas.microsoft.com/office/drawing/2014/main" id="{BC6E8B9D-7ECB-4F1B-81E4-E6307D9D4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350" y="2969676"/>
            <a:ext cx="2541034" cy="1085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BA5C68-7DAD-4AE3-995D-9B74CAB44D2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14603" y="3551082"/>
            <a:ext cx="1469016" cy="1175213"/>
          </a:xfrm>
          <a:prstGeom prst="rect">
            <a:avLst/>
          </a:prstGeom>
        </p:spPr>
      </p:pic>
      <p:pic>
        <p:nvPicPr>
          <p:cNvPr id="6" name="Picture 5">
            <a:extLst>
              <a:ext uri="{FF2B5EF4-FFF2-40B4-BE49-F238E27FC236}">
                <a16:creationId xmlns:a16="http://schemas.microsoft.com/office/drawing/2014/main" id="{03B04685-0652-402E-A0D4-159CC9D3E1F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558461" y="2427054"/>
            <a:ext cx="2781300" cy="809625"/>
          </a:xfrm>
          <a:prstGeom prst="rect">
            <a:avLst/>
          </a:prstGeom>
        </p:spPr>
      </p:pic>
    </p:spTree>
    <p:extLst>
      <p:ext uri="{BB962C8B-B14F-4D97-AF65-F5344CB8AC3E}">
        <p14:creationId xmlns:p14="http://schemas.microsoft.com/office/powerpoint/2010/main" val="3279118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3A01-456F-4EB6-824A-F7850F8A3151}"/>
              </a:ext>
            </a:extLst>
          </p:cNvPr>
          <p:cNvSpPr txBox="1">
            <a:spLocks noGrp="1"/>
          </p:cNvSpPr>
          <p:nvPr>
            <p:ph type="title" idx="4294967295"/>
          </p:nvPr>
        </p:nvSpPr>
        <p:spPr>
          <a:xfrm>
            <a:off x="1981200" y="285750"/>
            <a:ext cx="5438220"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Key Programs for Adult Learners: Literacy</a:t>
            </a:r>
          </a:p>
        </p:txBody>
      </p:sp>
      <p:pic>
        <p:nvPicPr>
          <p:cNvPr id="6" name="Picture 5">
            <a:extLst>
              <a:ext uri="{FF2B5EF4-FFF2-40B4-BE49-F238E27FC236}">
                <a16:creationId xmlns:a16="http://schemas.microsoft.com/office/drawing/2014/main" id="{70046AC8-9CFF-40A7-A7DC-91F1A0ED8C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5914" y="895350"/>
            <a:ext cx="7852172" cy="3465786"/>
          </a:xfrm>
          <a:prstGeom prst="rect">
            <a:avLst/>
          </a:prstGeom>
        </p:spPr>
      </p:pic>
    </p:spTree>
    <p:extLst>
      <p:ext uri="{BB962C8B-B14F-4D97-AF65-F5344CB8AC3E}">
        <p14:creationId xmlns:p14="http://schemas.microsoft.com/office/powerpoint/2010/main" val="210537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3A01-456F-4EB6-824A-F7850F8A3151}"/>
              </a:ext>
            </a:extLst>
          </p:cNvPr>
          <p:cNvSpPr txBox="1">
            <a:spLocks noGrp="1"/>
          </p:cNvSpPr>
          <p:nvPr>
            <p:ph type="title" idx="4294967295"/>
          </p:nvPr>
        </p:nvSpPr>
        <p:spPr>
          <a:xfrm>
            <a:off x="511561" y="285750"/>
            <a:ext cx="8120877"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Key Programs for Adult Learners: Technology &amp; Digital Literacy</a:t>
            </a:r>
          </a:p>
        </p:txBody>
      </p:sp>
      <p:sp>
        <p:nvSpPr>
          <p:cNvPr id="3" name="TextBox 2">
            <a:extLst>
              <a:ext uri="{FF2B5EF4-FFF2-40B4-BE49-F238E27FC236}">
                <a16:creationId xmlns:a16="http://schemas.microsoft.com/office/drawing/2014/main" id="{36E38DB1-354D-4FD1-AA8D-EDC8ED81DCE7}"/>
              </a:ext>
            </a:extLst>
          </p:cNvPr>
          <p:cNvSpPr txBox="1"/>
          <p:nvPr/>
        </p:nvSpPr>
        <p:spPr>
          <a:xfrm>
            <a:off x="3298438" y="1586895"/>
            <a:ext cx="5334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Computer and Internet Basics</a:t>
            </a:r>
          </a:p>
          <a:p>
            <a:pPr marL="285750" indent="-285750">
              <a:buFont typeface="Arial" panose="020B0604020202020204" pitchFamily="34" charset="0"/>
              <a:buChar char="•"/>
            </a:pPr>
            <a:r>
              <a:rPr lang="en-US" sz="2400" dirty="0"/>
              <a:t>Microsoft Office Software Proficiency</a:t>
            </a:r>
          </a:p>
          <a:p>
            <a:pPr marL="285750" indent="-285750">
              <a:buFont typeface="Arial" panose="020B0604020202020204" pitchFamily="34" charset="0"/>
              <a:buChar char="•"/>
            </a:pPr>
            <a:r>
              <a:rPr lang="en-US" sz="2400" dirty="0"/>
              <a:t>Online Safety and Cybersecurity</a:t>
            </a:r>
          </a:p>
          <a:p>
            <a:pPr marL="285750" indent="-28575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C1704DBA-B6AA-48B1-8B1D-EDEE6CFB0B9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76350"/>
            <a:ext cx="2190750" cy="2190750"/>
          </a:xfrm>
          <a:prstGeom prst="rect">
            <a:avLst/>
          </a:prstGeom>
        </p:spPr>
      </p:pic>
      <p:pic>
        <p:nvPicPr>
          <p:cNvPr id="4" name="Picture 3">
            <a:extLst>
              <a:ext uri="{FF2B5EF4-FFF2-40B4-BE49-F238E27FC236}">
                <a16:creationId xmlns:a16="http://schemas.microsoft.com/office/drawing/2014/main" id="{DA062CD8-BE90-4E7C-B5AC-55B33B46C8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37158" y="3797074"/>
            <a:ext cx="2612638" cy="1048007"/>
          </a:xfrm>
          <a:prstGeom prst="rect">
            <a:avLst/>
          </a:prstGeom>
        </p:spPr>
      </p:pic>
      <p:pic>
        <p:nvPicPr>
          <p:cNvPr id="6" name="Picture 5">
            <a:extLst>
              <a:ext uri="{FF2B5EF4-FFF2-40B4-BE49-F238E27FC236}">
                <a16:creationId xmlns:a16="http://schemas.microsoft.com/office/drawing/2014/main" id="{19B3B89A-95A9-4ED9-9058-BB841C5275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48" y="3777614"/>
            <a:ext cx="2953162" cy="1086928"/>
          </a:xfrm>
          <a:prstGeom prst="rect">
            <a:avLst/>
          </a:prstGeom>
        </p:spPr>
      </p:pic>
      <p:pic>
        <p:nvPicPr>
          <p:cNvPr id="7" name="Picture 6">
            <a:extLst>
              <a:ext uri="{FF2B5EF4-FFF2-40B4-BE49-F238E27FC236}">
                <a16:creationId xmlns:a16="http://schemas.microsoft.com/office/drawing/2014/main" id="{9D246B97-A651-47E3-AB2F-AD57E11CAA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368044" y="3908886"/>
            <a:ext cx="2486025" cy="714375"/>
          </a:xfrm>
          <a:prstGeom prst="rect">
            <a:avLst/>
          </a:prstGeom>
        </p:spPr>
      </p:pic>
    </p:spTree>
    <p:extLst>
      <p:ext uri="{BB962C8B-B14F-4D97-AF65-F5344CB8AC3E}">
        <p14:creationId xmlns:p14="http://schemas.microsoft.com/office/powerpoint/2010/main" val="413626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3A01-456F-4EB6-824A-F7850F8A3151}"/>
              </a:ext>
            </a:extLst>
          </p:cNvPr>
          <p:cNvSpPr txBox="1">
            <a:spLocks noGrp="1"/>
          </p:cNvSpPr>
          <p:nvPr>
            <p:ph type="title" idx="4294967295"/>
          </p:nvPr>
        </p:nvSpPr>
        <p:spPr>
          <a:xfrm>
            <a:off x="511561" y="285750"/>
            <a:ext cx="7526612"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Resources for Career Development: Job Search Assistance</a:t>
            </a:r>
          </a:p>
        </p:txBody>
      </p:sp>
      <p:sp>
        <p:nvSpPr>
          <p:cNvPr id="3" name="TextBox 2">
            <a:extLst>
              <a:ext uri="{FF2B5EF4-FFF2-40B4-BE49-F238E27FC236}">
                <a16:creationId xmlns:a16="http://schemas.microsoft.com/office/drawing/2014/main" id="{36E38DB1-354D-4FD1-AA8D-EDC8ED81DCE7}"/>
              </a:ext>
            </a:extLst>
          </p:cNvPr>
          <p:cNvSpPr txBox="1"/>
          <p:nvPr/>
        </p:nvSpPr>
        <p:spPr>
          <a:xfrm>
            <a:off x="1638300" y="1056482"/>
            <a:ext cx="58674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Resume Writing and Interview Preparation</a:t>
            </a:r>
          </a:p>
          <a:p>
            <a:pPr marL="285750" indent="-285750">
              <a:buFont typeface="Arial" panose="020B0604020202020204" pitchFamily="34" charset="0"/>
              <a:buChar char="•"/>
            </a:pPr>
            <a:r>
              <a:rPr lang="en-US" sz="2400" dirty="0"/>
              <a:t>Job Search Assistance</a:t>
            </a:r>
          </a:p>
          <a:p>
            <a:pPr marL="285750" indent="-285750">
              <a:buFont typeface="Arial" panose="020B0604020202020204" pitchFamily="34" charset="0"/>
              <a:buChar char="•"/>
            </a:pPr>
            <a:r>
              <a:rPr lang="en-US" sz="2400" dirty="0"/>
              <a:t>Professional Skills Workshops</a:t>
            </a:r>
          </a:p>
          <a:p>
            <a:pPr marL="285750" indent="-28575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FF3FC8E6-05C6-412A-991D-C87A9125EE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19417" y="3309937"/>
            <a:ext cx="3619500" cy="1266825"/>
          </a:xfrm>
          <a:prstGeom prst="rect">
            <a:avLst/>
          </a:prstGeom>
        </p:spPr>
      </p:pic>
      <p:pic>
        <p:nvPicPr>
          <p:cNvPr id="5" name="Picture 4">
            <a:extLst>
              <a:ext uri="{FF2B5EF4-FFF2-40B4-BE49-F238E27FC236}">
                <a16:creationId xmlns:a16="http://schemas.microsoft.com/office/drawing/2014/main" id="{A8BCC5B3-C4B4-4D0F-A0ED-AC16B845CCC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67000" y="3048793"/>
            <a:ext cx="2076450" cy="2076450"/>
          </a:xfrm>
          <a:prstGeom prst="rect">
            <a:avLst/>
          </a:prstGeom>
        </p:spPr>
      </p:pic>
      <p:pic>
        <p:nvPicPr>
          <p:cNvPr id="6" name="Picture 5">
            <a:extLst>
              <a:ext uri="{FF2B5EF4-FFF2-40B4-BE49-F238E27FC236}">
                <a16:creationId xmlns:a16="http://schemas.microsoft.com/office/drawing/2014/main" id="{1A37B988-C47E-405D-8C9D-47062F25D2E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8510" y="3302188"/>
            <a:ext cx="1794873" cy="1569661"/>
          </a:xfrm>
          <a:prstGeom prst="rect">
            <a:avLst/>
          </a:prstGeom>
        </p:spPr>
      </p:pic>
    </p:spTree>
    <p:extLst>
      <p:ext uri="{BB962C8B-B14F-4D97-AF65-F5344CB8AC3E}">
        <p14:creationId xmlns:p14="http://schemas.microsoft.com/office/powerpoint/2010/main" val="100439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3A01-456F-4EB6-824A-F7850F8A3151}"/>
              </a:ext>
            </a:extLst>
          </p:cNvPr>
          <p:cNvSpPr txBox="1">
            <a:spLocks noGrp="1"/>
          </p:cNvSpPr>
          <p:nvPr>
            <p:ph type="title" idx="4294967295"/>
          </p:nvPr>
        </p:nvSpPr>
        <p:spPr>
          <a:xfrm>
            <a:off x="1182546" y="361950"/>
            <a:ext cx="6935553"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Family Literacy Programs: Supporting Whole Families</a:t>
            </a:r>
          </a:p>
        </p:txBody>
      </p:sp>
      <p:sp>
        <p:nvSpPr>
          <p:cNvPr id="3" name="TextBox 2">
            <a:extLst>
              <a:ext uri="{FF2B5EF4-FFF2-40B4-BE49-F238E27FC236}">
                <a16:creationId xmlns:a16="http://schemas.microsoft.com/office/drawing/2014/main" id="{36E38DB1-354D-4FD1-AA8D-EDC8ED81DCE7}"/>
              </a:ext>
            </a:extLst>
          </p:cNvPr>
          <p:cNvSpPr txBox="1"/>
          <p:nvPr/>
        </p:nvSpPr>
        <p:spPr>
          <a:xfrm>
            <a:off x="1600200" y="931906"/>
            <a:ext cx="6246278"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Family reading programs and story times</a:t>
            </a:r>
          </a:p>
          <a:p>
            <a:pPr marL="285750" indent="-285750">
              <a:buFont typeface="Arial" panose="020B0604020202020204" pitchFamily="34" charset="0"/>
              <a:buChar char="•"/>
            </a:pPr>
            <a:r>
              <a:rPr lang="en-US" sz="2400" dirty="0"/>
              <a:t>Homework help for children</a:t>
            </a:r>
          </a:p>
          <a:p>
            <a:pPr marL="285750" indent="-285750">
              <a:buFont typeface="Arial" panose="020B0604020202020204" pitchFamily="34" charset="0"/>
              <a:buChar char="•"/>
            </a:pPr>
            <a:r>
              <a:rPr lang="en-US" sz="2400" dirty="0"/>
              <a:t>Parenting resources and workshops</a:t>
            </a:r>
          </a:p>
          <a:p>
            <a:pPr marL="285750" indent="-28575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02936372-6DB8-47E9-9B37-00B40DDE19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6609" y="2085859"/>
            <a:ext cx="4334030" cy="1387792"/>
          </a:xfrm>
          <a:prstGeom prst="rect">
            <a:avLst/>
          </a:prstGeom>
        </p:spPr>
      </p:pic>
      <p:pic>
        <p:nvPicPr>
          <p:cNvPr id="5" name="Picture 4">
            <a:extLst>
              <a:ext uri="{FF2B5EF4-FFF2-40B4-BE49-F238E27FC236}">
                <a16:creationId xmlns:a16="http://schemas.microsoft.com/office/drawing/2014/main" id="{BF7CD2C0-2620-4D51-9FE7-2E22489F1B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22649" y="1776157"/>
            <a:ext cx="2217420" cy="1847850"/>
          </a:xfrm>
          <a:prstGeom prst="rect">
            <a:avLst/>
          </a:prstGeom>
        </p:spPr>
      </p:pic>
      <p:pic>
        <p:nvPicPr>
          <p:cNvPr id="6" name="Picture 5">
            <a:extLst>
              <a:ext uri="{FF2B5EF4-FFF2-40B4-BE49-F238E27FC236}">
                <a16:creationId xmlns:a16="http://schemas.microsoft.com/office/drawing/2014/main" id="{ADC6464F-C0A1-4BE3-897F-2FCA8B2C6712}"/>
              </a:ext>
              <a:ext uri="{C183D7F6-B498-43B3-948B-1728B52AA6E4}">
                <adec:decorative xmlns:adec="http://schemas.microsoft.com/office/drawing/2017/decorative" val="1"/>
              </a:ext>
            </a:extLst>
          </p:cNvPr>
          <p:cNvPicPr>
            <a:picLocks noChangeAspect="1"/>
          </p:cNvPicPr>
          <p:nvPr/>
        </p:nvPicPr>
        <p:blipFill rotWithShape="1">
          <a:blip r:embed="rId5"/>
          <a:srcRect l="5940" t="15614" r="-1" b="15757"/>
          <a:stretch/>
        </p:blipFill>
        <p:spPr>
          <a:xfrm>
            <a:off x="6324600" y="3650973"/>
            <a:ext cx="2217420" cy="1130577"/>
          </a:xfrm>
          <a:prstGeom prst="rect">
            <a:avLst/>
          </a:prstGeom>
        </p:spPr>
      </p:pic>
      <p:pic>
        <p:nvPicPr>
          <p:cNvPr id="8" name="Picture 7">
            <a:extLst>
              <a:ext uri="{FF2B5EF4-FFF2-40B4-BE49-F238E27FC236}">
                <a16:creationId xmlns:a16="http://schemas.microsoft.com/office/drawing/2014/main" id="{07E93CAB-3810-45C5-91E9-62F7A0F500E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33400" y="3315719"/>
            <a:ext cx="4435727" cy="1517609"/>
          </a:xfrm>
          <a:prstGeom prst="rect">
            <a:avLst/>
          </a:prstGeom>
        </p:spPr>
      </p:pic>
    </p:spTree>
    <p:extLst>
      <p:ext uri="{BB962C8B-B14F-4D97-AF65-F5344CB8AC3E}">
        <p14:creationId xmlns:p14="http://schemas.microsoft.com/office/powerpoint/2010/main" val="3933241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3A01-456F-4EB6-824A-F7850F8A3151}"/>
              </a:ext>
            </a:extLst>
          </p:cNvPr>
          <p:cNvSpPr txBox="1">
            <a:spLocks noGrp="1"/>
          </p:cNvSpPr>
          <p:nvPr>
            <p:ph type="title" idx="4294967295"/>
          </p:nvPr>
        </p:nvSpPr>
        <p:spPr>
          <a:xfrm>
            <a:off x="1083577" y="438150"/>
            <a:ext cx="6976846"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Future Directions: Innovation and Growth in Libraries</a:t>
            </a:r>
          </a:p>
        </p:txBody>
      </p:sp>
      <p:sp>
        <p:nvSpPr>
          <p:cNvPr id="3" name="TextBox 2">
            <a:extLst>
              <a:ext uri="{FF2B5EF4-FFF2-40B4-BE49-F238E27FC236}">
                <a16:creationId xmlns:a16="http://schemas.microsoft.com/office/drawing/2014/main" id="{36E38DB1-354D-4FD1-AA8D-EDC8ED81DCE7}"/>
              </a:ext>
            </a:extLst>
          </p:cNvPr>
          <p:cNvSpPr txBox="1"/>
          <p:nvPr/>
        </p:nvSpPr>
        <p:spPr>
          <a:xfrm>
            <a:off x="1485900" y="1276350"/>
            <a:ext cx="61722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Expanding digital resources</a:t>
            </a:r>
          </a:p>
          <a:p>
            <a:pPr marL="285750" indent="-285750">
              <a:buFont typeface="Arial" panose="020B0604020202020204" pitchFamily="34" charset="0"/>
              <a:buChar char="•"/>
            </a:pPr>
            <a:r>
              <a:rPr lang="en-US" sz="2400" dirty="0"/>
              <a:t>Strengthening community partnerships</a:t>
            </a:r>
          </a:p>
          <a:p>
            <a:pPr marL="285750" indent="-285750">
              <a:buFont typeface="Arial" panose="020B0604020202020204" pitchFamily="34" charset="0"/>
              <a:buChar char="•"/>
            </a:pPr>
            <a:r>
              <a:rPr lang="en-US" sz="2400" dirty="0"/>
              <a:t>Advocating for public library funding and support</a:t>
            </a:r>
          </a:p>
          <a:p>
            <a:pPr marL="285750" indent="-28575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FFCDE74B-4F22-4C00-AFC6-30E5D5F95AA0}"/>
              </a:ext>
              <a:ext uri="{C183D7F6-B498-43B3-948B-1728B52AA6E4}">
                <adec:decorative xmlns:adec="http://schemas.microsoft.com/office/drawing/2017/decorative" val="1"/>
              </a:ext>
            </a:extLst>
          </p:cNvPr>
          <p:cNvPicPr>
            <a:picLocks noChangeAspect="1"/>
          </p:cNvPicPr>
          <p:nvPr/>
        </p:nvPicPr>
        <p:blipFill rotWithShape="1">
          <a:blip r:embed="rId3"/>
          <a:srcRect l="13321" t="5555" r="21705" b="24814"/>
          <a:stretch/>
        </p:blipFill>
        <p:spPr>
          <a:xfrm>
            <a:off x="1295400" y="2953480"/>
            <a:ext cx="2498387" cy="1893938"/>
          </a:xfrm>
          <a:prstGeom prst="rect">
            <a:avLst/>
          </a:prstGeom>
        </p:spPr>
      </p:pic>
      <p:pic>
        <p:nvPicPr>
          <p:cNvPr id="5" name="Picture 4">
            <a:extLst>
              <a:ext uri="{FF2B5EF4-FFF2-40B4-BE49-F238E27FC236}">
                <a16:creationId xmlns:a16="http://schemas.microsoft.com/office/drawing/2014/main" id="{4C662EED-C25C-4951-AB23-32DE7264AA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63340" y="2766358"/>
            <a:ext cx="4164426" cy="1938992"/>
          </a:xfrm>
          <a:prstGeom prst="rect">
            <a:avLst/>
          </a:prstGeom>
        </p:spPr>
      </p:pic>
    </p:spTree>
    <p:extLst>
      <p:ext uri="{BB962C8B-B14F-4D97-AF65-F5344CB8AC3E}">
        <p14:creationId xmlns:p14="http://schemas.microsoft.com/office/powerpoint/2010/main" val="271475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d-columbia Libraries service area image">
            <a:extLst>
              <a:ext uri="{FF2B5EF4-FFF2-40B4-BE49-F238E27FC236}">
                <a16:creationId xmlns:a16="http://schemas.microsoft.com/office/drawing/2014/main" id="{C854D19E-393E-4A6D-A066-085FFA11B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683E39D-DFF6-1DD0-63F0-FA2D0DA4139D}"/>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Service Area</a:t>
            </a:r>
          </a:p>
        </p:txBody>
      </p:sp>
    </p:spTree>
    <p:extLst>
      <p:ext uri="{BB962C8B-B14F-4D97-AF65-F5344CB8AC3E}">
        <p14:creationId xmlns:p14="http://schemas.microsoft.com/office/powerpoint/2010/main" val="565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9A900-2B4C-453F-AA1A-0628C7F02F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 y="209550"/>
            <a:ext cx="6858000" cy="3429000"/>
          </a:xfrm>
          <a:prstGeom prst="rect">
            <a:avLst/>
          </a:prstGeom>
        </p:spPr>
      </p:pic>
      <p:sp>
        <p:nvSpPr>
          <p:cNvPr id="2" name="Title 1">
            <a:extLst>
              <a:ext uri="{FF2B5EF4-FFF2-40B4-BE49-F238E27FC236}">
                <a16:creationId xmlns:a16="http://schemas.microsoft.com/office/drawing/2014/main" id="{4C06C18C-4179-4040-B2F1-C2526D529EC7}"/>
              </a:ext>
            </a:extLst>
          </p:cNvPr>
          <p:cNvSpPr txBox="1">
            <a:spLocks noGrp="1"/>
          </p:cNvSpPr>
          <p:nvPr>
            <p:ph type="title" idx="4294967295"/>
          </p:nvPr>
        </p:nvSpPr>
        <p:spPr>
          <a:xfrm>
            <a:off x="3810000" y="2876550"/>
            <a:ext cx="4432752" cy="181588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Comments?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Cool library stories?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Something new you learned?</a:t>
            </a:r>
          </a:p>
        </p:txBody>
      </p:sp>
    </p:spTree>
    <p:extLst>
      <p:ext uri="{BB962C8B-B14F-4D97-AF65-F5344CB8AC3E}">
        <p14:creationId xmlns:p14="http://schemas.microsoft.com/office/powerpoint/2010/main" val="290343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319F45-ABA1-4CE5-844D-F760AC187687}"/>
              </a:ext>
            </a:extLst>
          </p:cNvPr>
          <p:cNvSpPr txBox="1"/>
          <p:nvPr/>
        </p:nvSpPr>
        <p:spPr>
          <a:xfrm>
            <a:off x="1219200" y="514350"/>
            <a:ext cx="2761590" cy="461665"/>
          </a:xfrm>
          <a:prstGeom prst="rect">
            <a:avLst/>
          </a:prstGeom>
          <a:noFill/>
        </p:spPr>
        <p:txBody>
          <a:bodyPr wrap="none" rtlCol="0">
            <a:spAutoFit/>
          </a:bodyPr>
          <a:lstStyle/>
          <a:p>
            <a:r>
              <a:rPr lang="en-US" sz="2400" b="1" dirty="0">
                <a:solidFill>
                  <a:srgbClr val="C00000"/>
                </a:solidFill>
              </a:rPr>
              <a:t>Contact Information</a:t>
            </a:r>
          </a:p>
        </p:txBody>
      </p:sp>
      <p:sp>
        <p:nvSpPr>
          <p:cNvPr id="3" name="TextBox 2">
            <a:extLst>
              <a:ext uri="{FF2B5EF4-FFF2-40B4-BE49-F238E27FC236}">
                <a16:creationId xmlns:a16="http://schemas.microsoft.com/office/drawing/2014/main" id="{1D94A917-5D00-4246-8503-FE1590428AE2}"/>
              </a:ext>
            </a:extLst>
          </p:cNvPr>
          <p:cNvSpPr txBox="1"/>
          <p:nvPr/>
        </p:nvSpPr>
        <p:spPr>
          <a:xfrm>
            <a:off x="1447800" y="1276350"/>
            <a:ext cx="7086600" cy="2246769"/>
          </a:xfrm>
          <a:prstGeom prst="rect">
            <a:avLst/>
          </a:prstGeom>
          <a:noFill/>
        </p:spPr>
        <p:txBody>
          <a:bodyPr wrap="square" rtlCol="0">
            <a:spAutoFit/>
          </a:bodyPr>
          <a:lstStyle/>
          <a:p>
            <a:r>
              <a:rPr lang="en-US" sz="2800" dirty="0"/>
              <a:t>Elissa </a:t>
            </a:r>
            <a:r>
              <a:rPr lang="en-US" sz="2800" dirty="0" err="1"/>
              <a:t>Burnley</a:t>
            </a:r>
            <a:endParaRPr lang="en-US" sz="2800" dirty="0"/>
          </a:p>
          <a:p>
            <a:r>
              <a:rPr lang="en-US" sz="2800" dirty="0">
                <a:hlinkClick r:id="rId3"/>
              </a:rPr>
              <a:t>eburnley@midcolumbialibraries.org</a:t>
            </a:r>
            <a:endParaRPr lang="en-US" sz="2800" dirty="0"/>
          </a:p>
          <a:p>
            <a:endParaRPr lang="en-US" sz="2800" dirty="0"/>
          </a:p>
          <a:p>
            <a:r>
              <a:rPr lang="en-US" sz="2800" dirty="0"/>
              <a:t>Sara Schwan</a:t>
            </a:r>
          </a:p>
          <a:p>
            <a:r>
              <a:rPr lang="en-US" sz="2800" dirty="0">
                <a:hlinkClick r:id="rId4"/>
              </a:rPr>
              <a:t>sschwan@midcolumbialibraries.org</a:t>
            </a:r>
            <a:r>
              <a:rPr lang="en-US" sz="2800" dirty="0"/>
              <a:t> </a:t>
            </a:r>
          </a:p>
        </p:txBody>
      </p:sp>
      <p:sp>
        <p:nvSpPr>
          <p:cNvPr id="4" name="Title 3">
            <a:extLst>
              <a:ext uri="{FF2B5EF4-FFF2-40B4-BE49-F238E27FC236}">
                <a16:creationId xmlns:a16="http://schemas.microsoft.com/office/drawing/2014/main" id="{46407511-1C7C-B1EC-0AA6-EEE226A8F93B}"/>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Contact</a:t>
            </a:r>
          </a:p>
        </p:txBody>
      </p:sp>
    </p:spTree>
    <p:extLst>
      <p:ext uri="{BB962C8B-B14F-4D97-AF65-F5344CB8AC3E}">
        <p14:creationId xmlns:p14="http://schemas.microsoft.com/office/powerpoint/2010/main" val="375151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act information">
            <a:extLst>
              <a:ext uri="{FF2B5EF4-FFF2-40B4-BE49-F238E27FC236}">
                <a16:creationId xmlns:a16="http://schemas.microsoft.com/office/drawing/2014/main" id="{EDE7A533-F292-475D-BE59-3732A1322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4CD6E75A-D0FF-6DAE-FB6B-1254E7C64D40}"/>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a:t>Contact</a:t>
            </a:r>
            <a:endParaRPr lang="en-US" dirty="0"/>
          </a:p>
        </p:txBody>
      </p:sp>
    </p:spTree>
    <p:extLst>
      <p:ext uri="{BB962C8B-B14F-4D97-AF65-F5344CB8AC3E}">
        <p14:creationId xmlns:p14="http://schemas.microsoft.com/office/powerpoint/2010/main" val="318350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ap of WA State libraries">
            <a:extLst>
              <a:ext uri="{FF2B5EF4-FFF2-40B4-BE49-F238E27FC236}">
                <a16:creationId xmlns:a16="http://schemas.microsoft.com/office/drawing/2014/main" id="{02EF310F-D038-44E9-BAA6-188BCAC9C7A5}"/>
              </a:ext>
            </a:extLst>
          </p:cNvPr>
          <p:cNvPicPr>
            <a:picLocks noChangeAspect="1"/>
          </p:cNvPicPr>
          <p:nvPr/>
        </p:nvPicPr>
        <p:blipFill>
          <a:blip r:embed="rId3"/>
          <a:stretch>
            <a:fillRect/>
          </a:stretch>
        </p:blipFill>
        <p:spPr>
          <a:xfrm>
            <a:off x="914400" y="133350"/>
            <a:ext cx="7642848" cy="4664501"/>
          </a:xfrm>
          <a:prstGeom prst="rect">
            <a:avLst/>
          </a:prstGeom>
        </p:spPr>
      </p:pic>
      <p:sp>
        <p:nvSpPr>
          <p:cNvPr id="2" name="Title 1">
            <a:extLst>
              <a:ext uri="{FF2B5EF4-FFF2-40B4-BE49-F238E27FC236}">
                <a16:creationId xmlns:a16="http://schemas.microsoft.com/office/drawing/2014/main" id="{3CA38B74-FE9A-37EB-D0B6-51CAF0CAC8CA}"/>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Map of Public Libraries</a:t>
            </a:r>
          </a:p>
        </p:txBody>
      </p:sp>
    </p:spTree>
    <p:extLst>
      <p:ext uri="{BB962C8B-B14F-4D97-AF65-F5344CB8AC3E}">
        <p14:creationId xmlns:p14="http://schemas.microsoft.com/office/powerpoint/2010/main" val="401198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ty vs county libraries chart">
            <a:extLst>
              <a:ext uri="{FF2B5EF4-FFF2-40B4-BE49-F238E27FC236}">
                <a16:creationId xmlns:a16="http://schemas.microsoft.com/office/drawing/2014/main" id="{D46EE24B-B4F1-4C6D-8D74-ECB645AF203C}"/>
              </a:ext>
            </a:extLst>
          </p:cNvPr>
          <p:cNvPicPr>
            <a:picLocks noChangeAspect="1"/>
          </p:cNvPicPr>
          <p:nvPr/>
        </p:nvPicPr>
        <p:blipFill>
          <a:blip r:embed="rId3"/>
          <a:stretch>
            <a:fillRect/>
          </a:stretch>
        </p:blipFill>
        <p:spPr>
          <a:xfrm>
            <a:off x="1066800" y="416627"/>
            <a:ext cx="7645047" cy="4310246"/>
          </a:xfrm>
          <a:prstGeom prst="rect">
            <a:avLst/>
          </a:prstGeom>
        </p:spPr>
      </p:pic>
      <p:pic>
        <p:nvPicPr>
          <p:cNvPr id="3" name="Picture 2" descr="RCW 27.12 - Public Libraries">
            <a:extLst>
              <a:ext uri="{FF2B5EF4-FFF2-40B4-BE49-F238E27FC236}">
                <a16:creationId xmlns:a16="http://schemas.microsoft.com/office/drawing/2014/main" id="{97620366-95D1-4236-B937-4EF7E17EC80E}"/>
              </a:ext>
            </a:extLst>
          </p:cNvPr>
          <p:cNvPicPr>
            <a:picLocks noChangeAspect="1"/>
          </p:cNvPicPr>
          <p:nvPr/>
        </p:nvPicPr>
        <p:blipFill>
          <a:blip r:embed="rId4"/>
          <a:stretch>
            <a:fillRect/>
          </a:stretch>
        </p:blipFill>
        <p:spPr>
          <a:xfrm>
            <a:off x="-457200" y="4629150"/>
            <a:ext cx="5486876" cy="646232"/>
          </a:xfrm>
          <a:prstGeom prst="rect">
            <a:avLst/>
          </a:prstGeom>
        </p:spPr>
      </p:pic>
      <p:sp>
        <p:nvSpPr>
          <p:cNvPr id="4" name="Title 3">
            <a:extLst>
              <a:ext uri="{FF2B5EF4-FFF2-40B4-BE49-F238E27FC236}">
                <a16:creationId xmlns:a16="http://schemas.microsoft.com/office/drawing/2014/main" id="{FA70A3EE-FED3-7002-FD1B-24F81B6817C1}"/>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RCW Public Libraries</a:t>
            </a:r>
          </a:p>
        </p:txBody>
      </p:sp>
    </p:spTree>
    <p:extLst>
      <p:ext uri="{BB962C8B-B14F-4D97-AF65-F5344CB8AC3E}">
        <p14:creationId xmlns:p14="http://schemas.microsoft.com/office/powerpoint/2010/main" val="294119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5137C-17CE-4D2F-BCF6-D517A29ADAFC}"/>
              </a:ext>
            </a:extLst>
          </p:cNvPr>
          <p:cNvSpPr txBox="1">
            <a:spLocks noGrp="1"/>
          </p:cNvSpPr>
          <p:nvPr>
            <p:ph type="title" idx="4294967295"/>
          </p:nvPr>
        </p:nvSpPr>
        <p:spPr>
          <a:xfrm>
            <a:off x="0" y="133350"/>
            <a:ext cx="91440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Largest Library Systems in Washington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Table of largest library systems in WA State">
            <a:extLst>
              <a:ext uri="{FF2B5EF4-FFF2-40B4-BE49-F238E27FC236}">
                <a16:creationId xmlns:a16="http://schemas.microsoft.com/office/drawing/2014/main" id="{5831CD4E-5A7E-4116-9416-0CEE0FAD3AD7}"/>
              </a:ext>
            </a:extLst>
          </p:cNvPr>
          <p:cNvPicPr>
            <a:picLocks noChangeAspect="1"/>
          </p:cNvPicPr>
          <p:nvPr/>
        </p:nvPicPr>
        <p:blipFill>
          <a:blip r:embed="rId3"/>
          <a:stretch>
            <a:fillRect/>
          </a:stretch>
        </p:blipFill>
        <p:spPr>
          <a:xfrm>
            <a:off x="935059" y="666750"/>
            <a:ext cx="7273882" cy="4172876"/>
          </a:xfrm>
          <a:prstGeom prst="rect">
            <a:avLst/>
          </a:prstGeom>
        </p:spPr>
      </p:pic>
    </p:spTree>
    <p:extLst>
      <p:ext uri="{BB962C8B-B14F-4D97-AF65-F5344CB8AC3E}">
        <p14:creationId xmlns:p14="http://schemas.microsoft.com/office/powerpoint/2010/main" val="44990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y per capita largest library systems in WA">
            <a:extLst>
              <a:ext uri="{FF2B5EF4-FFF2-40B4-BE49-F238E27FC236}">
                <a16:creationId xmlns:a16="http://schemas.microsoft.com/office/drawing/2014/main" id="{E1DA0591-884D-40D3-87AD-92178C43EE1A}"/>
              </a:ext>
            </a:extLst>
          </p:cNvPr>
          <p:cNvPicPr>
            <a:picLocks noChangeAspect="1"/>
          </p:cNvPicPr>
          <p:nvPr/>
        </p:nvPicPr>
        <p:blipFill>
          <a:blip r:embed="rId3"/>
          <a:stretch>
            <a:fillRect/>
          </a:stretch>
        </p:blipFill>
        <p:spPr>
          <a:xfrm>
            <a:off x="533400" y="895350"/>
            <a:ext cx="8077200" cy="4068512"/>
          </a:xfrm>
          <a:prstGeom prst="rect">
            <a:avLst/>
          </a:prstGeom>
        </p:spPr>
      </p:pic>
      <p:sp>
        <p:nvSpPr>
          <p:cNvPr id="7" name="Title 6">
            <a:extLst>
              <a:ext uri="{FF2B5EF4-FFF2-40B4-BE49-F238E27FC236}">
                <a16:creationId xmlns:a16="http://schemas.microsoft.com/office/drawing/2014/main" id="{EBD6287E-EAC4-41B4-98F9-84F781A2E880}"/>
              </a:ext>
            </a:extLst>
          </p:cNvPr>
          <p:cNvSpPr txBox="1">
            <a:spLocks noGrp="1"/>
          </p:cNvSpPr>
          <p:nvPr>
            <p:ph type="title" idx="4294967295"/>
          </p:nvPr>
        </p:nvSpPr>
        <p:spPr>
          <a:xfrm>
            <a:off x="918" y="178949"/>
            <a:ext cx="91440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Revenue Per Capita - Largest Library Systems in Washington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378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D6287E-EAC4-41B4-98F9-84F781A2E880}"/>
              </a:ext>
            </a:extLst>
          </p:cNvPr>
          <p:cNvSpPr txBox="1">
            <a:spLocks noGrp="1"/>
          </p:cNvSpPr>
          <p:nvPr>
            <p:ph type="title" idx="4294967295"/>
          </p:nvPr>
        </p:nvSpPr>
        <p:spPr>
          <a:xfrm>
            <a:off x="-115529" y="181403"/>
            <a:ext cx="91440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The More You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Graphic 2" descr="Suburban scene">
            <a:extLst>
              <a:ext uri="{FF2B5EF4-FFF2-40B4-BE49-F238E27FC236}">
                <a16:creationId xmlns:a16="http://schemas.microsoft.com/office/drawing/2014/main" id="{D83EB688-DAC1-4953-8929-B0B4281D22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46" y="1562810"/>
            <a:ext cx="754624" cy="754624"/>
          </a:xfrm>
          <a:prstGeom prst="rect">
            <a:avLst/>
          </a:prstGeom>
        </p:spPr>
      </p:pic>
      <p:pic>
        <p:nvPicPr>
          <p:cNvPr id="6" name="Graphic 5" descr="City">
            <a:extLst>
              <a:ext uri="{FF2B5EF4-FFF2-40B4-BE49-F238E27FC236}">
                <a16:creationId xmlns:a16="http://schemas.microsoft.com/office/drawing/2014/main" id="{D1088EF2-068B-4FC4-93AE-7F97495039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2651" y="1238798"/>
            <a:ext cx="1142082" cy="1142082"/>
          </a:xfrm>
          <a:prstGeom prst="rect">
            <a:avLst/>
          </a:prstGeom>
        </p:spPr>
      </p:pic>
      <p:pic>
        <p:nvPicPr>
          <p:cNvPr id="9" name="Graphic 8" descr="Money">
            <a:extLst>
              <a:ext uri="{FF2B5EF4-FFF2-40B4-BE49-F238E27FC236}">
                <a16:creationId xmlns:a16="http://schemas.microsoft.com/office/drawing/2014/main" id="{5A864F61-3DEB-4740-9E67-A936118D09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4733" y="1569451"/>
            <a:ext cx="738664" cy="738664"/>
          </a:xfrm>
          <a:prstGeom prst="rect">
            <a:avLst/>
          </a:prstGeom>
        </p:spPr>
      </p:pic>
      <p:sp>
        <p:nvSpPr>
          <p:cNvPr id="14" name="Arrow: Right 13" descr="Arrow">
            <a:extLst>
              <a:ext uri="{FF2B5EF4-FFF2-40B4-BE49-F238E27FC236}">
                <a16:creationId xmlns:a16="http://schemas.microsoft.com/office/drawing/2014/main" id="{CB5C1AE1-8BD2-4920-9399-15835462D0E7}"/>
              </a:ext>
            </a:extLst>
          </p:cNvPr>
          <p:cNvSpPr/>
          <p:nvPr/>
        </p:nvSpPr>
        <p:spPr>
          <a:xfrm>
            <a:off x="3678632" y="1657438"/>
            <a:ext cx="1219200"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2EB4DAB-2AD7-4191-A6B2-98C35A94B889}"/>
              </a:ext>
            </a:extLst>
          </p:cNvPr>
          <p:cNvSpPr txBox="1"/>
          <p:nvPr/>
        </p:nvSpPr>
        <p:spPr>
          <a:xfrm>
            <a:off x="5578579" y="1123322"/>
            <a:ext cx="3047998" cy="1200329"/>
          </a:xfrm>
          <a:prstGeom prst="rect">
            <a:avLst/>
          </a:prstGeom>
          <a:solidFill>
            <a:schemeClr val="bg1"/>
          </a:solidFill>
          <a:ln w="19050">
            <a:solidFill>
              <a:schemeClr val="tx1"/>
            </a:solidFill>
          </a:ln>
        </p:spPr>
        <p:txBody>
          <a:bodyPr wrap="square" rtlCol="0">
            <a:spAutoFit/>
          </a:bodyPr>
          <a:lstStyle/>
          <a:p>
            <a:pPr algn="ctr"/>
            <a:r>
              <a:rPr lang="en-US" b="1" dirty="0"/>
              <a:t>City of Kennewick Assessed Valuations</a:t>
            </a:r>
          </a:p>
          <a:p>
            <a:pPr algn="ctr"/>
            <a:r>
              <a:rPr lang="en-US" b="1" dirty="0"/>
              <a:t> 2023:	$9.6 Million</a:t>
            </a:r>
          </a:p>
          <a:p>
            <a:pPr algn="ctr"/>
            <a:r>
              <a:rPr lang="en-US" b="1" dirty="0"/>
              <a:t>  2024:  	$11.6 Million</a:t>
            </a:r>
          </a:p>
        </p:txBody>
      </p:sp>
      <p:sp>
        <p:nvSpPr>
          <p:cNvPr id="17" name="TextBox 16">
            <a:extLst>
              <a:ext uri="{FF2B5EF4-FFF2-40B4-BE49-F238E27FC236}">
                <a16:creationId xmlns:a16="http://schemas.microsoft.com/office/drawing/2014/main" id="{53A882F1-492E-4456-9373-BA24CE38C652}"/>
              </a:ext>
            </a:extLst>
          </p:cNvPr>
          <p:cNvSpPr txBox="1"/>
          <p:nvPr/>
        </p:nvSpPr>
        <p:spPr>
          <a:xfrm>
            <a:off x="1569753" y="2860820"/>
            <a:ext cx="1859247" cy="923330"/>
          </a:xfrm>
          <a:prstGeom prst="rect">
            <a:avLst/>
          </a:prstGeom>
          <a:noFill/>
        </p:spPr>
        <p:txBody>
          <a:bodyPr wrap="square" rtlCol="0">
            <a:spAutoFit/>
          </a:bodyPr>
          <a:lstStyle/>
          <a:p>
            <a:r>
              <a:rPr lang="en-US" b="1" dirty="0"/>
              <a:t>1 % Property Tax Limit on Tax Levies Annually</a:t>
            </a:r>
          </a:p>
        </p:txBody>
      </p:sp>
      <p:sp>
        <p:nvSpPr>
          <p:cNvPr id="19" name="Arrow: Right 18" descr="Arrow">
            <a:extLst>
              <a:ext uri="{FF2B5EF4-FFF2-40B4-BE49-F238E27FC236}">
                <a16:creationId xmlns:a16="http://schemas.microsoft.com/office/drawing/2014/main" id="{E6E08238-507E-464A-8395-BCE7B97E5012}"/>
              </a:ext>
            </a:extLst>
          </p:cNvPr>
          <p:cNvSpPr/>
          <p:nvPr/>
        </p:nvSpPr>
        <p:spPr>
          <a:xfrm>
            <a:off x="3747047" y="3028861"/>
            <a:ext cx="1219200"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descr="1% Property Tax limit on tax levies annually">
            <a:extLst>
              <a:ext uri="{FF2B5EF4-FFF2-40B4-BE49-F238E27FC236}">
                <a16:creationId xmlns:a16="http://schemas.microsoft.com/office/drawing/2014/main" id="{BC69BECA-71E9-4E57-91AA-62639A99E231}"/>
              </a:ext>
            </a:extLst>
          </p:cNvPr>
          <p:cNvSpPr txBox="1"/>
          <p:nvPr/>
        </p:nvSpPr>
        <p:spPr>
          <a:xfrm>
            <a:off x="294143" y="2664837"/>
            <a:ext cx="3245712" cy="1447800"/>
          </a:xfrm>
          <a:prstGeom prst="rect">
            <a:avLst/>
          </a:prstGeom>
          <a:noFill/>
          <a:ln w="19050">
            <a:solidFill>
              <a:schemeClr val="tx1"/>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6CF95FAB-37CB-4EC4-916D-C917E021C2BC}"/>
              </a:ext>
            </a:extLst>
          </p:cNvPr>
          <p:cNvSpPr txBox="1"/>
          <p:nvPr/>
        </p:nvSpPr>
        <p:spPr>
          <a:xfrm>
            <a:off x="5578580" y="2542850"/>
            <a:ext cx="3047998" cy="1477328"/>
          </a:xfrm>
          <a:prstGeom prst="rect">
            <a:avLst/>
          </a:prstGeom>
          <a:noFill/>
          <a:ln w="19050">
            <a:solidFill>
              <a:schemeClr val="tx1"/>
            </a:solidFill>
          </a:ln>
        </p:spPr>
        <p:txBody>
          <a:bodyPr wrap="square" rtlCol="0">
            <a:spAutoFit/>
          </a:bodyPr>
          <a:lstStyle/>
          <a:p>
            <a:pPr algn="ctr"/>
            <a:r>
              <a:rPr lang="en-US" b="1" dirty="0">
                <a:solidFill>
                  <a:srgbClr val="C00000"/>
                </a:solidFill>
              </a:rPr>
              <a:t>MCL Levy Rate</a:t>
            </a:r>
          </a:p>
          <a:p>
            <a:pPr algn="ctr"/>
            <a:r>
              <a:rPr lang="en-US" b="1" dirty="0"/>
              <a:t>2014: $0.37/thousand</a:t>
            </a:r>
          </a:p>
          <a:p>
            <a:pPr algn="ctr"/>
            <a:r>
              <a:rPr lang="en-US" b="1" dirty="0"/>
              <a:t> 2019: $0.34/thousand</a:t>
            </a:r>
          </a:p>
          <a:p>
            <a:pPr algn="ctr"/>
            <a:r>
              <a:rPr lang="en-US" b="1" dirty="0"/>
              <a:t>2023: $0.26/thousand</a:t>
            </a:r>
          </a:p>
          <a:p>
            <a:pPr algn="ctr"/>
            <a:r>
              <a:rPr lang="en-US" b="1" dirty="0">
                <a:solidFill>
                  <a:srgbClr val="C00000"/>
                </a:solidFill>
              </a:rPr>
              <a:t>2024: $0.22/thousand</a:t>
            </a:r>
          </a:p>
        </p:txBody>
      </p:sp>
      <p:pic>
        <p:nvPicPr>
          <p:cNvPr id="24" name="Picture 23">
            <a:extLst>
              <a:ext uri="{FF2B5EF4-FFF2-40B4-BE49-F238E27FC236}">
                <a16:creationId xmlns:a16="http://schemas.microsoft.com/office/drawing/2014/main" id="{EC69D8E8-7F78-4542-BF99-25C007B5E7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3437" y="101587"/>
            <a:ext cx="1141400" cy="586513"/>
          </a:xfrm>
          <a:prstGeom prst="rect">
            <a:avLst/>
          </a:prstGeom>
        </p:spPr>
      </p:pic>
      <p:pic>
        <p:nvPicPr>
          <p:cNvPr id="25" name="Picture 24">
            <a:extLst>
              <a:ext uri="{FF2B5EF4-FFF2-40B4-BE49-F238E27FC236}">
                <a16:creationId xmlns:a16="http://schemas.microsoft.com/office/drawing/2014/main" id="{771C0277-662A-4498-BB1E-1DFF04E4E2F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951817" y="102209"/>
            <a:ext cx="1140051" cy="585267"/>
          </a:xfrm>
          <a:prstGeom prst="rect">
            <a:avLst/>
          </a:prstGeom>
        </p:spPr>
      </p:pic>
      <p:sp>
        <p:nvSpPr>
          <p:cNvPr id="26" name="TextBox 25">
            <a:extLst>
              <a:ext uri="{FF2B5EF4-FFF2-40B4-BE49-F238E27FC236}">
                <a16:creationId xmlns:a16="http://schemas.microsoft.com/office/drawing/2014/main" id="{FCEA47A6-E2AA-4974-8D51-60B3BC54126A}"/>
              </a:ext>
            </a:extLst>
          </p:cNvPr>
          <p:cNvSpPr txBox="1"/>
          <p:nvPr/>
        </p:nvSpPr>
        <p:spPr>
          <a:xfrm>
            <a:off x="394246" y="4282550"/>
            <a:ext cx="8431408" cy="800219"/>
          </a:xfrm>
          <a:prstGeom prst="rect">
            <a:avLst/>
          </a:prstGeom>
          <a:noFill/>
        </p:spPr>
        <p:txBody>
          <a:bodyPr wrap="square" rtlCol="0">
            <a:spAutoFit/>
          </a:bodyPr>
          <a:lstStyle/>
          <a:p>
            <a:pPr algn="ctr"/>
            <a:r>
              <a:rPr lang="en-US" sz="2300" b="1" dirty="0">
                <a:solidFill>
                  <a:srgbClr val="00B050"/>
                </a:solidFill>
              </a:rPr>
              <a:t>MCL’s Revenue From Property Taxes Increased by </a:t>
            </a:r>
          </a:p>
          <a:p>
            <a:pPr algn="ctr"/>
            <a:r>
              <a:rPr lang="en-US" sz="2300" b="1" dirty="0">
                <a:solidFill>
                  <a:srgbClr val="00B050"/>
                </a:solidFill>
              </a:rPr>
              <a:t>Approximately $190,000 in 2024.  </a:t>
            </a:r>
          </a:p>
        </p:txBody>
      </p:sp>
      <p:pic>
        <p:nvPicPr>
          <p:cNvPr id="27" name="Picture 26">
            <a:extLst>
              <a:ext uri="{FF2B5EF4-FFF2-40B4-BE49-F238E27FC236}">
                <a16:creationId xmlns:a16="http://schemas.microsoft.com/office/drawing/2014/main" id="{86ECB399-F00A-499A-BD86-2CFA1B32097E}"/>
              </a:ext>
              <a:ext uri="{C183D7F6-B498-43B3-948B-1728B52AA6E4}">
                <adec:decorative xmlns:adec="http://schemas.microsoft.com/office/drawing/2017/decorative" val="1"/>
              </a:ext>
            </a:extLst>
          </p:cNvPr>
          <p:cNvPicPr>
            <a:picLocks noChangeAspect="1"/>
          </p:cNvPicPr>
          <p:nvPr/>
        </p:nvPicPr>
        <p:blipFill rotWithShape="1">
          <a:blip r:embed="rId11"/>
          <a:srcRect l="14298" r="23503"/>
          <a:stretch/>
        </p:blipFill>
        <p:spPr>
          <a:xfrm>
            <a:off x="394246" y="2852097"/>
            <a:ext cx="1052331" cy="971686"/>
          </a:xfrm>
          <a:prstGeom prst="rect">
            <a:avLst/>
          </a:prstGeom>
        </p:spPr>
      </p:pic>
    </p:spTree>
    <p:extLst>
      <p:ext uri="{BB962C8B-B14F-4D97-AF65-F5344CB8AC3E}">
        <p14:creationId xmlns:p14="http://schemas.microsoft.com/office/powerpoint/2010/main" val="6732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381ABE-AA12-43B8-935E-06A74B03347B}"/>
              </a:ext>
            </a:extLst>
          </p:cNvPr>
          <p:cNvSpPr txBox="1"/>
          <p:nvPr/>
        </p:nvSpPr>
        <p:spPr>
          <a:xfrm>
            <a:off x="918" y="178949"/>
            <a:ext cx="9144000" cy="2339102"/>
          </a:xfrm>
          <a:prstGeom prst="rect">
            <a:avLst/>
          </a:prstGeom>
          <a:noFill/>
        </p:spPr>
        <p:txBody>
          <a:bodyPr wrap="square" rtlCol="0">
            <a:spAutoFit/>
          </a:bodyPr>
          <a:lstStyle/>
          <a:p>
            <a:pPr algn="ctr"/>
            <a:r>
              <a:rPr lang="en-US" sz="3200" b="1" dirty="0">
                <a:solidFill>
                  <a:srgbClr val="C00000"/>
                </a:solidFill>
              </a:rPr>
              <a:t>Audience Poll</a:t>
            </a:r>
          </a:p>
          <a:p>
            <a:pPr algn="ctr"/>
            <a:endParaRPr lang="en-US" sz="2400" b="1" dirty="0"/>
          </a:p>
          <a:p>
            <a:pPr algn="ctr"/>
            <a:r>
              <a:rPr lang="en-US" sz="2400" b="1" dirty="0"/>
              <a:t>How many branches of public libraries  are there in the </a:t>
            </a:r>
          </a:p>
          <a:p>
            <a:pPr algn="ctr"/>
            <a:r>
              <a:rPr lang="en-US" sz="2400" b="1" dirty="0"/>
              <a:t>state of Washington? </a:t>
            </a:r>
          </a:p>
          <a:p>
            <a:pPr algn="ctr"/>
            <a:endParaRPr lang="en-US" sz="2400" b="1" dirty="0"/>
          </a:p>
          <a:p>
            <a:endParaRPr lang="en-US" dirty="0"/>
          </a:p>
        </p:txBody>
      </p:sp>
      <p:pic>
        <p:nvPicPr>
          <p:cNvPr id="4" name="Picture 3">
            <a:extLst>
              <a:ext uri="{FF2B5EF4-FFF2-40B4-BE49-F238E27FC236}">
                <a16:creationId xmlns:a16="http://schemas.microsoft.com/office/drawing/2014/main" id="{688F506A-E74B-4E41-A747-37BBE5EE3B5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326408"/>
            <a:ext cx="2791177" cy="1860615"/>
          </a:xfrm>
          <a:prstGeom prst="rect">
            <a:avLst/>
          </a:prstGeom>
        </p:spPr>
      </p:pic>
      <p:sp>
        <p:nvSpPr>
          <p:cNvPr id="5" name="TextBox 4">
            <a:extLst>
              <a:ext uri="{FF2B5EF4-FFF2-40B4-BE49-F238E27FC236}">
                <a16:creationId xmlns:a16="http://schemas.microsoft.com/office/drawing/2014/main" id="{DAA9243C-4402-45C8-B9F5-C4D102AD82A0}"/>
              </a:ext>
            </a:extLst>
          </p:cNvPr>
          <p:cNvSpPr txBox="1"/>
          <p:nvPr/>
        </p:nvSpPr>
        <p:spPr>
          <a:xfrm>
            <a:off x="4800600" y="2518051"/>
            <a:ext cx="3505200" cy="1477328"/>
          </a:xfrm>
          <a:prstGeom prst="rect">
            <a:avLst/>
          </a:prstGeom>
          <a:noFill/>
        </p:spPr>
        <p:txBody>
          <a:bodyPr wrap="square" rtlCol="0">
            <a:spAutoFit/>
          </a:bodyPr>
          <a:lstStyle/>
          <a:p>
            <a:pPr marL="457200" indent="-457200" algn="ctr">
              <a:buAutoNum type="arabicPeriod"/>
            </a:pPr>
            <a:r>
              <a:rPr lang="en-US" sz="2400" b="1" dirty="0"/>
              <a:t>Less than 260</a:t>
            </a:r>
          </a:p>
          <a:p>
            <a:pPr marL="457200" indent="-457200" algn="ctr">
              <a:buAutoNum type="arabicPeriod"/>
            </a:pPr>
            <a:r>
              <a:rPr lang="en-US" sz="2400" b="1" dirty="0"/>
              <a:t>Between 260 and 320</a:t>
            </a:r>
          </a:p>
          <a:p>
            <a:pPr marL="457200" indent="-457200" algn="ctr">
              <a:buAutoNum type="arabicPeriod"/>
            </a:pPr>
            <a:r>
              <a:rPr lang="en-US" sz="2400" b="1" dirty="0"/>
              <a:t>More than 320</a:t>
            </a:r>
          </a:p>
          <a:p>
            <a:endParaRPr lang="en-US" dirty="0"/>
          </a:p>
        </p:txBody>
      </p:sp>
      <p:sp>
        <p:nvSpPr>
          <p:cNvPr id="3" name="Title 2">
            <a:extLst>
              <a:ext uri="{FF2B5EF4-FFF2-40B4-BE49-F238E27FC236}">
                <a16:creationId xmlns:a16="http://schemas.microsoft.com/office/drawing/2014/main" id="{D7BB6A26-15F0-F4F5-8332-5F825CB77AB2}"/>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dirty="0"/>
              <a:t>Audience Poll</a:t>
            </a:r>
          </a:p>
        </p:txBody>
      </p:sp>
    </p:spTree>
    <p:extLst>
      <p:ext uri="{BB962C8B-B14F-4D97-AF65-F5344CB8AC3E}">
        <p14:creationId xmlns:p14="http://schemas.microsoft.com/office/powerpoint/2010/main" val="661721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8559</TotalTime>
  <Words>4441</Words>
  <Application>Microsoft Office PowerPoint</Application>
  <PresentationFormat>On-screen Show (16:9)</PresentationFormat>
  <Paragraphs>518</Paragraphs>
  <Slides>32</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 The Role of Public Libraries in Supporting Adult Basic Education Enhancing Literacy, Skills and Community Connection     BEdA Biennial Conference July 24, 2024 </vt:lpstr>
      <vt:lpstr>Speakers</vt:lpstr>
      <vt:lpstr>Service Area</vt:lpstr>
      <vt:lpstr>Map of Public Libraries</vt:lpstr>
      <vt:lpstr>RCW Public Libraries</vt:lpstr>
      <vt:lpstr>Largest Library Systems in Washington State </vt:lpstr>
      <vt:lpstr>Revenue Per Capita - Largest Library Systems in Washington </vt:lpstr>
      <vt:lpstr>The More You Know  </vt:lpstr>
      <vt:lpstr>Audience Poll</vt:lpstr>
      <vt:lpstr>Map of Public Library System</vt:lpstr>
      <vt:lpstr>Strategic Goals</vt:lpstr>
      <vt:lpstr>Library Card</vt:lpstr>
      <vt:lpstr>Training Resources</vt:lpstr>
      <vt:lpstr>Courses</vt:lpstr>
      <vt:lpstr>Additional Services</vt:lpstr>
      <vt:lpstr>Digital Literacy</vt:lpstr>
      <vt:lpstr>Logos</vt:lpstr>
      <vt:lpstr>Training</vt:lpstr>
      <vt:lpstr>Digital Skills Home</vt:lpstr>
      <vt:lpstr>Audience Poll  Which of the WSL platforms do you feel will be of most use to your students?  </vt:lpstr>
      <vt:lpstr>More than just books!</vt:lpstr>
      <vt:lpstr>Libraries and Equity: Promoting Social Justice</vt:lpstr>
      <vt:lpstr>Libraries and Equity: Promoting Social Justice</vt:lpstr>
      <vt:lpstr>Key Programs for Adult Learners: Literacy</vt:lpstr>
      <vt:lpstr>Key Programs for Adult Learners: Literacy</vt:lpstr>
      <vt:lpstr>Key Programs for Adult Learners: Technology &amp; Digital Literacy</vt:lpstr>
      <vt:lpstr>Resources for Career Development: Job Search Assistance</vt:lpstr>
      <vt:lpstr>Family Literacy Programs: Supporting Whole Families</vt:lpstr>
      <vt:lpstr>Future Directions: Innovation and Growth in Libraries</vt:lpstr>
      <vt:lpstr>Questions?  Comments? Cool library stories? Something new you learned?</vt:lpstr>
      <vt:lpstr>Contact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Rosenbaum</dc:creator>
  <cp:lastModifiedBy>Katelynn Orellana</cp:lastModifiedBy>
  <cp:revision>163</cp:revision>
  <dcterms:created xsi:type="dcterms:W3CDTF">2019-01-02T19:45:01Z</dcterms:created>
  <dcterms:modified xsi:type="dcterms:W3CDTF">2024-07-18T16:50:56Z</dcterms:modified>
</cp:coreProperties>
</file>