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Masters/slideMaster1.xml" ContentType="application/vnd.openxmlformats-officedocument.presentationml.slideMaster+xml"/>
  <Override PartName="/ppt/notesSlides/notesSlide33.xml" ContentType="application/vnd.openxmlformats-officedocument.presentationml.notesSlide+xml"/>
  <Override PartName="/ppt/notesSlides/notesSlide1.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41.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37.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32.xml" ContentType="application/vnd.openxmlformats-officedocument.presentationml.notesSlide+xml"/>
  <Override PartName="/ppt/notesSlides/notesSlide34.xml" ContentType="application/vnd.openxmlformats-officedocument.presentationml.notesSlide+xml"/>
  <Override PartName="/ppt/notesSlides/notesSlide31.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8.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ppt/metadata" ContentType="application/binary"/>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1"/>
  </p:sldMasterIdLst>
  <p:notesMasterIdLst>
    <p:notesMasterId r:id="rId53"/>
  </p:notesMasterIdLst>
  <p:sldIdLst>
    <p:sldId id="256" r:id="rId2"/>
    <p:sldId id="257" r:id="rId3"/>
    <p:sldId id="258" r:id="rId4"/>
    <p:sldId id="259" r:id="rId5"/>
    <p:sldId id="260" r:id="rId6"/>
    <p:sldId id="261" r:id="rId7"/>
    <p:sldId id="262" r:id="rId8"/>
    <p:sldId id="263" r:id="rId9"/>
    <p:sldId id="264" r:id="rId10"/>
    <p:sldId id="266" r:id="rId11"/>
    <p:sldId id="267" r:id="rId12"/>
    <p:sldId id="268" r:id="rId13"/>
    <p:sldId id="269" r:id="rId14"/>
    <p:sldId id="270" r:id="rId15"/>
    <p:sldId id="271" r:id="rId16"/>
    <p:sldId id="273" r:id="rId17"/>
    <p:sldId id="272" r:id="rId18"/>
    <p:sldId id="274" r:id="rId19"/>
    <p:sldId id="275" r:id="rId20"/>
    <p:sldId id="276" r:id="rId21"/>
    <p:sldId id="277" r:id="rId22"/>
    <p:sldId id="278" r:id="rId23"/>
    <p:sldId id="279" r:id="rId24"/>
    <p:sldId id="280" r:id="rId25"/>
    <p:sldId id="310" r:id="rId26"/>
    <p:sldId id="311" r:id="rId27"/>
    <p:sldId id="312" r:id="rId28"/>
    <p:sldId id="313" r:id="rId29"/>
    <p:sldId id="314" r:id="rId30"/>
    <p:sldId id="315" r:id="rId31"/>
    <p:sldId id="316" r:id="rId32"/>
    <p:sldId id="317" r:id="rId33"/>
    <p:sldId id="318" r:id="rId34"/>
    <p:sldId id="319" r:id="rId35"/>
    <p:sldId id="309" r:id="rId36"/>
    <p:sldId id="320" r:id="rId37"/>
    <p:sldId id="321" r:id="rId38"/>
    <p:sldId id="322" r:id="rId39"/>
    <p:sldId id="323" r:id="rId40"/>
    <p:sldId id="324" r:id="rId41"/>
    <p:sldId id="325" r:id="rId42"/>
    <p:sldId id="326" r:id="rId43"/>
    <p:sldId id="327" r:id="rId44"/>
    <p:sldId id="328" r:id="rId45"/>
    <p:sldId id="304" r:id="rId46"/>
    <p:sldId id="330" r:id="rId47"/>
    <p:sldId id="305" r:id="rId48"/>
    <p:sldId id="306" r:id="rId49"/>
    <p:sldId id="329" r:id="rId50"/>
    <p:sldId id="307" r:id="rId51"/>
    <p:sldId id="308" r:id="rId52"/>
  </p:sldIdLst>
  <p:sldSz cx="9144000" cy="6858000" type="screen4x3"/>
  <p:notesSz cx="6858000" cy="9144000"/>
  <p:embeddedFontLst>
    <p:embeddedFont>
      <p:font typeface="Cormorant" panose="020B0604020202020204" charset="0"/>
      <p:regular r:id="rId54"/>
      <p:bold r:id="rId55"/>
      <p:italic r:id="rId56"/>
      <p:boldItalic r:id="rId57"/>
    </p:embeddedFont>
    <p:embeddedFont>
      <p:font typeface="Gill Sans" panose="020B0604020202020204" charset="0"/>
      <p:regular r:id="rId58"/>
      <p:bold r:id="rId59"/>
    </p:embeddedFont>
    <p:embeddedFont>
      <p:font typeface="Lato" panose="020F0502020204030203" pitchFamily="34" charset="0"/>
      <p:regular r:id="rId60"/>
      <p:bold r:id="rId61"/>
      <p:italic r:id="rId62"/>
      <p:boldItalic r:id="rId63"/>
    </p:embeddedFont>
    <p:embeddedFont>
      <p:font typeface="Open Sans" panose="020B0606030504020204" pitchFamily="34" charset="0"/>
      <p:regular r:id="rId64"/>
      <p:bold r:id="rId65"/>
      <p:italic r:id="rId66"/>
      <p:boldItalic r:id="rId67"/>
    </p:embeddedFont>
    <p:embeddedFont>
      <p:font typeface="Roboto" panose="02000000000000000000" pitchFamily="2" charset="0"/>
      <p:regular r:id="rId68"/>
      <p:bold r:id="rId69"/>
      <p:italic r:id="rId70"/>
      <p:boldItalic r:id="rId7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55] Introduction" id="{FB648C63-233C-4AD3-9C94-5D41175B817E}">
          <p14:sldIdLst>
            <p14:sldId id="256"/>
            <p14:sldId id="257"/>
            <p14:sldId id="258"/>
            <p14:sldId id="259"/>
            <p14:sldId id="260"/>
            <p14:sldId id="261"/>
            <p14:sldId id="262"/>
            <p14:sldId id="263"/>
            <p14:sldId id="264"/>
            <p14:sldId id="266"/>
            <p14:sldId id="267"/>
            <p14:sldId id="268"/>
            <p14:sldId id="269"/>
            <p14:sldId id="270"/>
            <p14:sldId id="271"/>
            <p14:sldId id="273"/>
            <p14:sldId id="272"/>
            <p14:sldId id="274"/>
            <p14:sldId id="275"/>
          </p14:sldIdLst>
        </p14:section>
        <p14:section name="B.I: Define the difference between the disability equity framework and the disability justice framework and why it makes a difference." id="{709E868E-DD97-467F-B512-52C31B4E6AD7}">
          <p14:sldIdLst>
            <p14:sldId id="276"/>
            <p14:sldId id="277"/>
            <p14:sldId id="278"/>
            <p14:sldId id="279"/>
          </p14:sldIdLst>
        </p14:section>
        <p14:section name=" L.O.: Explore the ten principles of disability justice concerning educational practices and theories. [30]" id="{C67B554E-0215-46C5-A460-980E1453B84E}">
          <p14:sldIdLst>
            <p14:sldId id="280"/>
            <p14:sldId id="310"/>
            <p14:sldId id="311"/>
            <p14:sldId id="312"/>
            <p14:sldId id="313"/>
            <p14:sldId id="314"/>
            <p14:sldId id="315"/>
            <p14:sldId id="316"/>
            <p14:sldId id="317"/>
            <p14:sldId id="318"/>
            <p14:sldId id="319"/>
            <p14:sldId id="309"/>
          </p14:sldIdLst>
        </p14:section>
        <p14:section name="[40] L.O.: Work through analyzing and preparing disability justice initiatives." id="{1B138FE1-0266-4FF7-9512-596E799C6058}">
          <p14:sldIdLst>
            <p14:sldId id="320"/>
            <p14:sldId id="321"/>
            <p14:sldId id="322"/>
            <p14:sldId id="323"/>
            <p14:sldId id="324"/>
          </p14:sldIdLst>
        </p14:section>
        <p14:section name="[45] L.O.: Work through evaluating and continuing disability justice work within your departments/units/institutions." id="{2560122A-01D5-4E8F-8251-85F0FB6C940A}">
          <p14:sldIdLst>
            <p14:sldId id="325"/>
            <p14:sldId id="326"/>
          </p14:sldIdLst>
        </p14:section>
        <p14:section name="[20] Conclusion and Takeaways" id="{39FF43A9-86D5-4245-BE58-B7F66E6D1FB3}">
          <p14:sldIdLst>
            <p14:sldId id="327"/>
            <p14:sldId id="328"/>
            <p14:sldId id="304"/>
            <p14:sldId id="330"/>
            <p14:sldId id="305"/>
            <p14:sldId id="306"/>
            <p14:sldId id="329"/>
            <p14:sldId id="307"/>
            <p14:sldId id="308"/>
          </p14:sldIdLst>
        </p14:section>
      </p14:section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77" roundtripDataSignature="AMtx7miQUIGHe7pbHJVNVnKimfXUROYCO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3148CD6-D733-4BA2-9C5E-18AE70F3E24A}">
  <a:tblStyle styleId="{B3148CD6-D733-4BA2-9C5E-18AE70F3E24A}" styleName="Table_0">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BF5"/>
          </a:solidFill>
        </a:fill>
      </a:tcStyle>
    </a:wholeTbl>
    <a:band1H>
      <a:tcTxStyle b="off" i="off"/>
      <a:tcStyle>
        <a:tcBdr/>
        <a:fill>
          <a:solidFill>
            <a:srgbClr val="CDD4EA"/>
          </a:solidFill>
        </a:fill>
      </a:tcStyle>
    </a:band1H>
    <a:band2H>
      <a:tcTxStyle b="off" i="off"/>
      <a:tcStyle>
        <a:tcBdr/>
      </a:tcStyle>
    </a:band2H>
    <a:band1V>
      <a:tcTxStyle b="off" i="off"/>
      <a:tcStyle>
        <a:tcBdr/>
        <a:fill>
          <a:solidFill>
            <a:srgbClr val="CDD4EA"/>
          </a:solidFill>
        </a:fill>
      </a:tcStyle>
    </a:band1V>
    <a:band2V>
      <a:tcTxStyle b="off" i="off"/>
      <a:tcStyle>
        <a:tcBdr/>
      </a:tcStyle>
    </a:band2V>
    <a:lastCol>
      <a:tcTxStyle b="on" i="off">
        <a:font>
          <a:latin typeface="Arial"/>
          <a:ea typeface="Arial"/>
          <a:cs typeface="Arial"/>
        </a:font>
        <a:schemeClr val="lt1"/>
      </a:tcTxStyle>
      <a:tcStyle>
        <a:tcBdr/>
        <a:fill>
          <a:solidFill>
            <a:schemeClr val="accent5"/>
          </a:solidFill>
        </a:fill>
      </a:tcStyle>
    </a:lastCol>
    <a:firstCol>
      <a:tcTxStyle b="on" i="off">
        <a:font>
          <a:latin typeface="Arial"/>
          <a:ea typeface="Arial"/>
          <a:cs typeface="Arial"/>
        </a:font>
        <a:schemeClr val="lt1"/>
      </a:tcTxStyle>
      <a:tcStyle>
        <a:tcBdr/>
        <a:fill>
          <a:solidFill>
            <a:schemeClr val="accent5"/>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5"/>
          </a:solidFill>
        </a:fill>
      </a:tcStyle>
    </a:lastRow>
    <a:seCell>
      <a:tcTxStyle b="off" i="off"/>
      <a:tcStyle>
        <a:tcBdr/>
      </a:tcStyle>
    </a:seCell>
    <a:swCell>
      <a:tcTxStyle b="off" i="off"/>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5"/>
          </a:solidFill>
        </a:fill>
      </a:tcStyle>
    </a:firstRow>
    <a:neCell>
      <a:tcTxStyle b="off" i="off"/>
      <a:tcStyle>
        <a:tcBdr/>
      </a:tcStyle>
    </a:neCell>
    <a:nwCell>
      <a:tcTxStyle b="off" i="off"/>
      <a:tcStyle>
        <a:tcBdr/>
      </a:tcStyle>
    </a:nwCell>
  </a:tblStyle>
  <a:tblStyle styleId="{C74AFA2E-3C72-4B7B-924D-94BFF180C0AF}" styleName="Table_1">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9EFF7"/>
          </a:solidFill>
        </a:fill>
      </a:tcStyle>
    </a:wholeTbl>
    <a:band1H>
      <a:tcTxStyle b="off" i="off"/>
      <a:tcStyle>
        <a:tcBdr/>
        <a:fill>
          <a:solidFill>
            <a:srgbClr val="D0DEEF"/>
          </a:solidFill>
        </a:fill>
      </a:tcStyle>
    </a:band1H>
    <a:band2H>
      <a:tcTxStyle b="off" i="off"/>
      <a:tcStyle>
        <a:tcBdr/>
      </a:tcStyle>
    </a:band2H>
    <a:band1V>
      <a:tcTxStyle b="off" i="off"/>
      <a:tcStyle>
        <a:tcBdr/>
        <a:fill>
          <a:solidFill>
            <a:srgbClr val="D0DEEF"/>
          </a:solidFill>
        </a:fill>
      </a:tcStyle>
    </a:band1V>
    <a:band2V>
      <a:tcTxStyle b="off" i="off"/>
      <a:tcStyle>
        <a:tcBdr/>
      </a:tcStyle>
    </a:band2V>
    <a:lastCol>
      <a:tcTxStyle b="on" i="off">
        <a:font>
          <a:latin typeface="Arial"/>
          <a:ea typeface="Arial"/>
          <a:cs typeface="Arial"/>
        </a:font>
        <a:schemeClr val="lt1"/>
      </a:tcTxStyle>
      <a:tcStyle>
        <a:tcBdr/>
        <a:fill>
          <a:solidFill>
            <a:schemeClr val="accent1"/>
          </a:solidFill>
        </a:fill>
      </a:tcStyle>
    </a:lastCol>
    <a:firstCol>
      <a:tcTxStyle b="on" i="off">
        <a:font>
          <a:latin typeface="Arial"/>
          <a:ea typeface="Arial"/>
          <a:cs typeface="Arial"/>
        </a:font>
        <a:schemeClr val="lt1"/>
      </a:tcTxStyle>
      <a:tcStyle>
        <a:tcBdr/>
        <a:fill>
          <a:solidFill>
            <a:schemeClr val="accent1"/>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b="off" i="off"/>
      <a:tcStyle>
        <a:tcBdr/>
      </a:tcStyle>
    </a:seCell>
    <a:swCell>
      <a:tcTxStyle b="off" i="off"/>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b="off" i="off"/>
      <a:tcStyle>
        <a:tcBdr/>
      </a:tcStyle>
    </a:neCell>
    <a:nwCell>
      <a:tcTxStyle b="off" i="off"/>
      <a:tcStyle>
        <a:tcBdr/>
      </a:tcStyle>
    </a:nwCell>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2" autoAdjust="0"/>
    <p:restoredTop sz="79175" autoAdjust="0"/>
  </p:normalViewPr>
  <p:slideViewPr>
    <p:cSldViewPr snapToGrid="0">
      <p:cViewPr varScale="1">
        <p:scale>
          <a:sx n="100" d="100"/>
          <a:sy n="100" d="100"/>
        </p:scale>
        <p:origin x="1272" y="90"/>
      </p:cViewPr>
      <p:guideLst/>
    </p:cSldViewPr>
  </p:slideViewPr>
  <p:outlineViewPr>
    <p:cViewPr>
      <p:scale>
        <a:sx n="33" d="100"/>
        <a:sy n="33" d="100"/>
      </p:scale>
      <p:origin x="0" y="-20148"/>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10.fntdata"/><Relationship Id="rId68" Type="http://schemas.openxmlformats.org/officeDocument/2006/relationships/font" Target="fonts/font15.fntdata"/><Relationship Id="rId84" Type="http://schemas.openxmlformats.org/officeDocument/2006/relationships/customXml" Target="../customXml/item3.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font" Target="fonts/font5.fntdata"/><Relationship Id="rId66" Type="http://schemas.openxmlformats.org/officeDocument/2006/relationships/font" Target="fonts/font13.fntdata"/><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font" Target="fonts/font8.fntdata"/><Relationship Id="rId82" Type="http://schemas.openxmlformats.org/officeDocument/2006/relationships/customXml" Target="../customXml/item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3.fntdata"/><Relationship Id="rId64" Type="http://schemas.openxmlformats.org/officeDocument/2006/relationships/font" Target="fonts/font11.fntdata"/><Relationship Id="rId69" Type="http://schemas.openxmlformats.org/officeDocument/2006/relationships/font" Target="fonts/font16.fntdata"/><Relationship Id="rId77" Type="http://customschemas.google.com/relationships/presentationmetadata" Target="metadata"/><Relationship Id="rId8" Type="http://schemas.openxmlformats.org/officeDocument/2006/relationships/slide" Target="slides/slide7.xml"/><Relationship Id="rId51" Type="http://schemas.openxmlformats.org/officeDocument/2006/relationships/slide" Target="slides/slide50.xml"/><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6.fntdata"/><Relationship Id="rId67" Type="http://schemas.openxmlformats.org/officeDocument/2006/relationships/font" Target="fonts/font14.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1.fntdata"/><Relationship Id="rId62" Type="http://schemas.openxmlformats.org/officeDocument/2006/relationships/font" Target="fonts/font9.fntdata"/><Relationship Id="rId70" Type="http://schemas.openxmlformats.org/officeDocument/2006/relationships/font" Target="fonts/font17.fntdata"/><Relationship Id="rId83"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4.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7.fntdata"/><Relationship Id="rId65" Type="http://schemas.openxmlformats.org/officeDocument/2006/relationships/font" Target="fonts/font12.fntdata"/><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font" Target="fonts/font2.fntdata"/><Relationship Id="rId7" Type="http://schemas.openxmlformats.org/officeDocument/2006/relationships/slide" Target="slides/slide6.xml"/><Relationship Id="rId71" Type="http://schemas.openxmlformats.org/officeDocument/2006/relationships/font" Target="fonts/font18.fntdata"/><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91425" rIns="91425" bIns="91425"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91425" rIns="91425" bIns="91425"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1: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US" sz="1400" b="1">
                <a:solidFill>
                  <a:srgbClr val="FF0000"/>
                </a:solidFill>
                <a:highlight>
                  <a:srgbClr val="FFFF00"/>
                </a:highlight>
              </a:rPr>
              <a:t>1- minutes</a:t>
            </a:r>
            <a:endParaRPr/>
          </a:p>
          <a:p>
            <a:pPr marL="0" lvl="0" indent="0" algn="l" rtl="0">
              <a:lnSpc>
                <a:spcPct val="100000"/>
              </a:lnSpc>
              <a:spcBef>
                <a:spcPts val="0"/>
              </a:spcBef>
              <a:spcAft>
                <a:spcPts val="0"/>
              </a:spcAft>
              <a:buSzPts val="1400"/>
              <a:buNone/>
            </a:pPr>
            <a:r>
              <a:rPr lang="en-US" sz="1400"/>
              <a:t>All: </a:t>
            </a:r>
            <a:endParaRPr/>
          </a:p>
          <a:p>
            <a:pPr marL="0" lvl="0" indent="0" algn="l" rtl="0">
              <a:lnSpc>
                <a:spcPct val="100000"/>
              </a:lnSpc>
              <a:spcBef>
                <a:spcPts val="0"/>
              </a:spcBef>
              <a:spcAft>
                <a:spcPts val="0"/>
              </a:spcAft>
              <a:buSzPts val="1400"/>
              <a:buNone/>
            </a:pPr>
            <a:r>
              <a:rPr lang="en-US" sz="1400"/>
              <a:t>Welcome remarks</a:t>
            </a:r>
            <a:endParaRPr/>
          </a:p>
          <a:p>
            <a:pPr marL="285750" lvl="0" indent="-285750" algn="l" rtl="0">
              <a:lnSpc>
                <a:spcPct val="100000"/>
              </a:lnSpc>
              <a:spcBef>
                <a:spcPts val="0"/>
              </a:spcBef>
              <a:spcAft>
                <a:spcPts val="0"/>
              </a:spcAft>
              <a:buSzPts val="1400"/>
              <a:buFont typeface="Arial"/>
              <a:buChar char="•"/>
            </a:pPr>
            <a:r>
              <a:rPr lang="en-US" sz="1400"/>
              <a:t>Name</a:t>
            </a:r>
            <a:endParaRPr/>
          </a:p>
          <a:p>
            <a:pPr marL="285750" lvl="0" indent="-285750" algn="l" rtl="0">
              <a:lnSpc>
                <a:spcPct val="100000"/>
              </a:lnSpc>
              <a:spcBef>
                <a:spcPts val="0"/>
              </a:spcBef>
              <a:spcAft>
                <a:spcPts val="0"/>
              </a:spcAft>
              <a:buSzPts val="1400"/>
              <a:buFont typeface="Arial"/>
              <a:buChar char="•"/>
            </a:pPr>
            <a:r>
              <a:rPr lang="en-US" sz="1400"/>
              <a:t>Strategies for Justice slogan</a:t>
            </a:r>
            <a:endParaRPr/>
          </a:p>
          <a:p>
            <a:pPr marL="285750" lvl="0" indent="-285750" algn="l" rtl="0">
              <a:lnSpc>
                <a:spcPct val="100000"/>
              </a:lnSpc>
              <a:spcBef>
                <a:spcPts val="0"/>
              </a:spcBef>
              <a:spcAft>
                <a:spcPts val="0"/>
              </a:spcAft>
              <a:buSzPts val="1400"/>
              <a:buFont typeface="Arial"/>
              <a:buChar char="•"/>
            </a:pPr>
            <a:r>
              <a:rPr lang="en-US" sz="1400"/>
              <a:t>Penn State World Campus Accessibility Team</a:t>
            </a:r>
            <a:endParaRPr sz="1400"/>
          </a:p>
        </p:txBody>
      </p:sp>
      <p:sp>
        <p:nvSpPr>
          <p:cNvPr id="109" name="Google Shape;109;p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1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8" name="Google Shape;198;p17: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US" sz="1200" b="1">
                <a:solidFill>
                  <a:srgbClr val="FF0000"/>
                </a:solidFill>
                <a:highlight>
                  <a:srgbClr val="FFFF00"/>
                </a:highlight>
              </a:rPr>
              <a:t>3- minutes</a:t>
            </a:r>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r>
              <a:rPr lang="en-US"/>
              <a:t>Preparing for next break out session. </a:t>
            </a:r>
            <a:endParaRPr/>
          </a:p>
          <a:p>
            <a:pPr marL="457200" marR="0" lvl="0" indent="-228600" algn="l" rtl="0">
              <a:lnSpc>
                <a:spcPct val="100000"/>
              </a:lnSpc>
              <a:spcBef>
                <a:spcPts val="0"/>
              </a:spcBef>
              <a:spcAft>
                <a:spcPts val="0"/>
              </a:spcAft>
              <a:buSzPts val="1400"/>
              <a:buNone/>
            </a:pPr>
            <a:r>
              <a:rPr lang="en-US"/>
              <a:t>Ok, now that you have your eminent knowledge, lets work on your cultural task.  </a:t>
            </a:r>
            <a:endParaRPr/>
          </a:p>
          <a:p>
            <a:pPr marL="457200" marR="0" lvl="0" indent="-228600" algn="l" rtl="0">
              <a:lnSpc>
                <a:spcPct val="100000"/>
              </a:lnSpc>
              <a:spcBef>
                <a:spcPts val="0"/>
              </a:spcBef>
              <a:spcAft>
                <a:spcPts val="0"/>
              </a:spcAft>
              <a:buSzPts val="1400"/>
              <a:buNone/>
            </a:pPr>
            <a:r>
              <a:rPr lang="en-US"/>
              <a:t>Your eminent knowledge and mode/method will be in this statement, the one thing we have to do is identify your student need or the potential barriers or tension within the UDL framework (engagement, representation, action &amp; expression).  </a:t>
            </a:r>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endParaRPr/>
          </a:p>
        </p:txBody>
      </p:sp>
      <p:sp>
        <p:nvSpPr>
          <p:cNvPr id="199" name="Google Shape;199;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10</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1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3" name="Google Shape;213;p18: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US" sz="1200" b="1">
                <a:solidFill>
                  <a:srgbClr val="FF0000"/>
                </a:solidFill>
                <a:highlight>
                  <a:srgbClr val="FFFF00"/>
                </a:highlight>
              </a:rPr>
              <a:t>10- minutes (3 minutes on personas and 7 on CTS)</a:t>
            </a:r>
            <a:endParaRPr/>
          </a:p>
          <a:p>
            <a:pPr marL="457200" marR="0" lvl="0" indent="-228600" algn="l" rtl="0">
              <a:lnSpc>
                <a:spcPct val="100000"/>
              </a:lnSpc>
              <a:spcBef>
                <a:spcPts val="0"/>
              </a:spcBef>
              <a:spcAft>
                <a:spcPts val="0"/>
              </a:spcAft>
              <a:buClr>
                <a:srgbClr val="000000"/>
              </a:buClr>
              <a:buSzPts val="1400"/>
              <a:buFont typeface="Arial"/>
              <a:buNone/>
            </a:pPr>
            <a:endParaRPr b="1"/>
          </a:p>
          <a:p>
            <a:pPr marL="457200" marR="0" lvl="0" indent="-228600" algn="l" rtl="0">
              <a:lnSpc>
                <a:spcPct val="100000"/>
              </a:lnSpc>
              <a:spcBef>
                <a:spcPts val="0"/>
              </a:spcBef>
              <a:spcAft>
                <a:spcPts val="0"/>
              </a:spcAft>
              <a:buClr>
                <a:srgbClr val="000000"/>
              </a:buClr>
              <a:buSzPts val="1400"/>
              <a:buFont typeface="Arial"/>
              <a:buNone/>
            </a:pPr>
            <a:r>
              <a:rPr lang="en-US" b="1"/>
              <a:t>Lets go to the whiteboard</a:t>
            </a:r>
            <a:endParaRPr b="1"/>
          </a:p>
          <a:p>
            <a:pPr marL="457200" marR="0" lvl="0" indent="-228600" algn="l" rtl="0">
              <a:lnSpc>
                <a:spcPct val="100000"/>
              </a:lnSpc>
              <a:spcBef>
                <a:spcPts val="0"/>
              </a:spcBef>
              <a:spcAft>
                <a:spcPts val="0"/>
              </a:spcAft>
              <a:buClr>
                <a:srgbClr val="000000"/>
              </a:buClr>
              <a:buSzPts val="1400"/>
              <a:buFont typeface="Arial"/>
              <a:buNone/>
            </a:pPr>
            <a:r>
              <a:rPr lang="en-US" b="1"/>
              <a:t>Same Groups of no more than 5. </a:t>
            </a:r>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r>
              <a:rPr lang="en-US"/>
              <a:t>Lets create your cultural task statement.</a:t>
            </a:r>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r>
              <a:rPr lang="en-US"/>
              <a:t>Notice the difference between providing information and receiving information. </a:t>
            </a:r>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r>
              <a:rPr lang="en-US"/>
              <a:t>How do we select a potential barrier?</a:t>
            </a:r>
            <a:endParaRPr/>
          </a:p>
          <a:p>
            <a:pPr marL="457200" marR="0" lvl="0" indent="-228600" algn="l" rtl="0">
              <a:lnSpc>
                <a:spcPct val="100000"/>
              </a:lnSpc>
              <a:spcBef>
                <a:spcPts val="0"/>
              </a:spcBef>
              <a:spcAft>
                <a:spcPts val="0"/>
              </a:spcAft>
              <a:buSzPts val="1400"/>
              <a:buNone/>
            </a:pPr>
            <a:r>
              <a:rPr lang="en-US"/>
              <a:t>Take a look at personas. (Go over persona slides, then come back to this slide)</a:t>
            </a:r>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r>
              <a:rPr lang="en-US"/>
              <a:t>Questions: </a:t>
            </a:r>
            <a:endParaRPr/>
          </a:p>
          <a:p>
            <a:pPr marL="457200" marR="0" lvl="0" indent="-228600" algn="l" rtl="0">
              <a:lnSpc>
                <a:spcPct val="100000"/>
              </a:lnSpc>
              <a:spcBef>
                <a:spcPts val="0"/>
              </a:spcBef>
              <a:spcAft>
                <a:spcPts val="0"/>
              </a:spcAft>
              <a:buSzPts val="1400"/>
              <a:buNone/>
            </a:pPr>
            <a:r>
              <a:rPr lang="en-US"/>
              <a:t>Who did you chose to work with and why?  </a:t>
            </a:r>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r>
              <a:rPr lang="en-US" i="1"/>
              <a:t>Advise: </a:t>
            </a:r>
            <a:endParaRPr/>
          </a:p>
          <a:p>
            <a:pPr marL="457200" marR="0" lvl="0" indent="-228600" algn="l" rtl="0">
              <a:lnSpc>
                <a:spcPct val="100000"/>
              </a:lnSpc>
              <a:spcBef>
                <a:spcPts val="0"/>
              </a:spcBef>
              <a:spcAft>
                <a:spcPts val="0"/>
              </a:spcAft>
              <a:buSzPts val="1400"/>
              <a:buNone/>
            </a:pPr>
            <a:r>
              <a:rPr lang="en-US"/>
              <a:t>If your modality has to do with websites, documents, forms,, consider using Sean</a:t>
            </a:r>
            <a:endParaRPr/>
          </a:p>
          <a:p>
            <a:pPr marL="457200" marR="0" lvl="0" indent="-228600" algn="l" rtl="0">
              <a:lnSpc>
                <a:spcPct val="100000"/>
              </a:lnSpc>
              <a:spcBef>
                <a:spcPts val="0"/>
              </a:spcBef>
              <a:spcAft>
                <a:spcPts val="0"/>
              </a:spcAft>
              <a:buSzPts val="1400"/>
              <a:buNone/>
            </a:pPr>
            <a:r>
              <a:rPr lang="en-US"/>
              <a:t>If your modality has anything to do with communicating, consider using Andy or Michael</a:t>
            </a:r>
            <a:endParaRPr/>
          </a:p>
          <a:p>
            <a:pPr marL="457200" marR="0" lvl="0" indent="-228600" algn="l" rtl="0">
              <a:lnSpc>
                <a:spcPct val="100000"/>
              </a:lnSpc>
              <a:spcBef>
                <a:spcPts val="0"/>
              </a:spcBef>
              <a:spcAft>
                <a:spcPts val="0"/>
              </a:spcAft>
              <a:buSzPts val="1400"/>
              <a:buNone/>
            </a:pPr>
            <a:r>
              <a:rPr lang="en-US"/>
              <a:t>If your modality comes with a deadline, consider using Phil or Sarah. </a:t>
            </a:r>
            <a:endParaRPr/>
          </a:p>
          <a:p>
            <a:pPr marL="457200" marR="0" lvl="0" indent="-228600" algn="l" rtl="0">
              <a:lnSpc>
                <a:spcPct val="100000"/>
              </a:lnSpc>
              <a:spcBef>
                <a:spcPts val="0"/>
              </a:spcBef>
              <a:spcAft>
                <a:spcPts val="0"/>
              </a:spcAft>
              <a:buSzPts val="1400"/>
              <a:buNone/>
            </a:pPr>
            <a:endParaRPr/>
          </a:p>
        </p:txBody>
      </p:sp>
      <p:sp>
        <p:nvSpPr>
          <p:cNvPr id="214" name="Google Shape;214;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11</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p55: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225" name="Google Shape;225;p5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p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8" name="Google Shape;238;p6: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200" b="1">
                <a:solidFill>
                  <a:srgbClr val="FF0000"/>
                </a:solidFill>
                <a:highlight>
                  <a:srgbClr val="FFFF00"/>
                </a:highlight>
              </a:rPr>
              <a:t>5- minutes</a:t>
            </a:r>
            <a:endParaRPr/>
          </a:p>
          <a:p>
            <a:pPr marL="457200" marR="0" lvl="0" indent="-228600" algn="l" rtl="0">
              <a:lnSpc>
                <a:spcPct val="100000"/>
              </a:lnSpc>
              <a:spcBef>
                <a:spcPts val="0"/>
              </a:spcBef>
              <a:spcAft>
                <a:spcPts val="0"/>
              </a:spcAft>
              <a:buSzPts val="1400"/>
              <a:buNone/>
            </a:pPr>
            <a:endParaRPr b="1" i="0">
              <a:solidFill>
                <a:srgbClr val="202124"/>
              </a:solidFill>
              <a:latin typeface="Roboto"/>
              <a:ea typeface="Roboto"/>
              <a:cs typeface="Roboto"/>
              <a:sym typeface="Roboto"/>
            </a:endParaRPr>
          </a:p>
          <a:p>
            <a:pPr marL="457200" marR="0" lvl="0" indent="-228600" algn="l" rtl="0">
              <a:lnSpc>
                <a:spcPct val="100000"/>
              </a:lnSpc>
              <a:spcBef>
                <a:spcPts val="0"/>
              </a:spcBef>
              <a:spcAft>
                <a:spcPts val="0"/>
              </a:spcAft>
              <a:buSzPts val="1400"/>
              <a:buNone/>
            </a:pPr>
            <a:r>
              <a:rPr lang="en-US" b="1" i="0">
                <a:solidFill>
                  <a:srgbClr val="202124"/>
                </a:solidFill>
                <a:latin typeface="Roboto"/>
                <a:ea typeface="Roboto"/>
                <a:cs typeface="Roboto"/>
                <a:sym typeface="Roboto"/>
              </a:rPr>
              <a:t>Medical model: </a:t>
            </a:r>
            <a:endParaRPr/>
          </a:p>
          <a:p>
            <a:pPr marL="457200" marR="0" lvl="0" indent="-228600" algn="l" rtl="0">
              <a:lnSpc>
                <a:spcPct val="100000"/>
              </a:lnSpc>
              <a:spcBef>
                <a:spcPts val="0"/>
              </a:spcBef>
              <a:spcAft>
                <a:spcPts val="0"/>
              </a:spcAft>
              <a:buSzPts val="1400"/>
              <a:buNone/>
            </a:pPr>
            <a:r>
              <a:rPr lang="en-US" b="0" i="0">
                <a:solidFill>
                  <a:srgbClr val="202124"/>
                </a:solidFill>
                <a:latin typeface="Roboto"/>
                <a:ea typeface="Roboto"/>
                <a:cs typeface="Roboto"/>
                <a:sym typeface="Roboto"/>
              </a:rPr>
              <a:t>The Medical Model views disability as </a:t>
            </a:r>
            <a:r>
              <a:rPr lang="en-US" b="0" i="1">
                <a:solidFill>
                  <a:srgbClr val="202124"/>
                </a:solidFill>
                <a:latin typeface="Roboto"/>
                <a:ea typeface="Roboto"/>
                <a:cs typeface="Roboto"/>
                <a:sym typeface="Roboto"/>
              </a:rPr>
              <a:t>a defect within the individual</a:t>
            </a:r>
            <a:r>
              <a:rPr lang="en-US" b="0" i="0">
                <a:solidFill>
                  <a:srgbClr val="202124"/>
                </a:solidFill>
                <a:latin typeface="Roboto"/>
                <a:ea typeface="Roboto"/>
                <a:cs typeface="Roboto"/>
                <a:sym typeface="Roboto"/>
              </a:rPr>
              <a:t>. Disability is an aberration compared to normal traits and characteristics. In order to have a high quality of life, these defects must be cured, fixed, or completely eliminated. (https://odpc.ucsf.edu/clinical/patient-centered-care/medical-and-social-models-of-disability)</a:t>
            </a:r>
            <a:endParaRPr/>
          </a:p>
          <a:p>
            <a:pPr marL="457200" marR="0" lvl="0" indent="-228600" algn="l" rtl="0">
              <a:lnSpc>
                <a:spcPct val="100000"/>
              </a:lnSpc>
              <a:spcBef>
                <a:spcPts val="0"/>
              </a:spcBef>
              <a:spcAft>
                <a:spcPts val="0"/>
              </a:spcAft>
              <a:buSzPts val="1400"/>
              <a:buNone/>
            </a:pPr>
            <a:r>
              <a:rPr lang="en-US" b="0" i="0">
                <a:solidFill>
                  <a:srgbClr val="202124"/>
                </a:solidFill>
                <a:latin typeface="Roboto"/>
                <a:ea typeface="Roboto"/>
                <a:cs typeface="Roboto"/>
                <a:sym typeface="Roboto"/>
              </a:rPr>
              <a:t>And in some cases, this is how we still do accommodation and academic adjustments in higher education. </a:t>
            </a:r>
            <a:endParaRPr/>
          </a:p>
          <a:p>
            <a:pPr marL="457200" marR="0" lvl="0" indent="-228600" algn="l" rtl="0">
              <a:lnSpc>
                <a:spcPct val="100000"/>
              </a:lnSpc>
              <a:spcBef>
                <a:spcPts val="0"/>
              </a:spcBef>
              <a:spcAft>
                <a:spcPts val="0"/>
              </a:spcAft>
              <a:buSzPts val="1400"/>
              <a:buNone/>
            </a:pPr>
            <a:r>
              <a:rPr lang="en-US" b="1" i="0">
                <a:solidFill>
                  <a:srgbClr val="202124"/>
                </a:solidFill>
                <a:latin typeface="Roboto"/>
                <a:ea typeface="Roboto"/>
                <a:cs typeface="Roboto"/>
                <a:sym typeface="Roboto"/>
              </a:rPr>
              <a:t>Social model: </a:t>
            </a:r>
            <a:endParaRPr/>
          </a:p>
          <a:p>
            <a:pPr marL="457200" marR="0" lvl="0" indent="-228600" algn="l" rtl="0">
              <a:lnSpc>
                <a:spcPct val="100000"/>
              </a:lnSpc>
              <a:spcBef>
                <a:spcPts val="0"/>
              </a:spcBef>
              <a:spcAft>
                <a:spcPts val="0"/>
              </a:spcAft>
              <a:buSzPts val="1400"/>
              <a:buNone/>
            </a:pPr>
            <a:r>
              <a:rPr lang="en-US" b="0" i="0">
                <a:solidFill>
                  <a:srgbClr val="444444"/>
                </a:solidFill>
                <a:latin typeface="Arial"/>
                <a:ea typeface="Arial"/>
                <a:cs typeface="Arial"/>
                <a:sym typeface="Arial"/>
              </a:rPr>
              <a:t>The social model of disability is a way of viewing the world, developed by disabled people.</a:t>
            </a:r>
            <a:r>
              <a:rPr lang="en-US" b="0" i="0">
                <a:solidFill>
                  <a:srgbClr val="202124"/>
                </a:solidFill>
                <a:latin typeface="Roboto"/>
                <a:ea typeface="Roboto"/>
                <a:cs typeface="Roboto"/>
                <a:sym typeface="Roboto"/>
              </a:rPr>
              <a:t> This is what we should strive for. (https://www.scope.org.uk/about-us/social-model-of-disability/)</a:t>
            </a:r>
            <a:endParaRPr/>
          </a:p>
          <a:p>
            <a:pPr marL="457200" marR="0" lvl="0" indent="-228600" algn="l" rtl="0">
              <a:lnSpc>
                <a:spcPct val="100000"/>
              </a:lnSpc>
              <a:spcBef>
                <a:spcPts val="0"/>
              </a:spcBef>
              <a:spcAft>
                <a:spcPts val="0"/>
              </a:spcAft>
              <a:buSzPts val="1400"/>
              <a:buNone/>
            </a:pPr>
            <a:endParaRPr b="0" i="0">
              <a:solidFill>
                <a:srgbClr val="202124"/>
              </a:solidFill>
              <a:latin typeface="Roboto"/>
              <a:ea typeface="Roboto"/>
              <a:cs typeface="Roboto"/>
              <a:sym typeface="Roboto"/>
            </a:endParaRPr>
          </a:p>
          <a:p>
            <a:pPr marL="457200" marR="0" lvl="0" indent="-228600" algn="l" rtl="0">
              <a:lnSpc>
                <a:spcPct val="100000"/>
              </a:lnSpc>
              <a:spcBef>
                <a:spcPts val="0"/>
              </a:spcBef>
              <a:spcAft>
                <a:spcPts val="0"/>
              </a:spcAft>
              <a:buSzPts val="1400"/>
              <a:buNone/>
            </a:pPr>
            <a:r>
              <a:rPr lang="en-US" b="0" i="0">
                <a:solidFill>
                  <a:srgbClr val="202124"/>
                </a:solidFill>
                <a:latin typeface="Roboto"/>
                <a:ea typeface="Roboto"/>
                <a:cs typeface="Roboto"/>
                <a:sym typeface="Roboto"/>
              </a:rPr>
              <a:t>Disability Justice: Disability Justice centers intersectionality and the ways diverse systems of oppression amplify and reinforce one another., https://static1.squarespace.com/static/5bed3674f8370ad8c02efd9a/t/5f1f0783916d8a179c46126d/1595869064521/10_Principles_of_DJ-2ndEd.pdf</a:t>
            </a:r>
            <a:endParaRPr/>
          </a:p>
          <a:p>
            <a:pPr marL="457200" marR="0" lvl="0" indent="-228600" algn="l" rtl="0">
              <a:lnSpc>
                <a:spcPct val="100000"/>
              </a:lnSpc>
              <a:spcBef>
                <a:spcPts val="0"/>
              </a:spcBef>
              <a:spcAft>
                <a:spcPts val="0"/>
              </a:spcAft>
              <a:buClr>
                <a:srgbClr val="000000"/>
              </a:buClr>
              <a:buSzPts val="1400"/>
              <a:buFont typeface="Arial"/>
              <a:buNone/>
            </a:pPr>
            <a:r>
              <a:rPr lang="en-US" b="0" i="0">
                <a:solidFill>
                  <a:srgbClr val="27292B"/>
                </a:solidFill>
                <a:latin typeface="Cormorant"/>
                <a:ea typeface="Cormorant"/>
                <a:cs typeface="Cormorant"/>
                <a:sym typeface="Cormorant"/>
              </a:rPr>
              <a:t>Patty Berne 10 principles:  Intersectionality, </a:t>
            </a:r>
            <a:r>
              <a:rPr lang="en-US" b="1" i="1">
                <a:solidFill>
                  <a:srgbClr val="0D0D0D"/>
                </a:solidFill>
                <a:latin typeface="Gill Sans"/>
                <a:ea typeface="Gill Sans"/>
                <a:cs typeface="Gill Sans"/>
                <a:sym typeface="Gill Sans"/>
              </a:rPr>
              <a:t>Leadership of Those Most Impacted, Anti-Capitalist Politic</a:t>
            </a:r>
            <a:r>
              <a:rPr lang="en-US" b="0" i="0">
                <a:solidFill>
                  <a:srgbClr val="0D0D0D"/>
                </a:solidFill>
                <a:latin typeface="Gill Sans"/>
                <a:ea typeface="Gill Sans"/>
                <a:cs typeface="Gill Sans"/>
                <a:sym typeface="Gill Sans"/>
              </a:rPr>
              <a:t> and a </a:t>
            </a:r>
            <a:r>
              <a:rPr lang="en-US" b="1" i="1">
                <a:solidFill>
                  <a:srgbClr val="0D0D0D"/>
                </a:solidFill>
                <a:latin typeface="Gill Sans"/>
                <a:ea typeface="Gill Sans"/>
                <a:cs typeface="Gill Sans"/>
                <a:sym typeface="Gill Sans"/>
              </a:rPr>
              <a:t>Commitment to Cross Movement Organizing, Recognizing Wholeness, Sustainability, Committment to Cross Disability Solidarity, Interdependence, Collective Access, Collective Liberation</a:t>
            </a:r>
            <a:endParaRPr b="0" i="0">
              <a:solidFill>
                <a:srgbClr val="27292B"/>
              </a:solidFill>
              <a:latin typeface="Cormorant"/>
              <a:ea typeface="Cormorant"/>
              <a:cs typeface="Cormorant"/>
              <a:sym typeface="Cormorant"/>
            </a:endParaRPr>
          </a:p>
          <a:p>
            <a:pPr marL="457200" marR="0" lvl="0" indent="-228600" algn="l" rtl="0">
              <a:lnSpc>
                <a:spcPct val="100000"/>
              </a:lnSpc>
              <a:spcBef>
                <a:spcPts val="0"/>
              </a:spcBef>
              <a:spcAft>
                <a:spcPts val="0"/>
              </a:spcAft>
              <a:buSzPts val="1400"/>
              <a:buNone/>
            </a:pPr>
            <a:endParaRPr b="0" i="0">
              <a:solidFill>
                <a:srgbClr val="202124"/>
              </a:solidFill>
              <a:latin typeface="Roboto"/>
              <a:ea typeface="Roboto"/>
              <a:cs typeface="Roboto"/>
              <a:sym typeface="Roboto"/>
            </a:endParaRPr>
          </a:p>
          <a:p>
            <a:pPr marL="457200" lvl="0" indent="-228600" algn="l" rtl="0">
              <a:lnSpc>
                <a:spcPct val="100000"/>
              </a:lnSpc>
              <a:spcBef>
                <a:spcPts val="0"/>
              </a:spcBef>
              <a:spcAft>
                <a:spcPts val="0"/>
              </a:spcAft>
              <a:buSzPts val="1400"/>
              <a:buFont typeface="Arial"/>
              <a:buChar char="•"/>
            </a:pPr>
            <a:r>
              <a:rPr lang="en-US" b="0" i="0">
                <a:solidFill>
                  <a:srgbClr val="2D3B45"/>
                </a:solidFill>
                <a:latin typeface="Lato"/>
                <a:ea typeface="Lato"/>
                <a:cs typeface="Lato"/>
                <a:sym typeface="Lato"/>
              </a:rPr>
              <a:t>What model (moral, social, medical) does your institution prescribe?</a:t>
            </a:r>
            <a:endParaRPr/>
          </a:p>
          <a:p>
            <a:pPr marL="457200" lvl="0" indent="-228600" algn="l" rtl="0">
              <a:lnSpc>
                <a:spcPct val="100000"/>
              </a:lnSpc>
              <a:spcBef>
                <a:spcPts val="0"/>
              </a:spcBef>
              <a:spcAft>
                <a:spcPts val="0"/>
              </a:spcAft>
              <a:buSzPts val="1400"/>
              <a:buFont typeface="Arial"/>
              <a:buChar char="•"/>
            </a:pPr>
            <a:r>
              <a:rPr lang="en-US" b="0" i="0">
                <a:solidFill>
                  <a:srgbClr val="2D3B45"/>
                </a:solidFill>
                <a:latin typeface="Lato"/>
                <a:ea typeface="Lato"/>
                <a:cs typeface="Lato"/>
                <a:sym typeface="Lato"/>
              </a:rPr>
              <a:t>What do you hope to achieve from attending this workshop?</a:t>
            </a:r>
            <a:endParaRPr/>
          </a:p>
          <a:p>
            <a:pPr marL="914400" lvl="1" indent="-228600" algn="l" rtl="0">
              <a:lnSpc>
                <a:spcPct val="100000"/>
              </a:lnSpc>
              <a:spcBef>
                <a:spcPts val="0"/>
              </a:spcBef>
              <a:spcAft>
                <a:spcPts val="0"/>
              </a:spcAft>
              <a:buSzPts val="1400"/>
              <a:buFont typeface="Arial"/>
              <a:buChar char="•"/>
            </a:pPr>
            <a:r>
              <a:rPr lang="en-US" b="0" i="0">
                <a:solidFill>
                  <a:srgbClr val="2D3B45"/>
                </a:solidFill>
                <a:latin typeface="Lato"/>
                <a:ea typeface="Lato"/>
                <a:cs typeface="Lato"/>
                <a:sym typeface="Lato"/>
              </a:rPr>
              <a:t>How we view disabilities also will dictate how we approach accommodations and students who receive accommodations. </a:t>
            </a:r>
            <a:endParaRPr/>
          </a:p>
          <a:p>
            <a:pPr marL="914400" lvl="1" indent="-228600" algn="l" rtl="0">
              <a:lnSpc>
                <a:spcPct val="100000"/>
              </a:lnSpc>
              <a:spcBef>
                <a:spcPts val="0"/>
              </a:spcBef>
              <a:spcAft>
                <a:spcPts val="0"/>
              </a:spcAft>
              <a:buSzPts val="1400"/>
              <a:buFont typeface="Arial"/>
              <a:buChar char="•"/>
            </a:pPr>
            <a:r>
              <a:rPr lang="en-US" b="0" i="0">
                <a:solidFill>
                  <a:srgbClr val="2D3B45"/>
                </a:solidFill>
                <a:latin typeface="Lato"/>
                <a:ea typeface="Lato"/>
                <a:cs typeface="Lato"/>
                <a:sym typeface="Lato"/>
              </a:rPr>
              <a:t>The tone you set can impact a student from disclosing their accommodations. </a:t>
            </a:r>
            <a:endParaRPr/>
          </a:p>
          <a:p>
            <a:pPr marL="914400" lvl="1" indent="-139700" algn="l" rtl="0">
              <a:lnSpc>
                <a:spcPct val="100000"/>
              </a:lnSpc>
              <a:spcBef>
                <a:spcPts val="0"/>
              </a:spcBef>
              <a:spcAft>
                <a:spcPts val="0"/>
              </a:spcAft>
              <a:buSzPts val="1400"/>
              <a:buFont typeface="Arial"/>
              <a:buNone/>
            </a:pPr>
            <a:endParaRPr b="0" i="0">
              <a:solidFill>
                <a:srgbClr val="2D3B45"/>
              </a:solidFill>
              <a:latin typeface="Lato"/>
              <a:ea typeface="Lato"/>
              <a:cs typeface="Lato"/>
              <a:sym typeface="Lato"/>
            </a:endParaRPr>
          </a:p>
          <a:p>
            <a:pPr marL="457200" marR="0" lvl="0" indent="-228600" algn="l" rtl="0">
              <a:lnSpc>
                <a:spcPct val="100000"/>
              </a:lnSpc>
              <a:spcBef>
                <a:spcPts val="0"/>
              </a:spcBef>
              <a:spcAft>
                <a:spcPts val="0"/>
              </a:spcAft>
              <a:buSzPts val="1400"/>
              <a:buNone/>
            </a:pPr>
            <a:endParaRPr b="0" i="0">
              <a:solidFill>
                <a:srgbClr val="202124"/>
              </a:solidFill>
              <a:latin typeface="Roboto"/>
              <a:ea typeface="Roboto"/>
              <a:cs typeface="Roboto"/>
              <a:sym typeface="Roboto"/>
            </a:endParaRPr>
          </a:p>
          <a:p>
            <a:pPr marL="457200" marR="0" lvl="0" indent="-228600" algn="l" rtl="0">
              <a:lnSpc>
                <a:spcPct val="100000"/>
              </a:lnSpc>
              <a:spcBef>
                <a:spcPts val="0"/>
              </a:spcBef>
              <a:spcAft>
                <a:spcPts val="0"/>
              </a:spcAft>
              <a:buSzPts val="1400"/>
              <a:buNone/>
            </a:pPr>
            <a:endParaRPr b="0" i="0">
              <a:solidFill>
                <a:srgbClr val="202124"/>
              </a:solidFill>
              <a:latin typeface="Roboto"/>
              <a:ea typeface="Roboto"/>
              <a:cs typeface="Roboto"/>
              <a:sym typeface="Roboto"/>
            </a:endParaRPr>
          </a:p>
          <a:p>
            <a:pPr marL="457200" marR="0" lvl="0" indent="-228600" algn="l" rtl="0">
              <a:lnSpc>
                <a:spcPct val="100000"/>
              </a:lnSpc>
              <a:spcBef>
                <a:spcPts val="0"/>
              </a:spcBef>
              <a:spcAft>
                <a:spcPts val="0"/>
              </a:spcAft>
              <a:buSzPts val="1400"/>
              <a:buNone/>
            </a:pPr>
            <a:r>
              <a:rPr lang="en-US"/>
              <a:t>Gatekeeper vs. educator</a:t>
            </a:r>
            <a:endParaRPr/>
          </a:p>
          <a:p>
            <a:pPr marL="457200" marR="0" lvl="0" indent="-228600" algn="l" rtl="0">
              <a:lnSpc>
                <a:spcPct val="100000"/>
              </a:lnSpc>
              <a:spcBef>
                <a:spcPts val="0"/>
              </a:spcBef>
              <a:spcAft>
                <a:spcPts val="0"/>
              </a:spcAft>
              <a:buSzPts val="1400"/>
              <a:buNone/>
            </a:pPr>
            <a:r>
              <a:rPr lang="en-US"/>
              <a:t>A person who controls access</a:t>
            </a:r>
            <a:endParaRPr/>
          </a:p>
          <a:p>
            <a:pPr marL="457200" marR="0" lvl="0" indent="-228600" algn="l" rtl="0">
              <a:lnSpc>
                <a:spcPct val="100000"/>
              </a:lnSpc>
              <a:spcBef>
                <a:spcPts val="0"/>
              </a:spcBef>
              <a:spcAft>
                <a:spcPts val="0"/>
              </a:spcAft>
              <a:buSzPts val="1400"/>
              <a:buNone/>
            </a:pPr>
            <a:r>
              <a:rPr lang="en-US"/>
              <a:t>Educate: “Bring up, rear”   -Jane Elliott-</a:t>
            </a:r>
            <a:endParaRPr/>
          </a:p>
          <a:p>
            <a:pPr marL="457200" marR="0" lvl="0" indent="-228600" algn="l" rtl="0">
              <a:lnSpc>
                <a:spcPct val="100000"/>
              </a:lnSpc>
              <a:spcBef>
                <a:spcPts val="0"/>
              </a:spcBef>
              <a:spcAft>
                <a:spcPts val="0"/>
              </a:spcAft>
              <a:buSzPts val="1400"/>
              <a:buNone/>
            </a:pPr>
            <a:endParaRPr/>
          </a:p>
        </p:txBody>
      </p:sp>
      <p:sp>
        <p:nvSpPr>
          <p:cNvPr id="239" name="Google Shape;239;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13</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p1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1" name="Google Shape;261;p10: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US" b="1">
                <a:solidFill>
                  <a:srgbClr val="FF0000"/>
                </a:solidFill>
                <a:highlight>
                  <a:srgbClr val="FFFF00"/>
                </a:highlight>
              </a:rPr>
              <a:t>20</a:t>
            </a:r>
            <a:r>
              <a:rPr lang="en-US" sz="1200" b="1">
                <a:solidFill>
                  <a:srgbClr val="FF0000"/>
                </a:solidFill>
                <a:highlight>
                  <a:srgbClr val="FFFF00"/>
                </a:highlight>
              </a:rPr>
              <a:t>- minutes [</a:t>
            </a:r>
            <a:r>
              <a:rPr lang="en-US" b="1">
                <a:solidFill>
                  <a:srgbClr val="FF0000"/>
                </a:solidFill>
                <a:highlight>
                  <a:srgbClr val="FFFF00"/>
                </a:highlight>
              </a:rPr>
              <a:t>15</a:t>
            </a:r>
            <a:r>
              <a:rPr lang="en-US" sz="1200" b="1">
                <a:solidFill>
                  <a:srgbClr val="FF0000"/>
                </a:solidFill>
                <a:highlight>
                  <a:srgbClr val="FFFF00"/>
                </a:highlight>
              </a:rPr>
              <a:t> minutes Group Discussion, </a:t>
            </a:r>
            <a:r>
              <a:rPr lang="en-US" b="1">
                <a:solidFill>
                  <a:srgbClr val="FF0000"/>
                </a:solidFill>
                <a:highlight>
                  <a:srgbClr val="FFFF00"/>
                </a:highlight>
              </a:rPr>
              <a:t>5</a:t>
            </a:r>
            <a:r>
              <a:rPr lang="en-US" sz="1200" b="1">
                <a:solidFill>
                  <a:srgbClr val="FF0000"/>
                </a:solidFill>
                <a:highlight>
                  <a:srgbClr val="FFFF00"/>
                </a:highlight>
              </a:rPr>
              <a:t> minutes to wrap up]</a:t>
            </a:r>
            <a:endParaRPr/>
          </a:p>
          <a:p>
            <a:pPr marL="457200" marR="0" lvl="0" indent="-228600" algn="l" rtl="0">
              <a:lnSpc>
                <a:spcPct val="100000"/>
              </a:lnSpc>
              <a:spcBef>
                <a:spcPts val="0"/>
              </a:spcBef>
              <a:spcAft>
                <a:spcPts val="0"/>
              </a:spcAft>
              <a:buClr>
                <a:srgbClr val="000000"/>
              </a:buClr>
              <a:buSzPts val="1400"/>
              <a:buFont typeface="Arial"/>
              <a:buNone/>
            </a:pPr>
            <a:r>
              <a:rPr lang="en-US" sz="1200" b="1">
                <a:solidFill>
                  <a:srgbClr val="FF0000"/>
                </a:solidFill>
                <a:highlight>
                  <a:srgbClr val="FFFF00"/>
                </a:highlight>
              </a:rPr>
              <a:t>If using whiteboard, allow participants to move put their initials or name in the corner. They will be able to move around as well. </a:t>
            </a:r>
            <a:endParaRPr/>
          </a:p>
          <a:p>
            <a:pPr marL="457200" marR="0" lvl="0" indent="-228600" algn="l" rtl="0">
              <a:lnSpc>
                <a:spcPct val="100000"/>
              </a:lnSpc>
              <a:spcBef>
                <a:spcPts val="0"/>
              </a:spcBef>
              <a:spcAft>
                <a:spcPts val="0"/>
              </a:spcAft>
              <a:buClr>
                <a:srgbClr val="000000"/>
              </a:buClr>
              <a:buSzPts val="1400"/>
              <a:buFont typeface="Arial"/>
              <a:buNone/>
            </a:pPr>
            <a:r>
              <a:rPr lang="en-US" sz="1200" b="1">
                <a:solidFill>
                  <a:srgbClr val="FF0000"/>
                </a:solidFill>
                <a:highlight>
                  <a:srgbClr val="FFFF00"/>
                </a:highlight>
              </a:rPr>
              <a:t>https://jamboard.google.com/d/1LJSPzMEBhKO8z4vqgqMZ3P8XEsMgELqLzAQEnS8M8GA/edit?usp=drive_link </a:t>
            </a:r>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r>
              <a:rPr lang="en-US"/>
              <a:t>Do first break out here::</a:t>
            </a:r>
            <a:endParaRPr/>
          </a:p>
          <a:p>
            <a:pPr marL="457200" marR="0" lvl="0" indent="-228600" algn="l" rtl="0">
              <a:lnSpc>
                <a:spcPct val="100000"/>
              </a:lnSpc>
              <a:spcBef>
                <a:spcPts val="0"/>
              </a:spcBef>
              <a:spcAft>
                <a:spcPts val="0"/>
              </a:spcAft>
              <a:buSzPts val="1400"/>
              <a:buNone/>
            </a:pPr>
            <a:r>
              <a:rPr lang="en-US"/>
              <a:t>I will read the statement and we will have four break out rooms (A, B, C, D).  Please remember the letter you select.  This group will get back together at the end. </a:t>
            </a:r>
            <a:endParaRPr/>
          </a:p>
          <a:p>
            <a:pPr marL="457200" marR="0" lvl="0" indent="-228600" algn="l" rtl="0">
              <a:lnSpc>
                <a:spcPct val="100000"/>
              </a:lnSpc>
              <a:spcBef>
                <a:spcPts val="0"/>
              </a:spcBef>
              <a:spcAft>
                <a:spcPts val="0"/>
              </a:spcAft>
              <a:buSzPts val="1400"/>
              <a:buNone/>
            </a:pPr>
            <a:r>
              <a:rPr lang="en-US"/>
              <a:t>Questions to addressed during the breakout rooms. </a:t>
            </a:r>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r>
              <a:rPr lang="en-US"/>
              <a:t>Talking points</a:t>
            </a:r>
            <a:endParaRPr/>
          </a:p>
          <a:p>
            <a:pPr marL="457200" marR="0" lvl="0" indent="-228600" algn="l" rtl="0">
              <a:lnSpc>
                <a:spcPct val="100000"/>
              </a:lnSpc>
              <a:spcBef>
                <a:spcPts val="0"/>
              </a:spcBef>
              <a:spcAft>
                <a:spcPts val="0"/>
              </a:spcAft>
              <a:buSzPts val="1400"/>
              <a:buNone/>
            </a:pPr>
            <a:r>
              <a:rPr lang="en-US"/>
              <a:t>What do you hope to gain from this experience?</a:t>
            </a:r>
            <a:endParaRPr/>
          </a:p>
          <a:p>
            <a:pPr marL="457200" marR="0" lvl="0" indent="-228600" algn="l" rtl="0">
              <a:lnSpc>
                <a:spcPct val="100000"/>
              </a:lnSpc>
              <a:spcBef>
                <a:spcPts val="0"/>
              </a:spcBef>
              <a:spcAft>
                <a:spcPts val="0"/>
              </a:spcAft>
              <a:buSzPts val="1400"/>
              <a:buNone/>
            </a:pPr>
            <a:r>
              <a:rPr lang="en-US"/>
              <a:t>What does it mean to be in the quadrant you selected? </a:t>
            </a:r>
            <a:endParaRPr/>
          </a:p>
          <a:p>
            <a:pPr marL="457200" marR="0" lvl="0" indent="-228600" algn="l" rtl="0">
              <a:lnSpc>
                <a:spcPct val="100000"/>
              </a:lnSpc>
              <a:spcBef>
                <a:spcPts val="0"/>
              </a:spcBef>
              <a:spcAft>
                <a:spcPts val="0"/>
              </a:spcAft>
              <a:buSzPts val="1400"/>
              <a:buNone/>
            </a:pPr>
            <a:r>
              <a:rPr lang="en-US"/>
              <a:t>How does it impact the student experience?</a:t>
            </a:r>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r>
              <a:rPr lang="en-US"/>
              <a:t>Come back as a group and discuss</a:t>
            </a:r>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r>
              <a:rPr lang="en-US"/>
              <a:t>Break if needed</a:t>
            </a:r>
            <a:endParaRPr/>
          </a:p>
          <a:p>
            <a:pPr marL="457200" marR="0" lvl="0" indent="-228600" algn="l" rtl="0">
              <a:lnSpc>
                <a:spcPct val="100000"/>
              </a:lnSpc>
              <a:spcBef>
                <a:spcPts val="0"/>
              </a:spcBef>
              <a:spcAft>
                <a:spcPts val="0"/>
              </a:spcAft>
              <a:buSzPts val="1400"/>
              <a:buNone/>
            </a:pPr>
            <a:endParaRPr/>
          </a:p>
        </p:txBody>
      </p:sp>
      <p:sp>
        <p:nvSpPr>
          <p:cNvPr id="262" name="Google Shape;262;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14</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g2e08195a20e_0_4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0" name="Google Shape;290;g2e08195a20e_0_48: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1" name="Google Shape;291;g2e08195a20e_0_4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2e08195a20e_0_6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6" name="Google Shape;316;g2e08195a20e_0_67: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17" name="Google Shape;317;g2e08195a20e_0_6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g2e08195a20e_0_9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6" name="Google Shape;306;g2e08195a20e_0_9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07" name="Google Shape;307;g2e08195a20e_0_9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g2e08195a20e_0_7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6" name="Google Shape;326;g2e08195a20e_0_79: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7" name="Google Shape;327;g2e08195a20e_0_7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p49: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336" name="Google Shape;336;p4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6" name="Google Shape;116;p2: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200" b="1">
                <a:solidFill>
                  <a:srgbClr val="FF0000"/>
                </a:solidFill>
                <a:highlight>
                  <a:srgbClr val="FFFF00"/>
                </a:highlight>
              </a:rPr>
              <a:t>2- minutes</a:t>
            </a:r>
            <a:endParaRPr/>
          </a:p>
          <a:p>
            <a:pPr marL="0" lvl="0" indent="0" algn="l" rtl="0">
              <a:lnSpc>
                <a:spcPct val="100000"/>
              </a:lnSpc>
              <a:spcBef>
                <a:spcPts val="0"/>
              </a:spcBef>
              <a:spcAft>
                <a:spcPts val="0"/>
              </a:spcAft>
              <a:buSzPts val="1400"/>
              <a:buNone/>
            </a:pPr>
            <a:r>
              <a:rPr lang="en-US" b="0" i="0">
                <a:solidFill>
                  <a:srgbClr val="70757A"/>
                </a:solidFill>
                <a:latin typeface="Roboto"/>
                <a:ea typeface="Roboto"/>
                <a:cs typeface="Roboto"/>
                <a:sym typeface="Roboto"/>
              </a:rPr>
              <a:t>andrəˌɡäjē</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All</a:t>
            </a:r>
            <a:endParaRPr/>
          </a:p>
          <a:p>
            <a:pPr marL="0" lvl="0" indent="0" algn="l" rtl="0">
              <a:lnSpc>
                <a:spcPct val="100000"/>
              </a:lnSpc>
              <a:spcBef>
                <a:spcPts val="0"/>
              </a:spcBef>
              <a:spcAft>
                <a:spcPts val="0"/>
              </a:spcAft>
              <a:buSzPts val="1400"/>
              <a:buNone/>
            </a:pPr>
            <a:r>
              <a:rPr lang="en-US"/>
              <a:t>Cover the Agenda</a:t>
            </a:r>
            <a:endParaRPr/>
          </a:p>
          <a:p>
            <a:pPr marL="457200" lvl="0" indent="0" algn="l" rtl="0">
              <a:lnSpc>
                <a:spcPct val="115000"/>
              </a:lnSpc>
              <a:spcBef>
                <a:spcPts val="0"/>
              </a:spcBef>
              <a:spcAft>
                <a:spcPts val="0"/>
              </a:spcAft>
              <a:buSzPts val="1400"/>
              <a:buNone/>
            </a:pPr>
            <a:r>
              <a:rPr lang="en-US" sz="1200">
                <a:solidFill>
                  <a:schemeClr val="dk1"/>
                </a:solidFill>
                <a:latin typeface="Calibri"/>
                <a:ea typeface="Calibri"/>
                <a:cs typeface="Calibri"/>
                <a:sym typeface="Calibri"/>
              </a:rPr>
              <a:t>Review of relevant history and data:  </a:t>
            </a:r>
            <a:endParaRPr/>
          </a:p>
          <a:p>
            <a:pPr marL="457200" lvl="0" indent="0" algn="l" rtl="0">
              <a:lnSpc>
                <a:spcPct val="115000"/>
              </a:lnSpc>
              <a:spcBef>
                <a:spcPts val="0"/>
              </a:spcBef>
              <a:spcAft>
                <a:spcPts val="0"/>
              </a:spcAft>
              <a:buSzPts val="1400"/>
              <a:buNone/>
            </a:pPr>
            <a:r>
              <a:rPr lang="en-US" sz="1200">
                <a:solidFill>
                  <a:schemeClr val="dk1"/>
                </a:solidFill>
                <a:latin typeface="Calibri"/>
                <a:ea typeface="Calibri"/>
                <a:cs typeface="Calibri"/>
                <a:sym typeface="Calibri"/>
              </a:rPr>
              <a:t>Inclusive </a:t>
            </a:r>
            <a:r>
              <a:rPr lang="en-US"/>
              <a:t>Learning</a:t>
            </a:r>
            <a:r>
              <a:rPr lang="en-US" sz="1200">
                <a:solidFill>
                  <a:schemeClr val="dk1"/>
                </a:solidFill>
                <a:latin typeface="Calibri"/>
                <a:ea typeface="Calibri"/>
                <a:cs typeface="Calibri"/>
                <a:sym typeface="Calibri"/>
              </a:rPr>
              <a:t> Model (ILM)</a:t>
            </a:r>
            <a:endParaRPr/>
          </a:p>
          <a:p>
            <a:pPr marL="457200" lvl="0" indent="0" algn="l" rtl="0">
              <a:lnSpc>
                <a:spcPct val="115000"/>
              </a:lnSpc>
              <a:spcBef>
                <a:spcPts val="0"/>
              </a:spcBef>
              <a:spcAft>
                <a:spcPts val="0"/>
              </a:spcAft>
              <a:buSzPts val="1400"/>
              <a:buNone/>
            </a:pPr>
            <a:r>
              <a:rPr lang="en-US" sz="1200">
                <a:solidFill>
                  <a:schemeClr val="dk1"/>
                </a:solidFill>
                <a:latin typeface="Calibri"/>
                <a:ea typeface="Calibri"/>
                <a:cs typeface="Calibri"/>
                <a:sym typeface="Calibri"/>
              </a:rPr>
              <a:t>Pedagogy Concepts</a:t>
            </a:r>
            <a:endParaRPr/>
          </a:p>
          <a:p>
            <a:pPr marL="457200" lvl="0" indent="0" algn="l" rtl="0">
              <a:lnSpc>
                <a:spcPct val="115000"/>
              </a:lnSpc>
              <a:spcBef>
                <a:spcPts val="0"/>
              </a:spcBef>
              <a:spcAft>
                <a:spcPts val="0"/>
              </a:spcAft>
              <a:buSzPts val="1400"/>
              <a:buNone/>
            </a:pPr>
            <a:r>
              <a:rPr lang="en-US" sz="1200">
                <a:solidFill>
                  <a:schemeClr val="dk1"/>
                </a:solidFill>
                <a:latin typeface="Calibri"/>
                <a:ea typeface="Calibri"/>
                <a:cs typeface="Calibri"/>
                <a:sym typeface="Calibri"/>
              </a:rPr>
              <a:t>	Eminent Knowledge</a:t>
            </a:r>
            <a:endParaRPr/>
          </a:p>
          <a:p>
            <a:pPr marL="457200" lvl="0" indent="0" algn="l" rtl="0">
              <a:lnSpc>
                <a:spcPct val="115000"/>
              </a:lnSpc>
              <a:spcBef>
                <a:spcPts val="0"/>
              </a:spcBef>
              <a:spcAft>
                <a:spcPts val="0"/>
              </a:spcAft>
              <a:buSzPts val="1400"/>
              <a:buNone/>
            </a:pPr>
            <a:r>
              <a:rPr lang="en-US" sz="1200">
                <a:solidFill>
                  <a:schemeClr val="dk1"/>
                </a:solidFill>
                <a:latin typeface="Calibri"/>
                <a:ea typeface="Calibri"/>
                <a:cs typeface="Calibri"/>
                <a:sym typeface="Calibri"/>
              </a:rPr>
              <a:t>	Cultural Task</a:t>
            </a:r>
            <a:endParaRPr/>
          </a:p>
          <a:p>
            <a:pPr marL="457200" lvl="0" indent="0" algn="l" rtl="0">
              <a:lnSpc>
                <a:spcPct val="115000"/>
              </a:lnSpc>
              <a:spcBef>
                <a:spcPts val="0"/>
              </a:spcBef>
              <a:spcAft>
                <a:spcPts val="0"/>
              </a:spcAft>
              <a:buSzPts val="1400"/>
              <a:buNone/>
            </a:pPr>
            <a:r>
              <a:rPr lang="en-US" sz="1200">
                <a:solidFill>
                  <a:schemeClr val="dk1"/>
                </a:solidFill>
                <a:latin typeface="Calibri"/>
                <a:ea typeface="Calibri"/>
                <a:cs typeface="Calibri"/>
                <a:sym typeface="Calibri"/>
              </a:rPr>
              <a:t>	Disability Personas</a:t>
            </a:r>
            <a:endParaRPr/>
          </a:p>
          <a:p>
            <a:pPr marL="457200" lvl="0" indent="0" algn="l" rtl="0">
              <a:lnSpc>
                <a:spcPct val="115000"/>
              </a:lnSpc>
              <a:spcBef>
                <a:spcPts val="0"/>
              </a:spcBef>
              <a:spcAft>
                <a:spcPts val="0"/>
              </a:spcAft>
              <a:buSzPts val="1400"/>
              <a:buNone/>
            </a:pPr>
            <a:r>
              <a:rPr lang="en-US" sz="1200">
                <a:solidFill>
                  <a:schemeClr val="dk1"/>
                </a:solidFill>
                <a:latin typeface="Calibri"/>
                <a:ea typeface="Calibri"/>
                <a:cs typeface="Calibri"/>
                <a:sym typeface="Calibri"/>
              </a:rPr>
              <a:t>	Process, Procedures, Resource Analysis (PPR)</a:t>
            </a:r>
            <a:endParaRPr/>
          </a:p>
          <a:p>
            <a:pPr marL="457200" lvl="0" indent="0" algn="l" rtl="0">
              <a:lnSpc>
                <a:spcPct val="115000"/>
              </a:lnSpc>
              <a:spcBef>
                <a:spcPts val="0"/>
              </a:spcBef>
              <a:spcAft>
                <a:spcPts val="0"/>
              </a:spcAft>
              <a:buSzPts val="1400"/>
              <a:buNone/>
            </a:pPr>
            <a:r>
              <a:rPr lang="en-US" sz="1200">
                <a:solidFill>
                  <a:schemeClr val="dk1"/>
                </a:solidFill>
                <a:latin typeface="Calibri"/>
                <a:ea typeface="Calibri"/>
                <a:cs typeface="Calibri"/>
                <a:sym typeface="Calibri"/>
              </a:rPr>
              <a:t>	Unique challenges and misconceptions</a:t>
            </a:r>
            <a:endParaRPr/>
          </a:p>
          <a:p>
            <a:pPr marL="457200" lvl="0" indent="0" algn="l" rtl="0">
              <a:lnSpc>
                <a:spcPct val="115000"/>
              </a:lnSpc>
              <a:spcBef>
                <a:spcPts val="0"/>
              </a:spcBef>
              <a:spcAft>
                <a:spcPts val="0"/>
              </a:spcAft>
              <a:buSzPts val="1400"/>
              <a:buNone/>
            </a:pPr>
            <a:r>
              <a:rPr lang="en-US" sz="1200">
                <a:solidFill>
                  <a:schemeClr val="dk1"/>
                </a:solidFill>
                <a:latin typeface="Calibri"/>
                <a:ea typeface="Calibri"/>
                <a:cs typeface="Calibri"/>
                <a:sym typeface="Calibri"/>
              </a:rPr>
              <a:t>	Cultural Task Redefined</a:t>
            </a:r>
            <a:endParaRPr/>
          </a:p>
          <a:p>
            <a:pPr marL="457200" lvl="0" indent="0" algn="l" rtl="0">
              <a:lnSpc>
                <a:spcPct val="115000"/>
              </a:lnSpc>
              <a:spcBef>
                <a:spcPts val="0"/>
              </a:spcBef>
              <a:spcAft>
                <a:spcPts val="0"/>
              </a:spcAft>
              <a:buSzPts val="1400"/>
              <a:buNone/>
            </a:pPr>
            <a:r>
              <a:rPr lang="en-US" sz="1200">
                <a:solidFill>
                  <a:schemeClr val="dk1"/>
                </a:solidFill>
                <a:latin typeface="Calibri"/>
                <a:ea typeface="Calibri"/>
                <a:cs typeface="Calibri"/>
                <a:sym typeface="Calibri"/>
              </a:rPr>
              <a:t>Closing</a:t>
            </a:r>
            <a:endParaRPr sz="2400"/>
          </a:p>
          <a:p>
            <a:pPr marL="0" lvl="0" indent="0" algn="l" rtl="0">
              <a:lnSpc>
                <a:spcPct val="100000"/>
              </a:lnSpc>
              <a:spcBef>
                <a:spcPts val="0"/>
              </a:spcBef>
              <a:spcAft>
                <a:spcPts val="0"/>
              </a:spcAft>
              <a:buSzPts val="1400"/>
              <a:buNone/>
            </a:pPr>
            <a:endParaRPr/>
          </a:p>
        </p:txBody>
      </p:sp>
      <p:sp>
        <p:nvSpPr>
          <p:cNvPr id="117" name="Google Shape;117;p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2e08195a20e_0_10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 name="Google Shape;342;g2e08195a20e_0_104: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43" name="Google Shape;343;g2e08195a20e_0_10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g2e08195a20e_0_11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0" name="Google Shape;350;g2e08195a20e_0_111: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Advantages: </a:t>
            </a:r>
          </a:p>
          <a:p>
            <a:pPr marL="0" lvl="0" indent="0" algn="l" rtl="0">
              <a:spcBef>
                <a:spcPts val="0"/>
              </a:spcBef>
              <a:spcAft>
                <a:spcPts val="0"/>
              </a:spcAft>
              <a:buNone/>
            </a:pPr>
            <a:r>
              <a:rPr lang="en-US" dirty="0"/>
              <a:t>legislation that protects Americans with disabilities</a:t>
            </a:r>
          </a:p>
          <a:p>
            <a:pPr marL="0" lvl="0" indent="0" algn="l" rtl="0">
              <a:spcBef>
                <a:spcPts val="0"/>
              </a:spcBef>
              <a:spcAft>
                <a:spcPts val="0"/>
              </a:spcAft>
              <a:buNone/>
            </a:pPr>
            <a:r>
              <a:rPr lang="en-US" dirty="0"/>
              <a:t>DOJ, DOE, OCR – provide interpretation</a:t>
            </a:r>
          </a:p>
          <a:p>
            <a:pPr marL="0" lvl="0" indent="0" algn="l" rtl="0">
              <a:spcBef>
                <a:spcPts val="0"/>
              </a:spcBef>
              <a:spcAft>
                <a:spcPts val="0"/>
              </a:spcAft>
              <a:buNone/>
            </a:pPr>
            <a:r>
              <a:rPr lang="en-US" dirty="0"/>
              <a:t>Focuses on the civil rights of individuals with disabilities</a:t>
            </a:r>
            <a:endParaRPr dirty="0"/>
          </a:p>
        </p:txBody>
      </p:sp>
      <p:sp>
        <p:nvSpPr>
          <p:cNvPr id="351" name="Google Shape;351;g2e08195a20e_0_11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g2e08195a20e_0_11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8" name="Google Shape;358;g2e08195a20e_0_118: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0" i="1" dirty="0">
                <a:solidFill>
                  <a:srgbClr val="000000"/>
                </a:solidFill>
                <a:effectLst/>
                <a:highlight>
                  <a:srgbClr val="FFFFFF"/>
                </a:highlight>
                <a:latin typeface="scala"/>
              </a:rPr>
              <a:t>“Disabled people live at the intersection of all systems of oppression and social justice issues. There isn’t one issue or one intersection where you will not find disabled individuals advocating for or experiencing the effects of those issues.” </a:t>
            </a:r>
            <a:r>
              <a:rPr lang="en-US" b="0" i="0" dirty="0">
                <a:solidFill>
                  <a:srgbClr val="000000"/>
                </a:solidFill>
                <a:effectLst/>
                <a:highlight>
                  <a:srgbClr val="FFFFFF"/>
                </a:highlight>
                <a:latin typeface="scala"/>
              </a:rPr>
              <a:t>— Daphne Frias, youth activist, organizer, storyteller, and peacebuilder.</a:t>
            </a:r>
            <a:endParaRPr dirty="0"/>
          </a:p>
        </p:txBody>
      </p:sp>
      <p:sp>
        <p:nvSpPr>
          <p:cNvPr id="359" name="Google Shape;359;g2e08195a20e_0_11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g2e08195a20e_0_12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6" name="Google Shape;366;g2e08195a20e_0_125: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67" name="Google Shape;367;g2e08195a20e_0_12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g2e08195a20e_0_13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4" name="Google Shape;374;g2e08195a20e_0_132: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1371600" lvl="0" indent="-298450" algn="l" rtl="0">
              <a:lnSpc>
                <a:spcPct val="115000"/>
              </a:lnSpc>
              <a:spcBef>
                <a:spcPts val="0"/>
              </a:spcBef>
              <a:spcAft>
                <a:spcPts val="0"/>
              </a:spcAft>
              <a:buClr>
                <a:schemeClr val="dk1"/>
              </a:buClr>
              <a:buSzPts val="1100"/>
              <a:buAutoNum type="arabicPeriod"/>
            </a:pPr>
            <a:r>
              <a:rPr lang="en-US" sz="1100">
                <a:latin typeface="Arial"/>
                <a:ea typeface="Arial"/>
                <a:cs typeface="Arial"/>
                <a:sym typeface="Arial"/>
              </a:rPr>
              <a:t>What does this principle mean to you? </a:t>
            </a:r>
            <a:endParaRPr sz="1100">
              <a:latin typeface="Arial"/>
              <a:ea typeface="Arial"/>
              <a:cs typeface="Arial"/>
              <a:sym typeface="Arial"/>
            </a:endParaRPr>
          </a:p>
          <a:p>
            <a:pPr marL="1371600" lvl="0" indent="-298450" algn="l" rtl="0">
              <a:lnSpc>
                <a:spcPct val="115000"/>
              </a:lnSpc>
              <a:spcBef>
                <a:spcPts val="0"/>
              </a:spcBef>
              <a:spcAft>
                <a:spcPts val="0"/>
              </a:spcAft>
              <a:buClr>
                <a:schemeClr val="dk1"/>
              </a:buClr>
              <a:buSzPts val="1100"/>
              <a:buAutoNum type="arabicPeriod"/>
            </a:pPr>
            <a:r>
              <a:rPr lang="en-US" sz="1100">
                <a:latin typeface="Arial"/>
                <a:ea typeface="Arial"/>
                <a:cs typeface="Arial"/>
                <a:sym typeface="Arial"/>
              </a:rPr>
              <a:t>If you were to bring one of these principles back to your classroom/institution/organization, what would it be and why? </a:t>
            </a:r>
            <a:endParaRPr sz="1100">
              <a:latin typeface="Arial"/>
              <a:ea typeface="Arial"/>
              <a:cs typeface="Arial"/>
              <a:sym typeface="Arial"/>
            </a:endParaRPr>
          </a:p>
          <a:p>
            <a:pPr marL="1371600" lvl="0" indent="-298450" algn="l" rtl="0">
              <a:lnSpc>
                <a:spcPct val="115000"/>
              </a:lnSpc>
              <a:spcBef>
                <a:spcPts val="0"/>
              </a:spcBef>
              <a:spcAft>
                <a:spcPts val="0"/>
              </a:spcAft>
              <a:buClr>
                <a:schemeClr val="dk1"/>
              </a:buClr>
              <a:buSzPts val="1100"/>
              <a:buAutoNum type="arabicPeriod"/>
            </a:pPr>
            <a:r>
              <a:rPr lang="en-US" sz="1100">
                <a:latin typeface="Arial"/>
                <a:ea typeface="Arial"/>
                <a:cs typeface="Arial"/>
                <a:sym typeface="Arial"/>
              </a:rPr>
              <a:t>What do you think would be the greatest barrier?  Are there any educational practices or theories that you think would cause tension? </a:t>
            </a:r>
            <a:endParaRPr sz="1100">
              <a:latin typeface="Arial"/>
              <a:ea typeface="Arial"/>
              <a:cs typeface="Arial"/>
              <a:sym typeface="Arial"/>
            </a:endParaRPr>
          </a:p>
          <a:p>
            <a:pPr marL="1371600" lvl="0" indent="-298450" algn="l" rtl="0">
              <a:lnSpc>
                <a:spcPct val="115000"/>
              </a:lnSpc>
              <a:spcBef>
                <a:spcPts val="0"/>
              </a:spcBef>
              <a:spcAft>
                <a:spcPts val="0"/>
              </a:spcAft>
              <a:buClr>
                <a:schemeClr val="dk1"/>
              </a:buClr>
              <a:buSzPts val="1100"/>
              <a:buAutoNum type="arabicPeriod"/>
            </a:pPr>
            <a:r>
              <a:rPr lang="en-US" sz="1100">
                <a:latin typeface="Arial"/>
                <a:ea typeface="Arial"/>
                <a:cs typeface="Arial"/>
                <a:sym typeface="Arial"/>
              </a:rPr>
              <a:t>Who would need to be a part of this conversation at your institution/organization? </a:t>
            </a:r>
            <a:endParaRPr/>
          </a:p>
        </p:txBody>
      </p:sp>
      <p:sp>
        <p:nvSpPr>
          <p:cNvPr id="375" name="Google Shape;375;g2e08195a20e_0_13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g2e08195a20e_0_13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4" name="Google Shape;374;g2e08195a20e_0_132: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algn="l"/>
            <a:r>
              <a:rPr lang="en-US" sz="1800" b="1" i="0" u="none" strike="noStrike" baseline="0" dirty="0">
                <a:latin typeface="Futura-CondensedExtraBold"/>
              </a:rPr>
              <a:t>1. INTERSECTIONALITY</a:t>
            </a:r>
          </a:p>
          <a:p>
            <a:pPr algn="l"/>
            <a:r>
              <a:rPr lang="en-US" sz="1800" b="0" i="0" u="none" strike="noStrike" baseline="0" dirty="0">
                <a:latin typeface="Futura-Medium"/>
              </a:rPr>
              <a:t>Simply put, this principle says that we are many things, and they all impact us.</a:t>
            </a:r>
          </a:p>
          <a:p>
            <a:pPr algn="l"/>
            <a:r>
              <a:rPr lang="en-US" sz="1800" b="0" i="0" u="none" strike="noStrike" baseline="0" dirty="0">
                <a:latin typeface="Futura-Medium"/>
              </a:rPr>
              <a:t>We are not only disabled, we are also each coming from a specific experience</a:t>
            </a:r>
          </a:p>
          <a:p>
            <a:pPr algn="l"/>
            <a:r>
              <a:rPr lang="en-US" sz="1800" b="0" i="0" u="none" strike="noStrike" baseline="0" dirty="0">
                <a:latin typeface="Futura-Medium"/>
              </a:rPr>
              <a:t>of race, class, sexuality, age, religious background, geographical location,</a:t>
            </a:r>
          </a:p>
          <a:p>
            <a:pPr algn="l"/>
            <a:r>
              <a:rPr lang="en-US" sz="1800" b="0" i="0" u="none" strike="noStrike" baseline="0" dirty="0">
                <a:latin typeface="Futura-Medium"/>
              </a:rPr>
              <a:t>immigration status, and more. Depending on context, we all have areas where we</a:t>
            </a:r>
          </a:p>
          <a:p>
            <a:pPr algn="l"/>
            <a:r>
              <a:rPr lang="en-US" sz="1800" b="0" i="0" u="none" strike="noStrike" baseline="0" dirty="0">
                <a:latin typeface="Futura-Medium"/>
              </a:rPr>
              <a:t>experience privilege, as well as areas of oppression. </a:t>
            </a:r>
            <a:r>
              <a:rPr lang="en-US" sz="1800" b="0" i="0" u="none" strike="noStrike" baseline="0" dirty="0">
                <a:highlight>
                  <a:srgbClr val="FFFF00"/>
                </a:highlight>
                <a:latin typeface="Futura-Medium"/>
              </a:rPr>
              <a:t>The term “intersectionality”</a:t>
            </a:r>
          </a:p>
          <a:p>
            <a:pPr algn="l"/>
            <a:r>
              <a:rPr lang="en-US" sz="1800" b="0" i="0" u="none" strike="noStrike" baseline="0" dirty="0">
                <a:highlight>
                  <a:srgbClr val="FFFF00"/>
                </a:highlight>
                <a:latin typeface="Futura-Medium"/>
              </a:rPr>
              <a:t>was first introduced by feminist theorist </a:t>
            </a:r>
            <a:r>
              <a:rPr lang="en-US" sz="1800" b="0" i="0" u="none" strike="noStrike" baseline="0" dirty="0" err="1">
                <a:highlight>
                  <a:srgbClr val="FFFF00"/>
                </a:highlight>
                <a:latin typeface="Futura-Medium"/>
              </a:rPr>
              <a:t>Kimberlé</a:t>
            </a:r>
            <a:r>
              <a:rPr lang="en-US" sz="1800" b="0" i="0" u="none" strike="noStrike" baseline="0" dirty="0">
                <a:highlight>
                  <a:srgbClr val="FFFF00"/>
                </a:highlight>
                <a:latin typeface="Futura-Medium"/>
              </a:rPr>
              <a:t> Crenshaw in 1989 to describe the</a:t>
            </a:r>
          </a:p>
          <a:p>
            <a:pPr algn="l"/>
            <a:r>
              <a:rPr lang="en-US" sz="1800" b="0" i="0" u="none" strike="noStrike" baseline="0" dirty="0">
                <a:highlight>
                  <a:srgbClr val="FFFF00"/>
                </a:highlight>
                <a:latin typeface="Futura-Medium"/>
              </a:rPr>
              <a:t>experiences of Black women, who experience both racism and sexism in specific</a:t>
            </a:r>
          </a:p>
          <a:p>
            <a:pPr algn="l"/>
            <a:r>
              <a:rPr lang="en-US" sz="1800" b="0" i="0" u="none" strike="noStrike" baseline="0" dirty="0">
                <a:highlight>
                  <a:srgbClr val="FFFF00"/>
                </a:highlight>
                <a:latin typeface="Futura-Medium"/>
              </a:rPr>
              <a:t>ways.</a:t>
            </a:r>
            <a:r>
              <a:rPr lang="en-US" sz="1800" b="0" i="0" u="none" strike="noStrike" baseline="0" dirty="0">
                <a:latin typeface="Futura-Medium"/>
              </a:rPr>
              <a:t> We gratefully embrace the nuance that this principle brings to our lived</a:t>
            </a:r>
          </a:p>
          <a:p>
            <a:pPr algn="l"/>
            <a:r>
              <a:rPr lang="en-US" sz="1800" b="0" i="0" u="none" strike="noStrike" baseline="0" dirty="0">
                <a:latin typeface="Futura-Medium"/>
              </a:rPr>
              <a:t>experiences, and the ways it shapes the perspectives we offer.</a:t>
            </a:r>
          </a:p>
          <a:p>
            <a:pPr algn="l"/>
            <a:endParaRPr lang="en-US" sz="1100" dirty="0">
              <a:latin typeface="Arial"/>
              <a:ea typeface="Arial"/>
              <a:cs typeface="Arial"/>
              <a:sym typeface="Arial"/>
            </a:endParaRPr>
          </a:p>
          <a:p>
            <a:pPr marL="1371600" lvl="0" indent="-298450" algn="l" rtl="0">
              <a:lnSpc>
                <a:spcPct val="115000"/>
              </a:lnSpc>
              <a:spcBef>
                <a:spcPts val="0"/>
              </a:spcBef>
              <a:spcAft>
                <a:spcPts val="0"/>
              </a:spcAft>
              <a:buClr>
                <a:schemeClr val="dk1"/>
              </a:buClr>
              <a:buSzPts val="1100"/>
              <a:buAutoNum type="arabicPeriod"/>
            </a:pPr>
            <a:r>
              <a:rPr lang="en-US" sz="1100" dirty="0">
                <a:latin typeface="Arial"/>
                <a:ea typeface="Arial"/>
                <a:cs typeface="Arial"/>
                <a:sym typeface="Arial"/>
              </a:rPr>
              <a:t>What does this principle mean to you? </a:t>
            </a:r>
            <a:endParaRPr sz="1100" dirty="0">
              <a:latin typeface="Arial"/>
              <a:ea typeface="Arial"/>
              <a:cs typeface="Arial"/>
              <a:sym typeface="Arial"/>
            </a:endParaRPr>
          </a:p>
          <a:p>
            <a:pPr marL="1371600" lvl="0" indent="-298450" algn="l" rtl="0">
              <a:lnSpc>
                <a:spcPct val="115000"/>
              </a:lnSpc>
              <a:spcBef>
                <a:spcPts val="0"/>
              </a:spcBef>
              <a:spcAft>
                <a:spcPts val="0"/>
              </a:spcAft>
              <a:buClr>
                <a:schemeClr val="dk1"/>
              </a:buClr>
              <a:buSzPts val="1100"/>
              <a:buAutoNum type="arabicPeriod"/>
            </a:pPr>
            <a:r>
              <a:rPr lang="en-US" sz="1100" dirty="0">
                <a:latin typeface="Arial"/>
                <a:ea typeface="Arial"/>
                <a:cs typeface="Arial"/>
                <a:sym typeface="Arial"/>
              </a:rPr>
              <a:t>If you were to bring one of these principles back to your classroom/institution/organization, what would it be and why? </a:t>
            </a:r>
            <a:endParaRPr sz="1100" dirty="0">
              <a:latin typeface="Arial"/>
              <a:ea typeface="Arial"/>
              <a:cs typeface="Arial"/>
              <a:sym typeface="Arial"/>
            </a:endParaRPr>
          </a:p>
          <a:p>
            <a:pPr marL="1371600" lvl="0" indent="-298450" algn="l" rtl="0">
              <a:lnSpc>
                <a:spcPct val="115000"/>
              </a:lnSpc>
              <a:spcBef>
                <a:spcPts val="0"/>
              </a:spcBef>
              <a:spcAft>
                <a:spcPts val="0"/>
              </a:spcAft>
              <a:buClr>
                <a:schemeClr val="dk1"/>
              </a:buClr>
              <a:buSzPts val="1100"/>
              <a:buAutoNum type="arabicPeriod"/>
            </a:pPr>
            <a:r>
              <a:rPr lang="en-US" sz="1100" dirty="0">
                <a:latin typeface="Arial"/>
                <a:ea typeface="Arial"/>
                <a:cs typeface="Arial"/>
                <a:sym typeface="Arial"/>
              </a:rPr>
              <a:t>What do you think would be the greatest barrier?  Are there any educational practices or theories that you think would cause tension? </a:t>
            </a:r>
            <a:endParaRPr sz="1100" dirty="0">
              <a:latin typeface="Arial"/>
              <a:ea typeface="Arial"/>
              <a:cs typeface="Arial"/>
              <a:sym typeface="Arial"/>
            </a:endParaRPr>
          </a:p>
          <a:p>
            <a:pPr marL="1371600" lvl="0" indent="-298450" algn="l" rtl="0">
              <a:lnSpc>
                <a:spcPct val="115000"/>
              </a:lnSpc>
              <a:spcBef>
                <a:spcPts val="0"/>
              </a:spcBef>
              <a:spcAft>
                <a:spcPts val="0"/>
              </a:spcAft>
              <a:buClr>
                <a:schemeClr val="dk1"/>
              </a:buClr>
              <a:buSzPts val="1100"/>
              <a:buAutoNum type="arabicPeriod"/>
            </a:pPr>
            <a:r>
              <a:rPr lang="en-US" sz="1100" dirty="0">
                <a:latin typeface="Arial"/>
                <a:ea typeface="Arial"/>
                <a:cs typeface="Arial"/>
                <a:sym typeface="Arial"/>
              </a:rPr>
              <a:t>Who would need to be a part of this conversation at your institution/organization? </a:t>
            </a:r>
            <a:endParaRPr dirty="0"/>
          </a:p>
        </p:txBody>
      </p:sp>
      <p:sp>
        <p:nvSpPr>
          <p:cNvPr id="375" name="Google Shape;375;g2e08195a20e_0_13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25</a:t>
            </a:fld>
            <a:endParaRPr/>
          </a:p>
        </p:txBody>
      </p:sp>
    </p:spTree>
    <p:extLst>
      <p:ext uri="{BB962C8B-B14F-4D97-AF65-F5344CB8AC3E}">
        <p14:creationId xmlns:p14="http://schemas.microsoft.com/office/powerpoint/2010/main" val="42509776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g2e08195a20e_0_13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4" name="Google Shape;374;g2e08195a20e_0_132: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algn="l"/>
            <a:r>
              <a:rPr lang="en-US" sz="1800" b="1" i="0" u="none" strike="noStrike" baseline="0" dirty="0">
                <a:latin typeface="Futura-CondensedExtraBold"/>
              </a:rPr>
              <a:t>2. LEADERSHIP OF THOSE MOST IMPACTED</a:t>
            </a:r>
          </a:p>
          <a:p>
            <a:pPr algn="l"/>
            <a:r>
              <a:rPr lang="en-US" sz="1800" b="0" i="0" u="none" strike="noStrike" baseline="0" dirty="0">
                <a:latin typeface="Futura-Medium"/>
              </a:rPr>
              <a:t>When we talk about ableism, racism, sexism &amp; transmisogyny, colonization, police</a:t>
            </a:r>
          </a:p>
          <a:p>
            <a:pPr algn="l"/>
            <a:r>
              <a:rPr lang="en-US" sz="1800" b="0" i="0" u="none" strike="noStrike" baseline="0" dirty="0">
                <a:latin typeface="Futura-Medium"/>
              </a:rPr>
              <a:t>violence, etc., we are not looking to academics and experts to tell us what’s what —</a:t>
            </a:r>
          </a:p>
          <a:p>
            <a:pPr algn="l"/>
            <a:r>
              <a:rPr lang="en-US" sz="1800" b="0" i="0" u="none" strike="noStrike" baseline="0" dirty="0">
                <a:latin typeface="Futura-Medium"/>
              </a:rPr>
              <a:t>we are lifting up, listening to, reading, following, and highlighting the perspectives</a:t>
            </a:r>
          </a:p>
          <a:p>
            <a:pPr algn="l"/>
            <a:r>
              <a:rPr lang="en-US" sz="1800" b="0" i="0" u="none" strike="noStrike" baseline="0" dirty="0">
                <a:latin typeface="Futura-Medium"/>
              </a:rPr>
              <a:t>of those who are most impacted by the systems we fight against. By centering the</a:t>
            </a:r>
          </a:p>
          <a:p>
            <a:pPr algn="l"/>
            <a:r>
              <a:rPr lang="en-US" sz="1800" b="0" i="0" u="none" strike="noStrike" baseline="0" dirty="0">
                <a:latin typeface="Futura-Medium"/>
              </a:rPr>
              <a:t>leadership of those most impacted, we keep ourselves grounded in real-world</a:t>
            </a:r>
          </a:p>
          <a:p>
            <a:pPr algn="l"/>
            <a:r>
              <a:rPr lang="en-US" sz="1800" b="0" i="0" u="none" strike="noStrike" baseline="0" dirty="0">
                <a:latin typeface="Futura-Medium"/>
              </a:rPr>
              <a:t>problems and find creative strategies for resistance.</a:t>
            </a:r>
            <a:endParaRPr lang="en-US" sz="1100" dirty="0">
              <a:latin typeface="Arial"/>
              <a:ea typeface="Arial"/>
              <a:cs typeface="Arial"/>
              <a:sym typeface="Arial"/>
            </a:endParaRPr>
          </a:p>
          <a:p>
            <a:pPr marL="1371600" lvl="0" indent="-298450" algn="l" rtl="0">
              <a:lnSpc>
                <a:spcPct val="115000"/>
              </a:lnSpc>
              <a:spcBef>
                <a:spcPts val="0"/>
              </a:spcBef>
              <a:spcAft>
                <a:spcPts val="0"/>
              </a:spcAft>
              <a:buClr>
                <a:schemeClr val="dk1"/>
              </a:buClr>
              <a:buSzPts val="1100"/>
              <a:buAutoNum type="arabicPeriod"/>
            </a:pPr>
            <a:endParaRPr lang="en-US" sz="1100" dirty="0">
              <a:latin typeface="Arial"/>
              <a:ea typeface="Arial"/>
              <a:cs typeface="Arial"/>
              <a:sym typeface="Arial"/>
            </a:endParaRPr>
          </a:p>
          <a:p>
            <a:pPr marL="1371600" lvl="0" indent="-298450" algn="l" rtl="0">
              <a:lnSpc>
                <a:spcPct val="115000"/>
              </a:lnSpc>
              <a:spcBef>
                <a:spcPts val="0"/>
              </a:spcBef>
              <a:spcAft>
                <a:spcPts val="0"/>
              </a:spcAft>
              <a:buClr>
                <a:schemeClr val="dk1"/>
              </a:buClr>
              <a:buSzPts val="1100"/>
              <a:buAutoNum type="arabicPeriod"/>
            </a:pPr>
            <a:r>
              <a:rPr lang="en-US" sz="1100" dirty="0">
                <a:latin typeface="Arial"/>
                <a:ea typeface="Arial"/>
                <a:cs typeface="Arial"/>
                <a:sym typeface="Arial"/>
              </a:rPr>
              <a:t>What does this principle mean to you? </a:t>
            </a:r>
            <a:endParaRPr sz="1100" dirty="0">
              <a:latin typeface="Arial"/>
              <a:ea typeface="Arial"/>
              <a:cs typeface="Arial"/>
              <a:sym typeface="Arial"/>
            </a:endParaRPr>
          </a:p>
          <a:p>
            <a:pPr marL="1371600" lvl="0" indent="-298450" algn="l" rtl="0">
              <a:lnSpc>
                <a:spcPct val="115000"/>
              </a:lnSpc>
              <a:spcBef>
                <a:spcPts val="0"/>
              </a:spcBef>
              <a:spcAft>
                <a:spcPts val="0"/>
              </a:spcAft>
              <a:buClr>
                <a:schemeClr val="dk1"/>
              </a:buClr>
              <a:buSzPts val="1100"/>
              <a:buAutoNum type="arabicPeriod"/>
            </a:pPr>
            <a:r>
              <a:rPr lang="en-US" sz="1100" dirty="0">
                <a:latin typeface="Arial"/>
                <a:ea typeface="Arial"/>
                <a:cs typeface="Arial"/>
                <a:sym typeface="Arial"/>
              </a:rPr>
              <a:t>If you were to bring one of these principles back to your classroom/institution/organization, what would it be and why? </a:t>
            </a:r>
            <a:endParaRPr sz="1100" dirty="0">
              <a:latin typeface="Arial"/>
              <a:ea typeface="Arial"/>
              <a:cs typeface="Arial"/>
              <a:sym typeface="Arial"/>
            </a:endParaRPr>
          </a:p>
          <a:p>
            <a:pPr marL="1371600" lvl="0" indent="-298450" algn="l" rtl="0">
              <a:lnSpc>
                <a:spcPct val="115000"/>
              </a:lnSpc>
              <a:spcBef>
                <a:spcPts val="0"/>
              </a:spcBef>
              <a:spcAft>
                <a:spcPts val="0"/>
              </a:spcAft>
              <a:buClr>
                <a:schemeClr val="dk1"/>
              </a:buClr>
              <a:buSzPts val="1100"/>
              <a:buAutoNum type="arabicPeriod"/>
            </a:pPr>
            <a:r>
              <a:rPr lang="en-US" sz="1100" dirty="0">
                <a:latin typeface="Arial"/>
                <a:ea typeface="Arial"/>
                <a:cs typeface="Arial"/>
                <a:sym typeface="Arial"/>
              </a:rPr>
              <a:t>What do you think would be the greatest barrier?  Are there any educational practices or theories that you think would cause tension? </a:t>
            </a:r>
            <a:endParaRPr sz="1100" dirty="0">
              <a:latin typeface="Arial"/>
              <a:ea typeface="Arial"/>
              <a:cs typeface="Arial"/>
              <a:sym typeface="Arial"/>
            </a:endParaRPr>
          </a:p>
          <a:p>
            <a:pPr marL="1371600" lvl="0" indent="-298450" algn="l" rtl="0">
              <a:lnSpc>
                <a:spcPct val="115000"/>
              </a:lnSpc>
              <a:spcBef>
                <a:spcPts val="0"/>
              </a:spcBef>
              <a:spcAft>
                <a:spcPts val="0"/>
              </a:spcAft>
              <a:buClr>
                <a:schemeClr val="dk1"/>
              </a:buClr>
              <a:buSzPts val="1100"/>
              <a:buAutoNum type="arabicPeriod"/>
            </a:pPr>
            <a:r>
              <a:rPr lang="en-US" sz="1100" dirty="0">
                <a:latin typeface="Arial"/>
                <a:ea typeface="Arial"/>
                <a:cs typeface="Arial"/>
                <a:sym typeface="Arial"/>
              </a:rPr>
              <a:t>Who would need to be a part of this conversation at your institution/organization? </a:t>
            </a:r>
            <a:endParaRPr dirty="0"/>
          </a:p>
        </p:txBody>
      </p:sp>
      <p:sp>
        <p:nvSpPr>
          <p:cNvPr id="375" name="Google Shape;375;g2e08195a20e_0_13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26</a:t>
            </a:fld>
            <a:endParaRPr/>
          </a:p>
        </p:txBody>
      </p:sp>
    </p:spTree>
    <p:extLst>
      <p:ext uri="{BB962C8B-B14F-4D97-AF65-F5344CB8AC3E}">
        <p14:creationId xmlns:p14="http://schemas.microsoft.com/office/powerpoint/2010/main" val="31603823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g2e08195a20e_0_13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4" name="Google Shape;374;g2e08195a20e_0_132: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algn="l"/>
            <a:r>
              <a:rPr lang="en-US" sz="1800" b="1" i="0" u="none" strike="noStrike" baseline="0" dirty="0">
                <a:latin typeface="Futura-CondensedExtraBold"/>
              </a:rPr>
              <a:t>3. ANTI-CAPITALIST POLITICS</a:t>
            </a:r>
          </a:p>
          <a:p>
            <a:pPr algn="l"/>
            <a:r>
              <a:rPr lang="en-US" sz="1800" b="0" i="0" u="none" strike="noStrike" baseline="0" dirty="0">
                <a:latin typeface="Futura-Medium"/>
              </a:rPr>
              <a:t>Capitalism depends on wealth accumulation for some (the white ruling class), at the</a:t>
            </a:r>
          </a:p>
          <a:p>
            <a:pPr algn="l"/>
            <a:r>
              <a:rPr lang="en-US" sz="1800" b="0" i="0" u="none" strike="noStrike" baseline="0" dirty="0">
                <a:latin typeface="Futura-Medium"/>
              </a:rPr>
              <a:t>expense of others, and encourages competition as a means of survival. The nature</a:t>
            </a:r>
          </a:p>
          <a:p>
            <a:pPr algn="l"/>
            <a:r>
              <a:rPr lang="en-US" sz="1800" b="0" i="0" u="none" strike="noStrike" baseline="0" dirty="0">
                <a:latin typeface="Futura-Medium"/>
              </a:rPr>
              <a:t>of our disabled </a:t>
            </a:r>
            <a:r>
              <a:rPr lang="en-US" sz="1800" b="0" i="0" u="none" strike="noStrike" baseline="0" dirty="0" err="1">
                <a:latin typeface="Futura-Medium"/>
              </a:rPr>
              <a:t>bodyminds</a:t>
            </a:r>
            <a:r>
              <a:rPr lang="en-US" sz="1800" b="0" i="0" u="none" strike="noStrike" baseline="0" dirty="0">
                <a:latin typeface="Futura-Medium"/>
              </a:rPr>
              <a:t> means that we resist conforming to “normative” levels</a:t>
            </a:r>
          </a:p>
          <a:p>
            <a:pPr algn="l"/>
            <a:r>
              <a:rPr lang="en-US" sz="1800" b="0" i="0" u="none" strike="noStrike" baseline="0" dirty="0">
                <a:latin typeface="Futura-Medium"/>
              </a:rPr>
              <a:t>of productivity in a capitalist culture, and our labor is often invisible to a system that</a:t>
            </a:r>
          </a:p>
          <a:p>
            <a:pPr algn="l"/>
            <a:r>
              <a:rPr lang="en-US" sz="1800" b="0" i="0" u="none" strike="noStrike" baseline="0" dirty="0">
                <a:latin typeface="Futura-Medium"/>
              </a:rPr>
              <a:t>defines labor by able-bodied, white supremacist, gender normative standards. Our</a:t>
            </a:r>
          </a:p>
          <a:p>
            <a:pPr algn="l"/>
            <a:r>
              <a:rPr lang="en-US" sz="1800" b="0" i="0" u="none" strike="noStrike" baseline="0" dirty="0">
                <a:latin typeface="Futura-Medium"/>
              </a:rPr>
              <a:t>worth is not dependent on what and how much we can produce.</a:t>
            </a:r>
            <a:endParaRPr lang="en-US" sz="1100" dirty="0">
              <a:latin typeface="Arial"/>
              <a:ea typeface="Arial"/>
              <a:cs typeface="Arial"/>
              <a:sym typeface="Arial"/>
            </a:endParaRPr>
          </a:p>
          <a:p>
            <a:pPr marL="1371600" lvl="0" indent="-298450" algn="l" rtl="0">
              <a:lnSpc>
                <a:spcPct val="115000"/>
              </a:lnSpc>
              <a:spcBef>
                <a:spcPts val="0"/>
              </a:spcBef>
              <a:spcAft>
                <a:spcPts val="0"/>
              </a:spcAft>
              <a:buClr>
                <a:schemeClr val="dk1"/>
              </a:buClr>
              <a:buSzPts val="1100"/>
              <a:buAutoNum type="arabicPeriod"/>
            </a:pPr>
            <a:endParaRPr lang="en-US" sz="1100" dirty="0">
              <a:latin typeface="Arial"/>
              <a:ea typeface="Arial"/>
              <a:cs typeface="Arial"/>
              <a:sym typeface="Arial"/>
            </a:endParaRPr>
          </a:p>
          <a:p>
            <a:pPr marL="1371600" lvl="0" indent="-298450" algn="l" rtl="0">
              <a:lnSpc>
                <a:spcPct val="115000"/>
              </a:lnSpc>
              <a:spcBef>
                <a:spcPts val="0"/>
              </a:spcBef>
              <a:spcAft>
                <a:spcPts val="0"/>
              </a:spcAft>
              <a:buClr>
                <a:schemeClr val="dk1"/>
              </a:buClr>
              <a:buSzPts val="1100"/>
              <a:buAutoNum type="arabicPeriod"/>
            </a:pPr>
            <a:r>
              <a:rPr lang="en-US" sz="1100" dirty="0">
                <a:latin typeface="Arial"/>
                <a:ea typeface="Arial"/>
                <a:cs typeface="Arial"/>
                <a:sym typeface="Arial"/>
              </a:rPr>
              <a:t>What does this principle mean to you? </a:t>
            </a:r>
            <a:endParaRPr sz="1100" dirty="0">
              <a:latin typeface="Arial"/>
              <a:ea typeface="Arial"/>
              <a:cs typeface="Arial"/>
              <a:sym typeface="Arial"/>
            </a:endParaRPr>
          </a:p>
          <a:p>
            <a:pPr marL="1371600" lvl="0" indent="-298450" algn="l" rtl="0">
              <a:lnSpc>
                <a:spcPct val="115000"/>
              </a:lnSpc>
              <a:spcBef>
                <a:spcPts val="0"/>
              </a:spcBef>
              <a:spcAft>
                <a:spcPts val="0"/>
              </a:spcAft>
              <a:buClr>
                <a:schemeClr val="dk1"/>
              </a:buClr>
              <a:buSzPts val="1100"/>
              <a:buAutoNum type="arabicPeriod"/>
            </a:pPr>
            <a:r>
              <a:rPr lang="en-US" sz="1100" dirty="0">
                <a:latin typeface="Arial"/>
                <a:ea typeface="Arial"/>
                <a:cs typeface="Arial"/>
                <a:sym typeface="Arial"/>
              </a:rPr>
              <a:t>If you were to bring one of these principles back to your classroom/institution/organization, what would it be and why? </a:t>
            </a:r>
            <a:endParaRPr sz="1100" dirty="0">
              <a:latin typeface="Arial"/>
              <a:ea typeface="Arial"/>
              <a:cs typeface="Arial"/>
              <a:sym typeface="Arial"/>
            </a:endParaRPr>
          </a:p>
          <a:p>
            <a:pPr marL="1371600" lvl="0" indent="-298450" algn="l" rtl="0">
              <a:lnSpc>
                <a:spcPct val="115000"/>
              </a:lnSpc>
              <a:spcBef>
                <a:spcPts val="0"/>
              </a:spcBef>
              <a:spcAft>
                <a:spcPts val="0"/>
              </a:spcAft>
              <a:buClr>
                <a:schemeClr val="dk1"/>
              </a:buClr>
              <a:buSzPts val="1100"/>
              <a:buAutoNum type="arabicPeriod"/>
            </a:pPr>
            <a:r>
              <a:rPr lang="en-US" sz="1100" dirty="0">
                <a:latin typeface="Arial"/>
                <a:ea typeface="Arial"/>
                <a:cs typeface="Arial"/>
                <a:sym typeface="Arial"/>
              </a:rPr>
              <a:t>What do you think would be the greatest barrier?  Are there any educational practices or theories that you think would cause tension? </a:t>
            </a:r>
            <a:endParaRPr sz="1100" dirty="0">
              <a:latin typeface="Arial"/>
              <a:ea typeface="Arial"/>
              <a:cs typeface="Arial"/>
              <a:sym typeface="Arial"/>
            </a:endParaRPr>
          </a:p>
          <a:p>
            <a:pPr marL="1371600" lvl="0" indent="-298450" algn="l" rtl="0">
              <a:lnSpc>
                <a:spcPct val="115000"/>
              </a:lnSpc>
              <a:spcBef>
                <a:spcPts val="0"/>
              </a:spcBef>
              <a:spcAft>
                <a:spcPts val="0"/>
              </a:spcAft>
              <a:buClr>
                <a:schemeClr val="dk1"/>
              </a:buClr>
              <a:buSzPts val="1100"/>
              <a:buAutoNum type="arabicPeriod"/>
            </a:pPr>
            <a:r>
              <a:rPr lang="en-US" sz="1100" dirty="0">
                <a:latin typeface="Arial"/>
                <a:ea typeface="Arial"/>
                <a:cs typeface="Arial"/>
                <a:sym typeface="Arial"/>
              </a:rPr>
              <a:t>Who would need to be a part of this conversation at your institution/organization? </a:t>
            </a:r>
            <a:endParaRPr dirty="0"/>
          </a:p>
        </p:txBody>
      </p:sp>
      <p:sp>
        <p:nvSpPr>
          <p:cNvPr id="375" name="Google Shape;375;g2e08195a20e_0_13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27</a:t>
            </a:fld>
            <a:endParaRPr/>
          </a:p>
        </p:txBody>
      </p:sp>
    </p:spTree>
    <p:extLst>
      <p:ext uri="{BB962C8B-B14F-4D97-AF65-F5344CB8AC3E}">
        <p14:creationId xmlns:p14="http://schemas.microsoft.com/office/powerpoint/2010/main" val="11436531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g2e08195a20e_0_13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4" name="Google Shape;374;g2e08195a20e_0_132: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algn="l"/>
            <a:r>
              <a:rPr lang="en-US" sz="1800" b="1" i="0" u="none" strike="noStrike" baseline="0" dirty="0">
                <a:latin typeface="Futura-CondensedExtraBold"/>
              </a:rPr>
              <a:t>4. CROSS-MOVEMENT SOLIDARITY</a:t>
            </a:r>
          </a:p>
          <a:p>
            <a:pPr algn="l"/>
            <a:r>
              <a:rPr lang="en-US" sz="1800" b="0" i="0" u="none" strike="noStrike" baseline="0" dirty="0">
                <a:latin typeface="Futura-Medium"/>
              </a:rPr>
              <a:t>Disability justice can only grow into its potential as a movement by aligning itself</a:t>
            </a:r>
          </a:p>
          <a:p>
            <a:pPr algn="l"/>
            <a:r>
              <a:rPr lang="en-US" sz="1800" b="0" i="0" u="none" strike="noStrike" baseline="0" dirty="0">
                <a:latin typeface="Futura-Medium"/>
              </a:rPr>
              <a:t>with racial justice, reproductive justice, queer and trans liberation, prison abolition,</a:t>
            </a:r>
          </a:p>
          <a:p>
            <a:pPr algn="l"/>
            <a:r>
              <a:rPr lang="en-US" sz="1800" b="0" i="0" u="none" strike="noStrike" baseline="0" dirty="0">
                <a:latin typeface="Futura-Medium"/>
              </a:rPr>
              <a:t>environmental justice, anti-police terror, Deaf activism, fat liberation, and other</a:t>
            </a:r>
          </a:p>
          <a:p>
            <a:pPr algn="l"/>
            <a:r>
              <a:rPr lang="en-US" sz="1800" b="0" i="0" u="none" strike="noStrike" baseline="0" dirty="0">
                <a:latin typeface="Futura-Medium"/>
              </a:rPr>
              <a:t>movements working for justice and liberation. This means challenging white disability</a:t>
            </a:r>
          </a:p>
          <a:p>
            <a:pPr algn="l"/>
            <a:r>
              <a:rPr lang="en-US" sz="1800" b="0" i="0" u="none" strike="noStrike" baseline="0" dirty="0">
                <a:latin typeface="Futura-Medium"/>
              </a:rPr>
              <a:t>communities around racism and challenging other movements to confront ableism.</a:t>
            </a:r>
          </a:p>
          <a:p>
            <a:pPr algn="l"/>
            <a:r>
              <a:rPr lang="en-US" sz="1800" b="0" i="0" u="none" strike="noStrike" baseline="0" dirty="0">
                <a:latin typeface="Futura-Medium"/>
              </a:rPr>
              <a:t>Through cross-movement solidarity, we create a united front.</a:t>
            </a:r>
            <a:endParaRPr lang="en-US" sz="1100" dirty="0">
              <a:latin typeface="Arial"/>
              <a:ea typeface="Arial"/>
              <a:cs typeface="Arial"/>
              <a:sym typeface="Arial"/>
            </a:endParaRPr>
          </a:p>
          <a:p>
            <a:pPr marL="1371600" lvl="0" indent="-298450" algn="l" rtl="0">
              <a:lnSpc>
                <a:spcPct val="115000"/>
              </a:lnSpc>
              <a:spcBef>
                <a:spcPts val="0"/>
              </a:spcBef>
              <a:spcAft>
                <a:spcPts val="0"/>
              </a:spcAft>
              <a:buClr>
                <a:schemeClr val="dk1"/>
              </a:buClr>
              <a:buSzPts val="1100"/>
              <a:buAutoNum type="arabicPeriod"/>
            </a:pPr>
            <a:endParaRPr lang="en-US" sz="1100" dirty="0">
              <a:latin typeface="Arial"/>
              <a:ea typeface="Arial"/>
              <a:cs typeface="Arial"/>
              <a:sym typeface="Arial"/>
            </a:endParaRPr>
          </a:p>
          <a:p>
            <a:pPr marL="1371600" lvl="0" indent="-298450" algn="l" rtl="0">
              <a:lnSpc>
                <a:spcPct val="115000"/>
              </a:lnSpc>
              <a:spcBef>
                <a:spcPts val="0"/>
              </a:spcBef>
              <a:spcAft>
                <a:spcPts val="0"/>
              </a:spcAft>
              <a:buClr>
                <a:schemeClr val="dk1"/>
              </a:buClr>
              <a:buSzPts val="1100"/>
              <a:buAutoNum type="arabicPeriod"/>
            </a:pPr>
            <a:r>
              <a:rPr lang="en-US" sz="1100" dirty="0">
                <a:latin typeface="Arial"/>
                <a:ea typeface="Arial"/>
                <a:cs typeface="Arial"/>
                <a:sym typeface="Arial"/>
              </a:rPr>
              <a:t>What does this principle mean to you? </a:t>
            </a:r>
            <a:endParaRPr sz="1100" dirty="0">
              <a:latin typeface="Arial"/>
              <a:ea typeface="Arial"/>
              <a:cs typeface="Arial"/>
              <a:sym typeface="Arial"/>
            </a:endParaRPr>
          </a:p>
          <a:p>
            <a:pPr marL="1371600" lvl="0" indent="-298450" algn="l" rtl="0">
              <a:lnSpc>
                <a:spcPct val="115000"/>
              </a:lnSpc>
              <a:spcBef>
                <a:spcPts val="0"/>
              </a:spcBef>
              <a:spcAft>
                <a:spcPts val="0"/>
              </a:spcAft>
              <a:buClr>
                <a:schemeClr val="dk1"/>
              </a:buClr>
              <a:buSzPts val="1100"/>
              <a:buAutoNum type="arabicPeriod"/>
            </a:pPr>
            <a:r>
              <a:rPr lang="en-US" sz="1100" dirty="0">
                <a:latin typeface="Arial"/>
                <a:ea typeface="Arial"/>
                <a:cs typeface="Arial"/>
                <a:sym typeface="Arial"/>
              </a:rPr>
              <a:t>If you were to bring one of these principles back to your classroom/institution/organization, what would it be and why? </a:t>
            </a:r>
            <a:endParaRPr sz="1100" dirty="0">
              <a:latin typeface="Arial"/>
              <a:ea typeface="Arial"/>
              <a:cs typeface="Arial"/>
              <a:sym typeface="Arial"/>
            </a:endParaRPr>
          </a:p>
          <a:p>
            <a:pPr marL="1371600" lvl="0" indent="-298450" algn="l" rtl="0">
              <a:lnSpc>
                <a:spcPct val="115000"/>
              </a:lnSpc>
              <a:spcBef>
                <a:spcPts val="0"/>
              </a:spcBef>
              <a:spcAft>
                <a:spcPts val="0"/>
              </a:spcAft>
              <a:buClr>
                <a:schemeClr val="dk1"/>
              </a:buClr>
              <a:buSzPts val="1100"/>
              <a:buAutoNum type="arabicPeriod"/>
            </a:pPr>
            <a:r>
              <a:rPr lang="en-US" sz="1100" dirty="0">
                <a:latin typeface="Arial"/>
                <a:ea typeface="Arial"/>
                <a:cs typeface="Arial"/>
                <a:sym typeface="Arial"/>
              </a:rPr>
              <a:t>What do you think would be the greatest barrier?  Are there any educational practices or theories that you think would cause tension? </a:t>
            </a:r>
            <a:endParaRPr sz="1100" dirty="0">
              <a:latin typeface="Arial"/>
              <a:ea typeface="Arial"/>
              <a:cs typeface="Arial"/>
              <a:sym typeface="Arial"/>
            </a:endParaRPr>
          </a:p>
          <a:p>
            <a:pPr marL="1371600" lvl="0" indent="-298450" algn="l" rtl="0">
              <a:lnSpc>
                <a:spcPct val="115000"/>
              </a:lnSpc>
              <a:spcBef>
                <a:spcPts val="0"/>
              </a:spcBef>
              <a:spcAft>
                <a:spcPts val="0"/>
              </a:spcAft>
              <a:buClr>
                <a:schemeClr val="dk1"/>
              </a:buClr>
              <a:buSzPts val="1100"/>
              <a:buAutoNum type="arabicPeriod"/>
            </a:pPr>
            <a:r>
              <a:rPr lang="en-US" sz="1100" dirty="0">
                <a:latin typeface="Arial"/>
                <a:ea typeface="Arial"/>
                <a:cs typeface="Arial"/>
                <a:sym typeface="Arial"/>
              </a:rPr>
              <a:t>Who would need to be a part of this conversation at your institution/organization? </a:t>
            </a:r>
            <a:endParaRPr dirty="0"/>
          </a:p>
        </p:txBody>
      </p:sp>
      <p:sp>
        <p:nvSpPr>
          <p:cNvPr id="375" name="Google Shape;375;g2e08195a20e_0_13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28</a:t>
            </a:fld>
            <a:endParaRPr/>
          </a:p>
        </p:txBody>
      </p:sp>
    </p:spTree>
    <p:extLst>
      <p:ext uri="{BB962C8B-B14F-4D97-AF65-F5344CB8AC3E}">
        <p14:creationId xmlns:p14="http://schemas.microsoft.com/office/powerpoint/2010/main" val="163569024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g2e08195a20e_0_13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4" name="Google Shape;374;g2e08195a20e_0_132: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algn="l"/>
            <a:r>
              <a:rPr lang="en-US" sz="1800" b="1" i="0" u="none" strike="noStrike" baseline="0" dirty="0">
                <a:latin typeface="Futura-CondensedExtraBold"/>
              </a:rPr>
              <a:t>5. RECOGNIZING WHOLENESS</a:t>
            </a:r>
          </a:p>
          <a:p>
            <a:pPr algn="l"/>
            <a:r>
              <a:rPr lang="en-US" sz="1800" b="0" i="0" u="none" strike="noStrike" baseline="0" dirty="0">
                <a:latin typeface="Futura-Medium"/>
              </a:rPr>
              <a:t>Each person is full of history and life experience. Each person has an internal</a:t>
            </a:r>
          </a:p>
          <a:p>
            <a:pPr algn="l"/>
            <a:r>
              <a:rPr lang="en-US" sz="1800" b="0" i="0" u="none" strike="noStrike" baseline="0" dirty="0">
                <a:latin typeface="Futura-Medium"/>
              </a:rPr>
              <a:t>experience composed of our own thoughts, sensations, emotions, sexual fantasies,</a:t>
            </a:r>
          </a:p>
          <a:p>
            <a:pPr algn="l"/>
            <a:r>
              <a:rPr lang="en-US" sz="1800" b="0" i="0" u="none" strike="noStrike" baseline="0" dirty="0">
                <a:latin typeface="Futura-Medium"/>
              </a:rPr>
              <a:t>perceptions, and quirks. Disabled people are whole people.</a:t>
            </a:r>
            <a:endParaRPr lang="en-US" sz="1100" dirty="0">
              <a:latin typeface="Arial"/>
              <a:ea typeface="Arial"/>
              <a:cs typeface="Arial"/>
              <a:sym typeface="Arial"/>
            </a:endParaRPr>
          </a:p>
          <a:p>
            <a:pPr marL="1371600" lvl="0" indent="-298450" algn="l" rtl="0">
              <a:lnSpc>
                <a:spcPct val="115000"/>
              </a:lnSpc>
              <a:spcBef>
                <a:spcPts val="0"/>
              </a:spcBef>
              <a:spcAft>
                <a:spcPts val="0"/>
              </a:spcAft>
              <a:buClr>
                <a:schemeClr val="dk1"/>
              </a:buClr>
              <a:buSzPts val="1100"/>
              <a:buAutoNum type="arabicPeriod"/>
            </a:pPr>
            <a:endParaRPr lang="en-US" sz="1100" dirty="0">
              <a:latin typeface="Arial"/>
              <a:ea typeface="Arial"/>
              <a:cs typeface="Arial"/>
              <a:sym typeface="Arial"/>
            </a:endParaRPr>
          </a:p>
          <a:p>
            <a:pPr marL="1371600" lvl="0" indent="-298450" algn="l" rtl="0">
              <a:lnSpc>
                <a:spcPct val="115000"/>
              </a:lnSpc>
              <a:spcBef>
                <a:spcPts val="0"/>
              </a:spcBef>
              <a:spcAft>
                <a:spcPts val="0"/>
              </a:spcAft>
              <a:buClr>
                <a:schemeClr val="dk1"/>
              </a:buClr>
              <a:buSzPts val="1100"/>
              <a:buAutoNum type="arabicPeriod"/>
            </a:pPr>
            <a:r>
              <a:rPr lang="en-US" sz="1100" dirty="0">
                <a:latin typeface="Arial"/>
                <a:ea typeface="Arial"/>
                <a:cs typeface="Arial"/>
                <a:sym typeface="Arial"/>
              </a:rPr>
              <a:t>What does this principle mean to you? </a:t>
            </a:r>
            <a:endParaRPr sz="1100" dirty="0">
              <a:latin typeface="Arial"/>
              <a:ea typeface="Arial"/>
              <a:cs typeface="Arial"/>
              <a:sym typeface="Arial"/>
            </a:endParaRPr>
          </a:p>
          <a:p>
            <a:pPr marL="1371600" lvl="0" indent="-298450" algn="l" rtl="0">
              <a:lnSpc>
                <a:spcPct val="115000"/>
              </a:lnSpc>
              <a:spcBef>
                <a:spcPts val="0"/>
              </a:spcBef>
              <a:spcAft>
                <a:spcPts val="0"/>
              </a:spcAft>
              <a:buClr>
                <a:schemeClr val="dk1"/>
              </a:buClr>
              <a:buSzPts val="1100"/>
              <a:buAutoNum type="arabicPeriod"/>
            </a:pPr>
            <a:r>
              <a:rPr lang="en-US" sz="1100" dirty="0">
                <a:latin typeface="Arial"/>
                <a:ea typeface="Arial"/>
                <a:cs typeface="Arial"/>
                <a:sym typeface="Arial"/>
              </a:rPr>
              <a:t>If you were to bring one of these principles back to your classroom/institution/organization, what would it be and why? </a:t>
            </a:r>
            <a:endParaRPr sz="1100" dirty="0">
              <a:latin typeface="Arial"/>
              <a:ea typeface="Arial"/>
              <a:cs typeface="Arial"/>
              <a:sym typeface="Arial"/>
            </a:endParaRPr>
          </a:p>
          <a:p>
            <a:pPr marL="1371600" lvl="0" indent="-298450" algn="l" rtl="0">
              <a:lnSpc>
                <a:spcPct val="115000"/>
              </a:lnSpc>
              <a:spcBef>
                <a:spcPts val="0"/>
              </a:spcBef>
              <a:spcAft>
                <a:spcPts val="0"/>
              </a:spcAft>
              <a:buClr>
                <a:schemeClr val="dk1"/>
              </a:buClr>
              <a:buSzPts val="1100"/>
              <a:buAutoNum type="arabicPeriod"/>
            </a:pPr>
            <a:r>
              <a:rPr lang="en-US" sz="1100" dirty="0">
                <a:latin typeface="Arial"/>
                <a:ea typeface="Arial"/>
                <a:cs typeface="Arial"/>
                <a:sym typeface="Arial"/>
              </a:rPr>
              <a:t>What do you think would be the greatest barrier?  Are there any educational practices or theories that you think would cause tension? </a:t>
            </a:r>
            <a:endParaRPr sz="1100" dirty="0">
              <a:latin typeface="Arial"/>
              <a:ea typeface="Arial"/>
              <a:cs typeface="Arial"/>
              <a:sym typeface="Arial"/>
            </a:endParaRPr>
          </a:p>
          <a:p>
            <a:pPr marL="1371600" lvl="0" indent="-298450" algn="l" rtl="0">
              <a:lnSpc>
                <a:spcPct val="115000"/>
              </a:lnSpc>
              <a:spcBef>
                <a:spcPts val="0"/>
              </a:spcBef>
              <a:spcAft>
                <a:spcPts val="0"/>
              </a:spcAft>
              <a:buClr>
                <a:schemeClr val="dk1"/>
              </a:buClr>
              <a:buSzPts val="1100"/>
              <a:buAutoNum type="arabicPeriod"/>
            </a:pPr>
            <a:r>
              <a:rPr lang="en-US" sz="1100" dirty="0">
                <a:latin typeface="Arial"/>
                <a:ea typeface="Arial"/>
                <a:cs typeface="Arial"/>
                <a:sym typeface="Arial"/>
              </a:rPr>
              <a:t>Who would need to be a part of this conversation at your institution/organization? </a:t>
            </a:r>
            <a:endParaRPr dirty="0"/>
          </a:p>
        </p:txBody>
      </p:sp>
      <p:sp>
        <p:nvSpPr>
          <p:cNvPr id="375" name="Google Shape;375;g2e08195a20e_0_13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29</a:t>
            </a:fld>
            <a:endParaRPr/>
          </a:p>
        </p:txBody>
      </p:sp>
    </p:spTree>
    <p:extLst>
      <p:ext uri="{BB962C8B-B14F-4D97-AF65-F5344CB8AC3E}">
        <p14:creationId xmlns:p14="http://schemas.microsoft.com/office/powerpoint/2010/main" val="36397316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2e08195a20e_0_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4" name="Google Shape;124;g2e08195a20e_0_0: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200" b="1">
                <a:solidFill>
                  <a:srgbClr val="FF0000"/>
                </a:solidFill>
                <a:highlight>
                  <a:srgbClr val="FFFF00"/>
                </a:highlight>
              </a:rPr>
              <a:t>2- minutes</a:t>
            </a:r>
            <a:endParaRPr/>
          </a:p>
          <a:p>
            <a:pPr marL="0" lvl="0" indent="0" algn="l" rtl="0">
              <a:lnSpc>
                <a:spcPct val="100000"/>
              </a:lnSpc>
              <a:spcBef>
                <a:spcPts val="0"/>
              </a:spcBef>
              <a:spcAft>
                <a:spcPts val="0"/>
              </a:spcAft>
              <a:buSzPts val="1400"/>
              <a:buNone/>
            </a:pPr>
            <a:r>
              <a:rPr lang="en-US" b="0" i="0">
                <a:solidFill>
                  <a:srgbClr val="70757A"/>
                </a:solidFill>
                <a:latin typeface="Roboto"/>
                <a:ea typeface="Roboto"/>
                <a:cs typeface="Roboto"/>
                <a:sym typeface="Roboto"/>
              </a:rPr>
              <a:t>andrəˌɡäjē</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All</a:t>
            </a:r>
            <a:endParaRPr/>
          </a:p>
          <a:p>
            <a:pPr marL="0" lvl="0" indent="0" algn="l" rtl="0">
              <a:lnSpc>
                <a:spcPct val="100000"/>
              </a:lnSpc>
              <a:spcBef>
                <a:spcPts val="0"/>
              </a:spcBef>
              <a:spcAft>
                <a:spcPts val="0"/>
              </a:spcAft>
              <a:buSzPts val="1400"/>
              <a:buNone/>
            </a:pPr>
            <a:r>
              <a:rPr lang="en-US"/>
              <a:t>Cover the Agenda</a:t>
            </a:r>
            <a:endParaRPr/>
          </a:p>
          <a:p>
            <a:pPr marL="457200" lvl="0" indent="0" algn="l" rtl="0">
              <a:lnSpc>
                <a:spcPct val="115000"/>
              </a:lnSpc>
              <a:spcBef>
                <a:spcPts val="0"/>
              </a:spcBef>
              <a:spcAft>
                <a:spcPts val="0"/>
              </a:spcAft>
              <a:buSzPts val="1400"/>
              <a:buNone/>
            </a:pPr>
            <a:r>
              <a:rPr lang="en-US" sz="1200">
                <a:solidFill>
                  <a:schemeClr val="dk1"/>
                </a:solidFill>
                <a:latin typeface="Calibri"/>
                <a:ea typeface="Calibri"/>
                <a:cs typeface="Calibri"/>
                <a:sym typeface="Calibri"/>
              </a:rPr>
              <a:t>Review of relevant history and data:  </a:t>
            </a:r>
            <a:endParaRPr/>
          </a:p>
          <a:p>
            <a:pPr marL="457200" lvl="0" indent="0" algn="l" rtl="0">
              <a:lnSpc>
                <a:spcPct val="115000"/>
              </a:lnSpc>
              <a:spcBef>
                <a:spcPts val="0"/>
              </a:spcBef>
              <a:spcAft>
                <a:spcPts val="0"/>
              </a:spcAft>
              <a:buSzPts val="1400"/>
              <a:buNone/>
            </a:pPr>
            <a:r>
              <a:rPr lang="en-US" sz="1200">
                <a:solidFill>
                  <a:schemeClr val="dk1"/>
                </a:solidFill>
                <a:latin typeface="Calibri"/>
                <a:ea typeface="Calibri"/>
                <a:cs typeface="Calibri"/>
                <a:sym typeface="Calibri"/>
              </a:rPr>
              <a:t>Inclusive </a:t>
            </a:r>
            <a:r>
              <a:rPr lang="en-US"/>
              <a:t>Learning</a:t>
            </a:r>
            <a:r>
              <a:rPr lang="en-US" sz="1200">
                <a:solidFill>
                  <a:schemeClr val="dk1"/>
                </a:solidFill>
                <a:latin typeface="Calibri"/>
                <a:ea typeface="Calibri"/>
                <a:cs typeface="Calibri"/>
                <a:sym typeface="Calibri"/>
              </a:rPr>
              <a:t> Model (ILM)</a:t>
            </a:r>
            <a:endParaRPr/>
          </a:p>
          <a:p>
            <a:pPr marL="457200" lvl="0" indent="0" algn="l" rtl="0">
              <a:lnSpc>
                <a:spcPct val="115000"/>
              </a:lnSpc>
              <a:spcBef>
                <a:spcPts val="0"/>
              </a:spcBef>
              <a:spcAft>
                <a:spcPts val="0"/>
              </a:spcAft>
              <a:buSzPts val="1400"/>
              <a:buNone/>
            </a:pPr>
            <a:r>
              <a:rPr lang="en-US" sz="1200">
                <a:solidFill>
                  <a:schemeClr val="dk1"/>
                </a:solidFill>
                <a:latin typeface="Calibri"/>
                <a:ea typeface="Calibri"/>
                <a:cs typeface="Calibri"/>
                <a:sym typeface="Calibri"/>
              </a:rPr>
              <a:t>Pedagogy Concepts</a:t>
            </a:r>
            <a:endParaRPr/>
          </a:p>
          <a:p>
            <a:pPr marL="457200" lvl="0" indent="0" algn="l" rtl="0">
              <a:lnSpc>
                <a:spcPct val="115000"/>
              </a:lnSpc>
              <a:spcBef>
                <a:spcPts val="0"/>
              </a:spcBef>
              <a:spcAft>
                <a:spcPts val="0"/>
              </a:spcAft>
              <a:buSzPts val="1400"/>
              <a:buNone/>
            </a:pPr>
            <a:r>
              <a:rPr lang="en-US" sz="1200">
                <a:solidFill>
                  <a:schemeClr val="dk1"/>
                </a:solidFill>
                <a:latin typeface="Calibri"/>
                <a:ea typeface="Calibri"/>
                <a:cs typeface="Calibri"/>
                <a:sym typeface="Calibri"/>
              </a:rPr>
              <a:t>	Eminent Knowledge</a:t>
            </a:r>
            <a:endParaRPr/>
          </a:p>
          <a:p>
            <a:pPr marL="457200" lvl="0" indent="0" algn="l" rtl="0">
              <a:lnSpc>
                <a:spcPct val="115000"/>
              </a:lnSpc>
              <a:spcBef>
                <a:spcPts val="0"/>
              </a:spcBef>
              <a:spcAft>
                <a:spcPts val="0"/>
              </a:spcAft>
              <a:buSzPts val="1400"/>
              <a:buNone/>
            </a:pPr>
            <a:r>
              <a:rPr lang="en-US" sz="1200">
                <a:solidFill>
                  <a:schemeClr val="dk1"/>
                </a:solidFill>
                <a:latin typeface="Calibri"/>
                <a:ea typeface="Calibri"/>
                <a:cs typeface="Calibri"/>
                <a:sym typeface="Calibri"/>
              </a:rPr>
              <a:t>	Cultural Task</a:t>
            </a:r>
            <a:endParaRPr/>
          </a:p>
          <a:p>
            <a:pPr marL="457200" lvl="0" indent="0" algn="l" rtl="0">
              <a:lnSpc>
                <a:spcPct val="115000"/>
              </a:lnSpc>
              <a:spcBef>
                <a:spcPts val="0"/>
              </a:spcBef>
              <a:spcAft>
                <a:spcPts val="0"/>
              </a:spcAft>
              <a:buSzPts val="1400"/>
              <a:buNone/>
            </a:pPr>
            <a:r>
              <a:rPr lang="en-US" sz="1200">
                <a:solidFill>
                  <a:schemeClr val="dk1"/>
                </a:solidFill>
                <a:latin typeface="Calibri"/>
                <a:ea typeface="Calibri"/>
                <a:cs typeface="Calibri"/>
                <a:sym typeface="Calibri"/>
              </a:rPr>
              <a:t>	Disability Personas</a:t>
            </a:r>
            <a:endParaRPr/>
          </a:p>
          <a:p>
            <a:pPr marL="457200" lvl="0" indent="0" algn="l" rtl="0">
              <a:lnSpc>
                <a:spcPct val="115000"/>
              </a:lnSpc>
              <a:spcBef>
                <a:spcPts val="0"/>
              </a:spcBef>
              <a:spcAft>
                <a:spcPts val="0"/>
              </a:spcAft>
              <a:buSzPts val="1400"/>
              <a:buNone/>
            </a:pPr>
            <a:r>
              <a:rPr lang="en-US" sz="1200">
                <a:solidFill>
                  <a:schemeClr val="dk1"/>
                </a:solidFill>
                <a:latin typeface="Calibri"/>
                <a:ea typeface="Calibri"/>
                <a:cs typeface="Calibri"/>
                <a:sym typeface="Calibri"/>
              </a:rPr>
              <a:t>	Process, Procedures, Resource Analysis (PPR)</a:t>
            </a:r>
            <a:endParaRPr/>
          </a:p>
          <a:p>
            <a:pPr marL="457200" lvl="0" indent="0" algn="l" rtl="0">
              <a:lnSpc>
                <a:spcPct val="115000"/>
              </a:lnSpc>
              <a:spcBef>
                <a:spcPts val="0"/>
              </a:spcBef>
              <a:spcAft>
                <a:spcPts val="0"/>
              </a:spcAft>
              <a:buSzPts val="1400"/>
              <a:buNone/>
            </a:pPr>
            <a:r>
              <a:rPr lang="en-US" sz="1200">
                <a:solidFill>
                  <a:schemeClr val="dk1"/>
                </a:solidFill>
                <a:latin typeface="Calibri"/>
                <a:ea typeface="Calibri"/>
                <a:cs typeface="Calibri"/>
                <a:sym typeface="Calibri"/>
              </a:rPr>
              <a:t>	Unique challenges and misconceptions</a:t>
            </a:r>
            <a:endParaRPr/>
          </a:p>
          <a:p>
            <a:pPr marL="457200" lvl="0" indent="0" algn="l" rtl="0">
              <a:lnSpc>
                <a:spcPct val="115000"/>
              </a:lnSpc>
              <a:spcBef>
                <a:spcPts val="0"/>
              </a:spcBef>
              <a:spcAft>
                <a:spcPts val="0"/>
              </a:spcAft>
              <a:buSzPts val="1400"/>
              <a:buNone/>
            </a:pPr>
            <a:r>
              <a:rPr lang="en-US" sz="1200">
                <a:solidFill>
                  <a:schemeClr val="dk1"/>
                </a:solidFill>
                <a:latin typeface="Calibri"/>
                <a:ea typeface="Calibri"/>
                <a:cs typeface="Calibri"/>
                <a:sym typeface="Calibri"/>
              </a:rPr>
              <a:t>	Cultural Task Redefined</a:t>
            </a:r>
            <a:endParaRPr/>
          </a:p>
          <a:p>
            <a:pPr marL="457200" lvl="0" indent="0" algn="l" rtl="0">
              <a:lnSpc>
                <a:spcPct val="115000"/>
              </a:lnSpc>
              <a:spcBef>
                <a:spcPts val="0"/>
              </a:spcBef>
              <a:spcAft>
                <a:spcPts val="0"/>
              </a:spcAft>
              <a:buSzPts val="1400"/>
              <a:buNone/>
            </a:pPr>
            <a:r>
              <a:rPr lang="en-US" sz="1200">
                <a:solidFill>
                  <a:schemeClr val="dk1"/>
                </a:solidFill>
                <a:latin typeface="Calibri"/>
                <a:ea typeface="Calibri"/>
                <a:cs typeface="Calibri"/>
                <a:sym typeface="Calibri"/>
              </a:rPr>
              <a:t>Closing</a:t>
            </a:r>
            <a:endParaRPr sz="2400"/>
          </a:p>
          <a:p>
            <a:pPr marL="0" lvl="0" indent="0" algn="l" rtl="0">
              <a:lnSpc>
                <a:spcPct val="100000"/>
              </a:lnSpc>
              <a:spcBef>
                <a:spcPts val="0"/>
              </a:spcBef>
              <a:spcAft>
                <a:spcPts val="0"/>
              </a:spcAft>
              <a:buSzPts val="1400"/>
              <a:buNone/>
            </a:pPr>
            <a:endParaRPr/>
          </a:p>
        </p:txBody>
      </p:sp>
      <p:sp>
        <p:nvSpPr>
          <p:cNvPr id="125" name="Google Shape;125;g2e08195a20e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g2e08195a20e_0_13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4" name="Google Shape;374;g2e08195a20e_0_132: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algn="l"/>
            <a:r>
              <a:rPr lang="en-US" sz="1800" b="1" i="0" u="none" strike="noStrike" baseline="0" dirty="0">
                <a:latin typeface="Futura-CondensedExtraBold"/>
              </a:rPr>
              <a:t>6. SUSTAINABILITY</a:t>
            </a:r>
          </a:p>
          <a:p>
            <a:pPr algn="l"/>
            <a:r>
              <a:rPr lang="en-US" sz="1800" b="0" i="0" u="none" strike="noStrike" baseline="0" dirty="0">
                <a:latin typeface="Futura-Medium"/>
              </a:rPr>
              <a:t>We learn to pace ourselves, individually and collectively, to be sustained long-term.</a:t>
            </a:r>
          </a:p>
          <a:p>
            <a:pPr algn="l"/>
            <a:r>
              <a:rPr lang="en-US" sz="1800" b="0" i="0" u="none" strike="noStrike" baseline="0" dirty="0">
                <a:latin typeface="Futura-Medium"/>
              </a:rPr>
              <a:t>We value the teachings of our bodies and experiences, and use them as a critical</a:t>
            </a:r>
          </a:p>
          <a:p>
            <a:pPr algn="l"/>
            <a:r>
              <a:rPr lang="en-US" sz="1800" b="0" i="0" u="none" strike="noStrike" baseline="0" dirty="0">
                <a:latin typeface="Futura-Medium"/>
              </a:rPr>
              <a:t>guide and reference point to help us move away from urgency and into a deep,</a:t>
            </a:r>
          </a:p>
          <a:p>
            <a:pPr algn="l"/>
            <a:r>
              <a:rPr lang="en-US" sz="1800" b="0" i="0" u="none" strike="noStrike" baseline="0" dirty="0">
                <a:latin typeface="Futura-Medium"/>
              </a:rPr>
              <a:t>slow, transformative, unstoppable wave of justice and liberation.</a:t>
            </a:r>
            <a:endParaRPr lang="en-US" sz="1100" dirty="0">
              <a:latin typeface="Arial"/>
              <a:ea typeface="Arial"/>
              <a:cs typeface="Arial"/>
              <a:sym typeface="Arial"/>
            </a:endParaRPr>
          </a:p>
          <a:p>
            <a:pPr marL="1371600" lvl="0" indent="-298450" algn="l" rtl="0">
              <a:lnSpc>
                <a:spcPct val="115000"/>
              </a:lnSpc>
              <a:spcBef>
                <a:spcPts val="0"/>
              </a:spcBef>
              <a:spcAft>
                <a:spcPts val="0"/>
              </a:spcAft>
              <a:buClr>
                <a:schemeClr val="dk1"/>
              </a:buClr>
              <a:buSzPts val="1100"/>
              <a:buAutoNum type="arabicPeriod"/>
            </a:pPr>
            <a:endParaRPr lang="en-US" sz="1100" dirty="0">
              <a:latin typeface="Arial"/>
              <a:ea typeface="Arial"/>
              <a:cs typeface="Arial"/>
              <a:sym typeface="Arial"/>
            </a:endParaRPr>
          </a:p>
          <a:p>
            <a:pPr marL="1371600" lvl="0" indent="-298450" algn="l" rtl="0">
              <a:lnSpc>
                <a:spcPct val="115000"/>
              </a:lnSpc>
              <a:spcBef>
                <a:spcPts val="0"/>
              </a:spcBef>
              <a:spcAft>
                <a:spcPts val="0"/>
              </a:spcAft>
              <a:buClr>
                <a:schemeClr val="dk1"/>
              </a:buClr>
              <a:buSzPts val="1100"/>
              <a:buAutoNum type="arabicPeriod"/>
            </a:pPr>
            <a:r>
              <a:rPr lang="en-US" sz="1100" dirty="0">
                <a:latin typeface="Arial"/>
                <a:ea typeface="Arial"/>
                <a:cs typeface="Arial"/>
                <a:sym typeface="Arial"/>
              </a:rPr>
              <a:t>What does this principle mean to you? </a:t>
            </a:r>
            <a:endParaRPr sz="1100" dirty="0">
              <a:latin typeface="Arial"/>
              <a:ea typeface="Arial"/>
              <a:cs typeface="Arial"/>
              <a:sym typeface="Arial"/>
            </a:endParaRPr>
          </a:p>
          <a:p>
            <a:pPr marL="1371600" lvl="0" indent="-298450" algn="l" rtl="0">
              <a:lnSpc>
                <a:spcPct val="115000"/>
              </a:lnSpc>
              <a:spcBef>
                <a:spcPts val="0"/>
              </a:spcBef>
              <a:spcAft>
                <a:spcPts val="0"/>
              </a:spcAft>
              <a:buClr>
                <a:schemeClr val="dk1"/>
              </a:buClr>
              <a:buSzPts val="1100"/>
              <a:buAutoNum type="arabicPeriod"/>
            </a:pPr>
            <a:r>
              <a:rPr lang="en-US" sz="1100" dirty="0">
                <a:latin typeface="Arial"/>
                <a:ea typeface="Arial"/>
                <a:cs typeface="Arial"/>
                <a:sym typeface="Arial"/>
              </a:rPr>
              <a:t>If you were to bring one of these principles back to your classroom/institution/organization, what would it be and why? </a:t>
            </a:r>
            <a:endParaRPr sz="1100" dirty="0">
              <a:latin typeface="Arial"/>
              <a:ea typeface="Arial"/>
              <a:cs typeface="Arial"/>
              <a:sym typeface="Arial"/>
            </a:endParaRPr>
          </a:p>
          <a:p>
            <a:pPr marL="1371600" lvl="0" indent="-298450" algn="l" rtl="0">
              <a:lnSpc>
                <a:spcPct val="115000"/>
              </a:lnSpc>
              <a:spcBef>
                <a:spcPts val="0"/>
              </a:spcBef>
              <a:spcAft>
                <a:spcPts val="0"/>
              </a:spcAft>
              <a:buClr>
                <a:schemeClr val="dk1"/>
              </a:buClr>
              <a:buSzPts val="1100"/>
              <a:buAutoNum type="arabicPeriod"/>
            </a:pPr>
            <a:r>
              <a:rPr lang="en-US" sz="1100" dirty="0">
                <a:latin typeface="Arial"/>
                <a:ea typeface="Arial"/>
                <a:cs typeface="Arial"/>
                <a:sym typeface="Arial"/>
              </a:rPr>
              <a:t>What do you think would be the greatest barrier?  Are there any educational practices or theories that you think would cause tension? </a:t>
            </a:r>
            <a:endParaRPr sz="1100" dirty="0">
              <a:latin typeface="Arial"/>
              <a:ea typeface="Arial"/>
              <a:cs typeface="Arial"/>
              <a:sym typeface="Arial"/>
            </a:endParaRPr>
          </a:p>
          <a:p>
            <a:pPr marL="1371600" lvl="0" indent="-298450" algn="l" rtl="0">
              <a:lnSpc>
                <a:spcPct val="115000"/>
              </a:lnSpc>
              <a:spcBef>
                <a:spcPts val="0"/>
              </a:spcBef>
              <a:spcAft>
                <a:spcPts val="0"/>
              </a:spcAft>
              <a:buClr>
                <a:schemeClr val="dk1"/>
              </a:buClr>
              <a:buSzPts val="1100"/>
              <a:buAutoNum type="arabicPeriod"/>
            </a:pPr>
            <a:r>
              <a:rPr lang="en-US" sz="1100" dirty="0">
                <a:latin typeface="Arial"/>
                <a:ea typeface="Arial"/>
                <a:cs typeface="Arial"/>
                <a:sym typeface="Arial"/>
              </a:rPr>
              <a:t>Who would need to be a part of this conversation at your institution/organization? </a:t>
            </a:r>
            <a:endParaRPr dirty="0"/>
          </a:p>
        </p:txBody>
      </p:sp>
      <p:sp>
        <p:nvSpPr>
          <p:cNvPr id="375" name="Google Shape;375;g2e08195a20e_0_13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30</a:t>
            </a:fld>
            <a:endParaRPr/>
          </a:p>
        </p:txBody>
      </p:sp>
    </p:spTree>
    <p:extLst>
      <p:ext uri="{BB962C8B-B14F-4D97-AF65-F5344CB8AC3E}">
        <p14:creationId xmlns:p14="http://schemas.microsoft.com/office/powerpoint/2010/main" val="272705690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g2e08195a20e_0_13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4" name="Google Shape;374;g2e08195a20e_0_132: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algn="l"/>
            <a:r>
              <a:rPr lang="en-US" sz="1800" b="1" i="0" u="none" strike="noStrike" baseline="0" dirty="0">
                <a:latin typeface="Futura-CondensedExtraBold"/>
              </a:rPr>
              <a:t>7. COMMITMENT TO CROSS-DISABILITY SOLIDARITY</a:t>
            </a:r>
          </a:p>
          <a:p>
            <a:pPr algn="l"/>
            <a:r>
              <a:rPr lang="en-US" sz="1800" b="0" i="0" u="none" strike="noStrike" baseline="0" dirty="0">
                <a:latin typeface="Futura-Medium"/>
              </a:rPr>
              <a:t>We value and honor the insights and participation of all of our community members,</a:t>
            </a:r>
          </a:p>
          <a:p>
            <a:pPr algn="l"/>
            <a:r>
              <a:rPr lang="en-US" sz="1800" b="0" i="0" u="none" strike="noStrike" baseline="0" dirty="0">
                <a:latin typeface="Futura-Medium"/>
              </a:rPr>
              <a:t>even and especially those who are most often left out of political conversations. We</a:t>
            </a:r>
          </a:p>
          <a:p>
            <a:pPr algn="l"/>
            <a:r>
              <a:rPr lang="en-US" sz="1800" b="0" i="0" u="none" strike="noStrike" baseline="0" dirty="0">
                <a:latin typeface="Futura-Medium"/>
              </a:rPr>
              <a:t>are building a movement that breaks down isolation between people with physical</a:t>
            </a:r>
          </a:p>
          <a:p>
            <a:pPr algn="l"/>
            <a:r>
              <a:rPr lang="en-US" sz="1800" b="0" i="0" u="none" strike="noStrike" baseline="0" dirty="0">
                <a:latin typeface="Futura-Medium"/>
              </a:rPr>
              <a:t>impairments, people who are sick or chronically ill, psych survivors and people</a:t>
            </a:r>
          </a:p>
          <a:p>
            <a:pPr algn="l"/>
            <a:r>
              <a:rPr lang="en-US" sz="1800" b="0" i="0" u="none" strike="noStrike" baseline="0" dirty="0">
                <a:latin typeface="Futura-Medium"/>
              </a:rPr>
              <a:t>with mental health disabilities, neurodiverse people, people with intellectual or</a:t>
            </a:r>
          </a:p>
          <a:p>
            <a:pPr algn="l"/>
            <a:r>
              <a:rPr lang="en-US" sz="1800" b="0" i="0" u="none" strike="noStrike" baseline="0" dirty="0">
                <a:latin typeface="Futura-Medium"/>
              </a:rPr>
              <a:t>developmental disabilities, Deaf people, Blind people, people with environmental</a:t>
            </a:r>
          </a:p>
          <a:p>
            <a:pPr algn="l"/>
            <a:r>
              <a:rPr lang="en-US" sz="1800" b="0" i="0" u="none" strike="noStrike" baseline="0" dirty="0">
                <a:latin typeface="Futura-Medium"/>
              </a:rPr>
              <a:t>injuries and chemical sensitivities, and all others who experience ableism and</a:t>
            </a:r>
          </a:p>
          <a:p>
            <a:pPr algn="l"/>
            <a:r>
              <a:rPr lang="en-US" sz="1800" b="0" i="0" u="none" strike="noStrike" baseline="0" dirty="0">
                <a:latin typeface="Futura-Medium"/>
              </a:rPr>
              <a:t>isolation that undermines our collective liberation.</a:t>
            </a:r>
            <a:endParaRPr lang="en-US" sz="1100" dirty="0">
              <a:latin typeface="Arial"/>
              <a:ea typeface="Arial"/>
              <a:cs typeface="Arial"/>
              <a:sym typeface="Arial"/>
            </a:endParaRPr>
          </a:p>
          <a:p>
            <a:pPr marL="1371600" lvl="0" indent="-298450" algn="l" rtl="0">
              <a:lnSpc>
                <a:spcPct val="115000"/>
              </a:lnSpc>
              <a:spcBef>
                <a:spcPts val="0"/>
              </a:spcBef>
              <a:spcAft>
                <a:spcPts val="0"/>
              </a:spcAft>
              <a:buClr>
                <a:schemeClr val="dk1"/>
              </a:buClr>
              <a:buSzPts val="1100"/>
              <a:buAutoNum type="arabicPeriod"/>
            </a:pPr>
            <a:endParaRPr lang="en-US" sz="1100" dirty="0">
              <a:latin typeface="Arial"/>
              <a:ea typeface="Arial"/>
              <a:cs typeface="Arial"/>
              <a:sym typeface="Arial"/>
            </a:endParaRPr>
          </a:p>
          <a:p>
            <a:pPr marL="1371600" lvl="0" indent="-298450" algn="l" rtl="0">
              <a:lnSpc>
                <a:spcPct val="115000"/>
              </a:lnSpc>
              <a:spcBef>
                <a:spcPts val="0"/>
              </a:spcBef>
              <a:spcAft>
                <a:spcPts val="0"/>
              </a:spcAft>
              <a:buClr>
                <a:schemeClr val="dk1"/>
              </a:buClr>
              <a:buSzPts val="1100"/>
              <a:buAutoNum type="arabicPeriod"/>
            </a:pPr>
            <a:r>
              <a:rPr lang="en-US" sz="1100" dirty="0">
                <a:latin typeface="Arial"/>
                <a:ea typeface="Arial"/>
                <a:cs typeface="Arial"/>
                <a:sym typeface="Arial"/>
              </a:rPr>
              <a:t>What does this principle mean to you? </a:t>
            </a:r>
            <a:endParaRPr sz="1100" dirty="0">
              <a:latin typeface="Arial"/>
              <a:ea typeface="Arial"/>
              <a:cs typeface="Arial"/>
              <a:sym typeface="Arial"/>
            </a:endParaRPr>
          </a:p>
          <a:p>
            <a:pPr marL="1371600" lvl="0" indent="-298450" algn="l" rtl="0">
              <a:lnSpc>
                <a:spcPct val="115000"/>
              </a:lnSpc>
              <a:spcBef>
                <a:spcPts val="0"/>
              </a:spcBef>
              <a:spcAft>
                <a:spcPts val="0"/>
              </a:spcAft>
              <a:buClr>
                <a:schemeClr val="dk1"/>
              </a:buClr>
              <a:buSzPts val="1100"/>
              <a:buAutoNum type="arabicPeriod"/>
            </a:pPr>
            <a:r>
              <a:rPr lang="en-US" sz="1100" dirty="0">
                <a:latin typeface="Arial"/>
                <a:ea typeface="Arial"/>
                <a:cs typeface="Arial"/>
                <a:sym typeface="Arial"/>
              </a:rPr>
              <a:t>If you were to bring one of these principles back to your classroom/institution/organization, what would it be and why? </a:t>
            </a:r>
            <a:endParaRPr sz="1100" dirty="0">
              <a:latin typeface="Arial"/>
              <a:ea typeface="Arial"/>
              <a:cs typeface="Arial"/>
              <a:sym typeface="Arial"/>
            </a:endParaRPr>
          </a:p>
          <a:p>
            <a:pPr marL="1371600" lvl="0" indent="-298450" algn="l" rtl="0">
              <a:lnSpc>
                <a:spcPct val="115000"/>
              </a:lnSpc>
              <a:spcBef>
                <a:spcPts val="0"/>
              </a:spcBef>
              <a:spcAft>
                <a:spcPts val="0"/>
              </a:spcAft>
              <a:buClr>
                <a:schemeClr val="dk1"/>
              </a:buClr>
              <a:buSzPts val="1100"/>
              <a:buAutoNum type="arabicPeriod"/>
            </a:pPr>
            <a:r>
              <a:rPr lang="en-US" sz="1100" dirty="0">
                <a:latin typeface="Arial"/>
                <a:ea typeface="Arial"/>
                <a:cs typeface="Arial"/>
                <a:sym typeface="Arial"/>
              </a:rPr>
              <a:t>What do you think would be the greatest barrier?  Are there any educational practices or theories that you think would cause tension? </a:t>
            </a:r>
            <a:endParaRPr sz="1100" dirty="0">
              <a:latin typeface="Arial"/>
              <a:ea typeface="Arial"/>
              <a:cs typeface="Arial"/>
              <a:sym typeface="Arial"/>
            </a:endParaRPr>
          </a:p>
          <a:p>
            <a:pPr marL="1371600" lvl="0" indent="-298450" algn="l" rtl="0">
              <a:lnSpc>
                <a:spcPct val="115000"/>
              </a:lnSpc>
              <a:spcBef>
                <a:spcPts val="0"/>
              </a:spcBef>
              <a:spcAft>
                <a:spcPts val="0"/>
              </a:spcAft>
              <a:buClr>
                <a:schemeClr val="dk1"/>
              </a:buClr>
              <a:buSzPts val="1100"/>
              <a:buAutoNum type="arabicPeriod"/>
            </a:pPr>
            <a:r>
              <a:rPr lang="en-US" sz="1100" dirty="0">
                <a:latin typeface="Arial"/>
                <a:ea typeface="Arial"/>
                <a:cs typeface="Arial"/>
                <a:sym typeface="Arial"/>
              </a:rPr>
              <a:t>Who would need to be a part of this conversation at your institution/organization? </a:t>
            </a:r>
            <a:endParaRPr dirty="0"/>
          </a:p>
        </p:txBody>
      </p:sp>
      <p:sp>
        <p:nvSpPr>
          <p:cNvPr id="375" name="Google Shape;375;g2e08195a20e_0_13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31</a:t>
            </a:fld>
            <a:endParaRPr/>
          </a:p>
        </p:txBody>
      </p:sp>
    </p:spTree>
    <p:extLst>
      <p:ext uri="{BB962C8B-B14F-4D97-AF65-F5344CB8AC3E}">
        <p14:creationId xmlns:p14="http://schemas.microsoft.com/office/powerpoint/2010/main" val="230939039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g2e08195a20e_0_13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4" name="Google Shape;374;g2e08195a20e_0_132: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algn="l"/>
            <a:r>
              <a:rPr lang="en-US" sz="1800" b="1" i="0" u="none" strike="noStrike" baseline="0" dirty="0">
                <a:latin typeface="Futura-CondensedExtraBold"/>
              </a:rPr>
              <a:t>8. INTERDEPENDENCE</a:t>
            </a:r>
          </a:p>
          <a:p>
            <a:pPr algn="l"/>
            <a:r>
              <a:rPr lang="en-US" sz="1800" b="0" i="0" u="none" strike="noStrike" baseline="0" dirty="0">
                <a:latin typeface="Futura-Medium"/>
              </a:rPr>
              <a:t>Before the massive colonial project of Western European expansion, we understood</a:t>
            </a:r>
          </a:p>
          <a:p>
            <a:pPr algn="l"/>
            <a:r>
              <a:rPr lang="en-US" sz="1800" b="0" i="0" u="none" strike="noStrike" baseline="0" dirty="0">
                <a:latin typeface="Futura-Medium"/>
              </a:rPr>
              <a:t>the nature of interdependence within our communities. We see the liberation of all</a:t>
            </a:r>
          </a:p>
          <a:p>
            <a:pPr algn="l"/>
            <a:r>
              <a:rPr lang="en-US" sz="1800" b="0" i="0" u="none" strike="noStrike" baseline="0" dirty="0">
                <a:latin typeface="Futura-Medium"/>
              </a:rPr>
              <a:t>living systems and the land as integral to the liberation of our own communities, as</a:t>
            </a:r>
          </a:p>
          <a:p>
            <a:pPr algn="l"/>
            <a:r>
              <a:rPr lang="en-US" sz="1800" b="0" i="0" u="none" strike="noStrike" baseline="0" dirty="0">
                <a:latin typeface="Futura-Medium"/>
              </a:rPr>
              <a:t>we all share one planet. We work to meet each other’s needs as we build toward</a:t>
            </a:r>
          </a:p>
          <a:p>
            <a:pPr algn="l"/>
            <a:r>
              <a:rPr lang="en-US" sz="1800" b="0" i="0" u="none" strike="noStrike" baseline="0" dirty="0">
                <a:latin typeface="Futura-Medium"/>
              </a:rPr>
              <a:t>liberation, without always reaching for state solutions which inevitably extend state</a:t>
            </a:r>
          </a:p>
          <a:p>
            <a:pPr algn="l"/>
            <a:r>
              <a:rPr lang="en-US" sz="1800" b="0" i="0" u="none" strike="noStrike" baseline="0" dirty="0">
                <a:latin typeface="Futura-Medium"/>
              </a:rPr>
              <a:t>control further into our lives.</a:t>
            </a:r>
          </a:p>
          <a:p>
            <a:pPr algn="l"/>
            <a:endParaRPr lang="en-US" sz="1100" dirty="0">
              <a:latin typeface="Arial"/>
              <a:ea typeface="Arial"/>
              <a:cs typeface="Arial"/>
              <a:sym typeface="Arial"/>
            </a:endParaRPr>
          </a:p>
          <a:p>
            <a:pPr marL="1371600" lvl="0" indent="-298450" algn="l" rtl="0">
              <a:lnSpc>
                <a:spcPct val="115000"/>
              </a:lnSpc>
              <a:spcBef>
                <a:spcPts val="0"/>
              </a:spcBef>
              <a:spcAft>
                <a:spcPts val="0"/>
              </a:spcAft>
              <a:buClr>
                <a:schemeClr val="dk1"/>
              </a:buClr>
              <a:buSzPts val="1100"/>
              <a:buAutoNum type="arabicPeriod"/>
            </a:pPr>
            <a:r>
              <a:rPr lang="en-US" sz="1100" dirty="0">
                <a:latin typeface="Arial"/>
                <a:ea typeface="Arial"/>
                <a:cs typeface="Arial"/>
                <a:sym typeface="Arial"/>
              </a:rPr>
              <a:t>What does this principle mean to you? </a:t>
            </a:r>
            <a:endParaRPr sz="1100" dirty="0">
              <a:latin typeface="Arial"/>
              <a:ea typeface="Arial"/>
              <a:cs typeface="Arial"/>
              <a:sym typeface="Arial"/>
            </a:endParaRPr>
          </a:p>
          <a:p>
            <a:pPr marL="1371600" lvl="0" indent="-298450" algn="l" rtl="0">
              <a:lnSpc>
                <a:spcPct val="115000"/>
              </a:lnSpc>
              <a:spcBef>
                <a:spcPts val="0"/>
              </a:spcBef>
              <a:spcAft>
                <a:spcPts val="0"/>
              </a:spcAft>
              <a:buClr>
                <a:schemeClr val="dk1"/>
              </a:buClr>
              <a:buSzPts val="1100"/>
              <a:buAutoNum type="arabicPeriod"/>
            </a:pPr>
            <a:r>
              <a:rPr lang="en-US" sz="1100" dirty="0">
                <a:latin typeface="Arial"/>
                <a:ea typeface="Arial"/>
                <a:cs typeface="Arial"/>
                <a:sym typeface="Arial"/>
              </a:rPr>
              <a:t>If you were to bring one of these principles back to your classroom/institution/organization, what would it be and why? </a:t>
            </a:r>
            <a:endParaRPr sz="1100" dirty="0">
              <a:latin typeface="Arial"/>
              <a:ea typeface="Arial"/>
              <a:cs typeface="Arial"/>
              <a:sym typeface="Arial"/>
            </a:endParaRPr>
          </a:p>
          <a:p>
            <a:pPr marL="1371600" lvl="0" indent="-298450" algn="l" rtl="0">
              <a:lnSpc>
                <a:spcPct val="115000"/>
              </a:lnSpc>
              <a:spcBef>
                <a:spcPts val="0"/>
              </a:spcBef>
              <a:spcAft>
                <a:spcPts val="0"/>
              </a:spcAft>
              <a:buClr>
                <a:schemeClr val="dk1"/>
              </a:buClr>
              <a:buSzPts val="1100"/>
              <a:buAutoNum type="arabicPeriod"/>
            </a:pPr>
            <a:r>
              <a:rPr lang="en-US" sz="1100" dirty="0">
                <a:latin typeface="Arial"/>
                <a:ea typeface="Arial"/>
                <a:cs typeface="Arial"/>
                <a:sym typeface="Arial"/>
              </a:rPr>
              <a:t>What do you think would be the greatest barrier?  Are there any educational practices or theories that you think would cause tension? </a:t>
            </a:r>
            <a:endParaRPr sz="1100" dirty="0">
              <a:latin typeface="Arial"/>
              <a:ea typeface="Arial"/>
              <a:cs typeface="Arial"/>
              <a:sym typeface="Arial"/>
            </a:endParaRPr>
          </a:p>
          <a:p>
            <a:pPr marL="1371600" lvl="0" indent="-298450" algn="l" rtl="0">
              <a:lnSpc>
                <a:spcPct val="115000"/>
              </a:lnSpc>
              <a:spcBef>
                <a:spcPts val="0"/>
              </a:spcBef>
              <a:spcAft>
                <a:spcPts val="0"/>
              </a:spcAft>
              <a:buClr>
                <a:schemeClr val="dk1"/>
              </a:buClr>
              <a:buSzPts val="1100"/>
              <a:buAutoNum type="arabicPeriod"/>
            </a:pPr>
            <a:r>
              <a:rPr lang="en-US" sz="1100" dirty="0">
                <a:latin typeface="Arial"/>
                <a:ea typeface="Arial"/>
                <a:cs typeface="Arial"/>
                <a:sym typeface="Arial"/>
              </a:rPr>
              <a:t>Who would need to be a part of this conversation at your institution/organization? </a:t>
            </a:r>
            <a:endParaRPr dirty="0"/>
          </a:p>
        </p:txBody>
      </p:sp>
      <p:sp>
        <p:nvSpPr>
          <p:cNvPr id="375" name="Google Shape;375;g2e08195a20e_0_13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32</a:t>
            </a:fld>
            <a:endParaRPr/>
          </a:p>
        </p:txBody>
      </p:sp>
    </p:spTree>
    <p:extLst>
      <p:ext uri="{BB962C8B-B14F-4D97-AF65-F5344CB8AC3E}">
        <p14:creationId xmlns:p14="http://schemas.microsoft.com/office/powerpoint/2010/main" val="154297979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g2e08195a20e_0_13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4" name="Google Shape;374;g2e08195a20e_0_132: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algn="l"/>
            <a:r>
              <a:rPr lang="en-US" sz="1800" b="1" i="0" u="none" strike="noStrike" baseline="0" dirty="0">
                <a:latin typeface="Futura-CondensedExtraBold"/>
              </a:rPr>
              <a:t>9. COLLECTIVE ACCESS</a:t>
            </a:r>
          </a:p>
          <a:p>
            <a:pPr algn="l"/>
            <a:r>
              <a:rPr lang="en-US" sz="1800" b="0" i="0" u="none" strike="noStrike" baseline="0" dirty="0">
                <a:latin typeface="Futura-Medium"/>
              </a:rPr>
              <a:t>As Black and brown and queer crips, we bring flexibility and creative nuance to our</a:t>
            </a:r>
          </a:p>
          <a:p>
            <a:pPr algn="l"/>
            <a:r>
              <a:rPr lang="en-US" sz="1800" b="0" i="0" u="none" strike="noStrike" baseline="0" dirty="0">
                <a:latin typeface="Futura-Medium"/>
              </a:rPr>
              <a:t>engagement with each other. We create and explore ways of doing things that go</a:t>
            </a:r>
          </a:p>
          <a:p>
            <a:pPr algn="l"/>
            <a:r>
              <a:rPr lang="en-US" sz="1800" b="0" i="0" u="none" strike="noStrike" baseline="0" dirty="0">
                <a:latin typeface="Futura-Medium"/>
              </a:rPr>
              <a:t>beyond able-bodied and neurotypical norms. Access needs aren’t shameful — we</a:t>
            </a:r>
          </a:p>
          <a:p>
            <a:pPr algn="l"/>
            <a:r>
              <a:rPr lang="en-US" sz="1800" b="0" i="0" u="none" strike="noStrike" baseline="0" dirty="0">
                <a:latin typeface="Futura-Medium"/>
              </a:rPr>
              <a:t>all function differently depending on context and environment. Access needs can</a:t>
            </a:r>
          </a:p>
          <a:p>
            <a:pPr algn="l"/>
            <a:r>
              <a:rPr lang="en-US" sz="1800" b="0" i="0" u="none" strike="noStrike" baseline="0" dirty="0">
                <a:latin typeface="Futura-Medium"/>
              </a:rPr>
              <a:t>be articulated and met privately, through a collective, or in community, depending</a:t>
            </a:r>
          </a:p>
          <a:p>
            <a:pPr algn="l"/>
            <a:r>
              <a:rPr lang="en-US" sz="1800" b="0" i="0" u="none" strike="noStrike" baseline="0" dirty="0">
                <a:latin typeface="Futura-Medium"/>
              </a:rPr>
              <a:t>upon an individual’s needs, desires, and the capacity of the group. We can share</a:t>
            </a:r>
          </a:p>
          <a:p>
            <a:pPr algn="l"/>
            <a:r>
              <a:rPr lang="en-US" sz="1800" b="0" i="0" u="none" strike="noStrike" baseline="0" dirty="0">
                <a:latin typeface="Futura-Medium"/>
              </a:rPr>
              <a:t>responsibility for our access needs, we can ask that our needs be met without</a:t>
            </a:r>
          </a:p>
          <a:p>
            <a:pPr algn="l"/>
            <a:r>
              <a:rPr lang="en-US" sz="1800" b="0" i="0" u="none" strike="noStrike" baseline="0" dirty="0">
                <a:latin typeface="Futura-Medium"/>
              </a:rPr>
              <a:t>compromising our integrity, we can balance autonomy while being in community, we</a:t>
            </a:r>
          </a:p>
          <a:p>
            <a:pPr algn="l"/>
            <a:r>
              <a:rPr lang="en-US" sz="1800" b="0" i="0" u="none" strike="noStrike" baseline="0" dirty="0">
                <a:latin typeface="Futura-Medium"/>
              </a:rPr>
              <a:t>can be unafraid of our vulnerabilities, knowing our strengths are respected.</a:t>
            </a:r>
            <a:endParaRPr lang="en-US" sz="1100" dirty="0">
              <a:latin typeface="Arial"/>
              <a:ea typeface="Arial"/>
              <a:cs typeface="Arial"/>
              <a:sym typeface="Arial"/>
            </a:endParaRPr>
          </a:p>
          <a:p>
            <a:pPr marL="1371600" lvl="0" indent="-298450" algn="l" rtl="0">
              <a:lnSpc>
                <a:spcPct val="115000"/>
              </a:lnSpc>
              <a:spcBef>
                <a:spcPts val="0"/>
              </a:spcBef>
              <a:spcAft>
                <a:spcPts val="0"/>
              </a:spcAft>
              <a:buClr>
                <a:schemeClr val="dk1"/>
              </a:buClr>
              <a:buSzPts val="1100"/>
              <a:buAutoNum type="arabicPeriod"/>
            </a:pPr>
            <a:r>
              <a:rPr lang="en-US" sz="1100" dirty="0">
                <a:latin typeface="Arial"/>
                <a:ea typeface="Arial"/>
                <a:cs typeface="Arial"/>
                <a:sym typeface="Arial"/>
              </a:rPr>
              <a:t>What does this principle mean to you? </a:t>
            </a:r>
            <a:endParaRPr sz="1100" dirty="0">
              <a:latin typeface="Arial"/>
              <a:ea typeface="Arial"/>
              <a:cs typeface="Arial"/>
              <a:sym typeface="Arial"/>
            </a:endParaRPr>
          </a:p>
          <a:p>
            <a:pPr marL="1371600" lvl="0" indent="-298450" algn="l" rtl="0">
              <a:lnSpc>
                <a:spcPct val="115000"/>
              </a:lnSpc>
              <a:spcBef>
                <a:spcPts val="0"/>
              </a:spcBef>
              <a:spcAft>
                <a:spcPts val="0"/>
              </a:spcAft>
              <a:buClr>
                <a:schemeClr val="dk1"/>
              </a:buClr>
              <a:buSzPts val="1100"/>
              <a:buAutoNum type="arabicPeriod"/>
            </a:pPr>
            <a:r>
              <a:rPr lang="en-US" sz="1100" dirty="0">
                <a:latin typeface="Arial"/>
                <a:ea typeface="Arial"/>
                <a:cs typeface="Arial"/>
                <a:sym typeface="Arial"/>
              </a:rPr>
              <a:t>If you were to bring one of these principles back to your classroom/institution/organization, what would it be and why? </a:t>
            </a:r>
            <a:endParaRPr sz="1100" dirty="0">
              <a:latin typeface="Arial"/>
              <a:ea typeface="Arial"/>
              <a:cs typeface="Arial"/>
              <a:sym typeface="Arial"/>
            </a:endParaRPr>
          </a:p>
          <a:p>
            <a:pPr marL="1371600" lvl="0" indent="-298450" algn="l" rtl="0">
              <a:lnSpc>
                <a:spcPct val="115000"/>
              </a:lnSpc>
              <a:spcBef>
                <a:spcPts val="0"/>
              </a:spcBef>
              <a:spcAft>
                <a:spcPts val="0"/>
              </a:spcAft>
              <a:buClr>
                <a:schemeClr val="dk1"/>
              </a:buClr>
              <a:buSzPts val="1100"/>
              <a:buAutoNum type="arabicPeriod"/>
            </a:pPr>
            <a:r>
              <a:rPr lang="en-US" sz="1100" dirty="0">
                <a:latin typeface="Arial"/>
                <a:ea typeface="Arial"/>
                <a:cs typeface="Arial"/>
                <a:sym typeface="Arial"/>
              </a:rPr>
              <a:t>What do you think would be the greatest barrier?  Are there any educational practices or theories that you think would cause tension? </a:t>
            </a:r>
            <a:endParaRPr sz="1100" dirty="0">
              <a:latin typeface="Arial"/>
              <a:ea typeface="Arial"/>
              <a:cs typeface="Arial"/>
              <a:sym typeface="Arial"/>
            </a:endParaRPr>
          </a:p>
          <a:p>
            <a:pPr marL="1371600" lvl="0" indent="-298450" algn="l" rtl="0">
              <a:lnSpc>
                <a:spcPct val="115000"/>
              </a:lnSpc>
              <a:spcBef>
                <a:spcPts val="0"/>
              </a:spcBef>
              <a:spcAft>
                <a:spcPts val="0"/>
              </a:spcAft>
              <a:buClr>
                <a:schemeClr val="dk1"/>
              </a:buClr>
              <a:buSzPts val="1100"/>
              <a:buAutoNum type="arabicPeriod"/>
            </a:pPr>
            <a:r>
              <a:rPr lang="en-US" sz="1100" dirty="0">
                <a:latin typeface="Arial"/>
                <a:ea typeface="Arial"/>
                <a:cs typeface="Arial"/>
                <a:sym typeface="Arial"/>
              </a:rPr>
              <a:t>Who would need to be a part of this conversation at your institution/organization? </a:t>
            </a:r>
            <a:endParaRPr dirty="0"/>
          </a:p>
        </p:txBody>
      </p:sp>
      <p:sp>
        <p:nvSpPr>
          <p:cNvPr id="375" name="Google Shape;375;g2e08195a20e_0_13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33</a:t>
            </a:fld>
            <a:endParaRPr/>
          </a:p>
        </p:txBody>
      </p:sp>
    </p:spTree>
    <p:extLst>
      <p:ext uri="{BB962C8B-B14F-4D97-AF65-F5344CB8AC3E}">
        <p14:creationId xmlns:p14="http://schemas.microsoft.com/office/powerpoint/2010/main" val="396909346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g2e08195a20e_0_13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4" name="Google Shape;374;g2e08195a20e_0_132: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algn="l"/>
            <a:r>
              <a:rPr lang="en-US" sz="1800" b="1" i="0" u="none" strike="noStrike" baseline="0" dirty="0">
                <a:latin typeface="Futura-CondensedExtraBold"/>
              </a:rPr>
              <a:t>10. COLLECTIVE LIBERATION</a:t>
            </a:r>
          </a:p>
          <a:p>
            <a:pPr algn="l"/>
            <a:r>
              <a:rPr lang="en-US" sz="1800" b="0" i="0" u="none" strike="noStrike" baseline="0" dirty="0">
                <a:latin typeface="Futura-Medium"/>
              </a:rPr>
              <a:t>We move together as people with mixed abilities, multiracial, multi-gendered, mixed</a:t>
            </a:r>
          </a:p>
          <a:p>
            <a:pPr algn="l"/>
            <a:r>
              <a:rPr lang="en-US" sz="1800" b="0" i="0" u="none" strike="noStrike" baseline="0" dirty="0">
                <a:latin typeface="Futura-Medium"/>
              </a:rPr>
              <a:t>class, across the sexual spectrum, with a vision that leaves no </a:t>
            </a:r>
            <a:r>
              <a:rPr lang="en-US" sz="1800" b="0" i="0" u="none" strike="noStrike" baseline="0" dirty="0" err="1">
                <a:latin typeface="Futura-Medium"/>
              </a:rPr>
              <a:t>bodymind</a:t>
            </a:r>
            <a:r>
              <a:rPr lang="en-US" sz="1800" b="0" i="0" u="none" strike="noStrike" baseline="0" dirty="0">
                <a:latin typeface="Futura-Medium"/>
              </a:rPr>
              <a:t> behind.</a:t>
            </a:r>
          </a:p>
          <a:p>
            <a:pPr algn="l"/>
            <a:r>
              <a:rPr lang="en-US" sz="1800" b="0" i="0" u="none" strike="noStrike" baseline="0" dirty="0">
                <a:latin typeface="Futura-Medium"/>
              </a:rPr>
              <a:t>This is disability justice. We honor the longstanding legacies of resilience and</a:t>
            </a:r>
          </a:p>
          <a:p>
            <a:pPr algn="l"/>
            <a:r>
              <a:rPr lang="en-US" sz="1800" b="0" i="0" u="none" strike="noStrike" baseline="0" dirty="0">
                <a:latin typeface="Futura-Medium"/>
              </a:rPr>
              <a:t>resistance which are the inheritance of all of us whose bodies and minds will not</a:t>
            </a:r>
          </a:p>
          <a:p>
            <a:pPr algn="l"/>
            <a:r>
              <a:rPr lang="en-US" sz="1800" b="0" i="0" u="none" strike="noStrike" baseline="0" dirty="0">
                <a:latin typeface="Futura-Medium"/>
              </a:rPr>
              <a:t>conform. Disability justice is not yet a broad based popular movement. Disability</a:t>
            </a:r>
          </a:p>
          <a:p>
            <a:pPr algn="l"/>
            <a:r>
              <a:rPr lang="en-US" sz="1800" b="0" i="0" u="none" strike="noStrike" baseline="0" dirty="0">
                <a:latin typeface="Futura-Medium"/>
              </a:rPr>
              <a:t>justice is a vision and practice of what is yet-to-be, a map that we create with our</a:t>
            </a:r>
          </a:p>
          <a:p>
            <a:pPr algn="l"/>
            <a:r>
              <a:rPr lang="en-US" sz="1800" b="0" i="0" u="none" strike="noStrike" baseline="0" dirty="0">
                <a:latin typeface="Futura-Medium"/>
              </a:rPr>
              <a:t>ancestors and our great-grandchildren onward, in the width and depth of our</a:t>
            </a:r>
          </a:p>
          <a:p>
            <a:pPr algn="l"/>
            <a:r>
              <a:rPr lang="en-US" sz="1800" b="0" i="0" u="none" strike="noStrike" baseline="0" dirty="0">
                <a:latin typeface="Futura-Medium"/>
              </a:rPr>
              <a:t>multiplicities and histories, a movement towards a world in which every body and</a:t>
            </a:r>
          </a:p>
          <a:p>
            <a:pPr algn="l"/>
            <a:r>
              <a:rPr lang="en-US" sz="1800" b="0" i="0" u="none" strike="noStrike" baseline="0" dirty="0">
                <a:latin typeface="Futura-Medium"/>
              </a:rPr>
              <a:t>mind is known as beautiful.</a:t>
            </a:r>
          </a:p>
          <a:p>
            <a:pPr algn="l"/>
            <a:endParaRPr lang="en-US" sz="1100" dirty="0">
              <a:latin typeface="Arial"/>
              <a:ea typeface="Arial"/>
              <a:cs typeface="Arial"/>
              <a:sym typeface="Arial"/>
            </a:endParaRPr>
          </a:p>
          <a:p>
            <a:pPr marL="1371600" lvl="0" indent="-298450" algn="l" rtl="0">
              <a:lnSpc>
                <a:spcPct val="115000"/>
              </a:lnSpc>
              <a:spcBef>
                <a:spcPts val="0"/>
              </a:spcBef>
              <a:spcAft>
                <a:spcPts val="0"/>
              </a:spcAft>
              <a:buClr>
                <a:schemeClr val="dk1"/>
              </a:buClr>
              <a:buSzPts val="1100"/>
              <a:buAutoNum type="arabicPeriod"/>
            </a:pPr>
            <a:r>
              <a:rPr lang="en-US" sz="1100" dirty="0">
                <a:latin typeface="Arial"/>
                <a:ea typeface="Arial"/>
                <a:cs typeface="Arial"/>
                <a:sym typeface="Arial"/>
              </a:rPr>
              <a:t>What does this principle mean to you? </a:t>
            </a:r>
            <a:endParaRPr sz="1100" dirty="0">
              <a:latin typeface="Arial"/>
              <a:ea typeface="Arial"/>
              <a:cs typeface="Arial"/>
              <a:sym typeface="Arial"/>
            </a:endParaRPr>
          </a:p>
          <a:p>
            <a:pPr marL="1371600" lvl="0" indent="-298450" algn="l" rtl="0">
              <a:lnSpc>
                <a:spcPct val="115000"/>
              </a:lnSpc>
              <a:spcBef>
                <a:spcPts val="0"/>
              </a:spcBef>
              <a:spcAft>
                <a:spcPts val="0"/>
              </a:spcAft>
              <a:buClr>
                <a:schemeClr val="dk1"/>
              </a:buClr>
              <a:buSzPts val="1100"/>
              <a:buAutoNum type="arabicPeriod"/>
            </a:pPr>
            <a:r>
              <a:rPr lang="en-US" sz="1100" dirty="0">
                <a:latin typeface="Arial"/>
                <a:ea typeface="Arial"/>
                <a:cs typeface="Arial"/>
                <a:sym typeface="Arial"/>
              </a:rPr>
              <a:t>If you were to bring one of these principles back to your classroom/institution/organization, what would it be and why? </a:t>
            </a:r>
            <a:endParaRPr sz="1100" dirty="0">
              <a:latin typeface="Arial"/>
              <a:ea typeface="Arial"/>
              <a:cs typeface="Arial"/>
              <a:sym typeface="Arial"/>
            </a:endParaRPr>
          </a:p>
          <a:p>
            <a:pPr marL="1371600" lvl="0" indent="-298450" algn="l" rtl="0">
              <a:lnSpc>
                <a:spcPct val="115000"/>
              </a:lnSpc>
              <a:spcBef>
                <a:spcPts val="0"/>
              </a:spcBef>
              <a:spcAft>
                <a:spcPts val="0"/>
              </a:spcAft>
              <a:buClr>
                <a:schemeClr val="dk1"/>
              </a:buClr>
              <a:buSzPts val="1100"/>
              <a:buAutoNum type="arabicPeriod"/>
            </a:pPr>
            <a:r>
              <a:rPr lang="en-US" sz="1100" dirty="0">
                <a:latin typeface="Arial"/>
                <a:ea typeface="Arial"/>
                <a:cs typeface="Arial"/>
                <a:sym typeface="Arial"/>
              </a:rPr>
              <a:t>What do you think would be the greatest barrier?  Are there any educational practices or theories that you think would cause tension? </a:t>
            </a:r>
            <a:endParaRPr sz="1100" dirty="0">
              <a:latin typeface="Arial"/>
              <a:ea typeface="Arial"/>
              <a:cs typeface="Arial"/>
              <a:sym typeface="Arial"/>
            </a:endParaRPr>
          </a:p>
          <a:p>
            <a:pPr marL="1371600" lvl="0" indent="-298450" algn="l" rtl="0">
              <a:lnSpc>
                <a:spcPct val="115000"/>
              </a:lnSpc>
              <a:spcBef>
                <a:spcPts val="0"/>
              </a:spcBef>
              <a:spcAft>
                <a:spcPts val="0"/>
              </a:spcAft>
              <a:buClr>
                <a:schemeClr val="dk1"/>
              </a:buClr>
              <a:buSzPts val="1100"/>
              <a:buAutoNum type="arabicPeriod"/>
            </a:pPr>
            <a:r>
              <a:rPr lang="en-US" sz="1100" dirty="0">
                <a:latin typeface="Arial"/>
                <a:ea typeface="Arial"/>
                <a:cs typeface="Arial"/>
                <a:sym typeface="Arial"/>
              </a:rPr>
              <a:t>Who would need to be a part of this conversation at your institution/organization? </a:t>
            </a:r>
            <a:endParaRPr dirty="0"/>
          </a:p>
        </p:txBody>
      </p:sp>
      <p:sp>
        <p:nvSpPr>
          <p:cNvPr id="375" name="Google Shape;375;g2e08195a20e_0_13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34</a:t>
            </a:fld>
            <a:endParaRPr/>
          </a:p>
        </p:txBody>
      </p:sp>
    </p:spTree>
    <p:extLst>
      <p:ext uri="{BB962C8B-B14F-4D97-AF65-F5344CB8AC3E}">
        <p14:creationId xmlns:p14="http://schemas.microsoft.com/office/powerpoint/2010/main" val="30271693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p49: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336" name="Google Shape;336;p4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61838850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Break up into groups (pre-assigned) Should be 4-6 per group</a:t>
            </a:r>
          </a:p>
          <a:p>
            <a:pPr marL="457200" rtl="0" fontAlgn="base">
              <a:spcBef>
                <a:spcPts val="0"/>
              </a:spcBef>
              <a:spcAft>
                <a:spcPts val="0"/>
              </a:spcAft>
              <a:buFont typeface="+mj-lt"/>
              <a:buAutoNum type="arabicPeriod"/>
            </a:pPr>
            <a:r>
              <a:rPr lang="en-US" sz="1800" b="0" i="0" u="none" strike="noStrike" dirty="0">
                <a:solidFill>
                  <a:srgbClr val="000000"/>
                </a:solidFill>
                <a:effectLst/>
                <a:latin typeface="Arial" panose="020B0604020202020204" pitchFamily="34" charset="0"/>
              </a:rPr>
              <a:t>Break up into groups (preferably 4-6/ pre-assigned) Each group will come up with a group name. Select a cultural task from the facilitator. This will be your cultural task, throughout this presentation.</a:t>
            </a:r>
          </a:p>
          <a:p>
            <a:pPr marL="914400" rtl="0">
              <a:spcBef>
                <a:spcPts val="0"/>
              </a:spcBef>
              <a:spcAft>
                <a:spcPts val="0"/>
              </a:spcAft>
            </a:pPr>
            <a:r>
              <a:rPr lang="en-US" sz="1800" b="0" i="0" u="none" strike="noStrike" dirty="0">
                <a:solidFill>
                  <a:srgbClr val="000000"/>
                </a:solidFill>
                <a:effectLst/>
                <a:highlight>
                  <a:srgbClr val="D9D2E9"/>
                </a:highlight>
                <a:latin typeface="Arial" panose="020B0604020202020204" pitchFamily="34" charset="0"/>
              </a:rPr>
              <a:t>NOTE: It is a good idea to select a designated write and speaker.</a:t>
            </a:r>
            <a:endParaRPr lang="en-US" b="0" dirty="0">
              <a:effectLst/>
            </a:endParaRPr>
          </a:p>
          <a:p>
            <a:br>
              <a:rPr lang="en-US" dirty="0"/>
            </a:br>
            <a:endParaRPr lang="en-US"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36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2006250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US" dirty="0"/>
            </a:br>
            <a:endParaRPr lang="en-US"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37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3569190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US" dirty="0"/>
            </a:br>
            <a:endParaRPr lang="en-US"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38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82571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144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br>
              <a:rPr lang="en-US" dirty="0"/>
            </a:br>
            <a:endParaRPr lang="en-US" dirty="0"/>
          </a:p>
          <a:p>
            <a:pPr marL="914400" rtl="0">
              <a:spcBef>
                <a:spcPts val="0"/>
              </a:spcBef>
              <a:spcAft>
                <a:spcPts val="0"/>
              </a:spcAft>
            </a:pPr>
            <a:r>
              <a:rPr lang="en-US" sz="1800" b="0" i="0" u="none" strike="noStrike" dirty="0">
                <a:solidFill>
                  <a:srgbClr val="000000"/>
                </a:solidFill>
                <a:effectLst/>
                <a:latin typeface="Arial" panose="020B0604020202020204" pitchFamily="34" charset="0"/>
              </a:rPr>
              <a:t>In your group discuss what anxieties, attachments, and assumptions might come into play when addressing your cultural task through these two principles. </a:t>
            </a:r>
          </a:p>
          <a:p>
            <a:pPr marL="9144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a:t>Organize your anxiety, assumption, or attachment from least to most impactful? Which would be the most difficult to address and why? </a:t>
            </a:r>
          </a:p>
          <a:p>
            <a:pPr marL="914400" rtl="0">
              <a:spcBef>
                <a:spcPts val="0"/>
              </a:spcBef>
              <a:spcAft>
                <a:spcPts val="0"/>
              </a:spcAft>
            </a:pPr>
            <a:endParaRPr lang="en-US" b="0" dirty="0">
              <a:effectLst/>
            </a:endParaRPr>
          </a:p>
          <a:p>
            <a:pPr marL="914400" rtl="0">
              <a:spcBef>
                <a:spcPts val="0"/>
              </a:spcBef>
              <a:spcAft>
                <a:spcPts val="0"/>
              </a:spcAft>
            </a:pPr>
            <a:r>
              <a:rPr lang="en-US" sz="1800" b="0" i="0" u="none" strike="noStrike" dirty="0">
                <a:solidFill>
                  <a:srgbClr val="000000"/>
                </a:solidFill>
                <a:effectLst/>
                <a:latin typeface="Arial" panose="020B0604020202020204" pitchFamily="34" charset="0"/>
              </a:rPr>
              <a:t>If time permits, select two new disability justice cards and repeat Steps 1-4</a:t>
            </a:r>
            <a:endParaRPr lang="en-US" b="0" dirty="0">
              <a:effectLst/>
            </a:endParaRPr>
          </a:p>
          <a:p>
            <a:pPr marL="457200" rtl="0">
              <a:spcBef>
                <a:spcPts val="0"/>
              </a:spcBef>
              <a:spcAft>
                <a:spcPts val="0"/>
              </a:spcAft>
            </a:pPr>
            <a:br>
              <a:rPr lang="en-US" b="0" dirty="0">
                <a:effectLst/>
              </a:rPr>
            </a:br>
            <a:r>
              <a:rPr lang="en-US" sz="1800" b="0" i="0" u="none" strike="noStrike" dirty="0">
                <a:solidFill>
                  <a:srgbClr val="000000"/>
                </a:solidFill>
                <a:effectLst/>
                <a:latin typeface="Arial" panose="020B0604020202020204" pitchFamily="34" charset="0"/>
              </a:rPr>
              <a:t>Place all used disability justice cards in the envelope</a:t>
            </a:r>
            <a:endParaRPr lang="en-US" b="0" dirty="0">
              <a:effectLst/>
            </a:endParaRPr>
          </a:p>
          <a:p>
            <a:br>
              <a:rPr lang="en-US" dirty="0"/>
            </a:br>
            <a:br>
              <a:rPr lang="en-US" dirty="0"/>
            </a:br>
            <a:endParaRPr lang="en-US"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39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758001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2" name="Google Shape;132;p3: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US" sz="1200" b="1" dirty="0">
                <a:solidFill>
                  <a:srgbClr val="FF0000"/>
                </a:solidFill>
                <a:highlight>
                  <a:srgbClr val="FFFF00"/>
                </a:highlight>
              </a:rPr>
              <a:t>2- minutes</a:t>
            </a:r>
            <a:endParaRPr dirty="0"/>
          </a:p>
          <a:p>
            <a:pPr marL="457200" marR="0" lvl="0" indent="-228600" algn="l" rtl="0">
              <a:lnSpc>
                <a:spcPct val="100000"/>
              </a:lnSpc>
              <a:spcBef>
                <a:spcPts val="0"/>
              </a:spcBef>
              <a:spcAft>
                <a:spcPts val="0"/>
              </a:spcAft>
              <a:buSzPts val="1400"/>
              <a:buNone/>
            </a:pPr>
            <a:endParaRPr dirty="0"/>
          </a:p>
          <a:p>
            <a:pPr marL="457200" marR="0" lvl="0" indent="-228600" algn="l" rtl="0">
              <a:lnSpc>
                <a:spcPct val="100000"/>
              </a:lnSpc>
              <a:spcBef>
                <a:spcPts val="0"/>
              </a:spcBef>
              <a:spcAft>
                <a:spcPts val="0"/>
              </a:spcAft>
              <a:buSzPts val="1400"/>
              <a:buNone/>
            </a:pPr>
            <a:endParaRPr dirty="0"/>
          </a:p>
          <a:p>
            <a:pPr marL="457200" marR="0" lvl="0" indent="-228600" algn="l" rtl="0">
              <a:lnSpc>
                <a:spcPct val="100000"/>
              </a:lnSpc>
              <a:spcBef>
                <a:spcPts val="0"/>
              </a:spcBef>
              <a:spcAft>
                <a:spcPts val="0"/>
              </a:spcAft>
              <a:buSzPts val="1400"/>
              <a:buNone/>
            </a:pPr>
            <a:r>
              <a:rPr lang="en-US" dirty="0"/>
              <a:t>All</a:t>
            </a:r>
            <a:endParaRPr dirty="0"/>
          </a:p>
          <a:p>
            <a:pPr marL="457200" marR="0" lvl="0" indent="-228600" algn="l" rtl="0">
              <a:lnSpc>
                <a:spcPct val="100000"/>
              </a:lnSpc>
              <a:spcBef>
                <a:spcPts val="0"/>
              </a:spcBef>
              <a:spcAft>
                <a:spcPts val="0"/>
              </a:spcAft>
              <a:buSzPts val="1400"/>
              <a:buNone/>
            </a:pPr>
            <a:r>
              <a:rPr lang="en-US" dirty="0"/>
              <a:t>Cover Learning objectives; </a:t>
            </a:r>
            <a:endParaRPr dirty="0"/>
          </a:p>
          <a:p>
            <a:pPr marL="457200" marR="0" lvl="0" indent="-228600" algn="l" rtl="0">
              <a:lnSpc>
                <a:spcPct val="100000"/>
              </a:lnSpc>
              <a:spcBef>
                <a:spcPts val="0"/>
              </a:spcBef>
              <a:spcAft>
                <a:spcPts val="0"/>
              </a:spcAft>
              <a:buSzPts val="1400"/>
              <a:buNone/>
            </a:pPr>
            <a:r>
              <a:rPr lang="en-US" sz="1200" dirty="0"/>
              <a:t>Apply UDL principles to your pedagogy and method/mode of teaching., </a:t>
            </a:r>
            <a:endParaRPr dirty="0"/>
          </a:p>
          <a:p>
            <a:pPr marL="457200" marR="0" lvl="0" indent="-228600" algn="l" rtl="0">
              <a:lnSpc>
                <a:spcPct val="100000"/>
              </a:lnSpc>
              <a:spcBef>
                <a:spcPts val="0"/>
              </a:spcBef>
              <a:spcAft>
                <a:spcPts val="0"/>
              </a:spcAft>
              <a:buSzPts val="1400"/>
              <a:buNone/>
            </a:pPr>
            <a:r>
              <a:rPr lang="en-US" sz="1200" dirty="0"/>
              <a:t>Identify three ways to create/enhance teaching and learning environments to be more inclusive to individuals with disabilities.</a:t>
            </a:r>
            <a:endParaRPr dirty="0"/>
          </a:p>
          <a:p>
            <a:pPr marL="457200" marR="0" lvl="0" indent="-228600" algn="l" rtl="0">
              <a:lnSpc>
                <a:spcPct val="100000"/>
              </a:lnSpc>
              <a:spcBef>
                <a:spcPts val="0"/>
              </a:spcBef>
              <a:spcAft>
                <a:spcPts val="0"/>
              </a:spcAft>
              <a:buSzPts val="1400"/>
              <a:buNone/>
            </a:pPr>
            <a:r>
              <a:rPr lang="en-US" sz="1200" dirty="0"/>
              <a:t>Identify techniques to go from an equity to a liberation framework</a:t>
            </a:r>
            <a:endParaRPr dirty="0"/>
          </a:p>
          <a:p>
            <a:pPr marL="457200" marR="0" lvl="0" indent="-228600" algn="l" rtl="0">
              <a:lnSpc>
                <a:spcPct val="100000"/>
              </a:lnSpc>
              <a:spcBef>
                <a:spcPts val="0"/>
              </a:spcBef>
              <a:spcAft>
                <a:spcPts val="0"/>
              </a:spcAft>
              <a:buSzPts val="1400"/>
              <a:buNone/>
            </a:pPr>
            <a:r>
              <a:rPr lang="en-US" sz="1200" dirty="0"/>
              <a:t>Develop institutional competencies to engage in conversations inside and outside of the classroom setting. </a:t>
            </a:r>
            <a:endParaRPr dirty="0"/>
          </a:p>
          <a:p>
            <a:pPr marL="457200" marR="0" lvl="0" indent="-228600" algn="l" rtl="0">
              <a:lnSpc>
                <a:spcPct val="100000"/>
              </a:lnSpc>
              <a:spcBef>
                <a:spcPts val="0"/>
              </a:spcBef>
              <a:spcAft>
                <a:spcPts val="0"/>
              </a:spcAft>
              <a:buSzPts val="1400"/>
              <a:buNone/>
            </a:pPr>
            <a:endParaRPr dirty="0"/>
          </a:p>
        </p:txBody>
      </p:sp>
      <p:sp>
        <p:nvSpPr>
          <p:cNvPr id="133" name="Google Shape;133;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4</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p49: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336" name="Google Shape;336;p4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80943265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Arial" panose="020B0604020202020204" pitchFamily="34" charset="0"/>
              </a:rPr>
              <a:t> Now visit other groups principles and read over the cultural task and the principles they worked with. </a:t>
            </a:r>
          </a:p>
          <a:p>
            <a:pPr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Arial" panose="020B0604020202020204" pitchFamily="34" charset="0"/>
              </a:rPr>
              <a:t>You should have a pink sticky note.  Write down ways you would deal with the listed anxieties, assumptions, or attachments.  Be as detailed as you like.  Place it under the Blue, Green, and Yellow notes. </a:t>
            </a:r>
          </a:p>
          <a:p>
            <a:pPr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Arial" panose="020B0604020202020204" pitchFamily="34" charset="0"/>
              </a:rPr>
              <a:t>Do this for all other stations, time permitting</a:t>
            </a:r>
          </a:p>
          <a:p>
            <a:pPr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Arial" panose="020B0604020202020204" pitchFamily="34" charset="0"/>
              </a:rPr>
              <a:t>Go back to your groups table</a:t>
            </a:r>
          </a:p>
          <a:p>
            <a:pPr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Arial" panose="020B0604020202020204" pitchFamily="34" charset="0"/>
              </a:rPr>
              <a:t>Look at what others wrote.</a:t>
            </a:r>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41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5823690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Arial" panose="020B0604020202020204" pitchFamily="34" charset="0"/>
              </a:rPr>
              <a:t> Now visit other groups principles and read over the cultural task and the principles they worked with. </a:t>
            </a:r>
          </a:p>
          <a:p>
            <a:pPr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Arial" panose="020B0604020202020204" pitchFamily="34" charset="0"/>
              </a:rPr>
              <a:t>You should have a pink sticky note.  Write down ways you would deal with the listed anxieties, assumptions, or attachments.  Be as detailed as you like.  Place it under the Blue, Green, and Yellow notes. </a:t>
            </a:r>
          </a:p>
          <a:p>
            <a:pPr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Arial" panose="020B0604020202020204" pitchFamily="34" charset="0"/>
              </a:rPr>
              <a:t>Do this for all other stations, time permitting</a:t>
            </a:r>
          </a:p>
          <a:p>
            <a:pPr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Arial" panose="020B0604020202020204" pitchFamily="34" charset="0"/>
              </a:rPr>
              <a:t>Go back to your groups table</a:t>
            </a:r>
          </a:p>
          <a:p>
            <a:pPr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Arial" panose="020B0604020202020204" pitchFamily="34" charset="0"/>
              </a:rPr>
              <a:t>Look at what others wrote.</a:t>
            </a:r>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42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5923931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4"/>
        <p:cNvGrpSpPr/>
        <p:nvPr/>
      </p:nvGrpSpPr>
      <p:grpSpPr>
        <a:xfrm>
          <a:off x="0" y="0"/>
          <a:ext cx="0" cy="0"/>
          <a:chOff x="0" y="0"/>
          <a:chExt cx="0" cy="0"/>
        </a:xfrm>
      </p:grpSpPr>
      <p:sp>
        <p:nvSpPr>
          <p:cNvPr id="625" name="Google Shape;625;p3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6" name="Google Shape;626;p32: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US" sz="1200" b="1">
                <a:solidFill>
                  <a:srgbClr val="FF0000"/>
                </a:solidFill>
                <a:highlight>
                  <a:srgbClr val="FFFF00"/>
                </a:highlight>
              </a:rPr>
              <a:t>5- minutes</a:t>
            </a:r>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r>
              <a:rPr lang="en-US"/>
              <a:t>Lets discuss the power of cultural task redefined.</a:t>
            </a:r>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r>
              <a:rPr lang="en-US"/>
              <a:t>If you have a CTR, then you can start to open the door of education for all.</a:t>
            </a:r>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r>
              <a:rPr lang="en-US"/>
              <a:t>Feel free to use this format for any plan you have. </a:t>
            </a:r>
            <a:endParaRPr/>
          </a:p>
          <a:p>
            <a:pPr marL="457200" marR="0" lvl="0" indent="-228600" algn="l" rtl="0">
              <a:lnSpc>
                <a:spcPct val="100000"/>
              </a:lnSpc>
              <a:spcBef>
                <a:spcPts val="0"/>
              </a:spcBef>
              <a:spcAft>
                <a:spcPts val="0"/>
              </a:spcAft>
              <a:buSzPts val="1400"/>
              <a:buNone/>
            </a:pPr>
            <a:r>
              <a:rPr lang="en-US"/>
              <a:t>When we work with a team, we go in with a year commitment. We check in on their progress 3, 6, 9, and 12 months, however, we encourage teams to following the timeline above. </a:t>
            </a:r>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r>
              <a:rPr lang="en-US"/>
              <a:t>We want you to identify a task that you are going to work on. </a:t>
            </a:r>
            <a:endParaRPr/>
          </a:p>
          <a:p>
            <a:pPr marL="457200" marR="0" lvl="0" indent="-228600" algn="l" rtl="0">
              <a:lnSpc>
                <a:spcPct val="100000"/>
              </a:lnSpc>
              <a:spcBef>
                <a:spcPts val="0"/>
              </a:spcBef>
              <a:spcAft>
                <a:spcPts val="0"/>
              </a:spcAft>
              <a:buSzPts val="1400"/>
              <a:buNone/>
            </a:pPr>
            <a:r>
              <a:rPr lang="en-US"/>
              <a:t>Identify who is going to work on that task and what they will need. This can be part of a unit’s goals, or an individual goal.  </a:t>
            </a:r>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r>
              <a:rPr lang="en-US"/>
              <a:t>With in the first week, you should meet with the ILW team to discuss what you are thinking and identify resources. </a:t>
            </a:r>
            <a:endParaRPr/>
          </a:p>
          <a:p>
            <a:pPr marL="457200" marR="0" lvl="0" indent="-228600" algn="l" rtl="0">
              <a:lnSpc>
                <a:spcPct val="100000"/>
              </a:lnSpc>
              <a:spcBef>
                <a:spcPts val="0"/>
              </a:spcBef>
              <a:spcAft>
                <a:spcPts val="0"/>
              </a:spcAft>
              <a:buSzPts val="1400"/>
              <a:buNone/>
            </a:pPr>
            <a:r>
              <a:rPr lang="en-US"/>
              <a:t>Within 30 days, you should take a look at those resources and determine what is needed (ie., time, funds, supports, technology, etc.)</a:t>
            </a:r>
            <a:endParaRPr/>
          </a:p>
          <a:p>
            <a:pPr marL="457200" marR="0" lvl="0" indent="-228600" algn="l" rtl="0">
              <a:lnSpc>
                <a:spcPct val="100000"/>
              </a:lnSpc>
              <a:spcBef>
                <a:spcPts val="0"/>
              </a:spcBef>
              <a:spcAft>
                <a:spcPts val="0"/>
              </a:spcAft>
              <a:buSzPts val="1400"/>
              <a:buNone/>
            </a:pPr>
            <a:r>
              <a:rPr lang="en-US"/>
              <a:t>By the end of the year, you should have updated your procedure or practice to include this inclusive pedogagy. </a:t>
            </a:r>
            <a:endParaRPr/>
          </a:p>
        </p:txBody>
      </p:sp>
      <p:sp>
        <p:nvSpPr>
          <p:cNvPr id="627" name="Google Shape;627;p3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45</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4"/>
        <p:cNvGrpSpPr/>
        <p:nvPr/>
      </p:nvGrpSpPr>
      <p:grpSpPr>
        <a:xfrm>
          <a:off x="0" y="0"/>
          <a:ext cx="0" cy="0"/>
          <a:chOff x="0" y="0"/>
          <a:chExt cx="0" cy="0"/>
        </a:xfrm>
      </p:grpSpPr>
      <p:sp>
        <p:nvSpPr>
          <p:cNvPr id="635" name="Google Shape;635;p3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6" name="Google Shape;636;p33: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637" name="Google Shape;637;p3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47</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Google Shape;643;p3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4" name="Google Shape;644;p34: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645" name="Google Shape;645;p3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48</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Google Shape;643;p3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4" name="Google Shape;644;p34: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645" name="Google Shape;645;p3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49</a:t>
            </a:fld>
            <a:endParaRPr/>
          </a:p>
        </p:txBody>
      </p:sp>
    </p:spTree>
    <p:extLst>
      <p:ext uri="{BB962C8B-B14F-4D97-AF65-F5344CB8AC3E}">
        <p14:creationId xmlns:p14="http://schemas.microsoft.com/office/powerpoint/2010/main" val="192011454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0"/>
        <p:cNvGrpSpPr/>
        <p:nvPr/>
      </p:nvGrpSpPr>
      <p:grpSpPr>
        <a:xfrm>
          <a:off x="0" y="0"/>
          <a:ext cx="0" cy="0"/>
          <a:chOff x="0" y="0"/>
          <a:chExt cx="0" cy="0"/>
        </a:xfrm>
      </p:grpSpPr>
      <p:sp>
        <p:nvSpPr>
          <p:cNvPr id="651" name="Google Shape;651;p3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2" name="Google Shape;652;p35: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US" sz="1200" b="1">
                <a:solidFill>
                  <a:srgbClr val="FF0000"/>
                </a:solidFill>
                <a:highlight>
                  <a:srgbClr val="FFFF00"/>
                </a:highlight>
              </a:rPr>
              <a:t>10- minutes</a:t>
            </a:r>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r>
              <a:rPr lang="en-US"/>
              <a:t>Q&amp;A</a:t>
            </a:r>
            <a:endParaRPr/>
          </a:p>
        </p:txBody>
      </p:sp>
      <p:sp>
        <p:nvSpPr>
          <p:cNvPr id="653" name="Google Shape;653;p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50</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8"/>
        <p:cNvGrpSpPr/>
        <p:nvPr/>
      </p:nvGrpSpPr>
      <p:grpSpPr>
        <a:xfrm>
          <a:off x="0" y="0"/>
          <a:ext cx="0" cy="0"/>
          <a:chOff x="0" y="0"/>
          <a:chExt cx="0" cy="0"/>
        </a:xfrm>
      </p:grpSpPr>
      <p:sp>
        <p:nvSpPr>
          <p:cNvPr id="659" name="Google Shape;659;p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0" name="Google Shape;660;p8: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50800" marR="0" lvl="0" indent="0" algn="l" rtl="0">
              <a:lnSpc>
                <a:spcPct val="100000"/>
              </a:lnSpc>
              <a:spcBef>
                <a:spcPts val="0"/>
              </a:spcBef>
              <a:spcAft>
                <a:spcPts val="0"/>
              </a:spcAft>
              <a:buClr>
                <a:srgbClr val="000000"/>
              </a:buClr>
              <a:buSzPts val="1400"/>
              <a:buFont typeface="Arial"/>
              <a:buNone/>
            </a:pPr>
            <a:r>
              <a:rPr lang="en-US" sz="1200" b="1">
                <a:solidFill>
                  <a:srgbClr val="FF0000"/>
                </a:solidFill>
                <a:highlight>
                  <a:srgbClr val="FFFF00"/>
                </a:highlight>
              </a:rPr>
              <a:t>1- minutes</a:t>
            </a:r>
            <a:endParaRPr/>
          </a:p>
          <a:p>
            <a:pPr marL="50800" lvl="0" indent="0" algn="l" rtl="0">
              <a:lnSpc>
                <a:spcPct val="100000"/>
              </a:lnSpc>
              <a:spcBef>
                <a:spcPts val="0"/>
              </a:spcBef>
              <a:spcAft>
                <a:spcPts val="0"/>
              </a:spcAft>
              <a:buSzPts val="1400"/>
              <a:buNone/>
            </a:pPr>
            <a:endParaRPr/>
          </a:p>
          <a:p>
            <a:pPr marL="50800" lvl="0" indent="0" algn="l" rtl="0">
              <a:lnSpc>
                <a:spcPct val="100000"/>
              </a:lnSpc>
              <a:spcBef>
                <a:spcPts val="0"/>
              </a:spcBef>
              <a:spcAft>
                <a:spcPts val="0"/>
              </a:spcAft>
              <a:buSzPts val="1400"/>
              <a:buNone/>
            </a:pPr>
            <a:r>
              <a:rPr lang="en-US"/>
              <a:t>The important aspect of collecting the narrative of individuals with disabilities is what this work shop is founded on.</a:t>
            </a:r>
            <a:endParaRPr/>
          </a:p>
          <a:p>
            <a:pPr marL="457200" marR="0" lvl="0" indent="-228600" algn="l" rtl="0">
              <a:lnSpc>
                <a:spcPct val="100000"/>
              </a:lnSpc>
              <a:spcBef>
                <a:spcPts val="0"/>
              </a:spcBef>
              <a:spcAft>
                <a:spcPts val="0"/>
              </a:spcAft>
              <a:buSzPts val="1400"/>
              <a:buNone/>
            </a:pPr>
            <a:endParaRPr/>
          </a:p>
        </p:txBody>
      </p:sp>
      <p:sp>
        <p:nvSpPr>
          <p:cNvPr id="661" name="Google Shape;661;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51</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2e08195a20e_0_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 name="Google Shape;140;g2e08195a20e_0_7: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1" name="Google Shape;141;g2e08195a20e_0_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2e08195a20e_0_1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 name="Google Shape;149;g2e08195a20e_0_15: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0" name="Google Shape;150;g2e08195a20e_0_1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2e08195a20e_0_2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 name="Google Shape;159;g2e08195a20e_0_22: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0" name="Google Shape;160;g2e08195a20e_0_2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2e08195a20e_0_2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 name="Google Shape;167;g2e08195a20e_0_29: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8" name="Google Shape;168;g2e08195a20e_0_2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1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6" name="Google Shape;176;p15: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US" sz="1200" b="1">
                <a:solidFill>
                  <a:srgbClr val="FF0000"/>
                </a:solidFill>
                <a:highlight>
                  <a:srgbClr val="FFFF00"/>
                </a:highlight>
              </a:rPr>
              <a:t>2- minutes</a:t>
            </a:r>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r>
              <a:rPr lang="en-US"/>
              <a:t>Go over cultural task (read)</a:t>
            </a:r>
            <a:endParaRPr/>
          </a:p>
        </p:txBody>
      </p:sp>
      <p:sp>
        <p:nvSpPr>
          <p:cNvPr id="177" name="Google Shape;177;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9</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0"/>
        <p:cNvGrpSpPr/>
        <p:nvPr/>
      </p:nvGrpSpPr>
      <p:grpSpPr>
        <a:xfrm>
          <a:off x="0" y="0"/>
          <a:ext cx="0" cy="0"/>
          <a:chOff x="0" y="0"/>
          <a:chExt cx="0" cy="0"/>
        </a:xfrm>
      </p:grpSpPr>
      <p:pic>
        <p:nvPicPr>
          <p:cNvPr id="11" name="Google Shape;11;p37" descr="Cover Triangle Pattern"/>
          <p:cNvPicPr preferRelativeResize="0"/>
          <p:nvPr/>
        </p:nvPicPr>
        <p:blipFill rotWithShape="1">
          <a:blip r:embed="rId2">
            <a:alphaModFix/>
          </a:blip>
          <a:srcRect t="12978"/>
          <a:stretch/>
        </p:blipFill>
        <p:spPr>
          <a:xfrm>
            <a:off x="2317813" y="0"/>
            <a:ext cx="6829477" cy="3749964"/>
          </a:xfrm>
          <a:prstGeom prst="rect">
            <a:avLst/>
          </a:prstGeom>
          <a:noFill/>
          <a:ln>
            <a:noFill/>
          </a:ln>
        </p:spPr>
      </p:pic>
      <p:sp>
        <p:nvSpPr>
          <p:cNvPr id="12" name="Google Shape;12;p37"/>
          <p:cNvSpPr txBox="1">
            <a:spLocks noGrp="1"/>
          </p:cNvSpPr>
          <p:nvPr>
            <p:ph type="title"/>
          </p:nvPr>
        </p:nvSpPr>
        <p:spPr>
          <a:xfrm>
            <a:off x="369888" y="3863685"/>
            <a:ext cx="8336975" cy="999259"/>
          </a:xfrm>
          <a:prstGeom prst="rect">
            <a:avLst/>
          </a:prstGeom>
          <a:noFill/>
          <a:ln>
            <a:noFill/>
          </a:ln>
        </p:spPr>
        <p:txBody>
          <a:bodyPr spcFirstLastPara="1" wrap="square" lIns="91425" tIns="91425" rIns="91425" bIns="91425" anchor="t" anchorCtr="0">
            <a:noAutofit/>
          </a:bodyPr>
          <a:lstStyle>
            <a:lvl1pPr marR="0" lvl="0" algn="l" rtl="0">
              <a:lnSpc>
                <a:spcPct val="90000"/>
              </a:lnSpc>
              <a:spcBef>
                <a:spcPts val="0"/>
              </a:spcBef>
              <a:spcAft>
                <a:spcPts val="0"/>
              </a:spcAft>
              <a:buClr>
                <a:srgbClr val="003764"/>
              </a:buClr>
              <a:buSzPts val="4800"/>
              <a:buFont typeface="Arial"/>
              <a:buNone/>
              <a:defRPr sz="4800" b="0" i="0" u="none" strike="noStrike" cap="none">
                <a:solidFill>
                  <a:srgbClr val="003764"/>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3" name="Google Shape;13;p37"/>
          <p:cNvSpPr txBox="1">
            <a:spLocks noGrp="1"/>
          </p:cNvSpPr>
          <p:nvPr>
            <p:ph type="subTitle" idx="1"/>
          </p:nvPr>
        </p:nvSpPr>
        <p:spPr>
          <a:xfrm>
            <a:off x="370608" y="4976665"/>
            <a:ext cx="8388928" cy="679016"/>
          </a:xfrm>
          <a:prstGeom prst="rect">
            <a:avLst/>
          </a:prstGeom>
          <a:no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rgbClr val="003764"/>
              </a:buClr>
              <a:buSzPts val="3500"/>
              <a:buFont typeface="Arial"/>
              <a:buNone/>
              <a:defRPr sz="3500" b="0" i="0" u="none" strike="noStrike" cap="none">
                <a:solidFill>
                  <a:srgbClr val="003764"/>
                </a:solidFill>
                <a:latin typeface="Arial"/>
                <a:ea typeface="Arial"/>
                <a:cs typeface="Arial"/>
                <a:sym typeface="Arial"/>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9pPr>
          </a:lstStyle>
          <a:p>
            <a:endParaRPr/>
          </a:p>
        </p:txBody>
      </p:sp>
      <p:sp>
        <p:nvSpPr>
          <p:cNvPr id="14" name="Google Shape;14;p37"/>
          <p:cNvSpPr txBox="1">
            <a:spLocks noGrp="1"/>
          </p:cNvSpPr>
          <p:nvPr>
            <p:ph type="body" idx="2"/>
          </p:nvPr>
        </p:nvSpPr>
        <p:spPr>
          <a:xfrm>
            <a:off x="369888" y="5769402"/>
            <a:ext cx="4614862" cy="758825"/>
          </a:xfrm>
          <a:prstGeom prst="rect">
            <a:avLst/>
          </a:prstGeom>
          <a:noFill/>
          <a:ln>
            <a:noFill/>
          </a:ln>
        </p:spPr>
        <p:txBody>
          <a:bodyPr spcFirstLastPara="1" wrap="square" lIns="91425" tIns="91425" rIns="91425" bIns="91425" anchor="t" anchorCtr="0">
            <a:noAutofit/>
          </a:bodyPr>
          <a:lstStyle>
            <a:lvl1pPr marL="457200" marR="0" lvl="0" indent="-228600" algn="l" rtl="0">
              <a:lnSpc>
                <a:spcPct val="90000"/>
              </a:lnSpc>
              <a:spcBef>
                <a:spcPts val="1000"/>
              </a:spcBef>
              <a:spcAft>
                <a:spcPts val="0"/>
              </a:spcAft>
              <a:buClr>
                <a:srgbClr val="003764"/>
              </a:buClr>
              <a:buSzPts val="2000"/>
              <a:buFont typeface="Arial"/>
              <a:buNone/>
              <a:defRPr sz="2000" b="0" i="0" u="none" strike="noStrike" cap="none">
                <a:solidFill>
                  <a:srgbClr val="003764"/>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icture with Caption">
  <p:cSld name="Picture with Caption">
    <p:spTree>
      <p:nvGrpSpPr>
        <p:cNvPr id="1" name="Shape 88"/>
        <p:cNvGrpSpPr/>
        <p:nvPr/>
      </p:nvGrpSpPr>
      <p:grpSpPr>
        <a:xfrm>
          <a:off x="0" y="0"/>
          <a:ext cx="0" cy="0"/>
          <a:chOff x="0" y="0"/>
          <a:chExt cx="0" cy="0"/>
        </a:xfrm>
      </p:grpSpPr>
      <p:pic>
        <p:nvPicPr>
          <p:cNvPr id="89" name="Google Shape;89;p46" descr="Community and Technical Colleges. Washington State Board."/>
          <p:cNvPicPr preferRelativeResize="0"/>
          <p:nvPr/>
        </p:nvPicPr>
        <p:blipFill rotWithShape="1">
          <a:blip r:embed="rId2">
            <a:alphaModFix/>
          </a:blip>
          <a:srcRect t="12671"/>
          <a:stretch/>
        </p:blipFill>
        <p:spPr>
          <a:xfrm>
            <a:off x="105297" y="154004"/>
            <a:ext cx="3286396" cy="1231537"/>
          </a:xfrm>
          <a:prstGeom prst="rect">
            <a:avLst/>
          </a:prstGeom>
          <a:noFill/>
          <a:ln>
            <a:noFill/>
          </a:ln>
        </p:spPr>
      </p:pic>
      <p:pic>
        <p:nvPicPr>
          <p:cNvPr id="90" name="Google Shape;90;p46" descr="Header triangles pattern"/>
          <p:cNvPicPr preferRelativeResize="0"/>
          <p:nvPr/>
        </p:nvPicPr>
        <p:blipFill rotWithShape="1">
          <a:blip r:embed="rId3">
            <a:alphaModFix/>
          </a:blip>
          <a:srcRect t="42264"/>
          <a:stretch/>
        </p:blipFill>
        <p:spPr>
          <a:xfrm>
            <a:off x="5076294" y="0"/>
            <a:ext cx="4067706" cy="1481791"/>
          </a:xfrm>
          <a:prstGeom prst="rect">
            <a:avLst/>
          </a:prstGeom>
          <a:noFill/>
          <a:ln>
            <a:noFill/>
          </a:ln>
        </p:spPr>
      </p:pic>
      <p:sp>
        <p:nvSpPr>
          <p:cNvPr id="91" name="Google Shape;91;p46"/>
          <p:cNvSpPr txBox="1">
            <a:spLocks noGrp="1"/>
          </p:cNvSpPr>
          <p:nvPr>
            <p:ph type="title"/>
          </p:nvPr>
        </p:nvSpPr>
        <p:spPr>
          <a:xfrm>
            <a:off x="403370" y="1385541"/>
            <a:ext cx="3358139" cy="1409614"/>
          </a:xfrm>
          <a:prstGeom prst="rect">
            <a:avLst/>
          </a:prstGeom>
          <a:noFill/>
          <a:ln>
            <a:noFill/>
          </a:ln>
        </p:spPr>
        <p:txBody>
          <a:bodyPr spcFirstLastPara="1" wrap="square" lIns="91425" tIns="91425" rIns="91425" bIns="91425" anchor="b" anchorCtr="0">
            <a:noAutofit/>
          </a:bodyPr>
          <a:lstStyle>
            <a:lvl1pPr marR="0" lvl="0" algn="l" rtl="0">
              <a:lnSpc>
                <a:spcPct val="90000"/>
              </a:lnSpc>
              <a:spcBef>
                <a:spcPts val="0"/>
              </a:spcBef>
              <a:spcAft>
                <a:spcPts val="0"/>
              </a:spcAft>
              <a:buClr>
                <a:srgbClr val="003764"/>
              </a:buClr>
              <a:buSzPts val="3500"/>
              <a:buFont typeface="Arial"/>
              <a:buNone/>
              <a:defRPr sz="3500" b="0" i="0" u="none" strike="noStrike" cap="none">
                <a:solidFill>
                  <a:srgbClr val="003764"/>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92" name="Google Shape;92;p46"/>
          <p:cNvSpPr txBox="1">
            <a:spLocks noGrp="1"/>
          </p:cNvSpPr>
          <p:nvPr>
            <p:ph type="body" idx="1"/>
          </p:nvPr>
        </p:nvSpPr>
        <p:spPr>
          <a:xfrm>
            <a:off x="403370" y="2888673"/>
            <a:ext cx="3358139" cy="3542831"/>
          </a:xfrm>
          <a:prstGeom prst="rect">
            <a:avLst/>
          </a:prstGeom>
          <a:noFill/>
          <a:ln>
            <a:noFill/>
          </a:ln>
        </p:spPr>
        <p:txBody>
          <a:bodyPr spcFirstLastPara="1" wrap="square" lIns="91425" tIns="91425" rIns="91425" bIns="91425" anchor="t" anchorCtr="0">
            <a:noAutofit/>
          </a:bodyPr>
          <a:lstStyle>
            <a:lvl1pPr marL="457200" marR="0" lvl="0" indent="-228600" algn="l" rtl="0">
              <a:lnSpc>
                <a:spcPct val="90000"/>
              </a:lnSpc>
              <a:spcBef>
                <a:spcPts val="1000"/>
              </a:spcBef>
              <a:spcAft>
                <a:spcPts val="0"/>
              </a:spcAft>
              <a:buClr>
                <a:srgbClr val="003764"/>
              </a:buClr>
              <a:buSzPts val="1600"/>
              <a:buFont typeface="Arial"/>
              <a:buNone/>
              <a:defRPr sz="1600" b="0" i="0" u="none" strike="noStrike" cap="none">
                <a:solidFill>
                  <a:srgbClr val="003764"/>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9pPr>
          </a:lstStyle>
          <a:p>
            <a:endParaRPr/>
          </a:p>
        </p:txBody>
      </p:sp>
      <p:sp>
        <p:nvSpPr>
          <p:cNvPr id="93" name="Google Shape;93;p46"/>
          <p:cNvSpPr txBox="1">
            <a:spLocks noGrp="1"/>
          </p:cNvSpPr>
          <p:nvPr>
            <p:ph type="body" idx="2"/>
          </p:nvPr>
        </p:nvSpPr>
        <p:spPr>
          <a:xfrm>
            <a:off x="4024047" y="1569026"/>
            <a:ext cx="4839398" cy="4862477"/>
          </a:xfrm>
          <a:prstGeom prst="rect">
            <a:avLst/>
          </a:prstGeom>
          <a:noFill/>
          <a:ln>
            <a:noFill/>
          </a:ln>
        </p:spPr>
        <p:txBody>
          <a:bodyPr spcFirstLastPara="1" wrap="square" lIns="91425" tIns="91425" rIns="91425" bIns="91425" anchor="t" anchorCtr="0">
            <a:noAutofit/>
          </a:bodyPr>
          <a:lstStyle>
            <a:lvl1pPr marL="457200" marR="0" lvl="0" indent="-431800" algn="l" rtl="0">
              <a:lnSpc>
                <a:spcPct val="90000"/>
              </a:lnSpc>
              <a:spcBef>
                <a:spcPts val="1000"/>
              </a:spcBef>
              <a:spcAft>
                <a:spcPts val="0"/>
              </a:spcAft>
              <a:buClr>
                <a:srgbClr val="003764"/>
              </a:buClr>
              <a:buSzPts val="3200"/>
              <a:buFont typeface="Arial"/>
              <a:buChar char="•"/>
              <a:defRPr sz="3200" b="0" i="0" u="none" strike="noStrike" cap="none">
                <a:solidFill>
                  <a:srgbClr val="003764"/>
                </a:solidFill>
                <a:latin typeface="Arial"/>
                <a:ea typeface="Arial"/>
                <a:cs typeface="Arial"/>
                <a:sym typeface="Arial"/>
              </a:defRPr>
            </a:lvl1pPr>
            <a:lvl2pPr marL="914400" marR="0" lvl="1" indent="-406400" algn="l" rtl="0">
              <a:lnSpc>
                <a:spcPct val="90000"/>
              </a:lnSpc>
              <a:spcBef>
                <a:spcPts val="500"/>
              </a:spcBef>
              <a:spcAft>
                <a:spcPts val="0"/>
              </a:spcAft>
              <a:buClr>
                <a:srgbClr val="003764"/>
              </a:buClr>
              <a:buSzPts val="2800"/>
              <a:buFont typeface="Arial"/>
              <a:buChar char="•"/>
              <a:defRPr sz="2800" b="0" i="0" u="none" strike="noStrike" cap="none">
                <a:solidFill>
                  <a:srgbClr val="003764"/>
                </a:solidFill>
                <a:latin typeface="Arial"/>
                <a:ea typeface="Arial"/>
                <a:cs typeface="Arial"/>
                <a:sym typeface="Arial"/>
              </a:defRPr>
            </a:lvl2pPr>
            <a:lvl3pPr marL="1371600" marR="0" lvl="2" indent="-381000" algn="l" rtl="0">
              <a:lnSpc>
                <a:spcPct val="90000"/>
              </a:lnSpc>
              <a:spcBef>
                <a:spcPts val="500"/>
              </a:spcBef>
              <a:spcAft>
                <a:spcPts val="0"/>
              </a:spcAft>
              <a:buClr>
                <a:srgbClr val="003764"/>
              </a:buClr>
              <a:buSzPts val="2400"/>
              <a:buFont typeface="Arial"/>
              <a:buChar char="•"/>
              <a:defRPr sz="2400" b="0" i="0" u="none" strike="noStrike" cap="none">
                <a:solidFill>
                  <a:srgbClr val="003764"/>
                </a:solidFill>
                <a:latin typeface="Arial"/>
                <a:ea typeface="Arial"/>
                <a:cs typeface="Arial"/>
                <a:sym typeface="Arial"/>
              </a:defRPr>
            </a:lvl3pPr>
            <a:lvl4pPr marL="1828800" marR="0" lvl="3" indent="-355600" algn="l" rtl="0">
              <a:lnSpc>
                <a:spcPct val="90000"/>
              </a:lnSpc>
              <a:spcBef>
                <a:spcPts val="500"/>
              </a:spcBef>
              <a:spcAft>
                <a:spcPts val="0"/>
              </a:spcAft>
              <a:buClr>
                <a:srgbClr val="003764"/>
              </a:buClr>
              <a:buSzPts val="2000"/>
              <a:buFont typeface="Arial"/>
              <a:buChar char="•"/>
              <a:defRPr sz="2000" b="0" i="0" u="none" strike="noStrike" cap="none">
                <a:solidFill>
                  <a:srgbClr val="003764"/>
                </a:solidFill>
                <a:latin typeface="Arial"/>
                <a:ea typeface="Arial"/>
                <a:cs typeface="Arial"/>
                <a:sym typeface="Arial"/>
              </a:defRPr>
            </a:lvl4pPr>
            <a:lvl5pPr marL="2286000" marR="0" lvl="4" indent="-355600" algn="l" rtl="0">
              <a:lnSpc>
                <a:spcPct val="90000"/>
              </a:lnSpc>
              <a:spcBef>
                <a:spcPts val="500"/>
              </a:spcBef>
              <a:spcAft>
                <a:spcPts val="0"/>
              </a:spcAft>
              <a:buClr>
                <a:srgbClr val="003764"/>
              </a:buClr>
              <a:buSzPts val="2000"/>
              <a:buFont typeface="Arial"/>
              <a:buChar char="•"/>
              <a:defRPr sz="2000" b="0" i="0" u="none" strike="noStrike" cap="none">
                <a:solidFill>
                  <a:srgbClr val="003764"/>
                </a:solidFill>
                <a:latin typeface="Arial"/>
                <a:ea typeface="Arial"/>
                <a:cs typeface="Arial"/>
                <a:sym typeface="Arial"/>
              </a:defRPr>
            </a:lvl5pPr>
            <a:lvl6pPr marL="2743200" marR="0" lvl="5"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94" name="Google Shape;94;p46" descr="Yellow sidebar"/>
          <p:cNvSpPr/>
          <p:nvPr/>
        </p:nvSpPr>
        <p:spPr>
          <a:xfrm>
            <a:off x="0" y="0"/>
            <a:ext cx="100208" cy="6858000"/>
          </a:xfrm>
          <a:prstGeom prst="rect">
            <a:avLst/>
          </a:prstGeom>
          <a:solidFill>
            <a:srgbClr val="F4CE12"/>
          </a:solidFill>
          <a:ln w="12700" cap="flat" cmpd="sng">
            <a:solidFill>
              <a:srgbClr val="F4CE1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95" name="Google Shape;95;p46"/>
          <p:cNvSpPr txBox="1">
            <a:spLocks noGrp="1"/>
          </p:cNvSpPr>
          <p:nvPr>
            <p:ph type="dt" idx="10"/>
          </p:nvPr>
        </p:nvSpPr>
        <p:spPr>
          <a:xfrm>
            <a:off x="628650" y="6483926"/>
            <a:ext cx="2057400" cy="237549"/>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1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96" name="Google Shape;96;p46"/>
          <p:cNvSpPr txBox="1">
            <a:spLocks noGrp="1"/>
          </p:cNvSpPr>
          <p:nvPr>
            <p:ph type="ftr" idx="11"/>
          </p:nvPr>
        </p:nvSpPr>
        <p:spPr>
          <a:xfrm>
            <a:off x="3028950" y="6483926"/>
            <a:ext cx="3086100" cy="237549"/>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1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97" name="Google Shape;97;p46"/>
          <p:cNvSpPr txBox="1">
            <a:spLocks noGrp="1"/>
          </p:cNvSpPr>
          <p:nvPr>
            <p:ph type="sldNum" idx="12"/>
          </p:nvPr>
        </p:nvSpPr>
        <p:spPr>
          <a:xfrm>
            <a:off x="8416636" y="6529852"/>
            <a:ext cx="457199" cy="191623"/>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1_Section Header">
  <p:cSld name="1_Section Header">
    <p:spTree>
      <p:nvGrpSpPr>
        <p:cNvPr id="1" name="Shape 98"/>
        <p:cNvGrpSpPr/>
        <p:nvPr/>
      </p:nvGrpSpPr>
      <p:grpSpPr>
        <a:xfrm>
          <a:off x="0" y="0"/>
          <a:ext cx="0" cy="0"/>
          <a:chOff x="0" y="0"/>
          <a:chExt cx="0" cy="0"/>
        </a:xfrm>
      </p:grpSpPr>
      <p:pic>
        <p:nvPicPr>
          <p:cNvPr id="99" name="Google Shape;99;p47" descr="Community and Technical Colleges. Washington State Board."/>
          <p:cNvPicPr preferRelativeResize="0"/>
          <p:nvPr/>
        </p:nvPicPr>
        <p:blipFill rotWithShape="1">
          <a:blip r:embed="rId2">
            <a:alphaModFix/>
          </a:blip>
          <a:srcRect t="12671"/>
          <a:stretch/>
        </p:blipFill>
        <p:spPr>
          <a:xfrm>
            <a:off x="105297" y="154004"/>
            <a:ext cx="3286396" cy="1231537"/>
          </a:xfrm>
          <a:prstGeom prst="rect">
            <a:avLst/>
          </a:prstGeom>
          <a:noFill/>
          <a:ln>
            <a:noFill/>
          </a:ln>
        </p:spPr>
      </p:pic>
      <p:pic>
        <p:nvPicPr>
          <p:cNvPr id="100" name="Google Shape;100;p47" descr="Header triangles pattern"/>
          <p:cNvPicPr preferRelativeResize="0"/>
          <p:nvPr/>
        </p:nvPicPr>
        <p:blipFill rotWithShape="1">
          <a:blip r:embed="rId3">
            <a:alphaModFix/>
          </a:blip>
          <a:srcRect t="42264"/>
          <a:stretch/>
        </p:blipFill>
        <p:spPr>
          <a:xfrm>
            <a:off x="5076294" y="0"/>
            <a:ext cx="4067706" cy="1481791"/>
          </a:xfrm>
          <a:prstGeom prst="rect">
            <a:avLst/>
          </a:prstGeom>
          <a:noFill/>
          <a:ln>
            <a:noFill/>
          </a:ln>
        </p:spPr>
      </p:pic>
      <p:sp>
        <p:nvSpPr>
          <p:cNvPr id="101" name="Google Shape;101;p47"/>
          <p:cNvSpPr txBox="1">
            <a:spLocks noGrp="1"/>
          </p:cNvSpPr>
          <p:nvPr>
            <p:ph type="title"/>
          </p:nvPr>
        </p:nvSpPr>
        <p:spPr>
          <a:xfrm>
            <a:off x="623888" y="1709745"/>
            <a:ext cx="7886700" cy="2852737"/>
          </a:xfrm>
          <a:prstGeom prst="rect">
            <a:avLst/>
          </a:prstGeom>
          <a:noFill/>
          <a:ln>
            <a:noFill/>
          </a:ln>
        </p:spPr>
        <p:txBody>
          <a:bodyPr spcFirstLastPara="1" wrap="square" lIns="91425" tIns="91425" rIns="91425" bIns="91425" anchor="b" anchorCtr="0">
            <a:noAutofit/>
          </a:bodyPr>
          <a:lstStyle>
            <a:lvl1pPr marR="0" lvl="0" algn="l" rtl="0">
              <a:lnSpc>
                <a:spcPct val="90000"/>
              </a:lnSpc>
              <a:spcBef>
                <a:spcPts val="0"/>
              </a:spcBef>
              <a:spcAft>
                <a:spcPts val="0"/>
              </a:spcAft>
              <a:buClr>
                <a:srgbClr val="003764"/>
              </a:buClr>
              <a:buSzPts val="3500"/>
              <a:buFont typeface="Arial"/>
              <a:buNone/>
              <a:defRPr sz="3500" b="0" i="0" u="none" strike="noStrike" cap="none">
                <a:solidFill>
                  <a:srgbClr val="003764"/>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02" name="Google Shape;102;p47"/>
          <p:cNvSpPr txBox="1">
            <a:spLocks noGrp="1"/>
          </p:cNvSpPr>
          <p:nvPr>
            <p:ph type="body" idx="1"/>
          </p:nvPr>
        </p:nvSpPr>
        <p:spPr>
          <a:xfrm>
            <a:off x="623888" y="4589470"/>
            <a:ext cx="7886700" cy="1500187"/>
          </a:xfrm>
          <a:prstGeom prst="rect">
            <a:avLst/>
          </a:prstGeom>
          <a:noFill/>
          <a:ln>
            <a:noFill/>
          </a:ln>
        </p:spPr>
        <p:txBody>
          <a:bodyPr spcFirstLastPara="1" wrap="square" lIns="91425" tIns="91425" rIns="91425" bIns="91425" anchor="t" anchorCtr="0">
            <a:noAutofit/>
          </a:bodyPr>
          <a:lstStyle>
            <a:lvl1pPr marL="457200" marR="0" lvl="0" indent="-228600" algn="l" rtl="0">
              <a:lnSpc>
                <a:spcPct val="90000"/>
              </a:lnSpc>
              <a:spcBef>
                <a:spcPts val="1000"/>
              </a:spcBef>
              <a:spcAft>
                <a:spcPts val="0"/>
              </a:spcAft>
              <a:buClr>
                <a:srgbClr val="003764"/>
              </a:buClr>
              <a:buSzPts val="1800"/>
              <a:buFont typeface="Arial"/>
              <a:buNone/>
              <a:defRPr sz="1800" b="0" i="0" u="none" strike="noStrike" cap="none">
                <a:solidFill>
                  <a:srgbClr val="003764"/>
                </a:solidFill>
                <a:latin typeface="Arial"/>
                <a:ea typeface="Arial"/>
                <a:cs typeface="Arial"/>
                <a:sym typeface="Arial"/>
              </a:defRPr>
            </a:lvl1pPr>
            <a:lvl2pPr marL="914400" marR="0" lvl="1" indent="-228600" algn="l" rtl="0">
              <a:lnSpc>
                <a:spcPct val="90000"/>
              </a:lnSpc>
              <a:spcBef>
                <a:spcPts val="500"/>
              </a:spcBef>
              <a:spcAft>
                <a:spcPts val="0"/>
              </a:spcAft>
              <a:buClr>
                <a:srgbClr val="888888"/>
              </a:buClr>
              <a:buSzPts val="1500"/>
              <a:buFont typeface="Arial"/>
              <a:buNone/>
              <a:defRPr sz="1500" b="0" i="0" u="none" strike="noStrike" cap="none">
                <a:solidFill>
                  <a:srgbClr val="888888"/>
                </a:solidFill>
                <a:latin typeface="Arial"/>
                <a:ea typeface="Arial"/>
                <a:cs typeface="Arial"/>
                <a:sym typeface="Arial"/>
              </a:defRPr>
            </a:lvl2pPr>
            <a:lvl3pPr marL="1371600" marR="0" lvl="2" indent="-228600" algn="l" rtl="0">
              <a:lnSpc>
                <a:spcPct val="90000"/>
              </a:lnSpc>
              <a:spcBef>
                <a:spcPts val="500"/>
              </a:spcBef>
              <a:spcAft>
                <a:spcPts val="0"/>
              </a:spcAft>
              <a:buClr>
                <a:srgbClr val="888888"/>
              </a:buClr>
              <a:buSzPts val="1350"/>
              <a:buFont typeface="Arial"/>
              <a:buNone/>
              <a:defRPr sz="1350" b="0" i="0" u="none" strike="noStrike" cap="none">
                <a:solidFill>
                  <a:srgbClr val="888888"/>
                </a:solidFill>
                <a:latin typeface="Arial"/>
                <a:ea typeface="Arial"/>
                <a:cs typeface="Arial"/>
                <a:sym typeface="Arial"/>
              </a:defRPr>
            </a:lvl3pPr>
            <a:lvl4pPr marL="1828800" marR="0" lvl="3" indent="-228600" algn="l" rtl="0">
              <a:lnSpc>
                <a:spcPct val="90000"/>
              </a:lnSpc>
              <a:spcBef>
                <a:spcPts val="50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4pPr>
            <a:lvl5pPr marL="2286000" marR="0" lvl="4" indent="-228600" algn="l" rtl="0">
              <a:lnSpc>
                <a:spcPct val="90000"/>
              </a:lnSpc>
              <a:spcBef>
                <a:spcPts val="50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5pPr>
            <a:lvl6pPr marL="2743200" marR="0" lvl="5" indent="-228600" algn="l" rtl="0">
              <a:lnSpc>
                <a:spcPct val="90000"/>
              </a:lnSpc>
              <a:spcBef>
                <a:spcPts val="50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6pPr>
            <a:lvl7pPr marL="3200400" marR="0" lvl="6" indent="-228600" algn="l" rtl="0">
              <a:lnSpc>
                <a:spcPct val="90000"/>
              </a:lnSpc>
              <a:spcBef>
                <a:spcPts val="50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7pPr>
            <a:lvl8pPr marL="3657600" marR="0" lvl="7" indent="-228600" algn="l" rtl="0">
              <a:lnSpc>
                <a:spcPct val="90000"/>
              </a:lnSpc>
              <a:spcBef>
                <a:spcPts val="50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8pPr>
            <a:lvl9pPr marL="4114800" marR="0" lvl="8" indent="-228600" algn="l" rtl="0">
              <a:lnSpc>
                <a:spcPct val="90000"/>
              </a:lnSpc>
              <a:spcBef>
                <a:spcPts val="50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9pPr>
          </a:lstStyle>
          <a:p>
            <a:endParaRPr/>
          </a:p>
        </p:txBody>
      </p:sp>
      <p:sp>
        <p:nvSpPr>
          <p:cNvPr id="103" name="Google Shape;103;p47" descr="Yellow sidebar"/>
          <p:cNvSpPr/>
          <p:nvPr/>
        </p:nvSpPr>
        <p:spPr>
          <a:xfrm>
            <a:off x="0" y="0"/>
            <a:ext cx="100208" cy="6858000"/>
          </a:xfrm>
          <a:prstGeom prst="rect">
            <a:avLst/>
          </a:prstGeom>
          <a:solidFill>
            <a:srgbClr val="F4CE12"/>
          </a:solidFill>
          <a:ln w="12700" cap="flat" cmpd="sng">
            <a:solidFill>
              <a:srgbClr val="F4CE1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04" name="Google Shape;104;p47"/>
          <p:cNvSpPr txBox="1">
            <a:spLocks noGrp="1"/>
          </p:cNvSpPr>
          <p:nvPr>
            <p:ph type="dt" idx="10"/>
          </p:nvPr>
        </p:nvSpPr>
        <p:spPr>
          <a:xfrm>
            <a:off x="628650" y="6483926"/>
            <a:ext cx="2057400" cy="237549"/>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1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05" name="Google Shape;105;p47"/>
          <p:cNvSpPr txBox="1">
            <a:spLocks noGrp="1"/>
          </p:cNvSpPr>
          <p:nvPr>
            <p:ph type="ftr" idx="11"/>
          </p:nvPr>
        </p:nvSpPr>
        <p:spPr>
          <a:xfrm>
            <a:off x="3028950" y="6483926"/>
            <a:ext cx="3086100" cy="237549"/>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1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06" name="Google Shape;106;p47"/>
          <p:cNvSpPr txBox="1">
            <a:spLocks noGrp="1"/>
          </p:cNvSpPr>
          <p:nvPr>
            <p:ph type="sldNum" idx="12"/>
          </p:nvPr>
        </p:nvSpPr>
        <p:spPr>
          <a:xfrm>
            <a:off x="8416636" y="6529852"/>
            <a:ext cx="457199" cy="191623"/>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5"/>
        <p:cNvGrpSpPr/>
        <p:nvPr/>
      </p:nvGrpSpPr>
      <p:grpSpPr>
        <a:xfrm>
          <a:off x="0" y="0"/>
          <a:ext cx="0" cy="0"/>
          <a:chOff x="0" y="0"/>
          <a:chExt cx="0" cy="0"/>
        </a:xfrm>
      </p:grpSpPr>
      <p:pic>
        <p:nvPicPr>
          <p:cNvPr id="16" name="Google Shape;16;p38" descr="Community and Technical Colleges. Washington State Board"/>
          <p:cNvPicPr preferRelativeResize="0"/>
          <p:nvPr/>
        </p:nvPicPr>
        <p:blipFill rotWithShape="1">
          <a:blip r:embed="rId2">
            <a:alphaModFix/>
          </a:blip>
          <a:srcRect t="12671"/>
          <a:stretch/>
        </p:blipFill>
        <p:spPr>
          <a:xfrm>
            <a:off x="105297" y="154004"/>
            <a:ext cx="3286396" cy="1231537"/>
          </a:xfrm>
          <a:prstGeom prst="rect">
            <a:avLst/>
          </a:prstGeom>
          <a:noFill/>
          <a:ln>
            <a:noFill/>
          </a:ln>
        </p:spPr>
      </p:pic>
      <p:pic>
        <p:nvPicPr>
          <p:cNvPr id="17" name="Google Shape;17;p38" descr="Header triangles pattern"/>
          <p:cNvPicPr preferRelativeResize="0"/>
          <p:nvPr/>
        </p:nvPicPr>
        <p:blipFill rotWithShape="1">
          <a:blip r:embed="rId3">
            <a:alphaModFix/>
          </a:blip>
          <a:srcRect t="42264"/>
          <a:stretch/>
        </p:blipFill>
        <p:spPr>
          <a:xfrm>
            <a:off x="5076294" y="0"/>
            <a:ext cx="4067706" cy="1481791"/>
          </a:xfrm>
          <a:prstGeom prst="rect">
            <a:avLst/>
          </a:prstGeom>
          <a:noFill/>
          <a:ln>
            <a:noFill/>
          </a:ln>
        </p:spPr>
      </p:pic>
      <p:sp>
        <p:nvSpPr>
          <p:cNvPr id="18" name="Google Shape;18;p38"/>
          <p:cNvSpPr txBox="1">
            <a:spLocks noGrp="1"/>
          </p:cNvSpPr>
          <p:nvPr>
            <p:ph type="title"/>
          </p:nvPr>
        </p:nvSpPr>
        <p:spPr>
          <a:xfrm>
            <a:off x="536860" y="1549936"/>
            <a:ext cx="8336975" cy="797070"/>
          </a:xfrm>
          <a:prstGeom prst="rect">
            <a:avLst/>
          </a:prstGeom>
          <a:noFill/>
          <a:ln>
            <a:noFill/>
          </a:ln>
        </p:spPr>
        <p:txBody>
          <a:bodyPr spcFirstLastPara="1" wrap="square" lIns="91425" tIns="91425" rIns="91425" bIns="91425" anchor="t" anchorCtr="0">
            <a:noAutofit/>
          </a:bodyPr>
          <a:lstStyle>
            <a:lvl1pPr marR="0" lvl="0" algn="l" rtl="0">
              <a:lnSpc>
                <a:spcPct val="90000"/>
              </a:lnSpc>
              <a:spcBef>
                <a:spcPts val="0"/>
              </a:spcBef>
              <a:spcAft>
                <a:spcPts val="0"/>
              </a:spcAft>
              <a:buClr>
                <a:srgbClr val="003764"/>
              </a:buClr>
              <a:buSzPts val="3500"/>
              <a:buFont typeface="Arial"/>
              <a:buNone/>
              <a:defRPr sz="3500" b="0" i="0" u="none" strike="noStrike" cap="none">
                <a:solidFill>
                  <a:srgbClr val="003764"/>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9" name="Google Shape;19;p38"/>
          <p:cNvSpPr txBox="1">
            <a:spLocks noGrp="1"/>
          </p:cNvSpPr>
          <p:nvPr>
            <p:ph type="body" idx="1"/>
          </p:nvPr>
        </p:nvSpPr>
        <p:spPr>
          <a:xfrm>
            <a:off x="536860" y="2415155"/>
            <a:ext cx="8336975" cy="3757046"/>
          </a:xfrm>
          <a:prstGeom prst="rect">
            <a:avLst/>
          </a:prstGeom>
          <a:noFill/>
          <a:ln>
            <a:noFill/>
          </a:ln>
        </p:spPr>
        <p:txBody>
          <a:bodyPr spcFirstLastPara="1" wrap="square" lIns="91425" tIns="91425" rIns="91425" bIns="91425" anchor="t" anchorCtr="0">
            <a:noAutofit/>
          </a:bodyPr>
          <a:lstStyle>
            <a:lvl1pPr marL="457200" marR="0" lvl="0" indent="-406400" algn="l" rtl="0">
              <a:lnSpc>
                <a:spcPct val="90000"/>
              </a:lnSpc>
              <a:spcBef>
                <a:spcPts val="1000"/>
              </a:spcBef>
              <a:spcAft>
                <a:spcPts val="0"/>
              </a:spcAft>
              <a:buClr>
                <a:srgbClr val="003764"/>
              </a:buClr>
              <a:buSzPts val="2800"/>
              <a:buFont typeface="Arial"/>
              <a:buChar char="•"/>
              <a:defRPr sz="2800" b="0" i="0" u="none" strike="noStrike" cap="none">
                <a:solidFill>
                  <a:srgbClr val="003764"/>
                </a:solidFill>
                <a:latin typeface="Arial"/>
                <a:ea typeface="Arial"/>
                <a:cs typeface="Arial"/>
                <a:sym typeface="Arial"/>
              </a:defRPr>
            </a:lvl1pPr>
            <a:lvl2pPr marL="914400" marR="0" lvl="1" indent="-381000" algn="l" rtl="0">
              <a:lnSpc>
                <a:spcPct val="90000"/>
              </a:lnSpc>
              <a:spcBef>
                <a:spcPts val="500"/>
              </a:spcBef>
              <a:spcAft>
                <a:spcPts val="0"/>
              </a:spcAft>
              <a:buClr>
                <a:srgbClr val="003764"/>
              </a:buClr>
              <a:buSzPts val="2400"/>
              <a:buFont typeface="Arial"/>
              <a:buChar char="•"/>
              <a:defRPr sz="2400" b="0" i="0" u="none" strike="noStrike" cap="none">
                <a:solidFill>
                  <a:srgbClr val="003764"/>
                </a:solidFill>
                <a:latin typeface="Arial"/>
                <a:ea typeface="Arial"/>
                <a:cs typeface="Arial"/>
                <a:sym typeface="Arial"/>
              </a:defRPr>
            </a:lvl2pPr>
            <a:lvl3pPr marL="1371600" marR="0" lvl="2" indent="-355600" algn="l" rtl="0">
              <a:lnSpc>
                <a:spcPct val="90000"/>
              </a:lnSpc>
              <a:spcBef>
                <a:spcPts val="500"/>
              </a:spcBef>
              <a:spcAft>
                <a:spcPts val="0"/>
              </a:spcAft>
              <a:buClr>
                <a:srgbClr val="003764"/>
              </a:buClr>
              <a:buSzPts val="2000"/>
              <a:buFont typeface="Arial"/>
              <a:buChar char="•"/>
              <a:defRPr sz="2000" b="0" i="0" u="none" strike="noStrike" cap="none">
                <a:solidFill>
                  <a:srgbClr val="003764"/>
                </a:solidFill>
                <a:latin typeface="Arial"/>
                <a:ea typeface="Arial"/>
                <a:cs typeface="Arial"/>
                <a:sym typeface="Arial"/>
              </a:defRPr>
            </a:lvl3pPr>
            <a:lvl4pPr marL="1828800" marR="0" lvl="3" indent="-342900" algn="l" rtl="0">
              <a:lnSpc>
                <a:spcPct val="90000"/>
              </a:lnSpc>
              <a:spcBef>
                <a:spcPts val="500"/>
              </a:spcBef>
              <a:spcAft>
                <a:spcPts val="0"/>
              </a:spcAft>
              <a:buClr>
                <a:srgbClr val="003764"/>
              </a:buClr>
              <a:buSzPts val="1800"/>
              <a:buFont typeface="Arial"/>
              <a:buChar char="•"/>
              <a:defRPr sz="1800" b="0" i="0" u="none" strike="noStrike" cap="none">
                <a:solidFill>
                  <a:srgbClr val="003764"/>
                </a:solidFill>
                <a:latin typeface="Arial"/>
                <a:ea typeface="Arial"/>
                <a:cs typeface="Arial"/>
                <a:sym typeface="Arial"/>
              </a:defRPr>
            </a:lvl4pPr>
            <a:lvl5pPr marL="2286000" marR="0" lvl="4" indent="-342900" algn="l" rtl="0">
              <a:lnSpc>
                <a:spcPct val="90000"/>
              </a:lnSpc>
              <a:spcBef>
                <a:spcPts val="500"/>
              </a:spcBef>
              <a:spcAft>
                <a:spcPts val="0"/>
              </a:spcAft>
              <a:buClr>
                <a:srgbClr val="003764"/>
              </a:buClr>
              <a:buSzPts val="1800"/>
              <a:buFont typeface="Arial"/>
              <a:buChar char="•"/>
              <a:defRPr sz="1800" b="0" i="0" u="none" strike="noStrike" cap="none">
                <a:solidFill>
                  <a:srgbClr val="003764"/>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0" name="Google Shape;20;p38" descr="Yellow sidebar"/>
          <p:cNvSpPr/>
          <p:nvPr/>
        </p:nvSpPr>
        <p:spPr>
          <a:xfrm>
            <a:off x="0" y="0"/>
            <a:ext cx="100208" cy="6858000"/>
          </a:xfrm>
          <a:prstGeom prst="rect">
            <a:avLst/>
          </a:prstGeom>
          <a:solidFill>
            <a:srgbClr val="F4CE12"/>
          </a:solidFill>
          <a:ln w="12700" cap="flat" cmpd="sng">
            <a:solidFill>
              <a:srgbClr val="F4CE1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1" name="Google Shape;21;p38"/>
          <p:cNvSpPr txBox="1">
            <a:spLocks noGrp="1"/>
          </p:cNvSpPr>
          <p:nvPr>
            <p:ph type="dt" idx="10"/>
          </p:nvPr>
        </p:nvSpPr>
        <p:spPr>
          <a:xfrm>
            <a:off x="628650" y="6483926"/>
            <a:ext cx="2057400" cy="237549"/>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1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22" name="Google Shape;22;p38"/>
          <p:cNvSpPr txBox="1">
            <a:spLocks noGrp="1"/>
          </p:cNvSpPr>
          <p:nvPr>
            <p:ph type="ftr" idx="11"/>
          </p:nvPr>
        </p:nvSpPr>
        <p:spPr>
          <a:xfrm>
            <a:off x="3028950" y="6483926"/>
            <a:ext cx="3086100" cy="237549"/>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1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23" name="Google Shape;23;p38"/>
          <p:cNvSpPr txBox="1">
            <a:spLocks noGrp="1"/>
          </p:cNvSpPr>
          <p:nvPr>
            <p:ph type="sldNum" idx="12"/>
          </p:nvPr>
        </p:nvSpPr>
        <p:spPr>
          <a:xfrm>
            <a:off x="8406245" y="6483926"/>
            <a:ext cx="467590" cy="237549"/>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Final Slide">
  <p:cSld name="Final Slide">
    <p:spTree>
      <p:nvGrpSpPr>
        <p:cNvPr id="1" name="Shape 24"/>
        <p:cNvGrpSpPr/>
        <p:nvPr/>
      </p:nvGrpSpPr>
      <p:grpSpPr>
        <a:xfrm>
          <a:off x="0" y="0"/>
          <a:ext cx="0" cy="0"/>
          <a:chOff x="0" y="0"/>
          <a:chExt cx="0" cy="0"/>
        </a:xfrm>
      </p:grpSpPr>
      <p:pic>
        <p:nvPicPr>
          <p:cNvPr id="25" name="Google Shape;25;p39" descr="Community and Technical Colleges. Washington State Board."/>
          <p:cNvPicPr preferRelativeResize="0"/>
          <p:nvPr/>
        </p:nvPicPr>
        <p:blipFill rotWithShape="1">
          <a:blip r:embed="rId2">
            <a:alphaModFix/>
          </a:blip>
          <a:srcRect t="12671"/>
          <a:stretch/>
        </p:blipFill>
        <p:spPr>
          <a:xfrm>
            <a:off x="105297" y="154004"/>
            <a:ext cx="3286396" cy="1231537"/>
          </a:xfrm>
          <a:prstGeom prst="rect">
            <a:avLst/>
          </a:prstGeom>
          <a:noFill/>
          <a:ln>
            <a:noFill/>
          </a:ln>
        </p:spPr>
      </p:pic>
      <p:pic>
        <p:nvPicPr>
          <p:cNvPr id="26" name="Google Shape;26;p39" descr="Header triangles pattern"/>
          <p:cNvPicPr preferRelativeResize="0"/>
          <p:nvPr/>
        </p:nvPicPr>
        <p:blipFill rotWithShape="1">
          <a:blip r:embed="rId3">
            <a:alphaModFix/>
          </a:blip>
          <a:srcRect t="42264"/>
          <a:stretch/>
        </p:blipFill>
        <p:spPr>
          <a:xfrm>
            <a:off x="5076294" y="0"/>
            <a:ext cx="4067706" cy="1481791"/>
          </a:xfrm>
          <a:prstGeom prst="rect">
            <a:avLst/>
          </a:prstGeom>
          <a:noFill/>
          <a:ln>
            <a:noFill/>
          </a:ln>
        </p:spPr>
      </p:pic>
      <p:sp>
        <p:nvSpPr>
          <p:cNvPr id="27" name="Google Shape;27;p39"/>
          <p:cNvSpPr txBox="1">
            <a:spLocks noGrp="1"/>
          </p:cNvSpPr>
          <p:nvPr>
            <p:ph type="title"/>
          </p:nvPr>
        </p:nvSpPr>
        <p:spPr>
          <a:xfrm>
            <a:off x="628650" y="1476958"/>
            <a:ext cx="7886700" cy="611619"/>
          </a:xfrm>
          <a:prstGeom prst="rect">
            <a:avLst/>
          </a:prstGeom>
          <a:noFill/>
          <a:ln>
            <a:noFill/>
          </a:ln>
        </p:spPr>
        <p:txBody>
          <a:bodyPr spcFirstLastPara="1" wrap="square" lIns="91425" tIns="91425" rIns="91425" bIns="91425" anchor="t" anchorCtr="0">
            <a:noAutofit/>
          </a:bodyPr>
          <a:lstStyle>
            <a:lvl1pPr marR="0" lvl="0" algn="l" rtl="0">
              <a:lnSpc>
                <a:spcPct val="90000"/>
              </a:lnSpc>
              <a:spcBef>
                <a:spcPts val="0"/>
              </a:spcBef>
              <a:spcAft>
                <a:spcPts val="0"/>
              </a:spcAft>
              <a:buClr>
                <a:srgbClr val="003764"/>
              </a:buClr>
              <a:buSzPts val="3500"/>
              <a:buFont typeface="Arial"/>
              <a:buNone/>
              <a:defRPr sz="3500" b="0" i="0" u="none" strike="noStrike" cap="none">
                <a:solidFill>
                  <a:srgbClr val="003764"/>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8" name="Google Shape;28;p39"/>
          <p:cNvSpPr txBox="1">
            <a:spLocks noGrp="1"/>
          </p:cNvSpPr>
          <p:nvPr>
            <p:ph type="body" idx="1"/>
          </p:nvPr>
        </p:nvSpPr>
        <p:spPr>
          <a:xfrm>
            <a:off x="628650" y="2265367"/>
            <a:ext cx="7886700" cy="3428855"/>
          </a:xfrm>
          <a:prstGeom prst="rect">
            <a:avLst/>
          </a:prstGeom>
          <a:noFill/>
          <a:ln>
            <a:noFill/>
          </a:ln>
        </p:spPr>
        <p:txBody>
          <a:bodyPr spcFirstLastPara="1" wrap="square" lIns="91425" tIns="91425" rIns="91425" bIns="91425" anchor="t" anchorCtr="0">
            <a:noAutofit/>
          </a:bodyPr>
          <a:lstStyle>
            <a:lvl1pPr marL="457200" marR="0" lvl="0" indent="-406400" algn="l" rtl="0">
              <a:lnSpc>
                <a:spcPct val="90000"/>
              </a:lnSpc>
              <a:spcBef>
                <a:spcPts val="750"/>
              </a:spcBef>
              <a:spcAft>
                <a:spcPts val="0"/>
              </a:spcAft>
              <a:buClr>
                <a:srgbClr val="003764"/>
              </a:buClr>
              <a:buSzPts val="2800"/>
              <a:buFont typeface="Arial"/>
              <a:buChar char="•"/>
              <a:defRPr sz="2800" b="0" i="0" u="none" strike="noStrike" cap="none">
                <a:solidFill>
                  <a:srgbClr val="003764"/>
                </a:solidFill>
                <a:latin typeface="Arial"/>
                <a:ea typeface="Arial"/>
                <a:cs typeface="Arial"/>
                <a:sym typeface="Arial"/>
              </a:defRPr>
            </a:lvl1pPr>
            <a:lvl2pPr marL="914400" marR="0" lvl="1" indent="-228600" algn="l" rtl="0">
              <a:lnSpc>
                <a:spcPct val="90000"/>
              </a:lnSpc>
              <a:spcBef>
                <a:spcPts val="500"/>
              </a:spcBef>
              <a:spcAft>
                <a:spcPts val="0"/>
              </a:spcAft>
              <a:buClr>
                <a:srgbClr val="003764"/>
              </a:buClr>
              <a:buSzPts val="2400"/>
              <a:buFont typeface="Arial"/>
              <a:buNone/>
              <a:defRPr sz="2400" b="0" i="0" u="none" strike="noStrike" cap="none">
                <a:solidFill>
                  <a:srgbClr val="003764"/>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pic>
        <p:nvPicPr>
          <p:cNvPr id="29" name="Google Shape;29;p39" descr="CC. Creative Commons license, attribution alone"/>
          <p:cNvPicPr preferRelativeResize="0"/>
          <p:nvPr/>
        </p:nvPicPr>
        <p:blipFill rotWithShape="1">
          <a:blip r:embed="rId4">
            <a:alphaModFix/>
          </a:blip>
          <a:srcRect/>
          <a:stretch/>
        </p:blipFill>
        <p:spPr>
          <a:xfrm>
            <a:off x="628650" y="6399147"/>
            <a:ext cx="835224" cy="298730"/>
          </a:xfrm>
          <a:prstGeom prst="rect">
            <a:avLst/>
          </a:prstGeom>
          <a:noFill/>
          <a:ln>
            <a:noFill/>
          </a:ln>
        </p:spPr>
      </p:pic>
      <p:sp>
        <p:nvSpPr>
          <p:cNvPr id="30" name="Google Shape;30;p39"/>
          <p:cNvSpPr txBox="1"/>
          <p:nvPr/>
        </p:nvSpPr>
        <p:spPr>
          <a:xfrm>
            <a:off x="1454322" y="6445499"/>
            <a:ext cx="3784962" cy="20774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750"/>
              <a:buFont typeface="Arial"/>
              <a:buNone/>
            </a:pPr>
            <a:r>
              <a:rPr lang="en-US" sz="750" b="0" i="1" u="none" strike="noStrike" cap="none">
                <a:solidFill>
                  <a:srgbClr val="7F7F7F"/>
                </a:solidFill>
                <a:latin typeface="Arial"/>
                <a:ea typeface="Arial"/>
                <a:cs typeface="Arial"/>
                <a:sym typeface="Arial"/>
              </a:rPr>
              <a:t>Note: All material licensed under Creative Commons Attribution 4.0 International License.</a:t>
            </a:r>
            <a:endParaRPr sz="1400" b="0" i="0" u="none" strike="noStrike" cap="none">
              <a:solidFill>
                <a:srgbClr val="000000"/>
              </a:solidFill>
              <a:latin typeface="Arial"/>
              <a:ea typeface="Arial"/>
              <a:cs typeface="Arial"/>
              <a:sym typeface="Arial"/>
            </a:endParaRPr>
          </a:p>
        </p:txBody>
      </p:sp>
      <p:sp>
        <p:nvSpPr>
          <p:cNvPr id="31" name="Google Shape;31;p39" descr="Yellow sidebar"/>
          <p:cNvSpPr/>
          <p:nvPr/>
        </p:nvSpPr>
        <p:spPr>
          <a:xfrm>
            <a:off x="0" y="0"/>
            <a:ext cx="100208" cy="6858000"/>
          </a:xfrm>
          <a:prstGeom prst="rect">
            <a:avLst/>
          </a:prstGeom>
          <a:solidFill>
            <a:srgbClr val="F4CE12"/>
          </a:solidFill>
          <a:ln w="12700" cap="flat" cmpd="sng">
            <a:solidFill>
              <a:srgbClr val="F4CE1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32"/>
        <p:cNvGrpSpPr/>
        <p:nvPr/>
      </p:nvGrpSpPr>
      <p:grpSpPr>
        <a:xfrm>
          <a:off x="0" y="0"/>
          <a:ext cx="0" cy="0"/>
          <a:chOff x="0" y="0"/>
          <a:chExt cx="0" cy="0"/>
        </a:xfrm>
      </p:grpSpPr>
      <p:pic>
        <p:nvPicPr>
          <p:cNvPr id="33" name="Google Shape;33;p40" descr="Community and Technical Colleges. Washington State Board."/>
          <p:cNvPicPr preferRelativeResize="0"/>
          <p:nvPr/>
        </p:nvPicPr>
        <p:blipFill rotWithShape="1">
          <a:blip r:embed="rId2">
            <a:alphaModFix/>
          </a:blip>
          <a:srcRect t="12671"/>
          <a:stretch/>
        </p:blipFill>
        <p:spPr>
          <a:xfrm>
            <a:off x="105297" y="154004"/>
            <a:ext cx="3286396" cy="1231537"/>
          </a:xfrm>
          <a:prstGeom prst="rect">
            <a:avLst/>
          </a:prstGeom>
          <a:noFill/>
          <a:ln>
            <a:noFill/>
          </a:ln>
        </p:spPr>
      </p:pic>
      <p:pic>
        <p:nvPicPr>
          <p:cNvPr id="34" name="Google Shape;34;p40" descr="Header triangles pattern"/>
          <p:cNvPicPr preferRelativeResize="0"/>
          <p:nvPr/>
        </p:nvPicPr>
        <p:blipFill rotWithShape="1">
          <a:blip r:embed="rId3">
            <a:alphaModFix/>
          </a:blip>
          <a:srcRect t="42264"/>
          <a:stretch/>
        </p:blipFill>
        <p:spPr>
          <a:xfrm>
            <a:off x="5076294" y="0"/>
            <a:ext cx="4067706" cy="1481791"/>
          </a:xfrm>
          <a:prstGeom prst="rect">
            <a:avLst/>
          </a:prstGeom>
          <a:noFill/>
          <a:ln>
            <a:noFill/>
          </a:ln>
        </p:spPr>
      </p:pic>
      <p:sp>
        <p:nvSpPr>
          <p:cNvPr id="35" name="Google Shape;35;p40"/>
          <p:cNvSpPr txBox="1">
            <a:spLocks noGrp="1"/>
          </p:cNvSpPr>
          <p:nvPr>
            <p:ph type="title"/>
          </p:nvPr>
        </p:nvSpPr>
        <p:spPr>
          <a:xfrm>
            <a:off x="582468" y="1709744"/>
            <a:ext cx="8270588" cy="2852737"/>
          </a:xfrm>
          <a:prstGeom prst="rect">
            <a:avLst/>
          </a:prstGeom>
          <a:noFill/>
          <a:ln>
            <a:noFill/>
          </a:ln>
        </p:spPr>
        <p:txBody>
          <a:bodyPr spcFirstLastPara="1" wrap="square" lIns="91425" tIns="91425" rIns="91425" bIns="91425" anchor="b" anchorCtr="0">
            <a:noAutofit/>
          </a:bodyPr>
          <a:lstStyle>
            <a:lvl1pPr marR="0" lvl="0" algn="l" rtl="0">
              <a:lnSpc>
                <a:spcPct val="90000"/>
              </a:lnSpc>
              <a:spcBef>
                <a:spcPts val="0"/>
              </a:spcBef>
              <a:spcAft>
                <a:spcPts val="0"/>
              </a:spcAft>
              <a:buClr>
                <a:srgbClr val="003764"/>
              </a:buClr>
              <a:buSzPts val="4800"/>
              <a:buFont typeface="Arial"/>
              <a:buNone/>
              <a:defRPr sz="4800" b="0" i="0" u="none" strike="noStrike" cap="none">
                <a:solidFill>
                  <a:srgbClr val="003764"/>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6" name="Google Shape;36;p40"/>
          <p:cNvSpPr txBox="1">
            <a:spLocks noGrp="1"/>
          </p:cNvSpPr>
          <p:nvPr>
            <p:ph type="body" idx="1"/>
          </p:nvPr>
        </p:nvSpPr>
        <p:spPr>
          <a:xfrm>
            <a:off x="582468" y="4589469"/>
            <a:ext cx="8270588" cy="1500187"/>
          </a:xfrm>
          <a:prstGeom prst="rect">
            <a:avLst/>
          </a:prstGeom>
          <a:noFill/>
          <a:ln>
            <a:noFill/>
          </a:ln>
        </p:spPr>
        <p:txBody>
          <a:bodyPr spcFirstLastPara="1" wrap="square" lIns="91425" tIns="91425" rIns="91425" bIns="91425" anchor="t" anchorCtr="0">
            <a:noAutofit/>
          </a:bodyPr>
          <a:lstStyle>
            <a:lvl1pPr marL="457200" marR="0" lvl="0" indent="-228600" algn="l" rtl="0">
              <a:lnSpc>
                <a:spcPct val="90000"/>
              </a:lnSpc>
              <a:spcBef>
                <a:spcPts val="1000"/>
              </a:spcBef>
              <a:spcAft>
                <a:spcPts val="0"/>
              </a:spcAft>
              <a:buClr>
                <a:srgbClr val="003764"/>
              </a:buClr>
              <a:buSzPts val="2400"/>
              <a:buFont typeface="Arial"/>
              <a:buNone/>
              <a:defRPr sz="2400" b="0" i="0" u="none" strike="noStrike" cap="none">
                <a:solidFill>
                  <a:srgbClr val="003764"/>
                </a:solidFill>
                <a:latin typeface="Arial"/>
                <a:ea typeface="Arial"/>
                <a:cs typeface="Arial"/>
                <a:sym typeface="Arial"/>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Arial"/>
                <a:ea typeface="Arial"/>
                <a:cs typeface="Arial"/>
                <a:sym typeface="Arial"/>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Arial"/>
                <a:ea typeface="Arial"/>
                <a:cs typeface="Arial"/>
                <a:sym typeface="Arial"/>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Arial"/>
                <a:ea typeface="Arial"/>
                <a:cs typeface="Arial"/>
                <a:sym typeface="Arial"/>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Arial"/>
                <a:ea typeface="Arial"/>
                <a:cs typeface="Arial"/>
                <a:sym typeface="Arial"/>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Arial"/>
                <a:ea typeface="Arial"/>
                <a:cs typeface="Arial"/>
                <a:sym typeface="Arial"/>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Arial"/>
                <a:ea typeface="Arial"/>
                <a:cs typeface="Arial"/>
                <a:sym typeface="Arial"/>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Arial"/>
                <a:ea typeface="Arial"/>
                <a:cs typeface="Arial"/>
                <a:sym typeface="Arial"/>
              </a:defRPr>
            </a:lvl9pPr>
          </a:lstStyle>
          <a:p>
            <a:endParaRPr/>
          </a:p>
        </p:txBody>
      </p:sp>
      <p:sp>
        <p:nvSpPr>
          <p:cNvPr id="37" name="Google Shape;37;p40" descr="Yellow sidebar"/>
          <p:cNvSpPr/>
          <p:nvPr/>
        </p:nvSpPr>
        <p:spPr>
          <a:xfrm>
            <a:off x="0" y="0"/>
            <a:ext cx="100208" cy="6858000"/>
          </a:xfrm>
          <a:prstGeom prst="rect">
            <a:avLst/>
          </a:prstGeom>
          <a:solidFill>
            <a:srgbClr val="F4CE12"/>
          </a:solidFill>
          <a:ln w="12700" cap="flat" cmpd="sng">
            <a:solidFill>
              <a:srgbClr val="F4CE1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8" name="Google Shape;38;p40"/>
          <p:cNvSpPr txBox="1">
            <a:spLocks noGrp="1"/>
          </p:cNvSpPr>
          <p:nvPr>
            <p:ph type="dt" idx="10"/>
          </p:nvPr>
        </p:nvSpPr>
        <p:spPr>
          <a:xfrm>
            <a:off x="628650" y="6483926"/>
            <a:ext cx="2057400" cy="237549"/>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1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39" name="Google Shape;39;p40"/>
          <p:cNvSpPr txBox="1">
            <a:spLocks noGrp="1"/>
          </p:cNvSpPr>
          <p:nvPr>
            <p:ph type="ftr" idx="11"/>
          </p:nvPr>
        </p:nvSpPr>
        <p:spPr>
          <a:xfrm>
            <a:off x="3028950" y="6483926"/>
            <a:ext cx="3086100" cy="237549"/>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1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40" name="Google Shape;40;p40"/>
          <p:cNvSpPr txBox="1">
            <a:spLocks noGrp="1"/>
          </p:cNvSpPr>
          <p:nvPr>
            <p:ph type="sldNum" idx="12"/>
          </p:nvPr>
        </p:nvSpPr>
        <p:spPr>
          <a:xfrm>
            <a:off x="8416636" y="6529852"/>
            <a:ext cx="457199" cy="191623"/>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41"/>
        <p:cNvGrpSpPr/>
        <p:nvPr/>
      </p:nvGrpSpPr>
      <p:grpSpPr>
        <a:xfrm>
          <a:off x="0" y="0"/>
          <a:ext cx="0" cy="0"/>
          <a:chOff x="0" y="0"/>
          <a:chExt cx="0" cy="0"/>
        </a:xfrm>
      </p:grpSpPr>
      <p:pic>
        <p:nvPicPr>
          <p:cNvPr id="42" name="Google Shape;42;p41" descr="Community and Technical Colleges. Washington State Board."/>
          <p:cNvPicPr preferRelativeResize="0"/>
          <p:nvPr/>
        </p:nvPicPr>
        <p:blipFill rotWithShape="1">
          <a:blip r:embed="rId2">
            <a:alphaModFix/>
          </a:blip>
          <a:srcRect t="12671"/>
          <a:stretch/>
        </p:blipFill>
        <p:spPr>
          <a:xfrm>
            <a:off x="105297" y="154004"/>
            <a:ext cx="3286396" cy="1231537"/>
          </a:xfrm>
          <a:prstGeom prst="rect">
            <a:avLst/>
          </a:prstGeom>
          <a:noFill/>
          <a:ln>
            <a:noFill/>
          </a:ln>
        </p:spPr>
      </p:pic>
      <p:pic>
        <p:nvPicPr>
          <p:cNvPr id="43" name="Google Shape;43;p41" descr="Header triangles pattern"/>
          <p:cNvPicPr preferRelativeResize="0"/>
          <p:nvPr/>
        </p:nvPicPr>
        <p:blipFill rotWithShape="1">
          <a:blip r:embed="rId3">
            <a:alphaModFix/>
          </a:blip>
          <a:srcRect t="42264"/>
          <a:stretch/>
        </p:blipFill>
        <p:spPr>
          <a:xfrm>
            <a:off x="5076294" y="0"/>
            <a:ext cx="4067706" cy="1481791"/>
          </a:xfrm>
          <a:prstGeom prst="rect">
            <a:avLst/>
          </a:prstGeom>
          <a:noFill/>
          <a:ln>
            <a:noFill/>
          </a:ln>
        </p:spPr>
      </p:pic>
      <p:sp>
        <p:nvSpPr>
          <p:cNvPr id="44" name="Google Shape;44;p41"/>
          <p:cNvSpPr txBox="1">
            <a:spLocks noGrp="1"/>
          </p:cNvSpPr>
          <p:nvPr>
            <p:ph type="title"/>
          </p:nvPr>
        </p:nvSpPr>
        <p:spPr>
          <a:xfrm>
            <a:off x="422561" y="1462241"/>
            <a:ext cx="8534403" cy="719850"/>
          </a:xfrm>
          <a:prstGeom prst="rect">
            <a:avLst/>
          </a:prstGeom>
          <a:noFill/>
          <a:ln>
            <a:noFill/>
          </a:ln>
        </p:spPr>
        <p:txBody>
          <a:bodyPr spcFirstLastPara="1" wrap="square" lIns="91425" tIns="91425" rIns="91425" bIns="91425" anchor="t" anchorCtr="0">
            <a:noAutofit/>
          </a:bodyPr>
          <a:lstStyle>
            <a:lvl1pPr marR="0" lvl="0" algn="l" rtl="0">
              <a:lnSpc>
                <a:spcPct val="90000"/>
              </a:lnSpc>
              <a:spcBef>
                <a:spcPts val="0"/>
              </a:spcBef>
              <a:spcAft>
                <a:spcPts val="0"/>
              </a:spcAft>
              <a:buClr>
                <a:srgbClr val="003764"/>
              </a:buClr>
              <a:buSzPts val="3500"/>
              <a:buFont typeface="Arial"/>
              <a:buNone/>
              <a:defRPr sz="3500" b="0" i="0" u="none" strike="noStrike" cap="none">
                <a:solidFill>
                  <a:srgbClr val="003764"/>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45" name="Google Shape;45;p41"/>
          <p:cNvSpPr txBox="1">
            <a:spLocks noGrp="1"/>
          </p:cNvSpPr>
          <p:nvPr>
            <p:ph type="body" idx="1"/>
          </p:nvPr>
        </p:nvSpPr>
        <p:spPr>
          <a:xfrm>
            <a:off x="422561" y="2400300"/>
            <a:ext cx="4014357" cy="3969327"/>
          </a:xfrm>
          <a:prstGeom prst="rect">
            <a:avLst/>
          </a:prstGeom>
          <a:noFill/>
          <a:ln>
            <a:noFill/>
          </a:ln>
        </p:spPr>
        <p:txBody>
          <a:bodyPr spcFirstLastPara="1" wrap="square" lIns="91425" tIns="91425" rIns="91425" bIns="91425" anchor="t" anchorCtr="0">
            <a:noAutofit/>
          </a:bodyPr>
          <a:lstStyle>
            <a:lvl1pPr marL="457200" marR="0" lvl="0" indent="-406400" algn="l" rtl="0">
              <a:lnSpc>
                <a:spcPct val="90000"/>
              </a:lnSpc>
              <a:spcBef>
                <a:spcPts val="1000"/>
              </a:spcBef>
              <a:spcAft>
                <a:spcPts val="0"/>
              </a:spcAft>
              <a:buClr>
                <a:srgbClr val="003764"/>
              </a:buClr>
              <a:buSzPts val="2800"/>
              <a:buFont typeface="Arial"/>
              <a:buChar char="•"/>
              <a:defRPr sz="2800" b="0" i="0" u="none" strike="noStrike" cap="none">
                <a:solidFill>
                  <a:srgbClr val="003764"/>
                </a:solidFill>
                <a:latin typeface="Arial"/>
                <a:ea typeface="Arial"/>
                <a:cs typeface="Arial"/>
                <a:sym typeface="Arial"/>
              </a:defRPr>
            </a:lvl1pPr>
            <a:lvl2pPr marL="914400" marR="0" lvl="1" indent="-381000" algn="l" rtl="0">
              <a:lnSpc>
                <a:spcPct val="90000"/>
              </a:lnSpc>
              <a:spcBef>
                <a:spcPts val="500"/>
              </a:spcBef>
              <a:spcAft>
                <a:spcPts val="0"/>
              </a:spcAft>
              <a:buClr>
                <a:srgbClr val="003764"/>
              </a:buClr>
              <a:buSzPts val="2400"/>
              <a:buFont typeface="Arial"/>
              <a:buChar char="•"/>
              <a:defRPr sz="2400" b="0" i="0" u="none" strike="noStrike" cap="none">
                <a:solidFill>
                  <a:srgbClr val="003764"/>
                </a:solidFill>
                <a:latin typeface="Arial"/>
                <a:ea typeface="Arial"/>
                <a:cs typeface="Arial"/>
                <a:sym typeface="Arial"/>
              </a:defRPr>
            </a:lvl2pPr>
            <a:lvl3pPr marL="1371600" marR="0" lvl="2" indent="-355600" algn="l" rtl="0">
              <a:lnSpc>
                <a:spcPct val="90000"/>
              </a:lnSpc>
              <a:spcBef>
                <a:spcPts val="500"/>
              </a:spcBef>
              <a:spcAft>
                <a:spcPts val="0"/>
              </a:spcAft>
              <a:buClr>
                <a:srgbClr val="003764"/>
              </a:buClr>
              <a:buSzPts val="2000"/>
              <a:buFont typeface="Arial"/>
              <a:buChar char="•"/>
              <a:defRPr sz="2000" b="0" i="0" u="none" strike="noStrike" cap="none">
                <a:solidFill>
                  <a:srgbClr val="003764"/>
                </a:solidFill>
                <a:latin typeface="Arial"/>
                <a:ea typeface="Arial"/>
                <a:cs typeface="Arial"/>
                <a:sym typeface="Arial"/>
              </a:defRPr>
            </a:lvl3pPr>
            <a:lvl4pPr marL="1828800" marR="0" lvl="3" indent="-342900" algn="l" rtl="0">
              <a:lnSpc>
                <a:spcPct val="90000"/>
              </a:lnSpc>
              <a:spcBef>
                <a:spcPts val="500"/>
              </a:spcBef>
              <a:spcAft>
                <a:spcPts val="0"/>
              </a:spcAft>
              <a:buClr>
                <a:srgbClr val="003764"/>
              </a:buClr>
              <a:buSzPts val="1800"/>
              <a:buFont typeface="Arial"/>
              <a:buChar char="•"/>
              <a:defRPr sz="1800" b="0" i="0" u="none" strike="noStrike" cap="none">
                <a:solidFill>
                  <a:srgbClr val="003764"/>
                </a:solidFill>
                <a:latin typeface="Arial"/>
                <a:ea typeface="Arial"/>
                <a:cs typeface="Arial"/>
                <a:sym typeface="Arial"/>
              </a:defRPr>
            </a:lvl4pPr>
            <a:lvl5pPr marL="2286000" marR="0" lvl="4" indent="-342900" algn="l" rtl="0">
              <a:lnSpc>
                <a:spcPct val="90000"/>
              </a:lnSpc>
              <a:spcBef>
                <a:spcPts val="500"/>
              </a:spcBef>
              <a:spcAft>
                <a:spcPts val="0"/>
              </a:spcAft>
              <a:buClr>
                <a:srgbClr val="003764"/>
              </a:buClr>
              <a:buSzPts val="1800"/>
              <a:buFont typeface="Arial"/>
              <a:buChar char="•"/>
              <a:defRPr sz="1800" b="0" i="0" u="none" strike="noStrike" cap="none">
                <a:solidFill>
                  <a:srgbClr val="003764"/>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6" name="Google Shape;46;p41"/>
          <p:cNvSpPr txBox="1">
            <a:spLocks noGrp="1"/>
          </p:cNvSpPr>
          <p:nvPr>
            <p:ph type="body" idx="2"/>
          </p:nvPr>
        </p:nvSpPr>
        <p:spPr>
          <a:xfrm>
            <a:off x="4759271" y="2400304"/>
            <a:ext cx="4197693" cy="3969323"/>
          </a:xfrm>
          <a:prstGeom prst="rect">
            <a:avLst/>
          </a:prstGeom>
          <a:noFill/>
          <a:ln>
            <a:noFill/>
          </a:ln>
        </p:spPr>
        <p:txBody>
          <a:bodyPr spcFirstLastPara="1" wrap="square" lIns="91425" tIns="91425" rIns="91425" bIns="91425" anchor="t" anchorCtr="0">
            <a:noAutofit/>
          </a:bodyPr>
          <a:lstStyle>
            <a:lvl1pPr marL="457200" marR="0" lvl="0" indent="-406400" algn="l" rtl="0">
              <a:lnSpc>
                <a:spcPct val="90000"/>
              </a:lnSpc>
              <a:spcBef>
                <a:spcPts val="1000"/>
              </a:spcBef>
              <a:spcAft>
                <a:spcPts val="0"/>
              </a:spcAft>
              <a:buClr>
                <a:srgbClr val="003764"/>
              </a:buClr>
              <a:buSzPts val="2800"/>
              <a:buFont typeface="Arial"/>
              <a:buChar char="•"/>
              <a:defRPr sz="2800" b="0" i="0" u="none" strike="noStrike" cap="none">
                <a:solidFill>
                  <a:srgbClr val="003764"/>
                </a:solidFill>
                <a:latin typeface="Arial"/>
                <a:ea typeface="Arial"/>
                <a:cs typeface="Arial"/>
                <a:sym typeface="Arial"/>
              </a:defRPr>
            </a:lvl1pPr>
            <a:lvl2pPr marL="914400" marR="0" lvl="1" indent="-381000" algn="l" rtl="0">
              <a:lnSpc>
                <a:spcPct val="90000"/>
              </a:lnSpc>
              <a:spcBef>
                <a:spcPts val="500"/>
              </a:spcBef>
              <a:spcAft>
                <a:spcPts val="0"/>
              </a:spcAft>
              <a:buClr>
                <a:srgbClr val="003764"/>
              </a:buClr>
              <a:buSzPts val="2400"/>
              <a:buFont typeface="Arial"/>
              <a:buChar char="•"/>
              <a:defRPr sz="2400" b="0" i="0" u="none" strike="noStrike" cap="none">
                <a:solidFill>
                  <a:srgbClr val="003764"/>
                </a:solidFill>
                <a:latin typeface="Arial"/>
                <a:ea typeface="Arial"/>
                <a:cs typeface="Arial"/>
                <a:sym typeface="Arial"/>
              </a:defRPr>
            </a:lvl2pPr>
            <a:lvl3pPr marL="1371600" marR="0" lvl="2" indent="-355600" algn="l" rtl="0">
              <a:lnSpc>
                <a:spcPct val="90000"/>
              </a:lnSpc>
              <a:spcBef>
                <a:spcPts val="500"/>
              </a:spcBef>
              <a:spcAft>
                <a:spcPts val="0"/>
              </a:spcAft>
              <a:buClr>
                <a:srgbClr val="003764"/>
              </a:buClr>
              <a:buSzPts val="2000"/>
              <a:buFont typeface="Arial"/>
              <a:buChar char="•"/>
              <a:defRPr sz="2000" b="0" i="0" u="none" strike="noStrike" cap="none">
                <a:solidFill>
                  <a:srgbClr val="003764"/>
                </a:solidFill>
                <a:latin typeface="Arial"/>
                <a:ea typeface="Arial"/>
                <a:cs typeface="Arial"/>
                <a:sym typeface="Arial"/>
              </a:defRPr>
            </a:lvl3pPr>
            <a:lvl4pPr marL="1828800" marR="0" lvl="3" indent="-342900" algn="l" rtl="0">
              <a:lnSpc>
                <a:spcPct val="90000"/>
              </a:lnSpc>
              <a:spcBef>
                <a:spcPts val="500"/>
              </a:spcBef>
              <a:spcAft>
                <a:spcPts val="0"/>
              </a:spcAft>
              <a:buClr>
                <a:srgbClr val="003764"/>
              </a:buClr>
              <a:buSzPts val="1800"/>
              <a:buFont typeface="Arial"/>
              <a:buChar char="•"/>
              <a:defRPr sz="1800" b="0" i="0" u="none" strike="noStrike" cap="none">
                <a:solidFill>
                  <a:srgbClr val="003764"/>
                </a:solidFill>
                <a:latin typeface="Arial"/>
                <a:ea typeface="Arial"/>
                <a:cs typeface="Arial"/>
                <a:sym typeface="Arial"/>
              </a:defRPr>
            </a:lvl4pPr>
            <a:lvl5pPr marL="2286000" marR="0" lvl="4" indent="-342900" algn="l" rtl="0">
              <a:lnSpc>
                <a:spcPct val="90000"/>
              </a:lnSpc>
              <a:spcBef>
                <a:spcPts val="500"/>
              </a:spcBef>
              <a:spcAft>
                <a:spcPts val="0"/>
              </a:spcAft>
              <a:buClr>
                <a:srgbClr val="003764"/>
              </a:buClr>
              <a:buSzPts val="1800"/>
              <a:buFont typeface="Arial"/>
              <a:buChar char="•"/>
              <a:defRPr sz="1800" b="0" i="0" u="none" strike="noStrike" cap="none">
                <a:solidFill>
                  <a:srgbClr val="003764"/>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7" name="Google Shape;47;p41" descr="Yellow sidebar"/>
          <p:cNvSpPr/>
          <p:nvPr/>
        </p:nvSpPr>
        <p:spPr>
          <a:xfrm>
            <a:off x="0" y="0"/>
            <a:ext cx="100208" cy="6858000"/>
          </a:xfrm>
          <a:prstGeom prst="rect">
            <a:avLst/>
          </a:prstGeom>
          <a:solidFill>
            <a:srgbClr val="F4CE12"/>
          </a:solidFill>
          <a:ln w="12700" cap="flat" cmpd="sng">
            <a:solidFill>
              <a:srgbClr val="F4CE1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8" name="Google Shape;48;p41"/>
          <p:cNvSpPr txBox="1">
            <a:spLocks noGrp="1"/>
          </p:cNvSpPr>
          <p:nvPr>
            <p:ph type="dt" idx="10"/>
          </p:nvPr>
        </p:nvSpPr>
        <p:spPr>
          <a:xfrm>
            <a:off x="628650" y="6483926"/>
            <a:ext cx="2057400" cy="237549"/>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1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49" name="Google Shape;49;p41"/>
          <p:cNvSpPr txBox="1">
            <a:spLocks noGrp="1"/>
          </p:cNvSpPr>
          <p:nvPr>
            <p:ph type="ftr" idx="11"/>
          </p:nvPr>
        </p:nvSpPr>
        <p:spPr>
          <a:xfrm>
            <a:off x="3028950" y="6483926"/>
            <a:ext cx="3086100" cy="237549"/>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1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50" name="Google Shape;50;p41"/>
          <p:cNvSpPr txBox="1">
            <a:spLocks noGrp="1"/>
          </p:cNvSpPr>
          <p:nvPr>
            <p:ph type="sldNum" idx="12"/>
          </p:nvPr>
        </p:nvSpPr>
        <p:spPr>
          <a:xfrm>
            <a:off x="8416636" y="6529852"/>
            <a:ext cx="457199" cy="191623"/>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51"/>
        <p:cNvGrpSpPr/>
        <p:nvPr/>
      </p:nvGrpSpPr>
      <p:grpSpPr>
        <a:xfrm>
          <a:off x="0" y="0"/>
          <a:ext cx="0" cy="0"/>
          <a:chOff x="0" y="0"/>
          <a:chExt cx="0" cy="0"/>
        </a:xfrm>
      </p:grpSpPr>
      <p:pic>
        <p:nvPicPr>
          <p:cNvPr id="52" name="Google Shape;52;p42" descr="Community and Technical Colleges. Washington State Board."/>
          <p:cNvPicPr preferRelativeResize="0"/>
          <p:nvPr/>
        </p:nvPicPr>
        <p:blipFill rotWithShape="1">
          <a:blip r:embed="rId2">
            <a:alphaModFix/>
          </a:blip>
          <a:srcRect t="12671"/>
          <a:stretch/>
        </p:blipFill>
        <p:spPr>
          <a:xfrm>
            <a:off x="105297" y="154004"/>
            <a:ext cx="3286396" cy="1231537"/>
          </a:xfrm>
          <a:prstGeom prst="rect">
            <a:avLst/>
          </a:prstGeom>
          <a:noFill/>
          <a:ln>
            <a:noFill/>
          </a:ln>
        </p:spPr>
      </p:pic>
      <p:pic>
        <p:nvPicPr>
          <p:cNvPr id="53" name="Google Shape;53;p42" descr="Header triangles pattern"/>
          <p:cNvPicPr preferRelativeResize="0"/>
          <p:nvPr/>
        </p:nvPicPr>
        <p:blipFill rotWithShape="1">
          <a:blip r:embed="rId3">
            <a:alphaModFix/>
          </a:blip>
          <a:srcRect t="42264"/>
          <a:stretch/>
        </p:blipFill>
        <p:spPr>
          <a:xfrm>
            <a:off x="5076294" y="4063"/>
            <a:ext cx="4067706" cy="1481791"/>
          </a:xfrm>
          <a:prstGeom prst="rect">
            <a:avLst/>
          </a:prstGeom>
          <a:noFill/>
          <a:ln>
            <a:noFill/>
          </a:ln>
        </p:spPr>
      </p:pic>
      <p:sp>
        <p:nvSpPr>
          <p:cNvPr id="54" name="Google Shape;54;p42"/>
          <p:cNvSpPr txBox="1">
            <a:spLocks noGrp="1"/>
          </p:cNvSpPr>
          <p:nvPr>
            <p:ph type="title"/>
          </p:nvPr>
        </p:nvSpPr>
        <p:spPr>
          <a:xfrm>
            <a:off x="507276" y="1485854"/>
            <a:ext cx="8335388" cy="736311"/>
          </a:xfrm>
          <a:prstGeom prst="rect">
            <a:avLst/>
          </a:prstGeom>
          <a:noFill/>
          <a:ln>
            <a:noFill/>
          </a:ln>
        </p:spPr>
        <p:txBody>
          <a:bodyPr spcFirstLastPara="1" wrap="square" lIns="91425" tIns="91425" rIns="91425" bIns="91425" anchor="t" anchorCtr="0">
            <a:noAutofit/>
          </a:bodyPr>
          <a:lstStyle>
            <a:lvl1pPr marR="0" lvl="0" algn="l" rtl="0">
              <a:lnSpc>
                <a:spcPct val="90000"/>
              </a:lnSpc>
              <a:spcBef>
                <a:spcPts val="0"/>
              </a:spcBef>
              <a:spcAft>
                <a:spcPts val="0"/>
              </a:spcAft>
              <a:buClr>
                <a:srgbClr val="003764"/>
              </a:buClr>
              <a:buSzPts val="3500"/>
              <a:buFont typeface="Arial"/>
              <a:buNone/>
              <a:defRPr sz="3500" b="0" i="0" u="none" strike="noStrike" cap="none">
                <a:solidFill>
                  <a:srgbClr val="003764"/>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55" name="Google Shape;55;p42"/>
          <p:cNvSpPr txBox="1">
            <a:spLocks noGrp="1"/>
          </p:cNvSpPr>
          <p:nvPr>
            <p:ph type="body" idx="1"/>
          </p:nvPr>
        </p:nvSpPr>
        <p:spPr>
          <a:xfrm>
            <a:off x="507278" y="2385434"/>
            <a:ext cx="4002378" cy="524893"/>
          </a:xfrm>
          <a:prstGeom prst="rect">
            <a:avLst/>
          </a:prstGeom>
          <a:noFill/>
          <a:ln>
            <a:noFill/>
          </a:ln>
        </p:spPr>
        <p:txBody>
          <a:bodyPr spcFirstLastPara="1" wrap="square" lIns="91425" tIns="91425" rIns="91425" bIns="91425" anchor="b" anchorCtr="0">
            <a:noAutofit/>
          </a:bodyPr>
          <a:lstStyle>
            <a:lvl1pPr marL="457200" marR="0" lvl="0" indent="-228600" algn="l" rtl="0">
              <a:lnSpc>
                <a:spcPct val="90000"/>
              </a:lnSpc>
              <a:spcBef>
                <a:spcPts val="1000"/>
              </a:spcBef>
              <a:spcAft>
                <a:spcPts val="0"/>
              </a:spcAft>
              <a:buClr>
                <a:srgbClr val="003764"/>
              </a:buClr>
              <a:buSzPts val="2400"/>
              <a:buFont typeface="Arial"/>
              <a:buNone/>
              <a:defRPr sz="2400" b="1" i="0" u="none" strike="noStrike" cap="none">
                <a:solidFill>
                  <a:srgbClr val="003764"/>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56" name="Google Shape;56;p42"/>
          <p:cNvSpPr txBox="1">
            <a:spLocks noGrp="1"/>
          </p:cNvSpPr>
          <p:nvPr>
            <p:ph type="body" idx="2"/>
          </p:nvPr>
        </p:nvSpPr>
        <p:spPr>
          <a:xfrm>
            <a:off x="507278" y="3003840"/>
            <a:ext cx="4002378" cy="3313833"/>
          </a:xfrm>
          <a:prstGeom prst="rect">
            <a:avLst/>
          </a:prstGeom>
          <a:noFill/>
          <a:ln>
            <a:noFill/>
          </a:ln>
        </p:spPr>
        <p:txBody>
          <a:bodyPr spcFirstLastPara="1" wrap="square" lIns="91425" tIns="91425" rIns="91425" bIns="91425" anchor="t" anchorCtr="0">
            <a:noAutofit/>
          </a:bodyPr>
          <a:lstStyle>
            <a:lvl1pPr marL="457200" marR="0" lvl="0" indent="-406400" algn="l" rtl="0">
              <a:lnSpc>
                <a:spcPct val="90000"/>
              </a:lnSpc>
              <a:spcBef>
                <a:spcPts val="1000"/>
              </a:spcBef>
              <a:spcAft>
                <a:spcPts val="0"/>
              </a:spcAft>
              <a:buClr>
                <a:srgbClr val="003764"/>
              </a:buClr>
              <a:buSzPts val="2800"/>
              <a:buFont typeface="Arial"/>
              <a:buChar char="•"/>
              <a:defRPr sz="2800" b="0" i="0" u="none" strike="noStrike" cap="none">
                <a:solidFill>
                  <a:srgbClr val="003764"/>
                </a:solidFill>
                <a:latin typeface="Arial"/>
                <a:ea typeface="Arial"/>
                <a:cs typeface="Arial"/>
                <a:sym typeface="Arial"/>
              </a:defRPr>
            </a:lvl1pPr>
            <a:lvl2pPr marL="914400" marR="0" lvl="1" indent="-381000" algn="l" rtl="0">
              <a:lnSpc>
                <a:spcPct val="90000"/>
              </a:lnSpc>
              <a:spcBef>
                <a:spcPts val="500"/>
              </a:spcBef>
              <a:spcAft>
                <a:spcPts val="0"/>
              </a:spcAft>
              <a:buClr>
                <a:srgbClr val="003764"/>
              </a:buClr>
              <a:buSzPts val="2400"/>
              <a:buFont typeface="Arial"/>
              <a:buChar char="•"/>
              <a:defRPr sz="2400" b="0" i="0" u="none" strike="noStrike" cap="none">
                <a:solidFill>
                  <a:srgbClr val="003764"/>
                </a:solidFill>
                <a:latin typeface="Arial"/>
                <a:ea typeface="Arial"/>
                <a:cs typeface="Arial"/>
                <a:sym typeface="Arial"/>
              </a:defRPr>
            </a:lvl2pPr>
            <a:lvl3pPr marL="1371600" marR="0" lvl="2" indent="-355600" algn="l" rtl="0">
              <a:lnSpc>
                <a:spcPct val="90000"/>
              </a:lnSpc>
              <a:spcBef>
                <a:spcPts val="500"/>
              </a:spcBef>
              <a:spcAft>
                <a:spcPts val="0"/>
              </a:spcAft>
              <a:buClr>
                <a:srgbClr val="003764"/>
              </a:buClr>
              <a:buSzPts val="2000"/>
              <a:buFont typeface="Arial"/>
              <a:buChar char="•"/>
              <a:defRPr sz="2000" b="0" i="0" u="none" strike="noStrike" cap="none">
                <a:solidFill>
                  <a:srgbClr val="003764"/>
                </a:solidFill>
                <a:latin typeface="Arial"/>
                <a:ea typeface="Arial"/>
                <a:cs typeface="Arial"/>
                <a:sym typeface="Arial"/>
              </a:defRPr>
            </a:lvl3pPr>
            <a:lvl4pPr marL="1828800" marR="0" lvl="3" indent="-342900" algn="l" rtl="0">
              <a:lnSpc>
                <a:spcPct val="90000"/>
              </a:lnSpc>
              <a:spcBef>
                <a:spcPts val="500"/>
              </a:spcBef>
              <a:spcAft>
                <a:spcPts val="0"/>
              </a:spcAft>
              <a:buClr>
                <a:srgbClr val="003764"/>
              </a:buClr>
              <a:buSzPts val="1800"/>
              <a:buFont typeface="Arial"/>
              <a:buChar char="•"/>
              <a:defRPr sz="1800" b="0" i="0" u="none" strike="noStrike" cap="none">
                <a:solidFill>
                  <a:srgbClr val="003764"/>
                </a:solidFill>
                <a:latin typeface="Arial"/>
                <a:ea typeface="Arial"/>
                <a:cs typeface="Arial"/>
                <a:sym typeface="Arial"/>
              </a:defRPr>
            </a:lvl4pPr>
            <a:lvl5pPr marL="2286000" marR="0" lvl="4" indent="-342900" algn="l" rtl="0">
              <a:lnSpc>
                <a:spcPct val="90000"/>
              </a:lnSpc>
              <a:spcBef>
                <a:spcPts val="500"/>
              </a:spcBef>
              <a:spcAft>
                <a:spcPts val="0"/>
              </a:spcAft>
              <a:buClr>
                <a:srgbClr val="003764"/>
              </a:buClr>
              <a:buSzPts val="1800"/>
              <a:buFont typeface="Arial"/>
              <a:buChar char="•"/>
              <a:defRPr sz="1800" b="0" i="0" u="none" strike="noStrike" cap="none">
                <a:solidFill>
                  <a:srgbClr val="003764"/>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57" name="Google Shape;57;p42"/>
          <p:cNvSpPr txBox="1">
            <a:spLocks noGrp="1"/>
          </p:cNvSpPr>
          <p:nvPr>
            <p:ph type="body" idx="3"/>
          </p:nvPr>
        </p:nvSpPr>
        <p:spPr>
          <a:xfrm>
            <a:off x="4790207" y="2385430"/>
            <a:ext cx="4052457" cy="524894"/>
          </a:xfrm>
          <a:prstGeom prst="rect">
            <a:avLst/>
          </a:prstGeom>
          <a:noFill/>
          <a:ln>
            <a:noFill/>
          </a:ln>
        </p:spPr>
        <p:txBody>
          <a:bodyPr spcFirstLastPara="1" wrap="square" lIns="91425" tIns="91425" rIns="91425" bIns="91425" anchor="b" anchorCtr="0">
            <a:noAutofit/>
          </a:bodyPr>
          <a:lstStyle>
            <a:lvl1pPr marL="457200" marR="0" lvl="0" indent="-228600" algn="l" rtl="0">
              <a:lnSpc>
                <a:spcPct val="90000"/>
              </a:lnSpc>
              <a:spcBef>
                <a:spcPts val="1000"/>
              </a:spcBef>
              <a:spcAft>
                <a:spcPts val="0"/>
              </a:spcAft>
              <a:buClr>
                <a:srgbClr val="003764"/>
              </a:buClr>
              <a:buSzPts val="2400"/>
              <a:buFont typeface="Arial"/>
              <a:buNone/>
              <a:defRPr sz="2400" b="1" i="0" u="none" strike="noStrike" cap="none">
                <a:solidFill>
                  <a:srgbClr val="003764"/>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58" name="Google Shape;58;p42"/>
          <p:cNvSpPr txBox="1">
            <a:spLocks noGrp="1"/>
          </p:cNvSpPr>
          <p:nvPr>
            <p:ph type="body" idx="4"/>
          </p:nvPr>
        </p:nvSpPr>
        <p:spPr>
          <a:xfrm>
            <a:off x="4790207" y="3003840"/>
            <a:ext cx="4052457" cy="3313833"/>
          </a:xfrm>
          <a:prstGeom prst="rect">
            <a:avLst/>
          </a:prstGeom>
          <a:noFill/>
          <a:ln>
            <a:noFill/>
          </a:ln>
        </p:spPr>
        <p:txBody>
          <a:bodyPr spcFirstLastPara="1" wrap="square" lIns="91425" tIns="91425" rIns="91425" bIns="91425" anchor="t" anchorCtr="0">
            <a:noAutofit/>
          </a:bodyPr>
          <a:lstStyle>
            <a:lvl1pPr marL="457200" marR="0" lvl="0" indent="-406400" algn="l" rtl="0">
              <a:lnSpc>
                <a:spcPct val="90000"/>
              </a:lnSpc>
              <a:spcBef>
                <a:spcPts val="1000"/>
              </a:spcBef>
              <a:spcAft>
                <a:spcPts val="0"/>
              </a:spcAft>
              <a:buClr>
                <a:srgbClr val="003764"/>
              </a:buClr>
              <a:buSzPts val="2800"/>
              <a:buFont typeface="Arial"/>
              <a:buChar char="•"/>
              <a:defRPr sz="2800" b="0" i="0" u="none" strike="noStrike" cap="none">
                <a:solidFill>
                  <a:srgbClr val="003764"/>
                </a:solidFill>
                <a:latin typeface="Arial"/>
                <a:ea typeface="Arial"/>
                <a:cs typeface="Arial"/>
                <a:sym typeface="Arial"/>
              </a:defRPr>
            </a:lvl1pPr>
            <a:lvl2pPr marL="914400" marR="0" lvl="1" indent="-381000" algn="l" rtl="0">
              <a:lnSpc>
                <a:spcPct val="90000"/>
              </a:lnSpc>
              <a:spcBef>
                <a:spcPts val="500"/>
              </a:spcBef>
              <a:spcAft>
                <a:spcPts val="0"/>
              </a:spcAft>
              <a:buClr>
                <a:srgbClr val="003764"/>
              </a:buClr>
              <a:buSzPts val="2400"/>
              <a:buFont typeface="Arial"/>
              <a:buChar char="•"/>
              <a:defRPr sz="2400" b="0" i="0" u="none" strike="noStrike" cap="none">
                <a:solidFill>
                  <a:srgbClr val="003764"/>
                </a:solidFill>
                <a:latin typeface="Arial"/>
                <a:ea typeface="Arial"/>
                <a:cs typeface="Arial"/>
                <a:sym typeface="Arial"/>
              </a:defRPr>
            </a:lvl2pPr>
            <a:lvl3pPr marL="1371600" marR="0" lvl="2" indent="-355600" algn="l" rtl="0">
              <a:lnSpc>
                <a:spcPct val="90000"/>
              </a:lnSpc>
              <a:spcBef>
                <a:spcPts val="500"/>
              </a:spcBef>
              <a:spcAft>
                <a:spcPts val="0"/>
              </a:spcAft>
              <a:buClr>
                <a:srgbClr val="003764"/>
              </a:buClr>
              <a:buSzPts val="2000"/>
              <a:buFont typeface="Arial"/>
              <a:buChar char="•"/>
              <a:defRPr sz="2000" b="0" i="0" u="none" strike="noStrike" cap="none">
                <a:solidFill>
                  <a:srgbClr val="003764"/>
                </a:solidFill>
                <a:latin typeface="Arial"/>
                <a:ea typeface="Arial"/>
                <a:cs typeface="Arial"/>
                <a:sym typeface="Arial"/>
              </a:defRPr>
            </a:lvl3pPr>
            <a:lvl4pPr marL="1828800" marR="0" lvl="3" indent="-342900" algn="l" rtl="0">
              <a:lnSpc>
                <a:spcPct val="90000"/>
              </a:lnSpc>
              <a:spcBef>
                <a:spcPts val="500"/>
              </a:spcBef>
              <a:spcAft>
                <a:spcPts val="0"/>
              </a:spcAft>
              <a:buClr>
                <a:srgbClr val="003764"/>
              </a:buClr>
              <a:buSzPts val="1800"/>
              <a:buFont typeface="Arial"/>
              <a:buChar char="•"/>
              <a:defRPr sz="1800" b="0" i="0" u="none" strike="noStrike" cap="none">
                <a:solidFill>
                  <a:srgbClr val="003764"/>
                </a:solidFill>
                <a:latin typeface="Arial"/>
                <a:ea typeface="Arial"/>
                <a:cs typeface="Arial"/>
                <a:sym typeface="Arial"/>
              </a:defRPr>
            </a:lvl4pPr>
            <a:lvl5pPr marL="2286000" marR="0" lvl="4" indent="-342900" algn="l" rtl="0">
              <a:lnSpc>
                <a:spcPct val="90000"/>
              </a:lnSpc>
              <a:spcBef>
                <a:spcPts val="500"/>
              </a:spcBef>
              <a:spcAft>
                <a:spcPts val="0"/>
              </a:spcAft>
              <a:buClr>
                <a:srgbClr val="003764"/>
              </a:buClr>
              <a:buSzPts val="1800"/>
              <a:buFont typeface="Arial"/>
              <a:buChar char="•"/>
              <a:defRPr sz="1800" b="0" i="0" u="none" strike="noStrike" cap="none">
                <a:solidFill>
                  <a:srgbClr val="003764"/>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59" name="Google Shape;59;p42" descr="Yellow sidebar"/>
          <p:cNvSpPr/>
          <p:nvPr/>
        </p:nvSpPr>
        <p:spPr>
          <a:xfrm>
            <a:off x="0" y="0"/>
            <a:ext cx="100208" cy="6858000"/>
          </a:xfrm>
          <a:prstGeom prst="rect">
            <a:avLst/>
          </a:prstGeom>
          <a:solidFill>
            <a:srgbClr val="F4CE12"/>
          </a:solidFill>
          <a:ln w="12700" cap="flat" cmpd="sng">
            <a:solidFill>
              <a:srgbClr val="F4CE1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0" name="Google Shape;60;p42"/>
          <p:cNvSpPr txBox="1">
            <a:spLocks noGrp="1"/>
          </p:cNvSpPr>
          <p:nvPr>
            <p:ph type="dt" idx="10"/>
          </p:nvPr>
        </p:nvSpPr>
        <p:spPr>
          <a:xfrm>
            <a:off x="628650" y="6483926"/>
            <a:ext cx="2057400" cy="237549"/>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1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61" name="Google Shape;61;p42"/>
          <p:cNvSpPr txBox="1">
            <a:spLocks noGrp="1"/>
          </p:cNvSpPr>
          <p:nvPr>
            <p:ph type="ftr" idx="11"/>
          </p:nvPr>
        </p:nvSpPr>
        <p:spPr>
          <a:xfrm>
            <a:off x="3028950" y="6483926"/>
            <a:ext cx="3086100" cy="237549"/>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1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62" name="Google Shape;62;p42"/>
          <p:cNvSpPr txBox="1">
            <a:spLocks noGrp="1"/>
          </p:cNvSpPr>
          <p:nvPr>
            <p:ph type="sldNum" idx="12"/>
          </p:nvPr>
        </p:nvSpPr>
        <p:spPr>
          <a:xfrm>
            <a:off x="8416636" y="6529852"/>
            <a:ext cx="457199" cy="191623"/>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63"/>
        <p:cNvGrpSpPr/>
        <p:nvPr/>
      </p:nvGrpSpPr>
      <p:grpSpPr>
        <a:xfrm>
          <a:off x="0" y="0"/>
          <a:ext cx="0" cy="0"/>
          <a:chOff x="0" y="0"/>
          <a:chExt cx="0" cy="0"/>
        </a:xfrm>
      </p:grpSpPr>
      <p:pic>
        <p:nvPicPr>
          <p:cNvPr id="64" name="Google Shape;64;p43" descr="Community and Technical Colleges. Washington State Board."/>
          <p:cNvPicPr preferRelativeResize="0"/>
          <p:nvPr/>
        </p:nvPicPr>
        <p:blipFill rotWithShape="1">
          <a:blip r:embed="rId2">
            <a:alphaModFix/>
          </a:blip>
          <a:srcRect t="12671"/>
          <a:stretch/>
        </p:blipFill>
        <p:spPr>
          <a:xfrm>
            <a:off x="105297" y="154004"/>
            <a:ext cx="3286396" cy="1231537"/>
          </a:xfrm>
          <a:prstGeom prst="rect">
            <a:avLst/>
          </a:prstGeom>
          <a:noFill/>
          <a:ln>
            <a:noFill/>
          </a:ln>
        </p:spPr>
      </p:pic>
      <p:pic>
        <p:nvPicPr>
          <p:cNvPr id="65" name="Google Shape;65;p43" descr="Header triangles pattern"/>
          <p:cNvPicPr preferRelativeResize="0"/>
          <p:nvPr/>
        </p:nvPicPr>
        <p:blipFill rotWithShape="1">
          <a:blip r:embed="rId3">
            <a:alphaModFix/>
          </a:blip>
          <a:srcRect t="42264"/>
          <a:stretch/>
        </p:blipFill>
        <p:spPr>
          <a:xfrm>
            <a:off x="5076294" y="0"/>
            <a:ext cx="4067706" cy="1481791"/>
          </a:xfrm>
          <a:prstGeom prst="rect">
            <a:avLst/>
          </a:prstGeom>
          <a:noFill/>
          <a:ln>
            <a:noFill/>
          </a:ln>
        </p:spPr>
      </p:pic>
      <p:sp>
        <p:nvSpPr>
          <p:cNvPr id="66" name="Google Shape;66;p43"/>
          <p:cNvSpPr txBox="1">
            <a:spLocks noGrp="1"/>
          </p:cNvSpPr>
          <p:nvPr>
            <p:ph type="title"/>
          </p:nvPr>
        </p:nvSpPr>
        <p:spPr>
          <a:xfrm>
            <a:off x="540327" y="1457982"/>
            <a:ext cx="8302337" cy="786457"/>
          </a:xfrm>
          <a:prstGeom prst="rect">
            <a:avLst/>
          </a:prstGeom>
          <a:noFill/>
          <a:ln>
            <a:noFill/>
          </a:ln>
        </p:spPr>
        <p:txBody>
          <a:bodyPr spcFirstLastPara="1" wrap="square" lIns="91425" tIns="91425" rIns="91425" bIns="91425" anchor="t" anchorCtr="0">
            <a:noAutofit/>
          </a:bodyPr>
          <a:lstStyle>
            <a:lvl1pPr marR="0" lvl="0" algn="l" rtl="0">
              <a:lnSpc>
                <a:spcPct val="90000"/>
              </a:lnSpc>
              <a:spcBef>
                <a:spcPts val="0"/>
              </a:spcBef>
              <a:spcAft>
                <a:spcPts val="0"/>
              </a:spcAft>
              <a:buClr>
                <a:srgbClr val="003764"/>
              </a:buClr>
              <a:buSzPts val="3500"/>
              <a:buFont typeface="Arial"/>
              <a:buNone/>
              <a:defRPr sz="3500" b="0" i="0" u="none" strike="noStrike" cap="none">
                <a:solidFill>
                  <a:srgbClr val="003764"/>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67" name="Google Shape;67;p43" descr="Yellow sidebar"/>
          <p:cNvSpPr/>
          <p:nvPr/>
        </p:nvSpPr>
        <p:spPr>
          <a:xfrm>
            <a:off x="0" y="0"/>
            <a:ext cx="100208" cy="6858000"/>
          </a:xfrm>
          <a:prstGeom prst="rect">
            <a:avLst/>
          </a:prstGeom>
          <a:solidFill>
            <a:srgbClr val="F4CE12"/>
          </a:solidFill>
          <a:ln w="12700" cap="flat" cmpd="sng">
            <a:solidFill>
              <a:srgbClr val="F4CE1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8" name="Google Shape;68;p43"/>
          <p:cNvSpPr txBox="1">
            <a:spLocks noGrp="1"/>
          </p:cNvSpPr>
          <p:nvPr>
            <p:ph type="dt" idx="10"/>
          </p:nvPr>
        </p:nvSpPr>
        <p:spPr>
          <a:xfrm>
            <a:off x="628650" y="6483926"/>
            <a:ext cx="2057400" cy="237549"/>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1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69" name="Google Shape;69;p43"/>
          <p:cNvSpPr txBox="1">
            <a:spLocks noGrp="1"/>
          </p:cNvSpPr>
          <p:nvPr>
            <p:ph type="ftr" idx="11"/>
          </p:nvPr>
        </p:nvSpPr>
        <p:spPr>
          <a:xfrm>
            <a:off x="3028950" y="6483926"/>
            <a:ext cx="3086100" cy="237549"/>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1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70" name="Google Shape;70;p43"/>
          <p:cNvSpPr txBox="1">
            <a:spLocks noGrp="1"/>
          </p:cNvSpPr>
          <p:nvPr>
            <p:ph type="sldNum" idx="12"/>
          </p:nvPr>
        </p:nvSpPr>
        <p:spPr>
          <a:xfrm>
            <a:off x="8416636" y="6529852"/>
            <a:ext cx="457199" cy="191623"/>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1"/>
        <p:cNvGrpSpPr/>
        <p:nvPr/>
      </p:nvGrpSpPr>
      <p:grpSpPr>
        <a:xfrm>
          <a:off x="0" y="0"/>
          <a:ext cx="0" cy="0"/>
          <a:chOff x="0" y="0"/>
          <a:chExt cx="0" cy="0"/>
        </a:xfrm>
      </p:grpSpPr>
      <p:pic>
        <p:nvPicPr>
          <p:cNvPr id="72" name="Google Shape;72;p44" descr="Community and Technical Colleges. Washington State Board."/>
          <p:cNvPicPr preferRelativeResize="0"/>
          <p:nvPr/>
        </p:nvPicPr>
        <p:blipFill rotWithShape="1">
          <a:blip r:embed="rId2">
            <a:alphaModFix/>
          </a:blip>
          <a:srcRect t="12671"/>
          <a:stretch/>
        </p:blipFill>
        <p:spPr>
          <a:xfrm>
            <a:off x="105297" y="154004"/>
            <a:ext cx="3286396" cy="1231537"/>
          </a:xfrm>
          <a:prstGeom prst="rect">
            <a:avLst/>
          </a:prstGeom>
          <a:noFill/>
          <a:ln>
            <a:noFill/>
          </a:ln>
        </p:spPr>
      </p:pic>
      <p:pic>
        <p:nvPicPr>
          <p:cNvPr id="73" name="Google Shape;73;p44" descr="Header triangles pattern"/>
          <p:cNvPicPr preferRelativeResize="0"/>
          <p:nvPr/>
        </p:nvPicPr>
        <p:blipFill rotWithShape="1">
          <a:blip r:embed="rId3">
            <a:alphaModFix/>
          </a:blip>
          <a:srcRect t="42264"/>
          <a:stretch/>
        </p:blipFill>
        <p:spPr>
          <a:xfrm>
            <a:off x="5076294" y="0"/>
            <a:ext cx="4067706" cy="1481791"/>
          </a:xfrm>
          <a:prstGeom prst="rect">
            <a:avLst/>
          </a:prstGeom>
          <a:noFill/>
          <a:ln>
            <a:noFill/>
          </a:ln>
        </p:spPr>
      </p:pic>
      <p:sp>
        <p:nvSpPr>
          <p:cNvPr id="74" name="Google Shape;74;p44" descr="Yellow sidebar"/>
          <p:cNvSpPr/>
          <p:nvPr/>
        </p:nvSpPr>
        <p:spPr>
          <a:xfrm>
            <a:off x="0" y="0"/>
            <a:ext cx="100208" cy="6858000"/>
          </a:xfrm>
          <a:prstGeom prst="rect">
            <a:avLst/>
          </a:prstGeom>
          <a:solidFill>
            <a:srgbClr val="F4CE12"/>
          </a:solidFill>
          <a:ln w="12700" cap="flat" cmpd="sng">
            <a:solidFill>
              <a:srgbClr val="F4CE1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5" name="Google Shape;75;p44"/>
          <p:cNvSpPr txBox="1">
            <a:spLocks noGrp="1"/>
          </p:cNvSpPr>
          <p:nvPr>
            <p:ph type="dt" idx="10"/>
          </p:nvPr>
        </p:nvSpPr>
        <p:spPr>
          <a:xfrm>
            <a:off x="628650" y="6483926"/>
            <a:ext cx="2057400" cy="237549"/>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1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76" name="Google Shape;76;p44"/>
          <p:cNvSpPr txBox="1">
            <a:spLocks noGrp="1"/>
          </p:cNvSpPr>
          <p:nvPr>
            <p:ph type="ftr" idx="11"/>
          </p:nvPr>
        </p:nvSpPr>
        <p:spPr>
          <a:xfrm>
            <a:off x="3028950" y="6483926"/>
            <a:ext cx="3086100" cy="237549"/>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1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77" name="Google Shape;77;p44"/>
          <p:cNvSpPr txBox="1">
            <a:spLocks noGrp="1"/>
          </p:cNvSpPr>
          <p:nvPr>
            <p:ph type="sldNum" idx="12"/>
          </p:nvPr>
        </p:nvSpPr>
        <p:spPr>
          <a:xfrm>
            <a:off x="8416636" y="6529852"/>
            <a:ext cx="457199" cy="191623"/>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t with Caption">
  <p:cSld name="Content with Caption">
    <p:spTree>
      <p:nvGrpSpPr>
        <p:cNvPr id="1" name="Shape 78"/>
        <p:cNvGrpSpPr/>
        <p:nvPr/>
      </p:nvGrpSpPr>
      <p:grpSpPr>
        <a:xfrm>
          <a:off x="0" y="0"/>
          <a:ext cx="0" cy="0"/>
          <a:chOff x="0" y="0"/>
          <a:chExt cx="0" cy="0"/>
        </a:xfrm>
      </p:grpSpPr>
      <p:pic>
        <p:nvPicPr>
          <p:cNvPr id="79" name="Google Shape;79;p45" descr="Community and Technical Colleges. Washington State Board."/>
          <p:cNvPicPr preferRelativeResize="0"/>
          <p:nvPr/>
        </p:nvPicPr>
        <p:blipFill rotWithShape="1">
          <a:blip r:embed="rId2">
            <a:alphaModFix/>
          </a:blip>
          <a:srcRect t="12671"/>
          <a:stretch/>
        </p:blipFill>
        <p:spPr>
          <a:xfrm>
            <a:off x="105297" y="154004"/>
            <a:ext cx="3286396" cy="1231537"/>
          </a:xfrm>
          <a:prstGeom prst="rect">
            <a:avLst/>
          </a:prstGeom>
          <a:noFill/>
          <a:ln>
            <a:noFill/>
          </a:ln>
        </p:spPr>
      </p:pic>
      <p:pic>
        <p:nvPicPr>
          <p:cNvPr id="80" name="Google Shape;80;p45" descr="Header triangles pattern"/>
          <p:cNvPicPr preferRelativeResize="0"/>
          <p:nvPr/>
        </p:nvPicPr>
        <p:blipFill rotWithShape="1">
          <a:blip r:embed="rId3">
            <a:alphaModFix/>
          </a:blip>
          <a:srcRect t="42264"/>
          <a:stretch/>
        </p:blipFill>
        <p:spPr>
          <a:xfrm>
            <a:off x="5076294" y="0"/>
            <a:ext cx="4067706" cy="1481791"/>
          </a:xfrm>
          <a:prstGeom prst="rect">
            <a:avLst/>
          </a:prstGeom>
          <a:noFill/>
          <a:ln>
            <a:noFill/>
          </a:ln>
        </p:spPr>
      </p:pic>
      <p:sp>
        <p:nvSpPr>
          <p:cNvPr id="81" name="Google Shape;81;p45"/>
          <p:cNvSpPr txBox="1">
            <a:spLocks noGrp="1"/>
          </p:cNvSpPr>
          <p:nvPr>
            <p:ph type="title"/>
          </p:nvPr>
        </p:nvSpPr>
        <p:spPr>
          <a:xfrm>
            <a:off x="486494" y="1385541"/>
            <a:ext cx="3160715" cy="1409614"/>
          </a:xfrm>
          <a:prstGeom prst="rect">
            <a:avLst/>
          </a:prstGeom>
          <a:noFill/>
          <a:ln>
            <a:noFill/>
          </a:ln>
        </p:spPr>
        <p:txBody>
          <a:bodyPr spcFirstLastPara="1" wrap="square" lIns="91425" tIns="91425" rIns="91425" bIns="91425" anchor="b" anchorCtr="0">
            <a:noAutofit/>
          </a:bodyPr>
          <a:lstStyle>
            <a:lvl1pPr marR="0" lvl="0" algn="l" rtl="0">
              <a:lnSpc>
                <a:spcPct val="90000"/>
              </a:lnSpc>
              <a:spcBef>
                <a:spcPts val="0"/>
              </a:spcBef>
              <a:spcAft>
                <a:spcPts val="0"/>
              </a:spcAft>
              <a:buClr>
                <a:srgbClr val="003764"/>
              </a:buClr>
              <a:buSzPts val="3500"/>
              <a:buFont typeface="Arial"/>
              <a:buNone/>
              <a:defRPr sz="3500" b="0" i="0" u="none" strike="noStrike" cap="none">
                <a:solidFill>
                  <a:srgbClr val="003764"/>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82" name="Google Shape;82;p45"/>
          <p:cNvSpPr txBox="1">
            <a:spLocks noGrp="1"/>
          </p:cNvSpPr>
          <p:nvPr>
            <p:ph type="body" idx="1"/>
          </p:nvPr>
        </p:nvSpPr>
        <p:spPr>
          <a:xfrm>
            <a:off x="486494" y="2888673"/>
            <a:ext cx="3160715" cy="3492378"/>
          </a:xfrm>
          <a:prstGeom prst="rect">
            <a:avLst/>
          </a:prstGeom>
          <a:noFill/>
          <a:ln>
            <a:noFill/>
          </a:ln>
        </p:spPr>
        <p:txBody>
          <a:bodyPr spcFirstLastPara="1" wrap="square" lIns="91425" tIns="91425" rIns="91425" bIns="91425" anchor="t" anchorCtr="0">
            <a:noAutofit/>
          </a:bodyPr>
          <a:lstStyle>
            <a:lvl1pPr marL="457200" marR="0" lvl="0" indent="-228600" algn="l" rtl="0">
              <a:lnSpc>
                <a:spcPct val="90000"/>
              </a:lnSpc>
              <a:spcBef>
                <a:spcPts val="1000"/>
              </a:spcBef>
              <a:spcAft>
                <a:spcPts val="0"/>
              </a:spcAft>
              <a:buClr>
                <a:srgbClr val="003764"/>
              </a:buClr>
              <a:buSzPts val="1600"/>
              <a:buFont typeface="Arial"/>
              <a:buNone/>
              <a:defRPr sz="1600" b="0" i="0" u="none" strike="noStrike" cap="none">
                <a:solidFill>
                  <a:srgbClr val="003764"/>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9pPr>
          </a:lstStyle>
          <a:p>
            <a:endParaRPr/>
          </a:p>
        </p:txBody>
      </p:sp>
      <p:sp>
        <p:nvSpPr>
          <p:cNvPr id="83" name="Google Shape;83;p45"/>
          <p:cNvSpPr txBox="1">
            <a:spLocks noGrp="1"/>
          </p:cNvSpPr>
          <p:nvPr>
            <p:ph type="body" idx="2"/>
          </p:nvPr>
        </p:nvSpPr>
        <p:spPr>
          <a:xfrm>
            <a:off x="3863540" y="1569027"/>
            <a:ext cx="5041469" cy="4812024"/>
          </a:xfrm>
          <a:prstGeom prst="rect">
            <a:avLst/>
          </a:prstGeom>
          <a:noFill/>
          <a:ln>
            <a:noFill/>
          </a:ln>
        </p:spPr>
        <p:txBody>
          <a:bodyPr spcFirstLastPara="1" wrap="square" lIns="91425" tIns="91425" rIns="91425" bIns="91425" anchor="t" anchorCtr="0">
            <a:noAutofit/>
          </a:bodyPr>
          <a:lstStyle>
            <a:lvl1pPr marL="457200" marR="0" lvl="0" indent="-431800" algn="l" rtl="0">
              <a:lnSpc>
                <a:spcPct val="90000"/>
              </a:lnSpc>
              <a:spcBef>
                <a:spcPts val="1000"/>
              </a:spcBef>
              <a:spcAft>
                <a:spcPts val="0"/>
              </a:spcAft>
              <a:buClr>
                <a:srgbClr val="003764"/>
              </a:buClr>
              <a:buSzPts val="3200"/>
              <a:buFont typeface="Arial"/>
              <a:buChar char="•"/>
              <a:defRPr sz="3200" b="0" i="0" u="none" strike="noStrike" cap="none">
                <a:solidFill>
                  <a:srgbClr val="003764"/>
                </a:solidFill>
                <a:latin typeface="Arial"/>
                <a:ea typeface="Arial"/>
                <a:cs typeface="Arial"/>
                <a:sym typeface="Arial"/>
              </a:defRPr>
            </a:lvl1pPr>
            <a:lvl2pPr marL="914400" marR="0" lvl="1" indent="-406400" algn="l" rtl="0">
              <a:lnSpc>
                <a:spcPct val="90000"/>
              </a:lnSpc>
              <a:spcBef>
                <a:spcPts val="500"/>
              </a:spcBef>
              <a:spcAft>
                <a:spcPts val="0"/>
              </a:spcAft>
              <a:buClr>
                <a:srgbClr val="003764"/>
              </a:buClr>
              <a:buSzPts val="2800"/>
              <a:buFont typeface="Arial"/>
              <a:buChar char="•"/>
              <a:defRPr sz="2800" b="0" i="0" u="none" strike="noStrike" cap="none">
                <a:solidFill>
                  <a:srgbClr val="003764"/>
                </a:solidFill>
                <a:latin typeface="Arial"/>
                <a:ea typeface="Arial"/>
                <a:cs typeface="Arial"/>
                <a:sym typeface="Arial"/>
              </a:defRPr>
            </a:lvl2pPr>
            <a:lvl3pPr marL="1371600" marR="0" lvl="2" indent="-381000" algn="l" rtl="0">
              <a:lnSpc>
                <a:spcPct val="90000"/>
              </a:lnSpc>
              <a:spcBef>
                <a:spcPts val="500"/>
              </a:spcBef>
              <a:spcAft>
                <a:spcPts val="0"/>
              </a:spcAft>
              <a:buClr>
                <a:srgbClr val="003764"/>
              </a:buClr>
              <a:buSzPts val="2400"/>
              <a:buFont typeface="Arial"/>
              <a:buChar char="•"/>
              <a:defRPr sz="2400" b="0" i="0" u="none" strike="noStrike" cap="none">
                <a:solidFill>
                  <a:srgbClr val="003764"/>
                </a:solidFill>
                <a:latin typeface="Arial"/>
                <a:ea typeface="Arial"/>
                <a:cs typeface="Arial"/>
                <a:sym typeface="Arial"/>
              </a:defRPr>
            </a:lvl3pPr>
            <a:lvl4pPr marL="1828800" marR="0" lvl="3" indent="-355600" algn="l" rtl="0">
              <a:lnSpc>
                <a:spcPct val="90000"/>
              </a:lnSpc>
              <a:spcBef>
                <a:spcPts val="500"/>
              </a:spcBef>
              <a:spcAft>
                <a:spcPts val="0"/>
              </a:spcAft>
              <a:buClr>
                <a:srgbClr val="003764"/>
              </a:buClr>
              <a:buSzPts val="2000"/>
              <a:buFont typeface="Arial"/>
              <a:buChar char="•"/>
              <a:defRPr sz="2000" b="0" i="0" u="none" strike="noStrike" cap="none">
                <a:solidFill>
                  <a:srgbClr val="003764"/>
                </a:solidFill>
                <a:latin typeface="Arial"/>
                <a:ea typeface="Arial"/>
                <a:cs typeface="Arial"/>
                <a:sym typeface="Arial"/>
              </a:defRPr>
            </a:lvl4pPr>
            <a:lvl5pPr marL="2286000" marR="0" lvl="4" indent="-355600" algn="l" rtl="0">
              <a:lnSpc>
                <a:spcPct val="90000"/>
              </a:lnSpc>
              <a:spcBef>
                <a:spcPts val="500"/>
              </a:spcBef>
              <a:spcAft>
                <a:spcPts val="0"/>
              </a:spcAft>
              <a:buClr>
                <a:srgbClr val="003764"/>
              </a:buClr>
              <a:buSzPts val="2000"/>
              <a:buFont typeface="Arial"/>
              <a:buChar char="•"/>
              <a:defRPr sz="2000" b="0" i="0" u="none" strike="noStrike" cap="none">
                <a:solidFill>
                  <a:srgbClr val="003764"/>
                </a:solidFill>
                <a:latin typeface="Arial"/>
                <a:ea typeface="Arial"/>
                <a:cs typeface="Arial"/>
                <a:sym typeface="Arial"/>
              </a:defRPr>
            </a:lvl5pPr>
            <a:lvl6pPr marL="2743200" marR="0" lvl="5"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84" name="Google Shape;84;p45" descr="Yellow sidebar"/>
          <p:cNvSpPr/>
          <p:nvPr/>
        </p:nvSpPr>
        <p:spPr>
          <a:xfrm>
            <a:off x="0" y="0"/>
            <a:ext cx="100208" cy="6858000"/>
          </a:xfrm>
          <a:prstGeom prst="rect">
            <a:avLst/>
          </a:prstGeom>
          <a:solidFill>
            <a:srgbClr val="F4CE12"/>
          </a:solidFill>
          <a:ln w="12700" cap="flat" cmpd="sng">
            <a:solidFill>
              <a:srgbClr val="F4CE1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85" name="Google Shape;85;p45"/>
          <p:cNvSpPr txBox="1">
            <a:spLocks noGrp="1"/>
          </p:cNvSpPr>
          <p:nvPr>
            <p:ph type="dt" idx="10"/>
          </p:nvPr>
        </p:nvSpPr>
        <p:spPr>
          <a:xfrm>
            <a:off x="628650" y="6483926"/>
            <a:ext cx="2057400" cy="237549"/>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1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86" name="Google Shape;86;p45"/>
          <p:cNvSpPr txBox="1">
            <a:spLocks noGrp="1"/>
          </p:cNvSpPr>
          <p:nvPr>
            <p:ph type="ftr" idx="11"/>
          </p:nvPr>
        </p:nvSpPr>
        <p:spPr>
          <a:xfrm>
            <a:off x="3028950" y="6483926"/>
            <a:ext cx="3086100" cy="237549"/>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1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87" name="Google Shape;87;p45"/>
          <p:cNvSpPr txBox="1">
            <a:spLocks noGrp="1"/>
          </p:cNvSpPr>
          <p:nvPr>
            <p:ph type="sldNum" idx="12"/>
          </p:nvPr>
        </p:nvSpPr>
        <p:spPr>
          <a:xfrm>
            <a:off x="8416636" y="6529852"/>
            <a:ext cx="457199" cy="191623"/>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jpg"/><Relationship Id="rId7" Type="http://schemas.openxmlformats.org/officeDocument/2006/relationships/image" Target="../media/image12.jp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image" Target="../media/image9.jp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hyperlink" Target="https://nces.ed.gov/" TargetMode="External"/><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hyperlink" Target="https://sites.psu.edu/personas/" TargetMode="Externa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https://doi.org/10.48558/F3MT-ZT59" TargetMode="External"/><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hyperlink" Target="https://www.apa.org/monitor/2020/11/feature-ada"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mailto:admin@strategiesjustice.com" TargetMode="External"/><Relationship Id="rId2" Type="http://schemas.openxmlformats.org/officeDocument/2006/relationships/notesSlide" Target="../notesSlides/notesSlide47.xml"/><Relationship Id="rId1" Type="http://schemas.openxmlformats.org/officeDocument/2006/relationships/slideLayout" Target="../slideLayouts/slideLayout3.xml"/><Relationship Id="rId5" Type="http://schemas.openxmlformats.org/officeDocument/2006/relationships/hyperlink" Target="http://www.strategiesjustice.com/" TargetMode="External"/><Relationship Id="rId4" Type="http://schemas.openxmlformats.org/officeDocument/2006/relationships/hyperlink" Target="mailto:tlw37@psu.edu" TargetMode="Externa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1"/>
          <p:cNvSpPr txBox="1">
            <a:spLocks noGrp="1"/>
          </p:cNvSpPr>
          <p:nvPr>
            <p:ph type="title"/>
          </p:nvPr>
        </p:nvSpPr>
        <p:spPr>
          <a:xfrm>
            <a:off x="369888" y="3863685"/>
            <a:ext cx="8336975" cy="999259"/>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3764"/>
              </a:buClr>
              <a:buSzPts val="4800"/>
              <a:buFont typeface="Arial"/>
              <a:buNone/>
            </a:pPr>
            <a:r>
              <a:rPr lang="en-US" b="1" dirty="0"/>
              <a:t>Beyond Accommodations in Higher Education 2.0</a:t>
            </a:r>
            <a:endParaRPr dirty="0"/>
          </a:p>
        </p:txBody>
      </p:sp>
      <p:sp>
        <p:nvSpPr>
          <p:cNvPr id="112" name="Google Shape;112;p1"/>
          <p:cNvSpPr txBox="1">
            <a:spLocks noGrp="1"/>
          </p:cNvSpPr>
          <p:nvPr>
            <p:ph type="subTitle" idx="1"/>
          </p:nvPr>
        </p:nvSpPr>
        <p:spPr>
          <a:xfrm>
            <a:off x="450258" y="5178690"/>
            <a:ext cx="8388900" cy="6789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1000"/>
              </a:spcBef>
              <a:spcAft>
                <a:spcPts val="0"/>
              </a:spcAft>
              <a:buClr>
                <a:srgbClr val="003764"/>
              </a:buClr>
              <a:buSzPts val="3500"/>
              <a:buFont typeface="Arial"/>
              <a:buNone/>
            </a:pPr>
            <a:r>
              <a:rPr lang="en-US" sz="1600" dirty="0"/>
              <a:t>Justice versus Equity Framework</a:t>
            </a:r>
            <a:endParaRPr sz="1600" dirty="0"/>
          </a:p>
        </p:txBody>
      </p:sp>
      <p:sp>
        <p:nvSpPr>
          <p:cNvPr id="113" name="Google Shape;113;p1"/>
          <p:cNvSpPr txBox="1">
            <a:spLocks noGrp="1"/>
          </p:cNvSpPr>
          <p:nvPr>
            <p:ph type="body" idx="2"/>
          </p:nvPr>
        </p:nvSpPr>
        <p:spPr>
          <a:xfrm>
            <a:off x="369888" y="5769402"/>
            <a:ext cx="4614862" cy="758825"/>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3764"/>
              </a:buClr>
              <a:buSzPts val="2000"/>
              <a:buFont typeface="Arial"/>
              <a:buNone/>
            </a:pPr>
            <a:r>
              <a:rPr lang="en-US"/>
              <a:t>Terry Watson, MS</a:t>
            </a:r>
            <a:endParaRPr/>
          </a:p>
          <a:p>
            <a:pPr marL="0" marR="0" lvl="0" indent="0" algn="l" rtl="0">
              <a:lnSpc>
                <a:spcPct val="90000"/>
              </a:lnSpc>
              <a:spcBef>
                <a:spcPts val="0"/>
              </a:spcBef>
              <a:spcAft>
                <a:spcPts val="0"/>
              </a:spcAft>
              <a:buClr>
                <a:srgbClr val="003764"/>
              </a:buClr>
              <a:buSzPts val="2000"/>
              <a:buFont typeface="Arial"/>
              <a:buNone/>
            </a:pPr>
            <a:r>
              <a:rPr lang="en-US"/>
              <a:t>Strategies For Justice, BWMP LLC</a:t>
            </a:r>
            <a:endParaRPr/>
          </a:p>
          <a:p>
            <a:pPr marL="0" marR="0" lvl="0" indent="0" algn="l" rtl="0">
              <a:lnSpc>
                <a:spcPct val="90000"/>
              </a:lnSpc>
              <a:spcBef>
                <a:spcPts val="0"/>
              </a:spcBef>
              <a:spcAft>
                <a:spcPts val="0"/>
              </a:spcAft>
              <a:buClr>
                <a:srgbClr val="003764"/>
              </a:buClr>
              <a:buSzPts val="2000"/>
              <a:buFont typeface="Arial"/>
              <a:buNone/>
            </a:pPr>
            <a:r>
              <a:rPr lang="en-US"/>
              <a:t>Penn State University, World Campus</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17"/>
          <p:cNvSpPr txBox="1">
            <a:spLocks noGrp="1"/>
          </p:cNvSpPr>
          <p:nvPr>
            <p:ph type="title"/>
          </p:nvPr>
        </p:nvSpPr>
        <p:spPr>
          <a:xfrm>
            <a:off x="268503" y="1446589"/>
            <a:ext cx="5844062" cy="797070"/>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rgbClr val="003764"/>
              </a:buClr>
              <a:buSzPts val="3500"/>
              <a:buFont typeface="Arial"/>
              <a:buNone/>
            </a:pPr>
            <a:r>
              <a:rPr lang="en-US"/>
              <a:t>Cultural Task Statement</a:t>
            </a:r>
            <a:endParaRPr/>
          </a:p>
        </p:txBody>
      </p:sp>
      <p:sp>
        <p:nvSpPr>
          <p:cNvPr id="202" name="Google Shape;202;p17"/>
          <p:cNvSpPr/>
          <p:nvPr/>
        </p:nvSpPr>
        <p:spPr>
          <a:xfrm>
            <a:off x="288640" y="2347006"/>
            <a:ext cx="1954892" cy="693670"/>
          </a:xfrm>
          <a:prstGeom prst="rect">
            <a:avLst/>
          </a:prstGeom>
          <a:solidFill>
            <a:schemeClr val="lt1"/>
          </a:solidFill>
          <a:ln w="76200"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Arial"/>
                <a:ea typeface="Arial"/>
                <a:cs typeface="Arial"/>
                <a:sym typeface="Arial"/>
              </a:rPr>
              <a:t>Student Needs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Arial"/>
                <a:ea typeface="Arial"/>
                <a:cs typeface="Arial"/>
                <a:sym typeface="Arial"/>
              </a:rPr>
              <a:t>(Cultural Task)</a:t>
            </a:r>
            <a:endParaRPr sz="1400" b="0" i="0" u="none" strike="noStrike" cap="none">
              <a:solidFill>
                <a:srgbClr val="000000"/>
              </a:solidFill>
              <a:latin typeface="Arial"/>
              <a:ea typeface="Arial"/>
              <a:cs typeface="Arial"/>
              <a:sym typeface="Arial"/>
            </a:endParaRPr>
          </a:p>
        </p:txBody>
      </p:sp>
      <p:sp>
        <p:nvSpPr>
          <p:cNvPr id="203" name="Google Shape;203;p17"/>
          <p:cNvSpPr/>
          <p:nvPr/>
        </p:nvSpPr>
        <p:spPr>
          <a:xfrm>
            <a:off x="144300" y="3170775"/>
            <a:ext cx="8999700" cy="6156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700"/>
              <a:buFont typeface="Arial"/>
              <a:buNone/>
            </a:pPr>
            <a:r>
              <a:rPr lang="en-US" sz="1700" b="0" i="0" u="none" strike="noStrike" cap="none">
                <a:solidFill>
                  <a:srgbClr val="000000"/>
                </a:solidFill>
                <a:latin typeface="Arial"/>
                <a:ea typeface="Arial"/>
                <a:cs typeface="Arial"/>
                <a:sym typeface="Arial"/>
              </a:rPr>
              <a:t>“Providing a person using a </a:t>
            </a:r>
            <a:r>
              <a:rPr lang="en-US" sz="1500" b="1" i="0" u="sng" strike="noStrike" cap="none">
                <a:solidFill>
                  <a:srgbClr val="2F5496"/>
                </a:solidFill>
                <a:latin typeface="Arial"/>
                <a:ea typeface="Arial"/>
                <a:cs typeface="Arial"/>
                <a:sym typeface="Arial"/>
              </a:rPr>
              <a:t>screen reader </a:t>
            </a:r>
            <a:r>
              <a:rPr lang="en-US" sz="1700" b="0" i="0" u="none" strike="noStrike" cap="none">
                <a:solidFill>
                  <a:srgbClr val="000000"/>
                </a:solidFill>
                <a:latin typeface="Arial"/>
                <a:ea typeface="Arial"/>
                <a:cs typeface="Arial"/>
                <a:sym typeface="Arial"/>
              </a:rPr>
              <a:t>with </a:t>
            </a:r>
            <a:r>
              <a:rPr lang="en-US" sz="1500" b="1" i="0" u="sng" strike="noStrike" cap="none">
                <a:solidFill>
                  <a:srgbClr val="2F5496"/>
                </a:solidFill>
                <a:latin typeface="Arial"/>
                <a:ea typeface="Arial"/>
                <a:cs typeface="Arial"/>
                <a:sym typeface="Arial"/>
              </a:rPr>
              <a:t>documents</a:t>
            </a:r>
            <a:r>
              <a:rPr lang="en-US" sz="1700" b="0" i="0" u="none" strike="noStrike" cap="none">
                <a:solidFill>
                  <a:srgbClr val="000000"/>
                </a:solidFill>
                <a:latin typeface="Arial"/>
                <a:ea typeface="Arial"/>
                <a:cs typeface="Arial"/>
                <a:sym typeface="Arial"/>
              </a:rPr>
              <a:t> about </a:t>
            </a:r>
            <a:r>
              <a:rPr lang="en-US" sz="1500" b="1" i="0" u="sng" strike="noStrike" cap="none">
                <a:solidFill>
                  <a:srgbClr val="2F5496"/>
                </a:solidFill>
                <a:latin typeface="Arial"/>
                <a:ea typeface="Arial"/>
                <a:cs typeface="Arial"/>
                <a:sym typeface="Arial"/>
              </a:rPr>
              <a:t>registering for courses.”</a:t>
            </a:r>
            <a:endParaRPr sz="1500" b="0" i="0" u="none" strike="noStrike" cap="none">
              <a:solidFill>
                <a:schemeClr val="dk1"/>
              </a:solidFill>
              <a:latin typeface="Arial"/>
              <a:ea typeface="Arial"/>
              <a:cs typeface="Arial"/>
              <a:sym typeface="Arial"/>
            </a:endParaRPr>
          </a:p>
        </p:txBody>
      </p:sp>
      <p:sp>
        <p:nvSpPr>
          <p:cNvPr id="204" name="Google Shape;204;p17" descr="alt = &quot; &quot;"/>
          <p:cNvSpPr/>
          <p:nvPr/>
        </p:nvSpPr>
        <p:spPr>
          <a:xfrm>
            <a:off x="2865152" y="3748764"/>
            <a:ext cx="1371600" cy="1693926"/>
          </a:xfrm>
          <a:prstGeom prst="downArrow">
            <a:avLst>
              <a:gd name="adj1" fmla="val 50000"/>
              <a:gd name="adj2" fmla="val 50000"/>
            </a:avLst>
          </a:prstGeom>
          <a:gradFill>
            <a:gsLst>
              <a:gs pos="0">
                <a:srgbClr val="99B5FF"/>
              </a:gs>
              <a:gs pos="35000">
                <a:srgbClr val="B9CBFF"/>
              </a:gs>
              <a:gs pos="100000">
                <a:srgbClr val="E2E9FF"/>
              </a:gs>
            </a:gsLst>
            <a:lin ang="16200000" scaled="0"/>
          </a:gradFill>
          <a:ln w="9525" cap="flat" cmpd="sng">
            <a:solidFill>
              <a:srgbClr val="3E6EC2"/>
            </a:solidFill>
            <a:prstDash val="solid"/>
            <a:round/>
            <a:headEnd type="none" w="sm" len="sm"/>
            <a:tailEnd type="none" w="sm" len="sm"/>
          </a:ln>
          <a:effectLst>
            <a:outerShdw blurRad="40000" dist="20000" dir="5400000" rotWithShape="0">
              <a:srgbClr val="000000">
                <a:alpha val="3647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205" name="Google Shape;205;p17"/>
          <p:cNvSpPr txBox="1"/>
          <p:nvPr/>
        </p:nvSpPr>
        <p:spPr>
          <a:xfrm>
            <a:off x="2865152" y="5436149"/>
            <a:ext cx="1371600" cy="885825"/>
          </a:xfrm>
          <a:prstGeom prst="rect">
            <a:avLst/>
          </a:prstGeom>
          <a:solidFill>
            <a:srgbClr val="FFFFFF"/>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200"/>
              <a:buFont typeface="Arial"/>
              <a:buNone/>
            </a:pPr>
            <a:r>
              <a:rPr lang="en-US" sz="1200" b="0" i="0" u="none" strike="noStrike" cap="none">
                <a:solidFill>
                  <a:schemeClr val="dk1"/>
                </a:solidFill>
                <a:latin typeface="Arial"/>
                <a:ea typeface="Arial"/>
                <a:cs typeface="Arial"/>
                <a:sym typeface="Arial"/>
              </a:rPr>
              <a:t>Potential barriers or tension within the Universal Design Learning framework</a:t>
            </a:r>
            <a:endParaRPr sz="2000" b="0" i="0" u="none" strike="noStrike" cap="none">
              <a:solidFill>
                <a:schemeClr val="dk1"/>
              </a:solidFill>
              <a:latin typeface="Arial"/>
              <a:ea typeface="Arial"/>
              <a:cs typeface="Arial"/>
              <a:sym typeface="Arial"/>
            </a:endParaRPr>
          </a:p>
        </p:txBody>
      </p:sp>
      <p:sp>
        <p:nvSpPr>
          <p:cNvPr id="206" name="Google Shape;206;p17" descr="alt = &quot; &quot;"/>
          <p:cNvSpPr/>
          <p:nvPr/>
        </p:nvSpPr>
        <p:spPr>
          <a:xfrm>
            <a:off x="4719261" y="3738362"/>
            <a:ext cx="1371600" cy="1673049"/>
          </a:xfrm>
          <a:prstGeom prst="downArrow">
            <a:avLst>
              <a:gd name="adj1" fmla="val 50000"/>
              <a:gd name="adj2" fmla="val 50000"/>
            </a:avLst>
          </a:prstGeom>
          <a:gradFill>
            <a:gsLst>
              <a:gs pos="0">
                <a:srgbClr val="99B5FF"/>
              </a:gs>
              <a:gs pos="35000">
                <a:srgbClr val="B9CBFF"/>
              </a:gs>
              <a:gs pos="100000">
                <a:srgbClr val="E2E9FF"/>
              </a:gs>
            </a:gsLst>
            <a:lin ang="16200000" scaled="0"/>
          </a:gradFill>
          <a:ln w="9525" cap="flat" cmpd="sng">
            <a:solidFill>
              <a:srgbClr val="3E6EC2"/>
            </a:solidFill>
            <a:prstDash val="solid"/>
            <a:round/>
            <a:headEnd type="none" w="sm" len="sm"/>
            <a:tailEnd type="none" w="sm" len="sm"/>
          </a:ln>
          <a:effectLst>
            <a:outerShdw blurRad="40000" dist="20000" dir="5400000" rotWithShape="0">
              <a:srgbClr val="000000">
                <a:alpha val="3647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207" name="Google Shape;207;p17"/>
          <p:cNvSpPr txBox="1"/>
          <p:nvPr/>
        </p:nvSpPr>
        <p:spPr>
          <a:xfrm>
            <a:off x="4719261" y="5539979"/>
            <a:ext cx="1319212" cy="514350"/>
          </a:xfrm>
          <a:prstGeom prst="rect">
            <a:avLst/>
          </a:prstGeom>
          <a:solidFill>
            <a:srgbClr val="FFFFFF"/>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200"/>
              <a:buFont typeface="Arial"/>
              <a:buNone/>
            </a:pPr>
            <a:r>
              <a:rPr lang="en-US" sz="1200" b="0" i="0" u="none" strike="noStrike" cap="none">
                <a:solidFill>
                  <a:schemeClr val="dk1"/>
                </a:solidFill>
                <a:latin typeface="Arial"/>
                <a:ea typeface="Arial"/>
                <a:cs typeface="Arial"/>
                <a:sym typeface="Arial"/>
              </a:rPr>
              <a:t>Patterns of beliefs, behaviors, knowledge</a:t>
            </a:r>
            <a:endParaRPr sz="2000" b="0" i="0" u="none" strike="noStrike" cap="none">
              <a:solidFill>
                <a:schemeClr val="dk1"/>
              </a:solidFill>
              <a:latin typeface="Arial"/>
              <a:ea typeface="Arial"/>
              <a:cs typeface="Arial"/>
              <a:sym typeface="Arial"/>
            </a:endParaRPr>
          </a:p>
        </p:txBody>
      </p:sp>
      <p:sp>
        <p:nvSpPr>
          <p:cNvPr id="208" name="Google Shape;208;p17" descr="alt = &quot; &quot;"/>
          <p:cNvSpPr/>
          <p:nvPr/>
        </p:nvSpPr>
        <p:spPr>
          <a:xfrm>
            <a:off x="6716990" y="3786386"/>
            <a:ext cx="1371600" cy="1673049"/>
          </a:xfrm>
          <a:prstGeom prst="downArrow">
            <a:avLst>
              <a:gd name="adj1" fmla="val 50000"/>
              <a:gd name="adj2" fmla="val 50000"/>
            </a:avLst>
          </a:prstGeom>
          <a:gradFill>
            <a:gsLst>
              <a:gs pos="0">
                <a:srgbClr val="99B5FF"/>
              </a:gs>
              <a:gs pos="35000">
                <a:srgbClr val="B9CBFF"/>
              </a:gs>
              <a:gs pos="100000">
                <a:srgbClr val="E2E9FF"/>
              </a:gs>
            </a:gsLst>
            <a:lin ang="16200000" scaled="0"/>
          </a:gradFill>
          <a:ln w="9525" cap="flat" cmpd="sng">
            <a:solidFill>
              <a:srgbClr val="3E6EC2"/>
            </a:solidFill>
            <a:prstDash val="solid"/>
            <a:round/>
            <a:headEnd type="none" w="sm" len="sm"/>
            <a:tailEnd type="none" w="sm" len="sm"/>
          </a:ln>
          <a:effectLst>
            <a:outerShdw blurRad="40000" dist="20000" dir="5400000" rotWithShape="0">
              <a:srgbClr val="000000">
                <a:alpha val="3647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209" name="Google Shape;209;p17"/>
          <p:cNvSpPr txBox="1"/>
          <p:nvPr/>
        </p:nvSpPr>
        <p:spPr>
          <a:xfrm>
            <a:off x="6716989" y="5636173"/>
            <a:ext cx="1371601" cy="615553"/>
          </a:xfrm>
          <a:prstGeom prst="rect">
            <a:avLst/>
          </a:prstGeom>
          <a:solidFill>
            <a:srgbClr val="FFFFFF"/>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200"/>
              <a:buFont typeface="Arial"/>
              <a:buNone/>
            </a:pPr>
            <a:r>
              <a:rPr lang="en-US" sz="1200" b="0" i="0" u="none" strike="noStrike" cap="none">
                <a:solidFill>
                  <a:schemeClr val="dk1"/>
                </a:solidFill>
                <a:latin typeface="Arial"/>
                <a:ea typeface="Arial"/>
                <a:cs typeface="Arial"/>
                <a:sym typeface="Arial"/>
              </a:rPr>
              <a:t>Transmitting of eminent knowledge</a:t>
            </a:r>
            <a:endParaRPr sz="2000" b="0" i="0" u="none" strike="noStrike" cap="none">
              <a:solidFill>
                <a:schemeClr val="dk1"/>
              </a:solidFill>
              <a:latin typeface="Arial"/>
              <a:ea typeface="Arial"/>
              <a:cs typeface="Arial"/>
              <a:sym typeface="Arial"/>
            </a:endParaRPr>
          </a:p>
        </p:txBody>
      </p:sp>
      <p:sp>
        <p:nvSpPr>
          <p:cNvPr id="210" name="Google Shape;210;p17"/>
          <p:cNvSpPr txBox="1">
            <a:spLocks noGrp="1"/>
          </p:cNvSpPr>
          <p:nvPr>
            <p:ph type="sldNum" idx="12"/>
          </p:nvPr>
        </p:nvSpPr>
        <p:spPr>
          <a:xfrm>
            <a:off x="8406245" y="6483926"/>
            <a:ext cx="467590" cy="237549"/>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100"/>
              <a:buNone/>
            </a:pPr>
            <a:fld id="{00000000-1234-1234-1234-123412341234}" type="slidenum">
              <a:rPr lang="en-US"/>
              <a:t>10</a:t>
            </a:fld>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p18"/>
          <p:cNvSpPr txBox="1">
            <a:spLocks noGrp="1"/>
          </p:cNvSpPr>
          <p:nvPr>
            <p:ph type="title"/>
          </p:nvPr>
        </p:nvSpPr>
        <p:spPr>
          <a:xfrm>
            <a:off x="268503" y="1446589"/>
            <a:ext cx="7016880" cy="797070"/>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rgbClr val="003764"/>
              </a:buClr>
              <a:buSzPts val="3500"/>
              <a:buFont typeface="Arial"/>
              <a:buNone/>
            </a:pPr>
            <a:r>
              <a:rPr lang="en-US"/>
              <a:t>Cultural Task Statement/Modality</a:t>
            </a:r>
            <a:endParaRPr/>
          </a:p>
        </p:txBody>
      </p:sp>
      <p:sp>
        <p:nvSpPr>
          <p:cNvPr id="217" name="Google Shape;217;p18"/>
          <p:cNvSpPr/>
          <p:nvPr/>
        </p:nvSpPr>
        <p:spPr>
          <a:xfrm>
            <a:off x="288640" y="2347006"/>
            <a:ext cx="1954892" cy="693670"/>
          </a:xfrm>
          <a:prstGeom prst="rect">
            <a:avLst/>
          </a:prstGeom>
          <a:solidFill>
            <a:schemeClr val="lt1"/>
          </a:solidFill>
          <a:ln w="76200"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Arial"/>
                <a:ea typeface="Arial"/>
                <a:cs typeface="Arial"/>
                <a:sym typeface="Arial"/>
              </a:rPr>
              <a:t>Student Needs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Arial"/>
                <a:ea typeface="Arial"/>
                <a:cs typeface="Arial"/>
                <a:sym typeface="Arial"/>
              </a:rPr>
              <a:t>(Cultural Task)</a:t>
            </a:r>
            <a:endParaRPr sz="1400" b="0" i="0" u="none" strike="noStrike" cap="none">
              <a:solidFill>
                <a:srgbClr val="000000"/>
              </a:solidFill>
              <a:latin typeface="Arial"/>
              <a:ea typeface="Arial"/>
              <a:cs typeface="Arial"/>
              <a:sym typeface="Arial"/>
            </a:endParaRPr>
          </a:p>
        </p:txBody>
      </p:sp>
      <p:sp>
        <p:nvSpPr>
          <p:cNvPr id="218" name="Google Shape;218;p18"/>
          <p:cNvSpPr txBox="1"/>
          <p:nvPr/>
        </p:nvSpPr>
        <p:spPr>
          <a:xfrm>
            <a:off x="384914" y="3361058"/>
            <a:ext cx="2109873" cy="338554"/>
          </a:xfrm>
          <a:prstGeom prst="rect">
            <a:avLst/>
          </a:prstGeom>
          <a:gradFill>
            <a:gsLst>
              <a:gs pos="0">
                <a:srgbClr val="9BCDFF"/>
              </a:gs>
              <a:gs pos="35000">
                <a:srgbClr val="B8DCFF"/>
              </a:gs>
              <a:gs pos="100000">
                <a:srgbClr val="E2F0FF"/>
              </a:gs>
            </a:gsLst>
            <a:lin ang="16200000" scaled="0"/>
          </a:gradFill>
          <a:ln w="9525" cap="flat" cmpd="sng">
            <a:solidFill>
              <a:srgbClr val="5597D3"/>
            </a:solidFill>
            <a:prstDash val="solid"/>
            <a:round/>
            <a:headEnd type="none" w="sm" len="sm"/>
            <a:tailEnd type="none" w="sm" len="sm"/>
          </a:ln>
          <a:effectLst>
            <a:outerShdw blurRad="40000" dist="20000" dir="5400000" rotWithShape="0">
              <a:srgbClr val="000000">
                <a:alpha val="36470"/>
              </a:srgbClr>
            </a:outerShdw>
          </a:effectLst>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Arial"/>
                <a:ea typeface="Arial"/>
                <a:cs typeface="Arial"/>
                <a:sym typeface="Arial"/>
              </a:rPr>
              <a:t>Providing information</a:t>
            </a:r>
            <a:endParaRPr sz="1400" b="0" i="0" u="none" strike="noStrike" cap="none">
              <a:solidFill>
                <a:srgbClr val="000000"/>
              </a:solidFill>
              <a:latin typeface="Arial"/>
              <a:ea typeface="Arial"/>
              <a:cs typeface="Arial"/>
              <a:sym typeface="Arial"/>
            </a:endParaRPr>
          </a:p>
        </p:txBody>
      </p:sp>
      <p:sp>
        <p:nvSpPr>
          <p:cNvPr id="219" name="Google Shape;219;p18"/>
          <p:cNvSpPr/>
          <p:nvPr/>
        </p:nvSpPr>
        <p:spPr>
          <a:xfrm>
            <a:off x="384914" y="3816201"/>
            <a:ext cx="7824808" cy="892552"/>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Arial"/>
                <a:ea typeface="Arial"/>
                <a:cs typeface="Arial"/>
                <a:sym typeface="Arial"/>
              </a:rPr>
              <a:t>“Providing </a:t>
            </a:r>
            <a:r>
              <a:rPr lang="en-US" sz="1800" b="1" i="0" u="sng" strike="noStrike" cap="none">
                <a:solidFill>
                  <a:srgbClr val="2F5496"/>
                </a:solidFill>
                <a:latin typeface="Arial"/>
                <a:ea typeface="Arial"/>
                <a:cs typeface="Arial"/>
                <a:sym typeface="Arial"/>
              </a:rPr>
              <a:t>[enter potential UDL barrier] </a:t>
            </a:r>
            <a:r>
              <a:rPr lang="en-US" sz="1800" b="0" i="0" u="none" strike="noStrike" cap="none">
                <a:solidFill>
                  <a:srgbClr val="000000"/>
                </a:solidFill>
                <a:latin typeface="Arial"/>
                <a:ea typeface="Arial"/>
                <a:cs typeface="Arial"/>
                <a:sym typeface="Arial"/>
              </a:rPr>
              <a:t>with </a:t>
            </a:r>
            <a:r>
              <a:rPr lang="en-US" sz="1800" b="1" i="0" u="sng" strike="noStrike" cap="none">
                <a:solidFill>
                  <a:srgbClr val="2F5496"/>
                </a:solidFill>
                <a:latin typeface="Arial"/>
                <a:ea typeface="Arial"/>
                <a:cs typeface="Arial"/>
                <a:sym typeface="Arial"/>
              </a:rPr>
              <a:t>[enter pattern here] </a:t>
            </a:r>
            <a:r>
              <a:rPr lang="en-US" sz="1800" b="0" i="0" u="none" strike="noStrike" cap="none">
                <a:solidFill>
                  <a:srgbClr val="000000"/>
                </a:solidFill>
                <a:latin typeface="Arial"/>
                <a:ea typeface="Arial"/>
                <a:cs typeface="Arial"/>
                <a:sym typeface="Arial"/>
              </a:rPr>
              <a:t>about </a:t>
            </a:r>
            <a:r>
              <a:rPr lang="en-US" sz="1800" b="1" i="0" u="sng" strike="noStrike" cap="none">
                <a:solidFill>
                  <a:srgbClr val="2F5496"/>
                </a:solidFill>
                <a:latin typeface="Arial"/>
                <a:ea typeface="Arial"/>
                <a:cs typeface="Arial"/>
                <a:sym typeface="Arial"/>
              </a:rPr>
              <a:t>[enter eminent knowledge.”</a:t>
            </a:r>
            <a:endParaRPr sz="1600" b="0" i="0" u="none" strike="noStrike" cap="none">
              <a:solidFill>
                <a:schemeClr val="dk1"/>
              </a:solidFill>
              <a:latin typeface="Arial"/>
              <a:ea typeface="Arial"/>
              <a:cs typeface="Arial"/>
              <a:sym typeface="Arial"/>
            </a:endParaRPr>
          </a:p>
        </p:txBody>
      </p:sp>
      <p:sp>
        <p:nvSpPr>
          <p:cNvPr id="220" name="Google Shape;220;p18"/>
          <p:cNvSpPr txBox="1"/>
          <p:nvPr/>
        </p:nvSpPr>
        <p:spPr>
          <a:xfrm>
            <a:off x="384914" y="4786234"/>
            <a:ext cx="2154757" cy="338554"/>
          </a:xfrm>
          <a:prstGeom prst="rect">
            <a:avLst/>
          </a:prstGeom>
          <a:gradFill>
            <a:gsLst>
              <a:gs pos="0">
                <a:srgbClr val="9BCDFF"/>
              </a:gs>
              <a:gs pos="35000">
                <a:srgbClr val="B8DCFF"/>
              </a:gs>
              <a:gs pos="100000">
                <a:srgbClr val="E2F0FF"/>
              </a:gs>
            </a:gsLst>
            <a:lin ang="16200000" scaled="0"/>
          </a:gradFill>
          <a:ln w="9525" cap="flat" cmpd="sng">
            <a:solidFill>
              <a:srgbClr val="5597D3"/>
            </a:solidFill>
            <a:prstDash val="solid"/>
            <a:round/>
            <a:headEnd type="none" w="sm" len="sm"/>
            <a:tailEnd type="none" w="sm" len="sm"/>
          </a:ln>
          <a:effectLst>
            <a:outerShdw blurRad="40000" dist="20000" dir="5400000" rotWithShape="0">
              <a:srgbClr val="000000">
                <a:alpha val="36470"/>
              </a:srgbClr>
            </a:outerShdw>
          </a:effectLst>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Arial"/>
                <a:ea typeface="Arial"/>
                <a:cs typeface="Arial"/>
                <a:sym typeface="Arial"/>
              </a:rPr>
              <a:t>Receiving information</a:t>
            </a:r>
            <a:endParaRPr sz="1400" b="0" i="0" u="none" strike="noStrike" cap="none">
              <a:solidFill>
                <a:srgbClr val="000000"/>
              </a:solidFill>
              <a:latin typeface="Arial"/>
              <a:ea typeface="Arial"/>
              <a:cs typeface="Arial"/>
              <a:sym typeface="Arial"/>
            </a:endParaRPr>
          </a:p>
        </p:txBody>
      </p:sp>
      <p:sp>
        <p:nvSpPr>
          <p:cNvPr id="221" name="Google Shape;221;p18"/>
          <p:cNvSpPr/>
          <p:nvPr/>
        </p:nvSpPr>
        <p:spPr>
          <a:xfrm>
            <a:off x="384914" y="5253442"/>
            <a:ext cx="7824808" cy="892552"/>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Arial"/>
                <a:ea typeface="Arial"/>
                <a:cs typeface="Arial"/>
                <a:sym typeface="Arial"/>
              </a:rPr>
              <a:t>“Receiving </a:t>
            </a:r>
            <a:r>
              <a:rPr lang="en-US" sz="1800" b="1" i="0" u="sng" strike="noStrike" cap="none">
                <a:solidFill>
                  <a:srgbClr val="2F5496"/>
                </a:solidFill>
                <a:latin typeface="Arial"/>
                <a:ea typeface="Arial"/>
                <a:cs typeface="Arial"/>
                <a:sym typeface="Arial"/>
              </a:rPr>
              <a:t>[enter pattern here] </a:t>
            </a:r>
            <a:r>
              <a:rPr lang="en-US" sz="1800" b="0" i="0" u="none" strike="noStrike" cap="none">
                <a:solidFill>
                  <a:srgbClr val="000000"/>
                </a:solidFill>
                <a:latin typeface="Arial"/>
                <a:ea typeface="Arial"/>
                <a:cs typeface="Arial"/>
                <a:sym typeface="Arial"/>
              </a:rPr>
              <a:t>regarding </a:t>
            </a:r>
            <a:r>
              <a:rPr lang="en-US" sz="1800" b="1" i="0" u="sng" strike="noStrike" cap="none">
                <a:solidFill>
                  <a:srgbClr val="2F5496"/>
                </a:solidFill>
                <a:latin typeface="Arial"/>
                <a:ea typeface="Arial"/>
                <a:cs typeface="Arial"/>
                <a:sym typeface="Arial"/>
              </a:rPr>
              <a:t>[enter eminent knowledge] </a:t>
            </a:r>
            <a:r>
              <a:rPr lang="en-US" sz="1800" b="0" i="0" u="none" strike="noStrike" cap="none">
                <a:solidFill>
                  <a:schemeClr val="dk1"/>
                </a:solidFill>
                <a:latin typeface="Arial"/>
                <a:ea typeface="Arial"/>
                <a:cs typeface="Arial"/>
                <a:sym typeface="Arial"/>
              </a:rPr>
              <a:t>from</a:t>
            </a:r>
            <a:r>
              <a:rPr lang="en-US" sz="1800" b="1" i="0" u="sng" strike="noStrike" cap="none">
                <a:solidFill>
                  <a:srgbClr val="2F5496"/>
                </a:solidFill>
                <a:latin typeface="Arial"/>
                <a:ea typeface="Arial"/>
                <a:cs typeface="Arial"/>
                <a:sym typeface="Arial"/>
              </a:rPr>
              <a:t> [enter potential UDL barrier]”</a:t>
            </a:r>
            <a:endParaRPr sz="1600" b="0" i="0" u="none" strike="noStrike" cap="none">
              <a:solidFill>
                <a:schemeClr val="dk1"/>
              </a:solidFill>
              <a:latin typeface="Arial"/>
              <a:ea typeface="Arial"/>
              <a:cs typeface="Arial"/>
              <a:sym typeface="Arial"/>
            </a:endParaRPr>
          </a:p>
        </p:txBody>
      </p:sp>
      <p:sp>
        <p:nvSpPr>
          <p:cNvPr id="222" name="Google Shape;222;p18"/>
          <p:cNvSpPr txBox="1">
            <a:spLocks noGrp="1"/>
          </p:cNvSpPr>
          <p:nvPr>
            <p:ph type="sldNum" idx="12"/>
          </p:nvPr>
        </p:nvSpPr>
        <p:spPr>
          <a:xfrm>
            <a:off x="8406245" y="6483926"/>
            <a:ext cx="467590" cy="237549"/>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100"/>
              <a:buNone/>
            </a:pPr>
            <a:fld id="{00000000-1234-1234-1234-123412341234}" type="slidenum">
              <a:rPr lang="en-US"/>
              <a:t>11</a:t>
            </a:fld>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55"/>
          <p:cNvSpPr txBox="1">
            <a:spLocks noGrp="1"/>
          </p:cNvSpPr>
          <p:nvPr>
            <p:ph type="title"/>
          </p:nvPr>
        </p:nvSpPr>
        <p:spPr>
          <a:xfrm>
            <a:off x="536860" y="1549936"/>
            <a:ext cx="8336975" cy="797070"/>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rgbClr val="003764"/>
              </a:buClr>
              <a:buSzPts val="3500"/>
              <a:buFont typeface="Arial"/>
              <a:buNone/>
            </a:pPr>
            <a:r>
              <a:rPr lang="en-US"/>
              <a:t>Institutional Competencies </a:t>
            </a:r>
            <a:endParaRPr/>
          </a:p>
        </p:txBody>
      </p:sp>
      <p:sp>
        <p:nvSpPr>
          <p:cNvPr id="228" name="Google Shape;228;p55"/>
          <p:cNvSpPr txBox="1">
            <a:spLocks noGrp="1"/>
          </p:cNvSpPr>
          <p:nvPr>
            <p:ph type="sldNum" idx="12"/>
          </p:nvPr>
        </p:nvSpPr>
        <p:spPr>
          <a:xfrm>
            <a:off x="8406245" y="6483926"/>
            <a:ext cx="467590" cy="237549"/>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100"/>
              <a:buNone/>
            </a:pPr>
            <a:fld id="{00000000-1234-1234-1234-123412341234}" type="slidenum">
              <a:rPr lang="en-US"/>
              <a:t>12</a:t>
            </a:fld>
            <a:endParaRPr/>
          </a:p>
        </p:txBody>
      </p:sp>
      <p:sp>
        <p:nvSpPr>
          <p:cNvPr id="229" name="Google Shape;229;p55"/>
          <p:cNvSpPr/>
          <p:nvPr/>
        </p:nvSpPr>
        <p:spPr>
          <a:xfrm>
            <a:off x="712110" y="2297905"/>
            <a:ext cx="1954892" cy="693670"/>
          </a:xfrm>
          <a:prstGeom prst="rect">
            <a:avLst/>
          </a:prstGeom>
          <a:solidFill>
            <a:schemeClr val="lt1"/>
          </a:solidFill>
          <a:ln w="76200"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Arial"/>
                <a:ea typeface="Arial"/>
                <a:cs typeface="Arial"/>
                <a:sym typeface="Arial"/>
              </a:rPr>
              <a:t>Student Needs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Arial"/>
                <a:ea typeface="Arial"/>
                <a:cs typeface="Arial"/>
                <a:sym typeface="Arial"/>
              </a:rPr>
              <a:t>(Cultural Task)</a:t>
            </a:r>
            <a:endParaRPr sz="1400" b="0" i="0" u="none" strike="noStrike" cap="none">
              <a:solidFill>
                <a:srgbClr val="000000"/>
              </a:solidFill>
              <a:latin typeface="Arial"/>
              <a:ea typeface="Arial"/>
              <a:cs typeface="Arial"/>
              <a:sym typeface="Arial"/>
            </a:endParaRPr>
          </a:p>
        </p:txBody>
      </p:sp>
      <p:sp>
        <p:nvSpPr>
          <p:cNvPr id="230" name="Google Shape;230;p55"/>
          <p:cNvSpPr/>
          <p:nvPr/>
        </p:nvSpPr>
        <p:spPr>
          <a:xfrm>
            <a:off x="712109" y="4216408"/>
            <a:ext cx="1954892" cy="1262748"/>
          </a:xfrm>
          <a:prstGeom prst="rect">
            <a:avLst/>
          </a:prstGeom>
          <a:solidFill>
            <a:schemeClr val="lt1"/>
          </a:solidFill>
          <a:ln w="762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Arial"/>
                <a:ea typeface="Arial"/>
                <a:cs typeface="Arial"/>
                <a:sym typeface="Arial"/>
              </a:rPr>
              <a:t>Institutional Procedure, Processes, and Resources </a:t>
            </a:r>
            <a:endParaRPr sz="1400" b="0" i="0" u="none" strike="noStrike" cap="none">
              <a:solidFill>
                <a:srgbClr val="000000"/>
              </a:solidFill>
              <a:latin typeface="Arial"/>
              <a:ea typeface="Arial"/>
              <a:cs typeface="Arial"/>
              <a:sym typeface="Arial"/>
            </a:endParaRPr>
          </a:p>
        </p:txBody>
      </p:sp>
      <p:sp>
        <p:nvSpPr>
          <p:cNvPr id="231" name="Google Shape;231;p55"/>
          <p:cNvSpPr/>
          <p:nvPr/>
        </p:nvSpPr>
        <p:spPr>
          <a:xfrm>
            <a:off x="3581400" y="2991575"/>
            <a:ext cx="2753775" cy="1224833"/>
          </a:xfrm>
          <a:prstGeom prst="rect">
            <a:avLst/>
          </a:prstGeom>
          <a:gradFill>
            <a:gsLst>
              <a:gs pos="0">
                <a:srgbClr val="FFED74"/>
              </a:gs>
              <a:gs pos="35000">
                <a:srgbClr val="FFF09F"/>
              </a:gs>
              <a:gs pos="100000">
                <a:srgbClr val="FFF9D6"/>
              </a:gs>
            </a:gsLst>
            <a:lin ang="16200000" scaled="0"/>
          </a:gradFill>
          <a:ln w="9525" cap="flat" cmpd="sng">
            <a:solidFill>
              <a:srgbClr val="FFBE00"/>
            </a:solidFill>
            <a:prstDash val="solid"/>
            <a:round/>
            <a:headEnd type="none" w="sm" len="sm"/>
            <a:tailEnd type="none" w="sm" len="sm"/>
          </a:ln>
          <a:effectLst>
            <a:outerShdw blurRad="40000" dist="20000" dir="5400000" rotWithShape="0">
              <a:srgbClr val="000000">
                <a:alpha val="37254"/>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chemeClr val="dk1"/>
                </a:solidFill>
                <a:latin typeface="Arial"/>
                <a:ea typeface="Arial"/>
                <a:cs typeface="Arial"/>
                <a:sym typeface="Arial"/>
              </a:rPr>
              <a:t>Unique Challenges</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chemeClr val="dk1"/>
                </a:solidFill>
                <a:latin typeface="Arial"/>
                <a:ea typeface="Arial"/>
                <a:cs typeface="Arial"/>
                <a:sym typeface="Arial"/>
              </a:rPr>
              <a:t>Misconceptions</a:t>
            </a:r>
            <a:endParaRPr sz="1400" b="0" i="0" u="none" strike="noStrike" cap="none">
              <a:solidFill>
                <a:srgbClr val="000000"/>
              </a:solidFill>
              <a:latin typeface="Arial"/>
              <a:ea typeface="Arial"/>
              <a:cs typeface="Arial"/>
              <a:sym typeface="Arial"/>
            </a:endParaRPr>
          </a:p>
        </p:txBody>
      </p:sp>
      <p:cxnSp>
        <p:nvCxnSpPr>
          <p:cNvPr id="232" name="Google Shape;232;p55">
            <a:extLst>
              <a:ext uri="{C183D7F6-B498-43B3-948B-1728B52AA6E4}">
                <adec:decorative xmlns:adec="http://schemas.microsoft.com/office/drawing/2017/decorative" val="1"/>
              </a:ext>
            </a:extLst>
          </p:cNvPr>
          <p:cNvCxnSpPr>
            <a:stCxn id="229" idx="0"/>
            <a:endCxn id="231" idx="0"/>
          </p:cNvCxnSpPr>
          <p:nvPr/>
        </p:nvCxnSpPr>
        <p:spPr>
          <a:xfrm rot="-5400000" flipH="1">
            <a:off x="2977156" y="1010305"/>
            <a:ext cx="693600" cy="3268800"/>
          </a:xfrm>
          <a:prstGeom prst="bentConnector3">
            <a:avLst>
              <a:gd name="adj1" fmla="val -32958"/>
            </a:avLst>
          </a:prstGeom>
          <a:noFill/>
          <a:ln w="9525" cap="flat" cmpd="sng">
            <a:solidFill>
              <a:srgbClr val="5597D3"/>
            </a:solidFill>
            <a:prstDash val="solid"/>
            <a:round/>
            <a:headEnd type="none" w="sm" len="sm"/>
            <a:tailEnd type="triangle" w="med" len="med"/>
          </a:ln>
        </p:spPr>
      </p:cxnSp>
      <p:cxnSp>
        <p:nvCxnSpPr>
          <p:cNvPr id="233" name="Google Shape;233;p55">
            <a:extLst>
              <a:ext uri="{C183D7F6-B498-43B3-948B-1728B52AA6E4}">
                <adec:decorative xmlns:adec="http://schemas.microsoft.com/office/drawing/2017/decorative" val="1"/>
              </a:ext>
            </a:extLst>
          </p:cNvPr>
          <p:cNvCxnSpPr>
            <a:stCxn id="230" idx="2"/>
            <a:endCxn id="231" idx="2"/>
          </p:cNvCxnSpPr>
          <p:nvPr/>
        </p:nvCxnSpPr>
        <p:spPr>
          <a:xfrm rot="-5400000">
            <a:off x="2692605" y="3213406"/>
            <a:ext cx="1262700" cy="3268800"/>
          </a:xfrm>
          <a:prstGeom prst="bentConnector3">
            <a:avLst>
              <a:gd name="adj1" fmla="val -18104"/>
            </a:avLst>
          </a:prstGeom>
          <a:noFill/>
          <a:ln w="9525" cap="flat" cmpd="sng">
            <a:solidFill>
              <a:srgbClr val="5597D3"/>
            </a:solidFill>
            <a:prstDash val="solid"/>
            <a:round/>
            <a:headEnd type="none" w="sm" len="sm"/>
            <a:tailEnd type="triangle" w="med" len="med"/>
          </a:ln>
        </p:spPr>
      </p:cxnSp>
      <p:sp>
        <p:nvSpPr>
          <p:cNvPr id="234" name="Google Shape;234;p55"/>
          <p:cNvSpPr/>
          <p:nvPr/>
        </p:nvSpPr>
        <p:spPr>
          <a:xfrm>
            <a:off x="6553200" y="5208959"/>
            <a:ext cx="2216646" cy="540393"/>
          </a:xfrm>
          <a:prstGeom prst="rect">
            <a:avLst/>
          </a:prstGeom>
          <a:gradFill>
            <a:gsLst>
              <a:gs pos="0">
                <a:schemeClr val="dk1"/>
              </a:gs>
              <a:gs pos="100000">
                <a:srgbClr val="BABABA"/>
              </a:gs>
            </a:gsLst>
            <a:lin ang="16200000" scaled="0"/>
          </a:gradFill>
          <a:ln>
            <a:noFill/>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Arial"/>
                <a:ea typeface="Arial"/>
                <a:cs typeface="Arial"/>
                <a:sym typeface="Arial"/>
              </a:rPr>
              <a:t>Cultural Task Redefined</a:t>
            </a:r>
            <a:endParaRPr sz="1400" b="0" i="0" u="none" strike="noStrike" cap="none">
              <a:solidFill>
                <a:srgbClr val="000000"/>
              </a:solidFill>
              <a:latin typeface="Arial"/>
              <a:ea typeface="Arial"/>
              <a:cs typeface="Arial"/>
              <a:sym typeface="Arial"/>
            </a:endParaRPr>
          </a:p>
        </p:txBody>
      </p:sp>
      <p:cxnSp>
        <p:nvCxnSpPr>
          <p:cNvPr id="235" name="Google Shape;235;p55">
            <a:extLst>
              <a:ext uri="{C183D7F6-B498-43B3-948B-1728B52AA6E4}">
                <adec:decorative xmlns:adec="http://schemas.microsoft.com/office/drawing/2017/decorative" val="1"/>
              </a:ext>
            </a:extLst>
          </p:cNvPr>
          <p:cNvCxnSpPr>
            <a:stCxn id="231" idx="3"/>
            <a:endCxn id="234" idx="0"/>
          </p:cNvCxnSpPr>
          <p:nvPr/>
        </p:nvCxnSpPr>
        <p:spPr>
          <a:xfrm>
            <a:off x="6335175" y="3603992"/>
            <a:ext cx="1326300" cy="1605000"/>
          </a:xfrm>
          <a:prstGeom prst="bentConnector2">
            <a:avLst/>
          </a:prstGeom>
          <a:noFill/>
          <a:ln w="9525" cap="flat" cmpd="sng">
            <a:solidFill>
              <a:srgbClr val="5597D3"/>
            </a:solidFill>
            <a:prstDash val="solid"/>
            <a:round/>
            <a:headEnd type="none" w="sm" len="sm"/>
            <a:tailEnd type="triangle" w="med" len="med"/>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3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3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3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3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Google Shape;241;p6"/>
          <p:cNvSpPr txBox="1">
            <a:spLocks noGrp="1"/>
          </p:cNvSpPr>
          <p:nvPr>
            <p:ph type="title"/>
          </p:nvPr>
        </p:nvSpPr>
        <p:spPr>
          <a:xfrm>
            <a:off x="536860" y="1549936"/>
            <a:ext cx="8336975" cy="797070"/>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rgbClr val="003764"/>
              </a:buClr>
              <a:buSzPts val="3500"/>
              <a:buFont typeface="Arial"/>
              <a:buNone/>
            </a:pPr>
            <a:r>
              <a:rPr lang="en-US"/>
              <a:t>Approaches to Disability</a:t>
            </a:r>
            <a:endParaRPr/>
          </a:p>
        </p:txBody>
      </p:sp>
      <p:sp>
        <p:nvSpPr>
          <p:cNvPr id="242" name="Google Shape;242;p6"/>
          <p:cNvSpPr txBox="1">
            <a:spLocks noGrp="1"/>
          </p:cNvSpPr>
          <p:nvPr>
            <p:ph type="sldNum" idx="12"/>
          </p:nvPr>
        </p:nvSpPr>
        <p:spPr>
          <a:xfrm>
            <a:off x="8406245" y="6483926"/>
            <a:ext cx="467590" cy="237549"/>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100"/>
              <a:buNone/>
            </a:pPr>
            <a:fld id="{00000000-1234-1234-1234-123412341234}" type="slidenum">
              <a:rPr lang="en-US"/>
              <a:t>13</a:t>
            </a:fld>
            <a:endParaRPr/>
          </a:p>
        </p:txBody>
      </p:sp>
      <p:grpSp>
        <p:nvGrpSpPr>
          <p:cNvPr id="243" name="Google Shape;243;p6">
            <a:extLst>
              <a:ext uri="{C183D7F6-B498-43B3-948B-1728B52AA6E4}">
                <adec:decorative xmlns:adec="http://schemas.microsoft.com/office/drawing/2017/decorative" val="1"/>
              </a:ext>
            </a:extLst>
          </p:cNvPr>
          <p:cNvGrpSpPr/>
          <p:nvPr/>
        </p:nvGrpSpPr>
        <p:grpSpPr>
          <a:xfrm>
            <a:off x="1769494" y="2243639"/>
            <a:ext cx="5605009" cy="3888372"/>
            <a:chOff x="356490" y="2059"/>
            <a:chExt cx="5605009" cy="3888372"/>
          </a:xfrm>
        </p:grpSpPr>
        <p:sp>
          <p:nvSpPr>
            <p:cNvPr id="244" name="Google Shape;244;p6"/>
            <p:cNvSpPr/>
            <p:nvPr/>
          </p:nvSpPr>
          <p:spPr>
            <a:xfrm>
              <a:off x="356490" y="2059"/>
              <a:ext cx="1751519" cy="1206796"/>
            </a:xfrm>
            <a:prstGeom prst="roundRect">
              <a:avLst>
                <a:gd name="adj" fmla="val 16667"/>
              </a:avLst>
            </a:prstGeom>
            <a:blipFill rotWithShape="1">
              <a:blip r:embed="rId3">
                <a:alphaModFix/>
              </a:blip>
              <a:stretch>
                <a:fillRect l="-1997" r="-1998"/>
              </a:stretch>
            </a:blip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5" name="Google Shape;245;p6"/>
            <p:cNvSpPr/>
            <p:nvPr/>
          </p:nvSpPr>
          <p:spPr>
            <a:xfrm>
              <a:off x="356490" y="1208856"/>
              <a:ext cx="1751519" cy="649813"/>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6" name="Google Shape;246;p6"/>
            <p:cNvSpPr txBox="1"/>
            <p:nvPr/>
          </p:nvSpPr>
          <p:spPr>
            <a:xfrm>
              <a:off x="356490" y="1208856"/>
              <a:ext cx="1751519" cy="649813"/>
            </a:xfrm>
            <a:prstGeom prst="rect">
              <a:avLst/>
            </a:prstGeom>
            <a:noFill/>
            <a:ln>
              <a:noFill/>
            </a:ln>
          </p:spPr>
          <p:txBody>
            <a:bodyPr spcFirstLastPara="1" wrap="square" lIns="135125" tIns="135125" rIns="135125" bIns="0" anchor="t" anchorCtr="0">
              <a:noAutofit/>
            </a:bodyPr>
            <a:lstStyle/>
            <a:p>
              <a:pPr marL="0" marR="0" lvl="0" indent="0" algn="ctr" rtl="0">
                <a:lnSpc>
                  <a:spcPct val="90000"/>
                </a:lnSpc>
                <a:spcBef>
                  <a:spcPts val="0"/>
                </a:spcBef>
                <a:spcAft>
                  <a:spcPts val="0"/>
                </a:spcAft>
                <a:buClr>
                  <a:srgbClr val="000000"/>
                </a:buClr>
                <a:buSzPts val="1900"/>
                <a:buFont typeface="Arial"/>
                <a:buNone/>
              </a:pPr>
              <a:r>
                <a:rPr lang="en-US" sz="1900" b="0" i="0" u="none" strike="noStrike" cap="none">
                  <a:solidFill>
                    <a:srgbClr val="000000"/>
                  </a:solidFill>
                  <a:latin typeface="Arial"/>
                  <a:ea typeface="Arial"/>
                  <a:cs typeface="Arial"/>
                  <a:sym typeface="Arial"/>
                </a:rPr>
                <a:t>Medical model </a:t>
              </a:r>
              <a:endParaRPr sz="1900" b="0" i="0" u="none" strike="noStrike" cap="none">
                <a:solidFill>
                  <a:srgbClr val="000000"/>
                </a:solidFill>
                <a:latin typeface="Arial"/>
                <a:ea typeface="Arial"/>
                <a:cs typeface="Arial"/>
                <a:sym typeface="Arial"/>
              </a:endParaRPr>
            </a:p>
          </p:txBody>
        </p:sp>
        <p:sp>
          <p:nvSpPr>
            <p:cNvPr id="247" name="Google Shape;247;p6"/>
            <p:cNvSpPr/>
            <p:nvPr/>
          </p:nvSpPr>
          <p:spPr>
            <a:xfrm>
              <a:off x="2283235" y="2059"/>
              <a:ext cx="1751519" cy="1206796"/>
            </a:xfrm>
            <a:prstGeom prst="roundRect">
              <a:avLst>
                <a:gd name="adj" fmla="val 16667"/>
              </a:avLst>
            </a:prstGeom>
            <a:blipFill rotWithShape="1">
              <a:blip r:embed="rId4">
                <a:alphaModFix/>
              </a:blip>
              <a:stretch>
                <a:fillRect l="-1997" r="-1998"/>
              </a:stretch>
            </a:blip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8" name="Google Shape;248;p6"/>
            <p:cNvSpPr/>
            <p:nvPr/>
          </p:nvSpPr>
          <p:spPr>
            <a:xfrm>
              <a:off x="2283235" y="1208856"/>
              <a:ext cx="1751519" cy="649813"/>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9" name="Google Shape;249;p6"/>
            <p:cNvSpPr txBox="1"/>
            <p:nvPr/>
          </p:nvSpPr>
          <p:spPr>
            <a:xfrm>
              <a:off x="2283235" y="1208856"/>
              <a:ext cx="1751519" cy="649813"/>
            </a:xfrm>
            <a:prstGeom prst="rect">
              <a:avLst/>
            </a:prstGeom>
            <a:noFill/>
            <a:ln>
              <a:noFill/>
            </a:ln>
          </p:spPr>
          <p:txBody>
            <a:bodyPr spcFirstLastPara="1" wrap="square" lIns="135125" tIns="135125" rIns="135125" bIns="0" anchor="t" anchorCtr="0">
              <a:noAutofit/>
            </a:bodyPr>
            <a:lstStyle/>
            <a:p>
              <a:pPr marL="0" marR="0" lvl="0" indent="0" algn="ctr" rtl="0">
                <a:lnSpc>
                  <a:spcPct val="90000"/>
                </a:lnSpc>
                <a:spcBef>
                  <a:spcPts val="0"/>
                </a:spcBef>
                <a:spcAft>
                  <a:spcPts val="0"/>
                </a:spcAft>
                <a:buClr>
                  <a:srgbClr val="000000"/>
                </a:buClr>
                <a:buSzPts val="1900"/>
                <a:buFont typeface="Arial"/>
                <a:buNone/>
              </a:pPr>
              <a:r>
                <a:rPr lang="en-US" sz="1900" b="0" i="0" u="none" strike="noStrike" cap="none">
                  <a:solidFill>
                    <a:srgbClr val="000000"/>
                  </a:solidFill>
                  <a:latin typeface="Arial"/>
                  <a:ea typeface="Arial"/>
                  <a:cs typeface="Arial"/>
                  <a:sym typeface="Arial"/>
                </a:rPr>
                <a:t>Moral model</a:t>
              </a:r>
              <a:endParaRPr sz="1400" b="0" i="0" u="none" strike="noStrike" cap="none">
                <a:solidFill>
                  <a:srgbClr val="000000"/>
                </a:solidFill>
                <a:latin typeface="Arial"/>
                <a:ea typeface="Arial"/>
                <a:cs typeface="Arial"/>
                <a:sym typeface="Arial"/>
              </a:endParaRPr>
            </a:p>
          </p:txBody>
        </p:sp>
        <p:sp>
          <p:nvSpPr>
            <p:cNvPr id="250" name="Google Shape;250;p6"/>
            <p:cNvSpPr/>
            <p:nvPr/>
          </p:nvSpPr>
          <p:spPr>
            <a:xfrm>
              <a:off x="4209980" y="2059"/>
              <a:ext cx="1751519" cy="1206796"/>
            </a:xfrm>
            <a:prstGeom prst="roundRect">
              <a:avLst>
                <a:gd name="adj" fmla="val 16667"/>
              </a:avLst>
            </a:prstGeom>
            <a:blipFill rotWithShape="1">
              <a:blip r:embed="rId5">
                <a:alphaModFix/>
              </a:blip>
              <a:stretch>
                <a:fillRect l="-7996" r="-7997"/>
              </a:stretch>
            </a:blip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1" name="Google Shape;251;p6"/>
            <p:cNvSpPr/>
            <p:nvPr/>
          </p:nvSpPr>
          <p:spPr>
            <a:xfrm>
              <a:off x="4209980" y="1208856"/>
              <a:ext cx="1751519" cy="649813"/>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2" name="Google Shape;252;p6"/>
            <p:cNvSpPr txBox="1"/>
            <p:nvPr/>
          </p:nvSpPr>
          <p:spPr>
            <a:xfrm>
              <a:off x="4209980" y="1208856"/>
              <a:ext cx="1751519" cy="649813"/>
            </a:xfrm>
            <a:prstGeom prst="rect">
              <a:avLst/>
            </a:prstGeom>
            <a:noFill/>
            <a:ln>
              <a:noFill/>
            </a:ln>
          </p:spPr>
          <p:txBody>
            <a:bodyPr spcFirstLastPara="1" wrap="square" lIns="135125" tIns="135125" rIns="135125" bIns="0" anchor="t" anchorCtr="0">
              <a:noAutofit/>
            </a:bodyPr>
            <a:lstStyle/>
            <a:p>
              <a:pPr marL="0" marR="0" lvl="0" indent="0" algn="ctr" rtl="0">
                <a:lnSpc>
                  <a:spcPct val="90000"/>
                </a:lnSpc>
                <a:spcBef>
                  <a:spcPts val="0"/>
                </a:spcBef>
                <a:spcAft>
                  <a:spcPts val="0"/>
                </a:spcAft>
                <a:buClr>
                  <a:srgbClr val="000000"/>
                </a:buClr>
                <a:buSzPts val="1900"/>
                <a:buFont typeface="Arial"/>
                <a:buNone/>
              </a:pPr>
              <a:r>
                <a:rPr lang="en-US" sz="1900" b="0" i="0" u="none" strike="noStrike" cap="none">
                  <a:solidFill>
                    <a:srgbClr val="000000"/>
                  </a:solidFill>
                  <a:latin typeface="Arial"/>
                  <a:ea typeface="Arial"/>
                  <a:cs typeface="Arial"/>
                  <a:sym typeface="Arial"/>
                </a:rPr>
                <a:t>Social model</a:t>
              </a:r>
              <a:endParaRPr sz="1900" b="0" i="0" u="none" strike="noStrike" cap="none">
                <a:solidFill>
                  <a:srgbClr val="000000"/>
                </a:solidFill>
                <a:latin typeface="Arial"/>
                <a:ea typeface="Arial"/>
                <a:cs typeface="Arial"/>
                <a:sym typeface="Arial"/>
              </a:endParaRPr>
            </a:p>
          </p:txBody>
        </p:sp>
        <p:sp>
          <p:nvSpPr>
            <p:cNvPr id="253" name="Google Shape;253;p6"/>
            <p:cNvSpPr/>
            <p:nvPr/>
          </p:nvSpPr>
          <p:spPr>
            <a:xfrm>
              <a:off x="1319863" y="2033821"/>
              <a:ext cx="1751519" cy="1206796"/>
            </a:xfrm>
            <a:prstGeom prst="roundRect">
              <a:avLst>
                <a:gd name="adj" fmla="val 16667"/>
              </a:avLst>
            </a:prstGeom>
            <a:blipFill rotWithShape="1">
              <a:blip r:embed="rId6">
                <a:alphaModFix/>
              </a:blip>
              <a:stretch>
                <a:fillRect l="-1997" r="-1998"/>
              </a:stretch>
            </a:blip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4" name="Google Shape;254;p6"/>
            <p:cNvSpPr/>
            <p:nvPr/>
          </p:nvSpPr>
          <p:spPr>
            <a:xfrm>
              <a:off x="1319863" y="3240618"/>
              <a:ext cx="1751519" cy="649813"/>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5" name="Google Shape;255;p6"/>
            <p:cNvSpPr txBox="1"/>
            <p:nvPr/>
          </p:nvSpPr>
          <p:spPr>
            <a:xfrm>
              <a:off x="1319863" y="3240618"/>
              <a:ext cx="1751519" cy="649813"/>
            </a:xfrm>
            <a:prstGeom prst="rect">
              <a:avLst/>
            </a:prstGeom>
            <a:noFill/>
            <a:ln>
              <a:noFill/>
            </a:ln>
          </p:spPr>
          <p:txBody>
            <a:bodyPr spcFirstLastPara="1" wrap="square" lIns="135125" tIns="135125" rIns="135125" bIns="0" anchor="t" anchorCtr="0">
              <a:noAutofit/>
            </a:bodyPr>
            <a:lstStyle/>
            <a:p>
              <a:pPr marL="0" marR="0" lvl="0" indent="0" algn="ctr" rtl="0">
                <a:lnSpc>
                  <a:spcPct val="90000"/>
                </a:lnSpc>
                <a:spcBef>
                  <a:spcPts val="0"/>
                </a:spcBef>
                <a:spcAft>
                  <a:spcPts val="0"/>
                </a:spcAft>
                <a:buClr>
                  <a:srgbClr val="000000"/>
                </a:buClr>
                <a:buSzPts val="1900"/>
                <a:buFont typeface="Arial"/>
                <a:buNone/>
              </a:pPr>
              <a:r>
                <a:rPr lang="en-US" sz="1900" b="0" i="0" u="none" strike="noStrike" cap="none">
                  <a:solidFill>
                    <a:srgbClr val="000000"/>
                  </a:solidFill>
                  <a:latin typeface="Arial"/>
                  <a:ea typeface="Arial"/>
                  <a:cs typeface="Arial"/>
                  <a:sym typeface="Arial"/>
                </a:rPr>
                <a:t>Disability Justice</a:t>
              </a:r>
              <a:endParaRPr sz="1900" b="0" i="0" u="none" strike="noStrike" cap="none">
                <a:solidFill>
                  <a:srgbClr val="000000"/>
                </a:solidFill>
                <a:latin typeface="Arial"/>
                <a:ea typeface="Arial"/>
                <a:cs typeface="Arial"/>
                <a:sym typeface="Arial"/>
              </a:endParaRPr>
            </a:p>
          </p:txBody>
        </p:sp>
        <p:sp>
          <p:nvSpPr>
            <p:cNvPr id="256" name="Google Shape;256;p6"/>
            <p:cNvSpPr/>
            <p:nvPr/>
          </p:nvSpPr>
          <p:spPr>
            <a:xfrm>
              <a:off x="3246608" y="2033821"/>
              <a:ext cx="1751519" cy="1206796"/>
            </a:xfrm>
            <a:prstGeom prst="roundRect">
              <a:avLst>
                <a:gd name="adj" fmla="val 16667"/>
              </a:avLst>
            </a:prstGeom>
            <a:blipFill rotWithShape="1">
              <a:blip r:embed="rId7">
                <a:alphaModFix/>
              </a:blip>
              <a:stretch>
                <a:fillRect l="-1997" r="-1998"/>
              </a:stretch>
            </a:blip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7" name="Google Shape;257;p6"/>
            <p:cNvSpPr/>
            <p:nvPr/>
          </p:nvSpPr>
          <p:spPr>
            <a:xfrm>
              <a:off x="3246608" y="3240618"/>
              <a:ext cx="1751519" cy="649813"/>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8" name="Google Shape;258;p6"/>
            <p:cNvSpPr txBox="1"/>
            <p:nvPr/>
          </p:nvSpPr>
          <p:spPr>
            <a:xfrm>
              <a:off x="3246608" y="3240618"/>
              <a:ext cx="1751519" cy="649813"/>
            </a:xfrm>
            <a:prstGeom prst="rect">
              <a:avLst/>
            </a:prstGeom>
            <a:noFill/>
            <a:ln>
              <a:noFill/>
            </a:ln>
          </p:spPr>
          <p:txBody>
            <a:bodyPr spcFirstLastPara="1" wrap="square" lIns="135125" tIns="135125" rIns="135125" bIns="0" anchor="t" anchorCtr="0">
              <a:noAutofit/>
            </a:bodyPr>
            <a:lstStyle/>
            <a:p>
              <a:pPr marL="0" marR="0" lvl="0" indent="0" algn="ctr" rtl="0">
                <a:lnSpc>
                  <a:spcPct val="90000"/>
                </a:lnSpc>
                <a:spcBef>
                  <a:spcPts val="0"/>
                </a:spcBef>
                <a:spcAft>
                  <a:spcPts val="0"/>
                </a:spcAft>
                <a:buClr>
                  <a:srgbClr val="000000"/>
                </a:buClr>
                <a:buSzPts val="1900"/>
                <a:buFont typeface="Arial"/>
                <a:buNone/>
              </a:pPr>
              <a:r>
                <a:rPr lang="en-US" sz="1900" b="0" i="0" u="none" strike="noStrike" cap="none">
                  <a:solidFill>
                    <a:srgbClr val="000000"/>
                  </a:solidFill>
                  <a:latin typeface="Arial"/>
                  <a:ea typeface="Arial"/>
                  <a:cs typeface="Arial"/>
                  <a:sym typeface="Arial"/>
                </a:rPr>
                <a:t>Gatekeeper vs. educator</a:t>
              </a:r>
              <a:endParaRPr sz="1900" b="0" i="0" u="none" strike="noStrike" cap="none">
                <a:solidFill>
                  <a:srgbClr val="000000"/>
                </a:solidFill>
                <a:latin typeface="Arial"/>
                <a:ea typeface="Arial"/>
                <a:cs typeface="Arial"/>
                <a:sym typeface="Arial"/>
              </a:endParaRPr>
            </a:p>
          </p:txBody>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p10"/>
          <p:cNvSpPr txBox="1">
            <a:spLocks noGrp="1"/>
          </p:cNvSpPr>
          <p:nvPr>
            <p:ph type="title"/>
          </p:nvPr>
        </p:nvSpPr>
        <p:spPr>
          <a:xfrm>
            <a:off x="536860" y="1203186"/>
            <a:ext cx="8337000" cy="797100"/>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rgbClr val="003764"/>
              </a:buClr>
              <a:buSzPts val="3500"/>
              <a:buFont typeface="Arial"/>
              <a:buNone/>
            </a:pPr>
            <a:r>
              <a:rPr lang="en-US"/>
              <a:t>Four Corners</a:t>
            </a:r>
            <a:endParaRPr/>
          </a:p>
        </p:txBody>
      </p:sp>
      <p:grpSp>
        <p:nvGrpSpPr>
          <p:cNvPr id="265" name="Google Shape;265;p10" descr="List of the activity Four Corners"/>
          <p:cNvGrpSpPr/>
          <p:nvPr/>
        </p:nvGrpSpPr>
        <p:grpSpPr>
          <a:xfrm>
            <a:off x="1040130" y="2172636"/>
            <a:ext cx="6995160" cy="4398677"/>
            <a:chOff x="0" y="936"/>
            <a:chExt cx="6995160" cy="4398677"/>
          </a:xfrm>
        </p:grpSpPr>
        <p:cxnSp>
          <p:nvCxnSpPr>
            <p:cNvPr id="266" name="Google Shape;266;p10"/>
            <p:cNvCxnSpPr/>
            <p:nvPr/>
          </p:nvCxnSpPr>
          <p:spPr>
            <a:xfrm>
              <a:off x="0" y="4399613"/>
              <a:ext cx="6995160" cy="0"/>
            </a:xfrm>
            <a:prstGeom prst="straightConnector1">
              <a:avLst/>
            </a:prstGeom>
            <a:noFill/>
            <a:ln w="25400" cap="flat" cmpd="sng">
              <a:solidFill>
                <a:srgbClr val="487AA8"/>
              </a:solidFill>
              <a:prstDash val="solid"/>
              <a:round/>
              <a:headEnd type="none" w="sm" len="sm"/>
              <a:tailEnd type="none" w="sm" len="sm"/>
            </a:ln>
          </p:spPr>
        </p:cxnSp>
        <p:cxnSp>
          <p:nvCxnSpPr>
            <p:cNvPr id="267" name="Google Shape;267;p10"/>
            <p:cNvCxnSpPr/>
            <p:nvPr/>
          </p:nvCxnSpPr>
          <p:spPr>
            <a:xfrm>
              <a:off x="0" y="3286695"/>
              <a:ext cx="6995160" cy="0"/>
            </a:xfrm>
            <a:prstGeom prst="straightConnector1">
              <a:avLst/>
            </a:prstGeom>
            <a:noFill/>
            <a:ln w="25400" cap="flat" cmpd="sng">
              <a:solidFill>
                <a:srgbClr val="487AA8"/>
              </a:solidFill>
              <a:prstDash val="solid"/>
              <a:round/>
              <a:headEnd type="none" w="sm" len="sm"/>
              <a:tailEnd type="none" w="sm" len="sm"/>
            </a:ln>
          </p:spPr>
        </p:cxnSp>
        <p:cxnSp>
          <p:nvCxnSpPr>
            <p:cNvPr id="268" name="Google Shape;268;p10"/>
            <p:cNvCxnSpPr/>
            <p:nvPr/>
          </p:nvCxnSpPr>
          <p:spPr>
            <a:xfrm>
              <a:off x="0" y="2173776"/>
              <a:ext cx="6995160" cy="0"/>
            </a:xfrm>
            <a:prstGeom prst="straightConnector1">
              <a:avLst/>
            </a:prstGeom>
            <a:noFill/>
            <a:ln w="25400" cap="flat" cmpd="sng">
              <a:solidFill>
                <a:srgbClr val="487AA8"/>
              </a:solidFill>
              <a:prstDash val="solid"/>
              <a:round/>
              <a:headEnd type="none" w="sm" len="sm"/>
              <a:tailEnd type="none" w="sm" len="sm"/>
            </a:ln>
          </p:spPr>
        </p:cxnSp>
        <p:cxnSp>
          <p:nvCxnSpPr>
            <p:cNvPr id="269" name="Google Shape;269;p10"/>
            <p:cNvCxnSpPr/>
            <p:nvPr/>
          </p:nvCxnSpPr>
          <p:spPr>
            <a:xfrm>
              <a:off x="0" y="1060858"/>
              <a:ext cx="6995160" cy="0"/>
            </a:xfrm>
            <a:prstGeom prst="straightConnector1">
              <a:avLst/>
            </a:prstGeom>
            <a:noFill/>
            <a:ln w="25400" cap="flat" cmpd="sng">
              <a:solidFill>
                <a:srgbClr val="487AA8"/>
              </a:solidFill>
              <a:prstDash val="solid"/>
              <a:round/>
              <a:headEnd type="none" w="sm" len="sm"/>
              <a:tailEnd type="none" w="sm" len="sm"/>
            </a:ln>
          </p:spPr>
        </p:cxnSp>
        <p:sp>
          <p:nvSpPr>
            <p:cNvPr id="270" name="Google Shape;270;p10"/>
            <p:cNvSpPr/>
            <p:nvPr/>
          </p:nvSpPr>
          <p:spPr>
            <a:xfrm>
              <a:off x="1992099" y="936"/>
              <a:ext cx="4829701" cy="1059922"/>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1" name="Google Shape;271;p10"/>
            <p:cNvSpPr txBox="1"/>
            <p:nvPr/>
          </p:nvSpPr>
          <p:spPr>
            <a:xfrm>
              <a:off x="1992099" y="936"/>
              <a:ext cx="4829701" cy="1059922"/>
            </a:xfrm>
            <a:prstGeom prst="rect">
              <a:avLst/>
            </a:prstGeom>
            <a:noFill/>
            <a:ln>
              <a:noFill/>
            </a:ln>
          </p:spPr>
          <p:txBody>
            <a:bodyPr spcFirstLastPara="1" wrap="square" lIns="34275" tIns="34275" rIns="34275" bIns="34275" anchor="b" anchorCtr="0">
              <a:noAutofit/>
            </a:bodyPr>
            <a:lstStyle/>
            <a:p>
              <a:pPr marL="0" marR="0" lvl="0" indent="0" algn="l" rtl="0">
                <a:lnSpc>
                  <a:spcPct val="90000"/>
                </a:lnSpc>
                <a:spcBef>
                  <a:spcPts val="0"/>
                </a:spcBef>
                <a:spcAft>
                  <a:spcPts val="0"/>
                </a:spcAft>
                <a:buClr>
                  <a:srgbClr val="000000"/>
                </a:buClr>
                <a:buSzPts val="1800"/>
                <a:buFont typeface="Arial"/>
                <a:buNone/>
              </a:pPr>
              <a:r>
                <a:rPr lang="en-US" sz="1800" dirty="0"/>
                <a:t>I am very experienced and comfortable distinguishing between disability equity vs. disability justice.</a:t>
              </a:r>
              <a:endParaRPr sz="1800" b="0" i="0" u="none" strike="noStrike" cap="none" dirty="0">
                <a:solidFill>
                  <a:srgbClr val="000000"/>
                </a:solidFill>
                <a:latin typeface="Arial"/>
                <a:ea typeface="Arial"/>
                <a:cs typeface="Arial"/>
                <a:sym typeface="Arial"/>
              </a:endParaRPr>
            </a:p>
          </p:txBody>
        </p:sp>
        <p:sp>
          <p:nvSpPr>
            <p:cNvPr id="272" name="Google Shape;272;p10"/>
            <p:cNvSpPr/>
            <p:nvPr/>
          </p:nvSpPr>
          <p:spPr>
            <a:xfrm>
              <a:off x="0" y="936"/>
              <a:ext cx="1818741" cy="1059922"/>
            </a:xfrm>
            <a:prstGeom prst="round2SameRect">
              <a:avLst>
                <a:gd name="adj1" fmla="val 16670"/>
                <a:gd name="adj2" fmla="val 0"/>
              </a:avLst>
            </a:prstGeom>
            <a:solidFill>
              <a:srgbClr val="2F5496"/>
            </a:solidFill>
            <a:ln w="25400" cap="flat" cmpd="sng">
              <a:solidFill>
                <a:srgbClr val="599BD5"/>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3" name="Google Shape;273;p10"/>
            <p:cNvSpPr txBox="1"/>
            <p:nvPr/>
          </p:nvSpPr>
          <p:spPr>
            <a:xfrm>
              <a:off x="51750" y="52686"/>
              <a:ext cx="1715241" cy="1008172"/>
            </a:xfrm>
            <a:prstGeom prst="rect">
              <a:avLst/>
            </a:prstGeom>
            <a:noFill/>
            <a:ln>
              <a:noFill/>
            </a:ln>
          </p:spPr>
          <p:txBody>
            <a:bodyPr spcFirstLastPara="1" wrap="square" lIns="112375" tIns="112375" rIns="112375" bIns="112375" anchor="ctr" anchorCtr="0">
              <a:noAutofit/>
            </a:bodyPr>
            <a:lstStyle/>
            <a:p>
              <a:pPr marL="0" marR="0" lvl="0" indent="0" algn="ctr" rtl="0">
                <a:lnSpc>
                  <a:spcPct val="90000"/>
                </a:lnSpc>
                <a:spcBef>
                  <a:spcPts val="0"/>
                </a:spcBef>
                <a:spcAft>
                  <a:spcPts val="0"/>
                </a:spcAft>
                <a:buClr>
                  <a:srgbClr val="000000"/>
                </a:buClr>
                <a:buSzPts val="5900"/>
                <a:buFont typeface="Arial"/>
                <a:buNone/>
              </a:pPr>
              <a:r>
                <a:rPr lang="en-US" sz="5900" b="0" i="0" u="none" strike="noStrike" cap="none">
                  <a:solidFill>
                    <a:schemeClr val="lt1"/>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274" name="Google Shape;274;p10"/>
            <p:cNvSpPr/>
            <p:nvPr/>
          </p:nvSpPr>
          <p:spPr>
            <a:xfrm>
              <a:off x="2049118" y="1113854"/>
              <a:ext cx="4715665" cy="1059922"/>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5" name="Google Shape;275;p10"/>
            <p:cNvSpPr txBox="1"/>
            <p:nvPr/>
          </p:nvSpPr>
          <p:spPr>
            <a:xfrm>
              <a:off x="2049118" y="1113854"/>
              <a:ext cx="4715665" cy="1059922"/>
            </a:xfrm>
            <a:prstGeom prst="rect">
              <a:avLst/>
            </a:prstGeom>
            <a:noFill/>
            <a:ln>
              <a:noFill/>
            </a:ln>
          </p:spPr>
          <p:txBody>
            <a:bodyPr spcFirstLastPara="1" wrap="square" lIns="34275" tIns="34275" rIns="34275" bIns="34275" anchor="b" anchorCtr="0">
              <a:noAutofit/>
            </a:bodyPr>
            <a:lstStyle/>
            <a:p>
              <a:pPr marL="0" marR="0" lvl="0" indent="0" algn="l" rtl="0">
                <a:lnSpc>
                  <a:spcPct val="90000"/>
                </a:lnSpc>
                <a:spcBef>
                  <a:spcPts val="0"/>
                </a:spcBef>
                <a:spcAft>
                  <a:spcPts val="0"/>
                </a:spcAft>
                <a:buClr>
                  <a:srgbClr val="000000"/>
                </a:buClr>
                <a:buSzPts val="1800"/>
                <a:buFont typeface="Arial"/>
                <a:buNone/>
              </a:pPr>
              <a:r>
                <a:rPr lang="en-US" sz="1800" dirty="0"/>
                <a:t>I am very experienced, but I am not comfortable distinguishing between disability equity vs. disability justice.</a:t>
              </a:r>
              <a:endParaRPr sz="1800" b="0" i="0" u="none" strike="noStrike" cap="none" dirty="0">
                <a:solidFill>
                  <a:srgbClr val="000000"/>
                </a:solidFill>
                <a:latin typeface="Arial"/>
                <a:ea typeface="Arial"/>
                <a:cs typeface="Arial"/>
                <a:sym typeface="Arial"/>
              </a:endParaRPr>
            </a:p>
          </p:txBody>
        </p:sp>
        <p:sp>
          <p:nvSpPr>
            <p:cNvPr id="276" name="Google Shape;276;p10"/>
            <p:cNvSpPr/>
            <p:nvPr/>
          </p:nvSpPr>
          <p:spPr>
            <a:xfrm>
              <a:off x="0" y="1113854"/>
              <a:ext cx="1818741" cy="1059922"/>
            </a:xfrm>
            <a:prstGeom prst="round2SameRect">
              <a:avLst>
                <a:gd name="adj1" fmla="val 16670"/>
                <a:gd name="adj2" fmla="val 0"/>
              </a:avLst>
            </a:prstGeom>
            <a:solidFill>
              <a:srgbClr val="2F5496"/>
            </a:solidFill>
            <a:ln w="25400" cap="flat" cmpd="sng">
              <a:solidFill>
                <a:srgbClr val="599BD5"/>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7" name="Google Shape;277;p10"/>
            <p:cNvSpPr txBox="1"/>
            <p:nvPr/>
          </p:nvSpPr>
          <p:spPr>
            <a:xfrm>
              <a:off x="51750" y="1165604"/>
              <a:ext cx="1715241" cy="1008172"/>
            </a:xfrm>
            <a:prstGeom prst="rect">
              <a:avLst/>
            </a:prstGeom>
            <a:noFill/>
            <a:ln>
              <a:noFill/>
            </a:ln>
          </p:spPr>
          <p:txBody>
            <a:bodyPr spcFirstLastPara="1" wrap="square" lIns="112375" tIns="112375" rIns="112375" bIns="112375" anchor="ctr" anchorCtr="0">
              <a:noAutofit/>
            </a:bodyPr>
            <a:lstStyle/>
            <a:p>
              <a:pPr marL="0" marR="0" lvl="0" indent="0" algn="ctr" rtl="0">
                <a:lnSpc>
                  <a:spcPct val="90000"/>
                </a:lnSpc>
                <a:spcBef>
                  <a:spcPts val="0"/>
                </a:spcBef>
                <a:spcAft>
                  <a:spcPts val="0"/>
                </a:spcAft>
                <a:buClr>
                  <a:srgbClr val="000000"/>
                </a:buClr>
                <a:buSzPts val="5900"/>
                <a:buFont typeface="Arial"/>
                <a:buNone/>
              </a:pPr>
              <a:r>
                <a:rPr lang="en-US" sz="5900" b="0" i="0" u="none" strike="noStrike" cap="none">
                  <a:solidFill>
                    <a:schemeClr val="lt1"/>
                  </a:solidFill>
                  <a:latin typeface="Arial"/>
                  <a:ea typeface="Arial"/>
                  <a:cs typeface="Arial"/>
                  <a:sym typeface="Arial"/>
                </a:rPr>
                <a:t>B</a:t>
              </a:r>
              <a:endParaRPr sz="1400" b="0" i="0" u="none" strike="noStrike" cap="none">
                <a:solidFill>
                  <a:srgbClr val="000000"/>
                </a:solidFill>
                <a:latin typeface="Arial"/>
                <a:ea typeface="Arial"/>
                <a:cs typeface="Arial"/>
                <a:sym typeface="Arial"/>
              </a:endParaRPr>
            </a:p>
          </p:txBody>
        </p:sp>
        <p:sp>
          <p:nvSpPr>
            <p:cNvPr id="278" name="Google Shape;278;p10"/>
            <p:cNvSpPr/>
            <p:nvPr/>
          </p:nvSpPr>
          <p:spPr>
            <a:xfrm>
              <a:off x="2003513" y="2226773"/>
              <a:ext cx="4806873" cy="1059922"/>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9" name="Google Shape;279;p10"/>
            <p:cNvSpPr txBox="1"/>
            <p:nvPr/>
          </p:nvSpPr>
          <p:spPr>
            <a:xfrm>
              <a:off x="2003513" y="2226773"/>
              <a:ext cx="4806873" cy="1059922"/>
            </a:xfrm>
            <a:prstGeom prst="rect">
              <a:avLst/>
            </a:prstGeom>
            <a:noFill/>
            <a:ln>
              <a:noFill/>
            </a:ln>
          </p:spPr>
          <p:txBody>
            <a:bodyPr spcFirstLastPara="1" wrap="square" lIns="34275" tIns="34275" rIns="34275" bIns="34275" anchor="b" anchorCtr="0">
              <a:noAutofit/>
            </a:bodyPr>
            <a:lstStyle/>
            <a:p>
              <a:pPr marL="0" marR="0" lvl="0" indent="0" algn="l" rtl="0">
                <a:lnSpc>
                  <a:spcPct val="90000"/>
                </a:lnSpc>
                <a:spcBef>
                  <a:spcPts val="0"/>
                </a:spcBef>
                <a:spcAft>
                  <a:spcPts val="0"/>
                </a:spcAft>
                <a:buClr>
                  <a:srgbClr val="000000"/>
                </a:buClr>
                <a:buSzPts val="1800"/>
                <a:buFont typeface="Arial"/>
                <a:buNone/>
              </a:pPr>
              <a:r>
                <a:rPr lang="en-US" sz="1800" dirty="0"/>
                <a:t>I have little-to-no experience but is comfortable distinguishing between disability equity vs. disability justice.</a:t>
              </a:r>
              <a:endParaRPr sz="1800" b="0" i="0" u="none" strike="noStrike" cap="none" dirty="0">
                <a:solidFill>
                  <a:srgbClr val="000000"/>
                </a:solidFill>
                <a:latin typeface="Arial"/>
                <a:ea typeface="Arial"/>
                <a:cs typeface="Arial"/>
                <a:sym typeface="Arial"/>
              </a:endParaRPr>
            </a:p>
          </p:txBody>
        </p:sp>
        <p:sp>
          <p:nvSpPr>
            <p:cNvPr id="280" name="Google Shape;280;p10"/>
            <p:cNvSpPr/>
            <p:nvPr/>
          </p:nvSpPr>
          <p:spPr>
            <a:xfrm>
              <a:off x="0" y="2226773"/>
              <a:ext cx="1818741" cy="1059922"/>
            </a:xfrm>
            <a:prstGeom prst="round2SameRect">
              <a:avLst>
                <a:gd name="adj1" fmla="val 16670"/>
                <a:gd name="adj2" fmla="val 0"/>
              </a:avLst>
            </a:prstGeom>
            <a:solidFill>
              <a:srgbClr val="2F5496"/>
            </a:solidFill>
            <a:ln w="25400" cap="flat" cmpd="sng">
              <a:solidFill>
                <a:srgbClr val="599BD5"/>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1" name="Google Shape;281;p10"/>
            <p:cNvSpPr txBox="1"/>
            <p:nvPr/>
          </p:nvSpPr>
          <p:spPr>
            <a:xfrm>
              <a:off x="51750" y="2278523"/>
              <a:ext cx="1715241" cy="1008172"/>
            </a:xfrm>
            <a:prstGeom prst="rect">
              <a:avLst/>
            </a:prstGeom>
            <a:noFill/>
            <a:ln>
              <a:noFill/>
            </a:ln>
          </p:spPr>
          <p:txBody>
            <a:bodyPr spcFirstLastPara="1" wrap="square" lIns="112375" tIns="112375" rIns="112375" bIns="112375" anchor="ctr" anchorCtr="0">
              <a:noAutofit/>
            </a:bodyPr>
            <a:lstStyle/>
            <a:p>
              <a:pPr marL="0" marR="0" lvl="0" indent="0" algn="ctr" rtl="0">
                <a:lnSpc>
                  <a:spcPct val="90000"/>
                </a:lnSpc>
                <a:spcBef>
                  <a:spcPts val="0"/>
                </a:spcBef>
                <a:spcAft>
                  <a:spcPts val="0"/>
                </a:spcAft>
                <a:buClr>
                  <a:srgbClr val="000000"/>
                </a:buClr>
                <a:buSzPts val="5900"/>
                <a:buFont typeface="Arial"/>
                <a:buNone/>
              </a:pPr>
              <a:r>
                <a:rPr lang="en-US" sz="5900" b="0" i="0" u="none" strike="noStrike" cap="none">
                  <a:solidFill>
                    <a:schemeClr val="lt1"/>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282" name="Google Shape;282;p10"/>
            <p:cNvSpPr/>
            <p:nvPr/>
          </p:nvSpPr>
          <p:spPr>
            <a:xfrm>
              <a:off x="2014901" y="3339691"/>
              <a:ext cx="4784097" cy="1059922"/>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3" name="Google Shape;283;p10"/>
            <p:cNvSpPr txBox="1"/>
            <p:nvPr/>
          </p:nvSpPr>
          <p:spPr>
            <a:xfrm>
              <a:off x="2014901" y="3339691"/>
              <a:ext cx="4784097" cy="1059922"/>
            </a:xfrm>
            <a:prstGeom prst="rect">
              <a:avLst/>
            </a:prstGeom>
            <a:noFill/>
            <a:ln>
              <a:noFill/>
            </a:ln>
          </p:spPr>
          <p:txBody>
            <a:bodyPr spcFirstLastPara="1" wrap="square" lIns="34275" tIns="34275" rIns="34275" bIns="34275" anchor="b" anchorCtr="0">
              <a:noAutofit/>
            </a:bodyPr>
            <a:lstStyle/>
            <a:p>
              <a:pPr marL="0" marR="0" lvl="0" indent="0" algn="l" rtl="0">
                <a:lnSpc>
                  <a:spcPct val="90000"/>
                </a:lnSpc>
                <a:spcBef>
                  <a:spcPts val="0"/>
                </a:spcBef>
                <a:spcAft>
                  <a:spcPts val="0"/>
                </a:spcAft>
                <a:buClr>
                  <a:srgbClr val="000000"/>
                </a:buClr>
                <a:buSzPts val="1800"/>
                <a:buFont typeface="Arial"/>
                <a:buNone/>
              </a:pPr>
              <a:r>
                <a:rPr lang="en-US" sz="1800" dirty="0"/>
                <a:t>I have little-to-no experience and I am not comfortable distinguishing between disability equity vs. disability justice.</a:t>
              </a:r>
              <a:endParaRPr sz="1800" dirty="0"/>
            </a:p>
            <a:p>
              <a:pPr marL="0" marR="0" lvl="0" indent="0" algn="l" rtl="0">
                <a:lnSpc>
                  <a:spcPct val="90000"/>
                </a:lnSpc>
                <a:spcBef>
                  <a:spcPts val="0"/>
                </a:spcBef>
                <a:spcAft>
                  <a:spcPts val="0"/>
                </a:spcAft>
                <a:buClr>
                  <a:srgbClr val="000000"/>
                </a:buClr>
                <a:buSzPts val="1800"/>
                <a:buFont typeface="Arial"/>
                <a:buNone/>
              </a:pPr>
              <a:endParaRPr sz="1800" dirty="0"/>
            </a:p>
          </p:txBody>
        </p:sp>
        <p:sp>
          <p:nvSpPr>
            <p:cNvPr id="284" name="Google Shape;284;p10"/>
            <p:cNvSpPr/>
            <p:nvPr/>
          </p:nvSpPr>
          <p:spPr>
            <a:xfrm>
              <a:off x="0" y="3339691"/>
              <a:ext cx="1818741" cy="1059922"/>
            </a:xfrm>
            <a:prstGeom prst="round2SameRect">
              <a:avLst>
                <a:gd name="adj1" fmla="val 16670"/>
                <a:gd name="adj2" fmla="val 0"/>
              </a:avLst>
            </a:prstGeom>
            <a:solidFill>
              <a:srgbClr val="2F5496"/>
            </a:solidFill>
            <a:ln w="25400" cap="flat" cmpd="sng">
              <a:solidFill>
                <a:srgbClr val="599BD5"/>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5" name="Google Shape;285;p10"/>
            <p:cNvSpPr txBox="1"/>
            <p:nvPr/>
          </p:nvSpPr>
          <p:spPr>
            <a:xfrm>
              <a:off x="51750" y="3391441"/>
              <a:ext cx="1715241" cy="1008172"/>
            </a:xfrm>
            <a:prstGeom prst="rect">
              <a:avLst/>
            </a:prstGeom>
            <a:noFill/>
            <a:ln>
              <a:noFill/>
            </a:ln>
          </p:spPr>
          <p:txBody>
            <a:bodyPr spcFirstLastPara="1" wrap="square" lIns="112375" tIns="112375" rIns="112375" bIns="112375" anchor="ctr" anchorCtr="0">
              <a:noAutofit/>
            </a:bodyPr>
            <a:lstStyle/>
            <a:p>
              <a:pPr marL="0" marR="0" lvl="0" indent="0" algn="ctr" rtl="0">
                <a:lnSpc>
                  <a:spcPct val="90000"/>
                </a:lnSpc>
                <a:spcBef>
                  <a:spcPts val="0"/>
                </a:spcBef>
                <a:spcAft>
                  <a:spcPts val="0"/>
                </a:spcAft>
                <a:buClr>
                  <a:srgbClr val="000000"/>
                </a:buClr>
                <a:buSzPts val="5900"/>
                <a:buFont typeface="Arial"/>
                <a:buNone/>
              </a:pPr>
              <a:r>
                <a:rPr lang="en-US" sz="5900" b="0" i="0" u="none" strike="noStrike" cap="none">
                  <a:solidFill>
                    <a:schemeClr val="lt1"/>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grpSp>
      <p:sp>
        <p:nvSpPr>
          <p:cNvPr id="286" name="Google Shape;286;p10" descr="alt =&quot; &quot;"/>
          <p:cNvSpPr/>
          <p:nvPr/>
        </p:nvSpPr>
        <p:spPr>
          <a:xfrm>
            <a:off x="8406245" y="2000250"/>
            <a:ext cx="554875" cy="480060"/>
          </a:xfrm>
          <a:prstGeom prst="wedgeEllipseCallout">
            <a:avLst>
              <a:gd name="adj1" fmla="val -20833"/>
              <a:gd name="adj2" fmla="val 62500"/>
            </a:avLst>
          </a:prstGeom>
          <a:solidFill>
            <a:schemeClr val="accent1"/>
          </a:solidFill>
          <a:ln w="25400" cap="flat" cmpd="sng">
            <a:solidFill>
              <a:srgbClr val="42719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87" name="Google Shape;287;p10"/>
          <p:cNvSpPr txBox="1">
            <a:spLocks noGrp="1"/>
          </p:cNvSpPr>
          <p:nvPr>
            <p:ph type="sldNum" idx="12"/>
          </p:nvPr>
        </p:nvSpPr>
        <p:spPr>
          <a:xfrm>
            <a:off x="8406245" y="6483926"/>
            <a:ext cx="467590" cy="237549"/>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100"/>
              <a:buNone/>
            </a:pPr>
            <a:fld id="{00000000-1234-1234-1234-123412341234}" type="slidenum">
              <a:rPr lang="en-US"/>
              <a:t>14</a:t>
            </a:fld>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g2e08195a20e_0_48"/>
          <p:cNvSpPr txBox="1">
            <a:spLocks noGrp="1"/>
          </p:cNvSpPr>
          <p:nvPr>
            <p:ph type="title"/>
          </p:nvPr>
        </p:nvSpPr>
        <p:spPr>
          <a:xfrm>
            <a:off x="536860" y="1549936"/>
            <a:ext cx="8337000" cy="797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3400" dirty="0"/>
              <a:t>Anxieties, Attachments, and Assumptions</a:t>
            </a:r>
            <a:endParaRPr sz="3300" dirty="0"/>
          </a:p>
        </p:txBody>
      </p:sp>
      <p:grpSp>
        <p:nvGrpSpPr>
          <p:cNvPr id="301" name="Google Shape;301;g2e08195a20e_0_48" descr="Picture depicting anxiety"/>
          <p:cNvGrpSpPr/>
          <p:nvPr/>
        </p:nvGrpSpPr>
        <p:grpSpPr>
          <a:xfrm>
            <a:off x="813150" y="2499436"/>
            <a:ext cx="1898093" cy="3554589"/>
            <a:chOff x="643825" y="2499436"/>
            <a:chExt cx="1898093" cy="3554589"/>
          </a:xfrm>
        </p:grpSpPr>
        <p:sp>
          <p:nvSpPr>
            <p:cNvPr id="302" name="Google Shape;302;g2e08195a20e_0_48"/>
            <p:cNvSpPr txBox="1"/>
            <p:nvPr/>
          </p:nvSpPr>
          <p:spPr>
            <a:xfrm>
              <a:off x="759775" y="5438425"/>
              <a:ext cx="1666200" cy="615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2800"/>
                </a:spcBef>
                <a:spcAft>
                  <a:spcPts val="2800"/>
                </a:spcAft>
                <a:buNone/>
              </a:pPr>
              <a:r>
                <a:rPr lang="en-US" sz="2800">
                  <a:solidFill>
                    <a:schemeClr val="dk1"/>
                  </a:solidFill>
                </a:rPr>
                <a:t>Anxieties</a:t>
              </a:r>
              <a:endParaRPr sz="2800">
                <a:solidFill>
                  <a:schemeClr val="dk1"/>
                </a:solidFill>
              </a:endParaRPr>
            </a:p>
          </p:txBody>
        </p:sp>
        <p:pic>
          <p:nvPicPr>
            <p:cNvPr id="303" name="Google Shape;303;g2e08195a20e_0_48" descr="Depiction of a person with a scrambled mind. " title="Anxieties"/>
            <p:cNvPicPr preferRelativeResize="0"/>
            <p:nvPr/>
          </p:nvPicPr>
          <p:blipFill>
            <a:blip r:embed="rId3">
              <a:alphaModFix/>
            </a:blip>
            <a:stretch>
              <a:fillRect/>
            </a:stretch>
          </p:blipFill>
          <p:spPr>
            <a:xfrm>
              <a:off x="643825" y="2499436"/>
              <a:ext cx="1898093" cy="2786591"/>
            </a:xfrm>
            <a:prstGeom prst="rect">
              <a:avLst/>
            </a:prstGeom>
            <a:noFill/>
            <a:ln>
              <a:noFill/>
            </a:ln>
          </p:spPr>
        </p:pic>
      </p:grpSp>
      <p:grpSp>
        <p:nvGrpSpPr>
          <p:cNvPr id="298" name="Google Shape;298;g2e08195a20e_0_48" descr="Depiction of person pointing to target idea. "/>
          <p:cNvGrpSpPr/>
          <p:nvPr/>
        </p:nvGrpSpPr>
        <p:grpSpPr>
          <a:xfrm>
            <a:off x="3314089" y="2347036"/>
            <a:ext cx="2782509" cy="3554589"/>
            <a:chOff x="5664439" y="2499436"/>
            <a:chExt cx="2782509" cy="3554589"/>
          </a:xfrm>
        </p:grpSpPr>
        <p:sp>
          <p:nvSpPr>
            <p:cNvPr id="299" name="Google Shape;299;g2e08195a20e_0_48"/>
            <p:cNvSpPr txBox="1"/>
            <p:nvPr/>
          </p:nvSpPr>
          <p:spPr>
            <a:xfrm>
              <a:off x="5873850" y="5438425"/>
              <a:ext cx="2363700" cy="615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2800"/>
                </a:spcBef>
                <a:spcAft>
                  <a:spcPts val="2800"/>
                </a:spcAft>
                <a:buNone/>
              </a:pPr>
              <a:r>
                <a:rPr lang="en-US" sz="2800">
                  <a:solidFill>
                    <a:schemeClr val="dk1"/>
                  </a:solidFill>
                </a:rPr>
                <a:t>Assumptions</a:t>
              </a:r>
              <a:endParaRPr sz="2800">
                <a:solidFill>
                  <a:schemeClr val="dk1"/>
                </a:solidFill>
              </a:endParaRPr>
            </a:p>
          </p:txBody>
        </p:sp>
        <p:pic>
          <p:nvPicPr>
            <p:cNvPr id="300" name="Google Shape;300;g2e08195a20e_0_48" descr="Picture of a depiction of a person pointing to a targeted idea. " title="Assumptions"/>
            <p:cNvPicPr preferRelativeResize="0"/>
            <p:nvPr/>
          </p:nvPicPr>
          <p:blipFill>
            <a:blip r:embed="rId4">
              <a:alphaModFix/>
            </a:blip>
            <a:stretch>
              <a:fillRect/>
            </a:stretch>
          </p:blipFill>
          <p:spPr>
            <a:xfrm>
              <a:off x="5664439" y="2499436"/>
              <a:ext cx="2782509" cy="2786591"/>
            </a:xfrm>
            <a:prstGeom prst="rect">
              <a:avLst/>
            </a:prstGeom>
            <a:noFill/>
            <a:ln>
              <a:noFill/>
            </a:ln>
          </p:spPr>
        </p:pic>
      </p:grpSp>
      <p:grpSp>
        <p:nvGrpSpPr>
          <p:cNvPr id="295" name="Google Shape;295;g2e08195a20e_0_48" descr="Picture of a light bulb in the form of a puzzle.  "/>
          <p:cNvGrpSpPr/>
          <p:nvPr/>
        </p:nvGrpSpPr>
        <p:grpSpPr>
          <a:xfrm>
            <a:off x="6699450" y="2499436"/>
            <a:ext cx="2174400" cy="3554589"/>
            <a:chOff x="3072000" y="2499436"/>
            <a:chExt cx="2174400" cy="3554589"/>
          </a:xfrm>
        </p:grpSpPr>
        <p:sp>
          <p:nvSpPr>
            <p:cNvPr id="296" name="Google Shape;296;g2e08195a20e_0_48"/>
            <p:cNvSpPr txBox="1"/>
            <p:nvPr/>
          </p:nvSpPr>
          <p:spPr>
            <a:xfrm>
              <a:off x="3072000" y="5438425"/>
              <a:ext cx="2174400" cy="615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2800"/>
                </a:spcBef>
                <a:spcAft>
                  <a:spcPts val="2800"/>
                </a:spcAft>
                <a:buNone/>
              </a:pPr>
              <a:r>
                <a:rPr lang="en-US" sz="2800">
                  <a:solidFill>
                    <a:schemeClr val="dk1"/>
                  </a:solidFill>
                </a:rPr>
                <a:t>Attachments</a:t>
              </a:r>
              <a:endParaRPr sz="2800">
                <a:solidFill>
                  <a:schemeClr val="dk1"/>
                </a:solidFill>
              </a:endParaRPr>
            </a:p>
          </p:txBody>
        </p:sp>
        <p:pic>
          <p:nvPicPr>
            <p:cNvPr id="297" name="Google Shape;297;g2e08195a20e_0_48" descr="Picture of lightbulb in the form of a puzzle" title="Attachments"/>
            <p:cNvPicPr preferRelativeResize="0"/>
            <p:nvPr/>
          </p:nvPicPr>
          <p:blipFill>
            <a:blip r:embed="rId5">
              <a:alphaModFix/>
            </a:blip>
            <a:stretch>
              <a:fillRect/>
            </a:stretch>
          </p:blipFill>
          <p:spPr>
            <a:xfrm>
              <a:off x="3204712" y="2499436"/>
              <a:ext cx="1908978" cy="2786591"/>
            </a:xfrm>
            <a:prstGeom prst="rect">
              <a:avLst/>
            </a:prstGeom>
            <a:noFill/>
            <a:ln>
              <a:noFill/>
            </a:ln>
          </p:spPr>
        </p:pic>
      </p:grpSp>
      <p:sp>
        <p:nvSpPr>
          <p:cNvPr id="294" name="Google Shape;294;g2e08195a20e_0_48"/>
          <p:cNvSpPr txBox="1">
            <a:spLocks noGrp="1"/>
          </p:cNvSpPr>
          <p:nvPr>
            <p:ph type="sldNum" idx="12"/>
          </p:nvPr>
        </p:nvSpPr>
        <p:spPr>
          <a:xfrm>
            <a:off x="8406245" y="6483926"/>
            <a:ext cx="467700" cy="2376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15</a:t>
            </a:fld>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319" name="Google Shape;319;g2e08195a20e_0_67"/>
          <p:cNvSpPr txBox="1">
            <a:spLocks noGrp="1"/>
          </p:cNvSpPr>
          <p:nvPr>
            <p:ph type="title"/>
          </p:nvPr>
        </p:nvSpPr>
        <p:spPr>
          <a:xfrm>
            <a:off x="536860" y="1549936"/>
            <a:ext cx="8337000" cy="797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Anxieties</a:t>
            </a:r>
            <a:endParaRPr/>
          </a:p>
        </p:txBody>
      </p:sp>
      <p:sp>
        <p:nvSpPr>
          <p:cNvPr id="323" name="Google Shape;323;g2e08195a20e_0_67"/>
          <p:cNvSpPr/>
          <p:nvPr/>
        </p:nvSpPr>
        <p:spPr>
          <a:xfrm>
            <a:off x="3319050" y="2279325"/>
            <a:ext cx="4918500" cy="2905800"/>
          </a:xfrm>
          <a:prstGeom prst="wedgeRectCallout">
            <a:avLst>
              <a:gd name="adj1" fmla="val -71126"/>
              <a:gd name="adj2" fmla="val -6618"/>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a:t>Conservatism Bias</a:t>
            </a:r>
            <a:endParaRPr sz="3600"/>
          </a:p>
          <a:p>
            <a:pPr marL="0" lvl="0" indent="0" algn="ctr" rtl="0">
              <a:spcBef>
                <a:spcPts val="0"/>
              </a:spcBef>
              <a:spcAft>
                <a:spcPts val="0"/>
              </a:spcAft>
              <a:buNone/>
            </a:pPr>
            <a:endParaRPr/>
          </a:p>
          <a:p>
            <a:pPr marL="0" lvl="0" indent="0" algn="ctr" rtl="0">
              <a:spcBef>
                <a:spcPts val="0"/>
              </a:spcBef>
              <a:spcAft>
                <a:spcPts val="0"/>
              </a:spcAft>
              <a:buNone/>
            </a:pPr>
            <a:r>
              <a:rPr lang="en-US" sz="2400"/>
              <a:t>“Better safe than sorry.”</a:t>
            </a:r>
            <a:endParaRPr sz="2400"/>
          </a:p>
          <a:p>
            <a:pPr marL="0" lvl="0" indent="0" algn="ctr" rtl="0">
              <a:spcBef>
                <a:spcPts val="0"/>
              </a:spcBef>
              <a:spcAft>
                <a:spcPts val="0"/>
              </a:spcAft>
              <a:buNone/>
            </a:pPr>
            <a:endParaRPr sz="2400"/>
          </a:p>
          <a:p>
            <a:pPr marL="0" lvl="0" indent="0" algn="ctr" rtl="0">
              <a:spcBef>
                <a:spcPts val="0"/>
              </a:spcBef>
              <a:spcAft>
                <a:spcPts val="0"/>
              </a:spcAft>
              <a:buNone/>
            </a:pPr>
            <a:r>
              <a:rPr lang="en-US" sz="2400"/>
              <a:t>“Walking on eggshells.”</a:t>
            </a:r>
            <a:endParaRPr sz="2400"/>
          </a:p>
          <a:p>
            <a:pPr marL="0" lvl="0" indent="0" algn="ctr" rtl="0">
              <a:spcBef>
                <a:spcPts val="0"/>
              </a:spcBef>
              <a:spcAft>
                <a:spcPts val="0"/>
              </a:spcAft>
              <a:buNone/>
            </a:pPr>
            <a:endParaRPr/>
          </a:p>
        </p:txBody>
      </p:sp>
      <p:pic>
        <p:nvPicPr>
          <p:cNvPr id="322" name="Google Shape;322;g2e08195a20e_0_67">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643825" y="2499436"/>
            <a:ext cx="1898093" cy="2786591"/>
          </a:xfrm>
          <a:prstGeom prst="rect">
            <a:avLst/>
          </a:prstGeom>
          <a:noFill/>
          <a:ln>
            <a:noFill/>
          </a:ln>
        </p:spPr>
      </p:pic>
      <p:sp>
        <p:nvSpPr>
          <p:cNvPr id="320" name="Google Shape;320;g2e08195a20e_0_67"/>
          <p:cNvSpPr txBox="1">
            <a:spLocks noGrp="1"/>
          </p:cNvSpPr>
          <p:nvPr>
            <p:ph type="sldNum" idx="12"/>
          </p:nvPr>
        </p:nvSpPr>
        <p:spPr>
          <a:xfrm>
            <a:off x="8406245" y="6483926"/>
            <a:ext cx="467700" cy="2376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16</a:t>
            </a:fld>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Google Shape;309;g2e08195a20e_0_90"/>
          <p:cNvSpPr txBox="1">
            <a:spLocks noGrp="1"/>
          </p:cNvSpPr>
          <p:nvPr>
            <p:ph type="title"/>
          </p:nvPr>
        </p:nvSpPr>
        <p:spPr>
          <a:xfrm>
            <a:off x="536860" y="1549936"/>
            <a:ext cx="8337000" cy="797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Assumptions</a:t>
            </a:r>
            <a:endParaRPr dirty="0"/>
          </a:p>
        </p:txBody>
      </p:sp>
      <p:sp>
        <p:nvSpPr>
          <p:cNvPr id="311" name="Google Shape;311;g2e08195a20e_0_90"/>
          <p:cNvSpPr/>
          <p:nvPr/>
        </p:nvSpPr>
        <p:spPr>
          <a:xfrm>
            <a:off x="3319050" y="2279325"/>
            <a:ext cx="4918500" cy="2905800"/>
          </a:xfrm>
          <a:prstGeom prst="wedgeRectCallout">
            <a:avLst>
              <a:gd name="adj1" fmla="val -67074"/>
              <a:gd name="adj2" fmla="val 1835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a:t>Unconscious Bias</a:t>
            </a:r>
            <a:endParaRPr sz="3600"/>
          </a:p>
          <a:p>
            <a:pPr marL="0" lvl="0" indent="0" algn="ctr" rtl="0">
              <a:spcBef>
                <a:spcPts val="0"/>
              </a:spcBef>
              <a:spcAft>
                <a:spcPts val="0"/>
              </a:spcAft>
              <a:buNone/>
            </a:pPr>
            <a:endParaRPr/>
          </a:p>
          <a:p>
            <a:pPr marL="0" lvl="0" indent="0" algn="ctr" rtl="0">
              <a:spcBef>
                <a:spcPts val="0"/>
              </a:spcBef>
              <a:spcAft>
                <a:spcPts val="0"/>
              </a:spcAft>
              <a:buNone/>
            </a:pPr>
            <a:r>
              <a:rPr lang="en-US" sz="2400"/>
              <a:t>“My way or the highway.”</a:t>
            </a:r>
            <a:endParaRPr sz="2400"/>
          </a:p>
          <a:p>
            <a:pPr marL="0" lvl="0" indent="0" algn="ctr" rtl="0">
              <a:spcBef>
                <a:spcPts val="0"/>
              </a:spcBef>
              <a:spcAft>
                <a:spcPts val="0"/>
              </a:spcAft>
              <a:buNone/>
            </a:pPr>
            <a:endParaRPr sz="2400"/>
          </a:p>
          <a:p>
            <a:pPr marL="0" lvl="0" indent="0" algn="ctr" rtl="0">
              <a:spcBef>
                <a:spcPts val="0"/>
              </a:spcBef>
              <a:spcAft>
                <a:spcPts val="0"/>
              </a:spcAft>
              <a:buNone/>
            </a:pPr>
            <a:r>
              <a:rPr lang="en-US" sz="2400"/>
              <a:t>Presents a barrier to critical reflection</a:t>
            </a:r>
            <a:endParaRPr sz="2400"/>
          </a:p>
          <a:p>
            <a:pPr marL="0" lvl="0" indent="0" algn="l" rtl="0">
              <a:spcBef>
                <a:spcPts val="0"/>
              </a:spcBef>
              <a:spcAft>
                <a:spcPts val="0"/>
              </a:spcAft>
              <a:buNone/>
            </a:pPr>
            <a:endParaRPr/>
          </a:p>
        </p:txBody>
      </p:sp>
      <p:pic>
        <p:nvPicPr>
          <p:cNvPr id="313" name="Google Shape;313;g2e08195a20e_0_90">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536839" y="2472786"/>
            <a:ext cx="2782509" cy="2786591"/>
          </a:xfrm>
          <a:prstGeom prst="rect">
            <a:avLst/>
          </a:prstGeom>
          <a:noFill/>
          <a:ln>
            <a:noFill/>
          </a:ln>
        </p:spPr>
      </p:pic>
      <p:sp>
        <p:nvSpPr>
          <p:cNvPr id="310" name="Google Shape;310;g2e08195a20e_0_90"/>
          <p:cNvSpPr txBox="1">
            <a:spLocks noGrp="1"/>
          </p:cNvSpPr>
          <p:nvPr>
            <p:ph type="sldNum" idx="12"/>
          </p:nvPr>
        </p:nvSpPr>
        <p:spPr>
          <a:xfrm>
            <a:off x="8406245" y="6483926"/>
            <a:ext cx="467700" cy="2376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17</a:t>
            </a:fld>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sp>
        <p:nvSpPr>
          <p:cNvPr id="329" name="Google Shape;329;g2e08195a20e_0_79"/>
          <p:cNvSpPr txBox="1">
            <a:spLocks noGrp="1"/>
          </p:cNvSpPr>
          <p:nvPr>
            <p:ph type="title"/>
          </p:nvPr>
        </p:nvSpPr>
        <p:spPr>
          <a:xfrm>
            <a:off x="536860" y="1549936"/>
            <a:ext cx="8337000" cy="797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Attachments</a:t>
            </a:r>
            <a:endParaRPr dirty="0"/>
          </a:p>
        </p:txBody>
      </p:sp>
      <p:sp>
        <p:nvSpPr>
          <p:cNvPr id="331" name="Google Shape;331;g2e08195a20e_0_79"/>
          <p:cNvSpPr/>
          <p:nvPr/>
        </p:nvSpPr>
        <p:spPr>
          <a:xfrm>
            <a:off x="3638950" y="1639525"/>
            <a:ext cx="4918500" cy="3692400"/>
          </a:xfrm>
          <a:prstGeom prst="wedgeRectCallout">
            <a:avLst>
              <a:gd name="adj1" fmla="val -71126"/>
              <a:gd name="adj2" fmla="val -6618"/>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3600"/>
          </a:p>
          <a:p>
            <a:pPr marL="0" lvl="0" indent="0" algn="ctr" rtl="0">
              <a:spcBef>
                <a:spcPts val="0"/>
              </a:spcBef>
              <a:spcAft>
                <a:spcPts val="0"/>
              </a:spcAft>
              <a:buNone/>
            </a:pPr>
            <a:r>
              <a:rPr lang="en-US" sz="3600"/>
              <a:t>Confirmation Bias</a:t>
            </a:r>
            <a:endParaRPr sz="3600"/>
          </a:p>
          <a:p>
            <a:pPr marL="0" lvl="0" indent="0" algn="ctr" rtl="0">
              <a:spcBef>
                <a:spcPts val="0"/>
              </a:spcBef>
              <a:spcAft>
                <a:spcPts val="0"/>
              </a:spcAft>
              <a:buNone/>
            </a:pPr>
            <a:r>
              <a:rPr lang="en-US" sz="3600"/>
              <a:t>Negative Bias</a:t>
            </a:r>
            <a:endParaRPr sz="3600"/>
          </a:p>
          <a:p>
            <a:pPr marL="0" lvl="0" indent="0" algn="ctr" rtl="0">
              <a:spcBef>
                <a:spcPts val="0"/>
              </a:spcBef>
              <a:spcAft>
                <a:spcPts val="0"/>
              </a:spcAft>
              <a:buNone/>
            </a:pPr>
            <a:endParaRPr/>
          </a:p>
          <a:p>
            <a:pPr marL="0" lvl="0" indent="0" algn="ctr" rtl="0">
              <a:spcBef>
                <a:spcPts val="0"/>
              </a:spcBef>
              <a:spcAft>
                <a:spcPts val="0"/>
              </a:spcAft>
              <a:buNone/>
            </a:pPr>
            <a:r>
              <a:rPr lang="en-US" sz="2400"/>
              <a:t>“This is outside of my control.”</a:t>
            </a:r>
            <a:endParaRPr sz="2400"/>
          </a:p>
          <a:p>
            <a:pPr marL="0" lvl="0" indent="0" algn="ctr" rtl="0">
              <a:spcBef>
                <a:spcPts val="0"/>
              </a:spcBef>
              <a:spcAft>
                <a:spcPts val="0"/>
              </a:spcAft>
              <a:buNone/>
            </a:pPr>
            <a:r>
              <a:rPr lang="en-US" sz="2400"/>
              <a:t>“I am beginning to doubt myself.”</a:t>
            </a:r>
            <a:endParaRPr sz="2400"/>
          </a:p>
          <a:p>
            <a:pPr marL="0" lvl="0" indent="0" algn="ctr" rtl="0">
              <a:spcBef>
                <a:spcPts val="0"/>
              </a:spcBef>
              <a:spcAft>
                <a:spcPts val="0"/>
              </a:spcAft>
              <a:buNone/>
            </a:pPr>
            <a:endParaRPr sz="2400"/>
          </a:p>
          <a:p>
            <a:pPr marL="0" lvl="0" indent="0" algn="ctr" rtl="0">
              <a:spcBef>
                <a:spcPts val="0"/>
              </a:spcBef>
              <a:spcAft>
                <a:spcPts val="0"/>
              </a:spcAft>
              <a:buNone/>
            </a:pPr>
            <a:r>
              <a:rPr lang="en-US" sz="2400"/>
              <a:t>A combination of anxieties and assumptions</a:t>
            </a:r>
            <a:endParaRPr sz="2400"/>
          </a:p>
          <a:p>
            <a:pPr marL="0" lvl="0" indent="0" algn="ctr" rtl="0">
              <a:spcBef>
                <a:spcPts val="0"/>
              </a:spcBef>
              <a:spcAft>
                <a:spcPts val="0"/>
              </a:spcAft>
              <a:buNone/>
            </a:pPr>
            <a:endParaRPr sz="2400"/>
          </a:p>
          <a:p>
            <a:pPr marL="0" lvl="0" indent="0" algn="ctr" rtl="0">
              <a:spcBef>
                <a:spcPts val="0"/>
              </a:spcBef>
              <a:spcAft>
                <a:spcPts val="0"/>
              </a:spcAft>
              <a:buNone/>
            </a:pPr>
            <a:endParaRPr sz="2400"/>
          </a:p>
          <a:p>
            <a:pPr marL="0" lvl="0" indent="0" algn="ctr" rtl="0">
              <a:spcBef>
                <a:spcPts val="0"/>
              </a:spcBef>
              <a:spcAft>
                <a:spcPts val="0"/>
              </a:spcAft>
              <a:buNone/>
            </a:pPr>
            <a:endParaRPr/>
          </a:p>
        </p:txBody>
      </p:sp>
      <p:pic>
        <p:nvPicPr>
          <p:cNvPr id="333" name="Google Shape;333;g2e08195a20e_0_79">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669562" y="2479449"/>
            <a:ext cx="1908978" cy="2786591"/>
          </a:xfrm>
          <a:prstGeom prst="rect">
            <a:avLst/>
          </a:prstGeom>
          <a:noFill/>
          <a:ln>
            <a:noFill/>
          </a:ln>
        </p:spPr>
      </p:pic>
      <p:sp>
        <p:nvSpPr>
          <p:cNvPr id="330" name="Google Shape;330;g2e08195a20e_0_79"/>
          <p:cNvSpPr txBox="1">
            <a:spLocks noGrp="1"/>
          </p:cNvSpPr>
          <p:nvPr>
            <p:ph type="sldNum" idx="12"/>
          </p:nvPr>
        </p:nvSpPr>
        <p:spPr>
          <a:xfrm>
            <a:off x="8406245" y="6483926"/>
            <a:ext cx="467700" cy="2376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18</a:t>
            </a:fld>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Google Shape;338;p49"/>
          <p:cNvSpPr txBox="1">
            <a:spLocks noGrp="1"/>
          </p:cNvSpPr>
          <p:nvPr>
            <p:ph type="title"/>
          </p:nvPr>
        </p:nvSpPr>
        <p:spPr>
          <a:xfrm>
            <a:off x="403522" y="3249961"/>
            <a:ext cx="8337000" cy="797100"/>
          </a:xfrm>
          <a:prstGeom prst="rect">
            <a:avLst/>
          </a:prstGeom>
          <a:noFill/>
          <a:ln>
            <a:noFill/>
          </a:ln>
        </p:spPr>
        <p:txBody>
          <a:bodyPr spcFirstLastPara="1" wrap="square" lIns="91425" tIns="91425" rIns="91425" bIns="91425" anchor="t" anchorCtr="0">
            <a:noAutofit/>
          </a:bodyPr>
          <a:lstStyle/>
          <a:p>
            <a:pPr marL="0" marR="0" lvl="0" indent="0" algn="ctr" rtl="0">
              <a:lnSpc>
                <a:spcPct val="90000"/>
              </a:lnSpc>
              <a:spcBef>
                <a:spcPts val="0"/>
              </a:spcBef>
              <a:spcAft>
                <a:spcPts val="0"/>
              </a:spcAft>
              <a:buClr>
                <a:srgbClr val="003764"/>
              </a:buClr>
              <a:buSzPts val="3500"/>
              <a:buFont typeface="Arial"/>
              <a:buNone/>
            </a:pPr>
            <a:r>
              <a:rPr lang="en-US"/>
              <a:t>Break? </a:t>
            </a:r>
            <a:endParaRPr/>
          </a:p>
        </p:txBody>
      </p:sp>
      <p:sp>
        <p:nvSpPr>
          <p:cNvPr id="339" name="Google Shape;339;p49"/>
          <p:cNvSpPr txBox="1">
            <a:spLocks noGrp="1"/>
          </p:cNvSpPr>
          <p:nvPr>
            <p:ph type="sldNum" idx="12"/>
          </p:nvPr>
        </p:nvSpPr>
        <p:spPr>
          <a:xfrm>
            <a:off x="8406245" y="6483926"/>
            <a:ext cx="467590" cy="237549"/>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100"/>
              <a:buNone/>
            </a:pPr>
            <a:fld id="{00000000-1234-1234-1234-123412341234}" type="slidenum">
              <a:rPr lang="en-US"/>
              <a:t>19</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2"/>
          <p:cNvSpPr txBox="1">
            <a:spLocks noGrp="1"/>
          </p:cNvSpPr>
          <p:nvPr>
            <p:ph type="title"/>
          </p:nvPr>
        </p:nvSpPr>
        <p:spPr>
          <a:xfrm>
            <a:off x="536860" y="1549936"/>
            <a:ext cx="8336975" cy="79707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SzPts val="3500"/>
              <a:buNone/>
            </a:pPr>
            <a:r>
              <a:rPr lang="en-US"/>
              <a:t>Agenda</a:t>
            </a:r>
            <a:endParaRPr/>
          </a:p>
        </p:txBody>
      </p:sp>
      <p:sp>
        <p:nvSpPr>
          <p:cNvPr id="120" name="Google Shape;120;p2"/>
          <p:cNvSpPr txBox="1">
            <a:spLocks noGrp="1"/>
          </p:cNvSpPr>
          <p:nvPr>
            <p:ph type="body" idx="1"/>
          </p:nvPr>
        </p:nvSpPr>
        <p:spPr>
          <a:xfrm>
            <a:off x="536860" y="2415155"/>
            <a:ext cx="8336975" cy="3757046"/>
          </a:xfrm>
          <a:prstGeom prst="rect">
            <a:avLst/>
          </a:prstGeom>
          <a:noFill/>
          <a:ln>
            <a:noFill/>
          </a:ln>
        </p:spPr>
        <p:txBody>
          <a:bodyPr spcFirstLastPara="1" wrap="square" lIns="91425" tIns="91425" rIns="91425" bIns="91425" anchor="t" anchorCtr="0">
            <a:noAutofit/>
          </a:bodyPr>
          <a:lstStyle/>
          <a:p>
            <a:pPr marL="457200" lvl="0" indent="-355600" algn="l" rtl="0">
              <a:lnSpc>
                <a:spcPct val="115000"/>
              </a:lnSpc>
              <a:spcBef>
                <a:spcPts val="0"/>
              </a:spcBef>
              <a:spcAft>
                <a:spcPts val="0"/>
              </a:spcAft>
              <a:buSzPts val="2000"/>
              <a:buAutoNum type="arabicPeriod"/>
            </a:pPr>
            <a:r>
              <a:rPr lang="en-US" sz="2000" dirty="0"/>
              <a:t>Introduction</a:t>
            </a:r>
          </a:p>
          <a:p>
            <a:pPr marL="914400" lvl="1" indent="-355600" algn="l" rtl="0">
              <a:lnSpc>
                <a:spcPct val="115000"/>
              </a:lnSpc>
              <a:spcBef>
                <a:spcPts val="0"/>
              </a:spcBef>
              <a:spcAft>
                <a:spcPts val="0"/>
              </a:spcAft>
              <a:buSzPts val="2000"/>
              <a:buChar char="•"/>
            </a:pPr>
            <a:r>
              <a:rPr lang="en-US" sz="2000" dirty="0"/>
              <a:t>Who is in the room? </a:t>
            </a:r>
          </a:p>
          <a:p>
            <a:pPr marL="914400" lvl="1" indent="-355600" algn="l" rtl="0">
              <a:lnSpc>
                <a:spcPct val="115000"/>
              </a:lnSpc>
              <a:spcBef>
                <a:spcPts val="0"/>
              </a:spcBef>
              <a:spcAft>
                <a:spcPts val="0"/>
              </a:spcAft>
              <a:buSzPts val="2000"/>
              <a:buChar char="•"/>
            </a:pPr>
            <a:r>
              <a:rPr lang="en-US" sz="2000" dirty="0"/>
              <a:t>Rules of engagement.</a:t>
            </a:r>
          </a:p>
          <a:p>
            <a:pPr marL="457200" lvl="0" indent="-355600" algn="l" rtl="0">
              <a:lnSpc>
                <a:spcPct val="115000"/>
              </a:lnSpc>
              <a:spcBef>
                <a:spcPts val="0"/>
              </a:spcBef>
              <a:spcAft>
                <a:spcPts val="0"/>
              </a:spcAft>
              <a:buSzPts val="2000"/>
              <a:buAutoNum type="arabicPeriod"/>
            </a:pPr>
            <a:r>
              <a:rPr lang="en-US" sz="2000" dirty="0"/>
              <a:t>Basic Information</a:t>
            </a:r>
            <a:endParaRPr sz="2000" dirty="0"/>
          </a:p>
          <a:p>
            <a:pPr marL="914400" lvl="1" indent="-355600" algn="l" rtl="0">
              <a:lnSpc>
                <a:spcPct val="115000"/>
              </a:lnSpc>
              <a:spcBef>
                <a:spcPts val="0"/>
              </a:spcBef>
              <a:spcAft>
                <a:spcPts val="0"/>
              </a:spcAft>
              <a:buSzPts val="2000"/>
              <a:buChar char="•"/>
            </a:pPr>
            <a:r>
              <a:rPr lang="en-US" sz="2000" dirty="0"/>
              <a:t>Terminology </a:t>
            </a:r>
            <a:endParaRPr sz="2000" dirty="0"/>
          </a:p>
          <a:p>
            <a:pPr marL="914400" lvl="1" indent="-355600" algn="l" rtl="0">
              <a:lnSpc>
                <a:spcPct val="115000"/>
              </a:lnSpc>
              <a:spcBef>
                <a:spcPts val="0"/>
              </a:spcBef>
              <a:spcAft>
                <a:spcPts val="0"/>
              </a:spcAft>
              <a:buSzPts val="2000"/>
              <a:buChar char="•"/>
            </a:pPr>
            <a:r>
              <a:rPr lang="en-US" sz="2000" dirty="0"/>
              <a:t>Four Corners</a:t>
            </a:r>
            <a:endParaRPr sz="2000" dirty="0"/>
          </a:p>
          <a:p>
            <a:pPr marL="914400" lvl="1" indent="-355600" algn="l" rtl="0">
              <a:lnSpc>
                <a:spcPct val="115000"/>
              </a:lnSpc>
              <a:spcBef>
                <a:spcPts val="0"/>
              </a:spcBef>
              <a:spcAft>
                <a:spcPts val="0"/>
              </a:spcAft>
              <a:buSzPts val="2000"/>
              <a:buChar char="•"/>
            </a:pPr>
            <a:r>
              <a:rPr lang="en-US" sz="2000" dirty="0"/>
              <a:t>Anxiety, assumptions, and attachments</a:t>
            </a:r>
            <a:endParaRPr sz="2000" dirty="0"/>
          </a:p>
          <a:p>
            <a:pPr marL="914400" lvl="0" indent="0" algn="l" rtl="0">
              <a:lnSpc>
                <a:spcPct val="115000"/>
              </a:lnSpc>
              <a:spcBef>
                <a:spcPts val="0"/>
              </a:spcBef>
              <a:spcAft>
                <a:spcPts val="0"/>
              </a:spcAft>
              <a:buNone/>
            </a:pPr>
            <a:endParaRPr sz="2000" dirty="0"/>
          </a:p>
          <a:p>
            <a:pPr marL="558800" lvl="1" indent="0" algn="l" rtl="0">
              <a:lnSpc>
                <a:spcPct val="115000"/>
              </a:lnSpc>
              <a:spcBef>
                <a:spcPts val="0"/>
              </a:spcBef>
              <a:spcAft>
                <a:spcPts val="0"/>
              </a:spcAft>
              <a:buSzPts val="2000"/>
              <a:buNone/>
            </a:pPr>
            <a:r>
              <a:rPr lang="en-US" sz="2000" dirty="0"/>
              <a:t>Break</a:t>
            </a:r>
            <a:endParaRPr sz="2000" dirty="0"/>
          </a:p>
          <a:p>
            <a:pPr marL="0" lvl="0" indent="0" algn="l" rtl="0">
              <a:lnSpc>
                <a:spcPct val="115000"/>
              </a:lnSpc>
              <a:spcBef>
                <a:spcPts val="0"/>
              </a:spcBef>
              <a:spcAft>
                <a:spcPts val="0"/>
              </a:spcAft>
              <a:buSzPts val="2800"/>
              <a:buNone/>
            </a:pPr>
            <a:endParaRPr sz="2000" dirty="0"/>
          </a:p>
          <a:p>
            <a:pPr marL="0" lvl="0" indent="0" algn="l" rtl="0">
              <a:lnSpc>
                <a:spcPct val="115000"/>
              </a:lnSpc>
              <a:spcBef>
                <a:spcPts val="0"/>
              </a:spcBef>
              <a:spcAft>
                <a:spcPts val="0"/>
              </a:spcAft>
              <a:buSzPts val="2800"/>
              <a:buNone/>
            </a:pPr>
            <a:endParaRPr sz="2000" dirty="0"/>
          </a:p>
        </p:txBody>
      </p:sp>
      <p:sp>
        <p:nvSpPr>
          <p:cNvPr id="121" name="Google Shape;121;p2"/>
          <p:cNvSpPr txBox="1">
            <a:spLocks noGrp="1"/>
          </p:cNvSpPr>
          <p:nvPr>
            <p:ph type="sldNum" idx="12"/>
          </p:nvPr>
        </p:nvSpPr>
        <p:spPr>
          <a:xfrm>
            <a:off x="8406245" y="6483926"/>
            <a:ext cx="467590" cy="237549"/>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100"/>
              <a:buNone/>
            </a:pPr>
            <a:fld id="{00000000-1234-1234-1234-123412341234}" type="slidenum">
              <a:rPr lang="en-US"/>
              <a:t>2</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sp>
        <p:nvSpPr>
          <p:cNvPr id="345" name="Google Shape;345;g2e08195a20e_0_104"/>
          <p:cNvSpPr txBox="1">
            <a:spLocks noGrp="1"/>
          </p:cNvSpPr>
          <p:nvPr>
            <p:ph type="title"/>
          </p:nvPr>
        </p:nvSpPr>
        <p:spPr>
          <a:xfrm>
            <a:off x="536860" y="1549936"/>
            <a:ext cx="8337000" cy="797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What is Disability Equity?</a:t>
            </a:r>
            <a:endParaRPr/>
          </a:p>
        </p:txBody>
      </p:sp>
      <p:sp>
        <p:nvSpPr>
          <p:cNvPr id="346" name="Google Shape;346;g2e08195a20e_0_104"/>
          <p:cNvSpPr txBox="1">
            <a:spLocks noGrp="1"/>
          </p:cNvSpPr>
          <p:nvPr>
            <p:ph type="body" idx="1"/>
          </p:nvPr>
        </p:nvSpPr>
        <p:spPr>
          <a:xfrm>
            <a:off x="536860" y="2415155"/>
            <a:ext cx="8337000" cy="3756900"/>
          </a:xfrm>
          <a:prstGeom prst="rect">
            <a:avLst/>
          </a:prstGeom>
        </p:spPr>
        <p:txBody>
          <a:bodyPr spcFirstLastPara="1" wrap="square" lIns="91425" tIns="91425" rIns="91425" bIns="91425" anchor="t" anchorCtr="0">
            <a:noAutofit/>
          </a:bodyPr>
          <a:lstStyle/>
          <a:p>
            <a:pPr marL="0" lvl="0" indent="0" algn="l" rtl="0">
              <a:spcBef>
                <a:spcPts val="1000"/>
              </a:spcBef>
              <a:spcAft>
                <a:spcPts val="0"/>
              </a:spcAft>
              <a:buNone/>
            </a:pPr>
            <a:r>
              <a:rPr lang="en-US" dirty="0"/>
              <a:t>“Civil rights law …designed to ensure that people with disabilities have the same rights and opportunities as everyone else by prohibiting discrimination in employment, education, transportation and other aspects of public life.</a:t>
            </a:r>
          </a:p>
          <a:p>
            <a:pPr marL="0" lvl="0" indent="0" algn="l" rtl="0">
              <a:spcBef>
                <a:spcPts val="1000"/>
              </a:spcBef>
              <a:spcAft>
                <a:spcPts val="0"/>
              </a:spcAft>
              <a:buNone/>
            </a:pPr>
            <a:endParaRPr lang="en-US" dirty="0"/>
          </a:p>
          <a:p>
            <a:pPr marL="0" lvl="0" indent="0" algn="l" rtl="0">
              <a:spcBef>
                <a:spcPts val="1000"/>
              </a:spcBef>
              <a:spcAft>
                <a:spcPts val="0"/>
              </a:spcAft>
              <a:buNone/>
            </a:pPr>
            <a:r>
              <a:rPr lang="en-US" sz="1800" dirty="0"/>
              <a:t>“Equity involves providing resources according to the need to help diverse populations achieve their highest state of health and other functioning.”</a:t>
            </a:r>
            <a:endParaRPr sz="1800" dirty="0"/>
          </a:p>
        </p:txBody>
      </p:sp>
      <p:sp>
        <p:nvSpPr>
          <p:cNvPr id="2" name="TextBox 1">
            <a:extLst>
              <a:ext uri="{FF2B5EF4-FFF2-40B4-BE49-F238E27FC236}">
                <a16:creationId xmlns:a16="http://schemas.microsoft.com/office/drawing/2014/main" id="{75838768-0BC0-C3CF-2FB6-900E241FDAEC}"/>
              </a:ext>
            </a:extLst>
          </p:cNvPr>
          <p:cNvSpPr txBox="1"/>
          <p:nvPr/>
        </p:nvSpPr>
        <p:spPr>
          <a:xfrm>
            <a:off x="5652485" y="6086285"/>
            <a:ext cx="3054041" cy="307777"/>
          </a:xfrm>
          <a:prstGeom prst="rect">
            <a:avLst/>
          </a:prstGeom>
          <a:noFill/>
        </p:spPr>
        <p:txBody>
          <a:bodyPr wrap="none" rtlCol="0">
            <a:spAutoFit/>
          </a:bodyPr>
          <a:lstStyle/>
          <a:p>
            <a:r>
              <a:rPr lang="en-US" dirty="0"/>
              <a:t>American Psychological Association</a:t>
            </a:r>
          </a:p>
        </p:txBody>
      </p:sp>
      <p:sp>
        <p:nvSpPr>
          <p:cNvPr id="347" name="Google Shape;347;g2e08195a20e_0_104"/>
          <p:cNvSpPr txBox="1">
            <a:spLocks noGrp="1"/>
          </p:cNvSpPr>
          <p:nvPr>
            <p:ph type="sldNum" idx="12"/>
          </p:nvPr>
        </p:nvSpPr>
        <p:spPr>
          <a:xfrm>
            <a:off x="8406245" y="6483926"/>
            <a:ext cx="467700" cy="2376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20</a:t>
            </a:fld>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sp>
        <p:nvSpPr>
          <p:cNvPr id="353" name="Google Shape;353;g2e08195a20e_0_111"/>
          <p:cNvSpPr txBox="1">
            <a:spLocks noGrp="1"/>
          </p:cNvSpPr>
          <p:nvPr>
            <p:ph type="title"/>
          </p:nvPr>
        </p:nvSpPr>
        <p:spPr>
          <a:xfrm>
            <a:off x="536860" y="1549936"/>
            <a:ext cx="8337000" cy="797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Disability Equity: Advantages and limitations</a:t>
            </a:r>
            <a:endParaRPr/>
          </a:p>
        </p:txBody>
      </p:sp>
      <p:sp>
        <p:nvSpPr>
          <p:cNvPr id="354" name="Google Shape;354;g2e08195a20e_0_111"/>
          <p:cNvSpPr txBox="1">
            <a:spLocks noGrp="1"/>
          </p:cNvSpPr>
          <p:nvPr>
            <p:ph type="body" idx="1"/>
          </p:nvPr>
        </p:nvSpPr>
        <p:spPr>
          <a:xfrm>
            <a:off x="536850" y="3025776"/>
            <a:ext cx="8337000" cy="3146400"/>
          </a:xfrm>
          <a:prstGeom prst="rect">
            <a:avLst/>
          </a:prstGeom>
        </p:spPr>
        <p:txBody>
          <a:bodyPr spcFirstLastPara="1" wrap="square" lIns="91425" tIns="91425" rIns="91425" bIns="91425" anchor="t" anchorCtr="0">
            <a:noAutofit/>
          </a:bodyPr>
          <a:lstStyle/>
          <a:p>
            <a:pPr marL="0" lvl="0" indent="0" algn="l" rtl="0">
              <a:spcBef>
                <a:spcPts val="1000"/>
              </a:spcBef>
              <a:spcAft>
                <a:spcPts val="0"/>
              </a:spcAft>
              <a:buNone/>
            </a:pPr>
            <a:r>
              <a:rPr lang="en-US" dirty="0"/>
              <a:t>What are the advantages?</a:t>
            </a:r>
          </a:p>
          <a:p>
            <a:pPr marL="0" lvl="0" indent="0" algn="l" rtl="0">
              <a:spcBef>
                <a:spcPts val="1000"/>
              </a:spcBef>
              <a:spcAft>
                <a:spcPts val="0"/>
              </a:spcAft>
              <a:buNone/>
            </a:pPr>
            <a:endParaRPr lang="en-US" dirty="0"/>
          </a:p>
          <a:p>
            <a:pPr marL="0" lvl="0" indent="0" algn="l" rtl="0">
              <a:spcBef>
                <a:spcPts val="1000"/>
              </a:spcBef>
              <a:spcAft>
                <a:spcPts val="0"/>
              </a:spcAft>
              <a:buNone/>
            </a:pPr>
            <a:r>
              <a:rPr lang="en-US" dirty="0"/>
              <a:t>What are the limitations? </a:t>
            </a:r>
            <a:endParaRPr dirty="0"/>
          </a:p>
        </p:txBody>
      </p:sp>
      <p:sp>
        <p:nvSpPr>
          <p:cNvPr id="355" name="Google Shape;355;g2e08195a20e_0_111"/>
          <p:cNvSpPr txBox="1">
            <a:spLocks noGrp="1"/>
          </p:cNvSpPr>
          <p:nvPr>
            <p:ph type="sldNum" idx="12"/>
          </p:nvPr>
        </p:nvSpPr>
        <p:spPr>
          <a:xfrm>
            <a:off x="8406245" y="6483926"/>
            <a:ext cx="467700" cy="2376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21</a:t>
            </a:fld>
            <a:endParaRPr/>
          </a:p>
        </p:txBody>
      </p:sp>
      <p:sp>
        <p:nvSpPr>
          <p:cNvPr id="2" name="Google Shape;286;p10">
            <a:extLst>
              <a:ext uri="{FF2B5EF4-FFF2-40B4-BE49-F238E27FC236}">
                <a16:creationId xmlns:a16="http://schemas.microsoft.com/office/drawing/2014/main" id="{4A91D677-D9FC-2B53-6C88-0494FB80EF92}"/>
              </a:ext>
              <a:ext uri="{C183D7F6-B498-43B3-948B-1728B52AA6E4}">
                <adec:decorative xmlns:adec="http://schemas.microsoft.com/office/drawing/2017/decorative" val="1"/>
              </a:ext>
            </a:extLst>
          </p:cNvPr>
          <p:cNvSpPr/>
          <p:nvPr/>
        </p:nvSpPr>
        <p:spPr>
          <a:xfrm>
            <a:off x="8406245" y="2000250"/>
            <a:ext cx="554875" cy="480060"/>
          </a:xfrm>
          <a:prstGeom prst="wedgeEllipseCallout">
            <a:avLst>
              <a:gd name="adj1" fmla="val -20833"/>
              <a:gd name="adj2" fmla="val 62500"/>
            </a:avLst>
          </a:prstGeom>
          <a:solidFill>
            <a:schemeClr val="accent1"/>
          </a:solidFill>
          <a:ln w="25400" cap="flat" cmpd="sng">
            <a:solidFill>
              <a:srgbClr val="42719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361" name="Google Shape;361;g2e08195a20e_0_118"/>
          <p:cNvSpPr txBox="1">
            <a:spLocks noGrp="1"/>
          </p:cNvSpPr>
          <p:nvPr>
            <p:ph type="title"/>
          </p:nvPr>
        </p:nvSpPr>
        <p:spPr>
          <a:xfrm>
            <a:off x="536860" y="1568986"/>
            <a:ext cx="8337000" cy="797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What is Disability Justice</a:t>
            </a:r>
            <a:endParaRPr/>
          </a:p>
        </p:txBody>
      </p:sp>
      <p:sp>
        <p:nvSpPr>
          <p:cNvPr id="362" name="Google Shape;362;g2e08195a20e_0_118"/>
          <p:cNvSpPr txBox="1">
            <a:spLocks noGrp="1"/>
          </p:cNvSpPr>
          <p:nvPr>
            <p:ph type="body" idx="1"/>
          </p:nvPr>
        </p:nvSpPr>
        <p:spPr>
          <a:xfrm>
            <a:off x="536860" y="2415155"/>
            <a:ext cx="8337000" cy="3756900"/>
          </a:xfrm>
          <a:prstGeom prst="rect">
            <a:avLst/>
          </a:prstGeom>
        </p:spPr>
        <p:txBody>
          <a:bodyPr spcFirstLastPara="1" wrap="square" lIns="91425" tIns="91425" rIns="91425" bIns="91425" anchor="t" anchorCtr="0">
            <a:noAutofit/>
          </a:bodyPr>
          <a:lstStyle/>
          <a:p>
            <a:pPr marL="0" lvl="0" indent="0" algn="l" rtl="0">
              <a:spcBef>
                <a:spcPts val="1000"/>
              </a:spcBef>
              <a:spcAft>
                <a:spcPts val="0"/>
              </a:spcAft>
              <a:buNone/>
            </a:pPr>
            <a:r>
              <a:rPr lang="en-US" dirty="0"/>
              <a:t>“Disabled people live at the intersection of all systems of oppression and social justice issues. There isn’t one issue or one intersection where you will not find disabled individuals advocating for or experiencing the effects of those issues.” </a:t>
            </a:r>
          </a:p>
          <a:p>
            <a:pPr marL="0" lvl="0" indent="0" algn="l" rtl="0">
              <a:spcBef>
                <a:spcPts val="1000"/>
              </a:spcBef>
              <a:spcAft>
                <a:spcPts val="0"/>
              </a:spcAft>
              <a:buNone/>
            </a:pPr>
            <a:r>
              <a:rPr lang="en-US" dirty="0"/>
              <a:t>— Daphne Frias,</a:t>
            </a:r>
          </a:p>
          <a:p>
            <a:pPr marL="0" lvl="0" indent="0" algn="l" rtl="0">
              <a:spcBef>
                <a:spcPts val="1000"/>
              </a:spcBef>
              <a:spcAft>
                <a:spcPts val="0"/>
              </a:spcAft>
              <a:buNone/>
            </a:pPr>
            <a:r>
              <a:rPr lang="en-US" sz="1800" dirty="0"/>
              <a:t>“If government is to serve the people, then disability justice must be a framework we bring to every policy discussion.”</a:t>
            </a:r>
            <a:endParaRPr sz="1800" dirty="0"/>
          </a:p>
        </p:txBody>
      </p:sp>
      <p:sp>
        <p:nvSpPr>
          <p:cNvPr id="2" name="TextBox 1">
            <a:extLst>
              <a:ext uri="{FF2B5EF4-FFF2-40B4-BE49-F238E27FC236}">
                <a16:creationId xmlns:a16="http://schemas.microsoft.com/office/drawing/2014/main" id="{C3D3A7AD-DB0C-95E4-D4BD-637402A41FCC}"/>
              </a:ext>
            </a:extLst>
          </p:cNvPr>
          <p:cNvSpPr txBox="1"/>
          <p:nvPr/>
        </p:nvSpPr>
        <p:spPr>
          <a:xfrm>
            <a:off x="5652485" y="6086285"/>
            <a:ext cx="2255746" cy="307777"/>
          </a:xfrm>
          <a:prstGeom prst="rect">
            <a:avLst/>
          </a:prstGeom>
          <a:noFill/>
        </p:spPr>
        <p:txBody>
          <a:bodyPr wrap="none" rtlCol="0">
            <a:spAutoFit/>
          </a:bodyPr>
          <a:lstStyle/>
          <a:p>
            <a:r>
              <a:rPr lang="en-US" dirty="0"/>
              <a:t>(Pressley &amp; </a:t>
            </a:r>
            <a:r>
              <a:rPr lang="en-US" dirty="0" err="1"/>
              <a:t>Cokley</a:t>
            </a:r>
            <a:r>
              <a:rPr lang="en-US" dirty="0"/>
              <a:t>, 2021)</a:t>
            </a:r>
          </a:p>
        </p:txBody>
      </p:sp>
      <p:sp>
        <p:nvSpPr>
          <p:cNvPr id="363" name="Google Shape;363;g2e08195a20e_0_118"/>
          <p:cNvSpPr txBox="1">
            <a:spLocks noGrp="1"/>
          </p:cNvSpPr>
          <p:nvPr>
            <p:ph type="sldNum" idx="12"/>
          </p:nvPr>
        </p:nvSpPr>
        <p:spPr>
          <a:xfrm>
            <a:off x="8406245" y="6483926"/>
            <a:ext cx="467700" cy="2376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22</a:t>
            </a:fld>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sp>
        <p:nvSpPr>
          <p:cNvPr id="369" name="Google Shape;369;g2e08195a20e_0_125"/>
          <p:cNvSpPr txBox="1">
            <a:spLocks noGrp="1"/>
          </p:cNvSpPr>
          <p:nvPr>
            <p:ph type="title"/>
          </p:nvPr>
        </p:nvSpPr>
        <p:spPr>
          <a:xfrm>
            <a:off x="536860" y="1549936"/>
            <a:ext cx="8337000" cy="797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Disability Justice: Advantages and limitations</a:t>
            </a:r>
            <a:endParaRPr/>
          </a:p>
        </p:txBody>
      </p:sp>
      <p:sp>
        <p:nvSpPr>
          <p:cNvPr id="371" name="Google Shape;371;g2e08195a20e_0_125"/>
          <p:cNvSpPr txBox="1">
            <a:spLocks noGrp="1"/>
          </p:cNvSpPr>
          <p:nvPr>
            <p:ph type="sldNum" idx="12"/>
          </p:nvPr>
        </p:nvSpPr>
        <p:spPr>
          <a:xfrm>
            <a:off x="8406245" y="6483926"/>
            <a:ext cx="467700" cy="2376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23</a:t>
            </a:fld>
            <a:endParaRPr/>
          </a:p>
        </p:txBody>
      </p:sp>
      <p:sp>
        <p:nvSpPr>
          <p:cNvPr id="2" name="Google Shape;354;g2e08195a20e_0_111">
            <a:extLst>
              <a:ext uri="{FF2B5EF4-FFF2-40B4-BE49-F238E27FC236}">
                <a16:creationId xmlns:a16="http://schemas.microsoft.com/office/drawing/2014/main" id="{6E0F4A18-4FC2-AB63-641C-9195681E7BB0}"/>
              </a:ext>
            </a:extLst>
          </p:cNvPr>
          <p:cNvSpPr txBox="1">
            <a:spLocks noGrp="1"/>
          </p:cNvSpPr>
          <p:nvPr>
            <p:ph type="body" idx="1"/>
          </p:nvPr>
        </p:nvSpPr>
        <p:spPr>
          <a:xfrm>
            <a:off x="536850" y="3025776"/>
            <a:ext cx="8337000" cy="3146400"/>
          </a:xfrm>
          <a:prstGeom prst="rect">
            <a:avLst/>
          </a:prstGeom>
        </p:spPr>
        <p:txBody>
          <a:bodyPr spcFirstLastPara="1" wrap="square" lIns="91425" tIns="91425" rIns="91425" bIns="91425" anchor="t" anchorCtr="0">
            <a:noAutofit/>
          </a:bodyPr>
          <a:lstStyle/>
          <a:p>
            <a:pPr marL="0" lvl="0" indent="0" algn="l" rtl="0">
              <a:spcBef>
                <a:spcPts val="1000"/>
              </a:spcBef>
              <a:spcAft>
                <a:spcPts val="0"/>
              </a:spcAft>
              <a:buNone/>
            </a:pPr>
            <a:r>
              <a:rPr lang="en-US" dirty="0"/>
              <a:t>What are the advantages?</a:t>
            </a:r>
          </a:p>
          <a:p>
            <a:pPr marL="0" lvl="0" indent="0" algn="l" rtl="0">
              <a:spcBef>
                <a:spcPts val="1000"/>
              </a:spcBef>
              <a:spcAft>
                <a:spcPts val="0"/>
              </a:spcAft>
              <a:buNone/>
            </a:pPr>
            <a:endParaRPr lang="en-US" dirty="0"/>
          </a:p>
          <a:p>
            <a:pPr marL="0" lvl="0" indent="0" algn="l" rtl="0">
              <a:spcBef>
                <a:spcPts val="1000"/>
              </a:spcBef>
              <a:spcAft>
                <a:spcPts val="0"/>
              </a:spcAft>
              <a:buNone/>
            </a:pPr>
            <a:r>
              <a:rPr lang="en-US" dirty="0"/>
              <a:t>What are the limitations? </a:t>
            </a:r>
            <a:endParaRPr dirty="0"/>
          </a:p>
        </p:txBody>
      </p:sp>
      <p:sp>
        <p:nvSpPr>
          <p:cNvPr id="3" name="Google Shape;286;p10">
            <a:extLst>
              <a:ext uri="{FF2B5EF4-FFF2-40B4-BE49-F238E27FC236}">
                <a16:creationId xmlns:a16="http://schemas.microsoft.com/office/drawing/2014/main" id="{AF8E3635-109F-FE8A-0F85-4CED15755AF2}"/>
              </a:ext>
              <a:ext uri="{C183D7F6-B498-43B3-948B-1728B52AA6E4}">
                <adec:decorative xmlns:adec="http://schemas.microsoft.com/office/drawing/2017/decorative" val="1"/>
              </a:ext>
            </a:extLst>
          </p:cNvPr>
          <p:cNvSpPr/>
          <p:nvPr/>
        </p:nvSpPr>
        <p:spPr>
          <a:xfrm>
            <a:off x="8406245" y="2000250"/>
            <a:ext cx="554875" cy="480060"/>
          </a:xfrm>
          <a:prstGeom prst="wedgeEllipseCallout">
            <a:avLst>
              <a:gd name="adj1" fmla="val -20833"/>
              <a:gd name="adj2" fmla="val 62500"/>
            </a:avLst>
          </a:prstGeom>
          <a:solidFill>
            <a:schemeClr val="accent1"/>
          </a:solidFill>
          <a:ln w="25400" cap="flat" cmpd="sng">
            <a:solidFill>
              <a:srgbClr val="42719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sp>
        <p:nvSpPr>
          <p:cNvPr id="377" name="Google Shape;377;g2e08195a20e_0_132"/>
          <p:cNvSpPr txBox="1">
            <a:spLocks noGrp="1"/>
          </p:cNvSpPr>
          <p:nvPr>
            <p:ph type="title"/>
          </p:nvPr>
        </p:nvSpPr>
        <p:spPr>
          <a:xfrm>
            <a:off x="536860" y="1549936"/>
            <a:ext cx="8337000" cy="797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3200" dirty="0"/>
              <a:t>DISABILITY JUSTICE PRINCIPLES (DJP)</a:t>
            </a:r>
            <a:endParaRPr sz="3200" dirty="0"/>
          </a:p>
          <a:p>
            <a:pPr marL="0" lvl="0" indent="0" algn="l" rtl="0">
              <a:spcBef>
                <a:spcPts val="0"/>
              </a:spcBef>
              <a:spcAft>
                <a:spcPts val="0"/>
              </a:spcAft>
              <a:buNone/>
            </a:pPr>
            <a:endParaRPr dirty="0"/>
          </a:p>
        </p:txBody>
      </p:sp>
      <p:sp>
        <p:nvSpPr>
          <p:cNvPr id="381" name="Google Shape;381;g2e08195a20e_0_132"/>
          <p:cNvSpPr/>
          <p:nvPr/>
        </p:nvSpPr>
        <p:spPr>
          <a:xfrm>
            <a:off x="454450" y="2334250"/>
            <a:ext cx="2292751" cy="559164"/>
          </a:xfrm>
          <a:custGeom>
            <a:avLst/>
            <a:gdLst/>
            <a:ahLst/>
            <a:cxnLst/>
            <a:rect l="l" t="t" r="r" b="b"/>
            <a:pathLst>
              <a:path w="1812451" h="482038" extrusionOk="0">
                <a:moveTo>
                  <a:pt x="146050" y="482038"/>
                </a:moveTo>
                <a:lnTo>
                  <a:pt x="1666401" y="482038"/>
                </a:lnTo>
                <a:cubicBezTo>
                  <a:pt x="1746411" y="482038"/>
                  <a:pt x="1812451" y="415998"/>
                  <a:pt x="1812451" y="335988"/>
                </a:cubicBezTo>
                <a:lnTo>
                  <a:pt x="1812451" y="146050"/>
                </a:lnTo>
                <a:cubicBezTo>
                  <a:pt x="1812451" y="66040"/>
                  <a:pt x="1746411" y="0"/>
                  <a:pt x="1666401" y="0"/>
                </a:cubicBezTo>
                <a:lnTo>
                  <a:pt x="146050" y="0"/>
                </a:lnTo>
                <a:cubicBezTo>
                  <a:pt x="66040" y="0"/>
                  <a:pt x="0" y="66040"/>
                  <a:pt x="0" y="146050"/>
                </a:cubicBezTo>
                <a:lnTo>
                  <a:pt x="0" y="335988"/>
                </a:lnTo>
                <a:cubicBezTo>
                  <a:pt x="0" y="417268"/>
                  <a:pt x="66040" y="482038"/>
                  <a:pt x="146050" y="482038"/>
                </a:cubicBezTo>
                <a:close/>
              </a:path>
            </a:pathLst>
          </a:custGeom>
          <a:solidFill>
            <a:srgbClr val="FFB4D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a:solidFill>
                  <a:srgbClr val="191919"/>
                </a:solidFill>
              </a:rPr>
              <a:t>INTERSECTIONALITY</a:t>
            </a:r>
            <a:endParaRPr/>
          </a:p>
        </p:txBody>
      </p:sp>
      <p:sp>
        <p:nvSpPr>
          <p:cNvPr id="380" name="Google Shape;380;g2e08195a20e_0_132"/>
          <p:cNvSpPr/>
          <p:nvPr/>
        </p:nvSpPr>
        <p:spPr>
          <a:xfrm>
            <a:off x="2974249" y="2340956"/>
            <a:ext cx="2531363" cy="559164"/>
          </a:xfrm>
          <a:custGeom>
            <a:avLst/>
            <a:gdLst/>
            <a:ahLst/>
            <a:cxnLst/>
            <a:rect l="l" t="t" r="r" b="b"/>
            <a:pathLst>
              <a:path w="2812626" h="482038" extrusionOk="0">
                <a:moveTo>
                  <a:pt x="146050" y="482038"/>
                </a:moveTo>
                <a:lnTo>
                  <a:pt x="2666576" y="482038"/>
                </a:lnTo>
                <a:cubicBezTo>
                  <a:pt x="2746586" y="482038"/>
                  <a:pt x="2812626" y="415998"/>
                  <a:pt x="2812626" y="335988"/>
                </a:cubicBezTo>
                <a:lnTo>
                  <a:pt x="2812626" y="146050"/>
                </a:lnTo>
                <a:cubicBezTo>
                  <a:pt x="2812626" y="66040"/>
                  <a:pt x="2746586" y="0"/>
                  <a:pt x="2666576" y="0"/>
                </a:cubicBezTo>
                <a:lnTo>
                  <a:pt x="146050" y="0"/>
                </a:lnTo>
                <a:cubicBezTo>
                  <a:pt x="66040" y="0"/>
                  <a:pt x="0" y="66040"/>
                  <a:pt x="0" y="146050"/>
                </a:cubicBezTo>
                <a:lnTo>
                  <a:pt x="0" y="335988"/>
                </a:lnTo>
                <a:cubicBezTo>
                  <a:pt x="0" y="417268"/>
                  <a:pt x="66040" y="482038"/>
                  <a:pt x="146050" y="482038"/>
                </a:cubicBezTo>
                <a:close/>
              </a:path>
            </a:pathLst>
          </a:custGeom>
          <a:solidFill>
            <a:srgbClr val="FFFAED"/>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dirty="0">
                <a:solidFill>
                  <a:srgbClr val="191919"/>
                </a:solidFill>
              </a:rPr>
              <a:t>LEADERSHIP OF THE MOST IMPACTED</a:t>
            </a:r>
            <a:endParaRPr dirty="0"/>
          </a:p>
        </p:txBody>
      </p:sp>
      <p:sp>
        <p:nvSpPr>
          <p:cNvPr id="382" name="Google Shape;382;g2e08195a20e_0_132"/>
          <p:cNvSpPr/>
          <p:nvPr/>
        </p:nvSpPr>
        <p:spPr>
          <a:xfrm>
            <a:off x="5891250" y="2349202"/>
            <a:ext cx="2509899" cy="667623"/>
          </a:xfrm>
          <a:custGeom>
            <a:avLst/>
            <a:gdLst/>
            <a:ahLst/>
            <a:cxnLst/>
            <a:rect l="l" t="t" r="r" b="b"/>
            <a:pathLst>
              <a:path w="2788777" h="482038" extrusionOk="0">
                <a:moveTo>
                  <a:pt x="146050" y="482038"/>
                </a:moveTo>
                <a:lnTo>
                  <a:pt x="2642727" y="482038"/>
                </a:lnTo>
                <a:cubicBezTo>
                  <a:pt x="2722737" y="482038"/>
                  <a:pt x="2788777" y="415998"/>
                  <a:pt x="2788777" y="335988"/>
                </a:cubicBezTo>
                <a:lnTo>
                  <a:pt x="2788777" y="146050"/>
                </a:lnTo>
                <a:cubicBezTo>
                  <a:pt x="2788777" y="66040"/>
                  <a:pt x="2722737" y="0"/>
                  <a:pt x="2642727" y="0"/>
                </a:cubicBezTo>
                <a:lnTo>
                  <a:pt x="146050" y="0"/>
                </a:lnTo>
                <a:cubicBezTo>
                  <a:pt x="66040" y="0"/>
                  <a:pt x="0" y="66040"/>
                  <a:pt x="0" y="146050"/>
                </a:cubicBezTo>
                <a:lnTo>
                  <a:pt x="0" y="335988"/>
                </a:lnTo>
                <a:cubicBezTo>
                  <a:pt x="0" y="417268"/>
                  <a:pt x="66040" y="482038"/>
                  <a:pt x="146050" y="482038"/>
                </a:cubicBezTo>
                <a:close/>
              </a:path>
            </a:pathLst>
          </a:custGeom>
          <a:solidFill>
            <a:srgbClr val="FFF0C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dirty="0">
                <a:solidFill>
                  <a:srgbClr val="191919"/>
                </a:solidFill>
              </a:rPr>
              <a:t>ANTI-CAPITALIST POLITICS</a:t>
            </a:r>
            <a:endParaRPr dirty="0"/>
          </a:p>
        </p:txBody>
      </p:sp>
      <p:sp>
        <p:nvSpPr>
          <p:cNvPr id="379" name="Google Shape;379;g2e08195a20e_0_132"/>
          <p:cNvSpPr/>
          <p:nvPr/>
        </p:nvSpPr>
        <p:spPr>
          <a:xfrm>
            <a:off x="454895" y="3191125"/>
            <a:ext cx="2298057" cy="701365"/>
          </a:xfrm>
          <a:custGeom>
            <a:avLst/>
            <a:gdLst/>
            <a:ahLst/>
            <a:cxnLst/>
            <a:rect l="l" t="t" r="r" b="b"/>
            <a:pathLst>
              <a:path w="3148023" h="482038" extrusionOk="0">
                <a:moveTo>
                  <a:pt x="146050" y="482038"/>
                </a:moveTo>
                <a:lnTo>
                  <a:pt x="3001973" y="482038"/>
                </a:lnTo>
                <a:cubicBezTo>
                  <a:pt x="3081983" y="482038"/>
                  <a:pt x="3148023" y="415998"/>
                  <a:pt x="3148023" y="335988"/>
                </a:cubicBezTo>
                <a:lnTo>
                  <a:pt x="3148023" y="146050"/>
                </a:lnTo>
                <a:cubicBezTo>
                  <a:pt x="3148023" y="66040"/>
                  <a:pt x="3081983" y="0"/>
                  <a:pt x="3001973" y="0"/>
                </a:cubicBezTo>
                <a:lnTo>
                  <a:pt x="146050" y="0"/>
                </a:lnTo>
                <a:cubicBezTo>
                  <a:pt x="66040" y="0"/>
                  <a:pt x="0" y="66040"/>
                  <a:pt x="0" y="146050"/>
                </a:cubicBezTo>
                <a:lnTo>
                  <a:pt x="0" y="335988"/>
                </a:lnTo>
                <a:cubicBezTo>
                  <a:pt x="0" y="417268"/>
                  <a:pt x="66040" y="482038"/>
                  <a:pt x="146050" y="482038"/>
                </a:cubicBezTo>
                <a:close/>
              </a:path>
            </a:pathLst>
          </a:custGeom>
          <a:solidFill>
            <a:srgbClr val="DAFAB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a:solidFill>
                  <a:srgbClr val="191919"/>
                </a:solidFill>
              </a:rPr>
              <a:t>CROSS-MOVEMENT SOLIDARITY</a:t>
            </a:r>
            <a:endParaRPr/>
          </a:p>
        </p:txBody>
      </p:sp>
      <p:sp>
        <p:nvSpPr>
          <p:cNvPr id="383" name="Google Shape;383;g2e08195a20e_0_132"/>
          <p:cNvSpPr/>
          <p:nvPr/>
        </p:nvSpPr>
        <p:spPr>
          <a:xfrm>
            <a:off x="2974250" y="3252925"/>
            <a:ext cx="2533094" cy="584471"/>
          </a:xfrm>
          <a:custGeom>
            <a:avLst/>
            <a:gdLst/>
            <a:ahLst/>
            <a:cxnLst/>
            <a:rect l="l" t="t" r="r" b="b"/>
            <a:pathLst>
              <a:path w="2545823" h="482038" extrusionOk="0">
                <a:moveTo>
                  <a:pt x="146050" y="482038"/>
                </a:moveTo>
                <a:lnTo>
                  <a:pt x="2399773" y="482038"/>
                </a:lnTo>
                <a:cubicBezTo>
                  <a:pt x="2479783" y="482038"/>
                  <a:pt x="2545823" y="415998"/>
                  <a:pt x="2545823" y="335988"/>
                </a:cubicBezTo>
                <a:lnTo>
                  <a:pt x="2545823" y="146050"/>
                </a:lnTo>
                <a:cubicBezTo>
                  <a:pt x="2545823" y="66040"/>
                  <a:pt x="2479783" y="0"/>
                  <a:pt x="2399773" y="0"/>
                </a:cubicBezTo>
                <a:lnTo>
                  <a:pt x="146050" y="0"/>
                </a:lnTo>
                <a:cubicBezTo>
                  <a:pt x="66040" y="0"/>
                  <a:pt x="0" y="66040"/>
                  <a:pt x="0" y="146050"/>
                </a:cubicBezTo>
                <a:lnTo>
                  <a:pt x="0" y="335988"/>
                </a:lnTo>
                <a:cubicBezTo>
                  <a:pt x="0" y="417268"/>
                  <a:pt x="66040" y="482038"/>
                  <a:pt x="146050" y="482038"/>
                </a:cubicBezTo>
                <a:close/>
              </a:path>
            </a:pathLst>
          </a:custGeom>
          <a:solidFill>
            <a:srgbClr val="5CE1E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a:solidFill>
                  <a:srgbClr val="191919"/>
                </a:solidFill>
              </a:rPr>
              <a:t>RECOGNIZING WHOLENESS</a:t>
            </a:r>
            <a:endParaRPr/>
          </a:p>
        </p:txBody>
      </p:sp>
      <p:sp>
        <p:nvSpPr>
          <p:cNvPr id="384" name="Google Shape;384;g2e08195a20e_0_132"/>
          <p:cNvSpPr/>
          <p:nvPr/>
        </p:nvSpPr>
        <p:spPr>
          <a:xfrm>
            <a:off x="5999775" y="3328250"/>
            <a:ext cx="2402021" cy="433834"/>
          </a:xfrm>
          <a:custGeom>
            <a:avLst/>
            <a:gdLst/>
            <a:ahLst/>
            <a:cxnLst/>
            <a:rect l="l" t="t" r="r" b="b"/>
            <a:pathLst>
              <a:path w="2120990" h="482038" extrusionOk="0">
                <a:moveTo>
                  <a:pt x="146050" y="482038"/>
                </a:moveTo>
                <a:lnTo>
                  <a:pt x="1974940" y="482038"/>
                </a:lnTo>
                <a:cubicBezTo>
                  <a:pt x="2054951" y="482038"/>
                  <a:pt x="2120990" y="415998"/>
                  <a:pt x="2120990" y="335988"/>
                </a:cubicBezTo>
                <a:lnTo>
                  <a:pt x="2120990" y="146050"/>
                </a:lnTo>
                <a:cubicBezTo>
                  <a:pt x="2120990" y="66040"/>
                  <a:pt x="2054951" y="0"/>
                  <a:pt x="1974940" y="0"/>
                </a:cubicBezTo>
                <a:lnTo>
                  <a:pt x="146050" y="0"/>
                </a:lnTo>
                <a:cubicBezTo>
                  <a:pt x="66040" y="0"/>
                  <a:pt x="0" y="66040"/>
                  <a:pt x="0" y="146050"/>
                </a:cubicBezTo>
                <a:lnTo>
                  <a:pt x="0" y="335988"/>
                </a:lnTo>
                <a:cubicBezTo>
                  <a:pt x="0" y="417268"/>
                  <a:pt x="66040" y="482038"/>
                  <a:pt x="146050" y="482038"/>
                </a:cubicBezTo>
                <a:close/>
              </a:path>
            </a:pathLst>
          </a:custGeom>
          <a:solidFill>
            <a:schemeClr val="accent1">
              <a:lumMod val="5000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a:solidFill>
                  <a:srgbClr val="FDFCFB"/>
                </a:solidFill>
              </a:rPr>
              <a:t>SUSTAINABILITY</a:t>
            </a:r>
            <a:endParaRPr/>
          </a:p>
        </p:txBody>
      </p:sp>
      <p:sp>
        <p:nvSpPr>
          <p:cNvPr id="385" name="Google Shape;385;g2e08195a20e_0_132"/>
          <p:cNvSpPr/>
          <p:nvPr/>
        </p:nvSpPr>
        <p:spPr>
          <a:xfrm>
            <a:off x="536850" y="4190200"/>
            <a:ext cx="2298057" cy="797901"/>
          </a:xfrm>
          <a:custGeom>
            <a:avLst/>
            <a:gdLst/>
            <a:ahLst/>
            <a:cxnLst/>
            <a:rect l="l" t="t" r="r" b="b"/>
            <a:pathLst>
              <a:path w="3148023" h="652680" extrusionOk="0">
                <a:moveTo>
                  <a:pt x="146050" y="652680"/>
                </a:moveTo>
                <a:lnTo>
                  <a:pt x="3001973" y="652680"/>
                </a:lnTo>
                <a:cubicBezTo>
                  <a:pt x="3081983" y="652680"/>
                  <a:pt x="3148023" y="586640"/>
                  <a:pt x="3148023" y="506630"/>
                </a:cubicBezTo>
                <a:lnTo>
                  <a:pt x="3148023" y="146050"/>
                </a:lnTo>
                <a:cubicBezTo>
                  <a:pt x="3148023" y="66040"/>
                  <a:pt x="3081983" y="0"/>
                  <a:pt x="3001973" y="0"/>
                </a:cubicBezTo>
                <a:lnTo>
                  <a:pt x="146050" y="0"/>
                </a:lnTo>
                <a:cubicBezTo>
                  <a:pt x="66040" y="0"/>
                  <a:pt x="0" y="66040"/>
                  <a:pt x="0" y="146050"/>
                </a:cubicBezTo>
                <a:lnTo>
                  <a:pt x="0" y="506630"/>
                </a:lnTo>
                <a:cubicBezTo>
                  <a:pt x="0" y="587910"/>
                  <a:pt x="66040" y="652680"/>
                  <a:pt x="146050" y="652680"/>
                </a:cubicBezTo>
                <a:close/>
              </a:path>
            </a:pathLst>
          </a:custGeom>
          <a:solidFill>
            <a:srgbClr val="F2F2F2"/>
          </a:solid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Font typeface="Arial"/>
              <a:buNone/>
            </a:pPr>
            <a:r>
              <a:rPr lang="en-US">
                <a:solidFill>
                  <a:srgbClr val="191919"/>
                </a:solidFill>
              </a:rPr>
              <a:t>COMMITMENT TO CROSS-DISABILITY SOLIDARITY</a:t>
            </a:r>
            <a:endParaRPr/>
          </a:p>
        </p:txBody>
      </p:sp>
      <p:sp>
        <p:nvSpPr>
          <p:cNvPr id="386" name="Google Shape;386;g2e08195a20e_0_132"/>
          <p:cNvSpPr/>
          <p:nvPr/>
        </p:nvSpPr>
        <p:spPr>
          <a:xfrm>
            <a:off x="2974245" y="4278783"/>
            <a:ext cx="2134161" cy="568805"/>
          </a:xfrm>
          <a:custGeom>
            <a:avLst/>
            <a:gdLst/>
            <a:ahLst/>
            <a:cxnLst/>
            <a:rect l="l" t="t" r="r" b="b"/>
            <a:pathLst>
              <a:path w="1812451" h="482038" extrusionOk="0">
                <a:moveTo>
                  <a:pt x="146050" y="482038"/>
                </a:moveTo>
                <a:lnTo>
                  <a:pt x="1666401" y="482038"/>
                </a:lnTo>
                <a:cubicBezTo>
                  <a:pt x="1746411" y="482038"/>
                  <a:pt x="1812451" y="415998"/>
                  <a:pt x="1812451" y="335988"/>
                </a:cubicBezTo>
                <a:lnTo>
                  <a:pt x="1812451" y="146050"/>
                </a:lnTo>
                <a:cubicBezTo>
                  <a:pt x="1812451" y="66040"/>
                  <a:pt x="1746411" y="0"/>
                  <a:pt x="1666401" y="0"/>
                </a:cubicBezTo>
                <a:lnTo>
                  <a:pt x="146050" y="0"/>
                </a:lnTo>
                <a:cubicBezTo>
                  <a:pt x="66040" y="0"/>
                  <a:pt x="0" y="66040"/>
                  <a:pt x="0" y="146050"/>
                </a:cubicBezTo>
                <a:lnTo>
                  <a:pt x="0" y="335988"/>
                </a:lnTo>
                <a:cubicBezTo>
                  <a:pt x="0" y="417268"/>
                  <a:pt x="66040" y="482038"/>
                  <a:pt x="146050" y="482038"/>
                </a:cubicBezTo>
                <a:close/>
              </a:path>
            </a:pathLst>
          </a:custGeom>
          <a:solidFill>
            <a:srgbClr val="FFB4D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dirty="0">
                <a:solidFill>
                  <a:srgbClr val="191919"/>
                </a:solidFill>
              </a:rPr>
              <a:t>INTERDEPENDENCE</a:t>
            </a:r>
            <a:endParaRPr dirty="0"/>
          </a:p>
        </p:txBody>
      </p:sp>
      <p:sp>
        <p:nvSpPr>
          <p:cNvPr id="387" name="Google Shape;387;g2e08195a20e_0_132"/>
          <p:cNvSpPr/>
          <p:nvPr/>
        </p:nvSpPr>
        <p:spPr>
          <a:xfrm>
            <a:off x="5759375" y="4309562"/>
            <a:ext cx="2291241" cy="559164"/>
          </a:xfrm>
          <a:custGeom>
            <a:avLst/>
            <a:gdLst/>
            <a:ahLst/>
            <a:cxnLst/>
            <a:rect l="l" t="t" r="r" b="b"/>
            <a:pathLst>
              <a:path w="2545823" h="482038" extrusionOk="0">
                <a:moveTo>
                  <a:pt x="146050" y="482038"/>
                </a:moveTo>
                <a:lnTo>
                  <a:pt x="2399773" y="482038"/>
                </a:lnTo>
                <a:cubicBezTo>
                  <a:pt x="2479783" y="482038"/>
                  <a:pt x="2545823" y="415998"/>
                  <a:pt x="2545823" y="335988"/>
                </a:cubicBezTo>
                <a:lnTo>
                  <a:pt x="2545823" y="146050"/>
                </a:lnTo>
                <a:cubicBezTo>
                  <a:pt x="2545823" y="66040"/>
                  <a:pt x="2479783" y="0"/>
                  <a:pt x="2399773" y="0"/>
                </a:cubicBezTo>
                <a:lnTo>
                  <a:pt x="146050" y="0"/>
                </a:lnTo>
                <a:cubicBezTo>
                  <a:pt x="66040" y="0"/>
                  <a:pt x="0" y="66040"/>
                  <a:pt x="0" y="146050"/>
                </a:cubicBezTo>
                <a:lnTo>
                  <a:pt x="0" y="335988"/>
                </a:lnTo>
                <a:cubicBezTo>
                  <a:pt x="0" y="417268"/>
                  <a:pt x="66040" y="482038"/>
                  <a:pt x="146050" y="482038"/>
                </a:cubicBezTo>
                <a:close/>
              </a:path>
            </a:pathLst>
          </a:custGeom>
          <a:solidFill>
            <a:srgbClr val="503C3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a:solidFill>
                  <a:srgbClr val="FFDE59"/>
                </a:solidFill>
              </a:rPr>
              <a:t>COLLECTIVE ACCESS</a:t>
            </a:r>
            <a:endParaRPr/>
          </a:p>
        </p:txBody>
      </p:sp>
      <p:sp>
        <p:nvSpPr>
          <p:cNvPr id="388" name="Google Shape;388;g2e08195a20e_0_132"/>
          <p:cNvSpPr/>
          <p:nvPr/>
        </p:nvSpPr>
        <p:spPr>
          <a:xfrm>
            <a:off x="536850" y="5397502"/>
            <a:ext cx="2509899" cy="667623"/>
          </a:xfrm>
          <a:custGeom>
            <a:avLst/>
            <a:gdLst/>
            <a:ahLst/>
            <a:cxnLst/>
            <a:rect l="l" t="t" r="r" b="b"/>
            <a:pathLst>
              <a:path w="2788777" h="482038" extrusionOk="0">
                <a:moveTo>
                  <a:pt x="146050" y="482038"/>
                </a:moveTo>
                <a:lnTo>
                  <a:pt x="2642727" y="482038"/>
                </a:lnTo>
                <a:cubicBezTo>
                  <a:pt x="2722737" y="482038"/>
                  <a:pt x="2788777" y="415998"/>
                  <a:pt x="2788777" y="335988"/>
                </a:cubicBezTo>
                <a:lnTo>
                  <a:pt x="2788777" y="146050"/>
                </a:lnTo>
                <a:cubicBezTo>
                  <a:pt x="2788777" y="66040"/>
                  <a:pt x="2722737" y="0"/>
                  <a:pt x="2642727" y="0"/>
                </a:cubicBezTo>
                <a:lnTo>
                  <a:pt x="146050" y="0"/>
                </a:lnTo>
                <a:cubicBezTo>
                  <a:pt x="66040" y="0"/>
                  <a:pt x="0" y="66040"/>
                  <a:pt x="0" y="146050"/>
                </a:cubicBezTo>
                <a:lnTo>
                  <a:pt x="0" y="335988"/>
                </a:lnTo>
                <a:cubicBezTo>
                  <a:pt x="0" y="417268"/>
                  <a:pt x="66040" y="482038"/>
                  <a:pt x="146050" y="482038"/>
                </a:cubicBezTo>
                <a:close/>
              </a:path>
            </a:pathLst>
          </a:custGeom>
          <a:solidFill>
            <a:srgbClr val="FFF0C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dirty="0">
                <a:solidFill>
                  <a:srgbClr val="191919"/>
                </a:solidFill>
              </a:rPr>
              <a:t>COLLECTIVE LIBERATION</a:t>
            </a:r>
            <a:endParaRPr dirty="0">
              <a:solidFill>
                <a:srgbClr val="191919"/>
              </a:solidFill>
            </a:endParaRPr>
          </a:p>
        </p:txBody>
      </p:sp>
      <p:sp>
        <p:nvSpPr>
          <p:cNvPr id="2" name="TextBox 1">
            <a:extLst>
              <a:ext uri="{FF2B5EF4-FFF2-40B4-BE49-F238E27FC236}">
                <a16:creationId xmlns:a16="http://schemas.microsoft.com/office/drawing/2014/main" id="{821792BD-22D8-9DDC-9E22-DFD5E549437C}"/>
              </a:ext>
            </a:extLst>
          </p:cNvPr>
          <p:cNvSpPr txBox="1"/>
          <p:nvPr/>
        </p:nvSpPr>
        <p:spPr>
          <a:xfrm>
            <a:off x="5372100" y="5638800"/>
            <a:ext cx="3658374" cy="523220"/>
          </a:xfrm>
          <a:prstGeom prst="rect">
            <a:avLst/>
          </a:prstGeom>
          <a:noFill/>
        </p:spPr>
        <p:txBody>
          <a:bodyPr wrap="none" rtlCol="0">
            <a:spAutoFit/>
          </a:bodyPr>
          <a:lstStyle/>
          <a:p>
            <a:r>
              <a:rPr lang="en-US" b="0" i="0" dirty="0">
                <a:solidFill>
                  <a:srgbClr val="000000"/>
                </a:solidFill>
                <a:effectLst/>
                <a:highlight>
                  <a:srgbClr val="FFFFFF"/>
                </a:highlight>
                <a:latin typeface="Open Sans" panose="020B0606030504020204" pitchFamily="34" charset="0"/>
              </a:rPr>
              <a:t>Framework was developed by Sins Invalid</a:t>
            </a:r>
          </a:p>
          <a:p>
            <a:r>
              <a:rPr lang="en-US" dirty="0"/>
              <a:t>https://www.sinsinvalid.org/curriculum</a:t>
            </a:r>
          </a:p>
        </p:txBody>
      </p:sp>
      <p:sp>
        <p:nvSpPr>
          <p:cNvPr id="378" name="Google Shape;378;g2e08195a20e_0_132"/>
          <p:cNvSpPr txBox="1">
            <a:spLocks noGrp="1"/>
          </p:cNvSpPr>
          <p:nvPr>
            <p:ph type="sldNum" idx="12"/>
          </p:nvPr>
        </p:nvSpPr>
        <p:spPr>
          <a:xfrm>
            <a:off x="8270010" y="6424195"/>
            <a:ext cx="676200" cy="4338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sz="1400"/>
              <a:t>24</a:t>
            </a:fld>
            <a:endParaRPr sz="140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sp>
        <p:nvSpPr>
          <p:cNvPr id="377" name="Google Shape;377;g2e08195a20e_0_132"/>
          <p:cNvSpPr txBox="1">
            <a:spLocks noGrp="1"/>
          </p:cNvSpPr>
          <p:nvPr>
            <p:ph type="title"/>
          </p:nvPr>
        </p:nvSpPr>
        <p:spPr>
          <a:xfrm>
            <a:off x="536860" y="1549936"/>
            <a:ext cx="8337000" cy="797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DJP: Intersectionality</a:t>
            </a:r>
            <a:endParaRPr dirty="0"/>
          </a:p>
          <a:p>
            <a:pPr marL="0" lvl="0" indent="0" algn="l" rtl="0">
              <a:spcBef>
                <a:spcPts val="0"/>
              </a:spcBef>
              <a:spcAft>
                <a:spcPts val="0"/>
              </a:spcAft>
              <a:buNone/>
            </a:pPr>
            <a:endParaRPr dirty="0"/>
          </a:p>
        </p:txBody>
      </p:sp>
      <p:sp>
        <p:nvSpPr>
          <p:cNvPr id="381" name="Google Shape;381;g2e08195a20e_0_132"/>
          <p:cNvSpPr/>
          <p:nvPr/>
        </p:nvSpPr>
        <p:spPr>
          <a:xfrm>
            <a:off x="536860" y="3429000"/>
            <a:ext cx="2292751" cy="559164"/>
          </a:xfrm>
          <a:custGeom>
            <a:avLst/>
            <a:gdLst/>
            <a:ahLst/>
            <a:cxnLst/>
            <a:rect l="l" t="t" r="r" b="b"/>
            <a:pathLst>
              <a:path w="1812451" h="482038" extrusionOk="0">
                <a:moveTo>
                  <a:pt x="146050" y="482038"/>
                </a:moveTo>
                <a:lnTo>
                  <a:pt x="1666401" y="482038"/>
                </a:lnTo>
                <a:cubicBezTo>
                  <a:pt x="1746411" y="482038"/>
                  <a:pt x="1812451" y="415998"/>
                  <a:pt x="1812451" y="335988"/>
                </a:cubicBezTo>
                <a:lnTo>
                  <a:pt x="1812451" y="146050"/>
                </a:lnTo>
                <a:cubicBezTo>
                  <a:pt x="1812451" y="66040"/>
                  <a:pt x="1746411" y="0"/>
                  <a:pt x="1666401" y="0"/>
                </a:cubicBezTo>
                <a:lnTo>
                  <a:pt x="146050" y="0"/>
                </a:lnTo>
                <a:cubicBezTo>
                  <a:pt x="66040" y="0"/>
                  <a:pt x="0" y="66040"/>
                  <a:pt x="0" y="146050"/>
                </a:cubicBezTo>
                <a:lnTo>
                  <a:pt x="0" y="335988"/>
                </a:lnTo>
                <a:cubicBezTo>
                  <a:pt x="0" y="417268"/>
                  <a:pt x="66040" y="482038"/>
                  <a:pt x="146050" y="482038"/>
                </a:cubicBezTo>
                <a:close/>
              </a:path>
            </a:pathLst>
          </a:custGeom>
          <a:solidFill>
            <a:srgbClr val="FFB4D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dirty="0">
                <a:solidFill>
                  <a:srgbClr val="191919"/>
                </a:solidFill>
              </a:rPr>
              <a:t>INTERSECTIONALITY</a:t>
            </a:r>
            <a:endParaRPr dirty="0"/>
          </a:p>
        </p:txBody>
      </p:sp>
      <p:sp>
        <p:nvSpPr>
          <p:cNvPr id="2" name="Callout: Line with Accent Bar 1">
            <a:extLst>
              <a:ext uri="{FF2B5EF4-FFF2-40B4-BE49-F238E27FC236}">
                <a16:creationId xmlns:a16="http://schemas.microsoft.com/office/drawing/2014/main" id="{4BE41EC6-9B54-A720-7FC9-39381AE5FEF0}"/>
              </a:ext>
            </a:extLst>
          </p:cNvPr>
          <p:cNvSpPr/>
          <p:nvPr/>
        </p:nvSpPr>
        <p:spPr>
          <a:xfrm>
            <a:off x="4156978" y="2394132"/>
            <a:ext cx="4789232" cy="2628900"/>
          </a:xfrm>
          <a:prstGeom prst="accentCallout1">
            <a:avLst>
              <a:gd name="adj1" fmla="val 18750"/>
              <a:gd name="adj2" fmla="val -8333"/>
              <a:gd name="adj3" fmla="val 48007"/>
              <a:gd name="adj4" fmla="val -27313"/>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r>
              <a:rPr lang="en-US" sz="1800" b="0" i="0" u="none" strike="noStrike" baseline="0" dirty="0">
                <a:latin typeface="Futura-Medium"/>
              </a:rPr>
              <a:t>“Simply put, this principle says that we are many things, and they all impact us.</a:t>
            </a:r>
          </a:p>
          <a:p>
            <a:pPr algn="l"/>
            <a:r>
              <a:rPr lang="en-US" sz="1800" b="0" i="0" u="none" strike="noStrike" baseline="0" dirty="0">
                <a:latin typeface="Futura-Medium"/>
              </a:rPr>
              <a:t>We are not only disabled, we are also each coming from a specific experience</a:t>
            </a:r>
          </a:p>
          <a:p>
            <a:pPr algn="l"/>
            <a:r>
              <a:rPr lang="en-US" sz="1800" b="0" i="0" u="none" strike="noStrike" baseline="0" dirty="0">
                <a:latin typeface="Futura-Medium"/>
              </a:rPr>
              <a:t>of race, class, sexuality, age, religious background, geographical location,</a:t>
            </a:r>
          </a:p>
          <a:p>
            <a:pPr algn="l"/>
            <a:r>
              <a:rPr lang="en-US" sz="1800" b="0" i="0" u="none" strike="noStrike" baseline="0" dirty="0">
                <a:latin typeface="Futura-Medium"/>
              </a:rPr>
              <a:t>immigration status, and more.”</a:t>
            </a:r>
            <a:endParaRPr lang="en-US" dirty="0"/>
          </a:p>
        </p:txBody>
      </p:sp>
      <p:sp>
        <p:nvSpPr>
          <p:cNvPr id="3" name="TextBox 2">
            <a:extLst>
              <a:ext uri="{FF2B5EF4-FFF2-40B4-BE49-F238E27FC236}">
                <a16:creationId xmlns:a16="http://schemas.microsoft.com/office/drawing/2014/main" id="{D44C7D9F-9E67-D289-D3C5-26E1F5059EB6}"/>
              </a:ext>
            </a:extLst>
          </p:cNvPr>
          <p:cNvSpPr txBox="1"/>
          <p:nvPr/>
        </p:nvSpPr>
        <p:spPr>
          <a:xfrm>
            <a:off x="5372100" y="5638800"/>
            <a:ext cx="3658374" cy="523220"/>
          </a:xfrm>
          <a:prstGeom prst="rect">
            <a:avLst/>
          </a:prstGeom>
          <a:noFill/>
        </p:spPr>
        <p:txBody>
          <a:bodyPr wrap="none" rtlCol="0">
            <a:spAutoFit/>
          </a:bodyPr>
          <a:lstStyle/>
          <a:p>
            <a:r>
              <a:rPr lang="en-US" b="0" i="0" dirty="0">
                <a:solidFill>
                  <a:srgbClr val="000000"/>
                </a:solidFill>
                <a:effectLst/>
                <a:highlight>
                  <a:srgbClr val="FFFFFF"/>
                </a:highlight>
                <a:latin typeface="Open Sans" panose="020B0606030504020204" pitchFamily="34" charset="0"/>
              </a:rPr>
              <a:t>Framework was developed by Sins Invalid</a:t>
            </a:r>
          </a:p>
          <a:p>
            <a:r>
              <a:rPr lang="en-US" dirty="0"/>
              <a:t>https://www.sinsinvalid.org/curriculum</a:t>
            </a:r>
          </a:p>
        </p:txBody>
      </p:sp>
      <p:sp>
        <p:nvSpPr>
          <p:cNvPr id="378" name="Google Shape;378;g2e08195a20e_0_132"/>
          <p:cNvSpPr txBox="1">
            <a:spLocks noGrp="1"/>
          </p:cNvSpPr>
          <p:nvPr>
            <p:ph type="sldNum" idx="12"/>
          </p:nvPr>
        </p:nvSpPr>
        <p:spPr>
          <a:xfrm>
            <a:off x="8270010" y="6424195"/>
            <a:ext cx="676200" cy="4338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sz="1400"/>
              <a:t>25</a:t>
            </a:fld>
            <a:endParaRPr sz="1400"/>
          </a:p>
        </p:txBody>
      </p:sp>
    </p:spTree>
    <p:extLst>
      <p:ext uri="{BB962C8B-B14F-4D97-AF65-F5344CB8AC3E}">
        <p14:creationId xmlns:p14="http://schemas.microsoft.com/office/powerpoint/2010/main" val="15117358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sp>
        <p:nvSpPr>
          <p:cNvPr id="377" name="Google Shape;377;g2e08195a20e_0_132"/>
          <p:cNvSpPr txBox="1">
            <a:spLocks noGrp="1"/>
          </p:cNvSpPr>
          <p:nvPr>
            <p:ph type="title"/>
          </p:nvPr>
        </p:nvSpPr>
        <p:spPr>
          <a:xfrm>
            <a:off x="536860" y="1549936"/>
            <a:ext cx="8337000" cy="797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DJP: LEADERSHIP OF THE MOST IMPACTED</a:t>
            </a:r>
            <a:br>
              <a:rPr lang="en-US" dirty="0"/>
            </a:br>
            <a:endParaRPr dirty="0"/>
          </a:p>
        </p:txBody>
      </p:sp>
      <p:sp>
        <p:nvSpPr>
          <p:cNvPr id="2" name="Google Shape;380;g2e08195a20e_0_132">
            <a:extLst>
              <a:ext uri="{FF2B5EF4-FFF2-40B4-BE49-F238E27FC236}">
                <a16:creationId xmlns:a16="http://schemas.microsoft.com/office/drawing/2014/main" id="{B0BB018B-18AA-0C2C-CE8B-30A1A7B29035}"/>
              </a:ext>
            </a:extLst>
          </p:cNvPr>
          <p:cNvSpPr/>
          <p:nvPr/>
        </p:nvSpPr>
        <p:spPr>
          <a:xfrm>
            <a:off x="536860" y="3429000"/>
            <a:ext cx="2531363" cy="559164"/>
          </a:xfrm>
          <a:custGeom>
            <a:avLst/>
            <a:gdLst/>
            <a:ahLst/>
            <a:cxnLst/>
            <a:rect l="l" t="t" r="r" b="b"/>
            <a:pathLst>
              <a:path w="2812626" h="482038" extrusionOk="0">
                <a:moveTo>
                  <a:pt x="146050" y="482038"/>
                </a:moveTo>
                <a:lnTo>
                  <a:pt x="2666576" y="482038"/>
                </a:lnTo>
                <a:cubicBezTo>
                  <a:pt x="2746586" y="482038"/>
                  <a:pt x="2812626" y="415998"/>
                  <a:pt x="2812626" y="335988"/>
                </a:cubicBezTo>
                <a:lnTo>
                  <a:pt x="2812626" y="146050"/>
                </a:lnTo>
                <a:cubicBezTo>
                  <a:pt x="2812626" y="66040"/>
                  <a:pt x="2746586" y="0"/>
                  <a:pt x="2666576" y="0"/>
                </a:cubicBezTo>
                <a:lnTo>
                  <a:pt x="146050" y="0"/>
                </a:lnTo>
                <a:cubicBezTo>
                  <a:pt x="66040" y="0"/>
                  <a:pt x="0" y="66040"/>
                  <a:pt x="0" y="146050"/>
                </a:cubicBezTo>
                <a:lnTo>
                  <a:pt x="0" y="335988"/>
                </a:lnTo>
                <a:cubicBezTo>
                  <a:pt x="0" y="417268"/>
                  <a:pt x="66040" y="482038"/>
                  <a:pt x="146050" y="482038"/>
                </a:cubicBezTo>
                <a:close/>
              </a:path>
            </a:pathLst>
          </a:custGeom>
          <a:solidFill>
            <a:srgbClr val="FFFAED"/>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dirty="0">
                <a:solidFill>
                  <a:srgbClr val="191919"/>
                </a:solidFill>
              </a:rPr>
              <a:t>LEADERSHIP OF THE MOST IMPACTED</a:t>
            </a:r>
            <a:endParaRPr dirty="0"/>
          </a:p>
        </p:txBody>
      </p:sp>
      <p:sp>
        <p:nvSpPr>
          <p:cNvPr id="4" name="Callout: Line with Accent Bar 3">
            <a:extLst>
              <a:ext uri="{FF2B5EF4-FFF2-40B4-BE49-F238E27FC236}">
                <a16:creationId xmlns:a16="http://schemas.microsoft.com/office/drawing/2014/main" id="{7E123292-8510-A706-1074-2C95613FA444}"/>
              </a:ext>
            </a:extLst>
          </p:cNvPr>
          <p:cNvSpPr/>
          <p:nvPr/>
        </p:nvSpPr>
        <p:spPr>
          <a:xfrm>
            <a:off x="3752850" y="2747725"/>
            <a:ext cx="5193360" cy="2628900"/>
          </a:xfrm>
          <a:prstGeom prst="accentCallout1">
            <a:avLst>
              <a:gd name="adj1" fmla="val 18750"/>
              <a:gd name="adj2" fmla="val -8333"/>
              <a:gd name="adj3" fmla="val 32790"/>
              <a:gd name="adj4" fmla="val -13385"/>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r>
              <a:rPr lang="en-US" sz="1800" b="0" i="0" u="none" strike="noStrike" baseline="0" dirty="0">
                <a:latin typeface="Futura-Medium"/>
              </a:rPr>
              <a:t>“we are lifting up, listening to, reading, following, and highlighting the perspectives</a:t>
            </a:r>
          </a:p>
          <a:p>
            <a:pPr algn="l"/>
            <a:r>
              <a:rPr lang="en-US" sz="1800" b="0" i="0" u="none" strike="noStrike" baseline="0" dirty="0">
                <a:latin typeface="Futura-Medium"/>
              </a:rPr>
              <a:t>of those who are most impacted by the systems we fight against. By centering the</a:t>
            </a:r>
          </a:p>
          <a:p>
            <a:pPr algn="l"/>
            <a:r>
              <a:rPr lang="en-US" sz="1800" b="0" i="0" u="none" strike="noStrike" baseline="0" dirty="0">
                <a:latin typeface="Futura-Medium"/>
              </a:rPr>
              <a:t>leadership of those most impacted, we keep ourselves grounded in real-world</a:t>
            </a:r>
          </a:p>
          <a:p>
            <a:pPr algn="l"/>
            <a:r>
              <a:rPr lang="en-US" sz="1800" b="0" i="0" u="none" strike="noStrike" baseline="0" dirty="0">
                <a:latin typeface="Futura-Medium"/>
              </a:rPr>
              <a:t>problems and find creative strategies for resistance.”</a:t>
            </a:r>
            <a:endParaRPr lang="en-US" dirty="0"/>
          </a:p>
        </p:txBody>
      </p:sp>
      <p:sp>
        <p:nvSpPr>
          <p:cNvPr id="5" name="TextBox 4">
            <a:extLst>
              <a:ext uri="{FF2B5EF4-FFF2-40B4-BE49-F238E27FC236}">
                <a16:creationId xmlns:a16="http://schemas.microsoft.com/office/drawing/2014/main" id="{80A8C6BA-2400-02E7-2B50-E1AA36305F0A}"/>
              </a:ext>
            </a:extLst>
          </p:cNvPr>
          <p:cNvSpPr txBox="1"/>
          <p:nvPr/>
        </p:nvSpPr>
        <p:spPr>
          <a:xfrm>
            <a:off x="5372100" y="5638800"/>
            <a:ext cx="3658374" cy="523220"/>
          </a:xfrm>
          <a:prstGeom prst="rect">
            <a:avLst/>
          </a:prstGeom>
          <a:noFill/>
        </p:spPr>
        <p:txBody>
          <a:bodyPr wrap="none" rtlCol="0">
            <a:spAutoFit/>
          </a:bodyPr>
          <a:lstStyle/>
          <a:p>
            <a:r>
              <a:rPr lang="en-US" b="0" i="0" dirty="0">
                <a:solidFill>
                  <a:srgbClr val="000000"/>
                </a:solidFill>
                <a:effectLst/>
                <a:highlight>
                  <a:srgbClr val="FFFFFF"/>
                </a:highlight>
                <a:latin typeface="Open Sans" panose="020B0606030504020204" pitchFamily="34" charset="0"/>
              </a:rPr>
              <a:t>Framework was developed by Sins Invalid</a:t>
            </a:r>
          </a:p>
          <a:p>
            <a:r>
              <a:rPr lang="en-US" dirty="0"/>
              <a:t>https://www.sinsinvalid.org/curriculum</a:t>
            </a:r>
          </a:p>
        </p:txBody>
      </p:sp>
      <p:sp>
        <p:nvSpPr>
          <p:cNvPr id="378" name="Google Shape;378;g2e08195a20e_0_132"/>
          <p:cNvSpPr txBox="1">
            <a:spLocks noGrp="1"/>
          </p:cNvSpPr>
          <p:nvPr>
            <p:ph type="sldNum" idx="12"/>
          </p:nvPr>
        </p:nvSpPr>
        <p:spPr>
          <a:xfrm>
            <a:off x="8270010" y="6424195"/>
            <a:ext cx="676200" cy="4338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sz="1400"/>
              <a:t>26</a:t>
            </a:fld>
            <a:endParaRPr sz="1400"/>
          </a:p>
        </p:txBody>
      </p:sp>
    </p:spTree>
    <p:extLst>
      <p:ext uri="{BB962C8B-B14F-4D97-AF65-F5344CB8AC3E}">
        <p14:creationId xmlns:p14="http://schemas.microsoft.com/office/powerpoint/2010/main" val="3545044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sp>
        <p:nvSpPr>
          <p:cNvPr id="377" name="Google Shape;377;g2e08195a20e_0_132"/>
          <p:cNvSpPr txBox="1">
            <a:spLocks noGrp="1"/>
          </p:cNvSpPr>
          <p:nvPr>
            <p:ph type="title"/>
          </p:nvPr>
        </p:nvSpPr>
        <p:spPr>
          <a:xfrm>
            <a:off x="536860" y="1549936"/>
            <a:ext cx="8337000" cy="797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DJP: ANTI-CAPITALIST POLITICS</a:t>
            </a:r>
            <a:br>
              <a:rPr lang="en-US" dirty="0"/>
            </a:br>
            <a:endParaRPr dirty="0"/>
          </a:p>
        </p:txBody>
      </p:sp>
      <p:sp>
        <p:nvSpPr>
          <p:cNvPr id="2" name="Google Shape;382;g2e08195a20e_0_132">
            <a:extLst>
              <a:ext uri="{FF2B5EF4-FFF2-40B4-BE49-F238E27FC236}">
                <a16:creationId xmlns:a16="http://schemas.microsoft.com/office/drawing/2014/main" id="{2830296E-BBB1-0F45-7B16-7E301E5CD3B6}"/>
              </a:ext>
            </a:extLst>
          </p:cNvPr>
          <p:cNvSpPr/>
          <p:nvPr/>
        </p:nvSpPr>
        <p:spPr>
          <a:xfrm>
            <a:off x="536860" y="3429000"/>
            <a:ext cx="2509899" cy="667623"/>
          </a:xfrm>
          <a:custGeom>
            <a:avLst/>
            <a:gdLst/>
            <a:ahLst/>
            <a:cxnLst/>
            <a:rect l="l" t="t" r="r" b="b"/>
            <a:pathLst>
              <a:path w="2788777" h="482038" extrusionOk="0">
                <a:moveTo>
                  <a:pt x="146050" y="482038"/>
                </a:moveTo>
                <a:lnTo>
                  <a:pt x="2642727" y="482038"/>
                </a:lnTo>
                <a:cubicBezTo>
                  <a:pt x="2722737" y="482038"/>
                  <a:pt x="2788777" y="415998"/>
                  <a:pt x="2788777" y="335988"/>
                </a:cubicBezTo>
                <a:lnTo>
                  <a:pt x="2788777" y="146050"/>
                </a:lnTo>
                <a:cubicBezTo>
                  <a:pt x="2788777" y="66040"/>
                  <a:pt x="2722737" y="0"/>
                  <a:pt x="2642727" y="0"/>
                </a:cubicBezTo>
                <a:lnTo>
                  <a:pt x="146050" y="0"/>
                </a:lnTo>
                <a:cubicBezTo>
                  <a:pt x="66040" y="0"/>
                  <a:pt x="0" y="66040"/>
                  <a:pt x="0" y="146050"/>
                </a:cubicBezTo>
                <a:lnTo>
                  <a:pt x="0" y="335988"/>
                </a:lnTo>
                <a:cubicBezTo>
                  <a:pt x="0" y="417268"/>
                  <a:pt x="66040" y="482038"/>
                  <a:pt x="146050" y="482038"/>
                </a:cubicBezTo>
                <a:close/>
              </a:path>
            </a:pathLst>
          </a:custGeom>
          <a:solidFill>
            <a:srgbClr val="FFF0C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dirty="0">
                <a:solidFill>
                  <a:srgbClr val="191919"/>
                </a:solidFill>
              </a:rPr>
              <a:t>ANTI-CAPITALIST POLITICS</a:t>
            </a:r>
            <a:endParaRPr dirty="0"/>
          </a:p>
        </p:txBody>
      </p:sp>
      <p:sp>
        <p:nvSpPr>
          <p:cNvPr id="3" name="Callout: Line with Accent Bar 2">
            <a:extLst>
              <a:ext uri="{FF2B5EF4-FFF2-40B4-BE49-F238E27FC236}">
                <a16:creationId xmlns:a16="http://schemas.microsoft.com/office/drawing/2014/main" id="{44EFB8EA-DF9A-C874-E169-5DF4D433D489}"/>
              </a:ext>
            </a:extLst>
          </p:cNvPr>
          <p:cNvSpPr/>
          <p:nvPr/>
        </p:nvSpPr>
        <p:spPr>
          <a:xfrm>
            <a:off x="3680500" y="2782173"/>
            <a:ext cx="5193360" cy="1199277"/>
          </a:xfrm>
          <a:prstGeom prst="accentCallout1">
            <a:avLst>
              <a:gd name="adj1" fmla="val 18750"/>
              <a:gd name="adj2" fmla="val -8333"/>
              <a:gd name="adj3" fmla="val 70425"/>
              <a:gd name="adj4" fmla="val -12835"/>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r>
              <a:rPr lang="en-US" sz="1800" b="0" i="0" u="none" strike="noStrike" baseline="0" dirty="0">
                <a:latin typeface="Futura-Medium"/>
              </a:rPr>
              <a:t>“Our worth is not dependent on what and how much we can produce.”</a:t>
            </a:r>
            <a:endParaRPr lang="en-US" dirty="0"/>
          </a:p>
        </p:txBody>
      </p:sp>
      <p:sp>
        <p:nvSpPr>
          <p:cNvPr id="4" name="TextBox 3">
            <a:extLst>
              <a:ext uri="{FF2B5EF4-FFF2-40B4-BE49-F238E27FC236}">
                <a16:creationId xmlns:a16="http://schemas.microsoft.com/office/drawing/2014/main" id="{01A806D7-C6DA-25D7-3163-1CF0DF8439A9}"/>
              </a:ext>
            </a:extLst>
          </p:cNvPr>
          <p:cNvSpPr txBox="1"/>
          <p:nvPr/>
        </p:nvSpPr>
        <p:spPr>
          <a:xfrm>
            <a:off x="5372100" y="5638800"/>
            <a:ext cx="3658374" cy="523220"/>
          </a:xfrm>
          <a:prstGeom prst="rect">
            <a:avLst/>
          </a:prstGeom>
          <a:noFill/>
        </p:spPr>
        <p:txBody>
          <a:bodyPr wrap="none" rtlCol="0">
            <a:spAutoFit/>
          </a:bodyPr>
          <a:lstStyle/>
          <a:p>
            <a:r>
              <a:rPr lang="en-US" b="0" i="0" dirty="0">
                <a:solidFill>
                  <a:srgbClr val="000000"/>
                </a:solidFill>
                <a:effectLst/>
                <a:highlight>
                  <a:srgbClr val="FFFFFF"/>
                </a:highlight>
                <a:latin typeface="Open Sans" panose="020B0606030504020204" pitchFamily="34" charset="0"/>
              </a:rPr>
              <a:t>Framework was developed by Sins Invalid</a:t>
            </a:r>
          </a:p>
          <a:p>
            <a:r>
              <a:rPr lang="en-US" dirty="0"/>
              <a:t>https://www.sinsinvalid.org/curriculum</a:t>
            </a:r>
          </a:p>
        </p:txBody>
      </p:sp>
      <p:sp>
        <p:nvSpPr>
          <p:cNvPr id="378" name="Google Shape;378;g2e08195a20e_0_132"/>
          <p:cNvSpPr txBox="1">
            <a:spLocks noGrp="1"/>
          </p:cNvSpPr>
          <p:nvPr>
            <p:ph type="sldNum" idx="12"/>
          </p:nvPr>
        </p:nvSpPr>
        <p:spPr>
          <a:xfrm>
            <a:off x="8270010" y="6424195"/>
            <a:ext cx="676200" cy="4338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sz="1400"/>
              <a:t>27</a:t>
            </a:fld>
            <a:endParaRPr sz="1400"/>
          </a:p>
        </p:txBody>
      </p:sp>
    </p:spTree>
    <p:extLst>
      <p:ext uri="{BB962C8B-B14F-4D97-AF65-F5344CB8AC3E}">
        <p14:creationId xmlns:p14="http://schemas.microsoft.com/office/powerpoint/2010/main" val="30494616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sp>
        <p:nvSpPr>
          <p:cNvPr id="377" name="Google Shape;377;g2e08195a20e_0_132"/>
          <p:cNvSpPr txBox="1">
            <a:spLocks noGrp="1"/>
          </p:cNvSpPr>
          <p:nvPr>
            <p:ph type="title"/>
          </p:nvPr>
        </p:nvSpPr>
        <p:spPr>
          <a:xfrm>
            <a:off x="536860" y="1549936"/>
            <a:ext cx="8337000" cy="797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DJP: CROSS-MOVEMENT SOLIDARITY</a:t>
            </a:r>
            <a:endParaRPr dirty="0"/>
          </a:p>
        </p:txBody>
      </p:sp>
      <p:sp>
        <p:nvSpPr>
          <p:cNvPr id="2" name="Google Shape;379;g2e08195a20e_0_132">
            <a:extLst>
              <a:ext uri="{FF2B5EF4-FFF2-40B4-BE49-F238E27FC236}">
                <a16:creationId xmlns:a16="http://schemas.microsoft.com/office/drawing/2014/main" id="{E933E4AB-E1E0-3970-6F4B-624E9D6A2530}"/>
              </a:ext>
            </a:extLst>
          </p:cNvPr>
          <p:cNvSpPr/>
          <p:nvPr/>
        </p:nvSpPr>
        <p:spPr>
          <a:xfrm>
            <a:off x="536860" y="3429000"/>
            <a:ext cx="2298057" cy="701365"/>
          </a:xfrm>
          <a:custGeom>
            <a:avLst/>
            <a:gdLst/>
            <a:ahLst/>
            <a:cxnLst/>
            <a:rect l="l" t="t" r="r" b="b"/>
            <a:pathLst>
              <a:path w="3148023" h="482038" extrusionOk="0">
                <a:moveTo>
                  <a:pt x="146050" y="482038"/>
                </a:moveTo>
                <a:lnTo>
                  <a:pt x="3001973" y="482038"/>
                </a:lnTo>
                <a:cubicBezTo>
                  <a:pt x="3081983" y="482038"/>
                  <a:pt x="3148023" y="415998"/>
                  <a:pt x="3148023" y="335988"/>
                </a:cubicBezTo>
                <a:lnTo>
                  <a:pt x="3148023" y="146050"/>
                </a:lnTo>
                <a:cubicBezTo>
                  <a:pt x="3148023" y="66040"/>
                  <a:pt x="3081983" y="0"/>
                  <a:pt x="3001973" y="0"/>
                </a:cubicBezTo>
                <a:lnTo>
                  <a:pt x="146050" y="0"/>
                </a:lnTo>
                <a:cubicBezTo>
                  <a:pt x="66040" y="0"/>
                  <a:pt x="0" y="66040"/>
                  <a:pt x="0" y="146050"/>
                </a:cubicBezTo>
                <a:lnTo>
                  <a:pt x="0" y="335988"/>
                </a:lnTo>
                <a:cubicBezTo>
                  <a:pt x="0" y="417268"/>
                  <a:pt x="66040" y="482038"/>
                  <a:pt x="146050" y="482038"/>
                </a:cubicBezTo>
                <a:close/>
              </a:path>
            </a:pathLst>
          </a:custGeom>
          <a:solidFill>
            <a:srgbClr val="DAFAB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dirty="0">
                <a:solidFill>
                  <a:srgbClr val="191919"/>
                </a:solidFill>
              </a:rPr>
              <a:t>CROSS-MOVEMENT SOLIDARITY</a:t>
            </a:r>
            <a:endParaRPr dirty="0"/>
          </a:p>
        </p:txBody>
      </p:sp>
      <p:sp>
        <p:nvSpPr>
          <p:cNvPr id="4" name="Callout: Line with Accent Bar 3">
            <a:extLst>
              <a:ext uri="{FF2B5EF4-FFF2-40B4-BE49-F238E27FC236}">
                <a16:creationId xmlns:a16="http://schemas.microsoft.com/office/drawing/2014/main" id="{3A852786-3EFC-F582-BCA6-7BF9C191FCC9}"/>
              </a:ext>
            </a:extLst>
          </p:cNvPr>
          <p:cNvSpPr/>
          <p:nvPr/>
        </p:nvSpPr>
        <p:spPr>
          <a:xfrm>
            <a:off x="3600450" y="2347036"/>
            <a:ext cx="5193360" cy="2628900"/>
          </a:xfrm>
          <a:prstGeom prst="accentCallout1">
            <a:avLst>
              <a:gd name="adj1" fmla="val 38678"/>
              <a:gd name="adj2" fmla="val -5582"/>
              <a:gd name="adj3" fmla="val 51993"/>
              <a:gd name="adj4" fmla="val -14669"/>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r>
              <a:rPr lang="en-US" sz="1800" b="0" i="0" u="none" strike="noStrike" baseline="0" dirty="0">
                <a:latin typeface="Futura-Medium"/>
              </a:rPr>
              <a:t>“Disability justice can only grow into its potential as a movement by aligning itself</a:t>
            </a:r>
          </a:p>
          <a:p>
            <a:pPr algn="l"/>
            <a:r>
              <a:rPr lang="en-US" sz="1800" b="0" i="0" u="none" strike="noStrike" baseline="0" dirty="0">
                <a:latin typeface="Futura-Medium"/>
              </a:rPr>
              <a:t>with racial justice, reproductive justice, queer and trans liberation, prison abolition,</a:t>
            </a:r>
          </a:p>
          <a:p>
            <a:pPr algn="l"/>
            <a:r>
              <a:rPr lang="en-US" sz="1800" b="0" i="0" u="none" strike="noStrike" baseline="0" dirty="0">
                <a:latin typeface="Futura-Medium"/>
              </a:rPr>
              <a:t>environmental justice, anti-police terror, Deaf activism, fat liberation, and other</a:t>
            </a:r>
          </a:p>
          <a:p>
            <a:pPr algn="l"/>
            <a:r>
              <a:rPr lang="en-US" sz="1800" b="0" i="0" u="none" strike="noStrike" baseline="0" dirty="0">
                <a:latin typeface="Futura-Medium"/>
              </a:rPr>
              <a:t>movements working for justice and liberation.”</a:t>
            </a:r>
            <a:endParaRPr lang="en-US" dirty="0"/>
          </a:p>
        </p:txBody>
      </p:sp>
      <p:sp>
        <p:nvSpPr>
          <p:cNvPr id="3" name="TextBox 2">
            <a:extLst>
              <a:ext uri="{FF2B5EF4-FFF2-40B4-BE49-F238E27FC236}">
                <a16:creationId xmlns:a16="http://schemas.microsoft.com/office/drawing/2014/main" id="{8AE39F11-32BA-B627-F8F4-9FEC4DFCC72D}"/>
              </a:ext>
            </a:extLst>
          </p:cNvPr>
          <p:cNvSpPr txBox="1"/>
          <p:nvPr/>
        </p:nvSpPr>
        <p:spPr>
          <a:xfrm>
            <a:off x="5372100" y="5638800"/>
            <a:ext cx="3658374" cy="523220"/>
          </a:xfrm>
          <a:prstGeom prst="rect">
            <a:avLst/>
          </a:prstGeom>
          <a:noFill/>
        </p:spPr>
        <p:txBody>
          <a:bodyPr wrap="none" rtlCol="0">
            <a:spAutoFit/>
          </a:bodyPr>
          <a:lstStyle/>
          <a:p>
            <a:r>
              <a:rPr lang="en-US" b="0" i="0" dirty="0">
                <a:solidFill>
                  <a:srgbClr val="000000"/>
                </a:solidFill>
                <a:effectLst/>
                <a:highlight>
                  <a:srgbClr val="FFFFFF"/>
                </a:highlight>
                <a:latin typeface="Open Sans" panose="020B0606030504020204" pitchFamily="34" charset="0"/>
              </a:rPr>
              <a:t>Framework was developed by Sins Invalid</a:t>
            </a:r>
          </a:p>
          <a:p>
            <a:r>
              <a:rPr lang="en-US" dirty="0"/>
              <a:t>https://www.sinsinvalid.org/curriculum</a:t>
            </a:r>
          </a:p>
        </p:txBody>
      </p:sp>
      <p:sp>
        <p:nvSpPr>
          <p:cNvPr id="378" name="Google Shape;378;g2e08195a20e_0_132"/>
          <p:cNvSpPr txBox="1">
            <a:spLocks noGrp="1"/>
          </p:cNvSpPr>
          <p:nvPr>
            <p:ph type="sldNum" idx="12"/>
          </p:nvPr>
        </p:nvSpPr>
        <p:spPr>
          <a:xfrm>
            <a:off x="8270010" y="6424195"/>
            <a:ext cx="676200" cy="4338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sz="1400"/>
              <a:t>28</a:t>
            </a:fld>
            <a:endParaRPr sz="1400"/>
          </a:p>
        </p:txBody>
      </p:sp>
    </p:spTree>
    <p:extLst>
      <p:ext uri="{BB962C8B-B14F-4D97-AF65-F5344CB8AC3E}">
        <p14:creationId xmlns:p14="http://schemas.microsoft.com/office/powerpoint/2010/main" val="36344367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sp>
        <p:nvSpPr>
          <p:cNvPr id="377" name="Google Shape;377;g2e08195a20e_0_132"/>
          <p:cNvSpPr txBox="1">
            <a:spLocks noGrp="1"/>
          </p:cNvSpPr>
          <p:nvPr>
            <p:ph type="title"/>
          </p:nvPr>
        </p:nvSpPr>
        <p:spPr>
          <a:xfrm>
            <a:off x="536860" y="1549936"/>
            <a:ext cx="8337000" cy="797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DJP: RECOGNIZING WHOLENESS</a:t>
            </a:r>
            <a:br>
              <a:rPr lang="en-US" dirty="0"/>
            </a:br>
            <a:endParaRPr dirty="0"/>
          </a:p>
        </p:txBody>
      </p:sp>
      <p:sp>
        <p:nvSpPr>
          <p:cNvPr id="2" name="Google Shape;383;g2e08195a20e_0_132">
            <a:extLst>
              <a:ext uri="{FF2B5EF4-FFF2-40B4-BE49-F238E27FC236}">
                <a16:creationId xmlns:a16="http://schemas.microsoft.com/office/drawing/2014/main" id="{C86FE56C-1564-8E78-6A5A-CFD2F6647DF4}"/>
              </a:ext>
            </a:extLst>
          </p:cNvPr>
          <p:cNvSpPr/>
          <p:nvPr/>
        </p:nvSpPr>
        <p:spPr>
          <a:xfrm>
            <a:off x="536860" y="3429000"/>
            <a:ext cx="2533094" cy="584471"/>
          </a:xfrm>
          <a:custGeom>
            <a:avLst/>
            <a:gdLst/>
            <a:ahLst/>
            <a:cxnLst/>
            <a:rect l="l" t="t" r="r" b="b"/>
            <a:pathLst>
              <a:path w="2545823" h="482038" extrusionOk="0">
                <a:moveTo>
                  <a:pt x="146050" y="482038"/>
                </a:moveTo>
                <a:lnTo>
                  <a:pt x="2399773" y="482038"/>
                </a:lnTo>
                <a:cubicBezTo>
                  <a:pt x="2479783" y="482038"/>
                  <a:pt x="2545823" y="415998"/>
                  <a:pt x="2545823" y="335988"/>
                </a:cubicBezTo>
                <a:lnTo>
                  <a:pt x="2545823" y="146050"/>
                </a:lnTo>
                <a:cubicBezTo>
                  <a:pt x="2545823" y="66040"/>
                  <a:pt x="2479783" y="0"/>
                  <a:pt x="2399773" y="0"/>
                </a:cubicBezTo>
                <a:lnTo>
                  <a:pt x="146050" y="0"/>
                </a:lnTo>
                <a:cubicBezTo>
                  <a:pt x="66040" y="0"/>
                  <a:pt x="0" y="66040"/>
                  <a:pt x="0" y="146050"/>
                </a:cubicBezTo>
                <a:lnTo>
                  <a:pt x="0" y="335988"/>
                </a:lnTo>
                <a:cubicBezTo>
                  <a:pt x="0" y="417268"/>
                  <a:pt x="66040" y="482038"/>
                  <a:pt x="146050" y="482038"/>
                </a:cubicBezTo>
                <a:close/>
              </a:path>
            </a:pathLst>
          </a:custGeom>
          <a:solidFill>
            <a:srgbClr val="5CE1E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dirty="0">
                <a:solidFill>
                  <a:srgbClr val="191919"/>
                </a:solidFill>
              </a:rPr>
              <a:t>RECOGNIZING WHOLENESS</a:t>
            </a:r>
            <a:endParaRPr dirty="0"/>
          </a:p>
        </p:txBody>
      </p:sp>
      <p:sp>
        <p:nvSpPr>
          <p:cNvPr id="4" name="Callout: Line with Accent Bar 3">
            <a:extLst>
              <a:ext uri="{FF2B5EF4-FFF2-40B4-BE49-F238E27FC236}">
                <a16:creationId xmlns:a16="http://schemas.microsoft.com/office/drawing/2014/main" id="{A1E6D2A9-B7F3-D00E-49EE-D1E735EA2443}"/>
              </a:ext>
            </a:extLst>
          </p:cNvPr>
          <p:cNvSpPr/>
          <p:nvPr/>
        </p:nvSpPr>
        <p:spPr>
          <a:xfrm>
            <a:off x="3752850" y="2747725"/>
            <a:ext cx="5193360" cy="2628900"/>
          </a:xfrm>
          <a:prstGeom prst="accentCallout1">
            <a:avLst>
              <a:gd name="adj1" fmla="val 18750"/>
              <a:gd name="adj2" fmla="val -8333"/>
              <a:gd name="adj3" fmla="val 32790"/>
              <a:gd name="adj4" fmla="val -13385"/>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r>
              <a:rPr lang="en-US" sz="1800" b="0" i="0" u="none" strike="noStrike" baseline="0" dirty="0">
                <a:latin typeface="Futura-Medium"/>
              </a:rPr>
              <a:t>“Each person is full of history and life experience. Each person has an internal</a:t>
            </a:r>
          </a:p>
          <a:p>
            <a:pPr algn="l"/>
            <a:r>
              <a:rPr lang="en-US" sz="1800" b="0" i="0" u="none" strike="noStrike" baseline="0" dirty="0">
                <a:latin typeface="Futura-Medium"/>
              </a:rPr>
              <a:t>experience composed of our own thoughts, sensations, emotions, sexual fantasies,</a:t>
            </a:r>
          </a:p>
          <a:p>
            <a:pPr algn="l"/>
            <a:r>
              <a:rPr lang="en-US" sz="1800" b="0" i="0" u="none" strike="noStrike" baseline="0" dirty="0">
                <a:latin typeface="Futura-Medium"/>
              </a:rPr>
              <a:t>perceptions, and quirks. Disabled people are whole people.”</a:t>
            </a:r>
            <a:endParaRPr lang="en-US" dirty="0"/>
          </a:p>
        </p:txBody>
      </p:sp>
      <p:sp>
        <p:nvSpPr>
          <p:cNvPr id="3" name="TextBox 2">
            <a:extLst>
              <a:ext uri="{FF2B5EF4-FFF2-40B4-BE49-F238E27FC236}">
                <a16:creationId xmlns:a16="http://schemas.microsoft.com/office/drawing/2014/main" id="{486FCE12-4C46-DFC0-1D6D-28D7FEBBC970}"/>
              </a:ext>
            </a:extLst>
          </p:cNvPr>
          <p:cNvSpPr txBox="1"/>
          <p:nvPr/>
        </p:nvSpPr>
        <p:spPr>
          <a:xfrm>
            <a:off x="5372100" y="5638800"/>
            <a:ext cx="3658374" cy="523220"/>
          </a:xfrm>
          <a:prstGeom prst="rect">
            <a:avLst/>
          </a:prstGeom>
          <a:noFill/>
        </p:spPr>
        <p:txBody>
          <a:bodyPr wrap="none" rtlCol="0">
            <a:spAutoFit/>
          </a:bodyPr>
          <a:lstStyle/>
          <a:p>
            <a:r>
              <a:rPr lang="en-US" b="0" i="0" dirty="0">
                <a:solidFill>
                  <a:srgbClr val="000000"/>
                </a:solidFill>
                <a:effectLst/>
                <a:highlight>
                  <a:srgbClr val="FFFFFF"/>
                </a:highlight>
                <a:latin typeface="Open Sans" panose="020B0606030504020204" pitchFamily="34" charset="0"/>
              </a:rPr>
              <a:t>Framework was developed by Sins Invalid</a:t>
            </a:r>
          </a:p>
          <a:p>
            <a:r>
              <a:rPr lang="en-US" dirty="0"/>
              <a:t>https://www.sinsinvalid.org/curriculum</a:t>
            </a:r>
          </a:p>
        </p:txBody>
      </p:sp>
      <p:sp>
        <p:nvSpPr>
          <p:cNvPr id="378" name="Google Shape;378;g2e08195a20e_0_132"/>
          <p:cNvSpPr txBox="1">
            <a:spLocks noGrp="1"/>
          </p:cNvSpPr>
          <p:nvPr>
            <p:ph type="sldNum" idx="12"/>
          </p:nvPr>
        </p:nvSpPr>
        <p:spPr>
          <a:xfrm>
            <a:off x="8270010" y="6424195"/>
            <a:ext cx="676200" cy="4338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sz="1400"/>
              <a:t>29</a:t>
            </a:fld>
            <a:endParaRPr sz="1400"/>
          </a:p>
        </p:txBody>
      </p:sp>
    </p:spTree>
    <p:extLst>
      <p:ext uri="{BB962C8B-B14F-4D97-AF65-F5344CB8AC3E}">
        <p14:creationId xmlns:p14="http://schemas.microsoft.com/office/powerpoint/2010/main" val="6839320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g2e08195a20e_0_0"/>
          <p:cNvSpPr txBox="1">
            <a:spLocks noGrp="1"/>
          </p:cNvSpPr>
          <p:nvPr>
            <p:ph type="title"/>
          </p:nvPr>
        </p:nvSpPr>
        <p:spPr>
          <a:xfrm>
            <a:off x="536860" y="1549936"/>
            <a:ext cx="8337000" cy="7971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SzPts val="3500"/>
              <a:buNone/>
            </a:pPr>
            <a:r>
              <a:rPr lang="en-US"/>
              <a:t>Agenda, pg 2</a:t>
            </a:r>
            <a:endParaRPr/>
          </a:p>
        </p:txBody>
      </p:sp>
      <p:sp>
        <p:nvSpPr>
          <p:cNvPr id="128" name="Google Shape;128;g2e08195a20e_0_0"/>
          <p:cNvSpPr txBox="1">
            <a:spLocks noGrp="1"/>
          </p:cNvSpPr>
          <p:nvPr>
            <p:ph type="body" idx="1"/>
          </p:nvPr>
        </p:nvSpPr>
        <p:spPr>
          <a:xfrm>
            <a:off x="536860" y="2415155"/>
            <a:ext cx="8337000" cy="3756900"/>
          </a:xfrm>
          <a:prstGeom prst="rect">
            <a:avLst/>
          </a:prstGeom>
          <a:noFill/>
          <a:ln>
            <a:noFill/>
          </a:ln>
        </p:spPr>
        <p:txBody>
          <a:bodyPr spcFirstLastPara="1" wrap="square" lIns="91425" tIns="91425" rIns="91425" bIns="91425" anchor="t" anchorCtr="0">
            <a:noAutofit/>
          </a:bodyPr>
          <a:lstStyle/>
          <a:p>
            <a:pPr marL="558800" lvl="0" indent="-457200" algn="l" rtl="0">
              <a:lnSpc>
                <a:spcPct val="115000"/>
              </a:lnSpc>
              <a:spcBef>
                <a:spcPts val="0"/>
              </a:spcBef>
              <a:spcAft>
                <a:spcPts val="0"/>
              </a:spcAft>
              <a:buSzPts val="2000"/>
              <a:buFont typeface="+mj-lt"/>
              <a:buAutoNum type="arabicPeriod" startAt="3"/>
            </a:pPr>
            <a:r>
              <a:rPr lang="en-US" sz="2000" dirty="0"/>
              <a:t>What is disability equity? -Advantages and limitations</a:t>
            </a:r>
            <a:endParaRPr sz="2000" dirty="0"/>
          </a:p>
          <a:p>
            <a:pPr marL="457200" lvl="0" indent="-355600" algn="l" rtl="0">
              <a:lnSpc>
                <a:spcPct val="115000"/>
              </a:lnSpc>
              <a:spcBef>
                <a:spcPts val="0"/>
              </a:spcBef>
              <a:spcAft>
                <a:spcPts val="0"/>
              </a:spcAft>
              <a:buSzPts val="2000"/>
              <a:buAutoNum type="arabicPeriod" startAt="3"/>
            </a:pPr>
            <a:r>
              <a:rPr lang="en-US" sz="2000" dirty="0"/>
              <a:t>What is disability justice? -Advantages and limitations</a:t>
            </a:r>
          </a:p>
          <a:p>
            <a:pPr marL="558800" lvl="1" indent="0" algn="ctr" rtl="0">
              <a:lnSpc>
                <a:spcPct val="115000"/>
              </a:lnSpc>
              <a:spcBef>
                <a:spcPts val="0"/>
              </a:spcBef>
              <a:spcAft>
                <a:spcPts val="0"/>
              </a:spcAft>
              <a:buSzPts val="2000"/>
              <a:buNone/>
            </a:pPr>
            <a:r>
              <a:rPr lang="en-US" sz="2000" b="1" u="sng" dirty="0"/>
              <a:t>Break</a:t>
            </a:r>
            <a:endParaRPr sz="2000" b="1" u="sng" dirty="0"/>
          </a:p>
          <a:p>
            <a:pPr marL="457200" lvl="0" indent="-355600" algn="l" rtl="0">
              <a:lnSpc>
                <a:spcPct val="115000"/>
              </a:lnSpc>
              <a:spcBef>
                <a:spcPts val="0"/>
              </a:spcBef>
              <a:spcAft>
                <a:spcPts val="0"/>
              </a:spcAft>
              <a:buSzPts val="2000"/>
              <a:buAutoNum type="arabicPeriod" startAt="3"/>
            </a:pPr>
            <a:r>
              <a:rPr lang="en-US" sz="2000" dirty="0"/>
              <a:t>Go over the 10 principles of disability justice</a:t>
            </a:r>
            <a:endParaRPr sz="2000" dirty="0"/>
          </a:p>
          <a:p>
            <a:pPr marL="558800" lvl="1" indent="0" algn="ctr" rtl="0">
              <a:lnSpc>
                <a:spcPct val="115000"/>
              </a:lnSpc>
              <a:spcBef>
                <a:spcPts val="0"/>
              </a:spcBef>
              <a:spcAft>
                <a:spcPts val="0"/>
              </a:spcAft>
              <a:buSzPts val="2000"/>
              <a:buNone/>
            </a:pPr>
            <a:r>
              <a:rPr lang="en-US" sz="2000" b="1" dirty="0"/>
              <a:t>Break</a:t>
            </a:r>
            <a:endParaRPr sz="2000" b="1" dirty="0"/>
          </a:p>
          <a:p>
            <a:pPr marL="457200" lvl="0" indent="-355600" algn="l" rtl="0">
              <a:lnSpc>
                <a:spcPct val="115000"/>
              </a:lnSpc>
              <a:spcBef>
                <a:spcPts val="0"/>
              </a:spcBef>
              <a:spcAft>
                <a:spcPts val="0"/>
              </a:spcAft>
              <a:buSzPts val="2000"/>
              <a:buAutoNum type="arabicPeriod" startAt="3"/>
            </a:pPr>
            <a:r>
              <a:rPr lang="en-US" sz="2000" dirty="0"/>
              <a:t>Disability Principle round table (Group activity)</a:t>
            </a:r>
            <a:endParaRPr sz="2000" dirty="0"/>
          </a:p>
          <a:p>
            <a:pPr marL="558800" lvl="1" indent="0" algn="ctr" rtl="0">
              <a:lnSpc>
                <a:spcPct val="115000"/>
              </a:lnSpc>
              <a:spcBef>
                <a:spcPts val="0"/>
              </a:spcBef>
              <a:spcAft>
                <a:spcPts val="0"/>
              </a:spcAft>
              <a:buSzPts val="2000"/>
              <a:buNone/>
            </a:pPr>
            <a:r>
              <a:rPr lang="en-US" sz="2000" b="1" dirty="0"/>
              <a:t>Break</a:t>
            </a:r>
            <a:endParaRPr sz="2000" b="1" dirty="0"/>
          </a:p>
          <a:p>
            <a:pPr marL="457200" lvl="0" indent="-355600" algn="l" rtl="0">
              <a:lnSpc>
                <a:spcPct val="115000"/>
              </a:lnSpc>
              <a:spcBef>
                <a:spcPts val="0"/>
              </a:spcBef>
              <a:spcAft>
                <a:spcPts val="0"/>
              </a:spcAft>
              <a:buSzPts val="2000"/>
              <a:buAutoNum type="arabicPeriod" startAt="3"/>
            </a:pPr>
            <a:r>
              <a:rPr lang="en-US" sz="2000" dirty="0"/>
              <a:t>Tour of the round tables (Group activities)</a:t>
            </a:r>
            <a:endParaRPr sz="2000" dirty="0"/>
          </a:p>
          <a:p>
            <a:pPr marL="457200" lvl="0" indent="-355600" algn="l" rtl="0">
              <a:lnSpc>
                <a:spcPct val="115000"/>
              </a:lnSpc>
              <a:spcBef>
                <a:spcPts val="0"/>
              </a:spcBef>
              <a:spcAft>
                <a:spcPts val="0"/>
              </a:spcAft>
              <a:buSzPts val="2000"/>
              <a:buAutoNum type="arabicPeriod" startAt="3"/>
            </a:pPr>
            <a:r>
              <a:rPr lang="en-US" sz="2000" dirty="0"/>
              <a:t>Groups will share out</a:t>
            </a:r>
            <a:endParaRPr sz="2000" dirty="0"/>
          </a:p>
          <a:p>
            <a:pPr marL="457200" lvl="0" indent="-355600" algn="l" rtl="0">
              <a:lnSpc>
                <a:spcPct val="115000"/>
              </a:lnSpc>
              <a:spcBef>
                <a:spcPts val="0"/>
              </a:spcBef>
              <a:spcAft>
                <a:spcPts val="0"/>
              </a:spcAft>
              <a:buSzPts val="2000"/>
              <a:buAutoNum type="arabicPeriod" startAt="3"/>
            </a:pPr>
            <a:r>
              <a:rPr lang="en-US" sz="2000" dirty="0"/>
              <a:t>Wrap up and conclude</a:t>
            </a:r>
            <a:endParaRPr sz="2000" dirty="0"/>
          </a:p>
          <a:p>
            <a:pPr marL="0" lvl="0" indent="0" algn="l" rtl="0">
              <a:lnSpc>
                <a:spcPct val="115000"/>
              </a:lnSpc>
              <a:spcBef>
                <a:spcPts val="0"/>
              </a:spcBef>
              <a:spcAft>
                <a:spcPts val="0"/>
              </a:spcAft>
              <a:buNone/>
            </a:pPr>
            <a:endParaRPr sz="2000" dirty="0"/>
          </a:p>
          <a:p>
            <a:pPr marL="0" lvl="0" indent="0" algn="l" rtl="0">
              <a:lnSpc>
                <a:spcPct val="115000"/>
              </a:lnSpc>
              <a:spcBef>
                <a:spcPts val="0"/>
              </a:spcBef>
              <a:spcAft>
                <a:spcPts val="0"/>
              </a:spcAft>
              <a:buSzPts val="2800"/>
              <a:buNone/>
            </a:pPr>
            <a:endParaRPr sz="2000" dirty="0"/>
          </a:p>
          <a:p>
            <a:pPr marL="0" lvl="0" indent="0" algn="l" rtl="0">
              <a:lnSpc>
                <a:spcPct val="115000"/>
              </a:lnSpc>
              <a:spcBef>
                <a:spcPts val="0"/>
              </a:spcBef>
              <a:spcAft>
                <a:spcPts val="0"/>
              </a:spcAft>
              <a:buSzPts val="2800"/>
              <a:buNone/>
            </a:pPr>
            <a:endParaRPr sz="2000" dirty="0"/>
          </a:p>
        </p:txBody>
      </p:sp>
      <p:sp>
        <p:nvSpPr>
          <p:cNvPr id="129" name="Google Shape;129;g2e08195a20e_0_0"/>
          <p:cNvSpPr txBox="1">
            <a:spLocks noGrp="1"/>
          </p:cNvSpPr>
          <p:nvPr>
            <p:ph type="sldNum" idx="12"/>
          </p:nvPr>
        </p:nvSpPr>
        <p:spPr>
          <a:xfrm>
            <a:off x="8406245" y="6483926"/>
            <a:ext cx="467700" cy="2376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100"/>
              <a:buNone/>
            </a:pPr>
            <a:fld id="{00000000-1234-1234-1234-123412341234}" type="slidenum">
              <a:rPr lang="en-US"/>
              <a:t>3</a:t>
            </a:fld>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sp>
        <p:nvSpPr>
          <p:cNvPr id="377" name="Google Shape;377;g2e08195a20e_0_132"/>
          <p:cNvSpPr txBox="1">
            <a:spLocks noGrp="1"/>
          </p:cNvSpPr>
          <p:nvPr>
            <p:ph type="title"/>
          </p:nvPr>
        </p:nvSpPr>
        <p:spPr>
          <a:xfrm>
            <a:off x="536860" y="1549936"/>
            <a:ext cx="8337000" cy="797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DJP: SUSTAINABILITY</a:t>
            </a:r>
            <a:br>
              <a:rPr lang="en-US" dirty="0"/>
            </a:br>
            <a:endParaRPr dirty="0"/>
          </a:p>
          <a:p>
            <a:pPr marL="0" lvl="0" indent="0" algn="l" rtl="0">
              <a:spcBef>
                <a:spcPts val="0"/>
              </a:spcBef>
              <a:spcAft>
                <a:spcPts val="0"/>
              </a:spcAft>
              <a:buNone/>
            </a:pPr>
            <a:endParaRPr dirty="0"/>
          </a:p>
        </p:txBody>
      </p:sp>
      <p:sp>
        <p:nvSpPr>
          <p:cNvPr id="2" name="Google Shape;384;g2e08195a20e_0_132">
            <a:extLst>
              <a:ext uri="{FF2B5EF4-FFF2-40B4-BE49-F238E27FC236}">
                <a16:creationId xmlns:a16="http://schemas.microsoft.com/office/drawing/2014/main" id="{55DDC7FC-F8DC-2C46-112C-8621EA627FA6}"/>
              </a:ext>
            </a:extLst>
          </p:cNvPr>
          <p:cNvSpPr/>
          <p:nvPr/>
        </p:nvSpPr>
        <p:spPr>
          <a:xfrm>
            <a:off x="536860" y="3429000"/>
            <a:ext cx="2402021" cy="433834"/>
          </a:xfrm>
          <a:custGeom>
            <a:avLst/>
            <a:gdLst/>
            <a:ahLst/>
            <a:cxnLst/>
            <a:rect l="l" t="t" r="r" b="b"/>
            <a:pathLst>
              <a:path w="2120990" h="482038" extrusionOk="0">
                <a:moveTo>
                  <a:pt x="146050" y="482038"/>
                </a:moveTo>
                <a:lnTo>
                  <a:pt x="1974940" y="482038"/>
                </a:lnTo>
                <a:cubicBezTo>
                  <a:pt x="2054951" y="482038"/>
                  <a:pt x="2120990" y="415998"/>
                  <a:pt x="2120990" y="335988"/>
                </a:cubicBezTo>
                <a:lnTo>
                  <a:pt x="2120990" y="146050"/>
                </a:lnTo>
                <a:cubicBezTo>
                  <a:pt x="2120990" y="66040"/>
                  <a:pt x="2054951" y="0"/>
                  <a:pt x="1974940" y="0"/>
                </a:cubicBezTo>
                <a:lnTo>
                  <a:pt x="146050" y="0"/>
                </a:lnTo>
                <a:cubicBezTo>
                  <a:pt x="66040" y="0"/>
                  <a:pt x="0" y="66040"/>
                  <a:pt x="0" y="146050"/>
                </a:cubicBezTo>
                <a:lnTo>
                  <a:pt x="0" y="335988"/>
                </a:lnTo>
                <a:cubicBezTo>
                  <a:pt x="0" y="417268"/>
                  <a:pt x="66040" y="482038"/>
                  <a:pt x="146050" y="482038"/>
                </a:cubicBezTo>
                <a:close/>
              </a:path>
            </a:pathLst>
          </a:custGeom>
          <a:solidFill>
            <a:schemeClr val="accent3">
              <a:lumMod val="5000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dirty="0">
                <a:solidFill>
                  <a:srgbClr val="FDFCFB"/>
                </a:solidFill>
              </a:rPr>
              <a:t>SUSTAINABILITY</a:t>
            </a:r>
            <a:endParaRPr dirty="0"/>
          </a:p>
        </p:txBody>
      </p:sp>
      <p:sp>
        <p:nvSpPr>
          <p:cNvPr id="4" name="Callout: Line with Accent Bar 3">
            <a:extLst>
              <a:ext uri="{FF2B5EF4-FFF2-40B4-BE49-F238E27FC236}">
                <a16:creationId xmlns:a16="http://schemas.microsoft.com/office/drawing/2014/main" id="{051F8F75-414F-9857-C976-B03814C4E342}"/>
              </a:ext>
            </a:extLst>
          </p:cNvPr>
          <p:cNvSpPr/>
          <p:nvPr/>
        </p:nvSpPr>
        <p:spPr>
          <a:xfrm>
            <a:off x="3752850" y="2747725"/>
            <a:ext cx="5193360" cy="2628900"/>
          </a:xfrm>
          <a:prstGeom prst="accentCallout1">
            <a:avLst>
              <a:gd name="adj1" fmla="val 18750"/>
              <a:gd name="adj2" fmla="val -8333"/>
              <a:gd name="adj3" fmla="val 32790"/>
              <a:gd name="adj4" fmla="val -13385"/>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r>
              <a:rPr lang="en-US" sz="1800" b="0" i="0" u="none" strike="noStrike" baseline="0" dirty="0">
                <a:latin typeface="Futura-Medium"/>
              </a:rPr>
              <a:t>“We learn to pace ourselves, individually and collectively, to be sustained long-term.</a:t>
            </a:r>
          </a:p>
          <a:p>
            <a:pPr algn="l"/>
            <a:r>
              <a:rPr lang="en-US" sz="1800" b="0" i="0" u="none" strike="noStrike" baseline="0" dirty="0">
                <a:latin typeface="Futura-Medium"/>
              </a:rPr>
              <a:t>We value the teachings of our bodies and experiences, and use them as a critical</a:t>
            </a:r>
          </a:p>
          <a:p>
            <a:pPr algn="l"/>
            <a:r>
              <a:rPr lang="en-US" sz="1800" b="0" i="0" u="none" strike="noStrike" baseline="0" dirty="0">
                <a:latin typeface="Futura-Medium"/>
              </a:rPr>
              <a:t>guide and reference point to help us move away from urgency and into a deep,</a:t>
            </a:r>
          </a:p>
          <a:p>
            <a:pPr algn="l"/>
            <a:r>
              <a:rPr lang="en-US" sz="1800" b="0" i="0" u="none" strike="noStrike" baseline="0" dirty="0">
                <a:latin typeface="Futura-Medium"/>
              </a:rPr>
              <a:t>slow, transformative, unstoppable wave of justice and liberation.”</a:t>
            </a:r>
            <a:endParaRPr lang="en-US" dirty="0"/>
          </a:p>
        </p:txBody>
      </p:sp>
      <p:sp>
        <p:nvSpPr>
          <p:cNvPr id="3" name="TextBox 2">
            <a:extLst>
              <a:ext uri="{FF2B5EF4-FFF2-40B4-BE49-F238E27FC236}">
                <a16:creationId xmlns:a16="http://schemas.microsoft.com/office/drawing/2014/main" id="{A2FB6999-1331-FF39-D6C0-ED15A543745B}"/>
              </a:ext>
            </a:extLst>
          </p:cNvPr>
          <p:cNvSpPr txBox="1"/>
          <p:nvPr/>
        </p:nvSpPr>
        <p:spPr>
          <a:xfrm>
            <a:off x="5372100" y="5638800"/>
            <a:ext cx="3658374" cy="523220"/>
          </a:xfrm>
          <a:prstGeom prst="rect">
            <a:avLst/>
          </a:prstGeom>
          <a:noFill/>
        </p:spPr>
        <p:txBody>
          <a:bodyPr wrap="none" rtlCol="0">
            <a:spAutoFit/>
          </a:bodyPr>
          <a:lstStyle/>
          <a:p>
            <a:r>
              <a:rPr lang="en-US" b="0" i="0" dirty="0">
                <a:solidFill>
                  <a:srgbClr val="000000"/>
                </a:solidFill>
                <a:effectLst/>
                <a:highlight>
                  <a:srgbClr val="FFFFFF"/>
                </a:highlight>
                <a:latin typeface="Open Sans" panose="020B0606030504020204" pitchFamily="34" charset="0"/>
              </a:rPr>
              <a:t>Framework was developed by Sins Invalid</a:t>
            </a:r>
          </a:p>
          <a:p>
            <a:r>
              <a:rPr lang="en-US" dirty="0"/>
              <a:t>https://www.sinsinvalid.org/curriculum</a:t>
            </a:r>
          </a:p>
        </p:txBody>
      </p:sp>
      <p:sp>
        <p:nvSpPr>
          <p:cNvPr id="378" name="Google Shape;378;g2e08195a20e_0_132"/>
          <p:cNvSpPr txBox="1">
            <a:spLocks noGrp="1"/>
          </p:cNvSpPr>
          <p:nvPr>
            <p:ph type="sldNum" idx="12"/>
          </p:nvPr>
        </p:nvSpPr>
        <p:spPr>
          <a:xfrm>
            <a:off x="8270010" y="6424195"/>
            <a:ext cx="676200" cy="4338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sz="1400"/>
              <a:t>30</a:t>
            </a:fld>
            <a:endParaRPr sz="1400"/>
          </a:p>
        </p:txBody>
      </p:sp>
    </p:spTree>
    <p:extLst>
      <p:ext uri="{BB962C8B-B14F-4D97-AF65-F5344CB8AC3E}">
        <p14:creationId xmlns:p14="http://schemas.microsoft.com/office/powerpoint/2010/main" val="23527899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sp>
        <p:nvSpPr>
          <p:cNvPr id="377" name="Google Shape;377;g2e08195a20e_0_132"/>
          <p:cNvSpPr txBox="1">
            <a:spLocks noGrp="1"/>
          </p:cNvSpPr>
          <p:nvPr>
            <p:ph type="title"/>
          </p:nvPr>
        </p:nvSpPr>
        <p:spPr>
          <a:xfrm>
            <a:off x="536860" y="1549936"/>
            <a:ext cx="8337000" cy="797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DJP: COMMITMENT TO CROSS-DISABILITY SOLIDARITY</a:t>
            </a:r>
            <a:br>
              <a:rPr lang="en-US" dirty="0"/>
            </a:br>
            <a:endParaRPr dirty="0"/>
          </a:p>
          <a:p>
            <a:pPr marL="0" lvl="0" indent="0" algn="l" rtl="0">
              <a:spcBef>
                <a:spcPts val="0"/>
              </a:spcBef>
              <a:spcAft>
                <a:spcPts val="0"/>
              </a:spcAft>
              <a:buNone/>
            </a:pPr>
            <a:endParaRPr dirty="0"/>
          </a:p>
        </p:txBody>
      </p:sp>
      <p:sp>
        <p:nvSpPr>
          <p:cNvPr id="2" name="Google Shape;385;g2e08195a20e_0_132">
            <a:extLst>
              <a:ext uri="{FF2B5EF4-FFF2-40B4-BE49-F238E27FC236}">
                <a16:creationId xmlns:a16="http://schemas.microsoft.com/office/drawing/2014/main" id="{F1B48E3E-CC5B-FEB5-2881-B9FBDD7AE190}"/>
              </a:ext>
            </a:extLst>
          </p:cNvPr>
          <p:cNvSpPr/>
          <p:nvPr/>
        </p:nvSpPr>
        <p:spPr>
          <a:xfrm>
            <a:off x="536860" y="3429000"/>
            <a:ext cx="2298057" cy="797901"/>
          </a:xfrm>
          <a:custGeom>
            <a:avLst/>
            <a:gdLst/>
            <a:ahLst/>
            <a:cxnLst/>
            <a:rect l="l" t="t" r="r" b="b"/>
            <a:pathLst>
              <a:path w="3148023" h="652680" extrusionOk="0">
                <a:moveTo>
                  <a:pt x="146050" y="652680"/>
                </a:moveTo>
                <a:lnTo>
                  <a:pt x="3001973" y="652680"/>
                </a:lnTo>
                <a:cubicBezTo>
                  <a:pt x="3081983" y="652680"/>
                  <a:pt x="3148023" y="586640"/>
                  <a:pt x="3148023" y="506630"/>
                </a:cubicBezTo>
                <a:lnTo>
                  <a:pt x="3148023" y="146050"/>
                </a:lnTo>
                <a:cubicBezTo>
                  <a:pt x="3148023" y="66040"/>
                  <a:pt x="3081983" y="0"/>
                  <a:pt x="3001973" y="0"/>
                </a:cubicBezTo>
                <a:lnTo>
                  <a:pt x="146050" y="0"/>
                </a:lnTo>
                <a:cubicBezTo>
                  <a:pt x="66040" y="0"/>
                  <a:pt x="0" y="66040"/>
                  <a:pt x="0" y="146050"/>
                </a:cubicBezTo>
                <a:lnTo>
                  <a:pt x="0" y="506630"/>
                </a:lnTo>
                <a:cubicBezTo>
                  <a:pt x="0" y="587910"/>
                  <a:pt x="66040" y="652680"/>
                  <a:pt x="146050" y="652680"/>
                </a:cubicBezTo>
                <a:close/>
              </a:path>
            </a:pathLst>
          </a:custGeom>
          <a:solidFill>
            <a:srgbClr val="F2F2F2"/>
          </a:solid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Font typeface="Arial"/>
              <a:buNone/>
            </a:pPr>
            <a:r>
              <a:rPr lang="en-US" dirty="0">
                <a:solidFill>
                  <a:srgbClr val="191919"/>
                </a:solidFill>
              </a:rPr>
              <a:t>COMMITMENT TO CROSS-DISABILITY SOLIDARITY</a:t>
            </a:r>
            <a:endParaRPr dirty="0"/>
          </a:p>
        </p:txBody>
      </p:sp>
      <p:sp>
        <p:nvSpPr>
          <p:cNvPr id="4" name="Callout: Line with Accent Bar 3">
            <a:extLst>
              <a:ext uri="{FF2B5EF4-FFF2-40B4-BE49-F238E27FC236}">
                <a16:creationId xmlns:a16="http://schemas.microsoft.com/office/drawing/2014/main" id="{E95C2EE3-796F-A42C-B18C-650D9B774786}"/>
              </a:ext>
            </a:extLst>
          </p:cNvPr>
          <p:cNvSpPr/>
          <p:nvPr/>
        </p:nvSpPr>
        <p:spPr>
          <a:xfrm>
            <a:off x="3752850" y="2747725"/>
            <a:ext cx="5193360" cy="2628900"/>
          </a:xfrm>
          <a:prstGeom prst="accentCallout1">
            <a:avLst>
              <a:gd name="adj1" fmla="val 18750"/>
              <a:gd name="adj2" fmla="val -8333"/>
              <a:gd name="adj3" fmla="val 32790"/>
              <a:gd name="adj4" fmla="val -13385"/>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r>
              <a:rPr lang="en-US" sz="1800" b="0" i="0" u="none" strike="noStrike" baseline="0" dirty="0">
                <a:latin typeface="Futura-Medium"/>
              </a:rPr>
              <a:t>“we are lifting up, listening to, reading, following, and highlighting the perspectives</a:t>
            </a:r>
          </a:p>
          <a:p>
            <a:pPr algn="l"/>
            <a:r>
              <a:rPr lang="en-US" sz="1800" b="0" i="0" u="none" strike="noStrike" baseline="0" dirty="0">
                <a:latin typeface="Futura-Medium"/>
              </a:rPr>
              <a:t>of those who are most impacted by the systems we fight against. By centering the</a:t>
            </a:r>
          </a:p>
          <a:p>
            <a:pPr algn="l"/>
            <a:r>
              <a:rPr lang="en-US" sz="1800" b="0" i="0" u="none" strike="noStrike" baseline="0" dirty="0">
                <a:latin typeface="Futura-Medium"/>
              </a:rPr>
              <a:t>leadership of those most impacted, we keep ourselves grounded in real-world</a:t>
            </a:r>
          </a:p>
          <a:p>
            <a:pPr algn="l"/>
            <a:r>
              <a:rPr lang="en-US" sz="1800" b="0" i="0" u="none" strike="noStrike" baseline="0" dirty="0">
                <a:latin typeface="Futura-Medium"/>
              </a:rPr>
              <a:t>problems and find creative strategies for resistance.</a:t>
            </a:r>
            <a:endParaRPr lang="en-US" dirty="0"/>
          </a:p>
        </p:txBody>
      </p:sp>
      <p:sp>
        <p:nvSpPr>
          <p:cNvPr id="3" name="TextBox 2">
            <a:extLst>
              <a:ext uri="{FF2B5EF4-FFF2-40B4-BE49-F238E27FC236}">
                <a16:creationId xmlns:a16="http://schemas.microsoft.com/office/drawing/2014/main" id="{C891F29E-0485-0D7A-DFF6-D8B7FADB60A9}"/>
              </a:ext>
            </a:extLst>
          </p:cNvPr>
          <p:cNvSpPr txBox="1"/>
          <p:nvPr/>
        </p:nvSpPr>
        <p:spPr>
          <a:xfrm>
            <a:off x="5372100" y="5638800"/>
            <a:ext cx="3658374" cy="523220"/>
          </a:xfrm>
          <a:prstGeom prst="rect">
            <a:avLst/>
          </a:prstGeom>
          <a:noFill/>
        </p:spPr>
        <p:txBody>
          <a:bodyPr wrap="none" rtlCol="0">
            <a:spAutoFit/>
          </a:bodyPr>
          <a:lstStyle/>
          <a:p>
            <a:r>
              <a:rPr lang="en-US" b="0" i="0" dirty="0">
                <a:solidFill>
                  <a:srgbClr val="000000"/>
                </a:solidFill>
                <a:effectLst/>
                <a:highlight>
                  <a:srgbClr val="FFFFFF"/>
                </a:highlight>
                <a:latin typeface="Open Sans" panose="020B0606030504020204" pitchFamily="34" charset="0"/>
              </a:rPr>
              <a:t>Framework was developed by Sins Invalid</a:t>
            </a:r>
          </a:p>
          <a:p>
            <a:r>
              <a:rPr lang="en-US" dirty="0"/>
              <a:t>https://www.sinsinvalid.org/curriculum</a:t>
            </a:r>
          </a:p>
        </p:txBody>
      </p:sp>
      <p:sp>
        <p:nvSpPr>
          <p:cNvPr id="378" name="Google Shape;378;g2e08195a20e_0_132"/>
          <p:cNvSpPr txBox="1">
            <a:spLocks noGrp="1"/>
          </p:cNvSpPr>
          <p:nvPr>
            <p:ph type="sldNum" idx="12"/>
          </p:nvPr>
        </p:nvSpPr>
        <p:spPr>
          <a:xfrm>
            <a:off x="8270010" y="6424195"/>
            <a:ext cx="676200" cy="4338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sz="1400"/>
              <a:t>31</a:t>
            </a:fld>
            <a:endParaRPr sz="1400"/>
          </a:p>
        </p:txBody>
      </p:sp>
    </p:spTree>
    <p:extLst>
      <p:ext uri="{BB962C8B-B14F-4D97-AF65-F5344CB8AC3E}">
        <p14:creationId xmlns:p14="http://schemas.microsoft.com/office/powerpoint/2010/main" val="3067407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sp>
        <p:nvSpPr>
          <p:cNvPr id="377" name="Google Shape;377;g2e08195a20e_0_132"/>
          <p:cNvSpPr txBox="1">
            <a:spLocks noGrp="1"/>
          </p:cNvSpPr>
          <p:nvPr>
            <p:ph type="title"/>
          </p:nvPr>
        </p:nvSpPr>
        <p:spPr>
          <a:xfrm>
            <a:off x="536860" y="1549936"/>
            <a:ext cx="8337000" cy="797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DJP: INTERDEPENDENCE</a:t>
            </a:r>
            <a:br>
              <a:rPr lang="en-US" dirty="0"/>
            </a:br>
            <a:endParaRPr dirty="0"/>
          </a:p>
          <a:p>
            <a:pPr marL="0" lvl="0" indent="0" algn="l" rtl="0">
              <a:spcBef>
                <a:spcPts val="0"/>
              </a:spcBef>
              <a:spcAft>
                <a:spcPts val="0"/>
              </a:spcAft>
              <a:buNone/>
            </a:pPr>
            <a:endParaRPr dirty="0"/>
          </a:p>
        </p:txBody>
      </p:sp>
      <p:sp>
        <p:nvSpPr>
          <p:cNvPr id="2" name="Google Shape;386;g2e08195a20e_0_132">
            <a:extLst>
              <a:ext uri="{FF2B5EF4-FFF2-40B4-BE49-F238E27FC236}">
                <a16:creationId xmlns:a16="http://schemas.microsoft.com/office/drawing/2014/main" id="{7605DE1C-8949-98C9-6442-B6713F428A37}"/>
              </a:ext>
            </a:extLst>
          </p:cNvPr>
          <p:cNvSpPr/>
          <p:nvPr/>
        </p:nvSpPr>
        <p:spPr>
          <a:xfrm>
            <a:off x="536860" y="3429000"/>
            <a:ext cx="2134161" cy="568805"/>
          </a:xfrm>
          <a:custGeom>
            <a:avLst/>
            <a:gdLst/>
            <a:ahLst/>
            <a:cxnLst/>
            <a:rect l="l" t="t" r="r" b="b"/>
            <a:pathLst>
              <a:path w="1812451" h="482038" extrusionOk="0">
                <a:moveTo>
                  <a:pt x="146050" y="482038"/>
                </a:moveTo>
                <a:lnTo>
                  <a:pt x="1666401" y="482038"/>
                </a:lnTo>
                <a:cubicBezTo>
                  <a:pt x="1746411" y="482038"/>
                  <a:pt x="1812451" y="415998"/>
                  <a:pt x="1812451" y="335988"/>
                </a:cubicBezTo>
                <a:lnTo>
                  <a:pt x="1812451" y="146050"/>
                </a:lnTo>
                <a:cubicBezTo>
                  <a:pt x="1812451" y="66040"/>
                  <a:pt x="1746411" y="0"/>
                  <a:pt x="1666401" y="0"/>
                </a:cubicBezTo>
                <a:lnTo>
                  <a:pt x="146050" y="0"/>
                </a:lnTo>
                <a:cubicBezTo>
                  <a:pt x="66040" y="0"/>
                  <a:pt x="0" y="66040"/>
                  <a:pt x="0" y="146050"/>
                </a:cubicBezTo>
                <a:lnTo>
                  <a:pt x="0" y="335988"/>
                </a:lnTo>
                <a:cubicBezTo>
                  <a:pt x="0" y="417268"/>
                  <a:pt x="66040" y="482038"/>
                  <a:pt x="146050" y="482038"/>
                </a:cubicBezTo>
                <a:close/>
              </a:path>
            </a:pathLst>
          </a:custGeom>
          <a:solidFill>
            <a:srgbClr val="FFB4D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dirty="0">
                <a:solidFill>
                  <a:srgbClr val="191919"/>
                </a:solidFill>
              </a:rPr>
              <a:t>INTERDEPENDENCE</a:t>
            </a:r>
            <a:endParaRPr dirty="0"/>
          </a:p>
        </p:txBody>
      </p:sp>
      <p:sp>
        <p:nvSpPr>
          <p:cNvPr id="4" name="Callout: Line with Accent Bar 3">
            <a:extLst>
              <a:ext uri="{FF2B5EF4-FFF2-40B4-BE49-F238E27FC236}">
                <a16:creationId xmlns:a16="http://schemas.microsoft.com/office/drawing/2014/main" id="{EECAF202-64E2-DD47-117D-71F9EB730158}"/>
              </a:ext>
            </a:extLst>
          </p:cNvPr>
          <p:cNvSpPr/>
          <p:nvPr/>
        </p:nvSpPr>
        <p:spPr>
          <a:xfrm>
            <a:off x="3752850" y="2747725"/>
            <a:ext cx="5193360" cy="2628900"/>
          </a:xfrm>
          <a:prstGeom prst="accentCallout1">
            <a:avLst>
              <a:gd name="adj1" fmla="val 18750"/>
              <a:gd name="adj2" fmla="val -8333"/>
              <a:gd name="adj3" fmla="val 32790"/>
              <a:gd name="adj4" fmla="val -13385"/>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r>
              <a:rPr lang="en-US" sz="1800" b="0" i="0" u="none" strike="noStrike" baseline="0" dirty="0">
                <a:latin typeface="Futura-Medium"/>
              </a:rPr>
              <a:t>“We work to meet each other’s needs as we build toward</a:t>
            </a:r>
          </a:p>
          <a:p>
            <a:pPr algn="l"/>
            <a:r>
              <a:rPr lang="en-US" sz="1800" b="0" i="0" u="none" strike="noStrike" baseline="0" dirty="0">
                <a:latin typeface="Futura-Medium"/>
              </a:rPr>
              <a:t>liberation, without always reaching for state solutions which inevitably extend state</a:t>
            </a:r>
          </a:p>
          <a:p>
            <a:pPr algn="l"/>
            <a:r>
              <a:rPr lang="en-US" sz="1800" b="0" i="0" u="none" strike="noStrike" baseline="0" dirty="0">
                <a:latin typeface="Futura-Medium"/>
              </a:rPr>
              <a:t>control further into our lives..</a:t>
            </a:r>
            <a:endParaRPr lang="en-US" dirty="0"/>
          </a:p>
        </p:txBody>
      </p:sp>
      <p:sp>
        <p:nvSpPr>
          <p:cNvPr id="3" name="TextBox 2">
            <a:extLst>
              <a:ext uri="{FF2B5EF4-FFF2-40B4-BE49-F238E27FC236}">
                <a16:creationId xmlns:a16="http://schemas.microsoft.com/office/drawing/2014/main" id="{C2C185CD-B981-0F59-F58B-6EB768095F6F}"/>
              </a:ext>
            </a:extLst>
          </p:cNvPr>
          <p:cNvSpPr txBox="1"/>
          <p:nvPr/>
        </p:nvSpPr>
        <p:spPr>
          <a:xfrm>
            <a:off x="5372100" y="5638800"/>
            <a:ext cx="3658374" cy="523220"/>
          </a:xfrm>
          <a:prstGeom prst="rect">
            <a:avLst/>
          </a:prstGeom>
          <a:noFill/>
        </p:spPr>
        <p:txBody>
          <a:bodyPr wrap="none" rtlCol="0">
            <a:spAutoFit/>
          </a:bodyPr>
          <a:lstStyle/>
          <a:p>
            <a:r>
              <a:rPr lang="en-US" b="0" i="0" dirty="0">
                <a:solidFill>
                  <a:srgbClr val="000000"/>
                </a:solidFill>
                <a:effectLst/>
                <a:highlight>
                  <a:srgbClr val="FFFFFF"/>
                </a:highlight>
                <a:latin typeface="Open Sans" panose="020B0606030504020204" pitchFamily="34" charset="0"/>
              </a:rPr>
              <a:t>Framework was developed by Sins Invalid</a:t>
            </a:r>
          </a:p>
          <a:p>
            <a:r>
              <a:rPr lang="en-US" dirty="0"/>
              <a:t>https://www.sinsinvalid.org/curriculum</a:t>
            </a:r>
          </a:p>
        </p:txBody>
      </p:sp>
      <p:sp>
        <p:nvSpPr>
          <p:cNvPr id="378" name="Google Shape;378;g2e08195a20e_0_132"/>
          <p:cNvSpPr txBox="1">
            <a:spLocks noGrp="1"/>
          </p:cNvSpPr>
          <p:nvPr>
            <p:ph type="sldNum" idx="12"/>
          </p:nvPr>
        </p:nvSpPr>
        <p:spPr>
          <a:xfrm>
            <a:off x="8270010" y="6424195"/>
            <a:ext cx="676200" cy="4338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sz="1400"/>
              <a:t>32</a:t>
            </a:fld>
            <a:endParaRPr sz="1400"/>
          </a:p>
        </p:txBody>
      </p:sp>
    </p:spTree>
    <p:extLst>
      <p:ext uri="{BB962C8B-B14F-4D97-AF65-F5344CB8AC3E}">
        <p14:creationId xmlns:p14="http://schemas.microsoft.com/office/powerpoint/2010/main" val="26765183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sp>
        <p:nvSpPr>
          <p:cNvPr id="377" name="Google Shape;377;g2e08195a20e_0_132"/>
          <p:cNvSpPr txBox="1">
            <a:spLocks noGrp="1"/>
          </p:cNvSpPr>
          <p:nvPr>
            <p:ph type="title"/>
          </p:nvPr>
        </p:nvSpPr>
        <p:spPr>
          <a:xfrm>
            <a:off x="536860" y="1549936"/>
            <a:ext cx="8337000" cy="797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DJP: COLLECTIVE ACCESS</a:t>
            </a:r>
            <a:endParaRPr dirty="0"/>
          </a:p>
          <a:p>
            <a:pPr marL="0" lvl="0" indent="0" algn="l" rtl="0">
              <a:spcBef>
                <a:spcPts val="0"/>
              </a:spcBef>
              <a:spcAft>
                <a:spcPts val="0"/>
              </a:spcAft>
              <a:buNone/>
            </a:pPr>
            <a:endParaRPr dirty="0"/>
          </a:p>
        </p:txBody>
      </p:sp>
      <p:sp>
        <p:nvSpPr>
          <p:cNvPr id="2" name="Google Shape;387;g2e08195a20e_0_132">
            <a:extLst>
              <a:ext uri="{FF2B5EF4-FFF2-40B4-BE49-F238E27FC236}">
                <a16:creationId xmlns:a16="http://schemas.microsoft.com/office/drawing/2014/main" id="{38A06A43-5518-FA07-D0FE-996896D324A0}"/>
              </a:ext>
            </a:extLst>
          </p:cNvPr>
          <p:cNvSpPr/>
          <p:nvPr/>
        </p:nvSpPr>
        <p:spPr>
          <a:xfrm>
            <a:off x="536860" y="3429000"/>
            <a:ext cx="2291241" cy="559164"/>
          </a:xfrm>
          <a:custGeom>
            <a:avLst/>
            <a:gdLst/>
            <a:ahLst/>
            <a:cxnLst/>
            <a:rect l="l" t="t" r="r" b="b"/>
            <a:pathLst>
              <a:path w="2545823" h="482038" extrusionOk="0">
                <a:moveTo>
                  <a:pt x="146050" y="482038"/>
                </a:moveTo>
                <a:lnTo>
                  <a:pt x="2399773" y="482038"/>
                </a:lnTo>
                <a:cubicBezTo>
                  <a:pt x="2479783" y="482038"/>
                  <a:pt x="2545823" y="415998"/>
                  <a:pt x="2545823" y="335988"/>
                </a:cubicBezTo>
                <a:lnTo>
                  <a:pt x="2545823" y="146050"/>
                </a:lnTo>
                <a:cubicBezTo>
                  <a:pt x="2545823" y="66040"/>
                  <a:pt x="2479783" y="0"/>
                  <a:pt x="2399773" y="0"/>
                </a:cubicBezTo>
                <a:lnTo>
                  <a:pt x="146050" y="0"/>
                </a:lnTo>
                <a:cubicBezTo>
                  <a:pt x="66040" y="0"/>
                  <a:pt x="0" y="66040"/>
                  <a:pt x="0" y="146050"/>
                </a:cubicBezTo>
                <a:lnTo>
                  <a:pt x="0" y="335988"/>
                </a:lnTo>
                <a:cubicBezTo>
                  <a:pt x="0" y="417268"/>
                  <a:pt x="66040" y="482038"/>
                  <a:pt x="146050" y="482038"/>
                </a:cubicBezTo>
                <a:close/>
              </a:path>
            </a:pathLst>
          </a:custGeom>
          <a:solidFill>
            <a:srgbClr val="503C3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dirty="0">
                <a:solidFill>
                  <a:srgbClr val="FFDE59"/>
                </a:solidFill>
              </a:rPr>
              <a:t>COLLECTIVE ACCESS</a:t>
            </a:r>
            <a:endParaRPr dirty="0"/>
          </a:p>
        </p:txBody>
      </p:sp>
      <p:sp>
        <p:nvSpPr>
          <p:cNvPr id="4" name="Callout: Line with Accent Bar 3">
            <a:extLst>
              <a:ext uri="{FF2B5EF4-FFF2-40B4-BE49-F238E27FC236}">
                <a16:creationId xmlns:a16="http://schemas.microsoft.com/office/drawing/2014/main" id="{F3D061A8-06F5-D5DC-D62F-AE0F86C4D15A}"/>
              </a:ext>
            </a:extLst>
          </p:cNvPr>
          <p:cNvSpPr/>
          <p:nvPr/>
        </p:nvSpPr>
        <p:spPr>
          <a:xfrm>
            <a:off x="3752850" y="2747725"/>
            <a:ext cx="5193360" cy="2628900"/>
          </a:xfrm>
          <a:prstGeom prst="accentCallout1">
            <a:avLst>
              <a:gd name="adj1" fmla="val 18750"/>
              <a:gd name="adj2" fmla="val -8333"/>
              <a:gd name="adj3" fmla="val 38587"/>
              <a:gd name="adj4" fmla="val -18520"/>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r>
              <a:rPr lang="en-US" sz="1800" b="0" i="0" u="none" strike="noStrike" baseline="0" dirty="0">
                <a:latin typeface="Futura-Medium"/>
              </a:rPr>
              <a:t>“We can share responsibility for our access needs, we can ask that our needs be met without compromising our integrity, we can balance autonomy while being in community, we can be unafraid of our vulnerabilities, knowing our strengths are respected.”</a:t>
            </a:r>
            <a:endParaRPr lang="en-US" dirty="0"/>
          </a:p>
        </p:txBody>
      </p:sp>
      <p:sp>
        <p:nvSpPr>
          <p:cNvPr id="3" name="TextBox 2">
            <a:extLst>
              <a:ext uri="{FF2B5EF4-FFF2-40B4-BE49-F238E27FC236}">
                <a16:creationId xmlns:a16="http://schemas.microsoft.com/office/drawing/2014/main" id="{05AB8936-0F03-CBF6-DE5B-F89C2E66D611}"/>
              </a:ext>
            </a:extLst>
          </p:cNvPr>
          <p:cNvSpPr txBox="1"/>
          <p:nvPr/>
        </p:nvSpPr>
        <p:spPr>
          <a:xfrm>
            <a:off x="5372100" y="5638800"/>
            <a:ext cx="3658374" cy="523220"/>
          </a:xfrm>
          <a:prstGeom prst="rect">
            <a:avLst/>
          </a:prstGeom>
          <a:noFill/>
        </p:spPr>
        <p:txBody>
          <a:bodyPr wrap="none" rtlCol="0">
            <a:spAutoFit/>
          </a:bodyPr>
          <a:lstStyle/>
          <a:p>
            <a:r>
              <a:rPr lang="en-US" b="0" i="0" dirty="0">
                <a:solidFill>
                  <a:srgbClr val="000000"/>
                </a:solidFill>
                <a:effectLst/>
                <a:highlight>
                  <a:srgbClr val="FFFFFF"/>
                </a:highlight>
                <a:latin typeface="Open Sans" panose="020B0606030504020204" pitchFamily="34" charset="0"/>
              </a:rPr>
              <a:t>Framework was developed by Sins Invalid</a:t>
            </a:r>
          </a:p>
          <a:p>
            <a:r>
              <a:rPr lang="en-US" dirty="0"/>
              <a:t>https://www.sinsinvalid.org/curriculum</a:t>
            </a:r>
          </a:p>
        </p:txBody>
      </p:sp>
      <p:sp>
        <p:nvSpPr>
          <p:cNvPr id="378" name="Google Shape;378;g2e08195a20e_0_132"/>
          <p:cNvSpPr txBox="1">
            <a:spLocks noGrp="1"/>
          </p:cNvSpPr>
          <p:nvPr>
            <p:ph type="sldNum" idx="12"/>
          </p:nvPr>
        </p:nvSpPr>
        <p:spPr>
          <a:xfrm>
            <a:off x="8270010" y="6424195"/>
            <a:ext cx="676200" cy="4338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sz="1400"/>
              <a:t>33</a:t>
            </a:fld>
            <a:endParaRPr sz="1400"/>
          </a:p>
        </p:txBody>
      </p:sp>
    </p:spTree>
    <p:extLst>
      <p:ext uri="{BB962C8B-B14F-4D97-AF65-F5344CB8AC3E}">
        <p14:creationId xmlns:p14="http://schemas.microsoft.com/office/powerpoint/2010/main" val="23314231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sp>
        <p:nvSpPr>
          <p:cNvPr id="377" name="Google Shape;377;g2e08195a20e_0_132"/>
          <p:cNvSpPr txBox="1">
            <a:spLocks noGrp="1"/>
          </p:cNvSpPr>
          <p:nvPr>
            <p:ph type="title"/>
          </p:nvPr>
        </p:nvSpPr>
        <p:spPr>
          <a:xfrm>
            <a:off x="536860" y="1549936"/>
            <a:ext cx="8337000" cy="797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DJP: COLLECTIVE LIBERATION</a:t>
            </a:r>
            <a:br>
              <a:rPr lang="en-US" dirty="0"/>
            </a:br>
            <a:endParaRPr dirty="0"/>
          </a:p>
          <a:p>
            <a:pPr marL="0" lvl="0" indent="0" algn="l" rtl="0">
              <a:spcBef>
                <a:spcPts val="0"/>
              </a:spcBef>
              <a:spcAft>
                <a:spcPts val="0"/>
              </a:spcAft>
              <a:buNone/>
            </a:pPr>
            <a:endParaRPr dirty="0"/>
          </a:p>
        </p:txBody>
      </p:sp>
      <p:sp>
        <p:nvSpPr>
          <p:cNvPr id="2" name="Google Shape;388;g2e08195a20e_0_132">
            <a:extLst>
              <a:ext uri="{FF2B5EF4-FFF2-40B4-BE49-F238E27FC236}">
                <a16:creationId xmlns:a16="http://schemas.microsoft.com/office/drawing/2014/main" id="{001E4640-C051-0C1A-496A-DBB28DC318E8}"/>
              </a:ext>
            </a:extLst>
          </p:cNvPr>
          <p:cNvSpPr/>
          <p:nvPr/>
        </p:nvSpPr>
        <p:spPr>
          <a:xfrm>
            <a:off x="536860" y="3428592"/>
            <a:ext cx="2509899" cy="667623"/>
          </a:xfrm>
          <a:custGeom>
            <a:avLst/>
            <a:gdLst/>
            <a:ahLst/>
            <a:cxnLst/>
            <a:rect l="l" t="t" r="r" b="b"/>
            <a:pathLst>
              <a:path w="2788777" h="482038" extrusionOk="0">
                <a:moveTo>
                  <a:pt x="146050" y="482038"/>
                </a:moveTo>
                <a:lnTo>
                  <a:pt x="2642727" y="482038"/>
                </a:lnTo>
                <a:cubicBezTo>
                  <a:pt x="2722737" y="482038"/>
                  <a:pt x="2788777" y="415998"/>
                  <a:pt x="2788777" y="335988"/>
                </a:cubicBezTo>
                <a:lnTo>
                  <a:pt x="2788777" y="146050"/>
                </a:lnTo>
                <a:cubicBezTo>
                  <a:pt x="2788777" y="66040"/>
                  <a:pt x="2722737" y="0"/>
                  <a:pt x="2642727" y="0"/>
                </a:cubicBezTo>
                <a:lnTo>
                  <a:pt x="146050" y="0"/>
                </a:lnTo>
                <a:cubicBezTo>
                  <a:pt x="66040" y="0"/>
                  <a:pt x="0" y="66040"/>
                  <a:pt x="0" y="146050"/>
                </a:cubicBezTo>
                <a:lnTo>
                  <a:pt x="0" y="335988"/>
                </a:lnTo>
                <a:cubicBezTo>
                  <a:pt x="0" y="417268"/>
                  <a:pt x="66040" y="482038"/>
                  <a:pt x="146050" y="482038"/>
                </a:cubicBezTo>
                <a:close/>
              </a:path>
            </a:pathLst>
          </a:custGeom>
          <a:solidFill>
            <a:srgbClr val="FFF0C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dirty="0">
                <a:solidFill>
                  <a:srgbClr val="191919"/>
                </a:solidFill>
              </a:rPr>
              <a:t>COLLECTIVE LIBERATION</a:t>
            </a:r>
            <a:endParaRPr dirty="0">
              <a:solidFill>
                <a:srgbClr val="191919"/>
              </a:solidFill>
            </a:endParaRPr>
          </a:p>
        </p:txBody>
      </p:sp>
      <p:sp>
        <p:nvSpPr>
          <p:cNvPr id="4" name="Callout: Line with Accent Bar 3">
            <a:extLst>
              <a:ext uri="{FF2B5EF4-FFF2-40B4-BE49-F238E27FC236}">
                <a16:creationId xmlns:a16="http://schemas.microsoft.com/office/drawing/2014/main" id="{4CBE53E5-0026-267B-18CF-C823887D374A}"/>
              </a:ext>
            </a:extLst>
          </p:cNvPr>
          <p:cNvSpPr/>
          <p:nvPr/>
        </p:nvSpPr>
        <p:spPr>
          <a:xfrm>
            <a:off x="3752850" y="2747725"/>
            <a:ext cx="5193360" cy="1763240"/>
          </a:xfrm>
          <a:prstGeom prst="accentCallout1">
            <a:avLst>
              <a:gd name="adj1" fmla="val 33876"/>
              <a:gd name="adj2" fmla="val -3198"/>
              <a:gd name="adj3" fmla="val 46512"/>
              <a:gd name="adj4" fmla="val -12285"/>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r>
              <a:rPr lang="en-US" sz="1800" b="0" i="0" u="none" strike="noStrike" baseline="0" dirty="0">
                <a:latin typeface="Futura-Medium"/>
              </a:rPr>
              <a:t>“We move together as people with mixed abilities, multiracial, multi-gendered, mixed</a:t>
            </a:r>
          </a:p>
          <a:p>
            <a:pPr algn="l"/>
            <a:r>
              <a:rPr lang="en-US" sz="1800" b="0" i="0" u="none" strike="noStrike" baseline="0" dirty="0">
                <a:latin typeface="Futura-Medium"/>
              </a:rPr>
              <a:t>class, across the sexual spectrum, with a vision that leaves no body or mind behind..”</a:t>
            </a:r>
            <a:endParaRPr lang="en-US" dirty="0"/>
          </a:p>
        </p:txBody>
      </p:sp>
      <p:sp>
        <p:nvSpPr>
          <p:cNvPr id="3" name="TextBox 2">
            <a:extLst>
              <a:ext uri="{FF2B5EF4-FFF2-40B4-BE49-F238E27FC236}">
                <a16:creationId xmlns:a16="http://schemas.microsoft.com/office/drawing/2014/main" id="{0FE73B19-ADF8-6FD3-CFC8-D48B7DC5F53C}"/>
              </a:ext>
            </a:extLst>
          </p:cNvPr>
          <p:cNvSpPr txBox="1"/>
          <p:nvPr/>
        </p:nvSpPr>
        <p:spPr>
          <a:xfrm>
            <a:off x="5372100" y="5638800"/>
            <a:ext cx="3658374" cy="523220"/>
          </a:xfrm>
          <a:prstGeom prst="rect">
            <a:avLst/>
          </a:prstGeom>
          <a:noFill/>
        </p:spPr>
        <p:txBody>
          <a:bodyPr wrap="none" rtlCol="0">
            <a:spAutoFit/>
          </a:bodyPr>
          <a:lstStyle/>
          <a:p>
            <a:r>
              <a:rPr lang="en-US" b="0" i="0" dirty="0">
                <a:solidFill>
                  <a:srgbClr val="000000"/>
                </a:solidFill>
                <a:effectLst/>
                <a:highlight>
                  <a:srgbClr val="FFFFFF"/>
                </a:highlight>
                <a:latin typeface="Open Sans" panose="020B0606030504020204" pitchFamily="34" charset="0"/>
              </a:rPr>
              <a:t>Framework was developed by Sins Invalid</a:t>
            </a:r>
          </a:p>
          <a:p>
            <a:r>
              <a:rPr lang="en-US" dirty="0"/>
              <a:t>https://www.sinsinvalid.org/curriculum</a:t>
            </a:r>
          </a:p>
        </p:txBody>
      </p:sp>
      <p:sp>
        <p:nvSpPr>
          <p:cNvPr id="378" name="Google Shape;378;g2e08195a20e_0_132"/>
          <p:cNvSpPr txBox="1">
            <a:spLocks noGrp="1"/>
          </p:cNvSpPr>
          <p:nvPr>
            <p:ph type="sldNum" idx="12"/>
          </p:nvPr>
        </p:nvSpPr>
        <p:spPr>
          <a:xfrm>
            <a:off x="8270010" y="6424195"/>
            <a:ext cx="676200" cy="4338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sz="1400"/>
              <a:t>34</a:t>
            </a:fld>
            <a:endParaRPr sz="1400"/>
          </a:p>
        </p:txBody>
      </p:sp>
    </p:spTree>
    <p:extLst>
      <p:ext uri="{BB962C8B-B14F-4D97-AF65-F5344CB8AC3E}">
        <p14:creationId xmlns:p14="http://schemas.microsoft.com/office/powerpoint/2010/main" val="153352077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Google Shape;338;p49"/>
          <p:cNvSpPr txBox="1">
            <a:spLocks noGrp="1"/>
          </p:cNvSpPr>
          <p:nvPr>
            <p:ph type="title"/>
          </p:nvPr>
        </p:nvSpPr>
        <p:spPr>
          <a:xfrm>
            <a:off x="403522" y="3249961"/>
            <a:ext cx="8337000" cy="797100"/>
          </a:xfrm>
          <a:prstGeom prst="rect">
            <a:avLst/>
          </a:prstGeom>
          <a:noFill/>
          <a:ln>
            <a:noFill/>
          </a:ln>
        </p:spPr>
        <p:txBody>
          <a:bodyPr spcFirstLastPara="1" wrap="square" lIns="91425" tIns="91425" rIns="91425" bIns="91425" anchor="t" anchorCtr="0">
            <a:noAutofit/>
          </a:bodyPr>
          <a:lstStyle/>
          <a:p>
            <a:pPr marL="0" marR="0" lvl="0" indent="0" algn="ctr" rtl="0">
              <a:lnSpc>
                <a:spcPct val="90000"/>
              </a:lnSpc>
              <a:spcBef>
                <a:spcPts val="0"/>
              </a:spcBef>
              <a:spcAft>
                <a:spcPts val="0"/>
              </a:spcAft>
              <a:buClr>
                <a:srgbClr val="003764"/>
              </a:buClr>
              <a:buSzPts val="3500"/>
              <a:buFont typeface="Arial"/>
              <a:buNone/>
            </a:pPr>
            <a:r>
              <a:rPr lang="en-US" dirty="0"/>
              <a:t>Break 2? </a:t>
            </a:r>
            <a:endParaRPr dirty="0"/>
          </a:p>
        </p:txBody>
      </p:sp>
      <p:sp>
        <p:nvSpPr>
          <p:cNvPr id="339" name="Google Shape;339;p49"/>
          <p:cNvSpPr txBox="1">
            <a:spLocks noGrp="1"/>
          </p:cNvSpPr>
          <p:nvPr>
            <p:ph type="sldNum" idx="12"/>
          </p:nvPr>
        </p:nvSpPr>
        <p:spPr>
          <a:xfrm>
            <a:off x="8406245" y="6483926"/>
            <a:ext cx="467590" cy="237549"/>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100"/>
              <a:buNone/>
            </a:pPr>
            <a:fld id="{00000000-1234-1234-1234-123412341234}" type="slidenum">
              <a:rPr lang="en-US"/>
              <a:t>35</a:t>
            </a:fld>
            <a:endParaRPr/>
          </a:p>
        </p:txBody>
      </p:sp>
    </p:spTree>
    <p:extLst>
      <p:ext uri="{BB962C8B-B14F-4D97-AF65-F5344CB8AC3E}">
        <p14:creationId xmlns:p14="http://schemas.microsoft.com/office/powerpoint/2010/main" val="17787839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4DEF06-0CA9-1936-5F73-E3E8748B3CC0}"/>
              </a:ext>
            </a:extLst>
          </p:cNvPr>
          <p:cNvSpPr>
            <a:spLocks noGrp="1"/>
          </p:cNvSpPr>
          <p:nvPr>
            <p:ph type="title"/>
          </p:nvPr>
        </p:nvSpPr>
        <p:spPr/>
        <p:txBody>
          <a:bodyPr/>
          <a:lstStyle/>
          <a:p>
            <a:r>
              <a:rPr lang="en-US" dirty="0"/>
              <a:t>Disability Justice Principles Round Tables Set up: Step 1</a:t>
            </a:r>
          </a:p>
        </p:txBody>
      </p:sp>
      <p:sp>
        <p:nvSpPr>
          <p:cNvPr id="3" name="Text Placeholder 2">
            <a:extLst>
              <a:ext uri="{FF2B5EF4-FFF2-40B4-BE49-F238E27FC236}">
                <a16:creationId xmlns:a16="http://schemas.microsoft.com/office/drawing/2014/main" id="{4F0A81C6-5B96-24E2-E7C1-F2D5AA438505}"/>
              </a:ext>
            </a:extLst>
          </p:cNvPr>
          <p:cNvSpPr>
            <a:spLocks noGrp="1"/>
          </p:cNvSpPr>
          <p:nvPr>
            <p:ph type="body" idx="1"/>
          </p:nvPr>
        </p:nvSpPr>
        <p:spPr>
          <a:xfrm>
            <a:off x="536860" y="2841523"/>
            <a:ext cx="8336975" cy="3330678"/>
          </a:xfrm>
        </p:spPr>
        <p:txBody>
          <a:bodyPr/>
          <a:lstStyle/>
          <a:p>
            <a:r>
              <a:rPr lang="en-US" dirty="0"/>
              <a:t>Break up into groups (pre-assigned)</a:t>
            </a:r>
          </a:p>
          <a:p>
            <a:r>
              <a:rPr lang="en-US" dirty="0"/>
              <a:t>Create a group name</a:t>
            </a:r>
          </a:p>
          <a:p>
            <a:r>
              <a:rPr lang="en-US" dirty="0"/>
              <a:t>Select a cultural task from the facilitator</a:t>
            </a:r>
          </a:p>
          <a:p>
            <a:endParaRPr lang="en-US" dirty="0"/>
          </a:p>
        </p:txBody>
      </p:sp>
      <p:sp>
        <p:nvSpPr>
          <p:cNvPr id="4" name="Slide Number Placeholder 3">
            <a:extLst>
              <a:ext uri="{FF2B5EF4-FFF2-40B4-BE49-F238E27FC236}">
                <a16:creationId xmlns:a16="http://schemas.microsoft.com/office/drawing/2014/main" id="{D5438512-DC2B-0EA1-ACB3-B7C0C3597B4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36</a:t>
            </a:fld>
            <a:endParaRPr lang="en-US"/>
          </a:p>
        </p:txBody>
      </p:sp>
    </p:spTree>
    <p:extLst>
      <p:ext uri="{BB962C8B-B14F-4D97-AF65-F5344CB8AC3E}">
        <p14:creationId xmlns:p14="http://schemas.microsoft.com/office/powerpoint/2010/main" val="97449315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4DEF06-0CA9-1936-5F73-E3E8748B3CC0}"/>
              </a:ext>
            </a:extLst>
          </p:cNvPr>
          <p:cNvSpPr>
            <a:spLocks noGrp="1"/>
          </p:cNvSpPr>
          <p:nvPr>
            <p:ph type="title"/>
          </p:nvPr>
        </p:nvSpPr>
        <p:spPr/>
        <p:txBody>
          <a:bodyPr/>
          <a:lstStyle/>
          <a:p>
            <a:r>
              <a:rPr lang="en-US" dirty="0"/>
              <a:t>Disability Justice Principles Round Tables Set up: Step 2</a:t>
            </a:r>
          </a:p>
        </p:txBody>
      </p:sp>
      <p:sp>
        <p:nvSpPr>
          <p:cNvPr id="3" name="Text Placeholder 2">
            <a:extLst>
              <a:ext uri="{FF2B5EF4-FFF2-40B4-BE49-F238E27FC236}">
                <a16:creationId xmlns:a16="http://schemas.microsoft.com/office/drawing/2014/main" id="{4F0A81C6-5B96-24E2-E7C1-F2D5AA438505}"/>
              </a:ext>
            </a:extLst>
          </p:cNvPr>
          <p:cNvSpPr>
            <a:spLocks noGrp="1"/>
          </p:cNvSpPr>
          <p:nvPr>
            <p:ph type="body" idx="1"/>
          </p:nvPr>
        </p:nvSpPr>
        <p:spPr>
          <a:xfrm>
            <a:off x="536860" y="2592141"/>
            <a:ext cx="4557654" cy="3330678"/>
          </a:xfrm>
        </p:spPr>
        <p:txBody>
          <a:bodyPr/>
          <a:lstStyle/>
          <a:p>
            <a:pPr marL="50800" indent="0">
              <a:buNone/>
            </a:pPr>
            <a:r>
              <a:rPr lang="en-US" sz="2400" dirty="0">
                <a:solidFill>
                  <a:schemeClr val="tx1"/>
                </a:solidFill>
              </a:rPr>
              <a:t>At your group’s table, grab a Post-it Easel Pad Sheet</a:t>
            </a:r>
          </a:p>
          <a:p>
            <a:r>
              <a:rPr lang="en-US" sz="1800" dirty="0">
                <a:solidFill>
                  <a:schemeClr val="tx1"/>
                </a:solidFill>
              </a:rPr>
              <a:t>On the most top available space, write your groups name</a:t>
            </a:r>
          </a:p>
          <a:p>
            <a:r>
              <a:rPr lang="en-US" sz="1800" dirty="0">
                <a:solidFill>
                  <a:schemeClr val="tx1"/>
                </a:solidFill>
              </a:rPr>
              <a:t>Directly under your group name, write your group’s cultural task.</a:t>
            </a:r>
          </a:p>
          <a:p>
            <a:r>
              <a:rPr lang="en-US" sz="1800" dirty="0">
                <a:solidFill>
                  <a:schemeClr val="tx1"/>
                </a:solidFill>
              </a:rPr>
              <a:t> Draw a horizontal line under your cultural task then draw a vertical line underneath the horizontal line.</a:t>
            </a:r>
          </a:p>
          <a:p>
            <a:endParaRPr lang="en-US" dirty="0">
              <a:solidFill>
                <a:schemeClr val="tx1"/>
              </a:solidFill>
            </a:endParaRPr>
          </a:p>
        </p:txBody>
      </p:sp>
      <p:sp>
        <p:nvSpPr>
          <p:cNvPr id="6" name="TextBox 5">
            <a:extLst>
              <a:ext uri="{FF2B5EF4-FFF2-40B4-BE49-F238E27FC236}">
                <a16:creationId xmlns:a16="http://schemas.microsoft.com/office/drawing/2014/main" id="{13213901-A412-A0F8-0088-7A42ACE74490}"/>
              </a:ext>
            </a:extLst>
          </p:cNvPr>
          <p:cNvSpPr txBox="1"/>
          <p:nvPr/>
        </p:nvSpPr>
        <p:spPr>
          <a:xfrm>
            <a:off x="6048306" y="2244436"/>
            <a:ext cx="1298753" cy="307777"/>
          </a:xfrm>
          <a:prstGeom prst="rect">
            <a:avLst/>
          </a:prstGeom>
          <a:noFill/>
        </p:spPr>
        <p:txBody>
          <a:bodyPr wrap="none" rtlCol="0">
            <a:spAutoFit/>
          </a:bodyPr>
          <a:lstStyle/>
          <a:p>
            <a:r>
              <a:rPr lang="en-US" dirty="0"/>
              <a:t>Groups Name</a:t>
            </a:r>
          </a:p>
        </p:txBody>
      </p:sp>
      <p:sp>
        <p:nvSpPr>
          <p:cNvPr id="7" name="TextBox 6">
            <a:extLst>
              <a:ext uri="{FF2B5EF4-FFF2-40B4-BE49-F238E27FC236}">
                <a16:creationId xmlns:a16="http://schemas.microsoft.com/office/drawing/2014/main" id="{BDC1D7A6-2E54-D2E2-EA76-6EE6A8025F21}"/>
              </a:ext>
            </a:extLst>
          </p:cNvPr>
          <p:cNvSpPr txBox="1"/>
          <p:nvPr/>
        </p:nvSpPr>
        <p:spPr>
          <a:xfrm>
            <a:off x="5759764" y="2552213"/>
            <a:ext cx="1875835" cy="307777"/>
          </a:xfrm>
          <a:prstGeom prst="rect">
            <a:avLst/>
          </a:prstGeom>
          <a:noFill/>
        </p:spPr>
        <p:txBody>
          <a:bodyPr wrap="none" rtlCol="0">
            <a:spAutoFit/>
          </a:bodyPr>
          <a:lstStyle/>
          <a:p>
            <a:r>
              <a:rPr lang="en-US" dirty="0">
                <a:solidFill>
                  <a:schemeClr val="bg1">
                    <a:lumMod val="65000"/>
                  </a:schemeClr>
                </a:solidFill>
              </a:rPr>
              <a:t>Groups Cultural Task</a:t>
            </a:r>
          </a:p>
        </p:txBody>
      </p:sp>
      <p:sp>
        <p:nvSpPr>
          <p:cNvPr id="5" name="Rectangle 4">
            <a:extLst>
              <a:ext uri="{FF2B5EF4-FFF2-40B4-BE49-F238E27FC236}">
                <a16:creationId xmlns:a16="http://schemas.microsoft.com/office/drawing/2014/main" id="{F7EB5BF9-7CBF-CFCF-C7D2-6D8EBDEC8FB4}"/>
              </a:ext>
              <a:ext uri="{C183D7F6-B498-43B3-948B-1728B52AA6E4}">
                <adec:decorative xmlns:adec="http://schemas.microsoft.com/office/drawing/2017/decorative" val="1"/>
              </a:ext>
            </a:extLst>
          </p:cNvPr>
          <p:cNvSpPr/>
          <p:nvPr/>
        </p:nvSpPr>
        <p:spPr>
          <a:xfrm>
            <a:off x="5379522" y="2244436"/>
            <a:ext cx="2636322" cy="3823855"/>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Arrow Connector 10">
            <a:extLst>
              <a:ext uri="{FF2B5EF4-FFF2-40B4-BE49-F238E27FC236}">
                <a16:creationId xmlns:a16="http://schemas.microsoft.com/office/drawing/2014/main" id="{3D2F3925-3B28-2960-950A-0BB095C087B3}"/>
              </a:ext>
              <a:ext uri="{C183D7F6-B498-43B3-948B-1728B52AA6E4}">
                <adec:decorative xmlns:adec="http://schemas.microsoft.com/office/drawing/2017/decorative" val="1"/>
              </a:ext>
            </a:extLst>
          </p:cNvPr>
          <p:cNvCxnSpPr/>
          <p:nvPr/>
        </p:nvCxnSpPr>
        <p:spPr>
          <a:xfrm>
            <a:off x="5438896" y="2980707"/>
            <a:ext cx="2517569" cy="0"/>
          </a:xfrm>
          <a:prstGeom prst="straightConnector1">
            <a:avLst/>
          </a:prstGeom>
          <a:ln>
            <a:solidFill>
              <a:schemeClr val="tx1"/>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E6E8C040-A2FC-E585-E02A-1C31F7BA580D}"/>
              </a:ext>
              <a:ext uri="{C183D7F6-B498-43B3-948B-1728B52AA6E4}">
                <adec:decorative xmlns:adec="http://schemas.microsoft.com/office/drawing/2017/decorative" val="1"/>
              </a:ext>
            </a:extLst>
          </p:cNvPr>
          <p:cNvCxnSpPr/>
          <p:nvPr/>
        </p:nvCxnSpPr>
        <p:spPr>
          <a:xfrm>
            <a:off x="6697681" y="3111336"/>
            <a:ext cx="0" cy="2660073"/>
          </a:xfrm>
          <a:prstGeom prst="straightConnector1">
            <a:avLst/>
          </a:prstGeom>
          <a:ln>
            <a:solidFill>
              <a:schemeClr val="tx1"/>
            </a:solidFill>
            <a:tailEnd type="triangl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D5438512-DC2B-0EA1-ACB3-B7C0C3597B4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37</a:t>
            </a:fld>
            <a:endParaRPr lang="en-US"/>
          </a:p>
        </p:txBody>
      </p:sp>
    </p:spTree>
    <p:extLst>
      <p:ext uri="{BB962C8B-B14F-4D97-AF65-F5344CB8AC3E}">
        <p14:creationId xmlns:p14="http://schemas.microsoft.com/office/powerpoint/2010/main" val="408930764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4DEF06-0CA9-1936-5F73-E3E8748B3CC0}"/>
              </a:ext>
            </a:extLst>
          </p:cNvPr>
          <p:cNvSpPr>
            <a:spLocks noGrp="1"/>
          </p:cNvSpPr>
          <p:nvPr>
            <p:ph type="title"/>
          </p:nvPr>
        </p:nvSpPr>
        <p:spPr/>
        <p:txBody>
          <a:bodyPr/>
          <a:lstStyle/>
          <a:p>
            <a:r>
              <a:rPr lang="en-US" dirty="0"/>
              <a:t>Disability Justice Principles Round Tables Set up: Step 3</a:t>
            </a:r>
          </a:p>
        </p:txBody>
      </p:sp>
      <p:sp>
        <p:nvSpPr>
          <p:cNvPr id="3" name="Text Placeholder 2">
            <a:extLst>
              <a:ext uri="{FF2B5EF4-FFF2-40B4-BE49-F238E27FC236}">
                <a16:creationId xmlns:a16="http://schemas.microsoft.com/office/drawing/2014/main" id="{4F0A81C6-5B96-24E2-E7C1-F2D5AA438505}"/>
              </a:ext>
            </a:extLst>
          </p:cNvPr>
          <p:cNvSpPr>
            <a:spLocks noGrp="1"/>
          </p:cNvSpPr>
          <p:nvPr>
            <p:ph type="body" idx="1"/>
          </p:nvPr>
        </p:nvSpPr>
        <p:spPr>
          <a:xfrm>
            <a:off x="536860" y="2592141"/>
            <a:ext cx="4557654" cy="3330678"/>
          </a:xfrm>
        </p:spPr>
        <p:txBody>
          <a:bodyPr/>
          <a:lstStyle/>
          <a:p>
            <a:pPr marL="50800" indent="0">
              <a:buNone/>
            </a:pPr>
            <a:r>
              <a:rPr lang="en-US" sz="2400" dirty="0">
                <a:solidFill>
                  <a:schemeClr val="tx1"/>
                </a:solidFill>
              </a:rPr>
              <a:t>Anonymously select two Disability Justice Principle cards from the envelope</a:t>
            </a:r>
          </a:p>
          <a:p>
            <a:r>
              <a:rPr lang="en-US" sz="1800" dirty="0">
                <a:solidFill>
                  <a:schemeClr val="tx1"/>
                </a:solidFill>
              </a:rPr>
              <a:t>On one side, write down one principle and on the other side write down the second principle.</a:t>
            </a:r>
          </a:p>
          <a:p>
            <a:r>
              <a:rPr lang="en-US" sz="1800" dirty="0">
                <a:solidFill>
                  <a:schemeClr val="tx1"/>
                </a:solidFill>
              </a:rPr>
              <a:t>Discuss what your cultural task look like through the lens of the principles you selected. Write it down underneath the principle.</a:t>
            </a:r>
          </a:p>
          <a:p>
            <a:endParaRPr lang="en-US" sz="1800" dirty="0">
              <a:solidFill>
                <a:schemeClr val="tx1"/>
              </a:solidFill>
            </a:endParaRPr>
          </a:p>
          <a:p>
            <a:pPr marL="50800" indent="0">
              <a:buNone/>
            </a:pPr>
            <a:endParaRPr lang="en-US" dirty="0">
              <a:solidFill>
                <a:schemeClr val="tx1"/>
              </a:solidFill>
            </a:endParaRPr>
          </a:p>
        </p:txBody>
      </p:sp>
      <p:grpSp>
        <p:nvGrpSpPr>
          <p:cNvPr id="8" name="Group 7">
            <a:extLst>
              <a:ext uri="{FF2B5EF4-FFF2-40B4-BE49-F238E27FC236}">
                <a16:creationId xmlns:a16="http://schemas.microsoft.com/office/drawing/2014/main" id="{5997D6DE-CD2A-C2B2-EF4E-E686A6A11E34}"/>
              </a:ext>
              <a:ext uri="{C183D7F6-B498-43B3-948B-1728B52AA6E4}">
                <adec:decorative xmlns:adec="http://schemas.microsoft.com/office/drawing/2017/decorative" val="1"/>
              </a:ext>
            </a:extLst>
          </p:cNvPr>
          <p:cNvGrpSpPr/>
          <p:nvPr/>
        </p:nvGrpSpPr>
        <p:grpSpPr>
          <a:xfrm>
            <a:off x="5379522" y="2244436"/>
            <a:ext cx="2636322" cy="3823855"/>
            <a:chOff x="5379522" y="2244436"/>
            <a:chExt cx="2636322" cy="3823855"/>
          </a:xfrm>
        </p:grpSpPr>
        <p:sp>
          <p:nvSpPr>
            <p:cNvPr id="5" name="Rectangle 4">
              <a:extLst>
                <a:ext uri="{FF2B5EF4-FFF2-40B4-BE49-F238E27FC236}">
                  <a16:creationId xmlns:a16="http://schemas.microsoft.com/office/drawing/2014/main" id="{F7EB5BF9-7CBF-CFCF-C7D2-6D8EBDEC8FB4}"/>
                </a:ext>
              </a:extLst>
            </p:cNvPr>
            <p:cNvSpPr/>
            <p:nvPr/>
          </p:nvSpPr>
          <p:spPr>
            <a:xfrm>
              <a:off x="5379522" y="2244436"/>
              <a:ext cx="2636322" cy="3823855"/>
            </a:xfrm>
            <a:prstGeom prst="rect">
              <a:avLst/>
            </a:prstGeom>
            <a:solidFill>
              <a:schemeClr val="bg1"/>
            </a:solidFill>
            <a:ln>
              <a:solidFill>
                <a:schemeClr val="tx2">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13213901-A412-A0F8-0088-7A42ACE74490}"/>
                </a:ext>
              </a:extLst>
            </p:cNvPr>
            <p:cNvSpPr txBox="1"/>
            <p:nvPr/>
          </p:nvSpPr>
          <p:spPr>
            <a:xfrm>
              <a:off x="6048306" y="2244436"/>
              <a:ext cx="1298753" cy="307777"/>
            </a:xfrm>
            <a:prstGeom prst="rect">
              <a:avLst/>
            </a:prstGeom>
            <a:noFill/>
            <a:ln>
              <a:solidFill>
                <a:schemeClr val="tx2">
                  <a:lumMod val="90000"/>
                </a:schemeClr>
              </a:solidFill>
            </a:ln>
          </p:spPr>
          <p:txBody>
            <a:bodyPr wrap="none" rtlCol="0">
              <a:spAutoFit/>
            </a:bodyPr>
            <a:lstStyle/>
            <a:p>
              <a:r>
                <a:rPr lang="en-US" dirty="0">
                  <a:solidFill>
                    <a:schemeClr val="bg1">
                      <a:lumMod val="65000"/>
                    </a:schemeClr>
                  </a:solidFill>
                </a:rPr>
                <a:t>Groups Name</a:t>
              </a:r>
            </a:p>
          </p:txBody>
        </p:sp>
        <p:sp>
          <p:nvSpPr>
            <p:cNvPr id="7" name="TextBox 6">
              <a:extLst>
                <a:ext uri="{FF2B5EF4-FFF2-40B4-BE49-F238E27FC236}">
                  <a16:creationId xmlns:a16="http://schemas.microsoft.com/office/drawing/2014/main" id="{BDC1D7A6-2E54-D2E2-EA76-6EE6A8025F21}"/>
                </a:ext>
              </a:extLst>
            </p:cNvPr>
            <p:cNvSpPr txBox="1"/>
            <p:nvPr/>
          </p:nvSpPr>
          <p:spPr>
            <a:xfrm>
              <a:off x="5759764" y="2552213"/>
              <a:ext cx="1875835" cy="307777"/>
            </a:xfrm>
            <a:prstGeom prst="rect">
              <a:avLst/>
            </a:prstGeom>
            <a:noFill/>
            <a:ln>
              <a:solidFill>
                <a:schemeClr val="tx2">
                  <a:lumMod val="90000"/>
                </a:schemeClr>
              </a:solidFill>
            </a:ln>
          </p:spPr>
          <p:txBody>
            <a:bodyPr wrap="none" rtlCol="0">
              <a:spAutoFit/>
            </a:bodyPr>
            <a:lstStyle/>
            <a:p>
              <a:r>
                <a:rPr lang="en-US" dirty="0">
                  <a:solidFill>
                    <a:schemeClr val="bg1">
                      <a:lumMod val="65000"/>
                    </a:schemeClr>
                  </a:solidFill>
                </a:rPr>
                <a:t>Groups Cultural Task</a:t>
              </a:r>
            </a:p>
          </p:txBody>
        </p:sp>
        <p:cxnSp>
          <p:nvCxnSpPr>
            <p:cNvPr id="11" name="Straight Arrow Connector 10">
              <a:extLst>
                <a:ext uri="{FF2B5EF4-FFF2-40B4-BE49-F238E27FC236}">
                  <a16:creationId xmlns:a16="http://schemas.microsoft.com/office/drawing/2014/main" id="{3D2F3925-3B28-2960-950A-0BB095C087B3}"/>
                </a:ext>
              </a:extLst>
            </p:cNvPr>
            <p:cNvCxnSpPr/>
            <p:nvPr/>
          </p:nvCxnSpPr>
          <p:spPr>
            <a:xfrm>
              <a:off x="5438896" y="2980707"/>
              <a:ext cx="2517569" cy="0"/>
            </a:xfrm>
            <a:prstGeom prst="straightConnector1">
              <a:avLst/>
            </a:prstGeom>
            <a:ln>
              <a:solidFill>
                <a:schemeClr val="tx2">
                  <a:lumMod val="90000"/>
                </a:schemeClr>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E6E8C040-A2FC-E585-E02A-1C31F7BA580D}"/>
                </a:ext>
              </a:extLst>
            </p:cNvPr>
            <p:cNvCxnSpPr/>
            <p:nvPr/>
          </p:nvCxnSpPr>
          <p:spPr>
            <a:xfrm>
              <a:off x="6697681" y="3111336"/>
              <a:ext cx="0" cy="2660073"/>
            </a:xfrm>
            <a:prstGeom prst="straightConnector1">
              <a:avLst/>
            </a:prstGeom>
            <a:ln>
              <a:solidFill>
                <a:schemeClr val="tx2">
                  <a:lumMod val="90000"/>
                </a:schemeClr>
              </a:solidFill>
              <a:tailEnd type="triangl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sp>
        <p:nvSpPr>
          <p:cNvPr id="9" name="TextBox 8">
            <a:extLst>
              <a:ext uri="{FF2B5EF4-FFF2-40B4-BE49-F238E27FC236}">
                <a16:creationId xmlns:a16="http://schemas.microsoft.com/office/drawing/2014/main" id="{2579B824-13DC-B29E-301C-B92E9713A39B}"/>
              </a:ext>
            </a:extLst>
          </p:cNvPr>
          <p:cNvSpPr txBox="1"/>
          <p:nvPr/>
        </p:nvSpPr>
        <p:spPr>
          <a:xfrm>
            <a:off x="5438896" y="3041506"/>
            <a:ext cx="673582" cy="307777"/>
          </a:xfrm>
          <a:prstGeom prst="rect">
            <a:avLst/>
          </a:prstGeom>
          <a:noFill/>
        </p:spPr>
        <p:txBody>
          <a:bodyPr wrap="none" rtlCol="0">
            <a:spAutoFit/>
          </a:bodyPr>
          <a:lstStyle/>
          <a:p>
            <a:r>
              <a:rPr lang="en-US" dirty="0"/>
              <a:t>DJP 1</a:t>
            </a:r>
          </a:p>
        </p:txBody>
      </p:sp>
      <p:sp>
        <p:nvSpPr>
          <p:cNvPr id="15" name="TextBox 14">
            <a:extLst>
              <a:ext uri="{FF2B5EF4-FFF2-40B4-BE49-F238E27FC236}">
                <a16:creationId xmlns:a16="http://schemas.microsoft.com/office/drawing/2014/main" id="{101087DB-52EC-8E3F-C0A4-D42337572FBA}"/>
              </a:ext>
            </a:extLst>
          </p:cNvPr>
          <p:cNvSpPr txBox="1"/>
          <p:nvPr/>
        </p:nvSpPr>
        <p:spPr>
          <a:xfrm>
            <a:off x="5379522" y="3429000"/>
            <a:ext cx="1258784" cy="1384995"/>
          </a:xfrm>
          <a:prstGeom prst="rect">
            <a:avLst/>
          </a:prstGeom>
          <a:noFill/>
        </p:spPr>
        <p:txBody>
          <a:bodyPr wrap="square" rtlCol="0">
            <a:spAutoFit/>
          </a:bodyPr>
          <a:lstStyle/>
          <a:p>
            <a:r>
              <a:rPr lang="en-US" sz="1200" dirty="0"/>
              <a:t>Completing this cultural task under this principle means we should do or avoid the following</a:t>
            </a:r>
          </a:p>
        </p:txBody>
      </p:sp>
      <p:sp>
        <p:nvSpPr>
          <p:cNvPr id="10" name="TextBox 9">
            <a:extLst>
              <a:ext uri="{FF2B5EF4-FFF2-40B4-BE49-F238E27FC236}">
                <a16:creationId xmlns:a16="http://schemas.microsoft.com/office/drawing/2014/main" id="{B884D0E2-257C-F406-709A-AC3A47DEBE3C}"/>
              </a:ext>
            </a:extLst>
          </p:cNvPr>
          <p:cNvSpPr txBox="1"/>
          <p:nvPr/>
        </p:nvSpPr>
        <p:spPr>
          <a:xfrm>
            <a:off x="6757055" y="3041506"/>
            <a:ext cx="673582" cy="307777"/>
          </a:xfrm>
          <a:prstGeom prst="rect">
            <a:avLst/>
          </a:prstGeom>
          <a:noFill/>
        </p:spPr>
        <p:txBody>
          <a:bodyPr wrap="none" rtlCol="0">
            <a:spAutoFit/>
          </a:bodyPr>
          <a:lstStyle/>
          <a:p>
            <a:r>
              <a:rPr lang="en-US" dirty="0"/>
              <a:t>DJP 2</a:t>
            </a:r>
          </a:p>
        </p:txBody>
      </p:sp>
      <p:sp>
        <p:nvSpPr>
          <p:cNvPr id="16" name="TextBox 15">
            <a:extLst>
              <a:ext uri="{FF2B5EF4-FFF2-40B4-BE49-F238E27FC236}">
                <a16:creationId xmlns:a16="http://schemas.microsoft.com/office/drawing/2014/main" id="{D8BDC702-5EFD-1A67-10FA-24B179159D7B}"/>
              </a:ext>
            </a:extLst>
          </p:cNvPr>
          <p:cNvSpPr txBox="1"/>
          <p:nvPr/>
        </p:nvSpPr>
        <p:spPr>
          <a:xfrm>
            <a:off x="6717667" y="3463865"/>
            <a:ext cx="1258784" cy="1384995"/>
          </a:xfrm>
          <a:prstGeom prst="rect">
            <a:avLst/>
          </a:prstGeom>
          <a:noFill/>
        </p:spPr>
        <p:txBody>
          <a:bodyPr wrap="square" rtlCol="0">
            <a:spAutoFit/>
          </a:bodyPr>
          <a:lstStyle/>
          <a:p>
            <a:r>
              <a:rPr lang="en-US" sz="1200" dirty="0"/>
              <a:t>Completing this cultural task under this principle means we should do or avoid the following</a:t>
            </a:r>
          </a:p>
        </p:txBody>
      </p:sp>
      <p:sp>
        <p:nvSpPr>
          <p:cNvPr id="4" name="Slide Number Placeholder 3">
            <a:extLst>
              <a:ext uri="{FF2B5EF4-FFF2-40B4-BE49-F238E27FC236}">
                <a16:creationId xmlns:a16="http://schemas.microsoft.com/office/drawing/2014/main" id="{D5438512-DC2B-0EA1-ACB3-B7C0C3597B4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38</a:t>
            </a:fld>
            <a:endParaRPr lang="en-US"/>
          </a:p>
        </p:txBody>
      </p:sp>
    </p:spTree>
    <p:extLst>
      <p:ext uri="{BB962C8B-B14F-4D97-AF65-F5344CB8AC3E}">
        <p14:creationId xmlns:p14="http://schemas.microsoft.com/office/powerpoint/2010/main" val="363285871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4DEF06-0CA9-1936-5F73-E3E8748B3CC0}"/>
              </a:ext>
            </a:extLst>
          </p:cNvPr>
          <p:cNvSpPr>
            <a:spLocks noGrp="1"/>
          </p:cNvSpPr>
          <p:nvPr>
            <p:ph type="title"/>
          </p:nvPr>
        </p:nvSpPr>
        <p:spPr>
          <a:xfrm>
            <a:off x="520180" y="1422547"/>
            <a:ext cx="8336975" cy="797070"/>
          </a:xfrm>
        </p:spPr>
        <p:txBody>
          <a:bodyPr/>
          <a:lstStyle/>
          <a:p>
            <a:r>
              <a:rPr lang="en-US" sz="2800" dirty="0"/>
              <a:t>DJP Roundtable: Anxiety, Assumptions, and Attachments. Step 4</a:t>
            </a:r>
          </a:p>
        </p:txBody>
      </p:sp>
      <p:sp>
        <p:nvSpPr>
          <p:cNvPr id="18" name="Rectangle 17">
            <a:extLst>
              <a:ext uri="{FF2B5EF4-FFF2-40B4-BE49-F238E27FC236}">
                <a16:creationId xmlns:a16="http://schemas.microsoft.com/office/drawing/2014/main" id="{8F8D4814-9959-C5D7-DF3B-04FD42D39F5D}"/>
              </a:ext>
            </a:extLst>
          </p:cNvPr>
          <p:cNvSpPr/>
          <p:nvPr/>
        </p:nvSpPr>
        <p:spPr>
          <a:xfrm>
            <a:off x="641268" y="2505069"/>
            <a:ext cx="926275" cy="1152531"/>
          </a:xfrm>
          <a:prstGeom prst="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rPr>
              <a:t>Anxieties</a:t>
            </a:r>
          </a:p>
        </p:txBody>
      </p:sp>
      <p:sp>
        <p:nvSpPr>
          <p:cNvPr id="19" name="Rectangle 18">
            <a:extLst>
              <a:ext uri="{FF2B5EF4-FFF2-40B4-BE49-F238E27FC236}">
                <a16:creationId xmlns:a16="http://schemas.microsoft.com/office/drawing/2014/main" id="{8D417974-06BB-843C-74BA-99C8985901E9}"/>
              </a:ext>
            </a:extLst>
          </p:cNvPr>
          <p:cNvSpPr/>
          <p:nvPr/>
        </p:nvSpPr>
        <p:spPr>
          <a:xfrm>
            <a:off x="641267" y="3810000"/>
            <a:ext cx="926275" cy="1152531"/>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rPr>
              <a:t>Assumptions</a:t>
            </a:r>
          </a:p>
        </p:txBody>
      </p:sp>
      <p:sp>
        <p:nvSpPr>
          <p:cNvPr id="20" name="Rectangle 19">
            <a:extLst>
              <a:ext uri="{FF2B5EF4-FFF2-40B4-BE49-F238E27FC236}">
                <a16:creationId xmlns:a16="http://schemas.microsoft.com/office/drawing/2014/main" id="{FCA09907-EB13-139F-47E1-FCAA36EA0C11}"/>
              </a:ext>
            </a:extLst>
          </p:cNvPr>
          <p:cNvSpPr/>
          <p:nvPr/>
        </p:nvSpPr>
        <p:spPr>
          <a:xfrm>
            <a:off x="648441" y="5127688"/>
            <a:ext cx="926275" cy="1152531"/>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rPr>
              <a:t>Attachments</a:t>
            </a:r>
          </a:p>
        </p:txBody>
      </p:sp>
      <p:grpSp>
        <p:nvGrpSpPr>
          <p:cNvPr id="33" name="Group 32" descr="Picture showing how post its should be placed on the large paper. ">
            <a:extLst>
              <a:ext uri="{FF2B5EF4-FFF2-40B4-BE49-F238E27FC236}">
                <a16:creationId xmlns:a16="http://schemas.microsoft.com/office/drawing/2014/main" id="{DAF2E8A5-7022-65B3-11E1-026A7D6699B2}"/>
              </a:ext>
              <a:ext uri="{C183D7F6-B498-43B3-948B-1728B52AA6E4}">
                <adec:decorative xmlns:adec="http://schemas.microsoft.com/office/drawing/2017/decorative" val="0"/>
              </a:ext>
            </a:extLst>
          </p:cNvPr>
          <p:cNvGrpSpPr/>
          <p:nvPr/>
        </p:nvGrpSpPr>
        <p:grpSpPr>
          <a:xfrm>
            <a:off x="2108396" y="2433305"/>
            <a:ext cx="6163293" cy="4288170"/>
            <a:chOff x="2607159" y="2058879"/>
            <a:chExt cx="6163293" cy="4288170"/>
          </a:xfrm>
        </p:grpSpPr>
        <p:grpSp>
          <p:nvGrpSpPr>
            <p:cNvPr id="8" name="Group 7">
              <a:extLst>
                <a:ext uri="{FF2B5EF4-FFF2-40B4-BE49-F238E27FC236}">
                  <a16:creationId xmlns:a16="http://schemas.microsoft.com/office/drawing/2014/main" id="{5997D6DE-CD2A-C2B2-EF4E-E686A6A11E34}"/>
                </a:ext>
              </a:extLst>
            </p:cNvPr>
            <p:cNvGrpSpPr/>
            <p:nvPr/>
          </p:nvGrpSpPr>
          <p:grpSpPr>
            <a:xfrm>
              <a:off x="2607159" y="2058879"/>
              <a:ext cx="6163293" cy="4288170"/>
              <a:chOff x="5379522" y="2244436"/>
              <a:chExt cx="2636322" cy="3823855"/>
            </a:xfrm>
          </p:grpSpPr>
          <p:sp>
            <p:nvSpPr>
              <p:cNvPr id="5" name="Rectangle 4">
                <a:extLst>
                  <a:ext uri="{FF2B5EF4-FFF2-40B4-BE49-F238E27FC236}">
                    <a16:creationId xmlns:a16="http://schemas.microsoft.com/office/drawing/2014/main" id="{F7EB5BF9-7CBF-CFCF-C7D2-6D8EBDEC8FB4}"/>
                  </a:ext>
                </a:extLst>
              </p:cNvPr>
              <p:cNvSpPr/>
              <p:nvPr/>
            </p:nvSpPr>
            <p:spPr>
              <a:xfrm>
                <a:off x="5379522" y="2244436"/>
                <a:ext cx="2636322" cy="3823855"/>
              </a:xfrm>
              <a:prstGeom prst="rect">
                <a:avLst/>
              </a:prstGeom>
              <a:solidFill>
                <a:schemeClr val="bg1"/>
              </a:solidFill>
              <a:ln>
                <a:solidFill>
                  <a:schemeClr val="tx2">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13213901-A412-A0F8-0088-7A42ACE74490}"/>
                  </a:ext>
                </a:extLst>
              </p:cNvPr>
              <p:cNvSpPr txBox="1"/>
              <p:nvPr/>
            </p:nvSpPr>
            <p:spPr>
              <a:xfrm>
                <a:off x="6419913" y="2244436"/>
                <a:ext cx="555536" cy="272264"/>
              </a:xfrm>
              <a:prstGeom prst="rect">
                <a:avLst/>
              </a:prstGeom>
              <a:noFill/>
              <a:ln>
                <a:solidFill>
                  <a:schemeClr val="tx2">
                    <a:lumMod val="90000"/>
                  </a:schemeClr>
                </a:solidFill>
              </a:ln>
            </p:spPr>
            <p:txBody>
              <a:bodyPr wrap="none" rtlCol="0">
                <a:spAutoFit/>
              </a:bodyPr>
              <a:lstStyle/>
              <a:p>
                <a:pPr algn="ctr"/>
                <a:r>
                  <a:rPr lang="en-US" dirty="0">
                    <a:solidFill>
                      <a:schemeClr val="bg1">
                        <a:lumMod val="65000"/>
                      </a:schemeClr>
                    </a:solidFill>
                  </a:rPr>
                  <a:t>Groups Name</a:t>
                </a:r>
              </a:p>
            </p:txBody>
          </p:sp>
          <p:sp>
            <p:nvSpPr>
              <p:cNvPr id="7" name="TextBox 6">
                <a:extLst>
                  <a:ext uri="{FF2B5EF4-FFF2-40B4-BE49-F238E27FC236}">
                    <a16:creationId xmlns:a16="http://schemas.microsoft.com/office/drawing/2014/main" id="{BDC1D7A6-2E54-D2E2-EA76-6EE6A8025F21}"/>
                  </a:ext>
                </a:extLst>
              </p:cNvPr>
              <p:cNvSpPr txBox="1"/>
              <p:nvPr/>
            </p:nvSpPr>
            <p:spPr>
              <a:xfrm>
                <a:off x="6296491" y="2647329"/>
                <a:ext cx="802380" cy="272264"/>
              </a:xfrm>
              <a:prstGeom prst="rect">
                <a:avLst/>
              </a:prstGeom>
              <a:noFill/>
              <a:ln>
                <a:solidFill>
                  <a:schemeClr val="tx2">
                    <a:lumMod val="90000"/>
                  </a:schemeClr>
                </a:solidFill>
              </a:ln>
            </p:spPr>
            <p:txBody>
              <a:bodyPr wrap="none" rtlCol="0">
                <a:spAutoFit/>
              </a:bodyPr>
              <a:lstStyle/>
              <a:p>
                <a:pPr algn="ctr"/>
                <a:r>
                  <a:rPr lang="en-US" dirty="0">
                    <a:solidFill>
                      <a:schemeClr val="bg1">
                        <a:lumMod val="65000"/>
                      </a:schemeClr>
                    </a:solidFill>
                  </a:rPr>
                  <a:t>Groups Cultural Task</a:t>
                </a:r>
              </a:p>
            </p:txBody>
          </p:sp>
          <p:cxnSp>
            <p:nvCxnSpPr>
              <p:cNvPr id="11" name="Straight Arrow Connector 10">
                <a:extLst>
                  <a:ext uri="{FF2B5EF4-FFF2-40B4-BE49-F238E27FC236}">
                    <a16:creationId xmlns:a16="http://schemas.microsoft.com/office/drawing/2014/main" id="{3D2F3925-3B28-2960-950A-0BB095C087B3}"/>
                  </a:ext>
                </a:extLst>
              </p:cNvPr>
              <p:cNvCxnSpPr/>
              <p:nvPr/>
            </p:nvCxnSpPr>
            <p:spPr>
              <a:xfrm>
                <a:off x="5438896" y="2980707"/>
                <a:ext cx="2517569" cy="0"/>
              </a:xfrm>
              <a:prstGeom prst="straightConnector1">
                <a:avLst/>
              </a:prstGeom>
              <a:ln>
                <a:solidFill>
                  <a:schemeClr val="tx2">
                    <a:lumMod val="90000"/>
                  </a:schemeClr>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E6E8C040-A2FC-E585-E02A-1C31F7BA580D}"/>
                  </a:ext>
                </a:extLst>
              </p:cNvPr>
              <p:cNvCxnSpPr/>
              <p:nvPr/>
            </p:nvCxnSpPr>
            <p:spPr>
              <a:xfrm>
                <a:off x="6697681" y="3111336"/>
                <a:ext cx="0" cy="2660073"/>
              </a:xfrm>
              <a:prstGeom prst="straightConnector1">
                <a:avLst/>
              </a:prstGeom>
              <a:ln>
                <a:solidFill>
                  <a:schemeClr val="tx2">
                    <a:lumMod val="90000"/>
                  </a:schemeClr>
                </a:solidFill>
                <a:tailEnd type="triangl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sp>
          <p:nvSpPr>
            <p:cNvPr id="9" name="TextBox 8">
              <a:extLst>
                <a:ext uri="{FF2B5EF4-FFF2-40B4-BE49-F238E27FC236}">
                  <a16:creationId xmlns:a16="http://schemas.microsoft.com/office/drawing/2014/main" id="{2579B824-13DC-B29E-301C-B92E9713A39B}"/>
                </a:ext>
              </a:extLst>
            </p:cNvPr>
            <p:cNvSpPr txBox="1"/>
            <p:nvPr/>
          </p:nvSpPr>
          <p:spPr>
            <a:xfrm>
              <a:off x="2751379" y="2993955"/>
              <a:ext cx="673582" cy="307777"/>
            </a:xfrm>
            <a:prstGeom prst="rect">
              <a:avLst/>
            </a:prstGeom>
            <a:noFill/>
          </p:spPr>
          <p:txBody>
            <a:bodyPr wrap="none" rtlCol="0">
              <a:spAutoFit/>
            </a:bodyPr>
            <a:lstStyle/>
            <a:p>
              <a:r>
                <a:rPr lang="en-US" dirty="0">
                  <a:solidFill>
                    <a:schemeClr val="bg1">
                      <a:lumMod val="65000"/>
                    </a:schemeClr>
                  </a:solidFill>
                </a:rPr>
                <a:t>DJP 1</a:t>
              </a:r>
            </a:p>
          </p:txBody>
        </p:sp>
        <p:sp>
          <p:nvSpPr>
            <p:cNvPr id="10" name="TextBox 9">
              <a:extLst>
                <a:ext uri="{FF2B5EF4-FFF2-40B4-BE49-F238E27FC236}">
                  <a16:creationId xmlns:a16="http://schemas.microsoft.com/office/drawing/2014/main" id="{B884D0E2-257C-F406-709A-AC3A47DEBE3C}"/>
                </a:ext>
              </a:extLst>
            </p:cNvPr>
            <p:cNvSpPr txBox="1"/>
            <p:nvPr/>
          </p:nvSpPr>
          <p:spPr>
            <a:xfrm>
              <a:off x="5694213" y="2896032"/>
              <a:ext cx="673582" cy="307777"/>
            </a:xfrm>
            <a:prstGeom prst="rect">
              <a:avLst/>
            </a:prstGeom>
            <a:noFill/>
          </p:spPr>
          <p:txBody>
            <a:bodyPr wrap="none" rtlCol="0">
              <a:spAutoFit/>
            </a:bodyPr>
            <a:lstStyle/>
            <a:p>
              <a:r>
                <a:rPr lang="en-US" dirty="0">
                  <a:solidFill>
                    <a:schemeClr val="bg1">
                      <a:lumMod val="65000"/>
                    </a:schemeClr>
                  </a:solidFill>
                </a:rPr>
                <a:t>DJP 2</a:t>
              </a:r>
            </a:p>
          </p:txBody>
        </p:sp>
        <p:sp>
          <p:nvSpPr>
            <p:cNvPr id="15" name="TextBox 14">
              <a:extLst>
                <a:ext uri="{FF2B5EF4-FFF2-40B4-BE49-F238E27FC236}">
                  <a16:creationId xmlns:a16="http://schemas.microsoft.com/office/drawing/2014/main" id="{101087DB-52EC-8E3F-C0A4-D42337572FBA}"/>
                </a:ext>
              </a:extLst>
            </p:cNvPr>
            <p:cNvSpPr txBox="1"/>
            <p:nvPr/>
          </p:nvSpPr>
          <p:spPr>
            <a:xfrm>
              <a:off x="2671411" y="3301732"/>
              <a:ext cx="2898115" cy="646331"/>
            </a:xfrm>
            <a:prstGeom prst="rect">
              <a:avLst/>
            </a:prstGeom>
            <a:noFill/>
          </p:spPr>
          <p:txBody>
            <a:bodyPr wrap="square" rtlCol="0">
              <a:spAutoFit/>
            </a:bodyPr>
            <a:lstStyle/>
            <a:p>
              <a:r>
                <a:rPr lang="en-US" sz="1200" dirty="0">
                  <a:solidFill>
                    <a:schemeClr val="bg1">
                      <a:lumMod val="65000"/>
                    </a:schemeClr>
                  </a:solidFill>
                </a:rPr>
                <a:t>Completing this cultural task under this principle means we should do or avoid the following</a:t>
              </a:r>
            </a:p>
          </p:txBody>
        </p:sp>
        <p:sp>
          <p:nvSpPr>
            <p:cNvPr id="17" name="TextBox 16">
              <a:extLst>
                <a:ext uri="{FF2B5EF4-FFF2-40B4-BE49-F238E27FC236}">
                  <a16:creationId xmlns:a16="http://schemas.microsoft.com/office/drawing/2014/main" id="{2A4E0D30-82AA-00B3-A6EA-5924B0AD68A0}"/>
                </a:ext>
              </a:extLst>
            </p:cNvPr>
            <p:cNvSpPr txBox="1"/>
            <p:nvPr/>
          </p:nvSpPr>
          <p:spPr>
            <a:xfrm>
              <a:off x="5694213" y="3311930"/>
              <a:ext cx="2898115" cy="646331"/>
            </a:xfrm>
            <a:prstGeom prst="rect">
              <a:avLst/>
            </a:prstGeom>
            <a:noFill/>
          </p:spPr>
          <p:txBody>
            <a:bodyPr wrap="square" rtlCol="0">
              <a:spAutoFit/>
            </a:bodyPr>
            <a:lstStyle/>
            <a:p>
              <a:r>
                <a:rPr lang="en-US" sz="1200" dirty="0">
                  <a:solidFill>
                    <a:schemeClr val="bg1">
                      <a:lumMod val="65000"/>
                    </a:schemeClr>
                  </a:solidFill>
                </a:rPr>
                <a:t>Completing this cultural task under this principle means we should do or avoid the following</a:t>
              </a:r>
            </a:p>
          </p:txBody>
        </p:sp>
        <p:sp>
          <p:nvSpPr>
            <p:cNvPr id="21" name="Rectangle 20">
              <a:extLst>
                <a:ext uri="{FF2B5EF4-FFF2-40B4-BE49-F238E27FC236}">
                  <a16:creationId xmlns:a16="http://schemas.microsoft.com/office/drawing/2014/main" id="{C118B02E-5BD5-D7E1-AB13-60FC64ECECA8}"/>
                </a:ext>
              </a:extLst>
            </p:cNvPr>
            <p:cNvSpPr/>
            <p:nvPr/>
          </p:nvSpPr>
          <p:spPr>
            <a:xfrm>
              <a:off x="2814857" y="4090609"/>
              <a:ext cx="328016" cy="448720"/>
            </a:xfrm>
            <a:prstGeom prst="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rPr>
                <a:t>1</a:t>
              </a:r>
            </a:p>
          </p:txBody>
        </p:sp>
        <p:sp>
          <p:nvSpPr>
            <p:cNvPr id="22" name="Rectangle 21">
              <a:extLst>
                <a:ext uri="{FF2B5EF4-FFF2-40B4-BE49-F238E27FC236}">
                  <a16:creationId xmlns:a16="http://schemas.microsoft.com/office/drawing/2014/main" id="{E986F410-6E96-8F33-C36A-78E5B118957E}"/>
                </a:ext>
              </a:extLst>
            </p:cNvPr>
            <p:cNvSpPr/>
            <p:nvPr/>
          </p:nvSpPr>
          <p:spPr>
            <a:xfrm>
              <a:off x="3249041" y="4090610"/>
              <a:ext cx="343113" cy="443094"/>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rPr>
                <a:t>2</a:t>
              </a:r>
            </a:p>
          </p:txBody>
        </p:sp>
        <p:sp>
          <p:nvSpPr>
            <p:cNvPr id="23" name="Rectangle 22">
              <a:extLst>
                <a:ext uri="{FF2B5EF4-FFF2-40B4-BE49-F238E27FC236}">
                  <a16:creationId xmlns:a16="http://schemas.microsoft.com/office/drawing/2014/main" id="{70719302-EB1A-2D18-1783-F8941A82478A}"/>
                </a:ext>
              </a:extLst>
            </p:cNvPr>
            <p:cNvSpPr/>
            <p:nvPr/>
          </p:nvSpPr>
          <p:spPr>
            <a:xfrm>
              <a:off x="3698323" y="4090610"/>
              <a:ext cx="343114" cy="443094"/>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rPr>
                <a:t>3</a:t>
              </a:r>
            </a:p>
          </p:txBody>
        </p:sp>
        <p:sp>
          <p:nvSpPr>
            <p:cNvPr id="24" name="Rectangle 23">
              <a:extLst>
                <a:ext uri="{FF2B5EF4-FFF2-40B4-BE49-F238E27FC236}">
                  <a16:creationId xmlns:a16="http://schemas.microsoft.com/office/drawing/2014/main" id="{C5887BA4-5363-D13B-9940-2F73E12AA4C9}"/>
                </a:ext>
              </a:extLst>
            </p:cNvPr>
            <p:cNvSpPr/>
            <p:nvPr/>
          </p:nvSpPr>
          <p:spPr>
            <a:xfrm>
              <a:off x="5854607" y="4090608"/>
              <a:ext cx="328016" cy="448720"/>
            </a:xfrm>
            <a:prstGeom prst="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rPr>
                <a:t>1</a:t>
              </a:r>
            </a:p>
          </p:txBody>
        </p:sp>
        <p:sp>
          <p:nvSpPr>
            <p:cNvPr id="25" name="Rectangle 24">
              <a:extLst>
                <a:ext uri="{FF2B5EF4-FFF2-40B4-BE49-F238E27FC236}">
                  <a16:creationId xmlns:a16="http://schemas.microsoft.com/office/drawing/2014/main" id="{FB2EF0BC-4649-D439-23AC-99C45B7837E8}"/>
                </a:ext>
              </a:extLst>
            </p:cNvPr>
            <p:cNvSpPr/>
            <p:nvPr/>
          </p:nvSpPr>
          <p:spPr>
            <a:xfrm>
              <a:off x="6288791" y="4090609"/>
              <a:ext cx="343113" cy="443094"/>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rPr>
                <a:t>2</a:t>
              </a:r>
            </a:p>
          </p:txBody>
        </p:sp>
        <p:sp>
          <p:nvSpPr>
            <p:cNvPr id="26" name="Rectangle 25">
              <a:extLst>
                <a:ext uri="{FF2B5EF4-FFF2-40B4-BE49-F238E27FC236}">
                  <a16:creationId xmlns:a16="http://schemas.microsoft.com/office/drawing/2014/main" id="{6CB2B4FC-7485-D4CD-6210-E2803C4DB91A}"/>
                </a:ext>
              </a:extLst>
            </p:cNvPr>
            <p:cNvSpPr/>
            <p:nvPr/>
          </p:nvSpPr>
          <p:spPr>
            <a:xfrm>
              <a:off x="6738073" y="4090609"/>
              <a:ext cx="343114" cy="443094"/>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rPr>
                <a:t>3</a:t>
              </a:r>
            </a:p>
          </p:txBody>
        </p:sp>
        <p:sp>
          <p:nvSpPr>
            <p:cNvPr id="27" name="Rectangle 26">
              <a:extLst>
                <a:ext uri="{FF2B5EF4-FFF2-40B4-BE49-F238E27FC236}">
                  <a16:creationId xmlns:a16="http://schemas.microsoft.com/office/drawing/2014/main" id="{12906313-7FBA-99A2-4537-729B9EFAB263}"/>
                </a:ext>
              </a:extLst>
            </p:cNvPr>
            <p:cNvSpPr/>
            <p:nvPr/>
          </p:nvSpPr>
          <p:spPr>
            <a:xfrm>
              <a:off x="4132408" y="4090608"/>
              <a:ext cx="328016" cy="448720"/>
            </a:xfrm>
            <a:prstGeom prst="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rPr>
                <a:t>4</a:t>
              </a:r>
            </a:p>
          </p:txBody>
        </p:sp>
        <p:sp>
          <p:nvSpPr>
            <p:cNvPr id="28" name="Rectangle 27">
              <a:extLst>
                <a:ext uri="{FF2B5EF4-FFF2-40B4-BE49-F238E27FC236}">
                  <a16:creationId xmlns:a16="http://schemas.microsoft.com/office/drawing/2014/main" id="{BA3099BE-C44B-4C6F-B090-D25EDE357BA7}"/>
                </a:ext>
              </a:extLst>
            </p:cNvPr>
            <p:cNvSpPr/>
            <p:nvPr/>
          </p:nvSpPr>
          <p:spPr>
            <a:xfrm>
              <a:off x="4566592" y="4090609"/>
              <a:ext cx="343113" cy="443094"/>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rPr>
                <a:t>5</a:t>
              </a:r>
            </a:p>
          </p:txBody>
        </p:sp>
        <p:sp>
          <p:nvSpPr>
            <p:cNvPr id="29" name="Rectangle 28">
              <a:extLst>
                <a:ext uri="{FF2B5EF4-FFF2-40B4-BE49-F238E27FC236}">
                  <a16:creationId xmlns:a16="http://schemas.microsoft.com/office/drawing/2014/main" id="{543B07C5-9F95-BD7D-AF41-680EC8FF6CE1}"/>
                </a:ext>
              </a:extLst>
            </p:cNvPr>
            <p:cNvSpPr/>
            <p:nvPr/>
          </p:nvSpPr>
          <p:spPr>
            <a:xfrm>
              <a:off x="5015874" y="4090609"/>
              <a:ext cx="343114" cy="443094"/>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rPr>
                <a:t>6</a:t>
              </a:r>
            </a:p>
          </p:txBody>
        </p:sp>
        <p:sp>
          <p:nvSpPr>
            <p:cNvPr id="30" name="Rectangle 29">
              <a:extLst>
                <a:ext uri="{FF2B5EF4-FFF2-40B4-BE49-F238E27FC236}">
                  <a16:creationId xmlns:a16="http://schemas.microsoft.com/office/drawing/2014/main" id="{74B7FF34-2CF1-2A1C-BA1F-B2710EFEF040}"/>
                </a:ext>
              </a:extLst>
            </p:cNvPr>
            <p:cNvSpPr/>
            <p:nvPr/>
          </p:nvSpPr>
          <p:spPr>
            <a:xfrm>
              <a:off x="7181840" y="4090608"/>
              <a:ext cx="328016" cy="448720"/>
            </a:xfrm>
            <a:prstGeom prst="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rPr>
                <a:t>4</a:t>
              </a:r>
            </a:p>
          </p:txBody>
        </p:sp>
        <p:sp>
          <p:nvSpPr>
            <p:cNvPr id="31" name="Rectangle 30">
              <a:extLst>
                <a:ext uri="{FF2B5EF4-FFF2-40B4-BE49-F238E27FC236}">
                  <a16:creationId xmlns:a16="http://schemas.microsoft.com/office/drawing/2014/main" id="{FD2E984E-431B-CE83-6348-5D4E05727EF7}"/>
                </a:ext>
              </a:extLst>
            </p:cNvPr>
            <p:cNvSpPr/>
            <p:nvPr/>
          </p:nvSpPr>
          <p:spPr>
            <a:xfrm>
              <a:off x="7616024" y="4090609"/>
              <a:ext cx="343113" cy="443094"/>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rPr>
                <a:t>5</a:t>
              </a:r>
            </a:p>
          </p:txBody>
        </p:sp>
        <p:sp>
          <p:nvSpPr>
            <p:cNvPr id="32" name="Rectangle 31">
              <a:extLst>
                <a:ext uri="{FF2B5EF4-FFF2-40B4-BE49-F238E27FC236}">
                  <a16:creationId xmlns:a16="http://schemas.microsoft.com/office/drawing/2014/main" id="{F72597BE-52B6-73EF-317B-E2509193FF8C}"/>
                </a:ext>
              </a:extLst>
            </p:cNvPr>
            <p:cNvSpPr/>
            <p:nvPr/>
          </p:nvSpPr>
          <p:spPr>
            <a:xfrm>
              <a:off x="8065306" y="4090609"/>
              <a:ext cx="343114" cy="443094"/>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rPr>
                <a:t>6</a:t>
              </a:r>
            </a:p>
          </p:txBody>
        </p:sp>
      </p:grpSp>
      <p:sp>
        <p:nvSpPr>
          <p:cNvPr id="4" name="Slide Number Placeholder 3">
            <a:extLst>
              <a:ext uri="{FF2B5EF4-FFF2-40B4-BE49-F238E27FC236}">
                <a16:creationId xmlns:a16="http://schemas.microsoft.com/office/drawing/2014/main" id="{D5438512-DC2B-0EA1-ACB3-B7C0C3597B4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39</a:t>
            </a:fld>
            <a:endParaRPr lang="en-US"/>
          </a:p>
        </p:txBody>
      </p:sp>
    </p:spTree>
    <p:extLst>
      <p:ext uri="{BB962C8B-B14F-4D97-AF65-F5344CB8AC3E}">
        <p14:creationId xmlns:p14="http://schemas.microsoft.com/office/powerpoint/2010/main" val="5193896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3"/>
          <p:cNvSpPr txBox="1">
            <a:spLocks noGrp="1"/>
          </p:cNvSpPr>
          <p:nvPr>
            <p:ph type="title"/>
          </p:nvPr>
        </p:nvSpPr>
        <p:spPr>
          <a:xfrm>
            <a:off x="536860" y="1549936"/>
            <a:ext cx="8336975" cy="797070"/>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rgbClr val="003764"/>
              </a:buClr>
              <a:buSzPts val="3500"/>
              <a:buFont typeface="Arial"/>
              <a:buNone/>
            </a:pPr>
            <a:r>
              <a:rPr lang="en-US"/>
              <a:t>Learning objectives</a:t>
            </a:r>
            <a:endParaRPr/>
          </a:p>
        </p:txBody>
      </p:sp>
      <p:sp>
        <p:nvSpPr>
          <p:cNvPr id="136" name="Google Shape;136;p3"/>
          <p:cNvSpPr txBox="1">
            <a:spLocks noGrp="1"/>
          </p:cNvSpPr>
          <p:nvPr>
            <p:ph type="body" idx="1"/>
          </p:nvPr>
        </p:nvSpPr>
        <p:spPr>
          <a:xfrm>
            <a:off x="536860" y="2415155"/>
            <a:ext cx="8336975" cy="3757046"/>
          </a:xfrm>
          <a:prstGeom prst="rect">
            <a:avLst/>
          </a:prstGeom>
          <a:noFill/>
          <a:ln>
            <a:noFill/>
          </a:ln>
        </p:spPr>
        <p:txBody>
          <a:bodyPr spcFirstLastPara="1" wrap="square" lIns="91425" tIns="91425" rIns="91425" bIns="91425" anchor="t" anchorCtr="0">
            <a:noAutofit/>
          </a:bodyPr>
          <a:lstStyle/>
          <a:p>
            <a:pPr marL="457200" marR="0" lvl="0" indent="-406400" algn="l" rtl="0">
              <a:lnSpc>
                <a:spcPct val="90000"/>
              </a:lnSpc>
              <a:spcBef>
                <a:spcPts val="1000"/>
              </a:spcBef>
              <a:spcAft>
                <a:spcPts val="0"/>
              </a:spcAft>
              <a:buClr>
                <a:srgbClr val="003764"/>
              </a:buClr>
              <a:buSzPts val="2800"/>
              <a:buFont typeface="Arial"/>
              <a:buChar char="•"/>
            </a:pPr>
            <a:r>
              <a:rPr lang="en-US" sz="2400" dirty="0"/>
              <a:t>Define the difference between the disability equity framework and the disability justice framework and why it makes a difference.</a:t>
            </a:r>
            <a:endParaRPr sz="2400" dirty="0"/>
          </a:p>
          <a:p>
            <a:pPr marL="457200" marR="0" lvl="0" indent="-406400" algn="l" rtl="0">
              <a:lnSpc>
                <a:spcPct val="90000"/>
              </a:lnSpc>
              <a:spcBef>
                <a:spcPts val="1000"/>
              </a:spcBef>
              <a:spcAft>
                <a:spcPts val="0"/>
              </a:spcAft>
              <a:buClr>
                <a:srgbClr val="003764"/>
              </a:buClr>
              <a:buSzPts val="2800"/>
              <a:buFont typeface="Arial"/>
              <a:buChar char="•"/>
            </a:pPr>
            <a:r>
              <a:rPr lang="en-US" sz="2400" dirty="0"/>
              <a:t>Explore the ten principles of disability justice concerning educational practices and theories.</a:t>
            </a:r>
            <a:endParaRPr sz="2400" dirty="0"/>
          </a:p>
          <a:p>
            <a:pPr marL="457200" marR="0" lvl="0" indent="-406400" algn="l" rtl="0">
              <a:lnSpc>
                <a:spcPct val="90000"/>
              </a:lnSpc>
              <a:spcBef>
                <a:spcPts val="1000"/>
              </a:spcBef>
              <a:spcAft>
                <a:spcPts val="0"/>
              </a:spcAft>
              <a:buClr>
                <a:srgbClr val="003764"/>
              </a:buClr>
              <a:buSzPts val="2800"/>
              <a:buFont typeface="Arial"/>
              <a:buChar char="•"/>
            </a:pPr>
            <a:r>
              <a:rPr lang="en-US" sz="2400" dirty="0"/>
              <a:t>Work through analyzing and preparing disability justice initiatives.</a:t>
            </a:r>
            <a:endParaRPr sz="2400" dirty="0"/>
          </a:p>
          <a:p>
            <a:pPr marL="457200" marR="0" lvl="0" indent="-406400" algn="l" rtl="0">
              <a:lnSpc>
                <a:spcPct val="90000"/>
              </a:lnSpc>
              <a:spcBef>
                <a:spcPts val="1000"/>
              </a:spcBef>
              <a:spcAft>
                <a:spcPts val="0"/>
              </a:spcAft>
              <a:buClr>
                <a:srgbClr val="003764"/>
              </a:buClr>
              <a:buSzPts val="2800"/>
              <a:buFont typeface="Arial"/>
              <a:buChar char="•"/>
            </a:pPr>
            <a:r>
              <a:rPr lang="en-US" sz="2400" dirty="0"/>
              <a:t>Work through evaluating and continuing disability justice work within your departments/units/institutions.</a:t>
            </a:r>
            <a:endParaRPr sz="2400" dirty="0"/>
          </a:p>
        </p:txBody>
      </p:sp>
      <p:sp>
        <p:nvSpPr>
          <p:cNvPr id="137" name="Google Shape;137;p3"/>
          <p:cNvSpPr txBox="1">
            <a:spLocks noGrp="1"/>
          </p:cNvSpPr>
          <p:nvPr>
            <p:ph type="sldNum" idx="12"/>
          </p:nvPr>
        </p:nvSpPr>
        <p:spPr>
          <a:xfrm>
            <a:off x="8406245" y="6483926"/>
            <a:ext cx="467590" cy="237549"/>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100"/>
              <a:buNone/>
            </a:pPr>
            <a:fld id="{00000000-1234-1234-1234-123412341234}" type="slidenum">
              <a:rPr lang="en-US"/>
              <a:t>4</a:t>
            </a:fld>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Google Shape;338;p49"/>
          <p:cNvSpPr txBox="1">
            <a:spLocks noGrp="1"/>
          </p:cNvSpPr>
          <p:nvPr>
            <p:ph type="title"/>
          </p:nvPr>
        </p:nvSpPr>
        <p:spPr>
          <a:xfrm>
            <a:off x="403522" y="3249961"/>
            <a:ext cx="8337000" cy="797100"/>
          </a:xfrm>
          <a:prstGeom prst="rect">
            <a:avLst/>
          </a:prstGeom>
          <a:noFill/>
          <a:ln>
            <a:noFill/>
          </a:ln>
        </p:spPr>
        <p:txBody>
          <a:bodyPr spcFirstLastPara="1" wrap="square" lIns="91425" tIns="91425" rIns="91425" bIns="91425" anchor="t" anchorCtr="0">
            <a:noAutofit/>
          </a:bodyPr>
          <a:lstStyle/>
          <a:p>
            <a:pPr marL="0" marR="0" lvl="0" indent="0" algn="ctr" rtl="0">
              <a:lnSpc>
                <a:spcPct val="90000"/>
              </a:lnSpc>
              <a:spcBef>
                <a:spcPts val="0"/>
              </a:spcBef>
              <a:spcAft>
                <a:spcPts val="0"/>
              </a:spcAft>
              <a:buClr>
                <a:srgbClr val="003764"/>
              </a:buClr>
              <a:buSzPts val="3500"/>
              <a:buFont typeface="Arial"/>
              <a:buNone/>
            </a:pPr>
            <a:r>
              <a:rPr lang="en-US" dirty="0"/>
              <a:t>Break 3? </a:t>
            </a:r>
            <a:endParaRPr dirty="0"/>
          </a:p>
        </p:txBody>
      </p:sp>
      <p:sp>
        <p:nvSpPr>
          <p:cNvPr id="339" name="Google Shape;339;p49"/>
          <p:cNvSpPr txBox="1">
            <a:spLocks noGrp="1"/>
          </p:cNvSpPr>
          <p:nvPr>
            <p:ph type="sldNum" idx="12"/>
          </p:nvPr>
        </p:nvSpPr>
        <p:spPr>
          <a:xfrm>
            <a:off x="8406245" y="6483926"/>
            <a:ext cx="467590" cy="237549"/>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100"/>
              <a:buNone/>
            </a:pPr>
            <a:fld id="{00000000-1234-1234-1234-123412341234}" type="slidenum">
              <a:rPr lang="en-US"/>
              <a:t>40</a:t>
            </a:fld>
            <a:endParaRPr/>
          </a:p>
        </p:txBody>
      </p:sp>
    </p:spTree>
    <p:extLst>
      <p:ext uri="{BB962C8B-B14F-4D97-AF65-F5344CB8AC3E}">
        <p14:creationId xmlns:p14="http://schemas.microsoft.com/office/powerpoint/2010/main" val="213090100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A437C1-7A91-33CF-3AF6-51BC3801959E}"/>
              </a:ext>
            </a:extLst>
          </p:cNvPr>
          <p:cNvSpPr>
            <a:spLocks noGrp="1"/>
          </p:cNvSpPr>
          <p:nvPr>
            <p:ph type="title"/>
          </p:nvPr>
        </p:nvSpPr>
        <p:spPr/>
        <p:txBody>
          <a:bodyPr/>
          <a:lstStyle/>
          <a:p>
            <a:r>
              <a:rPr lang="en-US" sz="3600" dirty="0"/>
              <a:t>Tour of the round tables</a:t>
            </a:r>
            <a:endParaRPr lang="en-US" dirty="0"/>
          </a:p>
        </p:txBody>
      </p:sp>
      <p:sp>
        <p:nvSpPr>
          <p:cNvPr id="3" name="Text Placeholder 2">
            <a:extLst>
              <a:ext uri="{FF2B5EF4-FFF2-40B4-BE49-F238E27FC236}">
                <a16:creationId xmlns:a16="http://schemas.microsoft.com/office/drawing/2014/main" id="{48403EDB-A474-5652-C5DB-6C1C3D5B786E}"/>
              </a:ext>
            </a:extLst>
          </p:cNvPr>
          <p:cNvSpPr>
            <a:spLocks noGrp="1"/>
          </p:cNvSpPr>
          <p:nvPr>
            <p:ph type="body" idx="1"/>
          </p:nvPr>
        </p:nvSpPr>
        <p:spPr>
          <a:xfrm>
            <a:off x="536861" y="2177648"/>
            <a:ext cx="4533904" cy="3757046"/>
          </a:xfrm>
        </p:spPr>
        <p:txBody>
          <a:bodyPr/>
          <a:lstStyle/>
          <a:p>
            <a:r>
              <a:rPr lang="en-US" sz="2400" dirty="0"/>
              <a:t>Now visit other groups principles and read over the cultural task and the principles they worked with. </a:t>
            </a:r>
          </a:p>
          <a:p>
            <a:r>
              <a:rPr lang="en-US" sz="2400" dirty="0"/>
              <a:t>Using the pink sticky note.  Write down ways you would deal with the listed anxieties, assumptions, or attachments.   </a:t>
            </a:r>
          </a:p>
          <a:p>
            <a:r>
              <a:rPr lang="en-US" sz="2400" dirty="0"/>
              <a:t>Place it under the Blue, Green, and Yellow notes. </a:t>
            </a:r>
          </a:p>
        </p:txBody>
      </p:sp>
      <p:sp>
        <p:nvSpPr>
          <p:cNvPr id="4" name="Slide Number Placeholder 3">
            <a:extLst>
              <a:ext uri="{FF2B5EF4-FFF2-40B4-BE49-F238E27FC236}">
                <a16:creationId xmlns:a16="http://schemas.microsoft.com/office/drawing/2014/main" id="{3AC15DDC-8C81-630A-E715-859DB48F15D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41</a:t>
            </a:fld>
            <a:endParaRPr lang="en-US"/>
          </a:p>
        </p:txBody>
      </p:sp>
      <p:grpSp>
        <p:nvGrpSpPr>
          <p:cNvPr id="5" name="Group 4">
            <a:extLst>
              <a:ext uri="{FF2B5EF4-FFF2-40B4-BE49-F238E27FC236}">
                <a16:creationId xmlns:a16="http://schemas.microsoft.com/office/drawing/2014/main" id="{1AB8319A-EE3C-ACD8-83AA-9CDB3A034008}"/>
              </a:ext>
              <a:ext uri="{C183D7F6-B498-43B3-948B-1728B52AA6E4}">
                <adec:decorative xmlns:adec="http://schemas.microsoft.com/office/drawing/2017/decorative" val="1"/>
              </a:ext>
            </a:extLst>
          </p:cNvPr>
          <p:cNvGrpSpPr/>
          <p:nvPr/>
        </p:nvGrpSpPr>
        <p:grpSpPr>
          <a:xfrm>
            <a:off x="5070765" y="2347006"/>
            <a:ext cx="3896341" cy="4308074"/>
            <a:chOff x="2607159" y="2058879"/>
            <a:chExt cx="6163293" cy="4288170"/>
          </a:xfrm>
        </p:grpSpPr>
        <p:grpSp>
          <p:nvGrpSpPr>
            <p:cNvPr id="6" name="Group 5">
              <a:extLst>
                <a:ext uri="{FF2B5EF4-FFF2-40B4-BE49-F238E27FC236}">
                  <a16:creationId xmlns:a16="http://schemas.microsoft.com/office/drawing/2014/main" id="{B6F332BC-550A-C965-53D5-283628936EC1}"/>
                </a:ext>
              </a:extLst>
            </p:cNvPr>
            <p:cNvGrpSpPr/>
            <p:nvPr/>
          </p:nvGrpSpPr>
          <p:grpSpPr>
            <a:xfrm>
              <a:off x="2607159" y="2058879"/>
              <a:ext cx="6163293" cy="4288170"/>
              <a:chOff x="5379522" y="2244436"/>
              <a:chExt cx="2636322" cy="3823855"/>
            </a:xfrm>
          </p:grpSpPr>
          <p:sp>
            <p:nvSpPr>
              <p:cNvPr id="23" name="Rectangle 22">
                <a:extLst>
                  <a:ext uri="{FF2B5EF4-FFF2-40B4-BE49-F238E27FC236}">
                    <a16:creationId xmlns:a16="http://schemas.microsoft.com/office/drawing/2014/main" id="{464AB983-E25B-E7E7-74CD-E8CC267AE46B}"/>
                  </a:ext>
                </a:extLst>
              </p:cNvPr>
              <p:cNvSpPr/>
              <p:nvPr/>
            </p:nvSpPr>
            <p:spPr>
              <a:xfrm>
                <a:off x="5379522" y="2244436"/>
                <a:ext cx="2636322" cy="3823855"/>
              </a:xfrm>
              <a:prstGeom prst="rect">
                <a:avLst/>
              </a:prstGeom>
              <a:solidFill>
                <a:schemeClr val="bg1"/>
              </a:solidFill>
              <a:ln>
                <a:solidFill>
                  <a:schemeClr val="tx2">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a:extLst>
                  <a:ext uri="{FF2B5EF4-FFF2-40B4-BE49-F238E27FC236}">
                    <a16:creationId xmlns:a16="http://schemas.microsoft.com/office/drawing/2014/main" id="{84554658-AAF3-9BC1-5A14-4730EE1E4F37}"/>
                  </a:ext>
                </a:extLst>
              </p:cNvPr>
              <p:cNvSpPr txBox="1"/>
              <p:nvPr/>
            </p:nvSpPr>
            <p:spPr>
              <a:xfrm>
                <a:off x="6239478" y="2244436"/>
                <a:ext cx="916409" cy="272264"/>
              </a:xfrm>
              <a:prstGeom prst="rect">
                <a:avLst/>
              </a:prstGeom>
              <a:noFill/>
              <a:ln>
                <a:solidFill>
                  <a:schemeClr val="tx2">
                    <a:lumMod val="90000"/>
                  </a:schemeClr>
                </a:solidFill>
              </a:ln>
            </p:spPr>
            <p:txBody>
              <a:bodyPr wrap="square" rtlCol="0">
                <a:spAutoFit/>
              </a:bodyPr>
              <a:lstStyle/>
              <a:p>
                <a:pPr algn="ctr"/>
                <a:r>
                  <a:rPr lang="en-US" dirty="0">
                    <a:solidFill>
                      <a:schemeClr val="bg1">
                        <a:lumMod val="65000"/>
                      </a:schemeClr>
                    </a:solidFill>
                  </a:rPr>
                  <a:t>Groups Name</a:t>
                </a:r>
              </a:p>
            </p:txBody>
          </p:sp>
          <p:sp>
            <p:nvSpPr>
              <p:cNvPr id="25" name="TextBox 24">
                <a:extLst>
                  <a:ext uri="{FF2B5EF4-FFF2-40B4-BE49-F238E27FC236}">
                    <a16:creationId xmlns:a16="http://schemas.microsoft.com/office/drawing/2014/main" id="{0475C8F9-4D22-51EC-19E1-9332FC6A4CC0}"/>
                  </a:ext>
                </a:extLst>
              </p:cNvPr>
              <p:cNvSpPr txBox="1"/>
              <p:nvPr/>
            </p:nvSpPr>
            <p:spPr>
              <a:xfrm>
                <a:off x="6034014" y="2581454"/>
                <a:ext cx="1339866" cy="272264"/>
              </a:xfrm>
              <a:prstGeom prst="rect">
                <a:avLst/>
              </a:prstGeom>
              <a:noFill/>
              <a:ln>
                <a:solidFill>
                  <a:schemeClr val="tx2">
                    <a:lumMod val="90000"/>
                  </a:schemeClr>
                </a:solidFill>
              </a:ln>
            </p:spPr>
            <p:txBody>
              <a:bodyPr wrap="square" rtlCol="0">
                <a:spAutoFit/>
              </a:bodyPr>
              <a:lstStyle/>
              <a:p>
                <a:pPr algn="ctr"/>
                <a:r>
                  <a:rPr lang="en-US" dirty="0">
                    <a:solidFill>
                      <a:schemeClr val="bg1">
                        <a:lumMod val="65000"/>
                      </a:schemeClr>
                    </a:solidFill>
                  </a:rPr>
                  <a:t>Groups Cultural Task</a:t>
                </a:r>
              </a:p>
            </p:txBody>
          </p:sp>
          <p:cxnSp>
            <p:nvCxnSpPr>
              <p:cNvPr id="26" name="Straight Arrow Connector 25">
                <a:extLst>
                  <a:ext uri="{FF2B5EF4-FFF2-40B4-BE49-F238E27FC236}">
                    <a16:creationId xmlns:a16="http://schemas.microsoft.com/office/drawing/2014/main" id="{7BCD00A2-8F8A-0A6C-C6E8-BFB62FF8B237}"/>
                  </a:ext>
                </a:extLst>
              </p:cNvPr>
              <p:cNvCxnSpPr/>
              <p:nvPr/>
            </p:nvCxnSpPr>
            <p:spPr>
              <a:xfrm>
                <a:off x="5438896" y="2980707"/>
                <a:ext cx="2517569" cy="0"/>
              </a:xfrm>
              <a:prstGeom prst="straightConnector1">
                <a:avLst/>
              </a:prstGeom>
              <a:ln>
                <a:solidFill>
                  <a:schemeClr val="tx2">
                    <a:lumMod val="90000"/>
                  </a:schemeClr>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86422ACC-1FF4-2062-3C05-6C0A854DB225}"/>
                  </a:ext>
                </a:extLst>
              </p:cNvPr>
              <p:cNvCxnSpPr/>
              <p:nvPr/>
            </p:nvCxnSpPr>
            <p:spPr>
              <a:xfrm>
                <a:off x="6697681" y="3111336"/>
                <a:ext cx="0" cy="2660073"/>
              </a:xfrm>
              <a:prstGeom prst="straightConnector1">
                <a:avLst/>
              </a:prstGeom>
              <a:ln>
                <a:solidFill>
                  <a:schemeClr val="tx2">
                    <a:lumMod val="90000"/>
                  </a:schemeClr>
                </a:solidFill>
                <a:tailEnd type="triangl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sp>
          <p:nvSpPr>
            <p:cNvPr id="7" name="TextBox 6">
              <a:extLst>
                <a:ext uri="{FF2B5EF4-FFF2-40B4-BE49-F238E27FC236}">
                  <a16:creationId xmlns:a16="http://schemas.microsoft.com/office/drawing/2014/main" id="{92BF2106-998A-FCCA-A69F-9E30510DF622}"/>
                </a:ext>
              </a:extLst>
            </p:cNvPr>
            <p:cNvSpPr txBox="1"/>
            <p:nvPr/>
          </p:nvSpPr>
          <p:spPr>
            <a:xfrm>
              <a:off x="2747015" y="2921452"/>
              <a:ext cx="673581" cy="307777"/>
            </a:xfrm>
            <a:prstGeom prst="rect">
              <a:avLst/>
            </a:prstGeom>
            <a:noFill/>
          </p:spPr>
          <p:txBody>
            <a:bodyPr wrap="none" rtlCol="0">
              <a:spAutoFit/>
            </a:bodyPr>
            <a:lstStyle/>
            <a:p>
              <a:r>
                <a:rPr lang="en-US" dirty="0">
                  <a:solidFill>
                    <a:schemeClr val="bg1">
                      <a:lumMod val="65000"/>
                    </a:schemeClr>
                  </a:solidFill>
                </a:rPr>
                <a:t>DJP 1</a:t>
              </a:r>
            </a:p>
          </p:txBody>
        </p:sp>
        <p:sp>
          <p:nvSpPr>
            <p:cNvPr id="8" name="TextBox 7">
              <a:extLst>
                <a:ext uri="{FF2B5EF4-FFF2-40B4-BE49-F238E27FC236}">
                  <a16:creationId xmlns:a16="http://schemas.microsoft.com/office/drawing/2014/main" id="{116BBDE6-DB20-62EA-DE27-EE646A8E2B6E}"/>
                </a:ext>
              </a:extLst>
            </p:cNvPr>
            <p:cNvSpPr txBox="1"/>
            <p:nvPr/>
          </p:nvSpPr>
          <p:spPr>
            <a:xfrm>
              <a:off x="5694213" y="2896032"/>
              <a:ext cx="673582" cy="307777"/>
            </a:xfrm>
            <a:prstGeom prst="rect">
              <a:avLst/>
            </a:prstGeom>
            <a:noFill/>
          </p:spPr>
          <p:txBody>
            <a:bodyPr wrap="none" rtlCol="0">
              <a:spAutoFit/>
            </a:bodyPr>
            <a:lstStyle/>
            <a:p>
              <a:r>
                <a:rPr lang="en-US" dirty="0">
                  <a:solidFill>
                    <a:schemeClr val="bg1">
                      <a:lumMod val="65000"/>
                    </a:schemeClr>
                  </a:solidFill>
                </a:rPr>
                <a:t>DJP 2</a:t>
              </a:r>
            </a:p>
          </p:txBody>
        </p:sp>
        <p:sp>
          <p:nvSpPr>
            <p:cNvPr id="9" name="TextBox 8">
              <a:extLst>
                <a:ext uri="{FF2B5EF4-FFF2-40B4-BE49-F238E27FC236}">
                  <a16:creationId xmlns:a16="http://schemas.microsoft.com/office/drawing/2014/main" id="{3BA0D20D-B62A-E13B-ADAB-7F1F5E35AA0C}"/>
                </a:ext>
              </a:extLst>
            </p:cNvPr>
            <p:cNvSpPr txBox="1"/>
            <p:nvPr/>
          </p:nvSpPr>
          <p:spPr>
            <a:xfrm>
              <a:off x="2746707" y="3203810"/>
              <a:ext cx="2898116" cy="704615"/>
            </a:xfrm>
            <a:prstGeom prst="rect">
              <a:avLst/>
            </a:prstGeom>
            <a:noFill/>
          </p:spPr>
          <p:txBody>
            <a:bodyPr wrap="square" rtlCol="0">
              <a:spAutoFit/>
            </a:bodyPr>
            <a:lstStyle/>
            <a:p>
              <a:r>
                <a:rPr lang="en-US" sz="1000" dirty="0">
                  <a:solidFill>
                    <a:schemeClr val="bg1">
                      <a:lumMod val="65000"/>
                    </a:schemeClr>
                  </a:solidFill>
                </a:rPr>
                <a:t>Completing this cultural task under this principle means we should do or avoid the following</a:t>
              </a:r>
            </a:p>
          </p:txBody>
        </p:sp>
        <p:sp>
          <p:nvSpPr>
            <p:cNvPr id="10" name="TextBox 9">
              <a:extLst>
                <a:ext uri="{FF2B5EF4-FFF2-40B4-BE49-F238E27FC236}">
                  <a16:creationId xmlns:a16="http://schemas.microsoft.com/office/drawing/2014/main" id="{BDF6D9CB-6E9C-7F35-A407-2A2C836D0BE6}"/>
                </a:ext>
              </a:extLst>
            </p:cNvPr>
            <p:cNvSpPr txBox="1"/>
            <p:nvPr/>
          </p:nvSpPr>
          <p:spPr>
            <a:xfrm>
              <a:off x="5711308" y="3229178"/>
              <a:ext cx="2898116" cy="704615"/>
            </a:xfrm>
            <a:prstGeom prst="rect">
              <a:avLst/>
            </a:prstGeom>
            <a:noFill/>
          </p:spPr>
          <p:txBody>
            <a:bodyPr wrap="square" rtlCol="0">
              <a:spAutoFit/>
            </a:bodyPr>
            <a:lstStyle/>
            <a:p>
              <a:r>
                <a:rPr lang="en-US" sz="1000" dirty="0">
                  <a:solidFill>
                    <a:schemeClr val="bg1">
                      <a:lumMod val="65000"/>
                    </a:schemeClr>
                  </a:solidFill>
                </a:rPr>
                <a:t>Completing this cultural task under this principle means we should do or avoid the following</a:t>
              </a:r>
            </a:p>
          </p:txBody>
        </p:sp>
        <p:sp>
          <p:nvSpPr>
            <p:cNvPr id="11" name="Rectangle 10">
              <a:extLst>
                <a:ext uri="{FF2B5EF4-FFF2-40B4-BE49-F238E27FC236}">
                  <a16:creationId xmlns:a16="http://schemas.microsoft.com/office/drawing/2014/main" id="{13A526E0-40F7-3A44-C2F1-562B8FF8FAF1}"/>
                </a:ext>
              </a:extLst>
            </p:cNvPr>
            <p:cNvSpPr/>
            <p:nvPr/>
          </p:nvSpPr>
          <p:spPr>
            <a:xfrm>
              <a:off x="2814857" y="4090609"/>
              <a:ext cx="328016" cy="448720"/>
            </a:xfrm>
            <a:prstGeom prst="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00" dirty="0">
                <a:solidFill>
                  <a:schemeClr val="tx1"/>
                </a:solidFill>
              </a:endParaRPr>
            </a:p>
          </p:txBody>
        </p:sp>
        <p:sp>
          <p:nvSpPr>
            <p:cNvPr id="12" name="Rectangle 11">
              <a:extLst>
                <a:ext uri="{FF2B5EF4-FFF2-40B4-BE49-F238E27FC236}">
                  <a16:creationId xmlns:a16="http://schemas.microsoft.com/office/drawing/2014/main" id="{35BD5568-AA6E-0AA9-DB30-40A3E5C9A94E}"/>
                </a:ext>
              </a:extLst>
            </p:cNvPr>
            <p:cNvSpPr/>
            <p:nvPr/>
          </p:nvSpPr>
          <p:spPr>
            <a:xfrm>
              <a:off x="3249041" y="4090610"/>
              <a:ext cx="343113" cy="443094"/>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00" dirty="0">
                <a:solidFill>
                  <a:schemeClr val="tx1"/>
                </a:solidFill>
              </a:endParaRPr>
            </a:p>
          </p:txBody>
        </p:sp>
        <p:sp>
          <p:nvSpPr>
            <p:cNvPr id="13" name="Rectangle 12">
              <a:extLst>
                <a:ext uri="{FF2B5EF4-FFF2-40B4-BE49-F238E27FC236}">
                  <a16:creationId xmlns:a16="http://schemas.microsoft.com/office/drawing/2014/main" id="{234DF7B8-DEA2-A9F0-4A31-0FE0565D0037}"/>
                </a:ext>
              </a:extLst>
            </p:cNvPr>
            <p:cNvSpPr/>
            <p:nvPr/>
          </p:nvSpPr>
          <p:spPr>
            <a:xfrm>
              <a:off x="3698323" y="4090610"/>
              <a:ext cx="343114" cy="443094"/>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00" dirty="0">
                <a:solidFill>
                  <a:schemeClr val="tx1"/>
                </a:solidFill>
              </a:endParaRPr>
            </a:p>
          </p:txBody>
        </p:sp>
        <p:sp>
          <p:nvSpPr>
            <p:cNvPr id="14" name="Rectangle 13">
              <a:extLst>
                <a:ext uri="{FF2B5EF4-FFF2-40B4-BE49-F238E27FC236}">
                  <a16:creationId xmlns:a16="http://schemas.microsoft.com/office/drawing/2014/main" id="{4E268521-8DCA-D4D5-4E00-17178591364C}"/>
                </a:ext>
              </a:extLst>
            </p:cNvPr>
            <p:cNvSpPr/>
            <p:nvPr/>
          </p:nvSpPr>
          <p:spPr>
            <a:xfrm>
              <a:off x="5854607" y="4090608"/>
              <a:ext cx="328016" cy="448720"/>
            </a:xfrm>
            <a:prstGeom prst="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00" dirty="0">
                <a:solidFill>
                  <a:schemeClr val="tx1"/>
                </a:solidFill>
              </a:endParaRPr>
            </a:p>
          </p:txBody>
        </p:sp>
        <p:sp>
          <p:nvSpPr>
            <p:cNvPr id="15" name="Rectangle 14">
              <a:extLst>
                <a:ext uri="{FF2B5EF4-FFF2-40B4-BE49-F238E27FC236}">
                  <a16:creationId xmlns:a16="http://schemas.microsoft.com/office/drawing/2014/main" id="{7AB6663F-7E98-6928-837A-4B8C4FF09F29}"/>
                </a:ext>
              </a:extLst>
            </p:cNvPr>
            <p:cNvSpPr/>
            <p:nvPr/>
          </p:nvSpPr>
          <p:spPr>
            <a:xfrm>
              <a:off x="6288791" y="4090609"/>
              <a:ext cx="343113" cy="443094"/>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00" dirty="0">
                <a:solidFill>
                  <a:schemeClr val="tx1"/>
                </a:solidFill>
              </a:endParaRPr>
            </a:p>
          </p:txBody>
        </p:sp>
        <p:sp>
          <p:nvSpPr>
            <p:cNvPr id="16" name="Rectangle 15">
              <a:extLst>
                <a:ext uri="{FF2B5EF4-FFF2-40B4-BE49-F238E27FC236}">
                  <a16:creationId xmlns:a16="http://schemas.microsoft.com/office/drawing/2014/main" id="{9CE8BC6A-5717-4107-2C9E-D55B3A8891D5}"/>
                </a:ext>
              </a:extLst>
            </p:cNvPr>
            <p:cNvSpPr/>
            <p:nvPr/>
          </p:nvSpPr>
          <p:spPr>
            <a:xfrm>
              <a:off x="6738073" y="4090609"/>
              <a:ext cx="343114" cy="443094"/>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00" dirty="0">
                <a:solidFill>
                  <a:schemeClr val="tx1"/>
                </a:solidFill>
              </a:endParaRPr>
            </a:p>
          </p:txBody>
        </p:sp>
        <p:sp>
          <p:nvSpPr>
            <p:cNvPr id="17" name="Rectangle 16">
              <a:extLst>
                <a:ext uri="{FF2B5EF4-FFF2-40B4-BE49-F238E27FC236}">
                  <a16:creationId xmlns:a16="http://schemas.microsoft.com/office/drawing/2014/main" id="{4819F821-763E-4618-4F6F-55F15D381312}"/>
                </a:ext>
              </a:extLst>
            </p:cNvPr>
            <p:cNvSpPr/>
            <p:nvPr/>
          </p:nvSpPr>
          <p:spPr>
            <a:xfrm>
              <a:off x="4132408" y="4090608"/>
              <a:ext cx="328016" cy="448720"/>
            </a:xfrm>
            <a:prstGeom prst="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00" dirty="0">
                <a:solidFill>
                  <a:schemeClr val="tx1"/>
                </a:solidFill>
              </a:endParaRPr>
            </a:p>
          </p:txBody>
        </p:sp>
        <p:sp>
          <p:nvSpPr>
            <p:cNvPr id="18" name="Rectangle 17">
              <a:extLst>
                <a:ext uri="{FF2B5EF4-FFF2-40B4-BE49-F238E27FC236}">
                  <a16:creationId xmlns:a16="http://schemas.microsoft.com/office/drawing/2014/main" id="{AC054A1A-430F-A041-14DE-D563A1EAA4BE}"/>
                </a:ext>
              </a:extLst>
            </p:cNvPr>
            <p:cNvSpPr/>
            <p:nvPr/>
          </p:nvSpPr>
          <p:spPr>
            <a:xfrm>
              <a:off x="4566592" y="4090609"/>
              <a:ext cx="343113" cy="443094"/>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00" dirty="0">
                <a:solidFill>
                  <a:schemeClr val="tx1"/>
                </a:solidFill>
              </a:endParaRPr>
            </a:p>
          </p:txBody>
        </p:sp>
        <p:sp>
          <p:nvSpPr>
            <p:cNvPr id="19" name="Rectangle 18">
              <a:extLst>
                <a:ext uri="{FF2B5EF4-FFF2-40B4-BE49-F238E27FC236}">
                  <a16:creationId xmlns:a16="http://schemas.microsoft.com/office/drawing/2014/main" id="{6B27CAFC-8D6B-845B-E758-0019EFE14D30}"/>
                </a:ext>
              </a:extLst>
            </p:cNvPr>
            <p:cNvSpPr/>
            <p:nvPr/>
          </p:nvSpPr>
          <p:spPr>
            <a:xfrm>
              <a:off x="5015874" y="4090609"/>
              <a:ext cx="343114" cy="443094"/>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00" dirty="0">
                <a:solidFill>
                  <a:schemeClr val="tx1"/>
                </a:solidFill>
              </a:endParaRPr>
            </a:p>
          </p:txBody>
        </p:sp>
        <p:sp>
          <p:nvSpPr>
            <p:cNvPr id="20" name="Rectangle 19">
              <a:extLst>
                <a:ext uri="{FF2B5EF4-FFF2-40B4-BE49-F238E27FC236}">
                  <a16:creationId xmlns:a16="http://schemas.microsoft.com/office/drawing/2014/main" id="{C307F480-C65D-B57A-87FB-3D8EFF3865E1}"/>
                </a:ext>
              </a:extLst>
            </p:cNvPr>
            <p:cNvSpPr/>
            <p:nvPr/>
          </p:nvSpPr>
          <p:spPr>
            <a:xfrm>
              <a:off x="7181840" y="4090608"/>
              <a:ext cx="328016" cy="448720"/>
            </a:xfrm>
            <a:prstGeom prst="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00" dirty="0">
                <a:solidFill>
                  <a:schemeClr val="tx1"/>
                </a:solidFill>
              </a:endParaRPr>
            </a:p>
          </p:txBody>
        </p:sp>
        <p:sp>
          <p:nvSpPr>
            <p:cNvPr id="21" name="Rectangle 20">
              <a:extLst>
                <a:ext uri="{FF2B5EF4-FFF2-40B4-BE49-F238E27FC236}">
                  <a16:creationId xmlns:a16="http://schemas.microsoft.com/office/drawing/2014/main" id="{ACB332C6-DE9F-F219-907B-50FBEC11D82F}"/>
                </a:ext>
              </a:extLst>
            </p:cNvPr>
            <p:cNvSpPr/>
            <p:nvPr/>
          </p:nvSpPr>
          <p:spPr>
            <a:xfrm>
              <a:off x="7616024" y="4090609"/>
              <a:ext cx="343113" cy="443094"/>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00" dirty="0">
                <a:solidFill>
                  <a:schemeClr val="tx1"/>
                </a:solidFill>
              </a:endParaRPr>
            </a:p>
          </p:txBody>
        </p:sp>
        <p:sp>
          <p:nvSpPr>
            <p:cNvPr id="22" name="Rectangle 21">
              <a:extLst>
                <a:ext uri="{FF2B5EF4-FFF2-40B4-BE49-F238E27FC236}">
                  <a16:creationId xmlns:a16="http://schemas.microsoft.com/office/drawing/2014/main" id="{911DC8AD-5340-BAC2-D24E-61BE6F603535}"/>
                </a:ext>
              </a:extLst>
            </p:cNvPr>
            <p:cNvSpPr/>
            <p:nvPr/>
          </p:nvSpPr>
          <p:spPr>
            <a:xfrm>
              <a:off x="8065306" y="4090609"/>
              <a:ext cx="343114" cy="443094"/>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00" dirty="0">
                <a:solidFill>
                  <a:schemeClr val="tx1"/>
                </a:solidFill>
              </a:endParaRPr>
            </a:p>
          </p:txBody>
        </p:sp>
      </p:grpSp>
      <p:sp>
        <p:nvSpPr>
          <p:cNvPr id="28" name="Rectangle 27">
            <a:extLst>
              <a:ext uri="{FF2B5EF4-FFF2-40B4-BE49-F238E27FC236}">
                <a16:creationId xmlns:a16="http://schemas.microsoft.com/office/drawing/2014/main" id="{E73E7CF4-B141-BA08-4440-3A3D64CDAA02}"/>
              </a:ext>
              <a:ext uri="{C183D7F6-B498-43B3-948B-1728B52AA6E4}">
                <adec:decorative xmlns:adec="http://schemas.microsoft.com/office/drawing/2017/decorative" val="1"/>
              </a:ext>
            </a:extLst>
          </p:cNvPr>
          <p:cNvSpPr/>
          <p:nvPr/>
        </p:nvSpPr>
        <p:spPr>
          <a:xfrm>
            <a:off x="5595839" y="5274906"/>
            <a:ext cx="216912" cy="445151"/>
          </a:xfrm>
          <a:prstGeom prst="rect">
            <a:avLst/>
          </a:prstGeom>
          <a:solidFill>
            <a:srgbClr val="FF99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00" dirty="0">
              <a:solidFill>
                <a:schemeClr val="tx1"/>
              </a:solidFill>
              <a:highlight>
                <a:srgbClr val="FF00FF"/>
              </a:highlight>
            </a:endParaRPr>
          </a:p>
        </p:txBody>
      </p:sp>
      <p:sp>
        <p:nvSpPr>
          <p:cNvPr id="29" name="Rectangle 28">
            <a:extLst>
              <a:ext uri="{FF2B5EF4-FFF2-40B4-BE49-F238E27FC236}">
                <a16:creationId xmlns:a16="http://schemas.microsoft.com/office/drawing/2014/main" id="{3898887D-10FA-7FB2-5AA1-FCB8D1CDC9B0}"/>
              </a:ext>
              <a:ext uri="{C183D7F6-B498-43B3-948B-1728B52AA6E4}">
                <adec:decorative xmlns:adec="http://schemas.microsoft.com/office/drawing/2017/decorative" val="1"/>
              </a:ext>
            </a:extLst>
          </p:cNvPr>
          <p:cNvSpPr/>
          <p:nvPr/>
        </p:nvSpPr>
        <p:spPr>
          <a:xfrm>
            <a:off x="5891445" y="5268556"/>
            <a:ext cx="216912" cy="445151"/>
          </a:xfrm>
          <a:prstGeom prst="rect">
            <a:avLst/>
          </a:prstGeom>
          <a:solidFill>
            <a:srgbClr val="FF99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00" dirty="0">
              <a:solidFill>
                <a:schemeClr val="tx1"/>
              </a:solidFill>
              <a:highlight>
                <a:srgbClr val="FF00FF"/>
              </a:highlight>
            </a:endParaRPr>
          </a:p>
        </p:txBody>
      </p:sp>
      <p:sp>
        <p:nvSpPr>
          <p:cNvPr id="30" name="Rectangle 29">
            <a:extLst>
              <a:ext uri="{FF2B5EF4-FFF2-40B4-BE49-F238E27FC236}">
                <a16:creationId xmlns:a16="http://schemas.microsoft.com/office/drawing/2014/main" id="{6C5A533A-9810-552D-4C99-56241664D8DB}"/>
              </a:ext>
              <a:ext uri="{C183D7F6-B498-43B3-948B-1728B52AA6E4}">
                <adec:decorative xmlns:adec="http://schemas.microsoft.com/office/drawing/2017/decorative" val="1"/>
              </a:ext>
            </a:extLst>
          </p:cNvPr>
          <p:cNvSpPr/>
          <p:nvPr/>
        </p:nvSpPr>
        <p:spPr>
          <a:xfrm>
            <a:off x="6201032" y="5274906"/>
            <a:ext cx="216912" cy="445151"/>
          </a:xfrm>
          <a:prstGeom prst="rect">
            <a:avLst/>
          </a:prstGeom>
          <a:solidFill>
            <a:srgbClr val="FF99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00" dirty="0">
              <a:solidFill>
                <a:schemeClr val="tx1"/>
              </a:solidFill>
              <a:highlight>
                <a:srgbClr val="FF00FF"/>
              </a:highlight>
            </a:endParaRPr>
          </a:p>
        </p:txBody>
      </p:sp>
      <p:sp>
        <p:nvSpPr>
          <p:cNvPr id="31" name="Rectangle 30">
            <a:extLst>
              <a:ext uri="{FF2B5EF4-FFF2-40B4-BE49-F238E27FC236}">
                <a16:creationId xmlns:a16="http://schemas.microsoft.com/office/drawing/2014/main" id="{4537716E-2167-06A0-E837-7E6359DD93FB}"/>
              </a:ext>
              <a:ext uri="{C183D7F6-B498-43B3-948B-1728B52AA6E4}">
                <adec:decorative xmlns:adec="http://schemas.microsoft.com/office/drawing/2017/decorative" val="1"/>
              </a:ext>
            </a:extLst>
          </p:cNvPr>
          <p:cNvSpPr/>
          <p:nvPr/>
        </p:nvSpPr>
        <p:spPr>
          <a:xfrm>
            <a:off x="7392503" y="5257747"/>
            <a:ext cx="216912" cy="445151"/>
          </a:xfrm>
          <a:prstGeom prst="rect">
            <a:avLst/>
          </a:prstGeom>
          <a:solidFill>
            <a:srgbClr val="FF99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00" dirty="0">
              <a:solidFill>
                <a:schemeClr val="tx1"/>
              </a:solidFill>
              <a:highlight>
                <a:srgbClr val="FF00FF"/>
              </a:highlight>
            </a:endParaRPr>
          </a:p>
        </p:txBody>
      </p:sp>
      <p:sp>
        <p:nvSpPr>
          <p:cNvPr id="32" name="Rectangle 31">
            <a:extLst>
              <a:ext uri="{FF2B5EF4-FFF2-40B4-BE49-F238E27FC236}">
                <a16:creationId xmlns:a16="http://schemas.microsoft.com/office/drawing/2014/main" id="{681D2984-9D17-04D3-C2DB-F128F8324B50}"/>
              </a:ext>
              <a:ext uri="{C183D7F6-B498-43B3-948B-1728B52AA6E4}">
                <adec:decorative xmlns:adec="http://schemas.microsoft.com/office/drawing/2017/decorative" val="1"/>
              </a:ext>
            </a:extLst>
          </p:cNvPr>
          <p:cNvSpPr/>
          <p:nvPr/>
        </p:nvSpPr>
        <p:spPr>
          <a:xfrm>
            <a:off x="7688109" y="5251397"/>
            <a:ext cx="216912" cy="445151"/>
          </a:xfrm>
          <a:prstGeom prst="rect">
            <a:avLst/>
          </a:prstGeom>
          <a:solidFill>
            <a:srgbClr val="FF99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00" dirty="0">
              <a:solidFill>
                <a:schemeClr val="tx1"/>
              </a:solidFill>
              <a:highlight>
                <a:srgbClr val="FF00FF"/>
              </a:highlight>
            </a:endParaRPr>
          </a:p>
        </p:txBody>
      </p:sp>
      <p:sp>
        <p:nvSpPr>
          <p:cNvPr id="33" name="Rectangle 32">
            <a:extLst>
              <a:ext uri="{FF2B5EF4-FFF2-40B4-BE49-F238E27FC236}">
                <a16:creationId xmlns:a16="http://schemas.microsoft.com/office/drawing/2014/main" id="{A253D78E-2B6E-F421-7501-D5FD9A6255A2}"/>
              </a:ext>
              <a:ext uri="{C183D7F6-B498-43B3-948B-1728B52AA6E4}">
                <adec:decorative xmlns:adec="http://schemas.microsoft.com/office/drawing/2017/decorative" val="1"/>
              </a:ext>
            </a:extLst>
          </p:cNvPr>
          <p:cNvSpPr/>
          <p:nvPr/>
        </p:nvSpPr>
        <p:spPr>
          <a:xfrm>
            <a:off x="7997696" y="5257747"/>
            <a:ext cx="216912" cy="445151"/>
          </a:xfrm>
          <a:prstGeom prst="rect">
            <a:avLst/>
          </a:prstGeom>
          <a:solidFill>
            <a:srgbClr val="FF99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00" dirty="0">
              <a:solidFill>
                <a:schemeClr val="tx1"/>
              </a:solidFill>
              <a:highlight>
                <a:srgbClr val="FF00FF"/>
              </a:highlight>
            </a:endParaRPr>
          </a:p>
        </p:txBody>
      </p:sp>
    </p:spTree>
    <p:extLst>
      <p:ext uri="{BB962C8B-B14F-4D97-AF65-F5344CB8AC3E}">
        <p14:creationId xmlns:p14="http://schemas.microsoft.com/office/powerpoint/2010/main" val="379710648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A437C1-7A91-33CF-3AF6-51BC3801959E}"/>
              </a:ext>
            </a:extLst>
          </p:cNvPr>
          <p:cNvSpPr>
            <a:spLocks noGrp="1"/>
          </p:cNvSpPr>
          <p:nvPr>
            <p:ph type="title"/>
          </p:nvPr>
        </p:nvSpPr>
        <p:spPr/>
        <p:txBody>
          <a:bodyPr/>
          <a:lstStyle/>
          <a:p>
            <a:r>
              <a:rPr lang="en-US" sz="3600" dirty="0"/>
              <a:t>Evaluate your DJP project</a:t>
            </a:r>
            <a:endParaRPr lang="en-US" dirty="0"/>
          </a:p>
        </p:txBody>
      </p:sp>
      <p:sp>
        <p:nvSpPr>
          <p:cNvPr id="3" name="Text Placeholder 2">
            <a:extLst>
              <a:ext uri="{FF2B5EF4-FFF2-40B4-BE49-F238E27FC236}">
                <a16:creationId xmlns:a16="http://schemas.microsoft.com/office/drawing/2014/main" id="{48403EDB-A474-5652-C5DB-6C1C3D5B786E}"/>
              </a:ext>
            </a:extLst>
          </p:cNvPr>
          <p:cNvSpPr>
            <a:spLocks noGrp="1"/>
          </p:cNvSpPr>
          <p:nvPr>
            <p:ph type="body" idx="1"/>
          </p:nvPr>
        </p:nvSpPr>
        <p:spPr>
          <a:xfrm>
            <a:off x="536861" y="2177648"/>
            <a:ext cx="4533904" cy="3757046"/>
          </a:xfrm>
        </p:spPr>
        <p:txBody>
          <a:bodyPr/>
          <a:lstStyle/>
          <a:p>
            <a:r>
              <a:rPr lang="en-US" sz="2400" dirty="0"/>
              <a:t>Look over what others left you (Pink post it notes)</a:t>
            </a:r>
          </a:p>
          <a:p>
            <a:r>
              <a:rPr lang="en-US" sz="2400" dirty="0"/>
              <a:t>As a group address the following questions:</a:t>
            </a:r>
          </a:p>
          <a:p>
            <a:pPr lvl="1"/>
            <a:r>
              <a:rPr lang="en-US" sz="1600" dirty="0"/>
              <a:t>Organize your feedback from least helpful to most helpful. Write down which feedback you found most helpful?</a:t>
            </a:r>
          </a:p>
          <a:p>
            <a:pPr lvl="1"/>
            <a:r>
              <a:rPr lang="en-US" sz="1600" dirty="0"/>
              <a:t>How and to whom would you present this cultural task to with this DJP in mind? How would you incorporate the feedback? </a:t>
            </a:r>
          </a:p>
          <a:p>
            <a:pPr marL="533400" lvl="1" indent="0">
              <a:buNone/>
            </a:pPr>
            <a:endParaRPr lang="en-US" sz="2000" dirty="0"/>
          </a:p>
        </p:txBody>
      </p:sp>
      <p:sp>
        <p:nvSpPr>
          <p:cNvPr id="4" name="Slide Number Placeholder 3">
            <a:extLst>
              <a:ext uri="{FF2B5EF4-FFF2-40B4-BE49-F238E27FC236}">
                <a16:creationId xmlns:a16="http://schemas.microsoft.com/office/drawing/2014/main" id="{3AC15DDC-8C81-630A-E715-859DB48F15D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42</a:t>
            </a:fld>
            <a:endParaRPr lang="en-US"/>
          </a:p>
        </p:txBody>
      </p:sp>
      <p:grpSp>
        <p:nvGrpSpPr>
          <p:cNvPr id="5" name="Group 4" descr="Picture showing how participants should respond to other groups cultural task. ">
            <a:extLst>
              <a:ext uri="{FF2B5EF4-FFF2-40B4-BE49-F238E27FC236}">
                <a16:creationId xmlns:a16="http://schemas.microsoft.com/office/drawing/2014/main" id="{1AB8319A-EE3C-ACD8-83AA-9CDB3A034008}"/>
              </a:ext>
            </a:extLst>
          </p:cNvPr>
          <p:cNvGrpSpPr/>
          <p:nvPr/>
        </p:nvGrpSpPr>
        <p:grpSpPr>
          <a:xfrm>
            <a:off x="5070765" y="2347006"/>
            <a:ext cx="3896341" cy="4308074"/>
            <a:chOff x="2607159" y="2058879"/>
            <a:chExt cx="6163293" cy="4288170"/>
          </a:xfrm>
        </p:grpSpPr>
        <p:grpSp>
          <p:nvGrpSpPr>
            <p:cNvPr id="6" name="Group 5">
              <a:extLst>
                <a:ext uri="{FF2B5EF4-FFF2-40B4-BE49-F238E27FC236}">
                  <a16:creationId xmlns:a16="http://schemas.microsoft.com/office/drawing/2014/main" id="{B6F332BC-550A-C965-53D5-283628936EC1}"/>
                </a:ext>
              </a:extLst>
            </p:cNvPr>
            <p:cNvGrpSpPr/>
            <p:nvPr/>
          </p:nvGrpSpPr>
          <p:grpSpPr>
            <a:xfrm>
              <a:off x="2607159" y="2058879"/>
              <a:ext cx="6163293" cy="4288170"/>
              <a:chOff x="5379522" y="2244436"/>
              <a:chExt cx="2636322" cy="3823855"/>
            </a:xfrm>
          </p:grpSpPr>
          <p:sp>
            <p:nvSpPr>
              <p:cNvPr id="23" name="Rectangle 22">
                <a:extLst>
                  <a:ext uri="{FF2B5EF4-FFF2-40B4-BE49-F238E27FC236}">
                    <a16:creationId xmlns:a16="http://schemas.microsoft.com/office/drawing/2014/main" id="{464AB983-E25B-E7E7-74CD-E8CC267AE46B}"/>
                  </a:ext>
                </a:extLst>
              </p:cNvPr>
              <p:cNvSpPr/>
              <p:nvPr/>
            </p:nvSpPr>
            <p:spPr>
              <a:xfrm>
                <a:off x="5379522" y="2244436"/>
                <a:ext cx="2636322" cy="3823855"/>
              </a:xfrm>
              <a:prstGeom prst="rect">
                <a:avLst/>
              </a:prstGeom>
              <a:solidFill>
                <a:schemeClr val="bg1"/>
              </a:solidFill>
              <a:ln>
                <a:solidFill>
                  <a:schemeClr val="tx2">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a:extLst>
                  <a:ext uri="{FF2B5EF4-FFF2-40B4-BE49-F238E27FC236}">
                    <a16:creationId xmlns:a16="http://schemas.microsoft.com/office/drawing/2014/main" id="{84554658-AAF3-9BC1-5A14-4730EE1E4F37}"/>
                  </a:ext>
                </a:extLst>
              </p:cNvPr>
              <p:cNvSpPr txBox="1"/>
              <p:nvPr/>
            </p:nvSpPr>
            <p:spPr>
              <a:xfrm>
                <a:off x="6239478" y="2244436"/>
                <a:ext cx="916409" cy="272264"/>
              </a:xfrm>
              <a:prstGeom prst="rect">
                <a:avLst/>
              </a:prstGeom>
              <a:noFill/>
              <a:ln>
                <a:solidFill>
                  <a:schemeClr val="tx2">
                    <a:lumMod val="90000"/>
                  </a:schemeClr>
                </a:solidFill>
              </a:ln>
            </p:spPr>
            <p:txBody>
              <a:bodyPr wrap="square" rtlCol="0">
                <a:spAutoFit/>
              </a:bodyPr>
              <a:lstStyle/>
              <a:p>
                <a:pPr algn="ctr"/>
                <a:r>
                  <a:rPr lang="en-US" dirty="0">
                    <a:solidFill>
                      <a:schemeClr val="bg1">
                        <a:lumMod val="65000"/>
                      </a:schemeClr>
                    </a:solidFill>
                  </a:rPr>
                  <a:t>Groups Name</a:t>
                </a:r>
              </a:p>
            </p:txBody>
          </p:sp>
          <p:sp>
            <p:nvSpPr>
              <p:cNvPr id="25" name="TextBox 24">
                <a:extLst>
                  <a:ext uri="{FF2B5EF4-FFF2-40B4-BE49-F238E27FC236}">
                    <a16:creationId xmlns:a16="http://schemas.microsoft.com/office/drawing/2014/main" id="{0475C8F9-4D22-51EC-19E1-9332FC6A4CC0}"/>
                  </a:ext>
                </a:extLst>
              </p:cNvPr>
              <p:cNvSpPr txBox="1"/>
              <p:nvPr/>
            </p:nvSpPr>
            <p:spPr>
              <a:xfrm>
                <a:off x="6034014" y="2581454"/>
                <a:ext cx="1339866" cy="272264"/>
              </a:xfrm>
              <a:prstGeom prst="rect">
                <a:avLst/>
              </a:prstGeom>
              <a:noFill/>
              <a:ln>
                <a:solidFill>
                  <a:schemeClr val="tx2">
                    <a:lumMod val="90000"/>
                  </a:schemeClr>
                </a:solidFill>
              </a:ln>
            </p:spPr>
            <p:txBody>
              <a:bodyPr wrap="square" rtlCol="0">
                <a:spAutoFit/>
              </a:bodyPr>
              <a:lstStyle/>
              <a:p>
                <a:pPr algn="ctr"/>
                <a:r>
                  <a:rPr lang="en-US" dirty="0">
                    <a:solidFill>
                      <a:schemeClr val="bg1">
                        <a:lumMod val="65000"/>
                      </a:schemeClr>
                    </a:solidFill>
                  </a:rPr>
                  <a:t>Groups Cultural Task</a:t>
                </a:r>
              </a:p>
            </p:txBody>
          </p:sp>
          <p:cxnSp>
            <p:nvCxnSpPr>
              <p:cNvPr id="26" name="Straight Arrow Connector 25">
                <a:extLst>
                  <a:ext uri="{FF2B5EF4-FFF2-40B4-BE49-F238E27FC236}">
                    <a16:creationId xmlns:a16="http://schemas.microsoft.com/office/drawing/2014/main" id="{7BCD00A2-8F8A-0A6C-C6E8-BFB62FF8B237}"/>
                  </a:ext>
                </a:extLst>
              </p:cNvPr>
              <p:cNvCxnSpPr/>
              <p:nvPr/>
            </p:nvCxnSpPr>
            <p:spPr>
              <a:xfrm>
                <a:off x="5438896" y="2980707"/>
                <a:ext cx="2517569" cy="0"/>
              </a:xfrm>
              <a:prstGeom prst="straightConnector1">
                <a:avLst/>
              </a:prstGeom>
              <a:ln>
                <a:solidFill>
                  <a:schemeClr val="tx2">
                    <a:lumMod val="90000"/>
                  </a:schemeClr>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86422ACC-1FF4-2062-3C05-6C0A854DB225}"/>
                  </a:ext>
                </a:extLst>
              </p:cNvPr>
              <p:cNvCxnSpPr/>
              <p:nvPr/>
            </p:nvCxnSpPr>
            <p:spPr>
              <a:xfrm>
                <a:off x="6697681" y="3111336"/>
                <a:ext cx="0" cy="2660073"/>
              </a:xfrm>
              <a:prstGeom prst="straightConnector1">
                <a:avLst/>
              </a:prstGeom>
              <a:ln>
                <a:solidFill>
                  <a:schemeClr val="tx2">
                    <a:lumMod val="90000"/>
                  </a:schemeClr>
                </a:solidFill>
                <a:tailEnd type="triangl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sp>
          <p:nvSpPr>
            <p:cNvPr id="7" name="TextBox 6">
              <a:extLst>
                <a:ext uri="{FF2B5EF4-FFF2-40B4-BE49-F238E27FC236}">
                  <a16:creationId xmlns:a16="http://schemas.microsoft.com/office/drawing/2014/main" id="{92BF2106-998A-FCCA-A69F-9E30510DF622}"/>
                </a:ext>
              </a:extLst>
            </p:cNvPr>
            <p:cNvSpPr txBox="1"/>
            <p:nvPr/>
          </p:nvSpPr>
          <p:spPr>
            <a:xfrm>
              <a:off x="2747015" y="2921452"/>
              <a:ext cx="673581" cy="307777"/>
            </a:xfrm>
            <a:prstGeom prst="rect">
              <a:avLst/>
            </a:prstGeom>
            <a:noFill/>
          </p:spPr>
          <p:txBody>
            <a:bodyPr wrap="none" rtlCol="0">
              <a:spAutoFit/>
            </a:bodyPr>
            <a:lstStyle/>
            <a:p>
              <a:r>
                <a:rPr lang="en-US" dirty="0">
                  <a:solidFill>
                    <a:schemeClr val="bg1">
                      <a:lumMod val="65000"/>
                    </a:schemeClr>
                  </a:solidFill>
                </a:rPr>
                <a:t>DJP 1</a:t>
              </a:r>
            </a:p>
          </p:txBody>
        </p:sp>
        <p:sp>
          <p:nvSpPr>
            <p:cNvPr id="8" name="TextBox 7">
              <a:extLst>
                <a:ext uri="{FF2B5EF4-FFF2-40B4-BE49-F238E27FC236}">
                  <a16:creationId xmlns:a16="http://schemas.microsoft.com/office/drawing/2014/main" id="{116BBDE6-DB20-62EA-DE27-EE646A8E2B6E}"/>
                </a:ext>
              </a:extLst>
            </p:cNvPr>
            <p:cNvSpPr txBox="1"/>
            <p:nvPr/>
          </p:nvSpPr>
          <p:spPr>
            <a:xfrm>
              <a:off x="5694213" y="2896032"/>
              <a:ext cx="673582" cy="307777"/>
            </a:xfrm>
            <a:prstGeom prst="rect">
              <a:avLst/>
            </a:prstGeom>
            <a:noFill/>
          </p:spPr>
          <p:txBody>
            <a:bodyPr wrap="none" rtlCol="0">
              <a:spAutoFit/>
            </a:bodyPr>
            <a:lstStyle/>
            <a:p>
              <a:r>
                <a:rPr lang="en-US" dirty="0">
                  <a:solidFill>
                    <a:schemeClr val="bg1">
                      <a:lumMod val="65000"/>
                    </a:schemeClr>
                  </a:solidFill>
                </a:rPr>
                <a:t>DJP 2</a:t>
              </a:r>
            </a:p>
          </p:txBody>
        </p:sp>
        <p:sp>
          <p:nvSpPr>
            <p:cNvPr id="9" name="TextBox 8">
              <a:extLst>
                <a:ext uri="{FF2B5EF4-FFF2-40B4-BE49-F238E27FC236}">
                  <a16:creationId xmlns:a16="http://schemas.microsoft.com/office/drawing/2014/main" id="{3BA0D20D-B62A-E13B-ADAB-7F1F5E35AA0C}"/>
                </a:ext>
              </a:extLst>
            </p:cNvPr>
            <p:cNvSpPr txBox="1"/>
            <p:nvPr/>
          </p:nvSpPr>
          <p:spPr>
            <a:xfrm>
              <a:off x="2746707" y="3203810"/>
              <a:ext cx="2898116" cy="704615"/>
            </a:xfrm>
            <a:prstGeom prst="rect">
              <a:avLst/>
            </a:prstGeom>
            <a:noFill/>
          </p:spPr>
          <p:txBody>
            <a:bodyPr wrap="square" rtlCol="0">
              <a:spAutoFit/>
            </a:bodyPr>
            <a:lstStyle/>
            <a:p>
              <a:r>
                <a:rPr lang="en-US" sz="1000" dirty="0">
                  <a:solidFill>
                    <a:schemeClr val="bg1">
                      <a:lumMod val="65000"/>
                    </a:schemeClr>
                  </a:solidFill>
                </a:rPr>
                <a:t>Completing this cultural task under this principle means we should do or avoid the following</a:t>
              </a:r>
            </a:p>
          </p:txBody>
        </p:sp>
        <p:sp>
          <p:nvSpPr>
            <p:cNvPr id="10" name="TextBox 9">
              <a:extLst>
                <a:ext uri="{FF2B5EF4-FFF2-40B4-BE49-F238E27FC236}">
                  <a16:creationId xmlns:a16="http://schemas.microsoft.com/office/drawing/2014/main" id="{BDF6D9CB-6E9C-7F35-A407-2A2C836D0BE6}"/>
                </a:ext>
              </a:extLst>
            </p:cNvPr>
            <p:cNvSpPr txBox="1"/>
            <p:nvPr/>
          </p:nvSpPr>
          <p:spPr>
            <a:xfrm>
              <a:off x="5711308" y="3229178"/>
              <a:ext cx="2898116" cy="704615"/>
            </a:xfrm>
            <a:prstGeom prst="rect">
              <a:avLst/>
            </a:prstGeom>
            <a:noFill/>
          </p:spPr>
          <p:txBody>
            <a:bodyPr wrap="square" rtlCol="0">
              <a:spAutoFit/>
            </a:bodyPr>
            <a:lstStyle/>
            <a:p>
              <a:r>
                <a:rPr lang="en-US" sz="1000" dirty="0">
                  <a:solidFill>
                    <a:schemeClr val="bg1">
                      <a:lumMod val="65000"/>
                    </a:schemeClr>
                  </a:solidFill>
                </a:rPr>
                <a:t>Completing this cultural task under this principle means we should do or avoid the following</a:t>
              </a:r>
            </a:p>
          </p:txBody>
        </p:sp>
        <p:sp>
          <p:nvSpPr>
            <p:cNvPr id="11" name="Rectangle 10">
              <a:extLst>
                <a:ext uri="{FF2B5EF4-FFF2-40B4-BE49-F238E27FC236}">
                  <a16:creationId xmlns:a16="http://schemas.microsoft.com/office/drawing/2014/main" id="{13A526E0-40F7-3A44-C2F1-562B8FF8FAF1}"/>
                </a:ext>
              </a:extLst>
            </p:cNvPr>
            <p:cNvSpPr/>
            <p:nvPr/>
          </p:nvSpPr>
          <p:spPr>
            <a:xfrm>
              <a:off x="2814857" y="4090609"/>
              <a:ext cx="328016" cy="448720"/>
            </a:xfrm>
            <a:prstGeom prst="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00" dirty="0">
                <a:solidFill>
                  <a:schemeClr val="tx1"/>
                </a:solidFill>
              </a:endParaRPr>
            </a:p>
          </p:txBody>
        </p:sp>
        <p:sp>
          <p:nvSpPr>
            <p:cNvPr id="12" name="Rectangle 11">
              <a:extLst>
                <a:ext uri="{FF2B5EF4-FFF2-40B4-BE49-F238E27FC236}">
                  <a16:creationId xmlns:a16="http://schemas.microsoft.com/office/drawing/2014/main" id="{35BD5568-AA6E-0AA9-DB30-40A3E5C9A94E}"/>
                </a:ext>
              </a:extLst>
            </p:cNvPr>
            <p:cNvSpPr/>
            <p:nvPr/>
          </p:nvSpPr>
          <p:spPr>
            <a:xfrm>
              <a:off x="3249041" y="4090610"/>
              <a:ext cx="343113" cy="443094"/>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00" dirty="0">
                <a:solidFill>
                  <a:schemeClr val="tx1"/>
                </a:solidFill>
              </a:endParaRPr>
            </a:p>
          </p:txBody>
        </p:sp>
        <p:sp>
          <p:nvSpPr>
            <p:cNvPr id="13" name="Rectangle 12">
              <a:extLst>
                <a:ext uri="{FF2B5EF4-FFF2-40B4-BE49-F238E27FC236}">
                  <a16:creationId xmlns:a16="http://schemas.microsoft.com/office/drawing/2014/main" id="{234DF7B8-DEA2-A9F0-4A31-0FE0565D0037}"/>
                </a:ext>
              </a:extLst>
            </p:cNvPr>
            <p:cNvSpPr/>
            <p:nvPr/>
          </p:nvSpPr>
          <p:spPr>
            <a:xfrm>
              <a:off x="3698323" y="4090610"/>
              <a:ext cx="343114" cy="443094"/>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00" dirty="0">
                <a:solidFill>
                  <a:schemeClr val="tx1"/>
                </a:solidFill>
              </a:endParaRPr>
            </a:p>
          </p:txBody>
        </p:sp>
        <p:sp>
          <p:nvSpPr>
            <p:cNvPr id="14" name="Rectangle 13">
              <a:extLst>
                <a:ext uri="{FF2B5EF4-FFF2-40B4-BE49-F238E27FC236}">
                  <a16:creationId xmlns:a16="http://schemas.microsoft.com/office/drawing/2014/main" id="{4E268521-8DCA-D4D5-4E00-17178591364C}"/>
                </a:ext>
              </a:extLst>
            </p:cNvPr>
            <p:cNvSpPr/>
            <p:nvPr/>
          </p:nvSpPr>
          <p:spPr>
            <a:xfrm>
              <a:off x="5854607" y="4090608"/>
              <a:ext cx="328016" cy="448720"/>
            </a:xfrm>
            <a:prstGeom prst="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00" dirty="0">
                <a:solidFill>
                  <a:schemeClr val="tx1"/>
                </a:solidFill>
              </a:endParaRPr>
            </a:p>
          </p:txBody>
        </p:sp>
        <p:sp>
          <p:nvSpPr>
            <p:cNvPr id="15" name="Rectangle 14">
              <a:extLst>
                <a:ext uri="{FF2B5EF4-FFF2-40B4-BE49-F238E27FC236}">
                  <a16:creationId xmlns:a16="http://schemas.microsoft.com/office/drawing/2014/main" id="{7AB6663F-7E98-6928-837A-4B8C4FF09F29}"/>
                </a:ext>
              </a:extLst>
            </p:cNvPr>
            <p:cNvSpPr/>
            <p:nvPr/>
          </p:nvSpPr>
          <p:spPr>
            <a:xfrm>
              <a:off x="6288791" y="4090609"/>
              <a:ext cx="343113" cy="443094"/>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00" dirty="0">
                <a:solidFill>
                  <a:schemeClr val="tx1"/>
                </a:solidFill>
              </a:endParaRPr>
            </a:p>
          </p:txBody>
        </p:sp>
        <p:sp>
          <p:nvSpPr>
            <p:cNvPr id="16" name="Rectangle 15">
              <a:extLst>
                <a:ext uri="{FF2B5EF4-FFF2-40B4-BE49-F238E27FC236}">
                  <a16:creationId xmlns:a16="http://schemas.microsoft.com/office/drawing/2014/main" id="{9CE8BC6A-5717-4107-2C9E-D55B3A8891D5}"/>
                </a:ext>
              </a:extLst>
            </p:cNvPr>
            <p:cNvSpPr/>
            <p:nvPr/>
          </p:nvSpPr>
          <p:spPr>
            <a:xfrm>
              <a:off x="6738073" y="4090609"/>
              <a:ext cx="343114" cy="443094"/>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00" dirty="0">
                <a:solidFill>
                  <a:schemeClr val="tx1"/>
                </a:solidFill>
              </a:endParaRPr>
            </a:p>
          </p:txBody>
        </p:sp>
        <p:sp>
          <p:nvSpPr>
            <p:cNvPr id="17" name="Rectangle 16">
              <a:extLst>
                <a:ext uri="{FF2B5EF4-FFF2-40B4-BE49-F238E27FC236}">
                  <a16:creationId xmlns:a16="http://schemas.microsoft.com/office/drawing/2014/main" id="{4819F821-763E-4618-4F6F-55F15D381312}"/>
                </a:ext>
              </a:extLst>
            </p:cNvPr>
            <p:cNvSpPr/>
            <p:nvPr/>
          </p:nvSpPr>
          <p:spPr>
            <a:xfrm>
              <a:off x="4132408" y="4090608"/>
              <a:ext cx="328016" cy="448720"/>
            </a:xfrm>
            <a:prstGeom prst="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00" dirty="0">
                <a:solidFill>
                  <a:schemeClr val="tx1"/>
                </a:solidFill>
              </a:endParaRPr>
            </a:p>
          </p:txBody>
        </p:sp>
        <p:sp>
          <p:nvSpPr>
            <p:cNvPr id="18" name="Rectangle 17">
              <a:extLst>
                <a:ext uri="{FF2B5EF4-FFF2-40B4-BE49-F238E27FC236}">
                  <a16:creationId xmlns:a16="http://schemas.microsoft.com/office/drawing/2014/main" id="{AC054A1A-430F-A041-14DE-D563A1EAA4BE}"/>
                </a:ext>
              </a:extLst>
            </p:cNvPr>
            <p:cNvSpPr/>
            <p:nvPr/>
          </p:nvSpPr>
          <p:spPr>
            <a:xfrm>
              <a:off x="4566592" y="4090609"/>
              <a:ext cx="343113" cy="443094"/>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00" dirty="0">
                <a:solidFill>
                  <a:schemeClr val="tx1"/>
                </a:solidFill>
              </a:endParaRPr>
            </a:p>
          </p:txBody>
        </p:sp>
        <p:sp>
          <p:nvSpPr>
            <p:cNvPr id="19" name="Rectangle 18">
              <a:extLst>
                <a:ext uri="{FF2B5EF4-FFF2-40B4-BE49-F238E27FC236}">
                  <a16:creationId xmlns:a16="http://schemas.microsoft.com/office/drawing/2014/main" id="{6B27CAFC-8D6B-845B-E758-0019EFE14D30}"/>
                </a:ext>
              </a:extLst>
            </p:cNvPr>
            <p:cNvSpPr/>
            <p:nvPr/>
          </p:nvSpPr>
          <p:spPr>
            <a:xfrm>
              <a:off x="5015874" y="4090609"/>
              <a:ext cx="343114" cy="443094"/>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00" dirty="0">
                <a:solidFill>
                  <a:schemeClr val="tx1"/>
                </a:solidFill>
              </a:endParaRPr>
            </a:p>
          </p:txBody>
        </p:sp>
        <p:sp>
          <p:nvSpPr>
            <p:cNvPr id="20" name="Rectangle 19">
              <a:extLst>
                <a:ext uri="{FF2B5EF4-FFF2-40B4-BE49-F238E27FC236}">
                  <a16:creationId xmlns:a16="http://schemas.microsoft.com/office/drawing/2014/main" id="{C307F480-C65D-B57A-87FB-3D8EFF3865E1}"/>
                </a:ext>
              </a:extLst>
            </p:cNvPr>
            <p:cNvSpPr/>
            <p:nvPr/>
          </p:nvSpPr>
          <p:spPr>
            <a:xfrm>
              <a:off x="7181840" y="4090608"/>
              <a:ext cx="328016" cy="448720"/>
            </a:xfrm>
            <a:prstGeom prst="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00" dirty="0">
                <a:solidFill>
                  <a:schemeClr val="tx1"/>
                </a:solidFill>
              </a:endParaRPr>
            </a:p>
          </p:txBody>
        </p:sp>
        <p:sp>
          <p:nvSpPr>
            <p:cNvPr id="21" name="Rectangle 20">
              <a:extLst>
                <a:ext uri="{FF2B5EF4-FFF2-40B4-BE49-F238E27FC236}">
                  <a16:creationId xmlns:a16="http://schemas.microsoft.com/office/drawing/2014/main" id="{ACB332C6-DE9F-F219-907B-50FBEC11D82F}"/>
                </a:ext>
              </a:extLst>
            </p:cNvPr>
            <p:cNvSpPr/>
            <p:nvPr/>
          </p:nvSpPr>
          <p:spPr>
            <a:xfrm>
              <a:off x="7616024" y="4090609"/>
              <a:ext cx="343113" cy="443094"/>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00" dirty="0">
                <a:solidFill>
                  <a:schemeClr val="tx1"/>
                </a:solidFill>
              </a:endParaRPr>
            </a:p>
          </p:txBody>
        </p:sp>
        <p:sp>
          <p:nvSpPr>
            <p:cNvPr id="22" name="Rectangle 21">
              <a:extLst>
                <a:ext uri="{FF2B5EF4-FFF2-40B4-BE49-F238E27FC236}">
                  <a16:creationId xmlns:a16="http://schemas.microsoft.com/office/drawing/2014/main" id="{911DC8AD-5340-BAC2-D24E-61BE6F603535}"/>
                </a:ext>
              </a:extLst>
            </p:cNvPr>
            <p:cNvSpPr/>
            <p:nvPr/>
          </p:nvSpPr>
          <p:spPr>
            <a:xfrm>
              <a:off x="8065306" y="4090609"/>
              <a:ext cx="343114" cy="443094"/>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00" dirty="0">
                <a:solidFill>
                  <a:schemeClr val="tx1"/>
                </a:solidFill>
              </a:endParaRPr>
            </a:p>
          </p:txBody>
        </p:sp>
      </p:grpSp>
      <p:sp>
        <p:nvSpPr>
          <p:cNvPr id="28" name="Rectangle 27">
            <a:extLst>
              <a:ext uri="{FF2B5EF4-FFF2-40B4-BE49-F238E27FC236}">
                <a16:creationId xmlns:a16="http://schemas.microsoft.com/office/drawing/2014/main" id="{E73E7CF4-B141-BA08-4440-3A3D64CDAA02}"/>
              </a:ext>
              <a:ext uri="{C183D7F6-B498-43B3-948B-1728B52AA6E4}">
                <adec:decorative xmlns:adec="http://schemas.microsoft.com/office/drawing/2017/decorative" val="1"/>
              </a:ext>
            </a:extLst>
          </p:cNvPr>
          <p:cNvSpPr/>
          <p:nvPr/>
        </p:nvSpPr>
        <p:spPr>
          <a:xfrm>
            <a:off x="5595839" y="5274906"/>
            <a:ext cx="216912" cy="445151"/>
          </a:xfrm>
          <a:prstGeom prst="rect">
            <a:avLst/>
          </a:prstGeom>
          <a:solidFill>
            <a:srgbClr val="FF99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00" dirty="0">
              <a:solidFill>
                <a:schemeClr val="tx1"/>
              </a:solidFill>
              <a:highlight>
                <a:srgbClr val="FF00FF"/>
              </a:highlight>
            </a:endParaRPr>
          </a:p>
        </p:txBody>
      </p:sp>
      <p:sp>
        <p:nvSpPr>
          <p:cNvPr id="29" name="Rectangle 28">
            <a:extLst>
              <a:ext uri="{FF2B5EF4-FFF2-40B4-BE49-F238E27FC236}">
                <a16:creationId xmlns:a16="http://schemas.microsoft.com/office/drawing/2014/main" id="{3898887D-10FA-7FB2-5AA1-FCB8D1CDC9B0}"/>
              </a:ext>
              <a:ext uri="{C183D7F6-B498-43B3-948B-1728B52AA6E4}">
                <adec:decorative xmlns:adec="http://schemas.microsoft.com/office/drawing/2017/decorative" val="1"/>
              </a:ext>
            </a:extLst>
          </p:cNvPr>
          <p:cNvSpPr/>
          <p:nvPr/>
        </p:nvSpPr>
        <p:spPr>
          <a:xfrm>
            <a:off x="5891445" y="5268556"/>
            <a:ext cx="216912" cy="445151"/>
          </a:xfrm>
          <a:prstGeom prst="rect">
            <a:avLst/>
          </a:prstGeom>
          <a:solidFill>
            <a:srgbClr val="FF99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00" dirty="0">
              <a:solidFill>
                <a:schemeClr val="tx1"/>
              </a:solidFill>
              <a:highlight>
                <a:srgbClr val="FF00FF"/>
              </a:highlight>
            </a:endParaRPr>
          </a:p>
        </p:txBody>
      </p:sp>
      <p:sp>
        <p:nvSpPr>
          <p:cNvPr id="30" name="Rectangle 29">
            <a:extLst>
              <a:ext uri="{FF2B5EF4-FFF2-40B4-BE49-F238E27FC236}">
                <a16:creationId xmlns:a16="http://schemas.microsoft.com/office/drawing/2014/main" id="{6C5A533A-9810-552D-4C99-56241664D8DB}"/>
              </a:ext>
              <a:ext uri="{C183D7F6-B498-43B3-948B-1728B52AA6E4}">
                <adec:decorative xmlns:adec="http://schemas.microsoft.com/office/drawing/2017/decorative" val="1"/>
              </a:ext>
            </a:extLst>
          </p:cNvPr>
          <p:cNvSpPr/>
          <p:nvPr/>
        </p:nvSpPr>
        <p:spPr>
          <a:xfrm>
            <a:off x="6201032" y="5274906"/>
            <a:ext cx="216912" cy="445151"/>
          </a:xfrm>
          <a:prstGeom prst="rect">
            <a:avLst/>
          </a:prstGeom>
          <a:solidFill>
            <a:srgbClr val="FF99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00" dirty="0">
              <a:solidFill>
                <a:schemeClr val="tx1"/>
              </a:solidFill>
              <a:highlight>
                <a:srgbClr val="FF00FF"/>
              </a:highlight>
            </a:endParaRPr>
          </a:p>
        </p:txBody>
      </p:sp>
      <p:sp>
        <p:nvSpPr>
          <p:cNvPr id="31" name="Rectangle 30">
            <a:extLst>
              <a:ext uri="{FF2B5EF4-FFF2-40B4-BE49-F238E27FC236}">
                <a16:creationId xmlns:a16="http://schemas.microsoft.com/office/drawing/2014/main" id="{4537716E-2167-06A0-E837-7E6359DD93FB}"/>
              </a:ext>
              <a:ext uri="{C183D7F6-B498-43B3-948B-1728B52AA6E4}">
                <adec:decorative xmlns:adec="http://schemas.microsoft.com/office/drawing/2017/decorative" val="1"/>
              </a:ext>
            </a:extLst>
          </p:cNvPr>
          <p:cNvSpPr/>
          <p:nvPr/>
        </p:nvSpPr>
        <p:spPr>
          <a:xfrm>
            <a:off x="7392503" y="5257747"/>
            <a:ext cx="216912" cy="445151"/>
          </a:xfrm>
          <a:prstGeom prst="rect">
            <a:avLst/>
          </a:prstGeom>
          <a:solidFill>
            <a:srgbClr val="FF99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00" dirty="0">
              <a:solidFill>
                <a:schemeClr val="tx1"/>
              </a:solidFill>
              <a:highlight>
                <a:srgbClr val="FF00FF"/>
              </a:highlight>
            </a:endParaRPr>
          </a:p>
        </p:txBody>
      </p:sp>
      <p:sp>
        <p:nvSpPr>
          <p:cNvPr id="32" name="Rectangle 31">
            <a:extLst>
              <a:ext uri="{FF2B5EF4-FFF2-40B4-BE49-F238E27FC236}">
                <a16:creationId xmlns:a16="http://schemas.microsoft.com/office/drawing/2014/main" id="{681D2984-9D17-04D3-C2DB-F128F8324B50}"/>
              </a:ext>
              <a:ext uri="{C183D7F6-B498-43B3-948B-1728B52AA6E4}">
                <adec:decorative xmlns:adec="http://schemas.microsoft.com/office/drawing/2017/decorative" val="1"/>
              </a:ext>
            </a:extLst>
          </p:cNvPr>
          <p:cNvSpPr/>
          <p:nvPr/>
        </p:nvSpPr>
        <p:spPr>
          <a:xfrm>
            <a:off x="7688109" y="5251397"/>
            <a:ext cx="216912" cy="445151"/>
          </a:xfrm>
          <a:prstGeom prst="rect">
            <a:avLst/>
          </a:prstGeom>
          <a:solidFill>
            <a:srgbClr val="FF99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00" dirty="0">
              <a:solidFill>
                <a:schemeClr val="tx1"/>
              </a:solidFill>
              <a:highlight>
                <a:srgbClr val="FF00FF"/>
              </a:highlight>
            </a:endParaRPr>
          </a:p>
        </p:txBody>
      </p:sp>
      <p:sp>
        <p:nvSpPr>
          <p:cNvPr id="33" name="Rectangle 32">
            <a:extLst>
              <a:ext uri="{FF2B5EF4-FFF2-40B4-BE49-F238E27FC236}">
                <a16:creationId xmlns:a16="http://schemas.microsoft.com/office/drawing/2014/main" id="{A253D78E-2B6E-F421-7501-D5FD9A6255A2}"/>
              </a:ext>
              <a:ext uri="{C183D7F6-B498-43B3-948B-1728B52AA6E4}">
                <adec:decorative xmlns:adec="http://schemas.microsoft.com/office/drawing/2017/decorative" val="1"/>
              </a:ext>
            </a:extLst>
          </p:cNvPr>
          <p:cNvSpPr/>
          <p:nvPr/>
        </p:nvSpPr>
        <p:spPr>
          <a:xfrm>
            <a:off x="7997696" y="5257747"/>
            <a:ext cx="216912" cy="445151"/>
          </a:xfrm>
          <a:prstGeom prst="rect">
            <a:avLst/>
          </a:prstGeom>
          <a:solidFill>
            <a:srgbClr val="FF99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00" dirty="0">
              <a:solidFill>
                <a:schemeClr val="tx1"/>
              </a:solidFill>
              <a:highlight>
                <a:srgbClr val="FF00FF"/>
              </a:highlight>
            </a:endParaRPr>
          </a:p>
        </p:txBody>
      </p:sp>
    </p:spTree>
    <p:extLst>
      <p:ext uri="{BB962C8B-B14F-4D97-AF65-F5344CB8AC3E}">
        <p14:creationId xmlns:p14="http://schemas.microsoft.com/office/powerpoint/2010/main" val="109506920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DC3559-C0FB-0DBA-7C23-151AEB64D142}"/>
              </a:ext>
            </a:extLst>
          </p:cNvPr>
          <p:cNvSpPr>
            <a:spLocks noGrp="1"/>
          </p:cNvSpPr>
          <p:nvPr>
            <p:ph type="title"/>
          </p:nvPr>
        </p:nvSpPr>
        <p:spPr/>
        <p:txBody>
          <a:bodyPr/>
          <a:lstStyle/>
          <a:p>
            <a:r>
              <a:rPr lang="en-US" dirty="0"/>
              <a:t>Team report out</a:t>
            </a:r>
          </a:p>
        </p:txBody>
      </p:sp>
      <p:sp>
        <p:nvSpPr>
          <p:cNvPr id="3" name="Text Placeholder 2">
            <a:extLst>
              <a:ext uri="{FF2B5EF4-FFF2-40B4-BE49-F238E27FC236}">
                <a16:creationId xmlns:a16="http://schemas.microsoft.com/office/drawing/2014/main" id="{5A438D58-B364-45ED-C3FF-484BB0D3EBC2}"/>
              </a:ext>
            </a:extLst>
          </p:cNvPr>
          <p:cNvSpPr>
            <a:spLocks noGrp="1"/>
          </p:cNvSpPr>
          <p:nvPr>
            <p:ph type="body" idx="1"/>
          </p:nvPr>
        </p:nvSpPr>
        <p:spPr>
          <a:xfrm>
            <a:off x="536861" y="2283321"/>
            <a:ext cx="5258298" cy="3757046"/>
          </a:xfrm>
        </p:spPr>
        <p:txBody>
          <a:bodyPr/>
          <a:lstStyle/>
          <a:p>
            <a:r>
              <a:rPr lang="en-US" sz="2000" dirty="0"/>
              <a:t>Tell us your team's name</a:t>
            </a:r>
          </a:p>
          <a:p>
            <a:r>
              <a:rPr lang="en-US" sz="2000" dirty="0"/>
              <a:t>Tell us your cultural task.</a:t>
            </a:r>
          </a:p>
          <a:p>
            <a:r>
              <a:rPr lang="en-US" sz="2000" dirty="0"/>
              <a:t>Tells us which disability justice principles you worked with today.</a:t>
            </a:r>
          </a:p>
          <a:p>
            <a:r>
              <a:rPr lang="en-US" sz="2000" dirty="0"/>
              <a:t> Tells us about your most impactful Anxieties, Assumptions, or Attachments.  How would you address this?</a:t>
            </a:r>
          </a:p>
          <a:p>
            <a:r>
              <a:rPr lang="en-US" sz="2000" dirty="0"/>
              <a:t>Tell us about the feedback you received and which one you decided was most useful. </a:t>
            </a:r>
          </a:p>
          <a:p>
            <a:r>
              <a:rPr lang="en-US" sz="2000" dirty="0"/>
              <a:t>Demonstrate as a team, how would you use all this information. </a:t>
            </a:r>
          </a:p>
        </p:txBody>
      </p:sp>
      <p:sp>
        <p:nvSpPr>
          <p:cNvPr id="4" name="Slide Number Placeholder 3">
            <a:extLst>
              <a:ext uri="{FF2B5EF4-FFF2-40B4-BE49-F238E27FC236}">
                <a16:creationId xmlns:a16="http://schemas.microsoft.com/office/drawing/2014/main" id="{F58FA4BD-640D-6B6A-914B-DCBB87289AC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43</a:t>
            </a:fld>
            <a:endParaRPr lang="en-US"/>
          </a:p>
        </p:txBody>
      </p:sp>
      <p:pic>
        <p:nvPicPr>
          <p:cNvPr id="6" name="Graphic 5" descr="Teacher with solid fill">
            <a:extLst>
              <a:ext uri="{FF2B5EF4-FFF2-40B4-BE49-F238E27FC236}">
                <a16:creationId xmlns:a16="http://schemas.microsoft.com/office/drawing/2014/main" id="{3DA07180-1827-02CE-00B0-096AA7B1370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795159" y="2347006"/>
            <a:ext cx="3024743" cy="3024743"/>
          </a:xfrm>
          <a:prstGeom prst="rect">
            <a:avLst/>
          </a:prstGeom>
        </p:spPr>
      </p:pic>
    </p:spTree>
    <p:extLst>
      <p:ext uri="{BB962C8B-B14F-4D97-AF65-F5344CB8AC3E}">
        <p14:creationId xmlns:p14="http://schemas.microsoft.com/office/powerpoint/2010/main" val="196125141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3230EF-CB35-4BF7-C9A8-BD48DE3ED1C6}"/>
              </a:ext>
            </a:extLst>
          </p:cNvPr>
          <p:cNvSpPr>
            <a:spLocks noGrp="1"/>
          </p:cNvSpPr>
          <p:nvPr>
            <p:ph type="title"/>
          </p:nvPr>
        </p:nvSpPr>
        <p:spPr/>
        <p:txBody>
          <a:bodyPr/>
          <a:lstStyle/>
          <a:p>
            <a:r>
              <a:rPr lang="en-US" dirty="0"/>
              <a:t>Learning objective revisited</a:t>
            </a:r>
          </a:p>
        </p:txBody>
      </p:sp>
      <p:sp>
        <p:nvSpPr>
          <p:cNvPr id="3" name="Text Placeholder 2">
            <a:extLst>
              <a:ext uri="{FF2B5EF4-FFF2-40B4-BE49-F238E27FC236}">
                <a16:creationId xmlns:a16="http://schemas.microsoft.com/office/drawing/2014/main" id="{3F7D270E-D7B6-AA83-5773-0A1F19D30576}"/>
              </a:ext>
            </a:extLst>
          </p:cNvPr>
          <p:cNvSpPr>
            <a:spLocks noGrp="1"/>
          </p:cNvSpPr>
          <p:nvPr>
            <p:ph type="body" idx="1"/>
          </p:nvPr>
        </p:nvSpPr>
        <p:spPr/>
        <p:txBody>
          <a:bodyPr/>
          <a:lstStyle/>
          <a:p>
            <a:pPr marL="457200" marR="0" lvl="0" indent="-406400" algn="l" rtl="0">
              <a:lnSpc>
                <a:spcPct val="90000"/>
              </a:lnSpc>
              <a:spcBef>
                <a:spcPts val="1000"/>
              </a:spcBef>
              <a:spcAft>
                <a:spcPts val="0"/>
              </a:spcAft>
              <a:buClr>
                <a:srgbClr val="003764"/>
              </a:buClr>
              <a:buSzPts val="2800"/>
              <a:buFont typeface="Arial"/>
              <a:buChar char="•"/>
            </a:pPr>
            <a:r>
              <a:rPr lang="en-US" sz="2400" dirty="0"/>
              <a:t>Define the difference between the disability equity framework and the disability justice framework and why it makes a difference.</a:t>
            </a:r>
          </a:p>
          <a:p>
            <a:pPr marL="457200" marR="0" lvl="0" indent="-406400" algn="l" rtl="0">
              <a:lnSpc>
                <a:spcPct val="90000"/>
              </a:lnSpc>
              <a:spcBef>
                <a:spcPts val="1000"/>
              </a:spcBef>
              <a:spcAft>
                <a:spcPts val="0"/>
              </a:spcAft>
              <a:buClr>
                <a:srgbClr val="003764"/>
              </a:buClr>
              <a:buSzPts val="2800"/>
              <a:buFont typeface="Arial"/>
              <a:buChar char="•"/>
            </a:pPr>
            <a:r>
              <a:rPr lang="en-US" sz="2400" dirty="0"/>
              <a:t>Explore the ten principles of disability justice concerning educational practices and theories.</a:t>
            </a:r>
          </a:p>
          <a:p>
            <a:pPr marL="457200" marR="0" lvl="0" indent="-406400" algn="l" rtl="0">
              <a:lnSpc>
                <a:spcPct val="90000"/>
              </a:lnSpc>
              <a:spcBef>
                <a:spcPts val="1000"/>
              </a:spcBef>
              <a:spcAft>
                <a:spcPts val="0"/>
              </a:spcAft>
              <a:buClr>
                <a:srgbClr val="003764"/>
              </a:buClr>
              <a:buSzPts val="2800"/>
              <a:buFont typeface="Arial"/>
              <a:buChar char="•"/>
            </a:pPr>
            <a:r>
              <a:rPr lang="en-US" sz="2400" dirty="0"/>
              <a:t>Work through analyzing and preparing disability justice initiatives.</a:t>
            </a:r>
          </a:p>
          <a:p>
            <a:pPr marL="457200" marR="0" lvl="0" indent="-406400" algn="l" rtl="0">
              <a:lnSpc>
                <a:spcPct val="90000"/>
              </a:lnSpc>
              <a:spcBef>
                <a:spcPts val="1000"/>
              </a:spcBef>
              <a:spcAft>
                <a:spcPts val="0"/>
              </a:spcAft>
              <a:buClr>
                <a:srgbClr val="003764"/>
              </a:buClr>
              <a:buSzPts val="2800"/>
              <a:buFont typeface="Arial"/>
              <a:buChar char="•"/>
            </a:pPr>
            <a:r>
              <a:rPr lang="en-US" sz="2400" dirty="0"/>
              <a:t>Work through evaluating and continuing disability justice work within your departments/units/institutions.</a:t>
            </a:r>
          </a:p>
          <a:p>
            <a:endParaRPr lang="en-US" sz="2400" dirty="0"/>
          </a:p>
        </p:txBody>
      </p:sp>
      <p:sp>
        <p:nvSpPr>
          <p:cNvPr id="4" name="Slide Number Placeholder 3">
            <a:extLst>
              <a:ext uri="{FF2B5EF4-FFF2-40B4-BE49-F238E27FC236}">
                <a16:creationId xmlns:a16="http://schemas.microsoft.com/office/drawing/2014/main" id="{22D4ADC7-2F0F-1684-BA5A-55BA85DA6DC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44</a:t>
            </a:fld>
            <a:endParaRPr lang="en-US"/>
          </a:p>
        </p:txBody>
      </p:sp>
    </p:spTree>
    <p:extLst>
      <p:ext uri="{BB962C8B-B14F-4D97-AF65-F5344CB8AC3E}">
        <p14:creationId xmlns:p14="http://schemas.microsoft.com/office/powerpoint/2010/main" val="126966086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628"/>
        <p:cNvGrpSpPr/>
        <p:nvPr/>
      </p:nvGrpSpPr>
      <p:grpSpPr>
        <a:xfrm>
          <a:off x="0" y="0"/>
          <a:ext cx="0" cy="0"/>
          <a:chOff x="0" y="0"/>
          <a:chExt cx="0" cy="0"/>
        </a:xfrm>
      </p:grpSpPr>
      <p:sp>
        <p:nvSpPr>
          <p:cNvPr id="629" name="Google Shape;629;p32"/>
          <p:cNvSpPr txBox="1">
            <a:spLocks noGrp="1"/>
          </p:cNvSpPr>
          <p:nvPr>
            <p:ph type="title"/>
          </p:nvPr>
        </p:nvSpPr>
        <p:spPr>
          <a:xfrm>
            <a:off x="536860" y="1549936"/>
            <a:ext cx="8336975" cy="797070"/>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rgbClr val="003764"/>
              </a:buClr>
              <a:buSzPts val="3500"/>
              <a:buFont typeface="Arial"/>
              <a:buNone/>
            </a:pPr>
            <a:r>
              <a:rPr lang="en-US" dirty="0"/>
              <a:t>Continue to plan</a:t>
            </a:r>
            <a:endParaRPr dirty="0"/>
          </a:p>
        </p:txBody>
      </p:sp>
      <p:graphicFrame>
        <p:nvGraphicFramePr>
          <p:cNvPr id="630" name="Google Shape;630;p32"/>
          <p:cNvGraphicFramePr/>
          <p:nvPr>
            <p:extLst>
              <p:ext uri="{D42A27DB-BD31-4B8C-83A1-F6EECF244321}">
                <p14:modId xmlns:p14="http://schemas.microsoft.com/office/powerpoint/2010/main" val="2795348505"/>
              </p:ext>
            </p:extLst>
          </p:nvPr>
        </p:nvGraphicFramePr>
        <p:xfrm>
          <a:off x="628650" y="2560120"/>
          <a:ext cx="7886700" cy="3532656"/>
        </p:xfrm>
        <a:graphic>
          <a:graphicData uri="http://schemas.openxmlformats.org/drawingml/2006/table">
            <a:tbl>
              <a:tblPr firstRow="1" firstCol="1" bandRow="1">
                <a:tableStyleId>{35758FB7-9AC5-4552-8A53-C91805E547FA}</a:tableStyleId>
              </a:tblPr>
              <a:tblGrid>
                <a:gridCol w="1971375">
                  <a:extLst>
                    <a:ext uri="{9D8B030D-6E8A-4147-A177-3AD203B41FA5}">
                      <a16:colId xmlns:a16="http://schemas.microsoft.com/office/drawing/2014/main" val="20000"/>
                    </a:ext>
                  </a:extLst>
                </a:gridCol>
                <a:gridCol w="2319850">
                  <a:extLst>
                    <a:ext uri="{9D8B030D-6E8A-4147-A177-3AD203B41FA5}">
                      <a16:colId xmlns:a16="http://schemas.microsoft.com/office/drawing/2014/main" val="20001"/>
                    </a:ext>
                  </a:extLst>
                </a:gridCol>
                <a:gridCol w="1623500">
                  <a:extLst>
                    <a:ext uri="{9D8B030D-6E8A-4147-A177-3AD203B41FA5}">
                      <a16:colId xmlns:a16="http://schemas.microsoft.com/office/drawing/2014/main" val="20002"/>
                    </a:ext>
                  </a:extLst>
                </a:gridCol>
                <a:gridCol w="1971975">
                  <a:extLst>
                    <a:ext uri="{9D8B030D-6E8A-4147-A177-3AD203B41FA5}">
                      <a16:colId xmlns:a16="http://schemas.microsoft.com/office/drawing/2014/main" val="20003"/>
                    </a:ext>
                  </a:extLst>
                </a:gridCol>
              </a:tblGrid>
              <a:tr h="603575">
                <a:tc>
                  <a:txBody>
                    <a:bodyPr/>
                    <a:lstStyle/>
                    <a:p>
                      <a:pPr marL="0" marR="0" lvl="0" indent="0" algn="l" rtl="0">
                        <a:lnSpc>
                          <a:spcPct val="107000"/>
                        </a:lnSpc>
                        <a:spcBef>
                          <a:spcPts val="0"/>
                        </a:spcBef>
                        <a:spcAft>
                          <a:spcPts val="0"/>
                        </a:spcAft>
                        <a:buClr>
                          <a:srgbClr val="000000"/>
                        </a:buClr>
                        <a:buSzPts val="1800"/>
                        <a:buFont typeface="Arial"/>
                        <a:buNone/>
                      </a:pPr>
                      <a:r>
                        <a:rPr lang="en-US" sz="1800" u="none" strike="noStrike" cap="none"/>
                        <a:t>Timeline</a:t>
                      </a:r>
                      <a:endParaRPr sz="1800" u="none" strike="noStrike" cap="none">
                        <a:latin typeface="Calibri"/>
                        <a:ea typeface="Calibri"/>
                        <a:cs typeface="Calibri"/>
                        <a:sym typeface="Calibri"/>
                      </a:endParaRPr>
                    </a:p>
                  </a:txBody>
                  <a:tcPr marL="65775" marR="65775" marT="0" marB="0"/>
                </a:tc>
                <a:tc>
                  <a:txBody>
                    <a:bodyPr/>
                    <a:lstStyle/>
                    <a:p>
                      <a:pPr marL="0" marR="0" lvl="0" indent="0" algn="l" rtl="0">
                        <a:lnSpc>
                          <a:spcPct val="107000"/>
                        </a:lnSpc>
                        <a:spcBef>
                          <a:spcPts val="0"/>
                        </a:spcBef>
                        <a:spcAft>
                          <a:spcPts val="0"/>
                        </a:spcAft>
                        <a:buClr>
                          <a:srgbClr val="000000"/>
                        </a:buClr>
                        <a:buSzPts val="1800"/>
                        <a:buFont typeface="Arial"/>
                        <a:buNone/>
                      </a:pPr>
                      <a:r>
                        <a:rPr lang="en-US" sz="1800" u="none" strike="noStrike" cap="none" dirty="0"/>
                        <a:t>What task are you working on?</a:t>
                      </a:r>
                      <a:endParaRPr sz="1800" u="none" strike="noStrike" cap="none" dirty="0">
                        <a:latin typeface="Calibri"/>
                        <a:ea typeface="Calibri"/>
                        <a:cs typeface="Calibri"/>
                        <a:sym typeface="Calibri"/>
                      </a:endParaRPr>
                    </a:p>
                  </a:txBody>
                  <a:tcPr marL="65775" marR="65775" marT="0" marB="0"/>
                </a:tc>
                <a:tc>
                  <a:txBody>
                    <a:bodyPr/>
                    <a:lstStyle/>
                    <a:p>
                      <a:pPr marL="0" marR="0" lvl="0" indent="0" algn="l" rtl="0">
                        <a:lnSpc>
                          <a:spcPct val="107000"/>
                        </a:lnSpc>
                        <a:spcBef>
                          <a:spcPts val="0"/>
                        </a:spcBef>
                        <a:spcAft>
                          <a:spcPts val="0"/>
                        </a:spcAft>
                        <a:buClr>
                          <a:srgbClr val="000000"/>
                        </a:buClr>
                        <a:buSzPts val="1800"/>
                        <a:buFont typeface="Arial"/>
                        <a:buNone/>
                      </a:pPr>
                      <a:r>
                        <a:rPr lang="en-US" sz="1800" u="none" strike="noStrike" cap="none"/>
                        <a:t>Who will work on it?</a:t>
                      </a:r>
                      <a:endParaRPr sz="1800" u="none" strike="noStrike" cap="none">
                        <a:latin typeface="Calibri"/>
                        <a:ea typeface="Calibri"/>
                        <a:cs typeface="Calibri"/>
                        <a:sym typeface="Calibri"/>
                      </a:endParaRPr>
                    </a:p>
                  </a:txBody>
                  <a:tcPr marL="65775" marR="65775" marT="0" marB="0"/>
                </a:tc>
                <a:tc>
                  <a:txBody>
                    <a:bodyPr/>
                    <a:lstStyle/>
                    <a:p>
                      <a:pPr marL="0" marR="0" lvl="0" indent="0" algn="l" rtl="0">
                        <a:lnSpc>
                          <a:spcPct val="107000"/>
                        </a:lnSpc>
                        <a:spcBef>
                          <a:spcPts val="0"/>
                        </a:spcBef>
                        <a:spcAft>
                          <a:spcPts val="0"/>
                        </a:spcAft>
                        <a:buClr>
                          <a:srgbClr val="000000"/>
                        </a:buClr>
                        <a:buSzPts val="1800"/>
                        <a:buFont typeface="Arial"/>
                        <a:buNone/>
                      </a:pPr>
                      <a:r>
                        <a:rPr lang="en-US" sz="1800" u="none" strike="noStrike" cap="none"/>
                        <a:t>What is needed?</a:t>
                      </a:r>
                      <a:endParaRPr sz="1800" u="none" strike="noStrike" cap="none">
                        <a:latin typeface="Calibri"/>
                        <a:ea typeface="Calibri"/>
                        <a:cs typeface="Calibri"/>
                        <a:sym typeface="Calibri"/>
                      </a:endParaRPr>
                    </a:p>
                  </a:txBody>
                  <a:tcPr marL="65775" marR="65775" marT="0" marB="0"/>
                </a:tc>
                <a:extLst>
                  <a:ext uri="{0D108BD9-81ED-4DB2-BD59-A6C34878D82A}">
                    <a16:rowId xmlns:a16="http://schemas.microsoft.com/office/drawing/2014/main" val="10000"/>
                  </a:ext>
                </a:extLst>
              </a:tr>
              <a:tr h="293975">
                <a:tc>
                  <a:txBody>
                    <a:bodyPr/>
                    <a:lstStyle/>
                    <a:p>
                      <a:pPr marL="0" marR="0" lvl="0" indent="0" algn="l" rtl="0">
                        <a:lnSpc>
                          <a:spcPct val="107000"/>
                        </a:lnSpc>
                        <a:spcBef>
                          <a:spcPts val="0"/>
                        </a:spcBef>
                        <a:spcAft>
                          <a:spcPts val="0"/>
                        </a:spcAft>
                        <a:buClr>
                          <a:srgbClr val="000000"/>
                        </a:buClr>
                        <a:buSzPts val="1800"/>
                        <a:buFont typeface="Arial"/>
                        <a:buNone/>
                      </a:pPr>
                      <a:r>
                        <a:rPr lang="en-US" sz="1800" u="none" strike="noStrike" cap="none"/>
                        <a:t>Within a week…</a:t>
                      </a:r>
                      <a:endParaRPr sz="1400" u="none" strike="noStrike" cap="none"/>
                    </a:p>
                    <a:p>
                      <a:pPr marL="0" marR="0" lvl="0" indent="0" algn="l" rtl="0">
                        <a:lnSpc>
                          <a:spcPct val="107000"/>
                        </a:lnSpc>
                        <a:spcBef>
                          <a:spcPts val="0"/>
                        </a:spcBef>
                        <a:spcAft>
                          <a:spcPts val="0"/>
                        </a:spcAft>
                        <a:buClr>
                          <a:srgbClr val="000000"/>
                        </a:buClr>
                        <a:buSzPts val="1800"/>
                        <a:buFont typeface="Arial"/>
                        <a:buNone/>
                      </a:pPr>
                      <a:endParaRPr sz="1800" u="none" strike="noStrike" cap="none">
                        <a:latin typeface="Calibri"/>
                        <a:ea typeface="Calibri"/>
                        <a:cs typeface="Calibri"/>
                        <a:sym typeface="Calibri"/>
                      </a:endParaRPr>
                    </a:p>
                  </a:txBody>
                  <a:tcPr marL="65775" marR="65775" marT="0" marB="0"/>
                </a:tc>
                <a:tc>
                  <a:txBody>
                    <a:bodyPr/>
                    <a:lstStyle/>
                    <a:p>
                      <a:pPr marL="0" marR="0" lvl="0" indent="0" algn="l" rtl="0">
                        <a:lnSpc>
                          <a:spcPct val="107000"/>
                        </a:lnSpc>
                        <a:spcBef>
                          <a:spcPts val="0"/>
                        </a:spcBef>
                        <a:spcAft>
                          <a:spcPts val="0"/>
                        </a:spcAft>
                        <a:buClr>
                          <a:srgbClr val="000000"/>
                        </a:buClr>
                        <a:buSzPts val="1800"/>
                        <a:buFont typeface="Arial"/>
                        <a:buNone/>
                      </a:pPr>
                      <a:r>
                        <a:rPr lang="en-US" sz="1800" u="none" strike="noStrike" cap="none"/>
                        <a:t> </a:t>
                      </a:r>
                      <a:endParaRPr sz="1800" u="none" strike="noStrike" cap="none">
                        <a:latin typeface="Calibri"/>
                        <a:ea typeface="Calibri"/>
                        <a:cs typeface="Calibri"/>
                        <a:sym typeface="Calibri"/>
                      </a:endParaRPr>
                    </a:p>
                  </a:txBody>
                  <a:tcPr marL="65775" marR="65775" marT="0" marB="0"/>
                </a:tc>
                <a:tc>
                  <a:txBody>
                    <a:bodyPr/>
                    <a:lstStyle/>
                    <a:p>
                      <a:pPr marL="0" marR="0" lvl="0" indent="0" algn="l" rtl="0">
                        <a:lnSpc>
                          <a:spcPct val="107000"/>
                        </a:lnSpc>
                        <a:spcBef>
                          <a:spcPts val="0"/>
                        </a:spcBef>
                        <a:spcAft>
                          <a:spcPts val="0"/>
                        </a:spcAft>
                        <a:buClr>
                          <a:srgbClr val="000000"/>
                        </a:buClr>
                        <a:buSzPts val="1800"/>
                        <a:buFont typeface="Arial"/>
                        <a:buNone/>
                      </a:pPr>
                      <a:r>
                        <a:rPr lang="en-US" sz="1800" u="none" strike="noStrike" cap="none"/>
                        <a:t> </a:t>
                      </a:r>
                      <a:endParaRPr sz="1800" u="none" strike="noStrike" cap="none">
                        <a:latin typeface="Calibri"/>
                        <a:ea typeface="Calibri"/>
                        <a:cs typeface="Calibri"/>
                        <a:sym typeface="Calibri"/>
                      </a:endParaRPr>
                    </a:p>
                  </a:txBody>
                  <a:tcPr marL="65775" marR="65775" marT="0" marB="0"/>
                </a:tc>
                <a:tc>
                  <a:txBody>
                    <a:bodyPr/>
                    <a:lstStyle/>
                    <a:p>
                      <a:pPr marL="0" marR="0" lvl="0" indent="0" algn="l" rtl="0">
                        <a:lnSpc>
                          <a:spcPct val="107000"/>
                        </a:lnSpc>
                        <a:spcBef>
                          <a:spcPts val="0"/>
                        </a:spcBef>
                        <a:spcAft>
                          <a:spcPts val="0"/>
                        </a:spcAft>
                        <a:buClr>
                          <a:srgbClr val="000000"/>
                        </a:buClr>
                        <a:buSzPts val="1800"/>
                        <a:buFont typeface="Arial"/>
                        <a:buNone/>
                      </a:pPr>
                      <a:r>
                        <a:rPr lang="en-US" sz="1800" u="none" strike="noStrike" cap="none" dirty="0"/>
                        <a:t> </a:t>
                      </a:r>
                      <a:endParaRPr sz="1800" u="none" strike="noStrike" cap="none" dirty="0">
                        <a:latin typeface="Calibri"/>
                        <a:ea typeface="Calibri"/>
                        <a:cs typeface="Calibri"/>
                        <a:sym typeface="Calibri"/>
                      </a:endParaRPr>
                    </a:p>
                  </a:txBody>
                  <a:tcPr marL="65775" marR="65775" marT="0" marB="0"/>
                </a:tc>
                <a:extLst>
                  <a:ext uri="{0D108BD9-81ED-4DB2-BD59-A6C34878D82A}">
                    <a16:rowId xmlns:a16="http://schemas.microsoft.com/office/drawing/2014/main" val="10001"/>
                  </a:ext>
                </a:extLst>
              </a:tr>
              <a:tr h="293975">
                <a:tc>
                  <a:txBody>
                    <a:bodyPr/>
                    <a:lstStyle/>
                    <a:p>
                      <a:pPr marL="0" marR="0" lvl="0" indent="0" algn="l" rtl="0">
                        <a:lnSpc>
                          <a:spcPct val="107000"/>
                        </a:lnSpc>
                        <a:spcBef>
                          <a:spcPts val="0"/>
                        </a:spcBef>
                        <a:spcAft>
                          <a:spcPts val="0"/>
                        </a:spcAft>
                        <a:buClr>
                          <a:srgbClr val="000000"/>
                        </a:buClr>
                        <a:buSzPts val="1800"/>
                        <a:buFont typeface="Arial"/>
                        <a:buNone/>
                      </a:pPr>
                      <a:r>
                        <a:rPr lang="en-US" sz="1800" u="none" strike="noStrike" cap="none"/>
                        <a:t>Within 30 days…</a:t>
                      </a:r>
                      <a:endParaRPr sz="1400" u="none" strike="noStrike" cap="none"/>
                    </a:p>
                    <a:p>
                      <a:pPr marL="0" marR="0" lvl="0" indent="0" algn="l" rtl="0">
                        <a:lnSpc>
                          <a:spcPct val="107000"/>
                        </a:lnSpc>
                        <a:spcBef>
                          <a:spcPts val="0"/>
                        </a:spcBef>
                        <a:spcAft>
                          <a:spcPts val="0"/>
                        </a:spcAft>
                        <a:buClr>
                          <a:srgbClr val="000000"/>
                        </a:buClr>
                        <a:buSzPts val="1800"/>
                        <a:buFont typeface="Arial"/>
                        <a:buNone/>
                      </a:pPr>
                      <a:endParaRPr sz="1800" u="none" strike="noStrike" cap="none">
                        <a:latin typeface="Calibri"/>
                        <a:ea typeface="Calibri"/>
                        <a:cs typeface="Calibri"/>
                        <a:sym typeface="Calibri"/>
                      </a:endParaRPr>
                    </a:p>
                  </a:txBody>
                  <a:tcPr marL="65775" marR="65775" marT="0" marB="0"/>
                </a:tc>
                <a:tc>
                  <a:txBody>
                    <a:bodyPr/>
                    <a:lstStyle/>
                    <a:p>
                      <a:pPr marL="0" marR="0" lvl="0" indent="0" algn="l" rtl="0">
                        <a:lnSpc>
                          <a:spcPct val="107000"/>
                        </a:lnSpc>
                        <a:spcBef>
                          <a:spcPts val="0"/>
                        </a:spcBef>
                        <a:spcAft>
                          <a:spcPts val="0"/>
                        </a:spcAft>
                        <a:buClr>
                          <a:srgbClr val="000000"/>
                        </a:buClr>
                        <a:buSzPts val="1800"/>
                        <a:buFont typeface="Arial"/>
                        <a:buNone/>
                      </a:pPr>
                      <a:r>
                        <a:rPr lang="en-US" sz="1800" u="none" strike="noStrike" cap="none"/>
                        <a:t> </a:t>
                      </a:r>
                      <a:endParaRPr sz="1800" u="none" strike="noStrike" cap="none">
                        <a:latin typeface="Calibri"/>
                        <a:ea typeface="Calibri"/>
                        <a:cs typeface="Calibri"/>
                        <a:sym typeface="Calibri"/>
                      </a:endParaRPr>
                    </a:p>
                  </a:txBody>
                  <a:tcPr marL="65775" marR="65775" marT="0" marB="0"/>
                </a:tc>
                <a:tc>
                  <a:txBody>
                    <a:bodyPr/>
                    <a:lstStyle/>
                    <a:p>
                      <a:pPr marL="0" marR="0" lvl="0" indent="0" algn="l" rtl="0">
                        <a:lnSpc>
                          <a:spcPct val="107000"/>
                        </a:lnSpc>
                        <a:spcBef>
                          <a:spcPts val="0"/>
                        </a:spcBef>
                        <a:spcAft>
                          <a:spcPts val="0"/>
                        </a:spcAft>
                        <a:buClr>
                          <a:srgbClr val="000000"/>
                        </a:buClr>
                        <a:buSzPts val="1800"/>
                        <a:buFont typeface="Arial"/>
                        <a:buNone/>
                      </a:pPr>
                      <a:r>
                        <a:rPr lang="en-US" sz="1800" u="none" strike="noStrike" cap="none"/>
                        <a:t> </a:t>
                      </a:r>
                      <a:endParaRPr sz="1800" u="none" strike="noStrike" cap="none">
                        <a:latin typeface="Calibri"/>
                        <a:ea typeface="Calibri"/>
                        <a:cs typeface="Calibri"/>
                        <a:sym typeface="Calibri"/>
                      </a:endParaRPr>
                    </a:p>
                  </a:txBody>
                  <a:tcPr marL="65775" marR="65775" marT="0" marB="0"/>
                </a:tc>
                <a:tc>
                  <a:txBody>
                    <a:bodyPr/>
                    <a:lstStyle/>
                    <a:p>
                      <a:pPr marL="0" marR="0" lvl="0" indent="0" algn="l" rtl="0">
                        <a:lnSpc>
                          <a:spcPct val="107000"/>
                        </a:lnSpc>
                        <a:spcBef>
                          <a:spcPts val="0"/>
                        </a:spcBef>
                        <a:spcAft>
                          <a:spcPts val="0"/>
                        </a:spcAft>
                        <a:buClr>
                          <a:srgbClr val="000000"/>
                        </a:buClr>
                        <a:buSzPts val="1800"/>
                        <a:buFont typeface="Arial"/>
                        <a:buNone/>
                      </a:pPr>
                      <a:r>
                        <a:rPr lang="en-US" sz="1800" u="none" strike="noStrike" cap="none"/>
                        <a:t> </a:t>
                      </a:r>
                      <a:endParaRPr sz="1800" u="none" strike="noStrike" cap="none">
                        <a:latin typeface="Calibri"/>
                        <a:ea typeface="Calibri"/>
                        <a:cs typeface="Calibri"/>
                        <a:sym typeface="Calibri"/>
                      </a:endParaRPr>
                    </a:p>
                  </a:txBody>
                  <a:tcPr marL="65775" marR="65775" marT="0" marB="0"/>
                </a:tc>
                <a:extLst>
                  <a:ext uri="{0D108BD9-81ED-4DB2-BD59-A6C34878D82A}">
                    <a16:rowId xmlns:a16="http://schemas.microsoft.com/office/drawing/2014/main" val="10002"/>
                  </a:ext>
                </a:extLst>
              </a:tr>
              <a:tr h="603575">
                <a:tc>
                  <a:txBody>
                    <a:bodyPr/>
                    <a:lstStyle/>
                    <a:p>
                      <a:pPr marL="0" marR="0" lvl="0" indent="0" algn="l" rtl="0">
                        <a:lnSpc>
                          <a:spcPct val="107000"/>
                        </a:lnSpc>
                        <a:spcBef>
                          <a:spcPts val="0"/>
                        </a:spcBef>
                        <a:spcAft>
                          <a:spcPts val="0"/>
                        </a:spcAft>
                        <a:buClr>
                          <a:srgbClr val="000000"/>
                        </a:buClr>
                        <a:buSzPts val="1800"/>
                        <a:buFont typeface="Arial"/>
                        <a:buNone/>
                      </a:pPr>
                      <a:r>
                        <a:rPr lang="en-US" sz="1800" u="none" strike="noStrike" cap="none"/>
                        <a:t>Within a semester…</a:t>
                      </a:r>
                      <a:endParaRPr sz="1800" u="none" strike="noStrike" cap="none">
                        <a:latin typeface="Calibri"/>
                        <a:ea typeface="Calibri"/>
                        <a:cs typeface="Calibri"/>
                        <a:sym typeface="Calibri"/>
                      </a:endParaRPr>
                    </a:p>
                  </a:txBody>
                  <a:tcPr marL="65775" marR="65775" marT="0" marB="0"/>
                </a:tc>
                <a:tc>
                  <a:txBody>
                    <a:bodyPr/>
                    <a:lstStyle/>
                    <a:p>
                      <a:pPr marL="0" marR="0" lvl="0" indent="0" algn="l" rtl="0">
                        <a:lnSpc>
                          <a:spcPct val="107000"/>
                        </a:lnSpc>
                        <a:spcBef>
                          <a:spcPts val="0"/>
                        </a:spcBef>
                        <a:spcAft>
                          <a:spcPts val="0"/>
                        </a:spcAft>
                        <a:buClr>
                          <a:srgbClr val="000000"/>
                        </a:buClr>
                        <a:buSzPts val="1800"/>
                        <a:buFont typeface="Arial"/>
                        <a:buNone/>
                      </a:pPr>
                      <a:r>
                        <a:rPr lang="en-US" sz="1800" u="none" strike="noStrike" cap="none"/>
                        <a:t> </a:t>
                      </a:r>
                      <a:endParaRPr sz="1800" u="none" strike="noStrike" cap="none">
                        <a:latin typeface="Calibri"/>
                        <a:ea typeface="Calibri"/>
                        <a:cs typeface="Calibri"/>
                        <a:sym typeface="Calibri"/>
                      </a:endParaRPr>
                    </a:p>
                  </a:txBody>
                  <a:tcPr marL="65775" marR="65775" marT="0" marB="0"/>
                </a:tc>
                <a:tc>
                  <a:txBody>
                    <a:bodyPr/>
                    <a:lstStyle/>
                    <a:p>
                      <a:pPr marL="0" marR="0" lvl="0" indent="0" algn="l" rtl="0">
                        <a:lnSpc>
                          <a:spcPct val="107000"/>
                        </a:lnSpc>
                        <a:spcBef>
                          <a:spcPts val="0"/>
                        </a:spcBef>
                        <a:spcAft>
                          <a:spcPts val="0"/>
                        </a:spcAft>
                        <a:buClr>
                          <a:srgbClr val="000000"/>
                        </a:buClr>
                        <a:buSzPts val="1800"/>
                        <a:buFont typeface="Arial"/>
                        <a:buNone/>
                      </a:pPr>
                      <a:r>
                        <a:rPr lang="en-US" sz="1800" u="none" strike="noStrike" cap="none"/>
                        <a:t> </a:t>
                      </a:r>
                      <a:endParaRPr sz="1800" u="none" strike="noStrike" cap="none">
                        <a:latin typeface="Calibri"/>
                        <a:ea typeface="Calibri"/>
                        <a:cs typeface="Calibri"/>
                        <a:sym typeface="Calibri"/>
                      </a:endParaRPr>
                    </a:p>
                  </a:txBody>
                  <a:tcPr marL="65775" marR="65775" marT="0" marB="0"/>
                </a:tc>
                <a:tc>
                  <a:txBody>
                    <a:bodyPr/>
                    <a:lstStyle/>
                    <a:p>
                      <a:pPr marL="0" marR="0" lvl="0" indent="0" algn="l" rtl="0">
                        <a:lnSpc>
                          <a:spcPct val="107000"/>
                        </a:lnSpc>
                        <a:spcBef>
                          <a:spcPts val="0"/>
                        </a:spcBef>
                        <a:spcAft>
                          <a:spcPts val="0"/>
                        </a:spcAft>
                        <a:buClr>
                          <a:srgbClr val="000000"/>
                        </a:buClr>
                        <a:buSzPts val="1800"/>
                        <a:buFont typeface="Arial"/>
                        <a:buNone/>
                      </a:pPr>
                      <a:r>
                        <a:rPr lang="en-US" sz="1800" u="none" strike="noStrike" cap="none"/>
                        <a:t> </a:t>
                      </a:r>
                      <a:endParaRPr sz="1800" u="none" strike="noStrike" cap="none">
                        <a:latin typeface="Calibri"/>
                        <a:ea typeface="Calibri"/>
                        <a:cs typeface="Calibri"/>
                        <a:sym typeface="Calibri"/>
                      </a:endParaRPr>
                    </a:p>
                  </a:txBody>
                  <a:tcPr marL="65775" marR="65775" marT="0" marB="0"/>
                </a:tc>
                <a:extLst>
                  <a:ext uri="{0D108BD9-81ED-4DB2-BD59-A6C34878D82A}">
                    <a16:rowId xmlns:a16="http://schemas.microsoft.com/office/drawing/2014/main" val="10003"/>
                  </a:ext>
                </a:extLst>
              </a:tr>
              <a:tr h="603575">
                <a:tc>
                  <a:txBody>
                    <a:bodyPr/>
                    <a:lstStyle/>
                    <a:p>
                      <a:pPr marL="0" marR="0" lvl="0" indent="0" algn="l" rtl="0">
                        <a:lnSpc>
                          <a:spcPct val="107000"/>
                        </a:lnSpc>
                        <a:spcBef>
                          <a:spcPts val="0"/>
                        </a:spcBef>
                        <a:spcAft>
                          <a:spcPts val="0"/>
                        </a:spcAft>
                        <a:buClr>
                          <a:srgbClr val="000000"/>
                        </a:buClr>
                        <a:buSzPts val="1800"/>
                        <a:buFont typeface="Arial"/>
                        <a:buNone/>
                      </a:pPr>
                      <a:r>
                        <a:rPr lang="en-US" sz="1800" u="none" strike="noStrike" cap="none"/>
                        <a:t>Within an academic year…</a:t>
                      </a:r>
                      <a:endParaRPr sz="1800" u="none" strike="noStrike" cap="none">
                        <a:latin typeface="Calibri"/>
                        <a:ea typeface="Calibri"/>
                        <a:cs typeface="Calibri"/>
                        <a:sym typeface="Calibri"/>
                      </a:endParaRPr>
                    </a:p>
                  </a:txBody>
                  <a:tcPr marL="65775" marR="65775" marT="0" marB="0"/>
                </a:tc>
                <a:tc>
                  <a:txBody>
                    <a:bodyPr/>
                    <a:lstStyle/>
                    <a:p>
                      <a:pPr marL="0" marR="0" lvl="0" indent="0" algn="l" rtl="0">
                        <a:lnSpc>
                          <a:spcPct val="107000"/>
                        </a:lnSpc>
                        <a:spcBef>
                          <a:spcPts val="0"/>
                        </a:spcBef>
                        <a:spcAft>
                          <a:spcPts val="0"/>
                        </a:spcAft>
                        <a:buClr>
                          <a:srgbClr val="000000"/>
                        </a:buClr>
                        <a:buSzPts val="1800"/>
                        <a:buFont typeface="Arial"/>
                        <a:buNone/>
                      </a:pPr>
                      <a:r>
                        <a:rPr lang="en-US" sz="1800" u="none" strike="noStrike" cap="none"/>
                        <a:t> </a:t>
                      </a:r>
                      <a:endParaRPr sz="1800" u="none" strike="noStrike" cap="none">
                        <a:latin typeface="Calibri"/>
                        <a:ea typeface="Calibri"/>
                        <a:cs typeface="Calibri"/>
                        <a:sym typeface="Calibri"/>
                      </a:endParaRPr>
                    </a:p>
                  </a:txBody>
                  <a:tcPr marL="65775" marR="65775" marT="0" marB="0"/>
                </a:tc>
                <a:tc>
                  <a:txBody>
                    <a:bodyPr/>
                    <a:lstStyle/>
                    <a:p>
                      <a:pPr marL="0" marR="0" lvl="0" indent="0" algn="l" rtl="0">
                        <a:lnSpc>
                          <a:spcPct val="107000"/>
                        </a:lnSpc>
                        <a:spcBef>
                          <a:spcPts val="0"/>
                        </a:spcBef>
                        <a:spcAft>
                          <a:spcPts val="0"/>
                        </a:spcAft>
                        <a:buClr>
                          <a:srgbClr val="000000"/>
                        </a:buClr>
                        <a:buSzPts val="1800"/>
                        <a:buFont typeface="Arial"/>
                        <a:buNone/>
                      </a:pPr>
                      <a:r>
                        <a:rPr lang="en-US" sz="1800" u="none" strike="noStrike" cap="none"/>
                        <a:t> </a:t>
                      </a:r>
                      <a:endParaRPr sz="1800" u="none" strike="noStrike" cap="none">
                        <a:latin typeface="Calibri"/>
                        <a:ea typeface="Calibri"/>
                        <a:cs typeface="Calibri"/>
                        <a:sym typeface="Calibri"/>
                      </a:endParaRPr>
                    </a:p>
                  </a:txBody>
                  <a:tcPr marL="65775" marR="65775" marT="0" marB="0"/>
                </a:tc>
                <a:tc>
                  <a:txBody>
                    <a:bodyPr/>
                    <a:lstStyle/>
                    <a:p>
                      <a:pPr marL="0" marR="0" lvl="0" indent="0" algn="l" rtl="0">
                        <a:lnSpc>
                          <a:spcPct val="107000"/>
                        </a:lnSpc>
                        <a:spcBef>
                          <a:spcPts val="0"/>
                        </a:spcBef>
                        <a:spcAft>
                          <a:spcPts val="0"/>
                        </a:spcAft>
                        <a:buClr>
                          <a:srgbClr val="000000"/>
                        </a:buClr>
                        <a:buSzPts val="1800"/>
                        <a:buFont typeface="Arial"/>
                        <a:buNone/>
                      </a:pPr>
                      <a:r>
                        <a:rPr lang="en-US" sz="1800" u="none" strike="noStrike" cap="none"/>
                        <a:t> </a:t>
                      </a:r>
                      <a:endParaRPr sz="1800" u="none" strike="noStrike" cap="none">
                        <a:latin typeface="Calibri"/>
                        <a:ea typeface="Calibri"/>
                        <a:cs typeface="Calibri"/>
                        <a:sym typeface="Calibri"/>
                      </a:endParaRPr>
                    </a:p>
                  </a:txBody>
                  <a:tcPr marL="65775" marR="65775" marT="0" marB="0"/>
                </a:tc>
                <a:extLst>
                  <a:ext uri="{0D108BD9-81ED-4DB2-BD59-A6C34878D82A}">
                    <a16:rowId xmlns:a16="http://schemas.microsoft.com/office/drawing/2014/main" val="10004"/>
                  </a:ext>
                </a:extLst>
              </a:tr>
              <a:tr h="293975">
                <a:tc>
                  <a:txBody>
                    <a:bodyPr/>
                    <a:lstStyle/>
                    <a:p>
                      <a:pPr marL="0" marR="0" lvl="0" indent="0" algn="l" rtl="0">
                        <a:lnSpc>
                          <a:spcPct val="107000"/>
                        </a:lnSpc>
                        <a:spcBef>
                          <a:spcPts val="0"/>
                        </a:spcBef>
                        <a:spcAft>
                          <a:spcPts val="0"/>
                        </a:spcAft>
                        <a:buClr>
                          <a:srgbClr val="000000"/>
                        </a:buClr>
                        <a:buSzPts val="1800"/>
                        <a:buFont typeface="Arial"/>
                        <a:buNone/>
                      </a:pPr>
                      <a:r>
                        <a:rPr lang="en-US" sz="1800" u="none" strike="noStrike" cap="none"/>
                        <a:t>Ongoing…</a:t>
                      </a:r>
                      <a:endParaRPr sz="1400" u="none" strike="noStrike" cap="none"/>
                    </a:p>
                    <a:p>
                      <a:pPr marL="0" marR="0" lvl="0" indent="0" algn="l" rtl="0">
                        <a:lnSpc>
                          <a:spcPct val="107000"/>
                        </a:lnSpc>
                        <a:spcBef>
                          <a:spcPts val="0"/>
                        </a:spcBef>
                        <a:spcAft>
                          <a:spcPts val="0"/>
                        </a:spcAft>
                        <a:buClr>
                          <a:srgbClr val="000000"/>
                        </a:buClr>
                        <a:buSzPts val="1800"/>
                        <a:buFont typeface="Arial"/>
                        <a:buNone/>
                      </a:pPr>
                      <a:endParaRPr sz="1800" u="none" strike="noStrike" cap="none">
                        <a:latin typeface="Calibri"/>
                        <a:ea typeface="Calibri"/>
                        <a:cs typeface="Calibri"/>
                        <a:sym typeface="Calibri"/>
                      </a:endParaRPr>
                    </a:p>
                  </a:txBody>
                  <a:tcPr marL="65775" marR="65775" marT="0" marB="0"/>
                </a:tc>
                <a:tc>
                  <a:txBody>
                    <a:bodyPr/>
                    <a:lstStyle/>
                    <a:p>
                      <a:pPr marL="0" marR="0" lvl="0" indent="0" algn="l" rtl="0">
                        <a:lnSpc>
                          <a:spcPct val="107000"/>
                        </a:lnSpc>
                        <a:spcBef>
                          <a:spcPts val="0"/>
                        </a:spcBef>
                        <a:spcAft>
                          <a:spcPts val="0"/>
                        </a:spcAft>
                        <a:buClr>
                          <a:srgbClr val="000000"/>
                        </a:buClr>
                        <a:buSzPts val="1800"/>
                        <a:buFont typeface="Arial"/>
                        <a:buNone/>
                      </a:pPr>
                      <a:r>
                        <a:rPr lang="en-US" sz="1800" u="none" strike="noStrike" cap="none"/>
                        <a:t> </a:t>
                      </a:r>
                      <a:endParaRPr sz="1800" u="none" strike="noStrike" cap="none">
                        <a:latin typeface="Calibri"/>
                        <a:ea typeface="Calibri"/>
                        <a:cs typeface="Calibri"/>
                        <a:sym typeface="Calibri"/>
                      </a:endParaRPr>
                    </a:p>
                  </a:txBody>
                  <a:tcPr marL="65775" marR="65775" marT="0" marB="0"/>
                </a:tc>
                <a:tc>
                  <a:txBody>
                    <a:bodyPr/>
                    <a:lstStyle/>
                    <a:p>
                      <a:pPr marL="0" marR="0" lvl="0" indent="0" algn="l" rtl="0">
                        <a:lnSpc>
                          <a:spcPct val="107000"/>
                        </a:lnSpc>
                        <a:spcBef>
                          <a:spcPts val="0"/>
                        </a:spcBef>
                        <a:spcAft>
                          <a:spcPts val="0"/>
                        </a:spcAft>
                        <a:buClr>
                          <a:srgbClr val="000000"/>
                        </a:buClr>
                        <a:buSzPts val="1800"/>
                        <a:buFont typeface="Arial"/>
                        <a:buNone/>
                      </a:pPr>
                      <a:r>
                        <a:rPr lang="en-US" sz="1800" u="none" strike="noStrike" cap="none"/>
                        <a:t> </a:t>
                      </a:r>
                      <a:endParaRPr sz="1800" u="none" strike="noStrike" cap="none">
                        <a:latin typeface="Calibri"/>
                        <a:ea typeface="Calibri"/>
                        <a:cs typeface="Calibri"/>
                        <a:sym typeface="Calibri"/>
                      </a:endParaRPr>
                    </a:p>
                  </a:txBody>
                  <a:tcPr marL="65775" marR="65775" marT="0" marB="0"/>
                </a:tc>
                <a:tc>
                  <a:txBody>
                    <a:bodyPr/>
                    <a:lstStyle/>
                    <a:p>
                      <a:pPr marL="0" marR="0" lvl="0" indent="0" algn="l" rtl="0">
                        <a:lnSpc>
                          <a:spcPct val="107000"/>
                        </a:lnSpc>
                        <a:spcBef>
                          <a:spcPts val="0"/>
                        </a:spcBef>
                        <a:spcAft>
                          <a:spcPts val="0"/>
                        </a:spcAft>
                        <a:buClr>
                          <a:srgbClr val="000000"/>
                        </a:buClr>
                        <a:buSzPts val="1800"/>
                        <a:buFont typeface="Arial"/>
                        <a:buNone/>
                      </a:pPr>
                      <a:r>
                        <a:rPr lang="en-US" sz="1800" u="none" strike="noStrike" cap="none" dirty="0"/>
                        <a:t> </a:t>
                      </a:r>
                      <a:endParaRPr sz="1800" u="none" strike="noStrike" cap="none" dirty="0">
                        <a:latin typeface="Calibri"/>
                        <a:ea typeface="Calibri"/>
                        <a:cs typeface="Calibri"/>
                        <a:sym typeface="Calibri"/>
                      </a:endParaRPr>
                    </a:p>
                  </a:txBody>
                  <a:tcPr marL="65775" marR="65775" marT="0" marB="0"/>
                </a:tc>
                <a:extLst>
                  <a:ext uri="{0D108BD9-81ED-4DB2-BD59-A6C34878D82A}">
                    <a16:rowId xmlns:a16="http://schemas.microsoft.com/office/drawing/2014/main" val="10005"/>
                  </a:ext>
                </a:extLst>
              </a:tr>
            </a:tbl>
          </a:graphicData>
        </a:graphic>
      </p:graphicFrame>
      <p:sp>
        <p:nvSpPr>
          <p:cNvPr id="631" name="Google Shape;631;p32"/>
          <p:cNvSpPr txBox="1">
            <a:spLocks noGrp="1"/>
          </p:cNvSpPr>
          <p:nvPr>
            <p:ph type="sldNum" idx="12"/>
          </p:nvPr>
        </p:nvSpPr>
        <p:spPr>
          <a:xfrm>
            <a:off x="8406245" y="6483926"/>
            <a:ext cx="467590" cy="237549"/>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100"/>
              <a:buNone/>
            </a:pPr>
            <a:fld id="{00000000-1234-1234-1234-123412341234}" type="slidenum">
              <a:rPr lang="en-US"/>
              <a:t>45</a:t>
            </a:fld>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2FCF58-70A6-6156-52E5-15666DD2A697}"/>
              </a:ext>
            </a:extLst>
          </p:cNvPr>
          <p:cNvSpPr>
            <a:spLocks noGrp="1"/>
          </p:cNvSpPr>
          <p:nvPr>
            <p:ph type="title"/>
          </p:nvPr>
        </p:nvSpPr>
        <p:spPr/>
        <p:txBody>
          <a:bodyPr/>
          <a:lstStyle/>
          <a:p>
            <a:r>
              <a:rPr lang="en-US" dirty="0"/>
              <a:t>Questions</a:t>
            </a:r>
          </a:p>
        </p:txBody>
      </p:sp>
      <p:sp>
        <p:nvSpPr>
          <p:cNvPr id="4" name="Slide Number Placeholder 3">
            <a:extLst>
              <a:ext uri="{FF2B5EF4-FFF2-40B4-BE49-F238E27FC236}">
                <a16:creationId xmlns:a16="http://schemas.microsoft.com/office/drawing/2014/main" id="{5E07BE16-6AB8-4A95-4372-CCC41D4201E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46</a:t>
            </a:fld>
            <a:endParaRPr lang="en-US"/>
          </a:p>
        </p:txBody>
      </p:sp>
    </p:spTree>
    <p:extLst>
      <p:ext uri="{BB962C8B-B14F-4D97-AF65-F5344CB8AC3E}">
        <p14:creationId xmlns:p14="http://schemas.microsoft.com/office/powerpoint/2010/main" val="32727546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638"/>
        <p:cNvGrpSpPr/>
        <p:nvPr/>
      </p:nvGrpSpPr>
      <p:grpSpPr>
        <a:xfrm>
          <a:off x="0" y="0"/>
          <a:ext cx="0" cy="0"/>
          <a:chOff x="0" y="0"/>
          <a:chExt cx="0" cy="0"/>
        </a:xfrm>
      </p:grpSpPr>
      <p:sp>
        <p:nvSpPr>
          <p:cNvPr id="639" name="Google Shape;639;p33"/>
          <p:cNvSpPr txBox="1">
            <a:spLocks noGrp="1"/>
          </p:cNvSpPr>
          <p:nvPr>
            <p:ph type="title"/>
          </p:nvPr>
        </p:nvSpPr>
        <p:spPr>
          <a:xfrm>
            <a:off x="536860" y="1306186"/>
            <a:ext cx="8337000" cy="7971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SzPts val="3500"/>
              <a:buNone/>
            </a:pPr>
            <a:r>
              <a:rPr lang="en-US"/>
              <a:t>Resources</a:t>
            </a:r>
            <a:endParaRPr/>
          </a:p>
        </p:txBody>
      </p:sp>
      <p:sp>
        <p:nvSpPr>
          <p:cNvPr id="640" name="Google Shape;640;p33"/>
          <p:cNvSpPr txBox="1">
            <a:spLocks noGrp="1"/>
          </p:cNvSpPr>
          <p:nvPr>
            <p:ph type="body" idx="1"/>
          </p:nvPr>
        </p:nvSpPr>
        <p:spPr>
          <a:xfrm>
            <a:off x="403500" y="2010099"/>
            <a:ext cx="8337000" cy="44739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1000"/>
              </a:spcBef>
              <a:spcAft>
                <a:spcPts val="0"/>
              </a:spcAft>
              <a:buSzPts val="2800"/>
              <a:buNone/>
            </a:pPr>
            <a:r>
              <a:rPr lang="en-US" sz="2500" u="sng" dirty="0">
                <a:solidFill>
                  <a:schemeClr val="hlink"/>
                </a:solidFill>
                <a:hlinkClick r:id="rId3"/>
              </a:rPr>
              <a:t>National Center for Education Statistics (NCES)</a:t>
            </a:r>
            <a:r>
              <a:rPr lang="en-US" sz="2500" dirty="0"/>
              <a:t>: The National Center for Education Statistics (NCES) is the primary federal entity for collecting and analyzing data related to education in the U.S. and other nations.</a:t>
            </a:r>
          </a:p>
          <a:p>
            <a:pPr marL="0" lvl="0" indent="0" algn="l" rtl="0">
              <a:lnSpc>
                <a:spcPct val="90000"/>
              </a:lnSpc>
              <a:spcBef>
                <a:spcPts val="1000"/>
              </a:spcBef>
              <a:spcAft>
                <a:spcPts val="0"/>
              </a:spcAft>
              <a:buSzPts val="2800"/>
              <a:buNone/>
            </a:pPr>
            <a:r>
              <a:rPr lang="en-US" sz="2500" u="sng" dirty="0">
                <a:solidFill>
                  <a:schemeClr val="hlink"/>
                </a:solidFill>
                <a:hlinkClick r:id="rId3"/>
              </a:rPr>
              <a:t>National Center for Education Statistics (NCES)</a:t>
            </a:r>
            <a:r>
              <a:rPr lang="en-US" sz="2500" dirty="0"/>
              <a:t>: The National Center for Education Statistics (NCES) is the primary federal entity for collecting and analyzing data related to education in the U.S. and other nations.</a:t>
            </a:r>
          </a:p>
          <a:p>
            <a:pPr marL="0" lvl="0" indent="0" algn="l" rtl="0">
              <a:lnSpc>
                <a:spcPct val="90000"/>
              </a:lnSpc>
              <a:spcBef>
                <a:spcPts val="1000"/>
              </a:spcBef>
              <a:spcAft>
                <a:spcPts val="0"/>
              </a:spcAft>
              <a:buClr>
                <a:schemeClr val="dk1"/>
              </a:buClr>
              <a:buSzPts val="1100"/>
              <a:buFont typeface="Arial"/>
              <a:buNone/>
            </a:pPr>
            <a:r>
              <a:rPr lang="en-US" sz="2500" u="sng" dirty="0">
                <a:solidFill>
                  <a:schemeClr val="hlink"/>
                </a:solidFill>
                <a:hlinkClick r:id="rId4"/>
              </a:rPr>
              <a:t>Universal Design with Personas</a:t>
            </a:r>
            <a:r>
              <a:rPr lang="en-US" sz="2500" dirty="0"/>
              <a:t>: Open Educational resource managed by a team at Penn State World Campus, and its primary purpose is to host our personas of students with disabilities. </a:t>
            </a:r>
            <a:endParaRPr lang="en-US" sz="2400" dirty="0"/>
          </a:p>
          <a:p>
            <a:pPr marL="0" lvl="0" indent="0" algn="l" rtl="0">
              <a:lnSpc>
                <a:spcPct val="90000"/>
              </a:lnSpc>
              <a:spcBef>
                <a:spcPts val="1000"/>
              </a:spcBef>
              <a:spcAft>
                <a:spcPts val="0"/>
              </a:spcAft>
              <a:buSzPts val="2800"/>
              <a:buNone/>
            </a:pPr>
            <a:endParaRPr sz="2500" dirty="0"/>
          </a:p>
        </p:txBody>
      </p:sp>
      <p:sp>
        <p:nvSpPr>
          <p:cNvPr id="641" name="Google Shape;641;p33"/>
          <p:cNvSpPr txBox="1">
            <a:spLocks noGrp="1"/>
          </p:cNvSpPr>
          <p:nvPr>
            <p:ph type="sldNum" idx="12"/>
          </p:nvPr>
        </p:nvSpPr>
        <p:spPr>
          <a:xfrm>
            <a:off x="8406245" y="6483926"/>
            <a:ext cx="467700" cy="2376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100"/>
              <a:buNone/>
            </a:pPr>
            <a:fld id="{00000000-1234-1234-1234-123412341234}" type="slidenum">
              <a:rPr lang="en-US"/>
              <a:t>47</a:t>
            </a:fld>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647" name="Google Shape;647;p34"/>
          <p:cNvSpPr txBox="1">
            <a:spLocks noGrp="1"/>
          </p:cNvSpPr>
          <p:nvPr>
            <p:ph type="title"/>
          </p:nvPr>
        </p:nvSpPr>
        <p:spPr>
          <a:xfrm>
            <a:off x="536860" y="1368361"/>
            <a:ext cx="8337000" cy="7971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SzPts val="3500"/>
              <a:buNone/>
            </a:pPr>
            <a:r>
              <a:rPr lang="en-US" dirty="0"/>
              <a:t>Reference P. 01</a:t>
            </a:r>
            <a:endParaRPr dirty="0"/>
          </a:p>
        </p:txBody>
      </p:sp>
      <p:sp>
        <p:nvSpPr>
          <p:cNvPr id="6" name="TextBox 5">
            <a:extLst>
              <a:ext uri="{FF2B5EF4-FFF2-40B4-BE49-F238E27FC236}">
                <a16:creationId xmlns:a16="http://schemas.microsoft.com/office/drawing/2014/main" id="{B69FECED-4982-B8B9-22A1-66AF0A60B567}"/>
              </a:ext>
            </a:extLst>
          </p:cNvPr>
          <p:cNvSpPr txBox="1"/>
          <p:nvPr/>
        </p:nvSpPr>
        <p:spPr>
          <a:xfrm>
            <a:off x="819150" y="2257425"/>
            <a:ext cx="7587095" cy="4832092"/>
          </a:xfrm>
          <a:prstGeom prst="rect">
            <a:avLst/>
          </a:prstGeom>
          <a:noFill/>
        </p:spPr>
        <p:txBody>
          <a:bodyPr wrap="square" rtlCol="0">
            <a:spAutoFit/>
          </a:bodyPr>
          <a:lstStyle/>
          <a:p>
            <a:pPr marL="285750" indent="-285750">
              <a:buFont typeface="Arial" panose="020B0604020202020204" pitchFamily="34" charset="0"/>
              <a:buChar char="•"/>
            </a:pPr>
            <a:r>
              <a:rPr lang="en-US" sz="1400" dirty="0">
                <a:solidFill>
                  <a:srgbClr val="2D3B45"/>
                </a:solidFill>
                <a:latin typeface="Times New Roman"/>
                <a:cs typeface="Times New Roman"/>
              </a:rPr>
              <a:t>“UDL: The UDL Guidelines.” </a:t>
            </a:r>
            <a:r>
              <a:rPr lang="en-US" sz="1400" i="1" dirty="0">
                <a:solidFill>
                  <a:srgbClr val="2D3B45"/>
                </a:solidFill>
                <a:latin typeface="Times New Roman"/>
                <a:cs typeface="Times New Roman"/>
              </a:rPr>
              <a:t>UDL: The UDL Guidelines</a:t>
            </a:r>
            <a:r>
              <a:rPr lang="en-US" sz="1400" dirty="0">
                <a:solidFill>
                  <a:srgbClr val="2D3B45"/>
                </a:solidFill>
                <a:latin typeface="Times New Roman"/>
                <a:cs typeface="Times New Roman"/>
              </a:rPr>
              <a:t>, 2 Sept. 2022, udlguidelines.cast.org.</a:t>
            </a:r>
          </a:p>
          <a:p>
            <a:pPr marL="285750" indent="-285750">
              <a:buFont typeface="Arial" panose="020B0604020202020204" pitchFamily="34" charset="0"/>
              <a:buChar char="•"/>
            </a:pPr>
            <a:r>
              <a:rPr lang="en-US" sz="1400" dirty="0">
                <a:latin typeface="Times New Roman"/>
                <a:cs typeface="Times New Roman"/>
              </a:rPr>
              <a:t>Berne. (2015, June 10). Disability Justice - a working draft by Patty Berne &amp;</a:t>
            </a:r>
            <a:r>
              <a:rPr lang="en-US" sz="1400" dirty="0" err="1">
                <a:latin typeface="Times New Roman"/>
                <a:cs typeface="Times New Roman"/>
              </a:rPr>
              <a:t>mdash</a:t>
            </a:r>
            <a:r>
              <a:rPr lang="en-US" sz="1400" dirty="0">
                <a:latin typeface="Times New Roman"/>
                <a:cs typeface="Times New Roman"/>
              </a:rPr>
              <a:t>; Sins Invalid. Sins Invalid. Retrieved October 22, 2022, from https://www.sinsinvalid.org/blog/disability-justice-a-working-draft-by-patty-berne</a:t>
            </a:r>
          </a:p>
          <a:p>
            <a:pPr marL="285750" indent="-285750">
              <a:buFont typeface="Arial" panose="020B0604020202020204" pitchFamily="34" charset="0"/>
              <a:buChar char="•"/>
            </a:pPr>
            <a:r>
              <a:rPr lang="en-US" sz="1400" dirty="0">
                <a:solidFill>
                  <a:srgbClr val="2D3B45"/>
                </a:solidFill>
                <a:latin typeface="Times New Roman"/>
                <a:cs typeface="Times New Roman"/>
              </a:rPr>
              <a:t>Izzo, M. V., Murray, A., &amp; Novak, J. (2008). The Faculty Perspective on Universal Design for Learning. Journal of Postsecondary Education and Disability, 21(2), 60-72.</a:t>
            </a:r>
            <a:endParaRPr lang="en-US" dirty="0">
              <a:latin typeface="Times New Roman"/>
              <a:cs typeface="Times New Roman"/>
            </a:endParaRPr>
          </a:p>
          <a:p>
            <a:pPr marL="285750" indent="-285750">
              <a:buFont typeface="Arial" panose="020B0604020202020204" pitchFamily="34" charset="0"/>
              <a:buChar char="•"/>
            </a:pPr>
            <a:r>
              <a:rPr lang="en-US" sz="1400" dirty="0" err="1">
                <a:solidFill>
                  <a:srgbClr val="2D3B45"/>
                </a:solidFill>
                <a:latin typeface="Times New Roman"/>
                <a:cs typeface="Times New Roman"/>
              </a:rPr>
              <a:t>Ladau</a:t>
            </a:r>
            <a:r>
              <a:rPr lang="en-US" sz="1400" dirty="0">
                <a:solidFill>
                  <a:srgbClr val="2D3B45"/>
                </a:solidFill>
                <a:latin typeface="Times New Roman"/>
                <a:cs typeface="Times New Roman"/>
              </a:rPr>
              <a:t>, Emily. "Demystifying disability : what to know, what to say, and how to be an ally." Emeryville : Ten Speed Press, 2021.</a:t>
            </a:r>
            <a:endParaRPr lang="en-US" sz="1400" dirty="0">
              <a:latin typeface="Times New Roman"/>
              <a:cs typeface="Times New Roman"/>
            </a:endParaRPr>
          </a:p>
          <a:p>
            <a:pPr marL="285750" indent="-285750">
              <a:buFont typeface="Arial" panose="020B0604020202020204" pitchFamily="34" charset="0"/>
              <a:buChar char="•"/>
            </a:pPr>
            <a:r>
              <a:rPr lang="en-US" sz="1400" dirty="0">
                <a:latin typeface="Times New Roman"/>
                <a:cs typeface="Times New Roman"/>
              </a:rPr>
              <a:t>Pedagogy, andragogy, &amp; heutagogy. Pedagogy, Andragogy, &amp; Heutagogy | University of Illinois Springfield. (n.d.). https://www.uis.edu/colrs/teaching-resources/foundations-good-teaching/pedagogy-andragogy-heutagogy  </a:t>
            </a:r>
          </a:p>
          <a:p>
            <a:pPr marL="285750" indent="-285750">
              <a:buFont typeface="Arial" panose="020B0604020202020204" pitchFamily="34" charset="0"/>
              <a:buChar char="•"/>
            </a:pPr>
            <a:r>
              <a:rPr lang="en-US" sz="1400" dirty="0">
                <a:latin typeface="Times New Roman"/>
                <a:cs typeface="Times New Roman"/>
              </a:rPr>
              <a:t>(2022). Section 504, Rehabilitation Act of 1973. U.S. Department Of Labor. https://www.dol.gov/agencies/oasam/centers-offices/civil-rights-center/statutes/section-504-rehabilitation-act-of-1973Links to an external site.</a:t>
            </a:r>
          </a:p>
          <a:p>
            <a:pPr marL="285750" indent="-285750">
              <a:buFont typeface="Arial" panose="020B0604020202020204" pitchFamily="34" charset="0"/>
              <a:buChar char="•"/>
            </a:pPr>
            <a:r>
              <a:rPr lang="en-US" sz="1400" dirty="0">
                <a:latin typeface="Times New Roman"/>
                <a:cs typeface="Times New Roman"/>
              </a:rPr>
              <a:t>(2022). ADA@30: The Americans with Disabilities Act 1990-2020. U.S. Equal Employment Opportunity Commission. https://www.eeoc.gov/ada30-americans-disabilities-act-1990-202Links to an external site.0</a:t>
            </a:r>
          </a:p>
          <a:p>
            <a:pPr marL="285750" indent="-285750">
              <a:buFont typeface="Arial" panose="020B0604020202020204" pitchFamily="34" charset="0"/>
              <a:buChar char="•"/>
            </a:pPr>
            <a:r>
              <a:rPr lang="en-US" sz="1400" dirty="0">
                <a:latin typeface="Times New Roman"/>
                <a:cs typeface="Times New Roman"/>
              </a:rPr>
              <a:t>(2022). The Americans with Disabilities Act Amendments Act of 2008. U.S. Equal Employment Opportunity Commission. https://www.eeoc.gov/statutes/americans-disabilities-act-amendments-act-2008</a:t>
            </a:r>
          </a:p>
          <a:p>
            <a:pPr marL="285750" indent="-285750">
              <a:buFont typeface="Arial" panose="020B0604020202020204" pitchFamily="34" charset="0"/>
              <a:buChar char="•"/>
            </a:pPr>
            <a:endParaRPr lang="en-US" sz="1400" dirty="0">
              <a:latin typeface="Times New Roman"/>
              <a:cs typeface="Times New Roman"/>
            </a:endParaRPr>
          </a:p>
          <a:p>
            <a:endParaRPr lang="en-US" dirty="0"/>
          </a:p>
        </p:txBody>
      </p:sp>
      <p:sp>
        <p:nvSpPr>
          <p:cNvPr id="649" name="Google Shape;649;p34"/>
          <p:cNvSpPr txBox="1">
            <a:spLocks noGrp="1"/>
          </p:cNvSpPr>
          <p:nvPr>
            <p:ph type="sldNum" idx="12"/>
          </p:nvPr>
        </p:nvSpPr>
        <p:spPr>
          <a:xfrm>
            <a:off x="8406245" y="6483926"/>
            <a:ext cx="467700" cy="2376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100"/>
              <a:buNone/>
            </a:pPr>
            <a:fld id="{00000000-1234-1234-1234-123412341234}" type="slidenum">
              <a:rPr lang="en-US"/>
              <a:t>48</a:t>
            </a:fld>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647" name="Google Shape;647;p34"/>
          <p:cNvSpPr txBox="1">
            <a:spLocks noGrp="1"/>
          </p:cNvSpPr>
          <p:nvPr>
            <p:ph type="title"/>
          </p:nvPr>
        </p:nvSpPr>
        <p:spPr>
          <a:xfrm>
            <a:off x="536860" y="1368361"/>
            <a:ext cx="8337000" cy="7971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SzPts val="3500"/>
              <a:buNone/>
            </a:pPr>
            <a:r>
              <a:rPr lang="en-US" dirty="0"/>
              <a:t>Reference P. 02</a:t>
            </a:r>
            <a:endParaRPr dirty="0"/>
          </a:p>
        </p:txBody>
      </p:sp>
      <p:sp>
        <p:nvSpPr>
          <p:cNvPr id="6" name="TextBox 5">
            <a:extLst>
              <a:ext uri="{FF2B5EF4-FFF2-40B4-BE49-F238E27FC236}">
                <a16:creationId xmlns:a16="http://schemas.microsoft.com/office/drawing/2014/main" id="{B69FECED-4982-B8B9-22A1-66AF0A60B567}"/>
              </a:ext>
            </a:extLst>
          </p:cNvPr>
          <p:cNvSpPr txBox="1"/>
          <p:nvPr/>
        </p:nvSpPr>
        <p:spPr>
          <a:xfrm>
            <a:off x="819150" y="2257425"/>
            <a:ext cx="7587095" cy="3754874"/>
          </a:xfrm>
          <a:prstGeom prst="rect">
            <a:avLst/>
          </a:prstGeom>
          <a:noFill/>
        </p:spPr>
        <p:txBody>
          <a:bodyPr wrap="square" rtlCol="0">
            <a:spAutoFit/>
          </a:bodyPr>
          <a:lstStyle/>
          <a:p>
            <a:pPr marL="285750" indent="-285750" algn="l" latinLnBrk="1">
              <a:buFont typeface="Arial" panose="020B0604020202020204" pitchFamily="34" charset="0"/>
              <a:buChar char="•"/>
            </a:pPr>
            <a:r>
              <a:rPr lang="en-US" b="0" i="0" dirty="0">
                <a:solidFill>
                  <a:srgbClr val="222222"/>
                </a:solidFill>
                <a:effectLst/>
                <a:highlight>
                  <a:srgbClr val="FFFFFF"/>
                </a:highlight>
                <a:latin typeface="scala"/>
              </a:rPr>
              <a:t>Pressley, A., &amp; </a:t>
            </a:r>
            <a:r>
              <a:rPr lang="en-US" b="0" i="0" dirty="0" err="1">
                <a:solidFill>
                  <a:srgbClr val="222222"/>
                </a:solidFill>
                <a:effectLst/>
                <a:highlight>
                  <a:srgbClr val="FFFFFF"/>
                </a:highlight>
                <a:latin typeface="scala"/>
              </a:rPr>
              <a:t>Cokley</a:t>
            </a:r>
            <a:r>
              <a:rPr lang="en-US" b="0" i="0" dirty="0">
                <a:solidFill>
                  <a:srgbClr val="222222"/>
                </a:solidFill>
                <a:effectLst/>
                <a:highlight>
                  <a:srgbClr val="FFFFFF"/>
                </a:highlight>
                <a:latin typeface="scala"/>
              </a:rPr>
              <a:t>, R. (2021). There Is No Justice That Neglects Disability. </a:t>
            </a:r>
            <a:r>
              <a:rPr lang="en-US" b="0" i="1" dirty="0">
                <a:solidFill>
                  <a:srgbClr val="222222"/>
                </a:solidFill>
                <a:effectLst/>
                <a:highlight>
                  <a:srgbClr val="FFFFFF"/>
                </a:highlight>
                <a:latin typeface="scala"/>
              </a:rPr>
              <a:t>Stanford Social Innovation Review</a:t>
            </a:r>
            <a:r>
              <a:rPr lang="en-US" b="0" i="0" dirty="0">
                <a:solidFill>
                  <a:srgbClr val="222222"/>
                </a:solidFill>
                <a:effectLst/>
                <a:highlight>
                  <a:srgbClr val="FFFFFF"/>
                </a:highlight>
                <a:latin typeface="scala"/>
              </a:rPr>
              <a:t>, </a:t>
            </a:r>
            <a:r>
              <a:rPr lang="en-US" b="0" i="1" dirty="0">
                <a:solidFill>
                  <a:srgbClr val="222222"/>
                </a:solidFill>
                <a:effectLst/>
                <a:highlight>
                  <a:srgbClr val="FFFFFF"/>
                </a:highlight>
                <a:latin typeface="scala"/>
              </a:rPr>
              <a:t>20</a:t>
            </a:r>
            <a:r>
              <a:rPr lang="en-US" b="0" i="0" dirty="0">
                <a:solidFill>
                  <a:srgbClr val="222222"/>
                </a:solidFill>
                <a:effectLst/>
                <a:highlight>
                  <a:srgbClr val="FFFFFF"/>
                </a:highlight>
                <a:latin typeface="scala"/>
              </a:rPr>
              <a:t>(1), 2–4. </a:t>
            </a:r>
            <a:r>
              <a:rPr lang="en-US" b="0" i="0" dirty="0">
                <a:solidFill>
                  <a:srgbClr val="222222"/>
                </a:solidFill>
                <a:effectLst/>
                <a:highlight>
                  <a:srgbClr val="FFFFFF"/>
                </a:highlight>
                <a:latin typeface="scala"/>
                <a:hlinkClick r:id="rId3"/>
              </a:rPr>
              <a:t>https://doi.org/10.48558/F3MT-ZT59</a:t>
            </a:r>
            <a:endParaRPr lang="en-US" b="0" i="0" dirty="0">
              <a:solidFill>
                <a:srgbClr val="222222"/>
              </a:solidFill>
              <a:effectLst/>
              <a:highlight>
                <a:srgbClr val="FFFFFF"/>
              </a:highlight>
              <a:latin typeface="scala"/>
            </a:endParaRPr>
          </a:p>
          <a:p>
            <a:pPr marL="285750" indent="-285750" algn="l" latinLnBrk="1">
              <a:buFont typeface="Arial" panose="020B0604020202020204" pitchFamily="34" charset="0"/>
              <a:buChar char="•"/>
            </a:pPr>
            <a:r>
              <a:rPr lang="en-US" b="0" i="0" dirty="0">
                <a:solidFill>
                  <a:srgbClr val="444444"/>
                </a:solidFill>
                <a:effectLst/>
                <a:highlight>
                  <a:srgbClr val="FFFFFF"/>
                </a:highlight>
                <a:latin typeface="Whitney"/>
              </a:rPr>
              <a:t>Pappas, S. (2020, November 1). Despite the ADA, equity is still out of reach. </a:t>
            </a:r>
            <a:r>
              <a:rPr lang="en-US" b="0" i="1" dirty="0">
                <a:solidFill>
                  <a:srgbClr val="444444"/>
                </a:solidFill>
                <a:effectLst/>
                <a:highlight>
                  <a:srgbClr val="FFFFFF"/>
                </a:highlight>
                <a:latin typeface="Whitney"/>
              </a:rPr>
              <a:t>Monitor on Psychology</a:t>
            </a:r>
            <a:r>
              <a:rPr lang="en-US" b="0" i="0" dirty="0">
                <a:solidFill>
                  <a:srgbClr val="444444"/>
                </a:solidFill>
                <a:effectLst/>
                <a:highlight>
                  <a:srgbClr val="FFFFFF"/>
                </a:highlight>
                <a:latin typeface="Whitney"/>
              </a:rPr>
              <a:t>, </a:t>
            </a:r>
            <a:r>
              <a:rPr lang="en-US" b="0" i="1" dirty="0">
                <a:solidFill>
                  <a:srgbClr val="444444"/>
                </a:solidFill>
                <a:effectLst/>
                <a:highlight>
                  <a:srgbClr val="FFFFFF"/>
                </a:highlight>
                <a:latin typeface="Whitney"/>
              </a:rPr>
              <a:t>51</a:t>
            </a:r>
            <a:r>
              <a:rPr lang="en-US" b="0" i="0" dirty="0">
                <a:solidFill>
                  <a:srgbClr val="444444"/>
                </a:solidFill>
                <a:effectLst/>
                <a:highlight>
                  <a:srgbClr val="FFFFFF"/>
                </a:highlight>
                <a:latin typeface="Whitney"/>
              </a:rPr>
              <a:t>(8). </a:t>
            </a:r>
            <a:r>
              <a:rPr lang="en-US" b="0" i="0" dirty="0">
                <a:solidFill>
                  <a:srgbClr val="444444"/>
                </a:solidFill>
                <a:effectLst/>
                <a:highlight>
                  <a:srgbClr val="FFFFFF"/>
                </a:highlight>
                <a:latin typeface="Whitney"/>
                <a:hlinkClick r:id="rId4"/>
              </a:rPr>
              <a:t>https://www.apa.org/monitor/2020/11/feature-ada</a:t>
            </a:r>
            <a:endParaRPr lang="en-US" b="0" i="0" dirty="0">
              <a:solidFill>
                <a:srgbClr val="444444"/>
              </a:solidFill>
              <a:effectLst/>
              <a:highlight>
                <a:srgbClr val="FFFFFF"/>
              </a:highlight>
              <a:latin typeface="Whitney"/>
            </a:endParaRPr>
          </a:p>
          <a:p>
            <a:pPr marL="285750" indent="-285750" algn="l" latinLnBrk="1">
              <a:buFont typeface="Arial" panose="020B0604020202020204" pitchFamily="34" charset="0"/>
              <a:buChar char="•"/>
            </a:pPr>
            <a:r>
              <a:rPr lang="en-US" b="0" i="0" dirty="0">
                <a:solidFill>
                  <a:srgbClr val="222222"/>
                </a:solidFill>
                <a:effectLst/>
                <a:highlight>
                  <a:srgbClr val="FFFFFF"/>
                </a:highlight>
                <a:latin typeface="scala"/>
              </a:rPr>
              <a:t>Betts, et al.. UNDERSTANDING DISABILITIES &amp; ONLINE STUDENT SUCCESS. The Online Learning Consortium, Oct. 2013, doi:10.24059/olj.v17i3.388.</a:t>
            </a:r>
          </a:p>
          <a:p>
            <a:pPr marL="285750" indent="-285750" algn="l" latinLnBrk="1">
              <a:buFont typeface="Arial" panose="020B0604020202020204" pitchFamily="34" charset="0"/>
              <a:buChar char="•"/>
            </a:pPr>
            <a:r>
              <a:rPr lang="en-US" b="0" i="0" dirty="0">
                <a:solidFill>
                  <a:srgbClr val="666666"/>
                </a:solidFill>
                <a:effectLst/>
                <a:highlight>
                  <a:srgbClr val="FFFFFF"/>
                </a:highlight>
                <a:latin typeface="Nexus Sans Pro"/>
              </a:rPr>
              <a:t>Rothwell, W. J., Ealy, P. L., &amp; Campbell, J. (2022). </a:t>
            </a:r>
            <a:r>
              <a:rPr lang="en-US" b="0" i="1" dirty="0">
                <a:solidFill>
                  <a:srgbClr val="666666"/>
                </a:solidFill>
                <a:effectLst/>
                <a:highlight>
                  <a:srgbClr val="FFFFFF"/>
                </a:highlight>
                <a:latin typeface="Nexus Sans Pro"/>
              </a:rPr>
              <a:t>Rethinking Organizational Diversity, Equity, and Inclusion: A Step-by-Step Guide for Facilitating Effective Change</a:t>
            </a:r>
            <a:r>
              <a:rPr lang="en-US" b="0" i="0" dirty="0">
                <a:solidFill>
                  <a:srgbClr val="666666"/>
                </a:solidFill>
                <a:effectLst/>
                <a:highlight>
                  <a:srgbClr val="FFFFFF"/>
                </a:highlight>
                <a:latin typeface="Nexus Sans Pro"/>
              </a:rPr>
              <a:t>. Taylor and Francis. https://doi.org/10.4324/9781003184935</a:t>
            </a:r>
            <a:endParaRPr lang="en-US" dirty="0">
              <a:solidFill>
                <a:srgbClr val="222222"/>
              </a:solidFill>
              <a:highlight>
                <a:srgbClr val="FFFFFF"/>
              </a:highlight>
              <a:latin typeface="scala"/>
            </a:endParaRPr>
          </a:p>
          <a:p>
            <a:pPr marL="285750" indent="-285750" algn="l" latinLnBrk="1">
              <a:buFont typeface="Arial" panose="020B0604020202020204" pitchFamily="34" charset="0"/>
              <a:buChar char="•"/>
            </a:pPr>
            <a:r>
              <a:rPr lang="en-US" b="0" i="0" dirty="0">
                <a:solidFill>
                  <a:srgbClr val="222222"/>
                </a:solidFill>
                <a:effectLst/>
                <a:highlight>
                  <a:srgbClr val="FFFFFF"/>
                </a:highlight>
                <a:latin typeface="scala"/>
              </a:rPr>
              <a:t>Edgar H. Schein, &amp; Peter A. Schein. (2021). Humble Inquiry, Second Edition : The Gentle Art of Asking Instead of Telling: Vol. Second edition, revised and expanded. Berrett-Koehler Publishers.</a:t>
            </a:r>
          </a:p>
          <a:p>
            <a:pPr marL="285750" indent="-285750" algn="l" latinLnBrk="1">
              <a:buFont typeface="Arial" panose="020B0604020202020204" pitchFamily="34" charset="0"/>
              <a:buChar char="•"/>
            </a:pPr>
            <a:r>
              <a:rPr lang="en-US" b="0" i="0" dirty="0">
                <a:solidFill>
                  <a:srgbClr val="222222"/>
                </a:solidFill>
                <a:effectLst/>
                <a:highlight>
                  <a:srgbClr val="FFFFFF"/>
                </a:highlight>
                <a:latin typeface="scala"/>
              </a:rPr>
              <a:t>Beauchamp-Pryor, K. (2012). From absent to active voices: securing disability equality within higher education. International Journal of Inclusive Education, 16(3), 283–295. https://doi.org/10.1080/13603116.2010.489120</a:t>
            </a:r>
          </a:p>
          <a:p>
            <a:br>
              <a:rPr lang="en-US" dirty="0"/>
            </a:br>
            <a:endParaRPr lang="en-US" sz="1400" dirty="0">
              <a:latin typeface="Times New Roman"/>
              <a:cs typeface="Times New Roman"/>
            </a:endParaRPr>
          </a:p>
          <a:p>
            <a:endParaRPr lang="en-US" dirty="0"/>
          </a:p>
        </p:txBody>
      </p:sp>
      <p:sp>
        <p:nvSpPr>
          <p:cNvPr id="649" name="Google Shape;649;p34"/>
          <p:cNvSpPr txBox="1">
            <a:spLocks noGrp="1"/>
          </p:cNvSpPr>
          <p:nvPr>
            <p:ph type="sldNum" idx="12"/>
          </p:nvPr>
        </p:nvSpPr>
        <p:spPr>
          <a:xfrm>
            <a:off x="8406245" y="6483926"/>
            <a:ext cx="467700" cy="2376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100"/>
              <a:buNone/>
            </a:pPr>
            <a:fld id="{00000000-1234-1234-1234-123412341234}" type="slidenum">
              <a:rPr lang="en-US"/>
              <a:t>49</a:t>
            </a:fld>
            <a:endParaRPr/>
          </a:p>
        </p:txBody>
      </p:sp>
    </p:spTree>
    <p:extLst>
      <p:ext uri="{BB962C8B-B14F-4D97-AF65-F5344CB8AC3E}">
        <p14:creationId xmlns:p14="http://schemas.microsoft.com/office/powerpoint/2010/main" val="23440851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g2e08195a20e_0_7"/>
          <p:cNvSpPr txBox="1">
            <a:spLocks noGrp="1"/>
          </p:cNvSpPr>
          <p:nvPr>
            <p:ph type="title"/>
          </p:nvPr>
        </p:nvSpPr>
        <p:spPr>
          <a:xfrm>
            <a:off x="536860" y="1549936"/>
            <a:ext cx="8337000" cy="797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Who is presenting?</a:t>
            </a:r>
            <a:endParaRPr dirty="0"/>
          </a:p>
        </p:txBody>
      </p:sp>
      <p:sp>
        <p:nvSpPr>
          <p:cNvPr id="144" name="Google Shape;144;g2e08195a20e_0_7"/>
          <p:cNvSpPr txBox="1">
            <a:spLocks noGrp="1"/>
          </p:cNvSpPr>
          <p:nvPr>
            <p:ph type="body" idx="1"/>
          </p:nvPr>
        </p:nvSpPr>
        <p:spPr>
          <a:xfrm>
            <a:off x="536855" y="2415150"/>
            <a:ext cx="4035000" cy="3756900"/>
          </a:xfrm>
          <a:prstGeom prst="rect">
            <a:avLst/>
          </a:prstGeom>
        </p:spPr>
        <p:txBody>
          <a:bodyPr spcFirstLastPara="1" wrap="square" lIns="91425" tIns="91425" rIns="91425" bIns="91425" anchor="t" anchorCtr="0">
            <a:noAutofit/>
          </a:bodyPr>
          <a:lstStyle/>
          <a:p>
            <a:pPr marL="0" lvl="0" indent="0" algn="l" rtl="0">
              <a:spcBef>
                <a:spcPts val="1000"/>
              </a:spcBef>
              <a:spcAft>
                <a:spcPts val="0"/>
              </a:spcAft>
              <a:buNone/>
            </a:pPr>
            <a:r>
              <a:rPr lang="en-US" dirty="0"/>
              <a:t>Terry Watson, M.S.</a:t>
            </a:r>
            <a:endParaRPr dirty="0"/>
          </a:p>
          <a:p>
            <a:pPr marL="457200" lvl="0" indent="-387350" algn="l" rtl="0">
              <a:spcBef>
                <a:spcPts val="1000"/>
              </a:spcBef>
              <a:spcAft>
                <a:spcPts val="0"/>
              </a:spcAft>
              <a:buSzPts val="2500"/>
              <a:buChar char="•"/>
            </a:pPr>
            <a:r>
              <a:rPr lang="en-US" sz="2000" dirty="0"/>
              <a:t>Disability Services [13]</a:t>
            </a:r>
            <a:endParaRPr sz="2000" dirty="0"/>
          </a:p>
          <a:p>
            <a:pPr marL="457200" lvl="0" indent="-387350" algn="l" rtl="0">
              <a:spcBef>
                <a:spcPts val="0"/>
              </a:spcBef>
              <a:spcAft>
                <a:spcPts val="0"/>
              </a:spcAft>
              <a:buSzPts val="2500"/>
              <a:buChar char="•"/>
            </a:pPr>
            <a:r>
              <a:rPr lang="en-US" sz="2000" dirty="0"/>
              <a:t>Higher Ed [20]</a:t>
            </a:r>
            <a:endParaRPr sz="2000" dirty="0"/>
          </a:p>
          <a:p>
            <a:pPr marL="457200" lvl="0" indent="-387350" algn="l" rtl="0">
              <a:spcBef>
                <a:spcPts val="0"/>
              </a:spcBef>
              <a:spcAft>
                <a:spcPts val="0"/>
              </a:spcAft>
              <a:buSzPts val="2500"/>
              <a:buChar char="•"/>
            </a:pPr>
            <a:r>
              <a:rPr lang="en-US" sz="2000" dirty="0"/>
              <a:t>Award winning Author</a:t>
            </a:r>
            <a:endParaRPr sz="2000" dirty="0"/>
          </a:p>
          <a:p>
            <a:pPr marL="457200" lvl="0" indent="-387350" algn="l" rtl="0">
              <a:spcBef>
                <a:spcPts val="0"/>
              </a:spcBef>
              <a:spcAft>
                <a:spcPts val="0"/>
              </a:spcAft>
              <a:buSzPts val="2500"/>
              <a:buChar char="•"/>
            </a:pPr>
            <a:r>
              <a:rPr lang="en-US" sz="2000" dirty="0"/>
              <a:t>Artist</a:t>
            </a:r>
            <a:endParaRPr sz="2000" dirty="0"/>
          </a:p>
          <a:p>
            <a:pPr marL="457200" lvl="0" indent="-387350" algn="l" rtl="0">
              <a:spcBef>
                <a:spcPts val="0"/>
              </a:spcBef>
              <a:spcAft>
                <a:spcPts val="0"/>
              </a:spcAft>
              <a:buSzPts val="2500"/>
              <a:buChar char="•"/>
            </a:pPr>
            <a:r>
              <a:rPr lang="en-US" sz="2000" dirty="0"/>
              <a:t>A person w. disability</a:t>
            </a:r>
            <a:endParaRPr sz="2000" dirty="0"/>
          </a:p>
          <a:p>
            <a:pPr marL="457200" lvl="0" indent="-387350" algn="l" rtl="0">
              <a:spcBef>
                <a:spcPts val="0"/>
              </a:spcBef>
              <a:spcAft>
                <a:spcPts val="0"/>
              </a:spcAft>
              <a:buSzPts val="2500"/>
              <a:buChar char="•"/>
            </a:pPr>
            <a:r>
              <a:rPr lang="en-US" sz="2000" dirty="0"/>
              <a:t>Son w. a disability</a:t>
            </a:r>
            <a:endParaRPr sz="2000" dirty="0"/>
          </a:p>
          <a:p>
            <a:pPr marL="457200" lvl="0" indent="-387350" algn="l" rtl="0">
              <a:spcBef>
                <a:spcPts val="0"/>
              </a:spcBef>
              <a:spcAft>
                <a:spcPts val="0"/>
              </a:spcAft>
              <a:buSzPts val="2500"/>
              <a:buChar char="•"/>
            </a:pPr>
            <a:r>
              <a:rPr lang="en-US" sz="2000" dirty="0"/>
              <a:t>Disability advocacy within government </a:t>
            </a:r>
            <a:endParaRPr sz="2000" dirty="0"/>
          </a:p>
        </p:txBody>
      </p:sp>
      <p:sp>
        <p:nvSpPr>
          <p:cNvPr id="145" name="Google Shape;145;g2e08195a20e_0_7"/>
          <p:cNvSpPr txBox="1">
            <a:spLocks noGrp="1"/>
          </p:cNvSpPr>
          <p:nvPr>
            <p:ph type="sldNum" idx="12"/>
          </p:nvPr>
        </p:nvSpPr>
        <p:spPr>
          <a:xfrm>
            <a:off x="8406245" y="6483926"/>
            <a:ext cx="467700" cy="2376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5</a:t>
            </a:fld>
            <a:endParaRPr/>
          </a:p>
        </p:txBody>
      </p:sp>
      <p:pic>
        <p:nvPicPr>
          <p:cNvPr id="146" name="Google Shape;146;g2e08195a20e_0_7" descr="A picture of Terry Watson, a Black Man with a peppered beard, wearing a Navy-blue suite with a red tie and pocket square. Terry is standing in front of the justice building in DC. "/>
          <p:cNvPicPr preferRelativeResize="0"/>
          <p:nvPr/>
        </p:nvPicPr>
        <p:blipFill>
          <a:blip r:embed="rId3">
            <a:alphaModFix/>
          </a:blip>
          <a:stretch>
            <a:fillRect/>
          </a:stretch>
        </p:blipFill>
        <p:spPr>
          <a:xfrm>
            <a:off x="4571855" y="2347036"/>
            <a:ext cx="4185149" cy="3288871"/>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654"/>
        <p:cNvGrpSpPr/>
        <p:nvPr/>
      </p:nvGrpSpPr>
      <p:grpSpPr>
        <a:xfrm>
          <a:off x="0" y="0"/>
          <a:ext cx="0" cy="0"/>
          <a:chOff x="0" y="0"/>
          <a:chExt cx="0" cy="0"/>
        </a:xfrm>
      </p:grpSpPr>
      <p:sp>
        <p:nvSpPr>
          <p:cNvPr id="655" name="Google Shape;655;p35"/>
          <p:cNvSpPr txBox="1">
            <a:spLocks noGrp="1"/>
          </p:cNvSpPr>
          <p:nvPr>
            <p:ph type="title"/>
          </p:nvPr>
        </p:nvSpPr>
        <p:spPr>
          <a:xfrm>
            <a:off x="628650" y="1476958"/>
            <a:ext cx="7886700" cy="611619"/>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rgbClr val="003764"/>
              </a:buClr>
              <a:buSzPts val="3500"/>
              <a:buFont typeface="Arial"/>
              <a:buNone/>
            </a:pPr>
            <a:r>
              <a:rPr lang="en-US"/>
              <a:t>Questions &amp; Comments</a:t>
            </a:r>
            <a:endParaRPr/>
          </a:p>
        </p:txBody>
      </p:sp>
      <p:sp>
        <p:nvSpPr>
          <p:cNvPr id="656" name="Google Shape;656;p35"/>
          <p:cNvSpPr txBox="1">
            <a:spLocks noGrp="1"/>
          </p:cNvSpPr>
          <p:nvPr>
            <p:ph type="body" idx="1"/>
          </p:nvPr>
        </p:nvSpPr>
        <p:spPr>
          <a:xfrm>
            <a:off x="628650" y="2265367"/>
            <a:ext cx="7886700" cy="3428855"/>
          </a:xfrm>
          <a:prstGeom prst="rect">
            <a:avLst/>
          </a:prstGeom>
          <a:noFill/>
          <a:ln>
            <a:noFill/>
          </a:ln>
        </p:spPr>
        <p:txBody>
          <a:bodyPr spcFirstLastPara="1" wrap="square" lIns="91425" tIns="91425" rIns="91425" bIns="91425" anchor="t" anchorCtr="0">
            <a:noAutofit/>
          </a:bodyPr>
          <a:lstStyle/>
          <a:p>
            <a:pPr marL="50800" lvl="0" indent="0" algn="l" rtl="0">
              <a:lnSpc>
                <a:spcPct val="90000"/>
              </a:lnSpc>
              <a:spcBef>
                <a:spcPts val="750"/>
              </a:spcBef>
              <a:spcAft>
                <a:spcPts val="0"/>
              </a:spcAft>
              <a:buSzPts val="2800"/>
              <a:buNone/>
            </a:pPr>
            <a:r>
              <a:rPr lang="en-US"/>
              <a:t>Terry L. Watson (He/Him)</a:t>
            </a:r>
            <a:endParaRPr/>
          </a:p>
          <a:p>
            <a:pPr marL="50800" lvl="0" indent="0" algn="l" rtl="0">
              <a:lnSpc>
                <a:spcPct val="90000"/>
              </a:lnSpc>
              <a:spcBef>
                <a:spcPts val="750"/>
              </a:spcBef>
              <a:spcAft>
                <a:spcPts val="0"/>
              </a:spcAft>
              <a:buSzPts val="2800"/>
              <a:buNone/>
            </a:pPr>
            <a:r>
              <a:rPr lang="en-US"/>
              <a:t>Penn State University</a:t>
            </a:r>
            <a:endParaRPr/>
          </a:p>
          <a:p>
            <a:pPr marL="50800" lvl="0" indent="0" algn="l" rtl="0">
              <a:lnSpc>
                <a:spcPct val="90000"/>
              </a:lnSpc>
              <a:spcBef>
                <a:spcPts val="750"/>
              </a:spcBef>
              <a:spcAft>
                <a:spcPts val="0"/>
              </a:spcAft>
              <a:buSzPts val="2800"/>
              <a:buNone/>
            </a:pPr>
            <a:r>
              <a:rPr lang="en-US"/>
              <a:t>Strategies for Justice</a:t>
            </a:r>
            <a:endParaRPr/>
          </a:p>
          <a:p>
            <a:pPr marL="50800" lvl="0" indent="0" algn="l" rtl="0">
              <a:lnSpc>
                <a:spcPct val="90000"/>
              </a:lnSpc>
              <a:spcBef>
                <a:spcPts val="750"/>
              </a:spcBef>
              <a:spcAft>
                <a:spcPts val="0"/>
              </a:spcAft>
              <a:buSzPts val="2800"/>
              <a:buNone/>
            </a:pPr>
            <a:r>
              <a:rPr lang="en-US" u="sng">
                <a:solidFill>
                  <a:schemeClr val="hlink"/>
                </a:solidFill>
                <a:hlinkClick r:id="rId3"/>
              </a:rPr>
              <a:t>admin@strategiesjustice.com</a:t>
            </a:r>
            <a:endParaRPr/>
          </a:p>
          <a:p>
            <a:pPr marL="50800" lvl="0" indent="0" algn="l" rtl="0">
              <a:lnSpc>
                <a:spcPct val="90000"/>
              </a:lnSpc>
              <a:spcBef>
                <a:spcPts val="750"/>
              </a:spcBef>
              <a:spcAft>
                <a:spcPts val="0"/>
              </a:spcAft>
              <a:buSzPts val="2800"/>
              <a:buNone/>
            </a:pPr>
            <a:r>
              <a:rPr lang="en-US" u="sng">
                <a:solidFill>
                  <a:schemeClr val="hlink"/>
                </a:solidFill>
                <a:hlinkClick r:id="rId4"/>
              </a:rPr>
              <a:t>tlw37@psu.edu</a:t>
            </a:r>
            <a:r>
              <a:rPr lang="en-US"/>
              <a:t> </a:t>
            </a:r>
            <a:endParaRPr/>
          </a:p>
          <a:p>
            <a:pPr marL="50800" lvl="0" indent="0" algn="l" rtl="0">
              <a:lnSpc>
                <a:spcPct val="90000"/>
              </a:lnSpc>
              <a:spcBef>
                <a:spcPts val="750"/>
              </a:spcBef>
              <a:spcAft>
                <a:spcPts val="0"/>
              </a:spcAft>
              <a:buSzPts val="2800"/>
              <a:buNone/>
            </a:pPr>
            <a:r>
              <a:rPr lang="en-US" u="sng">
                <a:solidFill>
                  <a:schemeClr val="hlink"/>
                </a:solidFill>
                <a:hlinkClick r:id="rId5"/>
              </a:rPr>
              <a:t>www.strategiesjustice.com</a:t>
            </a:r>
            <a:endParaRPr/>
          </a:p>
        </p:txBody>
      </p:sp>
      <p:sp>
        <p:nvSpPr>
          <p:cNvPr id="657" name="Google Shape;657;p35"/>
          <p:cNvSpPr txBox="1">
            <a:spLocks noGrp="1"/>
          </p:cNvSpPr>
          <p:nvPr>
            <p:ph type="sldNum" idx="12"/>
          </p:nvPr>
        </p:nvSpPr>
        <p:spPr>
          <a:xfrm>
            <a:off x="8675688" y="6483350"/>
            <a:ext cx="468312" cy="238125"/>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50</a:t>
            </a:fld>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Shape 662"/>
        <p:cNvGrpSpPr/>
        <p:nvPr/>
      </p:nvGrpSpPr>
      <p:grpSpPr>
        <a:xfrm>
          <a:off x="0" y="0"/>
          <a:ext cx="0" cy="0"/>
          <a:chOff x="0" y="0"/>
          <a:chExt cx="0" cy="0"/>
        </a:xfrm>
      </p:grpSpPr>
      <p:sp>
        <p:nvSpPr>
          <p:cNvPr id="663" name="Google Shape;663;p8"/>
          <p:cNvSpPr txBox="1">
            <a:spLocks noGrp="1"/>
          </p:cNvSpPr>
          <p:nvPr>
            <p:ph type="title" idx="4294967295"/>
          </p:nvPr>
        </p:nvSpPr>
        <p:spPr>
          <a:xfrm>
            <a:off x="536860" y="2652704"/>
            <a:ext cx="8336975" cy="2524593"/>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101600" marR="0" lvl="0" indent="0" algn="ctr" defTabSz="914400" rtl="0" eaLnBrk="1" fontAlgn="auto" latinLnBrk="0" hangingPunct="1">
              <a:lnSpc>
                <a:spcPct val="90000"/>
              </a:lnSpc>
              <a:spcBef>
                <a:spcPts val="1000"/>
              </a:spcBef>
              <a:spcAft>
                <a:spcPts val="0"/>
              </a:spcAft>
              <a:buClr>
                <a:srgbClr val="003764"/>
              </a:buClr>
              <a:buSzPts val="2800"/>
              <a:buFont typeface="Arial"/>
              <a:buNone/>
              <a:tabLst/>
              <a:defRPr/>
            </a:pPr>
            <a:r>
              <a:rPr kumimoji="0" lang="en-US" sz="2800" b="0" i="0" u="none" strike="noStrike" kern="0" cap="none" spc="0" normalizeH="0" baseline="0" noProof="0" dirty="0">
                <a:ln>
                  <a:noFill/>
                </a:ln>
                <a:solidFill>
                  <a:srgbClr val="003764"/>
                </a:solidFill>
                <a:effectLst/>
                <a:uLnTx/>
                <a:uFillTx/>
                <a:latin typeface="Arial"/>
                <a:ea typeface="Arial"/>
                <a:cs typeface="Arial"/>
                <a:sym typeface="Arial"/>
              </a:rPr>
              <a:t>“The stories of ableism I’ve experienced in my lifetime could easily have filled every page of this book and then some.” </a:t>
            </a:r>
          </a:p>
          <a:p>
            <a:pPr marL="101600" marR="0" lvl="0" indent="0" algn="ctr" defTabSz="914400" rtl="0" eaLnBrk="1" fontAlgn="auto" latinLnBrk="0" hangingPunct="1">
              <a:lnSpc>
                <a:spcPct val="90000"/>
              </a:lnSpc>
              <a:spcBef>
                <a:spcPts val="1000"/>
              </a:spcBef>
              <a:spcAft>
                <a:spcPts val="0"/>
              </a:spcAft>
              <a:buClr>
                <a:srgbClr val="003764"/>
              </a:buClr>
              <a:buSzPts val="2800"/>
              <a:buFont typeface="Arial"/>
              <a:buNone/>
              <a:tabLst/>
              <a:defRPr/>
            </a:pPr>
            <a:endParaRPr kumimoji="0" lang="en-US" sz="2000" b="0" i="0" u="none" strike="noStrike" kern="0" cap="none" spc="0" normalizeH="0" baseline="0" noProof="0" dirty="0">
              <a:ln>
                <a:noFill/>
              </a:ln>
              <a:solidFill>
                <a:srgbClr val="003764"/>
              </a:solidFill>
              <a:effectLst/>
              <a:uLnTx/>
              <a:uFillTx/>
              <a:latin typeface="Arial"/>
              <a:ea typeface="Arial"/>
              <a:cs typeface="Arial"/>
              <a:sym typeface="Arial"/>
            </a:endParaRPr>
          </a:p>
          <a:p>
            <a:pPr marL="101600" marR="0" lvl="0" indent="0" algn="ctr" defTabSz="914400" rtl="0" eaLnBrk="1" fontAlgn="auto" latinLnBrk="0" hangingPunct="1">
              <a:lnSpc>
                <a:spcPct val="90000"/>
              </a:lnSpc>
              <a:spcBef>
                <a:spcPts val="1000"/>
              </a:spcBef>
              <a:spcAft>
                <a:spcPts val="0"/>
              </a:spcAft>
              <a:buClr>
                <a:srgbClr val="003764"/>
              </a:buClr>
              <a:buSzPts val="2800"/>
              <a:buFont typeface="Arial"/>
              <a:buNone/>
              <a:tabLst/>
              <a:defRPr/>
            </a:pPr>
            <a:r>
              <a:rPr kumimoji="0" lang="en-US" sz="2000" b="0" i="0" u="none" strike="noStrike" kern="0" cap="none" spc="0" normalizeH="0" baseline="0" noProof="0" dirty="0">
                <a:ln>
                  <a:noFill/>
                </a:ln>
                <a:solidFill>
                  <a:srgbClr val="003764"/>
                </a:solidFill>
                <a:effectLst/>
                <a:uLnTx/>
                <a:uFillTx/>
                <a:latin typeface="Arial"/>
                <a:ea typeface="Arial"/>
                <a:cs typeface="Arial"/>
                <a:sym typeface="Arial"/>
              </a:rPr>
              <a:t>Emily </a:t>
            </a:r>
            <a:r>
              <a:rPr kumimoji="0" lang="en-US" sz="2000" b="0" i="0" u="none" strike="noStrike" kern="0" cap="none" spc="0" normalizeH="0" baseline="0" noProof="0" dirty="0" err="1">
                <a:ln>
                  <a:noFill/>
                </a:ln>
                <a:solidFill>
                  <a:srgbClr val="003764"/>
                </a:solidFill>
                <a:effectLst/>
                <a:uLnTx/>
                <a:uFillTx/>
                <a:latin typeface="Arial"/>
                <a:ea typeface="Arial"/>
                <a:cs typeface="Arial"/>
                <a:sym typeface="Arial"/>
              </a:rPr>
              <a:t>Ladau</a:t>
            </a:r>
            <a:r>
              <a:rPr kumimoji="0" lang="en-US" sz="2000" b="0" i="0" u="none" strike="noStrike" kern="0" cap="none" spc="0" normalizeH="0" baseline="0" noProof="0" dirty="0">
                <a:ln>
                  <a:noFill/>
                </a:ln>
                <a:solidFill>
                  <a:srgbClr val="003764"/>
                </a:solidFill>
                <a:effectLst/>
                <a:uLnTx/>
                <a:uFillTx/>
                <a:latin typeface="Arial"/>
                <a:ea typeface="Arial"/>
                <a:cs typeface="Arial"/>
                <a:sym typeface="Arial"/>
              </a:rPr>
              <a:t>- Demystifying Disability: What to know, What to Say, and How to be an Ally. </a:t>
            </a:r>
            <a:endParaRPr kumimoji="0" lang="en-US" sz="2800" b="0" i="0" u="none" strike="noStrike" kern="0" cap="none" spc="0" normalizeH="0" baseline="0" noProof="0" dirty="0">
              <a:ln>
                <a:noFill/>
              </a:ln>
              <a:solidFill>
                <a:srgbClr val="003764"/>
              </a:solidFill>
              <a:effectLst/>
              <a:uLnTx/>
              <a:uFillTx/>
              <a:latin typeface="Arial"/>
              <a:ea typeface="Arial"/>
              <a:cs typeface="Arial"/>
              <a:sym typeface="Arial"/>
            </a:endParaRPr>
          </a:p>
        </p:txBody>
      </p:sp>
      <p:sp>
        <p:nvSpPr>
          <p:cNvPr id="664" name="Google Shape;664;p8"/>
          <p:cNvSpPr txBox="1">
            <a:spLocks noGrp="1"/>
          </p:cNvSpPr>
          <p:nvPr>
            <p:ph type="sldNum" idx="12"/>
          </p:nvPr>
        </p:nvSpPr>
        <p:spPr>
          <a:xfrm>
            <a:off x="8406245" y="6483926"/>
            <a:ext cx="467590" cy="237549"/>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100"/>
              <a:buNone/>
            </a:pPr>
            <a:fld id="{00000000-1234-1234-1234-123412341234}" type="slidenum">
              <a:rPr lang="en-US"/>
              <a:t>51</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g2e08195a20e_0_15"/>
          <p:cNvSpPr txBox="1">
            <a:spLocks noGrp="1"/>
          </p:cNvSpPr>
          <p:nvPr>
            <p:ph type="title"/>
          </p:nvPr>
        </p:nvSpPr>
        <p:spPr>
          <a:xfrm>
            <a:off x="536860" y="1549936"/>
            <a:ext cx="8337000" cy="797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Who is in the room?</a:t>
            </a:r>
            <a:endParaRPr/>
          </a:p>
        </p:txBody>
      </p:sp>
      <p:sp>
        <p:nvSpPr>
          <p:cNvPr id="153" name="Google Shape;153;g2e08195a20e_0_15"/>
          <p:cNvSpPr txBox="1">
            <a:spLocks noGrp="1"/>
          </p:cNvSpPr>
          <p:nvPr>
            <p:ph type="body" idx="1"/>
          </p:nvPr>
        </p:nvSpPr>
        <p:spPr>
          <a:xfrm>
            <a:off x="536850" y="2415150"/>
            <a:ext cx="5140800" cy="1253100"/>
          </a:xfrm>
          <a:prstGeom prst="rect">
            <a:avLst/>
          </a:prstGeom>
        </p:spPr>
        <p:txBody>
          <a:bodyPr spcFirstLastPara="1" wrap="square" lIns="91425" tIns="91425" rIns="91425" bIns="91425" anchor="t" anchorCtr="0">
            <a:noAutofit/>
          </a:bodyPr>
          <a:lstStyle/>
          <a:p>
            <a:pPr marL="457200" lvl="0" indent="-406400" algn="l" rtl="0">
              <a:spcBef>
                <a:spcPts val="1000"/>
              </a:spcBef>
              <a:spcAft>
                <a:spcPts val="0"/>
              </a:spcAft>
              <a:buSzPts val="2800"/>
              <a:buChar char="•"/>
            </a:pPr>
            <a:r>
              <a:rPr lang="en-US" dirty="0"/>
              <a:t>What do you wish to gain from this workshop?</a:t>
            </a:r>
            <a:endParaRPr dirty="0"/>
          </a:p>
          <a:p>
            <a:pPr marL="457200" lvl="0" indent="0" algn="l" rtl="0">
              <a:spcBef>
                <a:spcPts val="1000"/>
              </a:spcBef>
              <a:spcAft>
                <a:spcPts val="0"/>
              </a:spcAft>
              <a:buNone/>
            </a:pPr>
            <a:endParaRPr dirty="0"/>
          </a:p>
        </p:txBody>
      </p:sp>
      <p:sp>
        <p:nvSpPr>
          <p:cNvPr id="156" name="Google Shape;156;g2e08195a20e_0_15"/>
          <p:cNvSpPr txBox="1"/>
          <p:nvPr/>
        </p:nvSpPr>
        <p:spPr>
          <a:xfrm>
            <a:off x="536850" y="4135590"/>
            <a:ext cx="7869395" cy="1936910"/>
          </a:xfrm>
          <a:prstGeom prst="rect">
            <a:avLst/>
          </a:prstGeom>
          <a:noFill/>
          <a:ln>
            <a:noFill/>
          </a:ln>
        </p:spPr>
        <p:txBody>
          <a:bodyPr spcFirstLastPara="1" wrap="square" lIns="91425" tIns="91425" rIns="91425" bIns="91425" anchor="t" anchorCtr="0">
            <a:spAutoFit/>
          </a:bodyPr>
          <a:lstStyle/>
          <a:p>
            <a:pPr marL="50800" lvl="0" algn="l" rtl="0">
              <a:lnSpc>
                <a:spcPct val="90000"/>
              </a:lnSpc>
              <a:spcBef>
                <a:spcPts val="1000"/>
              </a:spcBef>
              <a:spcAft>
                <a:spcPts val="0"/>
              </a:spcAft>
              <a:buClr>
                <a:srgbClr val="003764"/>
              </a:buClr>
              <a:buSzPts val="2800"/>
            </a:pPr>
            <a:r>
              <a:rPr lang="en-US" sz="2800" dirty="0">
                <a:solidFill>
                  <a:srgbClr val="003764"/>
                </a:solidFill>
              </a:rPr>
              <a:t>Complete this statement:</a:t>
            </a:r>
          </a:p>
          <a:p>
            <a:pPr marL="457200" lvl="0" indent="-406400" algn="l" rtl="0">
              <a:lnSpc>
                <a:spcPct val="90000"/>
              </a:lnSpc>
              <a:spcBef>
                <a:spcPts val="1000"/>
              </a:spcBef>
              <a:spcAft>
                <a:spcPts val="0"/>
              </a:spcAft>
              <a:buClr>
                <a:srgbClr val="003764"/>
              </a:buClr>
              <a:buSzPts val="2800"/>
              <a:buChar char="•"/>
            </a:pPr>
            <a:r>
              <a:rPr lang="en-US" sz="2000" dirty="0">
                <a:solidFill>
                  <a:srgbClr val="003764"/>
                </a:solidFill>
              </a:rPr>
              <a:t>When I think about disability equity, the first thing that comes to mind is…</a:t>
            </a:r>
            <a:endParaRPr sz="2000" dirty="0">
              <a:solidFill>
                <a:srgbClr val="003764"/>
              </a:solidFill>
            </a:endParaRPr>
          </a:p>
          <a:p>
            <a:pPr marL="457200" lvl="0" indent="-406400" algn="l" rtl="0">
              <a:lnSpc>
                <a:spcPct val="90000"/>
              </a:lnSpc>
              <a:spcBef>
                <a:spcPts val="0"/>
              </a:spcBef>
              <a:spcAft>
                <a:spcPts val="0"/>
              </a:spcAft>
              <a:buClr>
                <a:srgbClr val="003764"/>
              </a:buClr>
              <a:buSzPts val="2800"/>
              <a:buChar char="•"/>
            </a:pPr>
            <a:r>
              <a:rPr lang="en-US" sz="2000" dirty="0">
                <a:solidFill>
                  <a:srgbClr val="003764"/>
                </a:solidFill>
              </a:rPr>
              <a:t>When I think about disability justice, the first thing that comes to mind is…</a:t>
            </a:r>
            <a:endParaRPr sz="2000" dirty="0"/>
          </a:p>
        </p:txBody>
      </p:sp>
      <p:pic>
        <p:nvPicPr>
          <p:cNvPr id="155" name="Google Shape;155;g2e08195a20e_0_15">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5485600" y="1549922"/>
            <a:ext cx="3388252" cy="2253323"/>
          </a:xfrm>
          <a:prstGeom prst="rect">
            <a:avLst/>
          </a:prstGeom>
          <a:noFill/>
          <a:ln>
            <a:noFill/>
          </a:ln>
        </p:spPr>
      </p:pic>
      <p:sp>
        <p:nvSpPr>
          <p:cNvPr id="154" name="Google Shape;154;g2e08195a20e_0_15"/>
          <p:cNvSpPr txBox="1">
            <a:spLocks noGrp="1"/>
          </p:cNvSpPr>
          <p:nvPr>
            <p:ph type="sldNum" idx="12"/>
          </p:nvPr>
        </p:nvSpPr>
        <p:spPr>
          <a:xfrm>
            <a:off x="8406245" y="6483926"/>
            <a:ext cx="467700" cy="2376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g2e08195a20e_0_22"/>
          <p:cNvSpPr txBox="1">
            <a:spLocks noGrp="1"/>
          </p:cNvSpPr>
          <p:nvPr>
            <p:ph type="title"/>
          </p:nvPr>
        </p:nvSpPr>
        <p:spPr>
          <a:xfrm>
            <a:off x="536860" y="1549936"/>
            <a:ext cx="8337000" cy="797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Rules of engagement</a:t>
            </a:r>
            <a:endParaRPr/>
          </a:p>
        </p:txBody>
      </p:sp>
      <p:sp>
        <p:nvSpPr>
          <p:cNvPr id="163" name="Google Shape;163;g2e08195a20e_0_22"/>
          <p:cNvSpPr txBox="1">
            <a:spLocks noGrp="1"/>
          </p:cNvSpPr>
          <p:nvPr>
            <p:ph type="body" idx="1"/>
          </p:nvPr>
        </p:nvSpPr>
        <p:spPr>
          <a:xfrm>
            <a:off x="536860" y="2415155"/>
            <a:ext cx="8337000" cy="3756900"/>
          </a:xfrm>
          <a:prstGeom prst="rect">
            <a:avLst/>
          </a:prstGeom>
        </p:spPr>
        <p:txBody>
          <a:bodyPr spcFirstLastPara="1" wrap="square" lIns="91425" tIns="91425" rIns="91425" bIns="91425" anchor="t" anchorCtr="0">
            <a:noAutofit/>
          </a:bodyPr>
          <a:lstStyle/>
          <a:p>
            <a:pPr marL="457200" lvl="0" indent="-349250" algn="l" rtl="0">
              <a:spcBef>
                <a:spcPts val="1000"/>
              </a:spcBef>
              <a:spcAft>
                <a:spcPts val="0"/>
              </a:spcAft>
              <a:buSzPts val="1900"/>
              <a:buChar char="•"/>
            </a:pPr>
            <a:r>
              <a:rPr lang="en-US" sz="1900" dirty="0"/>
              <a:t>Stay present: Embrace this moment and share this space.</a:t>
            </a:r>
            <a:endParaRPr sz="1900" dirty="0"/>
          </a:p>
          <a:p>
            <a:pPr marL="457200" lvl="0" indent="-349250" algn="l" rtl="0">
              <a:spcBef>
                <a:spcPts val="0"/>
              </a:spcBef>
              <a:spcAft>
                <a:spcPts val="0"/>
              </a:spcAft>
              <a:buSzPts val="1900"/>
              <a:buChar char="•"/>
            </a:pPr>
            <a:r>
              <a:rPr lang="en-US" sz="1900" dirty="0"/>
              <a:t>Avoid Judgment: Our aim is to learn, grow, and nurture curiosity.</a:t>
            </a:r>
            <a:endParaRPr sz="1900" dirty="0"/>
          </a:p>
          <a:p>
            <a:pPr marL="457200" lvl="0" indent="-349250" algn="l" rtl="0">
              <a:spcBef>
                <a:spcPts val="0"/>
              </a:spcBef>
              <a:spcAft>
                <a:spcPts val="0"/>
              </a:spcAft>
              <a:buSzPts val="1900"/>
              <a:buChar char="•"/>
            </a:pPr>
            <a:r>
              <a:rPr lang="en-US" sz="1900" dirty="0"/>
              <a:t>Silence is valuable; honor and respect it: Listen attentively to both spoken and unspoken words, recognizing that everyone's journey is unique.</a:t>
            </a:r>
            <a:endParaRPr sz="1900" dirty="0"/>
          </a:p>
          <a:p>
            <a:pPr marL="457200" lvl="0" indent="-349250" algn="l" rtl="0">
              <a:spcBef>
                <a:spcPts val="0"/>
              </a:spcBef>
              <a:spcAft>
                <a:spcPts val="0"/>
              </a:spcAft>
              <a:buSzPts val="1900"/>
              <a:buChar char="•"/>
            </a:pPr>
            <a:r>
              <a:rPr lang="en-US" sz="1900" dirty="0"/>
              <a:t>Be mindful of anxieties, assumptions, and attachments: Strive for genuine interaction and address barriers hindering our ideal environment.</a:t>
            </a:r>
            <a:endParaRPr sz="1900" dirty="0"/>
          </a:p>
          <a:p>
            <a:pPr marL="457200" lvl="0" indent="-349250" algn="l" rtl="0">
              <a:spcBef>
                <a:spcPts val="0"/>
              </a:spcBef>
              <a:spcAft>
                <a:spcPts val="0"/>
              </a:spcAft>
              <a:buSzPts val="1900"/>
              <a:buChar char="•"/>
            </a:pPr>
            <a:r>
              <a:rPr lang="en-US" sz="1900" dirty="0"/>
              <a:t>Express your truth and be open to others' perspectives: Draw from your own experiences, thoughts, and emotions while being receptive to others.</a:t>
            </a:r>
            <a:endParaRPr sz="1900" dirty="0"/>
          </a:p>
          <a:p>
            <a:pPr marL="457200" lvl="0" indent="-349250" algn="l" rtl="0">
              <a:spcBef>
                <a:spcPts val="0"/>
              </a:spcBef>
              <a:spcAft>
                <a:spcPts val="0"/>
              </a:spcAft>
              <a:buSzPts val="1900"/>
              <a:buChar char="•"/>
            </a:pPr>
            <a:r>
              <a:rPr lang="en-US" sz="1900" dirty="0"/>
              <a:t>Invoke curiosity in challenging situations: When faced with complexity, explore the reasons behind it and its significance at that moment.</a:t>
            </a:r>
            <a:endParaRPr sz="1900" dirty="0"/>
          </a:p>
        </p:txBody>
      </p:sp>
      <p:sp>
        <p:nvSpPr>
          <p:cNvPr id="164" name="Google Shape;164;g2e08195a20e_0_22"/>
          <p:cNvSpPr txBox="1">
            <a:spLocks noGrp="1"/>
          </p:cNvSpPr>
          <p:nvPr>
            <p:ph type="sldNum" idx="12"/>
          </p:nvPr>
        </p:nvSpPr>
        <p:spPr>
          <a:xfrm>
            <a:off x="8406245" y="6483926"/>
            <a:ext cx="467700" cy="2376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g2e08195a20e_0_29"/>
          <p:cNvSpPr txBox="1">
            <a:spLocks noGrp="1"/>
          </p:cNvSpPr>
          <p:nvPr>
            <p:ph type="title"/>
          </p:nvPr>
        </p:nvSpPr>
        <p:spPr>
          <a:xfrm>
            <a:off x="536860" y="1549936"/>
            <a:ext cx="8337000" cy="797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Rules of engagement continues</a:t>
            </a:r>
            <a:endParaRPr/>
          </a:p>
        </p:txBody>
      </p:sp>
      <p:sp>
        <p:nvSpPr>
          <p:cNvPr id="171" name="Google Shape;171;g2e08195a20e_0_29"/>
          <p:cNvSpPr txBox="1">
            <a:spLocks noGrp="1"/>
          </p:cNvSpPr>
          <p:nvPr>
            <p:ph type="body" idx="1"/>
          </p:nvPr>
        </p:nvSpPr>
        <p:spPr>
          <a:xfrm>
            <a:off x="536860" y="2415155"/>
            <a:ext cx="8337000" cy="3756900"/>
          </a:xfrm>
          <a:prstGeom prst="rect">
            <a:avLst/>
          </a:prstGeom>
        </p:spPr>
        <p:txBody>
          <a:bodyPr spcFirstLastPara="1" wrap="square" lIns="91425" tIns="91425" rIns="91425" bIns="91425" anchor="t" anchorCtr="0">
            <a:noAutofit/>
          </a:bodyPr>
          <a:lstStyle/>
          <a:p>
            <a:pPr marL="457200" lvl="0" indent="0" algn="l" rtl="0">
              <a:spcBef>
                <a:spcPts val="1000"/>
              </a:spcBef>
              <a:spcAft>
                <a:spcPts val="0"/>
              </a:spcAft>
              <a:buNone/>
            </a:pPr>
            <a:r>
              <a:rPr lang="en-US" sz="4200"/>
              <a:t>Is there anything you would like to contribute to the rules of engagement?</a:t>
            </a:r>
            <a:endParaRPr sz="4200"/>
          </a:p>
        </p:txBody>
      </p:sp>
      <p:sp>
        <p:nvSpPr>
          <p:cNvPr id="172" name="Google Shape;172;g2e08195a20e_0_29"/>
          <p:cNvSpPr txBox="1">
            <a:spLocks noGrp="1"/>
          </p:cNvSpPr>
          <p:nvPr>
            <p:ph type="sldNum" idx="12"/>
          </p:nvPr>
        </p:nvSpPr>
        <p:spPr>
          <a:xfrm>
            <a:off x="8406245" y="6483926"/>
            <a:ext cx="467700" cy="2376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8</a:t>
            </a:fld>
            <a:endParaRPr/>
          </a:p>
        </p:txBody>
      </p:sp>
      <p:pic>
        <p:nvPicPr>
          <p:cNvPr id="173" name="Google Shape;173;g2e08195a20e_0_29" descr="Silhouette of hands being raised" title="Raised Hands Free Stock Photo - Public Domain Pictures"/>
          <p:cNvPicPr preferRelativeResize="0"/>
          <p:nvPr/>
        </p:nvPicPr>
        <p:blipFill rotWithShape="1">
          <a:blip r:embed="rId3">
            <a:alphaModFix/>
          </a:blip>
          <a:srcRect t="47649" r="-979"/>
          <a:stretch/>
        </p:blipFill>
        <p:spPr>
          <a:xfrm>
            <a:off x="2729125" y="4604325"/>
            <a:ext cx="5915150" cy="22536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15"/>
          <p:cNvSpPr txBox="1">
            <a:spLocks noGrp="1"/>
          </p:cNvSpPr>
          <p:nvPr>
            <p:ph type="title"/>
          </p:nvPr>
        </p:nvSpPr>
        <p:spPr>
          <a:xfrm>
            <a:off x="536860" y="1549936"/>
            <a:ext cx="8336975" cy="797070"/>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rgbClr val="003764"/>
              </a:buClr>
              <a:buSzPts val="3500"/>
              <a:buFont typeface="Arial"/>
              <a:buNone/>
            </a:pPr>
            <a:r>
              <a:rPr lang="en-US"/>
              <a:t>Cultural Task</a:t>
            </a:r>
            <a:endParaRPr/>
          </a:p>
        </p:txBody>
      </p:sp>
      <p:sp>
        <p:nvSpPr>
          <p:cNvPr id="180" name="Google Shape;180;p15"/>
          <p:cNvSpPr txBox="1">
            <a:spLocks noGrp="1"/>
          </p:cNvSpPr>
          <p:nvPr>
            <p:ph type="body" idx="1"/>
          </p:nvPr>
        </p:nvSpPr>
        <p:spPr>
          <a:xfrm>
            <a:off x="536860" y="2415155"/>
            <a:ext cx="8336975" cy="3757046"/>
          </a:xfrm>
          <a:prstGeom prst="rect">
            <a:avLst/>
          </a:prstGeom>
          <a:noFill/>
          <a:ln>
            <a:noFill/>
          </a:ln>
        </p:spPr>
        <p:txBody>
          <a:bodyPr spcFirstLastPara="1" wrap="square" lIns="91425" tIns="91425" rIns="91425" bIns="91425" anchor="t" anchorCtr="0">
            <a:noAutofit/>
          </a:bodyPr>
          <a:lstStyle/>
          <a:p>
            <a:pPr marL="50800" lvl="0" indent="0" algn="l" rtl="0">
              <a:lnSpc>
                <a:spcPct val="90000"/>
              </a:lnSpc>
              <a:spcBef>
                <a:spcPts val="1000"/>
              </a:spcBef>
              <a:spcAft>
                <a:spcPts val="0"/>
              </a:spcAft>
              <a:buSzPts val="2800"/>
              <a:buNone/>
            </a:pPr>
            <a:r>
              <a:rPr lang="en-US"/>
              <a:t>The term </a:t>
            </a:r>
            <a:r>
              <a:rPr lang="en-US" u="sng"/>
              <a:t>Cultural Task</a:t>
            </a:r>
            <a:r>
              <a:rPr lang="en-US"/>
              <a:t> is meant to identify a problem statement by examining the current culture and student experience.</a:t>
            </a:r>
            <a:endParaRPr/>
          </a:p>
          <a:p>
            <a:pPr marL="50800" lvl="0" indent="0" algn="l" rtl="0">
              <a:lnSpc>
                <a:spcPct val="90000"/>
              </a:lnSpc>
              <a:spcBef>
                <a:spcPts val="1000"/>
              </a:spcBef>
              <a:spcAft>
                <a:spcPts val="0"/>
              </a:spcAft>
              <a:buSzPts val="2800"/>
              <a:buNone/>
            </a:pPr>
            <a:r>
              <a:rPr lang="en-US"/>
              <a:t>The identification of the cultural task(s) happens when a unit, college, or department has identified potential barriers or tension within the UDL framework  that is present in their academic unit. These potential barriers or gaps may prohibit a qualified student from gaining “Eminent Knowledge”</a:t>
            </a:r>
            <a:r>
              <a:rPr lang="en-US" sz="2400"/>
              <a:t> </a:t>
            </a:r>
            <a:endParaRPr/>
          </a:p>
        </p:txBody>
      </p:sp>
      <p:sp>
        <p:nvSpPr>
          <p:cNvPr id="181" name="Google Shape;181;p15"/>
          <p:cNvSpPr txBox="1">
            <a:spLocks noGrp="1"/>
          </p:cNvSpPr>
          <p:nvPr>
            <p:ph type="sldNum" idx="12"/>
          </p:nvPr>
        </p:nvSpPr>
        <p:spPr>
          <a:xfrm>
            <a:off x="8406245" y="6483926"/>
            <a:ext cx="467590" cy="237549"/>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100"/>
              <a:buNone/>
            </a:pPr>
            <a:fld id="{00000000-1234-1234-1234-123412341234}" type="slidenum">
              <a:rPr lang="en-US"/>
              <a:t>9</a:t>
            </a:fld>
            <a:endParaRPr/>
          </a:p>
        </p:txBody>
      </p:sp>
    </p:spTree>
  </p:cSld>
  <p:clrMapOvr>
    <a:masterClrMapping/>
  </p:clrMapOvr>
</p:sld>
</file>

<file path=ppt/theme/theme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675256FFFE6474E9F4A1F5D16FB020B" ma:contentTypeVersion="14" ma:contentTypeDescription="Create a new document." ma:contentTypeScope="" ma:versionID="edb202a30c87a4b3b8713f6c1d2e5928">
  <xsd:schema xmlns:xsd="http://www.w3.org/2001/XMLSchema" xmlns:xs="http://www.w3.org/2001/XMLSchema" xmlns:p="http://schemas.microsoft.com/office/2006/metadata/properties" xmlns:ns2="95d34d65-a250-4cb0-bba3-9227d5f81723" xmlns:ns3="28b0818c-7c05-4c23-bf25-0c4cfc264c17" targetNamespace="http://schemas.microsoft.com/office/2006/metadata/properties" ma:root="true" ma:fieldsID="e5076a413ebfb31f10e82e2a5918083c" ns2:_="" ns3:_="">
    <xsd:import namespace="95d34d65-a250-4cb0-bba3-9227d5f81723"/>
    <xsd:import namespace="28b0818c-7c05-4c23-bf25-0c4cfc264c17"/>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MediaServiceSearchPropertie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5d34d65-a250-4cb0-bba3-9227d5f8172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6072a751-c2a1-410f-8384-0186ab4766e9"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Location" ma:index="21"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8b0818c-7c05-4c23-bf25-0c4cfc264c17"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544b3d68-81d6-49b2-a871-09cb75c4ce84}" ma:internalName="TaxCatchAll" ma:showField="CatchAllData" ma:web="28b0818c-7c05-4c23-bf25-0c4cfc264c1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95d34d65-a250-4cb0-bba3-9227d5f81723">
      <Terms xmlns="http://schemas.microsoft.com/office/infopath/2007/PartnerControls"/>
    </lcf76f155ced4ddcb4097134ff3c332f>
    <TaxCatchAll xmlns="28b0818c-7c05-4c23-bf25-0c4cfc264c17" xsi:nil="true"/>
  </documentManagement>
</p:properties>
</file>

<file path=customXml/itemProps1.xml><?xml version="1.0" encoding="utf-8"?>
<ds:datastoreItem xmlns:ds="http://schemas.openxmlformats.org/officeDocument/2006/customXml" ds:itemID="{855174EF-B0BE-4664-B2F3-3DAE01A625F1}"/>
</file>

<file path=customXml/itemProps2.xml><?xml version="1.0" encoding="utf-8"?>
<ds:datastoreItem xmlns:ds="http://schemas.openxmlformats.org/officeDocument/2006/customXml" ds:itemID="{8A2BBC80-8245-4628-A726-7EE3ED331063}"/>
</file>

<file path=customXml/itemProps3.xml><?xml version="1.0" encoding="utf-8"?>
<ds:datastoreItem xmlns:ds="http://schemas.openxmlformats.org/officeDocument/2006/customXml" ds:itemID="{28F54EE9-9717-40EA-92BA-4D147E225C63}"/>
</file>

<file path=docProps/app.xml><?xml version="1.0" encoding="utf-8"?>
<Properties xmlns="http://schemas.openxmlformats.org/officeDocument/2006/extended-properties" xmlns:vt="http://schemas.openxmlformats.org/officeDocument/2006/docPropsVTypes">
  <TotalTime>1806</TotalTime>
  <Words>6321</Words>
  <Application>Microsoft Office PowerPoint</Application>
  <PresentationFormat>On-screen Show (4:3)</PresentationFormat>
  <Paragraphs>741</Paragraphs>
  <Slides>51</Slides>
  <Notes>48</Notes>
  <HiddenSlides>1</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51</vt:i4>
      </vt:variant>
    </vt:vector>
  </HeadingPairs>
  <TitlesOfParts>
    <vt:vector size="65" baseType="lpstr">
      <vt:lpstr>Futura-CondensedExtraBold</vt:lpstr>
      <vt:lpstr>Futura-Medium</vt:lpstr>
      <vt:lpstr>Open Sans</vt:lpstr>
      <vt:lpstr>Lato</vt:lpstr>
      <vt:lpstr>Arial</vt:lpstr>
      <vt:lpstr>Gill Sans</vt:lpstr>
      <vt:lpstr>Whitney</vt:lpstr>
      <vt:lpstr>scala</vt:lpstr>
      <vt:lpstr>Times New Roman</vt:lpstr>
      <vt:lpstr>Cormorant</vt:lpstr>
      <vt:lpstr>Calibri</vt:lpstr>
      <vt:lpstr>Roboto</vt:lpstr>
      <vt:lpstr>Nexus Sans Pro</vt:lpstr>
      <vt:lpstr>Office Theme</vt:lpstr>
      <vt:lpstr>Beyond Accommodations in Higher Education 2.0</vt:lpstr>
      <vt:lpstr>Agenda</vt:lpstr>
      <vt:lpstr>Agenda, pg 2</vt:lpstr>
      <vt:lpstr>Learning objectives</vt:lpstr>
      <vt:lpstr>Who is presenting?</vt:lpstr>
      <vt:lpstr>Who is in the room?</vt:lpstr>
      <vt:lpstr>Rules of engagement</vt:lpstr>
      <vt:lpstr>Rules of engagement continues</vt:lpstr>
      <vt:lpstr>Cultural Task</vt:lpstr>
      <vt:lpstr>Cultural Task Statement</vt:lpstr>
      <vt:lpstr>Cultural Task Statement/Modality</vt:lpstr>
      <vt:lpstr>Institutional Competencies </vt:lpstr>
      <vt:lpstr>Approaches to Disability</vt:lpstr>
      <vt:lpstr>Four Corners</vt:lpstr>
      <vt:lpstr>Anxieties, Attachments, and Assumptions</vt:lpstr>
      <vt:lpstr>Anxieties</vt:lpstr>
      <vt:lpstr>Assumptions</vt:lpstr>
      <vt:lpstr>Attachments</vt:lpstr>
      <vt:lpstr>Break? </vt:lpstr>
      <vt:lpstr>What is Disability Equity?</vt:lpstr>
      <vt:lpstr>Disability Equity: Advantages and limitations</vt:lpstr>
      <vt:lpstr>What is Disability Justice</vt:lpstr>
      <vt:lpstr>Disability Justice: Advantages and limitations</vt:lpstr>
      <vt:lpstr>DISABILITY JUSTICE PRINCIPLES (DJP) </vt:lpstr>
      <vt:lpstr>DJP: Intersectionality </vt:lpstr>
      <vt:lpstr>DJP: LEADERSHIP OF THE MOST IMPACTED </vt:lpstr>
      <vt:lpstr>DJP: ANTI-CAPITALIST POLITICS </vt:lpstr>
      <vt:lpstr>DJP: CROSS-MOVEMENT SOLIDARITY</vt:lpstr>
      <vt:lpstr>DJP: RECOGNIZING WHOLENESS </vt:lpstr>
      <vt:lpstr>DJP: SUSTAINABILITY  </vt:lpstr>
      <vt:lpstr>DJP: COMMITMENT TO CROSS-DISABILITY SOLIDARITY  </vt:lpstr>
      <vt:lpstr>DJP: INTERDEPENDENCE  </vt:lpstr>
      <vt:lpstr>DJP: COLLECTIVE ACCESS </vt:lpstr>
      <vt:lpstr>DJP: COLLECTIVE LIBERATION  </vt:lpstr>
      <vt:lpstr>Break 2? </vt:lpstr>
      <vt:lpstr>Disability Justice Principles Round Tables Set up: Step 1</vt:lpstr>
      <vt:lpstr>Disability Justice Principles Round Tables Set up: Step 2</vt:lpstr>
      <vt:lpstr>Disability Justice Principles Round Tables Set up: Step 3</vt:lpstr>
      <vt:lpstr>DJP Roundtable: Anxiety, Assumptions, and Attachments. Step 4</vt:lpstr>
      <vt:lpstr>Break 3? </vt:lpstr>
      <vt:lpstr>Tour of the round tables</vt:lpstr>
      <vt:lpstr>Evaluate your DJP project</vt:lpstr>
      <vt:lpstr>Team report out</vt:lpstr>
      <vt:lpstr>Learning objective revisited</vt:lpstr>
      <vt:lpstr>Continue to plan</vt:lpstr>
      <vt:lpstr>Questions</vt:lpstr>
      <vt:lpstr>Resources</vt:lpstr>
      <vt:lpstr>Reference P. 01</vt:lpstr>
      <vt:lpstr>Reference P. 02</vt:lpstr>
      <vt:lpstr>Questions &amp; Comments</vt:lpstr>
      <vt:lpstr>“The stories of ableism I’ve experienced in my lifetime could easily have filled every page of this book and then some.”   Emily Ladau- Demystifying Disability: What to know, What to Say, and How to be an Ally.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Beyond Accommodations in Higher Education 2.0</dc:title>
  <dc:creator>Jodi Ruback</dc:creator>
  <cp:lastModifiedBy>Terry Watson</cp:lastModifiedBy>
  <cp:revision>8</cp:revision>
  <dcterms:modified xsi:type="dcterms:W3CDTF">2024-05-29T02:11:45Z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0x0101007675256FFFE6474E9F4A1F5D16FB020B</vt:lpwstr>
  </property>
</Properties>
</file>