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5143500" type="screen16x9"/>
  <p:notesSz cx="6858000" cy="9144000"/>
  <p:embeddedFontLst>
    <p:embeddedFont>
      <p:font typeface="Libre Franklin" pitchFamily="2" charset="0"/>
      <p:regular r:id="rId18"/>
      <p:bold r:id="rId19"/>
      <p:italic r:id="rId20"/>
      <p:boldItalic r:id="rId21"/>
    </p:embeddedFont>
    <p:embeddedFont>
      <p:font typeface="Libre Franklin Medium" pitchFamily="2" charset="0"/>
      <p:regular r:id="rId22"/>
      <p:bold r:id="rId23"/>
      <p:italic r:id="rId24"/>
      <p:boldItalic r:id="rId25"/>
    </p:embeddedFont>
    <p:embeddedFont>
      <p:font typeface="Source Sans Pro" panose="020B0503030403020204" pitchFamily="34" charset="0"/>
      <p:regular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120" y="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3.fntdata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7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6.fntdata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5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73fe00b9d0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73fe00b9d0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73fe00b9d0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73fe00b9d0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73fe00b9d0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73fe00b9d0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73fe00b9d0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73fe00b9d0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73fe00b9d0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73fe00b9d0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73fe00b9d0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73fe00b9d0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Troy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73fe00b9d0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73fe00b9d0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73fe00b9d0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73fe00b9d0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73fe00b9d0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73fe00b9d0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73fe00b9d0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73fe00b9d0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Nicole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73fe00b9d0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73fe00b9d0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2" descr="Cover Triangle Pattern"/>
          <p:cNvPicPr preferRelativeResize="0"/>
          <p:nvPr/>
        </p:nvPicPr>
        <p:blipFill rotWithShape="1">
          <a:blip r:embed="rId2">
            <a:alphaModFix/>
          </a:blip>
          <a:srcRect t="12978"/>
          <a:stretch/>
        </p:blipFill>
        <p:spPr>
          <a:xfrm>
            <a:off x="2317813" y="0"/>
            <a:ext cx="6829475" cy="28124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2"/>
          <p:cNvSpPr txBox="1">
            <a:spLocks noGrp="1"/>
          </p:cNvSpPr>
          <p:nvPr>
            <p:ph type="title"/>
          </p:nvPr>
        </p:nvSpPr>
        <p:spPr>
          <a:xfrm>
            <a:off x="369888" y="2897764"/>
            <a:ext cx="8337000" cy="7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4800"/>
              <a:buFont typeface="Source Sans Pro"/>
              <a:buNone/>
              <a:defRPr sz="4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subTitle" idx="1"/>
          </p:nvPr>
        </p:nvSpPr>
        <p:spPr>
          <a:xfrm>
            <a:off x="370608" y="3732499"/>
            <a:ext cx="8388900" cy="5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Arial"/>
              <a:buNone/>
              <a:defRPr sz="35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body" idx="2"/>
          </p:nvPr>
        </p:nvSpPr>
        <p:spPr>
          <a:xfrm>
            <a:off x="369888" y="4327052"/>
            <a:ext cx="46149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1" descr="Community and Technical Colleges. Washington State Board.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15503"/>
            <a:ext cx="3286396" cy="923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1" descr="Header triangles pattern"/>
          <p:cNvPicPr preferRelativeResize="0"/>
          <p:nvPr/>
        </p:nvPicPr>
        <p:blipFill rotWithShape="1">
          <a:blip r:embed="rId3">
            <a:alphaModFix/>
          </a:blip>
          <a:srcRect t="42265"/>
          <a:stretch/>
        </p:blipFill>
        <p:spPr>
          <a:xfrm>
            <a:off x="5076294" y="0"/>
            <a:ext cx="4067706" cy="1111343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1"/>
          <p:cNvSpPr txBox="1">
            <a:spLocks noGrp="1"/>
          </p:cNvSpPr>
          <p:nvPr>
            <p:ph type="title"/>
          </p:nvPr>
        </p:nvSpPr>
        <p:spPr>
          <a:xfrm>
            <a:off x="403370" y="1039156"/>
            <a:ext cx="3358200" cy="10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Source Sans Pro"/>
              <a:buNone/>
              <a:defRPr sz="35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body" idx="1"/>
          </p:nvPr>
        </p:nvSpPr>
        <p:spPr>
          <a:xfrm>
            <a:off x="403370" y="2166505"/>
            <a:ext cx="3358200" cy="26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body" idx="2"/>
          </p:nvPr>
        </p:nvSpPr>
        <p:spPr>
          <a:xfrm>
            <a:off x="4024047" y="1176770"/>
            <a:ext cx="4839300" cy="3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0" name="Google Shape;90;p11" descr="Yellow sidebar"/>
          <p:cNvSpPr/>
          <p:nvPr/>
        </p:nvSpPr>
        <p:spPr>
          <a:xfrm>
            <a:off x="0" y="0"/>
            <a:ext cx="100200" cy="51435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1" name="Google Shape;91;p11"/>
          <p:cNvSpPr txBox="1">
            <a:spLocks noGrp="1"/>
          </p:cNvSpPr>
          <p:nvPr>
            <p:ph type="dt" idx="10"/>
          </p:nvPr>
        </p:nvSpPr>
        <p:spPr>
          <a:xfrm>
            <a:off x="628650" y="4862945"/>
            <a:ext cx="20574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ftr" idx="11"/>
          </p:nvPr>
        </p:nvSpPr>
        <p:spPr>
          <a:xfrm>
            <a:off x="3028950" y="4862945"/>
            <a:ext cx="30861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sldNum" idx="12"/>
          </p:nvPr>
        </p:nvSpPr>
        <p:spPr>
          <a:xfrm>
            <a:off x="8416636" y="4897389"/>
            <a:ext cx="457200" cy="1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2" descr="Community and Technical Colleges. Washington State Board.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15503"/>
            <a:ext cx="3286396" cy="923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2" descr="Header triangles pattern"/>
          <p:cNvPicPr preferRelativeResize="0"/>
          <p:nvPr/>
        </p:nvPicPr>
        <p:blipFill rotWithShape="1">
          <a:blip r:embed="rId3">
            <a:alphaModFix/>
          </a:blip>
          <a:srcRect t="42265"/>
          <a:stretch/>
        </p:blipFill>
        <p:spPr>
          <a:xfrm>
            <a:off x="5076294" y="0"/>
            <a:ext cx="4067706" cy="1111343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623888" y="1282309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Source Sans Pro"/>
              <a:buNone/>
              <a:defRPr sz="35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623888" y="3442103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sz="135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9" name="Google Shape;99;p12" descr="Yellow sidebar"/>
          <p:cNvSpPr/>
          <p:nvPr/>
        </p:nvSpPr>
        <p:spPr>
          <a:xfrm>
            <a:off x="0" y="0"/>
            <a:ext cx="100200" cy="51435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628650" y="4862945"/>
            <a:ext cx="20574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3028950" y="4862945"/>
            <a:ext cx="30861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416636" y="4897389"/>
            <a:ext cx="457200" cy="1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nal Slide">
  <p:cSld name="Final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Community and Technical Colleges. Washington State Board.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15503"/>
            <a:ext cx="3286396" cy="923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3" descr="Header triangles pattern"/>
          <p:cNvPicPr preferRelativeResize="0"/>
          <p:nvPr/>
        </p:nvPicPr>
        <p:blipFill rotWithShape="1">
          <a:blip r:embed="rId3">
            <a:alphaModFix/>
          </a:blip>
          <a:srcRect t="42265"/>
          <a:stretch/>
        </p:blipFill>
        <p:spPr>
          <a:xfrm>
            <a:off x="5076294" y="0"/>
            <a:ext cx="4067706" cy="111134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628650" y="1107719"/>
            <a:ext cx="78867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Source Sans Pro"/>
              <a:buNone/>
              <a:defRPr sz="35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628650" y="1699025"/>
            <a:ext cx="7886700" cy="25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pic>
        <p:nvPicPr>
          <p:cNvPr id="16" name="Google Shape;16;p3" descr="CC. Creative Commons license, attribution alon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650" y="4799360"/>
            <a:ext cx="626418" cy="22404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/>
        </p:nvSpPr>
        <p:spPr>
          <a:xfrm>
            <a:off x="1454322" y="4834124"/>
            <a:ext cx="3785100" cy="1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" sz="750" b="0" i="1" u="none" strike="noStrike" cap="none">
                <a:solidFill>
                  <a:srgbClr val="7F7F7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Note: All material licensed under Creative Commons Attribution 4.0 International License.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" descr="Yellow sidebar"/>
          <p:cNvSpPr/>
          <p:nvPr/>
        </p:nvSpPr>
        <p:spPr>
          <a:xfrm>
            <a:off x="0" y="0"/>
            <a:ext cx="100200" cy="51435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4" descr="Community and Technical Colleges. Washington State Board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15503"/>
            <a:ext cx="3286396" cy="923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4" descr="Header triangles pattern"/>
          <p:cNvPicPr preferRelativeResize="0"/>
          <p:nvPr/>
        </p:nvPicPr>
        <p:blipFill rotWithShape="1">
          <a:blip r:embed="rId3">
            <a:alphaModFix/>
          </a:blip>
          <a:srcRect t="42265"/>
          <a:stretch/>
        </p:blipFill>
        <p:spPr>
          <a:xfrm>
            <a:off x="5076294" y="0"/>
            <a:ext cx="4067706" cy="1111343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536860" y="1162452"/>
            <a:ext cx="833700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Source Sans Pro"/>
              <a:buNone/>
              <a:defRPr sz="35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536860" y="1811366"/>
            <a:ext cx="8337000" cy="28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4" name="Google Shape;24;p4" descr="Yellow sidebar"/>
          <p:cNvSpPr/>
          <p:nvPr/>
        </p:nvSpPr>
        <p:spPr>
          <a:xfrm>
            <a:off x="0" y="0"/>
            <a:ext cx="100200" cy="51435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628650" y="4862945"/>
            <a:ext cx="20574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028950" y="4862945"/>
            <a:ext cx="30861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06245" y="4862945"/>
            <a:ext cx="4677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5" descr="Community and Technical Colleges. Washington State Board.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15503"/>
            <a:ext cx="3286396" cy="923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 descr="Header triangles pattern"/>
          <p:cNvPicPr preferRelativeResize="0"/>
          <p:nvPr/>
        </p:nvPicPr>
        <p:blipFill rotWithShape="1">
          <a:blip r:embed="rId3">
            <a:alphaModFix/>
          </a:blip>
          <a:srcRect t="42265"/>
          <a:stretch/>
        </p:blipFill>
        <p:spPr>
          <a:xfrm>
            <a:off x="5076294" y="0"/>
            <a:ext cx="4067706" cy="11113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582468" y="1282308"/>
            <a:ext cx="8270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4800"/>
              <a:buFont typeface="Source Sans Pro"/>
              <a:buNone/>
              <a:defRPr sz="4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582468" y="3442102"/>
            <a:ext cx="8270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3" name="Google Shape;33;p5" descr="Yellow sidebar"/>
          <p:cNvSpPr/>
          <p:nvPr/>
        </p:nvSpPr>
        <p:spPr>
          <a:xfrm>
            <a:off x="0" y="0"/>
            <a:ext cx="100200" cy="51435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628650" y="4862945"/>
            <a:ext cx="20574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028950" y="4862945"/>
            <a:ext cx="30861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416636" y="4897389"/>
            <a:ext cx="457200" cy="1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6" descr="Community and Technical Colleges. Washington State Board.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15503"/>
            <a:ext cx="3286396" cy="923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6" descr="Header triangles pattern"/>
          <p:cNvPicPr preferRelativeResize="0"/>
          <p:nvPr/>
        </p:nvPicPr>
        <p:blipFill rotWithShape="1">
          <a:blip r:embed="rId3">
            <a:alphaModFix/>
          </a:blip>
          <a:srcRect t="42265"/>
          <a:stretch/>
        </p:blipFill>
        <p:spPr>
          <a:xfrm>
            <a:off x="5076294" y="0"/>
            <a:ext cx="4067706" cy="1111343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422561" y="1096681"/>
            <a:ext cx="85344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Source Sans Pro"/>
              <a:buNone/>
              <a:defRPr sz="35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422561" y="1800225"/>
            <a:ext cx="4014300" cy="29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2"/>
          </p:nvPr>
        </p:nvSpPr>
        <p:spPr>
          <a:xfrm>
            <a:off x="4759271" y="1800228"/>
            <a:ext cx="4197600" cy="29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3" name="Google Shape;43;p6" descr="Yellow sidebar"/>
          <p:cNvSpPr/>
          <p:nvPr/>
        </p:nvSpPr>
        <p:spPr>
          <a:xfrm>
            <a:off x="0" y="0"/>
            <a:ext cx="100200" cy="51435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628650" y="4862945"/>
            <a:ext cx="20574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3028950" y="4862945"/>
            <a:ext cx="30861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416636" y="4897389"/>
            <a:ext cx="457200" cy="1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7" descr="Community and Technical Colleges. Washington State Board.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15503"/>
            <a:ext cx="3286396" cy="923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7" descr="Header triangles pattern"/>
          <p:cNvPicPr preferRelativeResize="0"/>
          <p:nvPr/>
        </p:nvPicPr>
        <p:blipFill rotWithShape="1">
          <a:blip r:embed="rId3">
            <a:alphaModFix/>
          </a:blip>
          <a:srcRect t="42265"/>
          <a:stretch/>
        </p:blipFill>
        <p:spPr>
          <a:xfrm>
            <a:off x="5076294" y="3047"/>
            <a:ext cx="4067706" cy="1111343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507276" y="1114391"/>
            <a:ext cx="83355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Source Sans Pro"/>
              <a:buNone/>
              <a:defRPr sz="35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1"/>
          </p:nvPr>
        </p:nvSpPr>
        <p:spPr>
          <a:xfrm>
            <a:off x="507278" y="1789076"/>
            <a:ext cx="4002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2"/>
          </p:nvPr>
        </p:nvSpPr>
        <p:spPr>
          <a:xfrm>
            <a:off x="507278" y="2252880"/>
            <a:ext cx="4002300" cy="24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3"/>
          </p:nvPr>
        </p:nvSpPr>
        <p:spPr>
          <a:xfrm>
            <a:off x="4790207" y="1789072"/>
            <a:ext cx="40524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4"/>
          </p:nvPr>
        </p:nvSpPr>
        <p:spPr>
          <a:xfrm>
            <a:off x="4790207" y="2252880"/>
            <a:ext cx="4052400" cy="24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5" name="Google Shape;55;p7" descr="Yellow sidebar"/>
          <p:cNvSpPr/>
          <p:nvPr/>
        </p:nvSpPr>
        <p:spPr>
          <a:xfrm>
            <a:off x="0" y="0"/>
            <a:ext cx="100200" cy="51435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628650" y="4862945"/>
            <a:ext cx="20574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3028950" y="4862945"/>
            <a:ext cx="30861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8416636" y="4897389"/>
            <a:ext cx="457200" cy="1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8" descr="Community and Technical Colleges. Washington State Board.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15503"/>
            <a:ext cx="3286396" cy="923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8" descr="Header triangles pattern"/>
          <p:cNvPicPr preferRelativeResize="0"/>
          <p:nvPr/>
        </p:nvPicPr>
        <p:blipFill rotWithShape="1">
          <a:blip r:embed="rId3">
            <a:alphaModFix/>
          </a:blip>
          <a:srcRect t="42265"/>
          <a:stretch/>
        </p:blipFill>
        <p:spPr>
          <a:xfrm>
            <a:off x="5076294" y="0"/>
            <a:ext cx="4067706" cy="1111343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8"/>
          <p:cNvSpPr txBox="1">
            <a:spLocks noGrp="1"/>
          </p:cNvSpPr>
          <p:nvPr>
            <p:ph type="title"/>
          </p:nvPr>
        </p:nvSpPr>
        <p:spPr>
          <a:xfrm>
            <a:off x="540327" y="1093487"/>
            <a:ext cx="8302200" cy="5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Source Sans Pro"/>
              <a:buNone/>
              <a:defRPr sz="35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8" descr="Yellow sidebar"/>
          <p:cNvSpPr/>
          <p:nvPr/>
        </p:nvSpPr>
        <p:spPr>
          <a:xfrm>
            <a:off x="0" y="0"/>
            <a:ext cx="100200" cy="51435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4" name="Google Shape;64;p8"/>
          <p:cNvSpPr txBox="1">
            <a:spLocks noGrp="1"/>
          </p:cNvSpPr>
          <p:nvPr>
            <p:ph type="dt" idx="10"/>
          </p:nvPr>
        </p:nvSpPr>
        <p:spPr>
          <a:xfrm>
            <a:off x="628650" y="4862945"/>
            <a:ext cx="20574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ftr" idx="11"/>
          </p:nvPr>
        </p:nvSpPr>
        <p:spPr>
          <a:xfrm>
            <a:off x="3028950" y="4862945"/>
            <a:ext cx="30861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sldNum" idx="12"/>
          </p:nvPr>
        </p:nvSpPr>
        <p:spPr>
          <a:xfrm>
            <a:off x="8416636" y="4897389"/>
            <a:ext cx="457200" cy="1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9" descr="Community and Technical Colleges. Washington State Board.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15503"/>
            <a:ext cx="3286396" cy="923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9" descr="Header triangles pattern"/>
          <p:cNvPicPr preferRelativeResize="0"/>
          <p:nvPr/>
        </p:nvPicPr>
        <p:blipFill rotWithShape="1">
          <a:blip r:embed="rId3">
            <a:alphaModFix/>
          </a:blip>
          <a:srcRect t="42265"/>
          <a:stretch/>
        </p:blipFill>
        <p:spPr>
          <a:xfrm>
            <a:off x="5076294" y="0"/>
            <a:ext cx="4067706" cy="1111343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9" descr="Yellow sidebar"/>
          <p:cNvSpPr/>
          <p:nvPr/>
        </p:nvSpPr>
        <p:spPr>
          <a:xfrm>
            <a:off x="0" y="0"/>
            <a:ext cx="100200" cy="51435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1" name="Google Shape;71;p9"/>
          <p:cNvSpPr txBox="1">
            <a:spLocks noGrp="1"/>
          </p:cNvSpPr>
          <p:nvPr>
            <p:ph type="dt" idx="10"/>
          </p:nvPr>
        </p:nvSpPr>
        <p:spPr>
          <a:xfrm>
            <a:off x="628650" y="4862945"/>
            <a:ext cx="20574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3028950" y="4862945"/>
            <a:ext cx="30861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8416636" y="4897389"/>
            <a:ext cx="457200" cy="1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0" descr="Community and Technical Colleges. Washington State Board."/>
          <p:cNvPicPr preferRelativeResize="0"/>
          <p:nvPr/>
        </p:nvPicPr>
        <p:blipFill rotWithShape="1">
          <a:blip r:embed="rId2">
            <a:alphaModFix/>
          </a:blip>
          <a:srcRect t="12671"/>
          <a:stretch/>
        </p:blipFill>
        <p:spPr>
          <a:xfrm>
            <a:off x="105297" y="115503"/>
            <a:ext cx="3286396" cy="923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0" descr="Header triangles pattern"/>
          <p:cNvPicPr preferRelativeResize="0"/>
          <p:nvPr/>
        </p:nvPicPr>
        <p:blipFill rotWithShape="1">
          <a:blip r:embed="rId3">
            <a:alphaModFix/>
          </a:blip>
          <a:srcRect t="42265"/>
          <a:stretch/>
        </p:blipFill>
        <p:spPr>
          <a:xfrm>
            <a:off x="5076294" y="0"/>
            <a:ext cx="4067706" cy="1111343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486494" y="1039156"/>
            <a:ext cx="3160800" cy="10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Source Sans Pro"/>
              <a:buNone/>
              <a:defRPr sz="35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body" idx="1"/>
          </p:nvPr>
        </p:nvSpPr>
        <p:spPr>
          <a:xfrm>
            <a:off x="486494" y="2166505"/>
            <a:ext cx="3160800" cy="26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body" idx="2"/>
          </p:nvPr>
        </p:nvSpPr>
        <p:spPr>
          <a:xfrm>
            <a:off x="3863540" y="1176770"/>
            <a:ext cx="5041500" cy="3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764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0" name="Google Shape;80;p10" descr="Yellow sidebar"/>
          <p:cNvSpPr/>
          <p:nvPr/>
        </p:nvSpPr>
        <p:spPr>
          <a:xfrm>
            <a:off x="0" y="0"/>
            <a:ext cx="100200" cy="5143500"/>
          </a:xfrm>
          <a:prstGeom prst="rect">
            <a:avLst/>
          </a:prstGeom>
          <a:solidFill>
            <a:srgbClr val="F4CE12"/>
          </a:solidFill>
          <a:ln w="12700" cap="flat" cmpd="sng">
            <a:solidFill>
              <a:srgbClr val="F4CE1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1" name="Google Shape;81;p10"/>
          <p:cNvSpPr txBox="1">
            <a:spLocks noGrp="1"/>
          </p:cNvSpPr>
          <p:nvPr>
            <p:ph type="dt" idx="10"/>
          </p:nvPr>
        </p:nvSpPr>
        <p:spPr>
          <a:xfrm>
            <a:off x="628650" y="4862945"/>
            <a:ext cx="20574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ftr" idx="11"/>
          </p:nvPr>
        </p:nvSpPr>
        <p:spPr>
          <a:xfrm>
            <a:off x="3028950" y="4862945"/>
            <a:ext cx="3086100" cy="1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sldNum" idx="12"/>
          </p:nvPr>
        </p:nvSpPr>
        <p:spPr>
          <a:xfrm>
            <a:off x="8416636" y="4897389"/>
            <a:ext cx="457200" cy="1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ritingcenter.unc.edu/tips-and-tools/film-analysi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nhopkins@sbctc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goracke@sbctc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4"/>
          <p:cNvSpPr txBox="1">
            <a:spLocks noGrp="1"/>
          </p:cNvSpPr>
          <p:nvPr>
            <p:ph type="title"/>
          </p:nvPr>
        </p:nvSpPr>
        <p:spPr>
          <a:xfrm>
            <a:off x="403488" y="2571739"/>
            <a:ext cx="8337000" cy="74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Contemporary Media Meets Culturally Responsive Instruction: A Roundtable for Educators</a:t>
            </a:r>
            <a:endParaRPr/>
          </a:p>
        </p:txBody>
      </p:sp>
      <p:sp>
        <p:nvSpPr>
          <p:cNvPr id="112" name="Google Shape;112;p14"/>
          <p:cNvSpPr txBox="1">
            <a:spLocks noGrp="1"/>
          </p:cNvSpPr>
          <p:nvPr>
            <p:ph type="body" idx="2"/>
          </p:nvPr>
        </p:nvSpPr>
        <p:spPr>
          <a:xfrm>
            <a:off x="403500" y="4395625"/>
            <a:ext cx="5019000" cy="56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Facilitators: Troy Goracke &amp; Nicole Daughtry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>
            <a:spLocks noGrp="1"/>
          </p:cNvSpPr>
          <p:nvPr>
            <p:ph type="title"/>
          </p:nvPr>
        </p:nvSpPr>
        <p:spPr>
          <a:xfrm>
            <a:off x="536860" y="1162452"/>
            <a:ext cx="8337000" cy="5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Scene Analysis Questions</a:t>
            </a:r>
            <a:endParaRPr/>
          </a:p>
        </p:txBody>
      </p:sp>
      <p:sp>
        <p:nvSpPr>
          <p:cNvPr id="166" name="Google Shape;166;p23"/>
          <p:cNvSpPr txBox="1">
            <a:spLocks noGrp="1"/>
          </p:cNvSpPr>
          <p:nvPr>
            <p:ph type="body" idx="1"/>
          </p:nvPr>
        </p:nvSpPr>
        <p:spPr>
          <a:xfrm>
            <a:off x="536850" y="1811376"/>
            <a:ext cx="8337000" cy="306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What imagery did you observe in the scene?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What did you notice about the dialogue between the characters?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What narrative is the filmmaker trying to convey?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>
            <a:spLocks noGrp="1"/>
          </p:cNvSpPr>
          <p:nvPr>
            <p:ph type="title"/>
          </p:nvPr>
        </p:nvSpPr>
        <p:spPr>
          <a:xfrm>
            <a:off x="536860" y="1162452"/>
            <a:ext cx="8337000" cy="5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536860" y="1811366"/>
            <a:ext cx="8337000" cy="28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300"/>
              <a:t>University of North Carolina at Chapel Hill</a:t>
            </a:r>
            <a:endParaRPr sz="23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300"/>
              <a:t>Writing Center: Film Analysis</a:t>
            </a:r>
            <a:endParaRPr sz="23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https://writingcenter.unc.edu/tips-and-tools/film-analysis/</a:t>
            </a:r>
            <a:r>
              <a:rPr lang="en" sz="2000"/>
              <a:t> </a:t>
            </a:r>
            <a:endParaRPr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"/>
          <p:cNvSpPr txBox="1">
            <a:spLocks noGrp="1"/>
          </p:cNvSpPr>
          <p:nvPr>
            <p:ph type="title"/>
          </p:nvPr>
        </p:nvSpPr>
        <p:spPr>
          <a:xfrm>
            <a:off x="628650" y="1107719"/>
            <a:ext cx="7886700" cy="4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you!!</a:t>
            </a:r>
            <a:endParaRPr/>
          </a:p>
        </p:txBody>
      </p:sp>
      <p:sp>
        <p:nvSpPr>
          <p:cNvPr id="178" name="Google Shape;178;p25"/>
          <p:cNvSpPr txBox="1">
            <a:spLocks noGrp="1"/>
          </p:cNvSpPr>
          <p:nvPr>
            <p:ph type="body" idx="1"/>
          </p:nvPr>
        </p:nvSpPr>
        <p:spPr>
          <a:xfrm>
            <a:off x="628650" y="1699025"/>
            <a:ext cx="7886700" cy="301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 sz="1800">
                <a:latin typeface="Libre Franklin Medium"/>
                <a:ea typeface="Libre Franklin Medium"/>
                <a:cs typeface="Libre Franklin Medium"/>
                <a:sym typeface="Libre Franklin Medium"/>
              </a:rPr>
              <a:t>Contact Info:</a:t>
            </a:r>
            <a:endParaRPr sz="2100"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"/>
              <a:buFont typeface="Arial"/>
              <a:buNone/>
            </a:pPr>
            <a:endParaRPr sz="400">
              <a:latin typeface="Libre Franklin Medium"/>
              <a:ea typeface="Libre Franklin Medium"/>
              <a:cs typeface="Libre Franklin Medium"/>
              <a:sym typeface="Libre Franklin Medium"/>
            </a:endParaRPr>
          </a:p>
          <a:p>
            <a:pPr marL="342900" lvl="1" indent="0" algn="l" rtl="0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 sz="1700" b="1">
                <a:latin typeface="Libre Franklin"/>
                <a:ea typeface="Libre Franklin"/>
                <a:cs typeface="Libre Franklin"/>
                <a:sym typeface="Libre Franklin"/>
              </a:rPr>
              <a:t>Nicole Daughtry</a:t>
            </a:r>
            <a:endParaRPr sz="1700" b="1"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1" indent="0" algn="l" rtl="0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 sz="1700">
                <a:latin typeface="Libre Franklin"/>
                <a:ea typeface="Libre Franklin"/>
                <a:cs typeface="Libre Franklin"/>
                <a:sym typeface="Libre Franklin"/>
              </a:rPr>
              <a:t>Policy Associate, I-BEST</a:t>
            </a:r>
            <a:endParaRPr sz="1700"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1" indent="0" algn="l" rtl="0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 sz="1700">
                <a:latin typeface="Libre Franklin"/>
                <a:ea typeface="Libre Franklin"/>
                <a:cs typeface="Libre Franklin"/>
                <a:sym typeface="Libre Franklin"/>
              </a:rPr>
              <a:t>Washington State Board for Community and Technical Colleges</a:t>
            </a:r>
            <a:endParaRPr sz="1700"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1" indent="0" algn="l" rtl="0">
              <a:spcBef>
                <a:spcPts val="375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chemeClr val="hlink"/>
                </a:solidFill>
                <a:latin typeface="Libre Franklin"/>
                <a:ea typeface="Libre Franklin"/>
                <a:cs typeface="Libre Franklin"/>
                <a:sym typeface="Libre Franklin"/>
                <a:hlinkClick r:id="rId3"/>
              </a:rPr>
              <a:t>ndaughtry@sbctc.edu</a:t>
            </a:r>
            <a:r>
              <a:rPr lang="en" sz="1700">
                <a:latin typeface="Libre Franklin"/>
                <a:ea typeface="Libre Franklin"/>
                <a:cs typeface="Libre Franklin"/>
                <a:sym typeface="Libre Franklin"/>
              </a:rPr>
              <a:t> | 360.704.4368</a:t>
            </a:r>
            <a:endParaRPr sz="1700"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1" indent="0" algn="l" rtl="0">
              <a:spcBef>
                <a:spcPts val="375"/>
              </a:spcBef>
              <a:spcAft>
                <a:spcPts val="0"/>
              </a:spcAft>
              <a:buNone/>
            </a:pPr>
            <a:endParaRPr sz="1700" b="1"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1" indent="0" algn="l" rtl="0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b="1">
                <a:latin typeface="Libre Franklin"/>
                <a:ea typeface="Libre Franklin"/>
                <a:cs typeface="Libre Franklin"/>
                <a:sym typeface="Libre Franklin"/>
              </a:rPr>
              <a:t>Troy Goracke</a:t>
            </a:r>
            <a:endParaRPr sz="1700" b="1"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1" indent="0" algn="l" rtl="0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latin typeface="Libre Franklin"/>
                <a:ea typeface="Libre Franklin"/>
                <a:cs typeface="Libre Franklin"/>
                <a:sym typeface="Libre Franklin"/>
              </a:rPr>
              <a:t>Policy Associate, State GED Administrator</a:t>
            </a:r>
            <a:endParaRPr sz="1700"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1" indent="0" algn="l" rtl="0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latin typeface="Libre Franklin"/>
                <a:ea typeface="Libre Franklin"/>
                <a:cs typeface="Libre Franklin"/>
                <a:sym typeface="Libre Franklin"/>
              </a:rPr>
              <a:t>Washington State Board for Community and Technical Colleges</a:t>
            </a:r>
            <a:endParaRPr sz="1700">
              <a:latin typeface="Libre Franklin"/>
              <a:ea typeface="Libre Franklin"/>
              <a:cs typeface="Libre Franklin"/>
              <a:sym typeface="Libre Franklin"/>
            </a:endParaRPr>
          </a:p>
          <a:p>
            <a:pPr marL="342900" lvl="1" indent="0" algn="l" rtl="0"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u="sng">
                <a:solidFill>
                  <a:schemeClr val="hlink"/>
                </a:solidFill>
                <a:latin typeface="Libre Franklin"/>
                <a:ea typeface="Libre Franklin"/>
                <a:cs typeface="Libre Franklin"/>
                <a:sym typeface="Libre Franklin"/>
                <a:hlinkClick r:id="rId4"/>
              </a:rPr>
              <a:t>tgoracke@sbctc.edu</a:t>
            </a:r>
            <a:r>
              <a:rPr lang="en" sz="1700">
                <a:latin typeface="Libre Franklin"/>
                <a:ea typeface="Libre Franklin"/>
                <a:cs typeface="Libre Franklin"/>
                <a:sym typeface="Libre Franklin"/>
              </a:rPr>
              <a:t>  | 360.704.4361</a:t>
            </a:r>
            <a:endParaRPr sz="1700"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>
            <a:spLocks noGrp="1"/>
          </p:cNvSpPr>
          <p:nvPr>
            <p:ph type="title"/>
          </p:nvPr>
        </p:nvSpPr>
        <p:spPr>
          <a:xfrm>
            <a:off x="536860" y="1162452"/>
            <a:ext cx="8337000" cy="5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Facilitator Introductions	</a:t>
            </a:r>
            <a:endParaRPr/>
          </a:p>
        </p:txBody>
      </p:sp>
      <p:sp>
        <p:nvSpPr>
          <p:cNvPr id="118" name="Google Shape;118;p15"/>
          <p:cNvSpPr txBox="1">
            <a:spLocks noGrp="1"/>
          </p:cNvSpPr>
          <p:nvPr>
            <p:ph type="body" idx="1"/>
          </p:nvPr>
        </p:nvSpPr>
        <p:spPr>
          <a:xfrm>
            <a:off x="536860" y="1811366"/>
            <a:ext cx="8337000" cy="28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Troy Goracke</a:t>
            </a:r>
            <a:endParaRPr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Policy Associate, Adult Secondary Completion, Compliance, State Legislative Priorities</a:t>
            </a:r>
            <a:endParaRPr sz="2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Nicole Daughtry</a:t>
            </a:r>
            <a:endParaRPr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" sz="2000"/>
              <a:t>Policy Associate, I-BEST, Ability to Benefit (ATB), Integrated English &amp; Literacy Civics Education (IELCE)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 txBox="1">
            <a:spLocks noGrp="1"/>
          </p:cNvSpPr>
          <p:nvPr>
            <p:ph type="title"/>
          </p:nvPr>
        </p:nvSpPr>
        <p:spPr>
          <a:xfrm>
            <a:off x="536860" y="1162452"/>
            <a:ext cx="8337000" cy="5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Participant Introductions</a:t>
            </a:r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body" idx="1"/>
          </p:nvPr>
        </p:nvSpPr>
        <p:spPr>
          <a:xfrm>
            <a:off x="536860" y="1811366"/>
            <a:ext cx="8337000" cy="28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Name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Role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 txBox="1">
            <a:spLocks noGrp="1"/>
          </p:cNvSpPr>
          <p:nvPr>
            <p:ph type="title"/>
          </p:nvPr>
        </p:nvSpPr>
        <p:spPr>
          <a:xfrm>
            <a:off x="582468" y="1282308"/>
            <a:ext cx="8270700" cy="213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Setting the Stage: Deficit vs Asset Language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>
            <a:off x="536860" y="1162452"/>
            <a:ext cx="8337000" cy="5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Deficit View</a:t>
            </a:r>
            <a:endParaRPr/>
          </a:p>
        </p:txBody>
      </p:sp>
      <p:sp>
        <p:nvSpPr>
          <p:cNvPr id="135" name="Google Shape;135;p18"/>
          <p:cNvSpPr txBox="1">
            <a:spLocks noGrp="1"/>
          </p:cNvSpPr>
          <p:nvPr>
            <p:ph type="body" idx="1"/>
          </p:nvPr>
        </p:nvSpPr>
        <p:spPr>
          <a:xfrm>
            <a:off x="536860" y="1811366"/>
            <a:ext cx="8337000" cy="28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"/>
              <a:t>Focus on Where Students Fall Short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/>
              <a:t>Low Expectations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/>
              <a:t>Less Rigor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>
            <a:spLocks noGrp="1"/>
          </p:cNvSpPr>
          <p:nvPr>
            <p:ph type="title"/>
          </p:nvPr>
        </p:nvSpPr>
        <p:spPr>
          <a:xfrm>
            <a:off x="536860" y="1162452"/>
            <a:ext cx="8337000" cy="5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Asset Mindset</a:t>
            </a:r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body" idx="1"/>
          </p:nvPr>
        </p:nvSpPr>
        <p:spPr>
          <a:xfrm>
            <a:off x="536860" y="1811366"/>
            <a:ext cx="8337000" cy="28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"/>
              <a:t>Capable of Learning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/>
              <a:t>High Expectations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/>
              <a:t>Using Student Strengths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>
            <a:spLocks noGrp="1"/>
          </p:cNvSpPr>
          <p:nvPr>
            <p:ph type="title"/>
          </p:nvPr>
        </p:nvSpPr>
        <p:spPr>
          <a:xfrm>
            <a:off x="536860" y="1162452"/>
            <a:ext cx="8337000" cy="5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Educator’s Responsibility</a:t>
            </a:r>
            <a:endParaRPr/>
          </a:p>
        </p:txBody>
      </p:sp>
      <p:sp>
        <p:nvSpPr>
          <p:cNvPr id="147" name="Google Shape;147;p20"/>
          <p:cNvSpPr txBox="1">
            <a:spLocks noGrp="1"/>
          </p:cNvSpPr>
          <p:nvPr>
            <p:ph type="body" idx="1"/>
          </p:nvPr>
        </p:nvSpPr>
        <p:spPr>
          <a:xfrm>
            <a:off x="536860" y="1811366"/>
            <a:ext cx="8337000" cy="28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"/>
              <a:t>Know Your Students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/>
              <a:t>Understand Strength &amp; Knowledge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"/>
              <a:t>Set High Expectations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 txBox="1">
            <a:spLocks noGrp="1"/>
          </p:cNvSpPr>
          <p:nvPr>
            <p:ph type="title"/>
          </p:nvPr>
        </p:nvSpPr>
        <p:spPr>
          <a:xfrm>
            <a:off x="536860" y="1162452"/>
            <a:ext cx="8337000" cy="5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Start Guide to Film Analysis</a:t>
            </a:r>
            <a:endParaRPr/>
          </a:p>
        </p:txBody>
      </p:sp>
      <p:sp>
        <p:nvSpPr>
          <p:cNvPr id="153" name="Google Shape;153;p21"/>
          <p:cNvSpPr txBox="1">
            <a:spLocks noGrp="1"/>
          </p:cNvSpPr>
          <p:nvPr>
            <p:ph type="body" idx="1"/>
          </p:nvPr>
        </p:nvSpPr>
        <p:spPr>
          <a:xfrm>
            <a:off x="536850" y="1811376"/>
            <a:ext cx="8337000" cy="298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" sz="2600"/>
              <a:t>Semiotic Analysis</a:t>
            </a:r>
            <a:endParaRPr sz="260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50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" sz="2600"/>
              <a:t>Narrative Analysis</a:t>
            </a:r>
            <a:endParaRPr sz="260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50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" sz="2600"/>
              <a:t>Cultural/Historical Analysis</a:t>
            </a:r>
            <a:endParaRPr sz="260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50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" sz="2600"/>
              <a:t>Mise-en-scène Analysis</a:t>
            </a:r>
            <a:endParaRPr sz="260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>
            <a:spLocks noGrp="1"/>
          </p:cNvSpPr>
          <p:nvPr>
            <p:ph type="title"/>
          </p:nvPr>
        </p:nvSpPr>
        <p:spPr>
          <a:xfrm>
            <a:off x="403370" y="1039156"/>
            <a:ext cx="3358200" cy="10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Film: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Night School</a:t>
            </a:r>
            <a:endParaRPr/>
          </a:p>
        </p:txBody>
      </p:sp>
      <p:sp>
        <p:nvSpPr>
          <p:cNvPr id="159" name="Google Shape;159;p22"/>
          <p:cNvSpPr txBox="1">
            <a:spLocks noGrp="1"/>
          </p:cNvSpPr>
          <p:nvPr>
            <p:ph type="body" idx="1"/>
          </p:nvPr>
        </p:nvSpPr>
        <p:spPr>
          <a:xfrm>
            <a:off x="403370" y="2166505"/>
            <a:ext cx="3358200" cy="26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Released in 2018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Written &amp; Produced by Kevin Hart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Director, Malcolm D Lee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Main Characters;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Teddy (Ted) Walker, Kevin Hart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Carrie, Tiffany Haddish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Stewart, Taran Killam</a:t>
            </a:r>
            <a:endParaRPr/>
          </a:p>
        </p:txBody>
      </p:sp>
      <p:pic>
        <p:nvPicPr>
          <p:cNvPr id="160" name="Google Shape;160;p22" descr="Cover image of Night School movie advertisemen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1838" y="753038"/>
            <a:ext cx="2809875" cy="429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5d34d65-a250-4cb0-bba3-9227d5f81723">
      <Terms xmlns="http://schemas.microsoft.com/office/infopath/2007/PartnerControls"/>
    </lcf76f155ced4ddcb4097134ff3c332f>
    <TaxCatchAll xmlns="28b0818c-7c05-4c23-bf25-0c4cfc264c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75256FFFE6474E9F4A1F5D16FB020B" ma:contentTypeVersion="14" ma:contentTypeDescription="Create a new document." ma:contentTypeScope="" ma:versionID="edb202a30c87a4b3b8713f6c1d2e5928">
  <xsd:schema xmlns:xsd="http://www.w3.org/2001/XMLSchema" xmlns:xs="http://www.w3.org/2001/XMLSchema" xmlns:p="http://schemas.microsoft.com/office/2006/metadata/properties" xmlns:ns2="95d34d65-a250-4cb0-bba3-9227d5f81723" xmlns:ns3="28b0818c-7c05-4c23-bf25-0c4cfc264c17" targetNamespace="http://schemas.microsoft.com/office/2006/metadata/properties" ma:root="true" ma:fieldsID="e5076a413ebfb31f10e82e2a5918083c" ns2:_="" ns3:_="">
    <xsd:import namespace="95d34d65-a250-4cb0-bba3-9227d5f81723"/>
    <xsd:import namespace="28b0818c-7c05-4c23-bf25-0c4cfc264c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d34d65-a250-4cb0-bba3-9227d5f817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072a751-c2a1-410f-8384-0186ab4766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0818c-7c05-4c23-bf25-0c4cfc264c1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44b3d68-81d6-49b2-a871-09cb75c4ce84}" ma:internalName="TaxCatchAll" ma:showField="CatchAllData" ma:web="28b0818c-7c05-4c23-bf25-0c4cfc264c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5E6BBF-2364-4E01-ABC9-38AFBC825A53}">
  <ds:schemaRefs>
    <ds:schemaRef ds:uri="http://schemas.microsoft.com/office/2006/metadata/properties"/>
    <ds:schemaRef ds:uri="http://schemas.microsoft.com/office/infopath/2007/PartnerControls"/>
    <ds:schemaRef ds:uri="95d34d65-a250-4cb0-bba3-9227d5f81723"/>
    <ds:schemaRef ds:uri="28b0818c-7c05-4c23-bf25-0c4cfc264c17"/>
  </ds:schemaRefs>
</ds:datastoreItem>
</file>

<file path=customXml/itemProps2.xml><?xml version="1.0" encoding="utf-8"?>
<ds:datastoreItem xmlns:ds="http://schemas.openxmlformats.org/officeDocument/2006/customXml" ds:itemID="{2762B6D3-492F-4ED0-85FA-CAB83D926E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63A14D-60D6-4C9C-8D13-55645BFE57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d34d65-a250-4cb0-bba3-9227d5f81723"/>
    <ds:schemaRef ds:uri="28b0818c-7c05-4c23-bf25-0c4cfc264c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On-screen Show (16:9)</PresentationFormat>
  <Paragraphs>65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Source Sans Pro</vt:lpstr>
      <vt:lpstr>Libre Franklin Medium</vt:lpstr>
      <vt:lpstr>Libre Franklin</vt:lpstr>
      <vt:lpstr>Office Theme</vt:lpstr>
      <vt:lpstr>Contemporary Media Meets Culturally Responsive Instruction: A Roundtable for Educators</vt:lpstr>
      <vt:lpstr>Facilitator Introductions </vt:lpstr>
      <vt:lpstr>Participant Introductions</vt:lpstr>
      <vt:lpstr>Setting the Stage: Deficit vs Asset Language</vt:lpstr>
      <vt:lpstr>Deficit View</vt:lpstr>
      <vt:lpstr>Asset Mindset</vt:lpstr>
      <vt:lpstr>Educator’s Responsibility</vt:lpstr>
      <vt:lpstr>Quick Start Guide to Film Analysis</vt:lpstr>
      <vt:lpstr>Film:  Night School</vt:lpstr>
      <vt:lpstr>Scene Analysis Questions</vt:lpstr>
      <vt:lpstr>Resources</vt:lpstr>
      <vt:lpstr>Thank you!!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Katelynn Orellana</cp:lastModifiedBy>
  <cp:revision>1</cp:revision>
  <dcterms:modified xsi:type="dcterms:W3CDTF">2024-07-18T18:12:43Z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0x0101007675256FFFE6474E9F4A1F5D16FB020B</vt:lpwstr>
  </property>
</Properties>
</file>