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44"/>
  </p:notesMasterIdLst>
  <p:handoutMasterIdLst>
    <p:handoutMasterId r:id="rId45"/>
  </p:handoutMasterIdLst>
  <p:sldIdLst>
    <p:sldId id="259" r:id="rId5"/>
    <p:sldId id="262" r:id="rId6"/>
    <p:sldId id="285" r:id="rId7"/>
    <p:sldId id="263" r:id="rId8"/>
    <p:sldId id="436" r:id="rId9"/>
    <p:sldId id="264" r:id="rId10"/>
    <p:sldId id="266" r:id="rId11"/>
    <p:sldId id="281" r:id="rId12"/>
    <p:sldId id="267" r:id="rId13"/>
    <p:sldId id="268" r:id="rId14"/>
    <p:sldId id="269" r:id="rId15"/>
    <p:sldId id="420" r:id="rId16"/>
    <p:sldId id="270" r:id="rId17"/>
    <p:sldId id="429" r:id="rId18"/>
    <p:sldId id="271" r:id="rId19"/>
    <p:sldId id="273" r:id="rId20"/>
    <p:sldId id="431" r:id="rId21"/>
    <p:sldId id="430" r:id="rId22"/>
    <p:sldId id="275" r:id="rId23"/>
    <p:sldId id="433" r:id="rId24"/>
    <p:sldId id="272" r:id="rId25"/>
    <p:sldId id="274" r:id="rId26"/>
    <p:sldId id="432" r:id="rId27"/>
    <p:sldId id="426" r:id="rId28"/>
    <p:sldId id="284" r:id="rId29"/>
    <p:sldId id="434" r:id="rId30"/>
    <p:sldId id="276" r:id="rId31"/>
    <p:sldId id="278" r:id="rId32"/>
    <p:sldId id="279" r:id="rId33"/>
    <p:sldId id="280" r:id="rId34"/>
    <p:sldId id="283" r:id="rId35"/>
    <p:sldId id="287" r:id="rId36"/>
    <p:sldId id="437" r:id="rId37"/>
    <p:sldId id="282" r:id="rId38"/>
    <p:sldId id="435" r:id="rId39"/>
    <p:sldId id="439" r:id="rId40"/>
    <p:sldId id="427" r:id="rId41"/>
    <p:sldId id="438" r:id="rId42"/>
    <p:sldId id="26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9019B-A070-9EDE-5763-202B00966C3E}" v="19" dt="2024-06-07T15:44:02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6283" autoAdjust="0"/>
  </p:normalViewPr>
  <p:slideViewPr>
    <p:cSldViewPr snapToGrid="0">
      <p:cViewPr varScale="1">
        <p:scale>
          <a:sx n="108" d="100"/>
          <a:sy n="108" d="100"/>
        </p:scale>
        <p:origin x="618" y="102"/>
      </p:cViewPr>
      <p:guideLst/>
    </p:cSldViewPr>
  </p:slideViewPr>
  <p:outlineViewPr>
    <p:cViewPr>
      <p:scale>
        <a:sx n="33" d="100"/>
        <a:sy n="33" d="100"/>
      </p:scale>
      <p:origin x="0" y="-302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7/18/2024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9144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9144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1" y="1"/>
            <a:ext cx="7074236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41148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362" y="0"/>
            <a:ext cx="2079999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2363" y="2202508"/>
            <a:ext cx="2079999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363" y="4530254"/>
            <a:ext cx="2079999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2794177"/>
            <a:ext cx="5607345" cy="33827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09" y="596394"/>
            <a:ext cx="4214192" cy="154250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8862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08" y="2138902"/>
            <a:ext cx="4214192" cy="4033299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09614" y="3857446"/>
            <a:ext cx="2353172" cy="3647939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09612" y="3857446"/>
            <a:ext cx="2353172" cy="3647939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6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7/18/2024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7/18/2024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7/18/2024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7/18/2024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7/18/2024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7/18/2024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7/18/2024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7/18/2024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1" r:id="rId11"/>
    <p:sldLayoutId id="2147483672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mscouten@pencol.edu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2877425"/>
            <a:ext cx="8336975" cy="1985520"/>
          </a:xfrm>
        </p:spPr>
        <p:txBody>
          <a:bodyPr/>
          <a:lstStyle/>
          <a:p>
            <a:r>
              <a:rPr lang="en-US" dirty="0"/>
              <a:t>Creating Intentional Support for Transitional Studies Students</a:t>
            </a:r>
          </a:p>
        </p:txBody>
      </p:sp>
      <p:sp>
        <p:nvSpPr>
          <p:cNvPr id="5" name="Subtitl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BEdA</a:t>
            </a:r>
            <a:r>
              <a:rPr lang="en-US" dirty="0"/>
              <a:t> on the Guided Pathway</a:t>
            </a:r>
          </a:p>
        </p:txBody>
      </p:sp>
      <p:sp>
        <p:nvSpPr>
          <p:cNvPr id="6" name="Text Placeholder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Michele Scouten</a:t>
            </a:r>
          </a:p>
          <a:p>
            <a:r>
              <a:rPr lang="en-US" dirty="0"/>
              <a:t>July 24, 2024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E4B8-16F4-87A5-9841-20960FAC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0E32-93A7-D95B-4B13-01024FCE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new staff position dedicated to student support, retention, recruitment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student communication &amp;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Strengthen</a:t>
            </a:r>
            <a:r>
              <a:rPr lang="en-US" dirty="0"/>
              <a:t> early support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Connect students to college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B465-33B0-6ECF-35DC-348F17C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38D5-C018-445B-F6F6-951502C6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creation of my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A0E88-52A2-B40B-8CAC-45FDC6E1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New full-time position to focus on student support in Transitional Studies</a:t>
            </a:r>
          </a:p>
          <a:p>
            <a:r>
              <a:rPr lang="en-US" sz="2000" dirty="0"/>
              <a:t>Creates a safety net to keep our students from falling through the cracks</a:t>
            </a:r>
          </a:p>
          <a:p>
            <a:r>
              <a:rPr lang="en-US" sz="2000" dirty="0"/>
              <a:t>Works closely with program director, program assistant, and instructors</a:t>
            </a:r>
          </a:p>
          <a:p>
            <a:r>
              <a:rPr lang="en-US" sz="2000" dirty="0"/>
              <a:t>Dedicated transcript evaluator, evals are a priority </a:t>
            </a:r>
          </a:p>
          <a:p>
            <a:r>
              <a:rPr lang="en-US" sz="2000" dirty="0"/>
              <a:t>Provides consistent point person to welcome students, support students, coordinate graduation and transition out of program </a:t>
            </a:r>
          </a:p>
          <a:p>
            <a:r>
              <a:rPr lang="en-US" sz="2000" dirty="0"/>
              <a:t>Deliberate, intentional support from start to finish</a:t>
            </a:r>
          </a:p>
          <a:p>
            <a:r>
              <a:rPr lang="en-US" sz="2000" dirty="0"/>
              <a:t>Work to streamline process, fill gaps </a:t>
            </a:r>
          </a:p>
          <a:p>
            <a:r>
              <a:rPr lang="en-US" sz="2000" dirty="0"/>
              <a:t>Focus on retention first (recruitment later)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320B4-4D5A-8735-D124-66648AAC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680A3FC-34D4-3B9E-D378-07271106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r>
              <a:rPr lang="en-US" dirty="0"/>
              <a:t>My position: My Priorities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AB2B391-1F5A-5520-8138-0EA39930E2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students feel welcome: they belong at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clear, consistent, streamlined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barriers from entry to exit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70901-FC10-33B5-8CAF-3525F292BF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en-US" dirty="0"/>
              <a:t>Connect students with support and resources</a:t>
            </a:r>
          </a:p>
          <a:p>
            <a:pPr marL="285750" indent="-285750"/>
            <a:r>
              <a:rPr lang="en-US" dirty="0"/>
              <a:t>Check in with struggling students</a:t>
            </a:r>
          </a:p>
          <a:p>
            <a:pPr marL="285750" indent="-285750"/>
            <a:r>
              <a:rPr lang="en-US" dirty="0"/>
              <a:t>Focus on retention over recruitment</a:t>
            </a:r>
          </a:p>
          <a:p>
            <a:pPr marL="285750" indent="-285750"/>
            <a:r>
              <a:rPr lang="en-US" dirty="0"/>
              <a:t>Help students transition into college-level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F1A3BC-052F-AFC3-4EB0-377340B6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08AB70BE-1769-45B8-85A6-0C837432C7E6}" type="slidenum">
              <a:rPr lang="en-US" sz="800"/>
              <a:pPr>
                <a:lnSpc>
                  <a:spcPct val="90000"/>
                </a:lnSpc>
                <a:spcAft>
                  <a:spcPts val="450"/>
                </a:spcAft>
              </a:pPr>
              <a:t>12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1504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E41A-C893-91A0-BB63-BDBCCC77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Solution 2: student communication &amp;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B28D-8246-BE1D-1C2E-04882EE3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Shared attendance spreadsheet </a:t>
            </a:r>
          </a:p>
          <a:p>
            <a:pPr lvl="1"/>
            <a:r>
              <a:rPr lang="en-US" dirty="0"/>
              <a:t>Instructors enter weekly attendance</a:t>
            </a:r>
          </a:p>
          <a:p>
            <a:pPr lvl="1"/>
            <a:r>
              <a:rPr lang="en-US" dirty="0"/>
              <a:t>I check that new students attend their first week</a:t>
            </a:r>
          </a:p>
          <a:p>
            <a:pPr lvl="1"/>
            <a:r>
              <a:rPr lang="en-US" dirty="0"/>
              <a:t>Instructors add notes and request follow-ups</a:t>
            </a:r>
          </a:p>
          <a:p>
            <a:pPr lvl="1"/>
            <a:r>
              <a:rPr lang="en-US" dirty="0"/>
              <a:t>I follow-up with students to check-in</a:t>
            </a:r>
          </a:p>
          <a:p>
            <a:pPr lvl="1"/>
            <a:r>
              <a:rPr lang="en-US" dirty="0"/>
              <a:t>Provide support, resources, encouragement to students</a:t>
            </a:r>
          </a:p>
          <a:p>
            <a:pPr lvl="1"/>
            <a:r>
              <a:rPr lang="en-US" dirty="0"/>
              <a:t>Report back to instructor when I hear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3FC51-C705-E6EC-579C-18B120EC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E41A-C893-91A0-BB63-BDBCCC77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student communication &amp; Tracking</a:t>
            </a:r>
          </a:p>
        </p:txBody>
      </p:sp>
      <p:pic>
        <p:nvPicPr>
          <p:cNvPr id="7" name="Content Placeholder 6" descr="Landscape of mountain and starry night">
            <a:extLst>
              <a:ext uri="{FF2B5EF4-FFF2-40B4-BE49-F238E27FC236}">
                <a16:creationId xmlns:a16="http://schemas.microsoft.com/office/drawing/2014/main" id="{E3BD866E-16D6-AE66-BA3E-1B59F57479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r="17602" b="-3"/>
          <a:stretch/>
        </p:blipFill>
        <p:spPr>
          <a:xfrm>
            <a:off x="422561" y="2400300"/>
            <a:ext cx="4014357" cy="3969327"/>
          </a:xfr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95951F-CB02-E9F5-3C80-FCDB041A9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</p:spPr>
        <p:txBody>
          <a:bodyPr>
            <a:normAutofit/>
          </a:bodyPr>
          <a:lstStyle/>
          <a:p>
            <a:r>
              <a:rPr lang="en-US" dirty="0"/>
              <a:t>Tracking spreadsheet to monitor steps students complete and when check-ins made</a:t>
            </a:r>
          </a:p>
          <a:p>
            <a:r>
              <a:rPr lang="en-US" dirty="0"/>
              <a:t>Shared Google Voice texting account</a:t>
            </a:r>
          </a:p>
          <a:p>
            <a:r>
              <a:rPr lang="en-US" dirty="0"/>
              <a:t>Regular check-ins from several folks: instructors, techs, myself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3FC51-C705-E6EC-579C-18B120EC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90552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6FF6-47D0-CF19-65DD-9FFE790A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Solution 3: improve Early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99A9-D56B-6E30-7CCF-D964228D8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r>
              <a:rPr lang="en-US" dirty="0"/>
              <a:t>Orientations</a:t>
            </a:r>
          </a:p>
          <a:p>
            <a:r>
              <a:rPr lang="en-US"/>
              <a:t>Bridge class</a:t>
            </a:r>
          </a:p>
          <a:p>
            <a:r>
              <a:rPr lang="en-US" dirty="0"/>
              <a:t>One-on-one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037D3-10EE-E673-DA05-DBF3EB5F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700"/>
          </a:p>
        </p:txBody>
      </p:sp>
      <p:pic>
        <p:nvPicPr>
          <p:cNvPr id="34" name="Picture 16" descr="Twinkling stars over desert sand">
            <a:extLst>
              <a:ext uri="{FF2B5EF4-FFF2-40B4-BE49-F238E27FC236}">
                <a16:creationId xmlns:a16="http://schemas.microsoft.com/office/drawing/2014/main" id="{8FE561A1-5922-4116-0027-B6EE5367F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15077"/>
          <a:stretch/>
        </p:blipFill>
        <p:spPr>
          <a:xfrm>
            <a:off x="4571999" y="2420458"/>
            <a:ext cx="4149439" cy="396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28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1506-03B9-24B1-3057-7361D021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support: Orientation Changes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208EFB-E613-D164-153D-263A3E44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276" y="2222165"/>
            <a:ext cx="4002378" cy="524893"/>
          </a:xfrm>
        </p:spPr>
        <p:txBody>
          <a:bodyPr/>
          <a:lstStyle/>
          <a:p>
            <a:r>
              <a:rPr lang="en-US" dirty="0"/>
              <a:t>More Welcoming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1D20CA-7CD0-EFFE-9605-A3D9A4D02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76" y="2822865"/>
            <a:ext cx="4002378" cy="3313833"/>
          </a:xfrm>
        </p:spPr>
        <p:txBody>
          <a:bodyPr/>
          <a:lstStyle/>
          <a:p>
            <a:r>
              <a:rPr lang="en-US" sz="2400" kern="1200" dirty="0">
                <a:latin typeface="+mn-lt"/>
                <a:ea typeface="+mn-ea"/>
                <a:cs typeface="+mn-cs"/>
              </a:rPr>
              <a:t>Way-finding signs</a:t>
            </a:r>
          </a:p>
          <a:p>
            <a:r>
              <a:rPr lang="en-US" sz="2400" kern="1200" dirty="0">
                <a:latin typeface="+mn-lt"/>
                <a:ea typeface="+mn-ea"/>
                <a:cs typeface="+mn-cs"/>
              </a:rPr>
              <a:t>College swag</a:t>
            </a:r>
          </a:p>
          <a:p>
            <a:r>
              <a:rPr lang="en-US" sz="2400" kern="1200" dirty="0">
                <a:latin typeface="+mn-lt"/>
                <a:ea typeface="+mn-ea"/>
                <a:cs typeface="+mn-cs"/>
              </a:rPr>
              <a:t>Land acknowledgement</a:t>
            </a:r>
          </a:p>
          <a:p>
            <a:r>
              <a:rPr lang="en-US" sz="2400" kern="1200" dirty="0">
                <a:latin typeface="+mn-lt"/>
                <a:ea typeface="+mn-ea"/>
                <a:cs typeface="+mn-cs"/>
              </a:rPr>
              <a:t>Recognize what it takes to show up</a:t>
            </a:r>
          </a:p>
          <a:p>
            <a:r>
              <a:rPr lang="en-US" sz="2400" kern="1200" dirty="0">
                <a:latin typeface="+mn-lt"/>
                <a:ea typeface="+mn-ea"/>
                <a:cs typeface="+mn-cs"/>
              </a:rPr>
              <a:t>Get to know faculty</a:t>
            </a:r>
          </a:p>
          <a:p>
            <a:r>
              <a:rPr lang="en-US" sz="2400" kern="1200" dirty="0">
                <a:latin typeface="+mn-lt"/>
                <a:ea typeface="+mn-ea"/>
                <a:cs typeface="+mn-cs"/>
              </a:rPr>
              <a:t>Student stories</a:t>
            </a:r>
          </a:p>
          <a:p>
            <a:r>
              <a:rPr lang="en-US" sz="2400" dirty="0"/>
              <a:t>Trim down paperwork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F0B0DE-9FD5-1806-7270-F6E6BD002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4970" y="2221982"/>
            <a:ext cx="4052457" cy="524894"/>
          </a:xfrm>
        </p:spPr>
        <p:txBody>
          <a:bodyPr/>
          <a:lstStyle/>
          <a:p>
            <a:r>
              <a:rPr lang="en-US" dirty="0"/>
              <a:t>More Transparency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033594-5630-D5F5-C2A2-506CD7F15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0207" y="2822865"/>
            <a:ext cx="4052457" cy="3313833"/>
          </a:xfrm>
        </p:spPr>
        <p:txBody>
          <a:bodyPr/>
          <a:lstStyle/>
          <a:p>
            <a:r>
              <a:rPr lang="en-US" sz="2400" dirty="0"/>
              <a:t>Address common questions</a:t>
            </a:r>
          </a:p>
          <a:p>
            <a:r>
              <a:rPr lang="en-US" sz="2400" dirty="0"/>
              <a:t>GED vs. HS+</a:t>
            </a:r>
          </a:p>
          <a:p>
            <a:r>
              <a:rPr lang="en-US" sz="2400" dirty="0"/>
              <a:t>Completion time – factors to consider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6D25-C50B-6D69-B3A6-D2893A7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5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1506-03B9-24B1-3057-7361D021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Changes Continued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208EFB-E613-D164-153D-263A3E448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Our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1D20CA-7CD0-EFFE-9605-A3D9A4D024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3764"/>
                </a:solidFill>
              </a:rPr>
              <a:t>Transcript eval</a:t>
            </a:r>
          </a:p>
          <a:p>
            <a:pPr marL="228600" lvl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3764"/>
                </a:solidFill>
              </a:rPr>
              <a:t>One-on-one meeting</a:t>
            </a:r>
          </a:p>
          <a:p>
            <a:pPr marL="228600" lvl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3764"/>
                </a:solidFill>
              </a:rPr>
              <a:t>Meet with instructor</a:t>
            </a:r>
          </a:p>
          <a:p>
            <a:pPr marL="228600" lvl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3764"/>
                </a:solidFill>
              </a:rPr>
              <a:t>Complete coursework</a:t>
            </a:r>
          </a:p>
          <a:p>
            <a:pPr marL="228600" lvl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3764"/>
                </a:solidFill>
              </a:rPr>
              <a:t>Transition to college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F0B0DE-9FD5-1806-7270-F6E6BD002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More Support &amp; Guidance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033594-5630-D5F5-C2A2-506CD7F15C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Handout with program information</a:t>
            </a:r>
          </a:p>
          <a:p>
            <a:r>
              <a:rPr lang="en-US" dirty="0"/>
              <a:t>List of local registrars to request transcripts</a:t>
            </a:r>
          </a:p>
          <a:p>
            <a:r>
              <a:rPr lang="en-US" dirty="0"/>
              <a:t>Business cards</a:t>
            </a:r>
          </a:p>
          <a:p>
            <a:r>
              <a:rPr lang="en-US" dirty="0"/>
              <a:t>Students on Zoom get same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6D25-C50B-6D69-B3A6-D2893A7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4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1506-03B9-24B1-3057-7361D021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support: Bridge Class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4FEB4C-4A93-12E4-C941-59106F269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2" y="2400300"/>
            <a:ext cx="4714328" cy="3969327"/>
          </a:xfrm>
        </p:spPr>
        <p:txBody>
          <a:bodyPr/>
          <a:lstStyle/>
          <a:p>
            <a:r>
              <a:rPr lang="en-US"/>
              <a:t>Soon after orientation</a:t>
            </a:r>
          </a:p>
          <a:p>
            <a:r>
              <a:rPr lang="en-US"/>
              <a:t>Fill gap between quarters</a:t>
            </a:r>
          </a:p>
          <a:p>
            <a:r>
              <a:rPr lang="en-US"/>
              <a:t>Two-week course</a:t>
            </a:r>
          </a:p>
          <a:p>
            <a:r>
              <a:rPr lang="en-US"/>
              <a:t>Help students get set up with technology</a:t>
            </a:r>
          </a:p>
          <a:p>
            <a:r>
              <a:rPr lang="en-US"/>
              <a:t>Head start on courses</a:t>
            </a:r>
          </a:p>
          <a:p>
            <a:r>
              <a:rPr lang="en-US"/>
              <a:t>Done in December and March so far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6D25-C50B-6D69-B3A6-D2893A7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Content Placeholder 2" descr="Vibrant green aurora against a dark sky">
            <a:extLst>
              <a:ext uri="{FF2B5EF4-FFF2-40B4-BE49-F238E27FC236}">
                <a16:creationId xmlns:a16="http://schemas.microsoft.com/office/drawing/2014/main" id="{DFC837A5-D409-85FA-1A88-8E380AAE5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848" r="14065" b="-4"/>
          <a:stretch/>
        </p:blipFill>
        <p:spPr>
          <a:xfrm>
            <a:off x="5136890" y="2582059"/>
            <a:ext cx="3819786" cy="3605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583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9C50-EAE0-03CB-6D0E-781E310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support: one-on-one meetings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9B4C69-53BD-3DBF-E8E6-B93E9489F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D251-6296-E636-C65E-BC1F7D4501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Previously only done to discuss prior learning</a:t>
            </a:r>
          </a:p>
          <a:p>
            <a:r>
              <a:rPr lang="en-US" sz="2400" dirty="0"/>
              <a:t>Not always done</a:t>
            </a:r>
          </a:p>
          <a:p>
            <a:r>
              <a:rPr lang="en-US" sz="2400" dirty="0"/>
              <a:t>No specific time to complete</a:t>
            </a:r>
          </a:p>
          <a:p>
            <a:r>
              <a:rPr lang="en-US" sz="2400" dirty="0"/>
              <a:t>Not a requirement for students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1C3506-ED53-EEA5-416F-87EEFBAE3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54BC3-3D4F-49E3-D7CD-7D87A0CE5F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/>
              <a:t>When transcript eval is sent, students get Bookings link</a:t>
            </a:r>
          </a:p>
          <a:p>
            <a:r>
              <a:rPr lang="en-US" sz="2400" dirty="0"/>
              <a:t>Schedule 30-minute sessions </a:t>
            </a:r>
          </a:p>
          <a:p>
            <a:r>
              <a:rPr lang="en-US" sz="2400" dirty="0"/>
              <a:t>In-person or on Zoom</a:t>
            </a:r>
          </a:p>
          <a:p>
            <a:r>
              <a:rPr lang="en-US" sz="2400" dirty="0"/>
              <a:t>Students reminded to schedule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60190-403C-A937-51A1-F72F94A2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6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5BFB38-C894-82E1-7A78-B6452C14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</p:spPr>
        <p:txBody>
          <a:bodyPr anchor="b">
            <a:normAutofit/>
          </a:bodyPr>
          <a:lstStyle/>
          <a:p>
            <a:r>
              <a:rPr lang="en-US" dirty="0"/>
              <a:t>My Path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34CDEF-8FE9-33CA-DE87-17FB2C19C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Moved from Fairbanks, Alaska, in 2011 to teach at Peninsula College.</a:t>
            </a:r>
          </a:p>
          <a:p>
            <a:pPr lvl="0"/>
            <a:r>
              <a:rPr lang="en-US" sz="2000" dirty="0"/>
              <a:t>Taught Family Literacy, Adult Basic Skills, English 90, College Success, and more.</a:t>
            </a:r>
          </a:p>
          <a:p>
            <a:pPr lvl="0"/>
            <a:r>
              <a:rPr lang="en-US" sz="2000" dirty="0"/>
              <a:t>Upward Bound instructor, writing center tutor, and several other roles at PC.</a:t>
            </a:r>
          </a:p>
          <a:p>
            <a:pPr lvl="0"/>
            <a:r>
              <a:rPr lang="en-US" sz="2000" dirty="0"/>
              <a:t>Began Enrollment Specialist position in April of 2023.</a:t>
            </a:r>
          </a:p>
          <a:p>
            <a:endParaRPr lang="en-US" dirty="0"/>
          </a:p>
        </p:txBody>
      </p:sp>
      <p:pic>
        <p:nvPicPr>
          <p:cNvPr id="8" name="Content Placeholder 7" descr="Northern lights over a lake and hills">
            <a:extLst>
              <a:ext uri="{FF2B5EF4-FFF2-40B4-BE49-F238E27FC236}">
                <a16:creationId xmlns:a16="http://schemas.microsoft.com/office/drawing/2014/main" id="{6D9C9C03-B902-A7D6-6C7B-27686AD84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17086"/>
          <a:stretch/>
        </p:blipFill>
        <p:spPr>
          <a:xfrm>
            <a:off x="4024047" y="1569026"/>
            <a:ext cx="4839398" cy="486247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9C481-2456-C3C0-65D3-78979ADF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418809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9C50-EAE0-03CB-6D0E-781E310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one-on-one meetings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D251-6296-E636-C65E-BC1F7D4501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transcript evaluation</a:t>
            </a:r>
          </a:p>
          <a:p>
            <a:r>
              <a:rPr lang="en-US" dirty="0"/>
              <a:t>Prior learning</a:t>
            </a:r>
          </a:p>
          <a:p>
            <a:r>
              <a:rPr lang="en-US" dirty="0"/>
              <a:t>Goals, career ideas after diploma earned</a:t>
            </a:r>
            <a:endParaRPr lang="en-US"/>
          </a:p>
          <a:p>
            <a:r>
              <a:rPr lang="en-US"/>
              <a:t>Answer questions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54BC3-3D4F-49E3-D7CD-7D87A0CE5F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Anticipated challenges or barriers</a:t>
            </a:r>
          </a:p>
          <a:p>
            <a:r>
              <a:rPr lang="en-US" dirty="0"/>
              <a:t>Review any resources needed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Tutoring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Tech help or laptop loan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Access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60190-403C-A937-51A1-F72F94A2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5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6FF6-47D0-CF19-65DD-9FFE790A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Solution 4: connect Students to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99A9-D56B-6E30-7CCF-D964228D8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Next Workshop </a:t>
            </a:r>
            <a:endParaRPr lang="en-US"/>
          </a:p>
          <a:p>
            <a:r>
              <a:rPr lang="en-US"/>
              <a:t>Light the Fire courses</a:t>
            </a:r>
          </a:p>
          <a:p>
            <a:r>
              <a:rPr lang="en-US" dirty="0"/>
              <a:t>Collaboration with </a:t>
            </a:r>
            <a:r>
              <a:rPr lang="en-US"/>
              <a:t>Academic Advisor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037D3-10EE-E673-DA05-DBF3EB5F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929F-FC25-7CE5-C9EF-725E2918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Autofit/>
          </a:bodyPr>
          <a:lstStyle/>
          <a:p>
            <a:r>
              <a:rPr lang="en-US" sz="2800" dirty="0"/>
              <a:t>Connect to College: what’s next workshop</a:t>
            </a:r>
          </a:p>
        </p:txBody>
      </p:sp>
      <p:pic>
        <p:nvPicPr>
          <p:cNvPr id="10" name="Content Placeholder 9" descr="Scenic mountain landscape with stars in the sky">
            <a:extLst>
              <a:ext uri="{FF2B5EF4-FFF2-40B4-BE49-F238E27FC236}">
                <a16:creationId xmlns:a16="http://schemas.microsoft.com/office/drawing/2014/main" id="{2A01997E-AC36-41CF-41FE-764488A22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r="48589" b="-1"/>
          <a:stretch/>
        </p:blipFill>
        <p:spPr>
          <a:xfrm>
            <a:off x="422561" y="2400300"/>
            <a:ext cx="4014357" cy="396932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E7EB-FD5A-FA4A-DB44-BFB7200BD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</p:spPr>
        <p:txBody>
          <a:bodyPr>
            <a:normAutofit/>
          </a:bodyPr>
          <a:lstStyle/>
          <a:p>
            <a:r>
              <a:rPr lang="en-US" dirty="0"/>
              <a:t>Created to help fill gap between graduating from TS and entering college</a:t>
            </a:r>
          </a:p>
          <a:p>
            <a:r>
              <a:rPr lang="en-US" dirty="0"/>
              <a:t>Reduce barriers of complex application process</a:t>
            </a:r>
          </a:p>
          <a:p>
            <a:r>
              <a:rPr lang="en-US" dirty="0"/>
              <a:t>Show students that PC has more to offer beyond diploma or GED!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562CC-032D-CDF3-A974-8DBF25C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348848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929F-FC25-7CE5-C9EF-725E2918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workshop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E7EB-FD5A-FA4A-DB44-BFB7200BD3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Two-hour workshop</a:t>
            </a:r>
          </a:p>
          <a:p>
            <a:r>
              <a:rPr lang="en-US" dirty="0"/>
              <a:t>In person or Zoom once or twice a quarter</a:t>
            </a:r>
          </a:p>
          <a:p>
            <a:r>
              <a:rPr lang="en-US" dirty="0"/>
              <a:t>Invite students who are done or nearly done with their TS work</a:t>
            </a:r>
          </a:p>
          <a:p>
            <a:r>
              <a:rPr lang="en-US" dirty="0"/>
              <a:t>Motivate students to complete by showing them what’s possible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DCD02-52C5-A723-730B-00A5C6426B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Provide one-on-one help with college application</a:t>
            </a:r>
          </a:p>
          <a:p>
            <a:r>
              <a:rPr lang="en-US" dirty="0"/>
              <a:t>Learn about degrees, financial aid, advising, resources and more </a:t>
            </a:r>
          </a:p>
          <a:p>
            <a:r>
              <a:rPr lang="en-US" dirty="0"/>
              <a:t>Q &amp; A with several PC staff members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562CC-032D-CDF3-A974-8DBF25C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80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31B8-FD67-DAE1-24D4-6E7C72A0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Workshop Checklist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460C6-62F4-9D77-F54F-A3C740903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This list shows the steps students need to complete to begin college classes. </a:t>
            </a:r>
          </a:p>
          <a:p>
            <a:r>
              <a:rPr lang="en-US" sz="2800" dirty="0"/>
              <a:t>In our workshop, we knock out several of these!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C50A3-C567-36DA-C572-F1A0EB716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0" y="2228850"/>
            <a:ext cx="5139125" cy="48120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Fill out a PC Application​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Apply for Financial Aid 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Complete orientation​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Math &amp; English placement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Meet with an advisor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Register for classes​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3056E-32E4-212A-1949-80D6A66C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54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F15A-44A2-E8A9-86F4-4F79C4CA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sz="3000" dirty="0"/>
              <a:t>Connect to college: Light the Fire Course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889F4-0FC8-9B63-6017-7CE9EB22C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Students can take a 5-credit class for free</a:t>
            </a:r>
          </a:p>
          <a:p>
            <a:r>
              <a:rPr lang="en-US" dirty="0"/>
              <a:t>Taken during last quarter with TS or first quarter after graduating</a:t>
            </a:r>
          </a:p>
          <a:p>
            <a:r>
              <a:rPr lang="en-US" dirty="0"/>
              <a:t>Get students excited about and connected to college</a:t>
            </a:r>
          </a:p>
          <a:p>
            <a:r>
              <a:rPr lang="en-US" dirty="0"/>
              <a:t>Also known as High School Completion Waiver</a:t>
            </a:r>
          </a:p>
        </p:txBody>
      </p:sp>
      <p:pic>
        <p:nvPicPr>
          <p:cNvPr id="7" name="Content Placeholder 6" descr="A silhouette of a person looking above the starry sky">
            <a:extLst>
              <a:ext uri="{FF2B5EF4-FFF2-40B4-BE49-F238E27FC236}">
                <a16:creationId xmlns:a16="http://schemas.microsoft.com/office/drawing/2014/main" id="{A4F3099D-A1EB-C6A3-B840-698FBEC5D1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r="10944" b="-2"/>
          <a:stretch/>
        </p:blipFill>
        <p:spPr>
          <a:xfrm>
            <a:off x="4759271" y="2400304"/>
            <a:ext cx="4197693" cy="3969323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2548A-D5AC-CD00-CCE9-592B6EDD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81126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F15A-44A2-E8A9-86F4-4F79C4CA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college: collaboration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2BD97E-F585-B3A4-D8B7-3B221FC6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276" y="2245395"/>
            <a:ext cx="4002378" cy="524893"/>
          </a:xfrm>
        </p:spPr>
        <p:txBody>
          <a:bodyPr/>
          <a:lstStyle/>
          <a:p>
            <a:r>
              <a:rPr lang="en-US" dirty="0"/>
              <a:t>Previous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C82B-AAC5-AA1A-964C-ACB262BBF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78" y="2793518"/>
            <a:ext cx="4002378" cy="3524155"/>
          </a:xfrm>
        </p:spPr>
        <p:txBody>
          <a:bodyPr/>
          <a:lstStyle/>
          <a:p>
            <a:r>
              <a:rPr lang="en-US" sz="2400" dirty="0"/>
              <a:t>Students sign up to meet with academic advisor for specific degree path</a:t>
            </a:r>
          </a:p>
          <a:p>
            <a:r>
              <a:rPr lang="en-US" sz="2400" dirty="0"/>
              <a:t>Advisor may not be very familiar with TS</a:t>
            </a:r>
          </a:p>
          <a:p>
            <a:r>
              <a:rPr lang="en-US" sz="2400" dirty="0"/>
              <a:t>Difficult to track who makes it to an advisor and who does not</a:t>
            </a:r>
          </a:p>
          <a:p>
            <a:r>
              <a:rPr lang="en-US" sz="2400" dirty="0"/>
              <a:t>Too many people involved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87E805-51BB-9F97-DD5B-6377E81B9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0207" y="2248620"/>
            <a:ext cx="4052457" cy="524894"/>
          </a:xfrm>
        </p:spPr>
        <p:txBody>
          <a:bodyPr/>
          <a:lstStyle/>
          <a:p>
            <a:r>
              <a:rPr lang="en-US" dirty="0"/>
              <a:t>New Process (Summer 2024)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889F4-0FC8-9B63-6017-7CE9EB22C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0207" y="2799970"/>
            <a:ext cx="4052457" cy="3517704"/>
          </a:xfrm>
        </p:spPr>
        <p:txBody>
          <a:bodyPr/>
          <a:lstStyle/>
          <a:p>
            <a:r>
              <a:rPr lang="en-US" sz="2400" dirty="0"/>
              <a:t>All TS students directed to one academic advisor</a:t>
            </a:r>
          </a:p>
          <a:p>
            <a:r>
              <a:rPr lang="en-US" sz="2400" dirty="0"/>
              <a:t>Advisor will also present at What’s Next Workshop</a:t>
            </a:r>
          </a:p>
          <a:p>
            <a:r>
              <a:rPr lang="en-US" sz="2400" dirty="0"/>
              <a:t>More familiarity with TS </a:t>
            </a:r>
          </a:p>
          <a:p>
            <a:r>
              <a:rPr lang="en-US" sz="2400" dirty="0"/>
              <a:t>Streamline path to college</a:t>
            </a:r>
          </a:p>
          <a:p>
            <a:r>
              <a:rPr lang="en-US" sz="2400" dirty="0"/>
              <a:t>Reduce placement barriers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2548A-D5AC-CD00-CCE9-592B6EDD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0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91A2-35FB-8683-334A-6283966E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&amp; successes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D3AE1-13EA-1D8A-268D-31D9192FB5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Retention is up!</a:t>
            </a:r>
          </a:p>
          <a:p>
            <a:r>
              <a:rPr lang="en-US" dirty="0"/>
              <a:t>Improved </a:t>
            </a:r>
            <a:r>
              <a:rPr lang="en-US"/>
              <a:t>sense of belonging</a:t>
            </a:r>
            <a:endParaRPr lang="en-US" dirty="0"/>
          </a:p>
          <a:p>
            <a:r>
              <a:rPr lang="en-US" dirty="0"/>
              <a:t>Better communication among staff and faculty</a:t>
            </a:r>
          </a:p>
          <a:p>
            <a:r>
              <a:rPr lang="en-US" dirty="0"/>
              <a:t>Point person for 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306A8-729A-C2E2-32A4-9DC618E20B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frequent check-ins with students</a:t>
            </a:r>
          </a:p>
          <a:p>
            <a:r>
              <a:rPr lang="en-US"/>
              <a:t>More </a:t>
            </a:r>
            <a:r>
              <a:rPr lang="en-US" dirty="0"/>
              <a:t>prior learning applied = faster completion!</a:t>
            </a:r>
          </a:p>
          <a:p>
            <a:r>
              <a:rPr lang="en-US" dirty="0"/>
              <a:t>35 students attended What’s Next Workshop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7BEE4-1BB4-EE5E-48FC-A247A402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CB91-49ED-FB92-568D-8CFB8EDF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DA8E-B036-5F39-01AC-6B4C6696B6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Communication with students</a:t>
            </a:r>
          </a:p>
          <a:p>
            <a:r>
              <a:rPr lang="en-US" dirty="0"/>
              <a:t>Retention</a:t>
            </a:r>
          </a:p>
          <a:p>
            <a:r>
              <a:rPr lang="en-US" dirty="0"/>
              <a:t>Timely completion</a:t>
            </a:r>
          </a:p>
          <a:p>
            <a:r>
              <a:rPr lang="en-US" dirty="0"/>
              <a:t>Constant flow of new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A08AB-AA36-E82C-4C53-5114975288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Technology supports</a:t>
            </a:r>
          </a:p>
          <a:p>
            <a:r>
              <a:rPr lang="en-US" dirty="0"/>
              <a:t>Encouraging </a:t>
            </a:r>
            <a:r>
              <a:rPr lang="en-US"/>
              <a:t>student </a:t>
            </a:r>
            <a:r>
              <a:rPr lang="en-US" dirty="0"/>
              <a:t>participation in meetings, workshops</a:t>
            </a:r>
          </a:p>
          <a:p>
            <a:r>
              <a:rPr lang="en-US"/>
              <a:t>Break down silos – our department gets isolated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9CA6E-7803-B539-CACD-CF214459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21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EAC1-8C32-EA32-7BE3-970B3D60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our program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EE27-F6DE-5AF3-3A50-16683A461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Implement Bridge Class regularly </a:t>
            </a:r>
          </a:p>
          <a:p>
            <a:r>
              <a:rPr lang="en-US" dirty="0"/>
              <a:t>Expand collaboration with advisor to connect students to college</a:t>
            </a:r>
          </a:p>
          <a:p>
            <a:r>
              <a:rPr lang="en-US" dirty="0"/>
              <a:t>Continue with flexible class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F22D2-9173-17BD-52E7-63CA6BF84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 centralized communication for department</a:t>
            </a:r>
          </a:p>
          <a:p>
            <a:r>
              <a:rPr lang="en-US" dirty="0"/>
              <a:t>Continue to strengthen supports &amp; reduce barriers</a:t>
            </a:r>
          </a:p>
          <a:p>
            <a:r>
              <a:rPr lang="en-US" dirty="0"/>
              <a:t>Expand recruitment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C91C3-EB06-AE40-C823-E72B5454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2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C192-7B7E-7857-4767-412D934A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roles?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A34EE-E8BB-B8BD-B861-EB7EF88D0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By level of applause, how many folks are</a:t>
            </a:r>
          </a:p>
          <a:p>
            <a:pPr lvl="1"/>
            <a:r>
              <a:rPr lang="en-US" sz="3200" dirty="0"/>
              <a:t>Staff</a:t>
            </a:r>
          </a:p>
          <a:p>
            <a:pPr lvl="1"/>
            <a:r>
              <a:rPr lang="en-US" sz="3200" dirty="0"/>
              <a:t>Faculty</a:t>
            </a:r>
          </a:p>
          <a:p>
            <a:pPr lvl="1"/>
            <a:r>
              <a:rPr lang="en-US" sz="3200" dirty="0"/>
              <a:t>Administrators</a:t>
            </a:r>
          </a:p>
          <a:p>
            <a:pPr lvl="1"/>
            <a:r>
              <a:rPr lang="en-US" sz="3200" dirty="0"/>
              <a:t>More than one role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19FBE-A8B0-1FB0-C60A-68780744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47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C327-4A88-46B8-7930-E3A5D4FB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up: What Can you take Away?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F7BF4-3B8C-79FF-A30A-E3FDA62277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How can you weave in more support?</a:t>
            </a:r>
          </a:p>
          <a:p>
            <a:r>
              <a:rPr lang="en-US" sz="2400" dirty="0"/>
              <a:t>Can you designate a point person?</a:t>
            </a:r>
          </a:p>
          <a:p>
            <a:r>
              <a:rPr lang="en-US" sz="2400" dirty="0"/>
              <a:t>What steps can be taken to improve entry into your program? </a:t>
            </a:r>
          </a:p>
          <a:p>
            <a:r>
              <a:rPr lang="en-US" sz="2400" dirty="0"/>
              <a:t>Do you need to change how students are connected to college?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22257-AC28-95AF-18B1-B794E8B73D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How can you increase a sense of belonging? </a:t>
            </a:r>
          </a:p>
          <a:p>
            <a:r>
              <a:rPr lang="en-US" sz="2400" dirty="0"/>
              <a:t>Can you expand how you award prior learning?</a:t>
            </a:r>
          </a:p>
          <a:p>
            <a:r>
              <a:rPr lang="en-US" sz="2400" dirty="0"/>
              <a:t>Look at your processes from the student perspective:</a:t>
            </a:r>
          </a:p>
          <a:p>
            <a:pPr lvl="1"/>
            <a:r>
              <a:rPr lang="en-US" sz="2000" dirty="0"/>
              <a:t>What can be improved?</a:t>
            </a:r>
          </a:p>
          <a:p>
            <a:pPr lvl="1"/>
            <a:r>
              <a:rPr lang="en-US" sz="2000" dirty="0"/>
              <a:t>Where are the gaps? </a:t>
            </a:r>
          </a:p>
          <a:p>
            <a:pPr lvl="1"/>
            <a:r>
              <a:rPr lang="en-US" sz="2000" dirty="0"/>
              <a:t>What’s confusing?</a:t>
            </a:r>
          </a:p>
          <a:p>
            <a:pPr lvl="1"/>
            <a:r>
              <a:rPr lang="en-US" sz="2000" dirty="0"/>
              <a:t>What’s unnecessary?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15D70-6EE3-A0EF-F56D-327DC7F8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21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D651A8-9101-12DB-CCBF-25AF0B4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Questions so far?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10BC4-D9B2-6B8C-6B62-6ED874A2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41257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4372-D25D-9FD2-B330-45B8AB02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117CA-CFFC-FF3C-AAA1-60EA58119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challenges do we face with HS+?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FE379-B4BE-8C03-431F-4AB42464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26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11350-1C19-7179-689B-482C8360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rationale for discussion…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46EAF-D94C-C2D1-C07F-827408A67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tend to hold tightly to what we create</a:t>
            </a:r>
          </a:p>
          <a:p>
            <a:r>
              <a:rPr lang="en-US" dirty="0"/>
              <a:t>Hesitancy to share openly</a:t>
            </a:r>
          </a:p>
          <a:p>
            <a:r>
              <a:rPr lang="en-US" dirty="0"/>
              <a:t>We can learn from what other colleges have tried</a:t>
            </a:r>
          </a:p>
          <a:p>
            <a:r>
              <a:rPr lang="en-US" dirty="0"/>
              <a:t>We have the same challenges</a:t>
            </a:r>
          </a:p>
          <a:p>
            <a:r>
              <a:rPr lang="en-US" dirty="0"/>
              <a:t>Let’s use this opportunity today to learn from one another and walk away with some ideas!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D787F-3508-6E51-8C77-EEC26A24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8FBAC-83E2-6D02-C347-2443FED8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we face with HS+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2DB437-29C3-743D-C217-E4E3F2E0C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Challenges at PC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84EFA-F345-A258-4572-FE2CDC262A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Awarding Prior Learning</a:t>
            </a:r>
          </a:p>
          <a:p>
            <a:r>
              <a:rPr lang="en-US" sz="2400" dirty="0"/>
              <a:t>Determining Competency</a:t>
            </a:r>
          </a:p>
          <a:p>
            <a:r>
              <a:rPr lang="en-US" sz="2400" dirty="0"/>
              <a:t>Earning World Language Credit</a:t>
            </a:r>
          </a:p>
          <a:p>
            <a:r>
              <a:rPr lang="en-US" sz="2400" dirty="0"/>
              <a:t>Math Completion &amp; Alternative Math Courses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4491E7-CD75-CC52-1649-920639E28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Top Challenges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78E33B-DC27-F050-592F-AAA252C2F7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Prior to the conference, a poll was sent out to gather your thoughts on HS+ Challenges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Let’s review the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BA99B-A4D6-197D-B49A-A13CC8A5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00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E4D6-0C21-410E-7206-A7E5C5EA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8E80-B0C5-B734-F2F9-3C33443D5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Choose a table with a topic of interest to you</a:t>
            </a:r>
          </a:p>
          <a:p>
            <a:r>
              <a:rPr lang="en-US" dirty="0"/>
              <a:t>Assign a notetaker who can summarize your conversation on the provided paper</a:t>
            </a:r>
          </a:p>
          <a:p>
            <a:r>
              <a:rPr lang="en-US" dirty="0"/>
              <a:t>Assign a speaker to share with the larger group when done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6D761-34AE-C7D8-1AE9-3A4F648764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You’ll have 15 minutes to share in your groups</a:t>
            </a:r>
          </a:p>
          <a:p>
            <a:r>
              <a:rPr lang="en-US" dirty="0"/>
              <a:t>We’ll share what you discuss &amp; transition into a whole group discussion</a:t>
            </a:r>
          </a:p>
          <a:p>
            <a:r>
              <a:rPr lang="en-US" dirty="0"/>
              <a:t>Let’s review a few guiding questions first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836B7-03A3-D060-71EB-F41C3CCA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05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E4D6-0C21-410E-7206-A7E5C5EA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directions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6D761-34AE-C7D8-1AE9-3A4F64876447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With your table’s topic in mind, use the following questions to help guide your conversation if needed: </a:t>
            </a:r>
          </a:p>
          <a:p>
            <a:r>
              <a:rPr lang="en-US" sz="2000" dirty="0"/>
              <a:t>How would you describe your program’s challenge with this topic? </a:t>
            </a:r>
          </a:p>
          <a:p>
            <a:r>
              <a:rPr lang="en-US" sz="2000" dirty="0"/>
              <a:t>Are you currently working to address this challenge? If so, how?</a:t>
            </a:r>
          </a:p>
          <a:p>
            <a:r>
              <a:rPr lang="en-US" sz="2000" dirty="0"/>
              <a:t>What do you need to help you further address this challenge? </a:t>
            </a:r>
          </a:p>
          <a:p>
            <a:r>
              <a:rPr lang="en-US" sz="2000" dirty="0"/>
              <a:t>Where are you stuck? What gets in the way of addressing this challenge?</a:t>
            </a:r>
          </a:p>
          <a:p>
            <a:r>
              <a:rPr lang="en-US" sz="2000" dirty="0"/>
              <a:t>How can you make changes in this area that will help to further support students in some way?</a:t>
            </a:r>
          </a:p>
          <a:p>
            <a:r>
              <a:rPr lang="en-US" sz="2000" dirty="0"/>
              <a:t>What ideas, resources or guidance do you have for your peers?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836B7-03A3-D060-71EB-F41C3CCA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7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D651A8-9101-12DB-CCBF-25AF0B4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10BC4-D9B2-6B8C-6B62-6ED874A2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49685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8CBB-C49E-F7C6-56BF-562802E3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Away: Prior Learning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9A00-4094-955B-3D4D-6E15F67FB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to students in one-on-one meetings</a:t>
            </a:r>
          </a:p>
          <a:p>
            <a:r>
              <a:rPr lang="en-US" dirty="0"/>
              <a:t>Breaks down several categories of prior learning</a:t>
            </a:r>
          </a:p>
          <a:p>
            <a:r>
              <a:rPr lang="en-US" dirty="0"/>
              <a:t>Easy reference sheet</a:t>
            </a:r>
          </a:p>
          <a:p>
            <a:r>
              <a:rPr lang="en-US" dirty="0"/>
              <a:t>Good way to help you get more ideas!</a:t>
            </a:r>
          </a:p>
          <a:p>
            <a:r>
              <a:rPr lang="en-US" dirty="0"/>
              <a:t>Will be available digitally to attendees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1C75-DBDC-EF0B-D555-30022C39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6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Please reach out with questions or if you’d like more information on anything I covered today.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/>
              <a:t>Michele Scouten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Peninsula College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Transitional Studies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/>
              <a:t>Enrollment Specialist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mscouten@pencol.edu</a:t>
            </a: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(360) 417-6379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D5AB-FB54-8094-8E4B-9CD95529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Peninsula college stats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6BC68-7F42-EBDA-6A8B-22E0139F6D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 anchor="t"/>
          <a:lstStyle/>
          <a:p>
            <a:pPr marL="342900" indent="-342900"/>
            <a:r>
              <a:rPr lang="en-US" dirty="0"/>
              <a:t>Located in Port Angeles, Washington</a:t>
            </a:r>
          </a:p>
          <a:p>
            <a:pPr marL="342900" indent="-342900"/>
            <a:r>
              <a:rPr lang="en-US" dirty="0"/>
              <a:t>About 2,000 total students per quarter</a:t>
            </a:r>
          </a:p>
          <a:p>
            <a:pPr marL="342900" indent="-342900"/>
            <a:r>
              <a:rPr lang="en-US" dirty="0"/>
              <a:t>Annually about 400 HS+, GED, Brush-up </a:t>
            </a:r>
          </a:p>
          <a:p>
            <a:pPr marL="342900" indent="-342900"/>
            <a:r>
              <a:rPr lang="en-US" dirty="0"/>
              <a:t>200 in I-BEST annually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EDE0F-42AA-9836-9313-34EBC576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0E4A5C-970E-5BE9-0EB4-A8F9D1F93D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PC Demographics</a:t>
            </a:r>
          </a:p>
          <a:p>
            <a:pPr lvl="1"/>
            <a:r>
              <a:rPr lang="en-US" dirty="0"/>
              <a:t>25% of students are 40+</a:t>
            </a:r>
          </a:p>
          <a:p>
            <a:pPr lvl="1"/>
            <a:r>
              <a:rPr lang="en-US" dirty="0"/>
              <a:t>29% students of color</a:t>
            </a:r>
          </a:p>
          <a:p>
            <a:pPr lvl="1"/>
            <a:r>
              <a:rPr lang="en-US" dirty="0"/>
              <a:t>40% first generation</a:t>
            </a:r>
          </a:p>
          <a:p>
            <a:pPr lvl="1"/>
            <a:r>
              <a:rPr lang="en-US" dirty="0"/>
              <a:t>26% working students</a:t>
            </a:r>
          </a:p>
          <a:p>
            <a:pPr lvl="1"/>
            <a:r>
              <a:rPr lang="en-US" dirty="0"/>
              <a:t>56% are part-time</a:t>
            </a:r>
          </a:p>
        </p:txBody>
      </p:sp>
    </p:spTree>
    <p:extLst>
      <p:ext uri="{BB962C8B-B14F-4D97-AF65-F5344CB8AC3E}">
        <p14:creationId xmlns:p14="http://schemas.microsoft.com/office/powerpoint/2010/main" val="389385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4F9E0-2C6F-18DE-0AAD-7922DBFE4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8B43-68B8-33FE-2306-195DEFE1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 Studies Program at PC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ED553F-8CB7-6F2E-CB15-D97143B5F8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 instructors</a:t>
            </a:r>
          </a:p>
          <a:p>
            <a:pPr lvl="1"/>
            <a:r>
              <a:rPr lang="en-US" dirty="0"/>
              <a:t>1 full-time</a:t>
            </a:r>
          </a:p>
          <a:p>
            <a:pPr lvl="1"/>
            <a:r>
              <a:rPr lang="en-US" dirty="0"/>
              <a:t>4 part-time</a:t>
            </a:r>
          </a:p>
          <a:p>
            <a:r>
              <a:rPr lang="en-US" dirty="0"/>
              <a:t>3 campus locations</a:t>
            </a:r>
          </a:p>
          <a:p>
            <a:pPr lvl="1"/>
            <a:r>
              <a:rPr lang="en-US" dirty="0"/>
              <a:t>Port Angeles</a:t>
            </a:r>
          </a:p>
          <a:p>
            <a:pPr lvl="1"/>
            <a:r>
              <a:rPr lang="en-US" dirty="0"/>
              <a:t>Forks</a:t>
            </a:r>
          </a:p>
          <a:p>
            <a:pPr lvl="1"/>
            <a:r>
              <a:rPr lang="en-US" dirty="0"/>
              <a:t>Port Townsend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A7F2E-9810-4EA0-3901-A19ACD30E3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Several schedule options</a:t>
            </a:r>
          </a:p>
          <a:p>
            <a:r>
              <a:rPr lang="en-US"/>
              <a:t>Flexible classes</a:t>
            </a:r>
          </a:p>
          <a:p>
            <a:r>
              <a:rPr lang="en-US"/>
              <a:t>Open entry</a:t>
            </a:r>
          </a:p>
          <a:p>
            <a:r>
              <a:rPr lang="en-US"/>
              <a:t>Average 15 grads a quarter</a:t>
            </a:r>
          </a:p>
          <a:p>
            <a:r>
              <a:rPr lang="en-US"/>
              <a:t>TS vs. </a:t>
            </a:r>
            <a:r>
              <a:rPr lang="en-US" err="1"/>
              <a:t>BEdA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6131E-C518-9ECB-13F1-E9339B6B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AD11-8236-13FA-9C4B-3757627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Today’s Presentation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A0178-F588-E3C3-8D8A-E29C79EEB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r>
              <a:rPr lang="en-US" sz="2400" b="1" dirty="0"/>
              <a:t>Part One: </a:t>
            </a:r>
            <a:r>
              <a:rPr lang="en-US" sz="2400" dirty="0"/>
              <a:t>Share recent changes in our Transitional Studies program to provide some ideas and inspiration.</a:t>
            </a:r>
          </a:p>
          <a:p>
            <a:r>
              <a:rPr lang="en-US" sz="2400" b="1" dirty="0"/>
              <a:t>Part Two: </a:t>
            </a:r>
            <a:r>
              <a:rPr lang="en-US" sz="2400" dirty="0"/>
              <a:t>Open discussion to share challenges, successes, goals and ideas to continue to expand and improve our programs. </a:t>
            </a:r>
          </a:p>
          <a:p>
            <a:endParaRPr lang="en-US" sz="2400" dirty="0"/>
          </a:p>
        </p:txBody>
      </p:sp>
      <p:pic>
        <p:nvPicPr>
          <p:cNvPr id="7" name="Picture Placeholder 12" descr="Satellite dish and sparkling night sky">
            <a:extLst>
              <a:ext uri="{FF2B5EF4-FFF2-40B4-BE49-F238E27FC236}">
                <a16:creationId xmlns:a16="http://schemas.microsoft.com/office/drawing/2014/main" id="{7C2F65AB-7AB7-03F2-127B-68647BC21D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7" t="2" b="2"/>
          <a:stretch/>
        </p:blipFill>
        <p:spPr>
          <a:xfrm>
            <a:off x="4942607" y="2400300"/>
            <a:ext cx="3614943" cy="330674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806B0-665D-9413-AF9B-5EAD4315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54013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4204-1EE2-4341-CACE-05B563A2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Beda &amp; Guided Pathways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 descr="A hazy band of light in the night sky">
            <a:extLst>
              <a:ext uri="{FF2B5EF4-FFF2-40B4-BE49-F238E27FC236}">
                <a16:creationId xmlns:a16="http://schemas.microsoft.com/office/drawing/2014/main" id="{0FC3974E-82DD-C128-4622-93BB7106F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r="16270"/>
          <a:stretch/>
        </p:blipFill>
        <p:spPr>
          <a:xfrm>
            <a:off x="422561" y="2400300"/>
            <a:ext cx="4014357" cy="396932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7539-1E91-CE45-D977-E67ADC5D7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Transitional Studies (TS) represents the core of our population at PC because we have so many adult learners who need to get to college level.</a:t>
            </a:r>
          </a:p>
          <a:p>
            <a:r>
              <a:rPr lang="en-US" sz="1800" dirty="0"/>
              <a:t>TS helps us move students along faster. </a:t>
            </a:r>
          </a:p>
          <a:p>
            <a:r>
              <a:rPr lang="en-US" sz="1800" dirty="0"/>
              <a:t>We support students from start to finish and continue to remove obstacles to joining and exiting our program.</a:t>
            </a:r>
          </a:p>
          <a:p>
            <a:r>
              <a:rPr lang="en-US" sz="1800" dirty="0"/>
              <a:t>Continue to streamline our processes, especially to support students.</a:t>
            </a:r>
          </a:p>
          <a:p>
            <a:r>
              <a:rPr lang="en-US" sz="1800" dirty="0"/>
              <a:t>We prepare students to be successful in math as brush-up students – and it’s cheaper and more supportive through 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35033-55D5-7EB6-A7BC-3C4C7153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5410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4372-D25D-9FD2-B330-45B8AB02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Part 1: </a:t>
            </a:r>
            <a:br>
              <a:rPr lang="en-US" dirty="0"/>
            </a:br>
            <a:r>
              <a:rPr lang="en-US" dirty="0"/>
              <a:t>recent program changes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117CA-CFFC-FF3C-AAA1-60EA5811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</p:spPr>
        <p:txBody>
          <a:bodyPr>
            <a:normAutofit/>
          </a:bodyPr>
          <a:lstStyle/>
          <a:p>
            <a:r>
              <a:rPr lang="en-US" dirty="0"/>
              <a:t>Experiments and projects over the last year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FE379-B4BE-8C03-431F-4AB42464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97456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C7D1-5FCF-C572-8699-29B48869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Issues we aimed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E856-246D-721E-6CD5-E70695102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r>
              <a:rPr lang="en-US" sz="2600" dirty="0"/>
              <a:t>Gaps in process </a:t>
            </a:r>
          </a:p>
          <a:p>
            <a:r>
              <a:rPr lang="en-US" sz="2600" dirty="0"/>
              <a:t>Barriers to entry </a:t>
            </a:r>
          </a:p>
          <a:p>
            <a:r>
              <a:rPr lang="en-US" sz="2600" dirty="0"/>
              <a:t>No point person to provide student support</a:t>
            </a:r>
          </a:p>
          <a:p>
            <a:r>
              <a:rPr lang="en-US" sz="2600" dirty="0"/>
              <a:t>Retention challenges</a:t>
            </a:r>
          </a:p>
          <a:p>
            <a:r>
              <a:rPr lang="en-US" sz="2600" dirty="0"/>
              <a:t>No consistent support to transition to college </a:t>
            </a:r>
          </a:p>
          <a:p>
            <a:endParaRPr lang="en-US" sz="2600" dirty="0"/>
          </a:p>
        </p:txBody>
      </p:sp>
      <p:pic>
        <p:nvPicPr>
          <p:cNvPr id="5" name="Picture 4" descr="Starry Arctic winter">
            <a:extLst>
              <a:ext uri="{FF2B5EF4-FFF2-40B4-BE49-F238E27FC236}">
                <a16:creationId xmlns:a16="http://schemas.microsoft.com/office/drawing/2014/main" id="{F2B388E5-5A40-7014-8D4A-4C4D34036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r="9339"/>
          <a:stretch/>
        </p:blipFill>
        <p:spPr>
          <a:xfrm>
            <a:off x="4759271" y="2400304"/>
            <a:ext cx="4197693" cy="396932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EE15-B80A-BE9B-B6A7-837AF51D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965801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E6F559-FEC4-4FDB-814A-4F1033B8CA33}" vid="{26177EF7-2448-418D-840E-C0F25F13D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Props1.xml><?xml version="1.0" encoding="utf-8"?>
<ds:datastoreItem xmlns:ds="http://schemas.openxmlformats.org/officeDocument/2006/customXml" ds:itemID="{95655C31-FF9D-4BAE-B47A-D21E3BFC3F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82217B-FB9B-4ACC-81C5-66A9F4251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E33878-163B-4CF7-A17D-6FCF9FD16388}">
  <ds:schemaRefs>
    <ds:schemaRef ds:uri="d01fa9b6-0b9b-4314-a503-43419fb6840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f9833cc-7d49-4d96-8278-f860a5a867dd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95d34d65-a250-4cb0-bba3-9227d5f81723"/>
    <ds:schemaRef ds:uri="28b0818c-7c05-4c23-bf25-0c4cfc264c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Copy of SBCTC PowerPoint template</Template>
  <TotalTime>17862</TotalTime>
  <Words>1715</Words>
  <Application>Microsoft Office PowerPoint</Application>
  <PresentationFormat>On-screen Show (4:3)</PresentationFormat>
  <Paragraphs>311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Creating Intentional Support for Transitional Studies Students</vt:lpstr>
      <vt:lpstr>My Path</vt:lpstr>
      <vt:lpstr>What are your roles?</vt:lpstr>
      <vt:lpstr>Peninsula college stats</vt:lpstr>
      <vt:lpstr>Transitional Studies Program at PC</vt:lpstr>
      <vt:lpstr>Today’s Presentation</vt:lpstr>
      <vt:lpstr>Beda &amp; Guided Pathways</vt:lpstr>
      <vt:lpstr>Part 1:  recent program changes</vt:lpstr>
      <vt:lpstr>Issues we aimed to solve</vt:lpstr>
      <vt:lpstr>Our solutions So far</vt:lpstr>
      <vt:lpstr>Solution 1: creation of my position</vt:lpstr>
      <vt:lpstr>My position: My Priorities</vt:lpstr>
      <vt:lpstr>Solution 2: student communication &amp; Tracking</vt:lpstr>
      <vt:lpstr>student communication &amp; Tracking</vt:lpstr>
      <vt:lpstr>Solution 3: improve Early Support </vt:lpstr>
      <vt:lpstr>Early support: Orientation Changes</vt:lpstr>
      <vt:lpstr>Orientation Changes Continued</vt:lpstr>
      <vt:lpstr>Early support: Bridge Class</vt:lpstr>
      <vt:lpstr>Early support: one-on-one meetings</vt:lpstr>
      <vt:lpstr>one-on-one meetings Continued</vt:lpstr>
      <vt:lpstr>Solution 4: connect Students to college</vt:lpstr>
      <vt:lpstr>Connect to College: what’s next workshop</vt:lpstr>
      <vt:lpstr>what’s next workshop Continued</vt:lpstr>
      <vt:lpstr>Workshop Checklist</vt:lpstr>
      <vt:lpstr>Connect to college: Light the Fire Course</vt:lpstr>
      <vt:lpstr>Connect to college: collaboration</vt:lpstr>
      <vt:lpstr>Results &amp; successes</vt:lpstr>
      <vt:lpstr>Ongoing challenges</vt:lpstr>
      <vt:lpstr>Next steps for our program</vt:lpstr>
      <vt:lpstr>Sum up: What Can you take Away?</vt:lpstr>
      <vt:lpstr>Questions so far?</vt:lpstr>
      <vt:lpstr>Part 2: Discussion</vt:lpstr>
      <vt:lpstr>My rationale for discussion…</vt:lpstr>
      <vt:lpstr>Challenges we face with HS+</vt:lpstr>
      <vt:lpstr>Small Group Discussion directions</vt:lpstr>
      <vt:lpstr>Discussion directions Continued</vt:lpstr>
      <vt:lpstr>Questions?</vt:lpstr>
      <vt:lpstr>Take Away: Prior Learning handout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Intentional Supports For…</dc:title>
  <dc:creator>Michele Scouten</dc:creator>
  <cp:lastModifiedBy>Christy Lowder</cp:lastModifiedBy>
  <cp:revision>9</cp:revision>
  <dcterms:created xsi:type="dcterms:W3CDTF">2024-05-23T19:51:02Z</dcterms:created>
  <dcterms:modified xsi:type="dcterms:W3CDTF">2024-07-18T23:11:13Z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0x010100478F8CEB2D652541AAFD20CAFB0DE752</vt:lpwstr>
  </property>
  <property fmtid="{D5CDD505-2E9C-101B-9397-08002B2CF9AE}" pid="3" name="_dlc_DocIdItemGuid">
    <vt:lpwstr>22b9c358-7a7a-45ca-97aa-89f0abcf0fca</vt:lpwstr>
  </property>
  <property fmtid="{D5CDD505-2E9C-101B-9397-08002B2CF9AE}" pid="4" name="MediaServiceImageTags">
    <vt:lpwstr/>
  </property>
</Properties>
</file>