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Economica" panose="020B0604020202020204" charset="0"/>
      <p:regular r:id="rId13"/>
      <p:bold r:id="rId14"/>
      <p:italic r:id="rId15"/>
      <p:boldItalic r:id="rId16"/>
    </p:embeddedFont>
    <p:embeddedFont>
      <p:font typeface="Open Sans" panose="020B0606030504020204"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C62ED8-BB0C-4831-A93A-35BA2C3EB1B8}">
  <a:tblStyle styleId="{D0C62ED8-BB0C-4831-A93A-35BA2C3EB1B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9BBE186-356E-40A2-8F48-0CE136984DE6}"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7" d="100"/>
          <a:sy n="137" d="100"/>
        </p:scale>
        <p:origin x="120"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e1a587a449_1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2e1a587a449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2e134a6f055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2e134a6f055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e134a6f055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2e134a6f055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e134a6f055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e134a6f055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e1a587a449_1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e1a587a449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2e1a587a449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2e1a587a449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e1a587a449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2e1a587a449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e1a587a449_1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e1a587a449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e1a587a449_1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e1a587a449_1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2744013" y="756700"/>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1" name="Google Shape;11;p2"/>
          <p:cNvSpPr/>
          <p:nvPr/>
        </p:nvSpPr>
        <p:spPr>
          <a:xfrm rot="10800000">
            <a:off x="5318350" y="32667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2" name="Google Shape;12;p2"/>
          <p:cNvSpPr txBox="1">
            <a:spLocks noGrp="1"/>
          </p:cNvSpPr>
          <p:nvPr>
            <p:ph type="ctrTitle"/>
          </p:nvPr>
        </p:nvSpPr>
        <p:spPr>
          <a:xfrm>
            <a:off x="3044700" y="1444255"/>
            <a:ext cx="3054600" cy="1537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3" name="Google Shape;13;p2"/>
          <p:cNvSpPr txBox="1">
            <a:spLocks noGrp="1"/>
          </p:cNvSpPr>
          <p:nvPr>
            <p:ph type="subTitle" idx="1"/>
          </p:nvPr>
        </p:nvSpPr>
        <p:spPr>
          <a:xfrm>
            <a:off x="3044700" y="3116580"/>
            <a:ext cx="3054600" cy="7014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1"/>
        <p:cNvGrpSpPr/>
        <p:nvPr/>
      </p:nvGrpSpPr>
      <p:grpSpPr>
        <a:xfrm>
          <a:off x="0" y="0"/>
          <a:ext cx="0" cy="0"/>
          <a:chOff x="0" y="0"/>
          <a:chExt cx="0" cy="0"/>
        </a:xfrm>
      </p:grpSpPr>
      <p:sp>
        <p:nvSpPr>
          <p:cNvPr id="52" name="Google Shape;52;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1"/>
          <p:cNvSpPr txBox="1">
            <a:spLocks noGrp="1"/>
          </p:cNvSpPr>
          <p:nvPr>
            <p:ph type="title" hasCustomPrompt="1"/>
          </p:nvPr>
        </p:nvSpPr>
        <p:spPr>
          <a:xfrm>
            <a:off x="311700" y="957125"/>
            <a:ext cx="8520600" cy="2128800"/>
          </a:xfrm>
          <a:prstGeom prst="rect">
            <a:avLst/>
          </a:prstGeom>
        </p:spPr>
        <p:txBody>
          <a:bodyPr spcFirstLastPara="1" wrap="square" lIns="91425" tIns="91425" rIns="91425" bIns="91425" anchor="ctr" anchorCtr="0">
            <a:normAutofit/>
          </a:bodyPr>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p11"/>
          <p:cNvSpPr txBox="1">
            <a:spLocks noGrp="1"/>
          </p:cNvSpPr>
          <p:nvPr>
            <p:ph type="body" idx="1"/>
          </p:nvPr>
        </p:nvSpPr>
        <p:spPr>
          <a:xfrm>
            <a:off x="311700" y="3162000"/>
            <a:ext cx="8520600" cy="10716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5" name="Google Shape;55;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flipH="1">
            <a:off x="7595938" y="4602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7" name="Google Shape;17;p3"/>
          <p:cNvSpPr/>
          <p:nvPr/>
        </p:nvSpPr>
        <p:spPr>
          <a:xfrm rot="10800000" flipH="1">
            <a:off x="466425" y="3558325"/>
            <a:ext cx="1081625" cy="1124950"/>
          </a:xfrm>
          <a:custGeom>
            <a:avLst/>
            <a:gdLst/>
            <a:ahLst/>
            <a:cxnLst/>
            <a:rect l="l" t="t" r="r" b="b"/>
            <a:pathLst>
              <a:path w="43265" h="44998" extrusionOk="0">
                <a:moveTo>
                  <a:pt x="0" y="44998"/>
                </a:moveTo>
                <a:lnTo>
                  <a:pt x="0" y="0"/>
                </a:lnTo>
                <a:lnTo>
                  <a:pt x="43265" y="0"/>
                </a:lnTo>
              </a:path>
            </a:pathLst>
          </a:custGeom>
          <a:noFill/>
          <a:ln w="28575" cap="flat" cmpd="sng">
            <a:solidFill>
              <a:schemeClr val="lt2"/>
            </a:solidFill>
            <a:prstDash val="solid"/>
            <a:miter lim="8000"/>
            <a:headEnd type="none" w="sm" len="sm"/>
            <a:tailEnd type="none" w="sm" len="sm"/>
          </a:ln>
        </p:spPr>
      </p:sp>
      <p:sp>
        <p:nvSpPr>
          <p:cNvPr id="18" name="Google Shape;18;p3"/>
          <p:cNvSpPr txBox="1">
            <a:spLocks noGrp="1"/>
          </p:cNvSpPr>
          <p:nvPr>
            <p:ph type="title"/>
          </p:nvPr>
        </p:nvSpPr>
        <p:spPr>
          <a:xfrm>
            <a:off x="773700" y="1806450"/>
            <a:ext cx="7596600" cy="15306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a:endParaRPr/>
          </a:p>
        </p:txBody>
      </p:sp>
      <p:sp>
        <p:nvSpPr>
          <p:cNvPr id="19" name="Google Shape;19;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Google Shape;23;p4"/>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7" name="Google Shape;27;p5"/>
          <p:cNvSpPr txBox="1">
            <a:spLocks noGrp="1"/>
          </p:cNvSpPr>
          <p:nvPr>
            <p:ph type="body" idx="1"/>
          </p:nvPr>
        </p:nvSpPr>
        <p:spPr>
          <a:xfrm>
            <a:off x="311700" y="1225225"/>
            <a:ext cx="3999900" cy="3354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body" idx="2"/>
          </p:nvPr>
        </p:nvSpPr>
        <p:spPr>
          <a:xfrm>
            <a:off x="4832400" y="1225225"/>
            <a:ext cx="3999900" cy="3354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9" name="Google Shape;2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5" name="Google Shape;35;p7"/>
          <p:cNvSpPr txBox="1">
            <a:spLocks noGrp="1"/>
          </p:cNvSpPr>
          <p:nvPr>
            <p:ph type="body" idx="1"/>
          </p:nvPr>
        </p:nvSpPr>
        <p:spPr>
          <a:xfrm>
            <a:off x="311700" y="1399400"/>
            <a:ext cx="2808000" cy="27849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6" name="Google Shape;36;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7"/>
        <p:cNvGrpSpPr/>
        <p:nvPr/>
      </p:nvGrpSpPr>
      <p:grpSpPr>
        <a:xfrm>
          <a:off x="0" y="0"/>
          <a:ext cx="0" cy="0"/>
          <a:chOff x="0" y="0"/>
          <a:chExt cx="0" cy="0"/>
        </a:xfrm>
      </p:grpSpPr>
      <p:sp>
        <p:nvSpPr>
          <p:cNvPr id="38" name="Google Shape;38;p8"/>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8"/>
          <p:cNvSpPr txBox="1">
            <a:spLocks noGrp="1"/>
          </p:cNvSpPr>
          <p:nvPr>
            <p:ph type="title"/>
          </p:nvPr>
        </p:nvSpPr>
        <p:spPr>
          <a:xfrm>
            <a:off x="490250" y="450150"/>
            <a:ext cx="5878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0" name="Google Shape;4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9"/>
          <p:cNvSpPr/>
          <p:nvPr/>
        </p:nvSpPr>
        <p:spPr>
          <a:xfrm>
            <a:off x="4572000" y="-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3" name="Google Shape;43;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4" name="Google Shape;44;p9"/>
          <p:cNvSpPr txBox="1">
            <a:spLocks noGrp="1"/>
          </p:cNvSpPr>
          <p:nvPr>
            <p:ph type="title"/>
          </p:nvPr>
        </p:nvSpPr>
        <p:spPr>
          <a:xfrm>
            <a:off x="265500" y="929275"/>
            <a:ext cx="4045200" cy="17862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a:endParaRPr/>
          </a:p>
        </p:txBody>
      </p:sp>
      <p:sp>
        <p:nvSpPr>
          <p:cNvPr id="45" name="Google Shape;45;p9"/>
          <p:cNvSpPr txBox="1">
            <a:spLocks noGrp="1"/>
          </p:cNvSpPr>
          <p:nvPr>
            <p:ph type="subTitle" idx="1"/>
          </p:nvPr>
        </p:nvSpPr>
        <p:spPr>
          <a:xfrm>
            <a:off x="265500" y="2769001"/>
            <a:ext cx="4045200" cy="1574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a:endParaRPr/>
          </a:p>
        </p:txBody>
      </p:sp>
      <p:sp>
        <p:nvSpPr>
          <p:cNvPr id="46" name="Google Shape;46;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7" name="Google Shape;47;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8"/>
        <p:cNvGrpSpPr/>
        <p:nvPr/>
      </p:nvGrpSpPr>
      <p:grpSpPr>
        <a:xfrm>
          <a:off x="0" y="0"/>
          <a:ext cx="0" cy="0"/>
          <a:chOff x="0" y="0"/>
          <a:chExt cx="0" cy="0"/>
        </a:xfrm>
      </p:grpSpPr>
      <p:sp>
        <p:nvSpPr>
          <p:cNvPr id="49" name="Google Shape;49;p10"/>
          <p:cNvSpPr txBox="1">
            <a:spLocks noGrp="1"/>
          </p:cNvSpPr>
          <p:nvPr>
            <p:ph type="body" idx="1"/>
          </p:nvPr>
        </p:nvSpPr>
        <p:spPr>
          <a:xfrm>
            <a:off x="319500" y="42189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a:endParaRPr/>
          </a:p>
        </p:txBody>
      </p:sp>
      <p:sp>
        <p:nvSpPr>
          <p:cNvPr id="50" name="Google Shape;50;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lux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15925"/>
            <a:ext cx="8520600" cy="831300"/>
          </a:xfrm>
          <a:prstGeom prst="rect">
            <a:avLst/>
          </a:prstGeom>
          <a:noFill/>
          <a:ln>
            <a:noFill/>
          </a:ln>
        </p:spPr>
        <p:txBody>
          <a:bodyPr spcFirstLastPara="1" wrap="square" lIns="91425" tIns="91425" rIns="91425" bIns="91425" anchor="b" anchorCtr="0">
            <a:normAutofit/>
          </a:bodyPr>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a:endParaRPr/>
          </a:p>
        </p:txBody>
      </p:sp>
      <p:sp>
        <p:nvSpPr>
          <p:cNvPr id="7" name="Google Shape;7;p1"/>
          <p:cNvSpPr txBox="1">
            <a:spLocks noGrp="1"/>
          </p:cNvSpPr>
          <p:nvPr>
            <p:ph type="body" idx="1"/>
          </p:nvPr>
        </p:nvSpPr>
        <p:spPr>
          <a:xfrm>
            <a:off x="311700" y="1225225"/>
            <a:ext cx="8520600" cy="3354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marL="914400" lvl="1"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marL="1371600" lvl="2"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marL="1828800" lvl="3"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marL="2286000" lvl="4"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marL="2743200" lvl="5"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marL="3200400" lvl="6"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marL="3657600" lvl="7"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marL="4114800" lvl="8" indent="-31750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seattlecentral.padlet.org/morganowens3/culturally-sustaining-pedagogy-tag2vpoyuah3yh9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hyperlink" Target="https://docs.google.com/document/d/1V8iFvPFiJoVechtO-s1huoPXSn7XG-71hUKmuB41gak/edit?usp=sharing" TargetMode="External"/><Relationship Id="rId4" Type="http://schemas.openxmlformats.org/officeDocument/2006/relationships/hyperlink" Target="https://docs.google.com/document/d/1hPLGYpjjPzt8mMIk8wLljPTSYLPVRuV-t16Bj-uBxkg/edit?usp=sharin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docs.google.com/document/d/1Nj4o8F3dJrX9Yxbk1ziDG8fCeYesXdCJrFBeBdL8_B4/edit?usp=sharing"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docs.google.com/document/d/1o4fJiEaRUPMWMShznENU7IhJGI5gbgwFMGDF7H9NsBM/edit?usp=shar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3"/>
          <p:cNvSpPr txBox="1">
            <a:spLocks noGrp="1"/>
          </p:cNvSpPr>
          <p:nvPr>
            <p:ph type="ctrTitle"/>
          </p:nvPr>
        </p:nvSpPr>
        <p:spPr>
          <a:xfrm>
            <a:off x="3044700" y="1444255"/>
            <a:ext cx="3054600" cy="15372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b="1" i="1"/>
              <a:t>Against</a:t>
            </a:r>
            <a:r>
              <a:rPr lang="en"/>
              <a:t> </a:t>
            </a:r>
            <a:endParaRPr/>
          </a:p>
          <a:p>
            <a:pPr marL="0" lvl="0" indent="0" algn="ctr" rtl="0">
              <a:spcBef>
                <a:spcPts val="0"/>
              </a:spcBef>
              <a:spcAft>
                <a:spcPts val="0"/>
              </a:spcAft>
              <a:buNone/>
            </a:pPr>
            <a:r>
              <a:rPr lang="en"/>
              <a:t>Checking the Box</a:t>
            </a:r>
            <a:endParaRPr/>
          </a:p>
        </p:txBody>
      </p:sp>
      <p:sp>
        <p:nvSpPr>
          <p:cNvPr id="63" name="Google Shape;63;p13"/>
          <p:cNvSpPr txBox="1">
            <a:spLocks noGrp="1"/>
          </p:cNvSpPr>
          <p:nvPr>
            <p:ph type="subTitle" idx="1"/>
          </p:nvPr>
        </p:nvSpPr>
        <p:spPr>
          <a:xfrm>
            <a:off x="3044700" y="3116580"/>
            <a:ext cx="3054600" cy="701400"/>
          </a:xfrm>
          <a:prstGeom prst="rect">
            <a:avLst/>
          </a:prstGeom>
        </p:spPr>
        <p:txBody>
          <a:bodyPr spcFirstLastPara="1" wrap="square" lIns="91425" tIns="91425" rIns="91425" bIns="91425" anchor="t" anchorCtr="0">
            <a:normAutofit lnSpcReduction="20000"/>
          </a:bodyPr>
          <a:lstStyle/>
          <a:p>
            <a:pPr marL="0" lvl="0" indent="0" algn="ctr" rtl="0">
              <a:spcBef>
                <a:spcPts val="0"/>
              </a:spcBef>
              <a:spcAft>
                <a:spcPts val="0"/>
              </a:spcAft>
              <a:buNone/>
            </a:pPr>
            <a:r>
              <a:rPr lang="en"/>
              <a:t>Flexible Strategies for Practicing Culturally Sustaining Pedagogy</a:t>
            </a:r>
            <a:endParaRPr/>
          </a:p>
        </p:txBody>
      </p:sp>
      <p:pic>
        <p:nvPicPr>
          <p:cNvPr id="64" name="Google Shape;64;p13" descr="QR code"/>
          <p:cNvPicPr preferRelativeResize="0"/>
          <p:nvPr/>
        </p:nvPicPr>
        <p:blipFill>
          <a:blip r:embed="rId3">
            <a:alphaModFix/>
          </a:blip>
          <a:stretch>
            <a:fillRect/>
          </a:stretch>
        </p:blipFill>
        <p:spPr>
          <a:xfrm>
            <a:off x="7257925" y="3268525"/>
            <a:ext cx="1619475" cy="1619475"/>
          </a:xfrm>
          <a:prstGeom prst="rect">
            <a:avLst/>
          </a:prstGeom>
          <a:noFill/>
          <a:ln>
            <a:noFill/>
          </a:ln>
        </p:spPr>
      </p:pic>
      <p:sp>
        <p:nvSpPr>
          <p:cNvPr id="65" name="Google Shape;65;p13"/>
          <p:cNvSpPr txBox="1"/>
          <p:nvPr/>
        </p:nvSpPr>
        <p:spPr>
          <a:xfrm>
            <a:off x="7056212" y="2770375"/>
            <a:ext cx="2022900" cy="346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500">
                <a:solidFill>
                  <a:srgbClr val="FF0000"/>
                </a:solidFill>
                <a:latin typeface="Economica"/>
                <a:ea typeface="Economica"/>
                <a:cs typeface="Economica"/>
                <a:sym typeface="Economica"/>
              </a:rPr>
              <a:t>Scan code to open these slides:</a:t>
            </a:r>
            <a:endParaRPr sz="1500">
              <a:solidFill>
                <a:srgbClr val="FF0000"/>
              </a:solidFill>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2"/>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b="1"/>
              <a:t>Connection: Sharing</a:t>
            </a:r>
            <a:endParaRPr sz="2000" b="1"/>
          </a:p>
        </p:txBody>
      </p:sp>
      <p:sp>
        <p:nvSpPr>
          <p:cNvPr id="129" name="Google Shape;129;p22"/>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457200" lvl="0" indent="0" algn="l" rtl="0">
              <a:lnSpc>
                <a:spcPct val="100000"/>
              </a:lnSpc>
              <a:spcBef>
                <a:spcPts val="0"/>
              </a:spcBef>
              <a:spcAft>
                <a:spcPts val="0"/>
              </a:spcAft>
              <a:buNone/>
            </a:pPr>
            <a:endParaRPr sz="2000">
              <a:latin typeface="Economica"/>
              <a:ea typeface="Economica"/>
              <a:cs typeface="Economica"/>
              <a:sym typeface="Economica"/>
            </a:endParaRPr>
          </a:p>
          <a:p>
            <a:pPr marL="457200" lvl="0" indent="0" algn="l" rtl="0">
              <a:lnSpc>
                <a:spcPct val="100000"/>
              </a:lnSpc>
              <a:spcBef>
                <a:spcPts val="0"/>
              </a:spcBef>
              <a:spcAft>
                <a:spcPts val="0"/>
              </a:spcAft>
              <a:buNone/>
            </a:pPr>
            <a:endParaRPr sz="2000">
              <a:latin typeface="Economica"/>
              <a:ea typeface="Economica"/>
              <a:cs typeface="Economica"/>
              <a:sym typeface="Economica"/>
            </a:endParaRPr>
          </a:p>
          <a:p>
            <a:pPr marL="457200" lvl="0" indent="-368300" algn="l" rtl="0">
              <a:lnSpc>
                <a:spcPct val="100000"/>
              </a:lnSpc>
              <a:spcBef>
                <a:spcPts val="0"/>
              </a:spcBef>
              <a:spcAft>
                <a:spcPts val="0"/>
              </a:spcAft>
              <a:buSzPts val="2200"/>
              <a:buFont typeface="Economica"/>
              <a:buChar char="●"/>
            </a:pPr>
            <a:r>
              <a:rPr lang="en" sz="2200">
                <a:latin typeface="Economica"/>
                <a:ea typeface="Economica"/>
                <a:cs typeface="Economica"/>
                <a:sym typeface="Economica"/>
              </a:rPr>
              <a:t>Please feel welcome and supported to share your mini-assessment plan.</a:t>
            </a:r>
            <a:endParaRPr sz="2200" u="sng">
              <a:latin typeface="Economica"/>
              <a:ea typeface="Economica"/>
              <a:cs typeface="Economica"/>
              <a:sym typeface="Economica"/>
            </a:endParaRPr>
          </a:p>
          <a:p>
            <a:pPr marL="457200" lvl="0" indent="0" algn="l" rtl="0">
              <a:lnSpc>
                <a:spcPct val="100000"/>
              </a:lnSpc>
              <a:spcBef>
                <a:spcPts val="0"/>
              </a:spcBef>
              <a:spcAft>
                <a:spcPts val="0"/>
              </a:spcAft>
              <a:buNone/>
            </a:pPr>
            <a:endParaRPr sz="2200" u="sng">
              <a:latin typeface="Economica"/>
              <a:ea typeface="Economica"/>
              <a:cs typeface="Economica"/>
              <a:sym typeface="Economica"/>
            </a:endParaRPr>
          </a:p>
          <a:p>
            <a:pPr marL="457200" lvl="0" indent="-368300" algn="l" rtl="0">
              <a:lnSpc>
                <a:spcPct val="100000"/>
              </a:lnSpc>
              <a:spcBef>
                <a:spcPts val="0"/>
              </a:spcBef>
              <a:spcAft>
                <a:spcPts val="0"/>
              </a:spcAft>
              <a:buSzPts val="2200"/>
              <a:buFont typeface="Economica"/>
              <a:buChar char="●"/>
            </a:pPr>
            <a:r>
              <a:rPr lang="en" sz="2200">
                <a:latin typeface="Economica"/>
                <a:ea typeface="Economica"/>
                <a:cs typeface="Economica"/>
                <a:sym typeface="Economica"/>
              </a:rPr>
              <a:t>Please feel welcome and supported to check in with us and/or each other this fall:</a:t>
            </a:r>
            <a:endParaRPr sz="2200">
              <a:latin typeface="Economica"/>
              <a:ea typeface="Economica"/>
              <a:cs typeface="Economica"/>
              <a:sym typeface="Economica"/>
            </a:endParaRPr>
          </a:p>
          <a:p>
            <a:pPr marL="914400" lvl="1" indent="-368300" algn="l" rtl="0">
              <a:lnSpc>
                <a:spcPct val="100000"/>
              </a:lnSpc>
              <a:spcBef>
                <a:spcPts val="0"/>
              </a:spcBef>
              <a:spcAft>
                <a:spcPts val="0"/>
              </a:spcAft>
              <a:buSzPts val="2200"/>
              <a:buFont typeface="Economica"/>
              <a:buChar char="○"/>
            </a:pPr>
            <a:r>
              <a:rPr lang="en" sz="2200">
                <a:latin typeface="Economica"/>
                <a:ea typeface="Economica"/>
                <a:cs typeface="Economica"/>
                <a:sym typeface="Economica"/>
              </a:rPr>
              <a:t>morgan.owens@seattlecolleges.edu</a:t>
            </a:r>
            <a:endParaRPr sz="2200">
              <a:latin typeface="Economica"/>
              <a:ea typeface="Economica"/>
              <a:cs typeface="Economica"/>
              <a:sym typeface="Economica"/>
            </a:endParaRPr>
          </a:p>
          <a:p>
            <a:pPr marL="914400" lvl="1" indent="-368300" algn="l" rtl="0">
              <a:lnSpc>
                <a:spcPct val="100000"/>
              </a:lnSpc>
              <a:spcBef>
                <a:spcPts val="0"/>
              </a:spcBef>
              <a:spcAft>
                <a:spcPts val="0"/>
              </a:spcAft>
              <a:buSzPts val="2200"/>
              <a:buFont typeface="Economica"/>
              <a:buChar char="○"/>
            </a:pPr>
            <a:r>
              <a:rPr lang="en" sz="2200">
                <a:latin typeface="Economica"/>
                <a:ea typeface="Economica"/>
                <a:cs typeface="Economica"/>
                <a:sym typeface="Economica"/>
              </a:rPr>
              <a:t>jacob.galfano@gmail.com</a:t>
            </a:r>
            <a:endParaRPr sz="2200">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b="1"/>
              <a:t>Session Agenda</a:t>
            </a:r>
            <a:endParaRPr b="1"/>
          </a:p>
        </p:txBody>
      </p:sp>
      <p:graphicFrame>
        <p:nvGraphicFramePr>
          <p:cNvPr id="71" name="Google Shape;71;p14"/>
          <p:cNvGraphicFramePr/>
          <p:nvPr>
            <p:extLst>
              <p:ext uri="{D42A27DB-BD31-4B8C-83A1-F6EECF244321}">
                <p14:modId xmlns:p14="http://schemas.microsoft.com/office/powerpoint/2010/main" val="2274356934"/>
              </p:ext>
            </p:extLst>
          </p:nvPr>
        </p:nvGraphicFramePr>
        <p:xfrm>
          <a:off x="441375" y="1314450"/>
          <a:ext cx="8312675" cy="3413550"/>
        </p:xfrm>
        <a:graphic>
          <a:graphicData uri="http://schemas.openxmlformats.org/drawingml/2006/table">
            <a:tbl>
              <a:tblPr firstRow="1">
                <a:noFill/>
                <a:tableStyleId>{D0C62ED8-BB0C-4831-A93A-35BA2C3EB1B8}</a:tableStyleId>
              </a:tblPr>
              <a:tblGrid>
                <a:gridCol w="1505850">
                  <a:extLst>
                    <a:ext uri="{9D8B030D-6E8A-4147-A177-3AD203B41FA5}">
                      <a16:colId xmlns:a16="http://schemas.microsoft.com/office/drawing/2014/main" val="20000"/>
                    </a:ext>
                  </a:extLst>
                </a:gridCol>
                <a:gridCol w="6806825">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 sz="2000" b="1">
                          <a:latin typeface="Economica"/>
                          <a:ea typeface="Economica"/>
                          <a:cs typeface="Economica"/>
                          <a:sym typeface="Economica"/>
                        </a:rPr>
                        <a:t>9:40</a:t>
                      </a:r>
                      <a:endParaRPr sz="2000" b="1">
                        <a:latin typeface="Economica"/>
                        <a:ea typeface="Economica"/>
                        <a:cs typeface="Economica"/>
                        <a:sym typeface="Economica"/>
                      </a:endParaRPr>
                    </a:p>
                  </a:txBody>
                  <a:tcPr marL="91425" marR="91425" marT="91425" marB="91425"/>
                </a:tc>
                <a:tc>
                  <a:txBody>
                    <a:bodyPr/>
                    <a:lstStyle/>
                    <a:p>
                      <a:pPr marL="0" lvl="0" indent="0" algn="l" rtl="0">
                        <a:spcBef>
                          <a:spcPts val="0"/>
                        </a:spcBef>
                        <a:spcAft>
                          <a:spcPts val="0"/>
                        </a:spcAft>
                        <a:buNone/>
                      </a:pPr>
                      <a:r>
                        <a:rPr lang="en" sz="2000">
                          <a:latin typeface="Economica"/>
                          <a:ea typeface="Economica"/>
                          <a:cs typeface="Economica"/>
                          <a:sym typeface="Economica"/>
                        </a:rPr>
                        <a:t>Welcome and Session Overview</a:t>
                      </a:r>
                      <a:endParaRPr sz="2000">
                        <a:latin typeface="Economica"/>
                        <a:ea typeface="Economica"/>
                        <a:cs typeface="Economica"/>
                        <a:sym typeface="Economica"/>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 sz="2000" b="1">
                          <a:latin typeface="Economica"/>
                          <a:ea typeface="Economica"/>
                          <a:cs typeface="Economica"/>
                          <a:sym typeface="Economica"/>
                        </a:rPr>
                        <a:t>9:45</a:t>
                      </a:r>
                      <a:endParaRPr sz="2000" b="1">
                        <a:latin typeface="Economica"/>
                        <a:ea typeface="Economica"/>
                        <a:cs typeface="Economica"/>
                        <a:sym typeface="Economica"/>
                      </a:endParaRPr>
                    </a:p>
                  </a:txBody>
                  <a:tcPr marL="91425" marR="91425" marT="91425" marB="91425"/>
                </a:tc>
                <a:tc>
                  <a:txBody>
                    <a:bodyPr/>
                    <a:lstStyle/>
                    <a:p>
                      <a:pPr marL="0" lvl="0" indent="0" algn="l" rtl="0">
                        <a:spcBef>
                          <a:spcPts val="0"/>
                        </a:spcBef>
                        <a:spcAft>
                          <a:spcPts val="0"/>
                        </a:spcAft>
                        <a:buNone/>
                      </a:pPr>
                      <a:r>
                        <a:rPr lang="en" sz="2000">
                          <a:latin typeface="Economica"/>
                          <a:ea typeface="Economica"/>
                          <a:cs typeface="Economica"/>
                          <a:sym typeface="Economica"/>
                        </a:rPr>
                        <a:t>Connection: Grounding</a:t>
                      </a:r>
                      <a:endParaRPr sz="2000">
                        <a:latin typeface="Economica"/>
                        <a:ea typeface="Economica"/>
                        <a:cs typeface="Economica"/>
                        <a:sym typeface="Economica"/>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en" sz="2000" b="1">
                          <a:latin typeface="Economica"/>
                          <a:ea typeface="Economica"/>
                          <a:cs typeface="Economica"/>
                          <a:sym typeface="Economica"/>
                        </a:rPr>
                        <a:t>9:50</a:t>
                      </a:r>
                      <a:endParaRPr sz="2000" b="1">
                        <a:latin typeface="Economica"/>
                        <a:ea typeface="Economica"/>
                        <a:cs typeface="Economica"/>
                        <a:sym typeface="Economica"/>
                      </a:endParaRPr>
                    </a:p>
                  </a:txBody>
                  <a:tcPr marL="91425" marR="91425" marT="91425" marB="91425"/>
                </a:tc>
                <a:tc>
                  <a:txBody>
                    <a:bodyPr/>
                    <a:lstStyle/>
                    <a:p>
                      <a:pPr marL="0" lvl="0" indent="0" algn="l" rtl="0">
                        <a:spcBef>
                          <a:spcPts val="0"/>
                        </a:spcBef>
                        <a:spcAft>
                          <a:spcPts val="0"/>
                        </a:spcAft>
                        <a:buNone/>
                      </a:pPr>
                      <a:r>
                        <a:rPr lang="en" sz="2000">
                          <a:latin typeface="Economica"/>
                          <a:ea typeface="Economica"/>
                          <a:cs typeface="Economica"/>
                          <a:sym typeface="Economica"/>
                        </a:rPr>
                        <a:t>Why Culturally Sustaining Pedagogy?</a:t>
                      </a:r>
                      <a:endParaRPr sz="2000">
                        <a:latin typeface="Economica"/>
                        <a:ea typeface="Economica"/>
                        <a:cs typeface="Economica"/>
                        <a:sym typeface="Economica"/>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ctr" rtl="0">
                        <a:spcBef>
                          <a:spcPts val="0"/>
                        </a:spcBef>
                        <a:spcAft>
                          <a:spcPts val="0"/>
                        </a:spcAft>
                        <a:buNone/>
                      </a:pPr>
                      <a:r>
                        <a:rPr lang="en" sz="2000" b="1">
                          <a:latin typeface="Economica"/>
                          <a:ea typeface="Economica"/>
                          <a:cs typeface="Economica"/>
                          <a:sym typeface="Economica"/>
                        </a:rPr>
                        <a:t>10:05</a:t>
                      </a:r>
                      <a:endParaRPr sz="2000" b="1">
                        <a:latin typeface="Economica"/>
                        <a:ea typeface="Economica"/>
                        <a:cs typeface="Economica"/>
                        <a:sym typeface="Economica"/>
                      </a:endParaRPr>
                    </a:p>
                  </a:txBody>
                  <a:tcPr marL="91425" marR="91425" marT="91425" marB="91425"/>
                </a:tc>
                <a:tc>
                  <a:txBody>
                    <a:bodyPr/>
                    <a:lstStyle/>
                    <a:p>
                      <a:pPr marL="0" lvl="0" indent="0" algn="l" rtl="0">
                        <a:spcBef>
                          <a:spcPts val="0"/>
                        </a:spcBef>
                        <a:spcAft>
                          <a:spcPts val="0"/>
                        </a:spcAft>
                        <a:buNone/>
                      </a:pPr>
                      <a:r>
                        <a:rPr lang="en" sz="2000">
                          <a:latin typeface="Economica"/>
                          <a:ea typeface="Economica"/>
                          <a:cs typeface="Economica"/>
                          <a:sym typeface="Economica"/>
                        </a:rPr>
                        <a:t>A Note About our Pathways</a:t>
                      </a:r>
                      <a:endParaRPr sz="2000">
                        <a:latin typeface="Economica"/>
                        <a:ea typeface="Economica"/>
                        <a:cs typeface="Economica"/>
                        <a:sym typeface="Economica"/>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ctr" rtl="0">
                        <a:spcBef>
                          <a:spcPts val="0"/>
                        </a:spcBef>
                        <a:spcAft>
                          <a:spcPts val="0"/>
                        </a:spcAft>
                        <a:buNone/>
                      </a:pPr>
                      <a:r>
                        <a:rPr lang="en" sz="2000" b="1">
                          <a:latin typeface="Economica"/>
                          <a:ea typeface="Economica"/>
                          <a:cs typeface="Economica"/>
                          <a:sym typeface="Economica"/>
                        </a:rPr>
                        <a:t>10:10</a:t>
                      </a:r>
                      <a:endParaRPr sz="2000" b="1">
                        <a:latin typeface="Economica"/>
                        <a:ea typeface="Economica"/>
                        <a:cs typeface="Economica"/>
                        <a:sym typeface="Economica"/>
                      </a:endParaRPr>
                    </a:p>
                  </a:txBody>
                  <a:tcPr marL="91425" marR="91425" marT="91425" marB="91425"/>
                </a:tc>
                <a:tc>
                  <a:txBody>
                    <a:bodyPr/>
                    <a:lstStyle/>
                    <a:p>
                      <a:pPr marL="0" lvl="0" indent="0" algn="l" rtl="0">
                        <a:spcBef>
                          <a:spcPts val="0"/>
                        </a:spcBef>
                        <a:spcAft>
                          <a:spcPts val="0"/>
                        </a:spcAft>
                        <a:buNone/>
                      </a:pPr>
                      <a:r>
                        <a:rPr lang="en" sz="2000">
                          <a:latin typeface="Economica"/>
                          <a:ea typeface="Economica"/>
                          <a:cs typeface="Economica"/>
                          <a:sym typeface="Economica"/>
                        </a:rPr>
                        <a:t>The Culturally Responsive Scorecard: Collaborative Annotation</a:t>
                      </a:r>
                      <a:endParaRPr sz="2000">
                        <a:latin typeface="Economica"/>
                        <a:ea typeface="Economica"/>
                        <a:cs typeface="Economica"/>
                        <a:sym typeface="Economica"/>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algn="ctr" rtl="0">
                        <a:spcBef>
                          <a:spcPts val="0"/>
                        </a:spcBef>
                        <a:spcAft>
                          <a:spcPts val="0"/>
                        </a:spcAft>
                        <a:buNone/>
                      </a:pPr>
                      <a:r>
                        <a:rPr lang="en" sz="2000" b="1">
                          <a:latin typeface="Economica"/>
                          <a:ea typeface="Economica"/>
                          <a:cs typeface="Economica"/>
                          <a:sym typeface="Economica"/>
                        </a:rPr>
                        <a:t>10:40</a:t>
                      </a:r>
                      <a:endParaRPr sz="2000" b="1">
                        <a:latin typeface="Economica"/>
                        <a:ea typeface="Economica"/>
                        <a:cs typeface="Economica"/>
                        <a:sym typeface="Economica"/>
                      </a:endParaRPr>
                    </a:p>
                  </a:txBody>
                  <a:tcPr marL="91425" marR="91425" marT="91425" marB="91425"/>
                </a:tc>
                <a:tc>
                  <a:txBody>
                    <a:bodyPr/>
                    <a:lstStyle/>
                    <a:p>
                      <a:pPr marL="0" lvl="0" indent="0" algn="l" rtl="0">
                        <a:spcBef>
                          <a:spcPts val="0"/>
                        </a:spcBef>
                        <a:spcAft>
                          <a:spcPts val="0"/>
                        </a:spcAft>
                        <a:buNone/>
                      </a:pPr>
                      <a:r>
                        <a:rPr lang="en" sz="2000">
                          <a:latin typeface="Economica"/>
                          <a:ea typeface="Economica"/>
                          <a:cs typeface="Economica"/>
                          <a:sym typeface="Economica"/>
                        </a:rPr>
                        <a:t>Creating Your Mini-Assessment Plan</a:t>
                      </a:r>
                      <a:endParaRPr sz="2000">
                        <a:latin typeface="Economica"/>
                        <a:ea typeface="Economica"/>
                        <a:cs typeface="Economica"/>
                        <a:sym typeface="Economica"/>
                      </a:endParaRPr>
                    </a:p>
                  </a:txBody>
                  <a:tcPr marL="91425" marR="91425" marT="91425" marB="91425"/>
                </a:tc>
                <a:extLst>
                  <a:ext uri="{0D108BD9-81ED-4DB2-BD59-A6C34878D82A}">
                    <a16:rowId xmlns:a16="http://schemas.microsoft.com/office/drawing/2014/main" val="10005"/>
                  </a:ext>
                </a:extLst>
              </a:tr>
              <a:tr h="381000">
                <a:tc>
                  <a:txBody>
                    <a:bodyPr/>
                    <a:lstStyle/>
                    <a:p>
                      <a:pPr marL="0" lvl="0" indent="0" algn="ctr" rtl="0">
                        <a:spcBef>
                          <a:spcPts val="0"/>
                        </a:spcBef>
                        <a:spcAft>
                          <a:spcPts val="0"/>
                        </a:spcAft>
                        <a:buNone/>
                      </a:pPr>
                      <a:r>
                        <a:rPr lang="en" sz="2000" b="1">
                          <a:latin typeface="Economica"/>
                          <a:ea typeface="Economica"/>
                          <a:cs typeface="Economica"/>
                          <a:sym typeface="Economica"/>
                        </a:rPr>
                        <a:t>11:00</a:t>
                      </a:r>
                      <a:endParaRPr sz="2000" b="1">
                        <a:latin typeface="Economica"/>
                        <a:ea typeface="Economica"/>
                        <a:cs typeface="Economica"/>
                        <a:sym typeface="Economica"/>
                      </a:endParaRPr>
                    </a:p>
                  </a:txBody>
                  <a:tcPr marL="91425" marR="91425" marT="91425" marB="91425"/>
                </a:tc>
                <a:tc>
                  <a:txBody>
                    <a:bodyPr/>
                    <a:lstStyle/>
                    <a:p>
                      <a:pPr marL="0" lvl="0" indent="0" algn="l" rtl="0">
                        <a:spcBef>
                          <a:spcPts val="0"/>
                        </a:spcBef>
                        <a:spcAft>
                          <a:spcPts val="0"/>
                        </a:spcAft>
                        <a:buNone/>
                      </a:pPr>
                      <a:r>
                        <a:rPr lang="en" sz="2000" dirty="0">
                          <a:latin typeface="Economica"/>
                          <a:ea typeface="Economica"/>
                          <a:cs typeface="Economica"/>
                          <a:sym typeface="Economica"/>
                        </a:rPr>
                        <a:t>Connection: Sharing</a:t>
                      </a:r>
                      <a:endParaRPr sz="2000" dirty="0">
                        <a:latin typeface="Economica"/>
                        <a:ea typeface="Economica"/>
                        <a:cs typeface="Economica"/>
                        <a:sym typeface="Economica"/>
                      </a:endParaRPr>
                    </a:p>
                  </a:txBody>
                  <a:tcPr marL="91425" marR="91425" marT="91425" marB="91425"/>
                </a:tc>
                <a:extLst>
                  <a:ext uri="{0D108BD9-81ED-4DB2-BD59-A6C34878D82A}">
                    <a16:rowId xmlns:a16="http://schemas.microsoft.com/office/drawing/2014/main" val="1000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5"/>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b="1"/>
              <a:t>Connection: Grounding</a:t>
            </a:r>
            <a:endParaRPr sz="2000" b="1"/>
          </a:p>
        </p:txBody>
      </p:sp>
      <p:sp>
        <p:nvSpPr>
          <p:cNvPr id="77" name="Google Shape;77;p15"/>
          <p:cNvSpPr txBox="1">
            <a:spLocks noGrp="1"/>
          </p:cNvSpPr>
          <p:nvPr>
            <p:ph type="body" idx="1"/>
          </p:nvPr>
        </p:nvSpPr>
        <p:spPr>
          <a:xfrm>
            <a:off x="311700" y="1225225"/>
            <a:ext cx="8520600" cy="3354000"/>
          </a:xfrm>
          <a:prstGeom prst="rect">
            <a:avLst/>
          </a:prstGeom>
        </p:spPr>
        <p:txBody>
          <a:bodyPr spcFirstLastPara="1" wrap="square" lIns="91425" tIns="91425" rIns="91425" bIns="91425" anchor="t" anchorCtr="0">
            <a:normAutofit/>
          </a:bodyPr>
          <a:lstStyle/>
          <a:p>
            <a:pPr marL="457200" lvl="0" indent="0" algn="l" rtl="0">
              <a:lnSpc>
                <a:spcPct val="100000"/>
              </a:lnSpc>
              <a:spcBef>
                <a:spcPts val="0"/>
              </a:spcBef>
              <a:spcAft>
                <a:spcPts val="0"/>
              </a:spcAft>
              <a:buNone/>
            </a:pPr>
            <a:endParaRPr sz="2000">
              <a:latin typeface="Economica"/>
              <a:ea typeface="Economica"/>
              <a:cs typeface="Economica"/>
              <a:sym typeface="Economica"/>
            </a:endParaRPr>
          </a:p>
          <a:p>
            <a:pPr marL="457200" lvl="0" indent="0" algn="l" rtl="0">
              <a:lnSpc>
                <a:spcPct val="100000"/>
              </a:lnSpc>
              <a:spcBef>
                <a:spcPts val="0"/>
              </a:spcBef>
              <a:spcAft>
                <a:spcPts val="0"/>
              </a:spcAft>
              <a:buNone/>
            </a:pPr>
            <a:endParaRPr sz="2000">
              <a:latin typeface="Economica"/>
              <a:ea typeface="Economica"/>
              <a:cs typeface="Economica"/>
              <a:sym typeface="Economica"/>
            </a:endParaRPr>
          </a:p>
          <a:p>
            <a:pPr marL="457200" lvl="0" indent="-368300" algn="l" rtl="0">
              <a:lnSpc>
                <a:spcPct val="100000"/>
              </a:lnSpc>
              <a:spcBef>
                <a:spcPts val="0"/>
              </a:spcBef>
              <a:spcAft>
                <a:spcPts val="0"/>
              </a:spcAft>
              <a:buSzPts val="2200"/>
              <a:buFont typeface="Economica"/>
              <a:buChar char="●"/>
            </a:pPr>
            <a:r>
              <a:rPr lang="en" sz="2200">
                <a:latin typeface="Economica"/>
                <a:ea typeface="Economica"/>
                <a:cs typeface="Economica"/>
                <a:sym typeface="Economica"/>
              </a:rPr>
              <a:t>Where and/or what are you teaching this academic year? </a:t>
            </a:r>
            <a:r>
              <a:rPr lang="en" sz="2200" u="sng">
                <a:latin typeface="Economica"/>
                <a:ea typeface="Economica"/>
                <a:cs typeface="Economica"/>
                <a:sym typeface="Economica"/>
              </a:rPr>
              <a:t>OR</a:t>
            </a:r>
            <a:endParaRPr sz="2200" u="sng">
              <a:latin typeface="Economica"/>
              <a:ea typeface="Economica"/>
              <a:cs typeface="Economica"/>
              <a:sym typeface="Economica"/>
            </a:endParaRPr>
          </a:p>
          <a:p>
            <a:pPr marL="457200" lvl="0" indent="0" algn="l" rtl="0">
              <a:lnSpc>
                <a:spcPct val="100000"/>
              </a:lnSpc>
              <a:spcBef>
                <a:spcPts val="0"/>
              </a:spcBef>
              <a:spcAft>
                <a:spcPts val="0"/>
              </a:spcAft>
              <a:buNone/>
            </a:pPr>
            <a:endParaRPr sz="2200" u="sng">
              <a:latin typeface="Economica"/>
              <a:ea typeface="Economica"/>
              <a:cs typeface="Economica"/>
              <a:sym typeface="Economica"/>
            </a:endParaRPr>
          </a:p>
          <a:p>
            <a:pPr marL="457200" lvl="0" indent="-368300" algn="l" rtl="0">
              <a:lnSpc>
                <a:spcPct val="100000"/>
              </a:lnSpc>
              <a:spcBef>
                <a:spcPts val="0"/>
              </a:spcBef>
              <a:spcAft>
                <a:spcPts val="0"/>
              </a:spcAft>
              <a:buSzPts val="2200"/>
              <a:buFont typeface="Economica"/>
              <a:buChar char="●"/>
            </a:pPr>
            <a:r>
              <a:rPr lang="en" sz="2200">
                <a:latin typeface="Economica"/>
                <a:ea typeface="Economica"/>
                <a:cs typeface="Economica"/>
                <a:sym typeface="Economica"/>
              </a:rPr>
              <a:t>What is something that you’re looking forward to for the rest of this summer?  </a:t>
            </a:r>
            <a:r>
              <a:rPr lang="en" sz="2200" u="sng">
                <a:latin typeface="Economica"/>
                <a:ea typeface="Economica"/>
                <a:cs typeface="Economica"/>
                <a:sym typeface="Economica"/>
              </a:rPr>
              <a:t>OR</a:t>
            </a:r>
            <a:r>
              <a:rPr lang="en" sz="2200">
                <a:latin typeface="Economica"/>
                <a:ea typeface="Economica"/>
                <a:cs typeface="Economica"/>
                <a:sym typeface="Economica"/>
              </a:rPr>
              <a:t> </a:t>
            </a:r>
            <a:endParaRPr sz="2200">
              <a:latin typeface="Economica"/>
              <a:ea typeface="Economica"/>
              <a:cs typeface="Economica"/>
              <a:sym typeface="Economica"/>
            </a:endParaRPr>
          </a:p>
          <a:p>
            <a:pPr marL="457200" lvl="0" indent="0" algn="l" rtl="0">
              <a:lnSpc>
                <a:spcPct val="100000"/>
              </a:lnSpc>
              <a:spcBef>
                <a:spcPts val="0"/>
              </a:spcBef>
              <a:spcAft>
                <a:spcPts val="0"/>
              </a:spcAft>
              <a:buNone/>
            </a:pPr>
            <a:endParaRPr sz="2200">
              <a:latin typeface="Economica"/>
              <a:ea typeface="Economica"/>
              <a:cs typeface="Economica"/>
              <a:sym typeface="Economica"/>
            </a:endParaRPr>
          </a:p>
          <a:p>
            <a:pPr marL="457200" lvl="0" indent="-368300" algn="l" rtl="0">
              <a:lnSpc>
                <a:spcPct val="100000"/>
              </a:lnSpc>
              <a:spcBef>
                <a:spcPts val="0"/>
              </a:spcBef>
              <a:spcAft>
                <a:spcPts val="0"/>
              </a:spcAft>
              <a:buSzPts val="2200"/>
              <a:buFont typeface="Economica"/>
              <a:buChar char="●"/>
            </a:pPr>
            <a:r>
              <a:rPr lang="en" sz="2200">
                <a:latin typeface="Economica"/>
                <a:ea typeface="Economica"/>
                <a:cs typeface="Economica"/>
                <a:sym typeface="Economica"/>
              </a:rPr>
              <a:t>What might you take from this conference that you want to carry with you into the academic year ahead?</a:t>
            </a:r>
            <a:endParaRPr sz="2900">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b="1"/>
              <a:t>The Literature</a:t>
            </a:r>
            <a:endParaRPr b="1"/>
          </a:p>
        </p:txBody>
      </p:sp>
      <p:graphicFrame>
        <p:nvGraphicFramePr>
          <p:cNvPr id="83" name="Google Shape;83;p16"/>
          <p:cNvGraphicFramePr/>
          <p:nvPr>
            <p:extLst>
              <p:ext uri="{D42A27DB-BD31-4B8C-83A1-F6EECF244321}">
                <p14:modId xmlns:p14="http://schemas.microsoft.com/office/powerpoint/2010/main" val="2056247228"/>
              </p:ext>
            </p:extLst>
          </p:nvPr>
        </p:nvGraphicFramePr>
        <p:xfrm>
          <a:off x="952525" y="1453219"/>
          <a:ext cx="7238950" cy="2895550"/>
        </p:xfrm>
        <a:graphic>
          <a:graphicData uri="http://schemas.openxmlformats.org/drawingml/2006/table">
            <a:tbl>
              <a:tblPr firstRow="1">
                <a:noFill/>
                <a:tableStyleId>{D0C62ED8-BB0C-4831-A93A-35BA2C3EB1B8}</a:tableStyleId>
              </a:tblPr>
              <a:tblGrid>
                <a:gridCol w="967525">
                  <a:extLst>
                    <a:ext uri="{9D8B030D-6E8A-4147-A177-3AD203B41FA5}">
                      <a16:colId xmlns:a16="http://schemas.microsoft.com/office/drawing/2014/main" val="20000"/>
                    </a:ext>
                  </a:extLst>
                </a:gridCol>
                <a:gridCol w="2090475">
                  <a:extLst>
                    <a:ext uri="{9D8B030D-6E8A-4147-A177-3AD203B41FA5}">
                      <a16:colId xmlns:a16="http://schemas.microsoft.com/office/drawing/2014/main" val="20001"/>
                    </a:ext>
                  </a:extLst>
                </a:gridCol>
                <a:gridCol w="2090475">
                  <a:extLst>
                    <a:ext uri="{9D8B030D-6E8A-4147-A177-3AD203B41FA5}">
                      <a16:colId xmlns:a16="http://schemas.microsoft.com/office/drawing/2014/main" val="20002"/>
                    </a:ext>
                  </a:extLst>
                </a:gridCol>
                <a:gridCol w="2090475">
                  <a:extLst>
                    <a:ext uri="{9D8B030D-6E8A-4147-A177-3AD203B41FA5}">
                      <a16:colId xmlns:a16="http://schemas.microsoft.com/office/drawing/2014/main" val="20003"/>
                    </a:ext>
                  </a:extLst>
                </a:gridCol>
              </a:tblGrid>
              <a:tr h="426700">
                <a:tc>
                  <a:txBody>
                    <a:bodyPr/>
                    <a:lstStyle/>
                    <a:p>
                      <a:pPr marL="0" lvl="0" indent="0" algn="ctr" rtl="0">
                        <a:spcBef>
                          <a:spcPts val="0"/>
                        </a:spcBef>
                        <a:spcAft>
                          <a:spcPts val="0"/>
                        </a:spcAft>
                        <a:buNone/>
                      </a:pPr>
                      <a:r>
                        <a:rPr lang="en" b="1">
                          <a:latin typeface="Economica"/>
                          <a:ea typeface="Economica"/>
                          <a:cs typeface="Economica"/>
                          <a:sym typeface="Economica"/>
                        </a:rPr>
                        <a:t>Framework</a:t>
                      </a:r>
                      <a:endParaRPr b="1">
                        <a:latin typeface="Economica"/>
                        <a:ea typeface="Economica"/>
                        <a:cs typeface="Economica"/>
                        <a:sym typeface="Economica"/>
                      </a:endParaRPr>
                    </a:p>
                  </a:txBody>
                  <a:tcPr marL="91425" marR="91425" marT="91425" marB="91425" anchor="ctr"/>
                </a:tc>
                <a:tc>
                  <a:txBody>
                    <a:bodyPr/>
                    <a:lstStyle/>
                    <a:p>
                      <a:pPr marL="0" lvl="0" indent="0" algn="ctr" rtl="0">
                        <a:spcBef>
                          <a:spcPts val="0"/>
                        </a:spcBef>
                        <a:spcAft>
                          <a:spcPts val="0"/>
                        </a:spcAft>
                        <a:buNone/>
                      </a:pPr>
                      <a:r>
                        <a:rPr lang="en" b="1">
                          <a:latin typeface="Economica"/>
                          <a:ea typeface="Economica"/>
                          <a:cs typeface="Economica"/>
                          <a:sym typeface="Economica"/>
                        </a:rPr>
                        <a:t>Culturally Relevant Pedagogy</a:t>
                      </a:r>
                      <a:endParaRPr b="1">
                        <a:latin typeface="Economica"/>
                        <a:ea typeface="Economica"/>
                        <a:cs typeface="Economica"/>
                        <a:sym typeface="Economica"/>
                      </a:endParaRPr>
                    </a:p>
                  </a:txBody>
                  <a:tcPr marL="91425" marR="91425" marT="91425" marB="91425" anchor="ctr"/>
                </a:tc>
                <a:tc>
                  <a:txBody>
                    <a:bodyPr/>
                    <a:lstStyle/>
                    <a:p>
                      <a:pPr marL="0" lvl="0" indent="0" algn="ctr" rtl="0">
                        <a:spcBef>
                          <a:spcPts val="0"/>
                        </a:spcBef>
                        <a:spcAft>
                          <a:spcPts val="0"/>
                        </a:spcAft>
                        <a:buNone/>
                      </a:pPr>
                      <a:r>
                        <a:rPr lang="en" b="1">
                          <a:solidFill>
                            <a:schemeClr val="dk1"/>
                          </a:solidFill>
                          <a:latin typeface="Economica"/>
                          <a:ea typeface="Economica"/>
                          <a:cs typeface="Economica"/>
                          <a:sym typeface="Economica"/>
                        </a:rPr>
                        <a:t>Culturally Responsive Pedagogy</a:t>
                      </a:r>
                      <a:endParaRPr b="1">
                        <a:latin typeface="Economica"/>
                        <a:ea typeface="Economica"/>
                        <a:cs typeface="Economica"/>
                        <a:sym typeface="Economica"/>
                      </a:endParaRPr>
                    </a:p>
                  </a:txBody>
                  <a:tcPr marL="91425" marR="91425" marT="91425" marB="91425" anchor="ctr"/>
                </a:tc>
                <a:tc>
                  <a:txBody>
                    <a:bodyPr/>
                    <a:lstStyle/>
                    <a:p>
                      <a:pPr marL="0" lvl="0" indent="0" algn="ctr" rtl="0">
                        <a:spcBef>
                          <a:spcPts val="0"/>
                        </a:spcBef>
                        <a:spcAft>
                          <a:spcPts val="0"/>
                        </a:spcAft>
                        <a:buNone/>
                      </a:pPr>
                      <a:r>
                        <a:rPr lang="en" b="1">
                          <a:solidFill>
                            <a:schemeClr val="dk1"/>
                          </a:solidFill>
                          <a:latin typeface="Economica"/>
                          <a:ea typeface="Economica"/>
                          <a:cs typeface="Economica"/>
                          <a:sym typeface="Economica"/>
                        </a:rPr>
                        <a:t>Culturally Sustaining Pedagogy</a:t>
                      </a:r>
                      <a:endParaRPr b="1">
                        <a:latin typeface="Economica"/>
                        <a:ea typeface="Economica"/>
                        <a:cs typeface="Economica"/>
                        <a:sym typeface="Economica"/>
                      </a:endParaRPr>
                    </a:p>
                  </a:txBody>
                  <a:tcPr marL="91425" marR="91425" marT="91425" marB="91425" anchor="ctr"/>
                </a:tc>
                <a:extLst>
                  <a:ext uri="{0D108BD9-81ED-4DB2-BD59-A6C34878D82A}">
                    <a16:rowId xmlns:a16="http://schemas.microsoft.com/office/drawing/2014/main" val="10000"/>
                  </a:ext>
                </a:extLst>
              </a:tr>
              <a:tr h="822950">
                <a:tc>
                  <a:txBody>
                    <a:bodyPr/>
                    <a:lstStyle/>
                    <a:p>
                      <a:pPr marL="0" lvl="0" indent="0" algn="ctr" rtl="0">
                        <a:spcBef>
                          <a:spcPts val="0"/>
                        </a:spcBef>
                        <a:spcAft>
                          <a:spcPts val="0"/>
                        </a:spcAft>
                        <a:buNone/>
                      </a:pPr>
                      <a:r>
                        <a:rPr lang="en" b="1">
                          <a:latin typeface="Economica"/>
                          <a:ea typeface="Economica"/>
                          <a:cs typeface="Economica"/>
                          <a:sym typeface="Economica"/>
                        </a:rPr>
                        <a:t>Scholarship</a:t>
                      </a:r>
                      <a:endParaRPr b="1">
                        <a:latin typeface="Economica"/>
                        <a:ea typeface="Economica"/>
                        <a:cs typeface="Economica"/>
                        <a:sym typeface="Economica"/>
                      </a:endParaRPr>
                    </a:p>
                  </a:txBody>
                  <a:tcPr marL="91425" marR="91425" marT="91425" marB="91425" anchor="ctr"/>
                </a:tc>
                <a:tc>
                  <a:txBody>
                    <a:bodyPr/>
                    <a:lstStyle/>
                    <a:p>
                      <a:pPr marL="0" lvl="0" indent="0" algn="l" rtl="0">
                        <a:spcBef>
                          <a:spcPts val="0"/>
                        </a:spcBef>
                        <a:spcAft>
                          <a:spcPts val="0"/>
                        </a:spcAft>
                        <a:buNone/>
                      </a:pPr>
                      <a:r>
                        <a:rPr lang="en">
                          <a:latin typeface="Economica"/>
                          <a:ea typeface="Economica"/>
                          <a:cs typeface="Economica"/>
                          <a:sym typeface="Economica"/>
                        </a:rPr>
                        <a:t>Dr. Gloria Ladson-Billings, </a:t>
                      </a:r>
                      <a:endParaRPr>
                        <a:latin typeface="Economica"/>
                        <a:ea typeface="Economica"/>
                        <a:cs typeface="Economica"/>
                        <a:sym typeface="Economica"/>
                      </a:endParaRPr>
                    </a:p>
                    <a:p>
                      <a:pPr marL="0" lvl="0" indent="0" algn="l" rtl="0">
                        <a:spcBef>
                          <a:spcPts val="0"/>
                        </a:spcBef>
                        <a:spcAft>
                          <a:spcPts val="0"/>
                        </a:spcAft>
                        <a:buNone/>
                      </a:pPr>
                      <a:r>
                        <a:rPr lang="en">
                          <a:latin typeface="Economica"/>
                          <a:ea typeface="Economica"/>
                          <a:cs typeface="Economica"/>
                          <a:sym typeface="Economica"/>
                        </a:rPr>
                        <a:t>Dr. Luis Moll, et. al.</a:t>
                      </a:r>
                      <a:endParaRPr>
                        <a:latin typeface="Economica"/>
                        <a:ea typeface="Economica"/>
                        <a:cs typeface="Economica"/>
                        <a:sym typeface="Economica"/>
                      </a:endParaRPr>
                    </a:p>
                  </a:txBody>
                  <a:tcPr marL="91425" marR="91425" marT="91425" marB="91425" anchor="ctr"/>
                </a:tc>
                <a:tc>
                  <a:txBody>
                    <a:bodyPr/>
                    <a:lstStyle/>
                    <a:p>
                      <a:pPr marL="0" lvl="0" indent="0" algn="l" rtl="0">
                        <a:spcBef>
                          <a:spcPts val="0"/>
                        </a:spcBef>
                        <a:spcAft>
                          <a:spcPts val="0"/>
                        </a:spcAft>
                        <a:buNone/>
                      </a:pPr>
                      <a:r>
                        <a:rPr lang="en">
                          <a:latin typeface="Economica"/>
                          <a:ea typeface="Economica"/>
                          <a:cs typeface="Economica"/>
                          <a:sym typeface="Economica"/>
                        </a:rPr>
                        <a:t>Geneva Gay, Zaretta Hammond, </a:t>
                      </a:r>
                      <a:endParaRPr>
                        <a:latin typeface="Economica"/>
                        <a:ea typeface="Economica"/>
                        <a:cs typeface="Economica"/>
                        <a:sym typeface="Economica"/>
                      </a:endParaRPr>
                    </a:p>
                    <a:p>
                      <a:pPr marL="0" lvl="0" indent="0" algn="l" rtl="0">
                        <a:spcBef>
                          <a:spcPts val="0"/>
                        </a:spcBef>
                        <a:spcAft>
                          <a:spcPts val="0"/>
                        </a:spcAft>
                        <a:buNone/>
                      </a:pPr>
                      <a:r>
                        <a:rPr lang="en">
                          <a:latin typeface="Economica"/>
                          <a:ea typeface="Economica"/>
                          <a:cs typeface="Economica"/>
                          <a:sym typeface="Economica"/>
                        </a:rPr>
                        <a:t>et. al.</a:t>
                      </a:r>
                      <a:endParaRPr>
                        <a:latin typeface="Economica"/>
                        <a:ea typeface="Economica"/>
                        <a:cs typeface="Economica"/>
                        <a:sym typeface="Economica"/>
                      </a:endParaRPr>
                    </a:p>
                  </a:txBody>
                  <a:tcPr marL="91425" marR="91425" marT="91425" marB="91425" anchor="ctr"/>
                </a:tc>
                <a:tc>
                  <a:txBody>
                    <a:bodyPr/>
                    <a:lstStyle/>
                    <a:p>
                      <a:pPr marL="0" lvl="0" indent="0" algn="l" rtl="0">
                        <a:spcBef>
                          <a:spcPts val="0"/>
                        </a:spcBef>
                        <a:spcAft>
                          <a:spcPts val="0"/>
                        </a:spcAft>
                        <a:buNone/>
                      </a:pPr>
                      <a:r>
                        <a:rPr lang="en">
                          <a:latin typeface="Economica"/>
                          <a:ea typeface="Economica"/>
                          <a:cs typeface="Economica"/>
                          <a:sym typeface="Economica"/>
                        </a:rPr>
                        <a:t>Dr. Django Paris, H. Samy Alim, </a:t>
                      </a:r>
                      <a:endParaRPr>
                        <a:latin typeface="Economica"/>
                        <a:ea typeface="Economica"/>
                        <a:cs typeface="Economica"/>
                        <a:sym typeface="Economica"/>
                      </a:endParaRPr>
                    </a:p>
                    <a:p>
                      <a:pPr marL="0" lvl="0" indent="0" algn="l" rtl="0">
                        <a:spcBef>
                          <a:spcPts val="0"/>
                        </a:spcBef>
                        <a:spcAft>
                          <a:spcPts val="0"/>
                        </a:spcAft>
                        <a:buNone/>
                      </a:pPr>
                      <a:r>
                        <a:rPr lang="en">
                          <a:latin typeface="Economica"/>
                          <a:ea typeface="Economica"/>
                          <a:cs typeface="Economica"/>
                          <a:sym typeface="Economica"/>
                        </a:rPr>
                        <a:t>Dr. Tara Yosso, et. al.</a:t>
                      </a:r>
                      <a:endParaRPr>
                        <a:latin typeface="Economica"/>
                        <a:ea typeface="Economica"/>
                        <a:cs typeface="Economica"/>
                        <a:sym typeface="Economica"/>
                      </a:endParaRPr>
                    </a:p>
                  </a:txBody>
                  <a:tcPr marL="91425" marR="91425" marT="91425" marB="91425" anchor="ctr"/>
                </a:tc>
                <a:extLst>
                  <a:ext uri="{0D108BD9-81ED-4DB2-BD59-A6C34878D82A}">
                    <a16:rowId xmlns:a16="http://schemas.microsoft.com/office/drawing/2014/main" val="10001"/>
                  </a:ext>
                </a:extLst>
              </a:tr>
              <a:tr h="822950">
                <a:tc>
                  <a:txBody>
                    <a:bodyPr/>
                    <a:lstStyle/>
                    <a:p>
                      <a:pPr marL="0" lvl="0" indent="0" algn="ctr" rtl="0">
                        <a:spcBef>
                          <a:spcPts val="0"/>
                        </a:spcBef>
                        <a:spcAft>
                          <a:spcPts val="0"/>
                        </a:spcAft>
                        <a:buNone/>
                      </a:pPr>
                      <a:r>
                        <a:rPr lang="en" b="1">
                          <a:latin typeface="Economica"/>
                          <a:ea typeface="Economica"/>
                          <a:cs typeface="Economica"/>
                          <a:sym typeface="Economica"/>
                        </a:rPr>
                        <a:t>Focus</a:t>
                      </a:r>
                      <a:endParaRPr b="1">
                        <a:latin typeface="Economica"/>
                        <a:ea typeface="Economica"/>
                        <a:cs typeface="Economica"/>
                        <a:sym typeface="Economica"/>
                      </a:endParaRPr>
                    </a:p>
                  </a:txBody>
                  <a:tcPr marL="91425" marR="91425" marT="91425" marB="91425" anchor="ctr"/>
                </a:tc>
                <a:tc>
                  <a:txBody>
                    <a:bodyPr/>
                    <a:lstStyle/>
                    <a:p>
                      <a:pPr marL="0" lvl="0" indent="0" algn="l" rtl="0">
                        <a:spcBef>
                          <a:spcPts val="0"/>
                        </a:spcBef>
                        <a:spcAft>
                          <a:spcPts val="0"/>
                        </a:spcAft>
                        <a:buNone/>
                      </a:pPr>
                      <a:r>
                        <a:rPr lang="en">
                          <a:latin typeface="Economica"/>
                          <a:ea typeface="Economica"/>
                          <a:cs typeface="Economica"/>
                          <a:sym typeface="Economica"/>
                        </a:rPr>
                        <a:t>Resists deficit thinking, </a:t>
                      </a:r>
                      <a:r>
                        <a:rPr lang="en">
                          <a:solidFill>
                            <a:schemeClr val="dk1"/>
                          </a:solidFill>
                          <a:latin typeface="Economica"/>
                          <a:ea typeface="Economica"/>
                          <a:cs typeface="Economica"/>
                          <a:sym typeface="Economica"/>
                        </a:rPr>
                        <a:t>activates critical self-consciousness, </a:t>
                      </a:r>
                      <a:r>
                        <a:rPr lang="en">
                          <a:latin typeface="Economica"/>
                          <a:ea typeface="Economica"/>
                          <a:cs typeface="Economica"/>
                          <a:sym typeface="Economica"/>
                        </a:rPr>
                        <a:t>affirms cultural identities.</a:t>
                      </a:r>
                      <a:endParaRPr>
                        <a:latin typeface="Economica"/>
                        <a:ea typeface="Economica"/>
                        <a:cs typeface="Economica"/>
                        <a:sym typeface="Economica"/>
                      </a:endParaRPr>
                    </a:p>
                  </a:txBody>
                  <a:tcPr marL="91425" marR="91425" marT="91425" marB="91425" anchor="ctr"/>
                </a:tc>
                <a:tc>
                  <a:txBody>
                    <a:bodyPr/>
                    <a:lstStyle/>
                    <a:p>
                      <a:pPr marL="0" lvl="0" indent="0" algn="l" rtl="0">
                        <a:spcBef>
                          <a:spcPts val="0"/>
                        </a:spcBef>
                        <a:spcAft>
                          <a:spcPts val="0"/>
                        </a:spcAft>
                        <a:buNone/>
                      </a:pPr>
                      <a:r>
                        <a:rPr lang="en">
                          <a:latin typeface="Economica"/>
                          <a:ea typeface="Economica"/>
                          <a:cs typeface="Economica"/>
                          <a:sym typeface="Economica"/>
                        </a:rPr>
                        <a:t>Promotes wider multiculturalism, emphasizes cognitive development.</a:t>
                      </a:r>
                      <a:endParaRPr>
                        <a:latin typeface="Economica"/>
                        <a:ea typeface="Economica"/>
                        <a:cs typeface="Economica"/>
                        <a:sym typeface="Economica"/>
                      </a:endParaRPr>
                    </a:p>
                  </a:txBody>
                  <a:tcPr marL="91425" marR="91425" marT="91425" marB="91425" anchor="ctr"/>
                </a:tc>
                <a:tc>
                  <a:txBody>
                    <a:bodyPr/>
                    <a:lstStyle/>
                    <a:p>
                      <a:pPr marL="0" lvl="0" indent="0" algn="l" rtl="0">
                        <a:spcBef>
                          <a:spcPts val="0"/>
                        </a:spcBef>
                        <a:spcAft>
                          <a:spcPts val="0"/>
                        </a:spcAft>
                        <a:buClr>
                          <a:schemeClr val="dk1"/>
                        </a:buClr>
                        <a:buSzPts val="1100"/>
                        <a:buFont typeface="Arial"/>
                        <a:buNone/>
                      </a:pPr>
                      <a:r>
                        <a:rPr lang="en">
                          <a:latin typeface="Economica"/>
                          <a:ea typeface="Economica"/>
                          <a:cs typeface="Economica"/>
                          <a:sym typeface="Economica"/>
                        </a:rPr>
                        <a:t>Prioritizes ethnic and lingual pluralism, addresses systemic inequities and injustices.</a:t>
                      </a:r>
                      <a:endParaRPr>
                        <a:latin typeface="Economica"/>
                        <a:ea typeface="Economica"/>
                        <a:cs typeface="Economica"/>
                        <a:sym typeface="Economica"/>
                      </a:endParaRPr>
                    </a:p>
                  </a:txBody>
                  <a:tcPr marL="91425" marR="91425" marT="91425" marB="91425" anchor="ctr"/>
                </a:tc>
                <a:extLst>
                  <a:ext uri="{0D108BD9-81ED-4DB2-BD59-A6C34878D82A}">
                    <a16:rowId xmlns:a16="http://schemas.microsoft.com/office/drawing/2014/main" val="10002"/>
                  </a:ext>
                </a:extLst>
              </a:tr>
              <a:tr h="822950">
                <a:tc>
                  <a:txBody>
                    <a:bodyPr/>
                    <a:lstStyle/>
                    <a:p>
                      <a:pPr marL="0" lvl="0" indent="0" algn="ctr" rtl="0">
                        <a:spcBef>
                          <a:spcPts val="0"/>
                        </a:spcBef>
                        <a:spcAft>
                          <a:spcPts val="0"/>
                        </a:spcAft>
                        <a:buNone/>
                      </a:pPr>
                      <a:r>
                        <a:rPr lang="en" b="1">
                          <a:latin typeface="Economica"/>
                          <a:ea typeface="Economica"/>
                          <a:cs typeface="Economica"/>
                          <a:sym typeface="Economica"/>
                        </a:rPr>
                        <a:t>Key Concepts</a:t>
                      </a:r>
                      <a:endParaRPr b="1">
                        <a:latin typeface="Economica"/>
                        <a:ea typeface="Economica"/>
                        <a:cs typeface="Economica"/>
                        <a:sym typeface="Economica"/>
                      </a:endParaRPr>
                    </a:p>
                  </a:txBody>
                  <a:tcPr marL="91425" marR="91425" marT="91425" marB="91425" anchor="ctr"/>
                </a:tc>
                <a:tc>
                  <a:txBody>
                    <a:bodyPr/>
                    <a:lstStyle/>
                    <a:p>
                      <a:pPr marL="0" lvl="0" indent="0" algn="l" rtl="0">
                        <a:spcBef>
                          <a:spcPts val="0"/>
                        </a:spcBef>
                        <a:spcAft>
                          <a:spcPts val="0"/>
                        </a:spcAft>
                        <a:buNone/>
                      </a:pPr>
                      <a:r>
                        <a:rPr lang="en" i="1">
                          <a:latin typeface="Economica"/>
                          <a:ea typeface="Economica"/>
                          <a:cs typeface="Economica"/>
                          <a:sym typeface="Economica"/>
                        </a:rPr>
                        <a:t>Resource Pedagogies, Funds of Knowledge</a:t>
                      </a:r>
                      <a:r>
                        <a:rPr lang="en">
                          <a:latin typeface="Economica"/>
                          <a:ea typeface="Economica"/>
                          <a:cs typeface="Economica"/>
                          <a:sym typeface="Economica"/>
                        </a:rPr>
                        <a:t>.</a:t>
                      </a:r>
                      <a:endParaRPr>
                        <a:latin typeface="Economica"/>
                        <a:ea typeface="Economica"/>
                        <a:cs typeface="Economica"/>
                        <a:sym typeface="Economica"/>
                      </a:endParaRPr>
                    </a:p>
                  </a:txBody>
                  <a:tcPr marL="91425" marR="91425" marT="91425" marB="91425" anchor="ctr"/>
                </a:tc>
                <a:tc>
                  <a:txBody>
                    <a:bodyPr/>
                    <a:lstStyle/>
                    <a:p>
                      <a:pPr marL="0" lvl="0" indent="0" algn="l" rtl="0">
                        <a:spcBef>
                          <a:spcPts val="0"/>
                        </a:spcBef>
                        <a:spcAft>
                          <a:spcPts val="0"/>
                        </a:spcAft>
                        <a:buNone/>
                      </a:pPr>
                      <a:r>
                        <a:rPr lang="en" i="1">
                          <a:latin typeface="Economica"/>
                          <a:ea typeface="Economica"/>
                          <a:cs typeface="Economica"/>
                          <a:sym typeface="Economica"/>
                        </a:rPr>
                        <a:t>Rigor, Neuroscience of Learning.</a:t>
                      </a:r>
                      <a:endParaRPr i="1">
                        <a:latin typeface="Economica"/>
                        <a:ea typeface="Economica"/>
                        <a:cs typeface="Economica"/>
                        <a:sym typeface="Economica"/>
                      </a:endParaRPr>
                    </a:p>
                  </a:txBody>
                  <a:tcPr marL="91425" marR="91425" marT="91425" marB="91425" anchor="ctr"/>
                </a:tc>
                <a:tc>
                  <a:txBody>
                    <a:bodyPr/>
                    <a:lstStyle/>
                    <a:p>
                      <a:pPr marL="0" lvl="0" indent="0" algn="l" rtl="0">
                        <a:spcBef>
                          <a:spcPts val="0"/>
                        </a:spcBef>
                        <a:spcAft>
                          <a:spcPts val="0"/>
                        </a:spcAft>
                        <a:buNone/>
                      </a:pPr>
                      <a:r>
                        <a:rPr lang="en" i="1" dirty="0">
                          <a:latin typeface="Economica"/>
                          <a:ea typeface="Economica"/>
                          <a:cs typeface="Economica"/>
                          <a:sym typeface="Economica"/>
                        </a:rPr>
                        <a:t>Cultural Connectedness, Community Cultural Wealth.</a:t>
                      </a:r>
                      <a:endParaRPr i="1" dirty="0">
                        <a:latin typeface="Economica"/>
                        <a:ea typeface="Economica"/>
                        <a:cs typeface="Economica"/>
                        <a:sym typeface="Economica"/>
                      </a:endParaRPr>
                    </a:p>
                  </a:txBody>
                  <a:tcPr marL="91425" marR="91425" marT="91425" marB="91425" anchor="ctr"/>
                </a:tc>
                <a:extLst>
                  <a:ext uri="{0D108BD9-81ED-4DB2-BD59-A6C34878D82A}">
                    <a16:rowId xmlns:a16="http://schemas.microsoft.com/office/drawing/2014/main" val="10003"/>
                  </a:ext>
                </a:extLst>
              </a:tr>
            </a:tbl>
          </a:graphicData>
        </a:graphic>
      </p:graphicFrame>
      <p:cxnSp>
        <p:nvCxnSpPr>
          <p:cNvPr id="84" name="Google Shape;84;p16">
            <a:extLst>
              <a:ext uri="{C183D7F6-B498-43B3-948B-1728B52AA6E4}">
                <adec:decorative xmlns:adec="http://schemas.microsoft.com/office/drawing/2017/decorative" val="1"/>
              </a:ext>
            </a:extLst>
          </p:cNvPr>
          <p:cNvCxnSpPr/>
          <p:nvPr/>
        </p:nvCxnSpPr>
        <p:spPr>
          <a:xfrm>
            <a:off x="3896225" y="1678050"/>
            <a:ext cx="212100" cy="0"/>
          </a:xfrm>
          <a:prstGeom prst="straightConnector1">
            <a:avLst/>
          </a:prstGeom>
          <a:noFill/>
          <a:ln w="9525" cap="flat" cmpd="sng">
            <a:solidFill>
              <a:schemeClr val="dk1"/>
            </a:solidFill>
            <a:prstDash val="solid"/>
            <a:round/>
            <a:headEnd type="triangle" w="med" len="med"/>
            <a:tailEnd type="triangle" w="med" len="med"/>
          </a:ln>
        </p:spPr>
      </p:cxnSp>
      <p:cxnSp>
        <p:nvCxnSpPr>
          <p:cNvPr id="85" name="Google Shape;85;p16">
            <a:extLst>
              <a:ext uri="{C183D7F6-B498-43B3-948B-1728B52AA6E4}">
                <adec:decorative xmlns:adec="http://schemas.microsoft.com/office/drawing/2017/decorative" val="1"/>
              </a:ext>
            </a:extLst>
          </p:cNvPr>
          <p:cNvCxnSpPr/>
          <p:nvPr/>
        </p:nvCxnSpPr>
        <p:spPr>
          <a:xfrm>
            <a:off x="5984825" y="1678050"/>
            <a:ext cx="212100" cy="0"/>
          </a:xfrm>
          <a:prstGeom prst="straightConnector1">
            <a:avLst/>
          </a:prstGeom>
          <a:noFill/>
          <a:ln w="9525" cap="flat" cmpd="sng">
            <a:solidFill>
              <a:schemeClr val="dk1"/>
            </a:solidFill>
            <a:prstDash val="solid"/>
            <a:round/>
            <a:headEnd type="triangle" w="med" len="med"/>
            <a:tailEnd type="triangl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7"/>
          <p:cNvSpPr txBox="1">
            <a:spLocks noGrp="1"/>
          </p:cNvSpPr>
          <p:nvPr>
            <p:ph type="title"/>
          </p:nvPr>
        </p:nvSpPr>
        <p:spPr>
          <a:xfrm>
            <a:off x="2379800" y="315925"/>
            <a:ext cx="64524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b="1"/>
              <a:t>Culturally Sustaining Pedagogy</a:t>
            </a:r>
            <a:endParaRPr b="1"/>
          </a:p>
        </p:txBody>
      </p:sp>
      <p:sp>
        <p:nvSpPr>
          <p:cNvPr id="91" name="Google Shape;91;p17"/>
          <p:cNvSpPr txBox="1">
            <a:spLocks noGrp="1"/>
          </p:cNvSpPr>
          <p:nvPr>
            <p:ph type="body" idx="1"/>
          </p:nvPr>
        </p:nvSpPr>
        <p:spPr>
          <a:xfrm>
            <a:off x="2306375" y="1294350"/>
            <a:ext cx="6748800" cy="33540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sz="1100">
                <a:latin typeface="Arial"/>
                <a:ea typeface="Arial"/>
                <a:cs typeface="Arial"/>
                <a:sym typeface="Arial"/>
              </a:rPr>
              <a:t>“Although it is clear that Ladson-Billings (1995) was laying out the ground for maintenance and cultural critique, the term and stance of “relevance” or “responsiveness” does little to explicitly support this goal.It is quite possible to be relevant to something or responsive to it without ensuring its continuing presence in a student’s repertoires of practice (Gutiérrez &amp; Rogoff, 2003), and so its presence in our classrooms and communities.”</a:t>
            </a:r>
            <a:endParaRPr sz="1100">
              <a:latin typeface="Arial"/>
              <a:ea typeface="Arial"/>
              <a:cs typeface="Arial"/>
              <a:sym typeface="Arial"/>
            </a:endParaRPr>
          </a:p>
          <a:p>
            <a:pPr marL="0" lvl="0" indent="0" algn="l" rtl="0">
              <a:spcBef>
                <a:spcPts val="0"/>
              </a:spcBef>
              <a:spcAft>
                <a:spcPts val="0"/>
              </a:spcAft>
              <a:buNone/>
            </a:pPr>
            <a:endParaRPr sz="1100">
              <a:latin typeface="Arial"/>
              <a:ea typeface="Arial"/>
              <a:cs typeface="Arial"/>
              <a:sym typeface="Arial"/>
            </a:endParaRPr>
          </a:p>
          <a:p>
            <a:pPr marL="0" lvl="0" indent="0" algn="l" rtl="0">
              <a:spcBef>
                <a:spcPts val="0"/>
              </a:spcBef>
              <a:spcAft>
                <a:spcPts val="0"/>
              </a:spcAft>
              <a:buNone/>
            </a:pPr>
            <a:r>
              <a:rPr lang="en" sz="1100">
                <a:latin typeface="Arial"/>
                <a:ea typeface="Arial"/>
                <a:cs typeface="Arial"/>
                <a:sym typeface="Arial"/>
              </a:rPr>
              <a:t>“I offer the term culturally sustaining pedagogy as an alternative that I believe embodies some of the best past and present research and practice in the resource pedagogy tradition and as a term that supports the value of our multiethnic and multilingual present and future. The term culturally sustaining requires that our pedagogies be more than responsive of or relevant to the cultural experiences and practices of young people—it requires that they support young people in sustaining the cultural and linguistic competence of their communities while simultaneously offering access to dominant cultural competence. Culturally sustaining pedagogy, then, has as its explicit goal supporting multilingualism and multiculturalism in practice and perspective for students and teachers. That is, culturally sustaining pedagogy seeks to perpetuate and foster—to sustain—linguistic, literate, and cultural pluralism as part of the democratic project of schooling.”</a:t>
            </a:r>
            <a:endParaRPr sz="1100">
              <a:latin typeface="Arial"/>
              <a:ea typeface="Arial"/>
              <a:cs typeface="Arial"/>
              <a:sym typeface="Arial"/>
            </a:endParaRPr>
          </a:p>
          <a:p>
            <a:pPr marL="0" lvl="0" indent="0" algn="l" rtl="0">
              <a:spcBef>
                <a:spcPts val="1200"/>
              </a:spcBef>
              <a:spcAft>
                <a:spcPts val="1200"/>
              </a:spcAft>
              <a:buNone/>
            </a:pPr>
            <a:r>
              <a:rPr lang="en" sz="1100">
                <a:latin typeface="Arial"/>
                <a:ea typeface="Arial"/>
                <a:cs typeface="Arial"/>
                <a:sym typeface="Arial"/>
              </a:rPr>
              <a:t>Paris, D. (2012). Culturally sustaining pedagogy: A needed change in stance, terminology, and practice. </a:t>
            </a:r>
            <a:r>
              <a:rPr lang="en" sz="1100" i="1">
                <a:latin typeface="Arial"/>
                <a:ea typeface="Arial"/>
                <a:cs typeface="Arial"/>
                <a:sym typeface="Arial"/>
              </a:rPr>
              <a:t>Educational Researcher</a:t>
            </a:r>
            <a:r>
              <a:rPr lang="en" sz="1100">
                <a:latin typeface="Arial"/>
                <a:ea typeface="Arial"/>
                <a:cs typeface="Arial"/>
                <a:sym typeface="Arial"/>
              </a:rPr>
              <a:t>, </a:t>
            </a:r>
            <a:r>
              <a:rPr lang="en" sz="1100" i="1">
                <a:latin typeface="Arial"/>
                <a:ea typeface="Arial"/>
                <a:cs typeface="Arial"/>
                <a:sym typeface="Arial"/>
              </a:rPr>
              <a:t>41</a:t>
            </a:r>
            <a:r>
              <a:rPr lang="en" sz="1100">
                <a:latin typeface="Arial"/>
                <a:ea typeface="Arial"/>
                <a:cs typeface="Arial"/>
                <a:sym typeface="Arial"/>
              </a:rPr>
              <a:t>(3), 93–97.</a:t>
            </a:r>
            <a:endParaRPr sz="1100">
              <a:latin typeface="Arial"/>
              <a:ea typeface="Arial"/>
              <a:cs typeface="Arial"/>
              <a:sym typeface="Arial"/>
            </a:endParaRPr>
          </a:p>
        </p:txBody>
      </p:sp>
      <p:sp>
        <p:nvSpPr>
          <p:cNvPr id="92" name="Google Shape;92;p17"/>
          <p:cNvSpPr txBox="1"/>
          <p:nvPr/>
        </p:nvSpPr>
        <p:spPr>
          <a:xfrm>
            <a:off x="118350" y="266625"/>
            <a:ext cx="2054100" cy="334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sz="1000" b="1">
                <a:solidFill>
                  <a:schemeClr val="dk1"/>
                </a:solidFill>
                <a:latin typeface="Open Sans"/>
                <a:ea typeface="Open Sans"/>
                <a:cs typeface="Open Sans"/>
                <a:sym typeface="Open Sans"/>
              </a:rPr>
              <a:t>Answer any of these questions! Use what you already know or what you've learned from the quote.</a:t>
            </a:r>
            <a:endParaRPr sz="1000" b="1">
              <a:solidFill>
                <a:schemeClr val="dk1"/>
              </a:solidFill>
              <a:latin typeface="Open Sans"/>
              <a:ea typeface="Open Sans"/>
              <a:cs typeface="Open Sans"/>
              <a:sym typeface="Open Sans"/>
            </a:endParaRPr>
          </a:p>
          <a:p>
            <a:pPr marL="0" lvl="0" indent="0" algn="l" rtl="0">
              <a:lnSpc>
                <a:spcPct val="115000"/>
              </a:lnSpc>
              <a:spcBef>
                <a:spcPts val="1200"/>
              </a:spcBef>
              <a:spcAft>
                <a:spcPts val="0"/>
              </a:spcAft>
              <a:buClr>
                <a:schemeClr val="dk1"/>
              </a:buClr>
              <a:buSzPts val="1100"/>
              <a:buFont typeface="Arial"/>
              <a:buNone/>
            </a:pPr>
            <a:r>
              <a:rPr lang="en" sz="1000" i="1">
                <a:solidFill>
                  <a:schemeClr val="dk1"/>
                </a:solidFill>
                <a:latin typeface="Open Sans"/>
                <a:ea typeface="Open Sans"/>
                <a:cs typeface="Open Sans"/>
                <a:sym typeface="Open Sans"/>
              </a:rPr>
              <a:t>-What feels important to you about culturally sustaining pedagogy?</a:t>
            </a:r>
            <a:endParaRPr sz="1000" i="1">
              <a:solidFill>
                <a:schemeClr val="dk1"/>
              </a:solidFill>
              <a:latin typeface="Open Sans"/>
              <a:ea typeface="Open Sans"/>
              <a:cs typeface="Open Sans"/>
              <a:sym typeface="Open Sans"/>
            </a:endParaRPr>
          </a:p>
          <a:p>
            <a:pPr marL="0" lvl="0" indent="0" algn="l" rtl="0">
              <a:lnSpc>
                <a:spcPct val="115000"/>
              </a:lnSpc>
              <a:spcBef>
                <a:spcPts val="1200"/>
              </a:spcBef>
              <a:spcAft>
                <a:spcPts val="0"/>
              </a:spcAft>
              <a:buClr>
                <a:schemeClr val="dk1"/>
              </a:buClr>
              <a:buSzPts val="1100"/>
              <a:buFont typeface="Arial"/>
              <a:buNone/>
            </a:pPr>
            <a:r>
              <a:rPr lang="en" sz="1000" i="1">
                <a:solidFill>
                  <a:schemeClr val="dk1"/>
                </a:solidFill>
                <a:latin typeface="Open Sans"/>
                <a:ea typeface="Open Sans"/>
                <a:cs typeface="Open Sans"/>
                <a:sym typeface="Open Sans"/>
              </a:rPr>
              <a:t>-What do you already know about culturally sustaining pedagogy that you're excited to share with others?</a:t>
            </a:r>
            <a:endParaRPr sz="1000" i="1">
              <a:solidFill>
                <a:schemeClr val="dk1"/>
              </a:solidFill>
              <a:latin typeface="Open Sans"/>
              <a:ea typeface="Open Sans"/>
              <a:cs typeface="Open Sans"/>
              <a:sym typeface="Open Sans"/>
            </a:endParaRPr>
          </a:p>
          <a:p>
            <a:pPr marL="0" lvl="0" indent="0" algn="l" rtl="0">
              <a:lnSpc>
                <a:spcPct val="115000"/>
              </a:lnSpc>
              <a:spcBef>
                <a:spcPts val="1200"/>
              </a:spcBef>
              <a:spcAft>
                <a:spcPts val="0"/>
              </a:spcAft>
              <a:buNone/>
            </a:pPr>
            <a:r>
              <a:rPr lang="en" sz="1000" i="1">
                <a:solidFill>
                  <a:schemeClr val="dk1"/>
                </a:solidFill>
                <a:latin typeface="Open Sans"/>
                <a:ea typeface="Open Sans"/>
                <a:cs typeface="Open Sans"/>
                <a:sym typeface="Open Sans"/>
              </a:rPr>
              <a:t>-What questions, confusions, or clarifications do you have?</a:t>
            </a:r>
            <a:endParaRPr sz="1000" i="1">
              <a:solidFill>
                <a:schemeClr val="dk1"/>
              </a:solidFill>
              <a:latin typeface="Open Sans"/>
              <a:ea typeface="Open Sans"/>
              <a:cs typeface="Open Sans"/>
              <a:sym typeface="Open Sans"/>
            </a:endParaRPr>
          </a:p>
          <a:p>
            <a:pPr marL="0" lvl="0" indent="0" algn="l" rtl="0">
              <a:lnSpc>
                <a:spcPct val="115000"/>
              </a:lnSpc>
              <a:spcBef>
                <a:spcPts val="1200"/>
              </a:spcBef>
              <a:spcAft>
                <a:spcPts val="0"/>
              </a:spcAft>
              <a:buClr>
                <a:schemeClr val="dk1"/>
              </a:buClr>
              <a:buSzPts val="1100"/>
              <a:buFont typeface="Arial"/>
              <a:buNone/>
            </a:pPr>
            <a:r>
              <a:rPr lang="en" sz="1000" u="sng">
                <a:solidFill>
                  <a:schemeClr val="hlink"/>
                </a:solidFill>
                <a:latin typeface="Open Sans"/>
                <a:ea typeface="Open Sans"/>
                <a:cs typeface="Open Sans"/>
                <a:sym typeface="Open Sans"/>
                <a:hlinkClick r:id="rId3"/>
              </a:rPr>
              <a:t>Add your thought to the Padlet</a:t>
            </a:r>
            <a:endParaRPr sz="1000">
              <a:solidFill>
                <a:schemeClr val="dk1"/>
              </a:solidFill>
              <a:latin typeface="Open Sans"/>
              <a:ea typeface="Open Sans"/>
              <a:cs typeface="Open Sans"/>
              <a:sym typeface="Open Sans"/>
            </a:endParaRPr>
          </a:p>
          <a:p>
            <a:pPr marL="0" lvl="0" indent="0" algn="l" rtl="0">
              <a:spcBef>
                <a:spcPts val="1200"/>
              </a:spcBef>
              <a:spcAft>
                <a:spcPts val="0"/>
              </a:spcAft>
              <a:buNone/>
            </a:pPr>
            <a:endParaRPr sz="1000">
              <a:solidFill>
                <a:schemeClr val="dk1"/>
              </a:solidFill>
              <a:latin typeface="Open Sans"/>
              <a:ea typeface="Open Sans"/>
              <a:cs typeface="Open Sans"/>
              <a:sym typeface="Open Sans"/>
            </a:endParaRPr>
          </a:p>
        </p:txBody>
      </p:sp>
      <p:cxnSp>
        <p:nvCxnSpPr>
          <p:cNvPr id="93" name="Google Shape;93;p17">
            <a:extLst>
              <a:ext uri="{C183D7F6-B498-43B3-948B-1728B52AA6E4}">
                <adec:decorative xmlns:adec="http://schemas.microsoft.com/office/drawing/2017/decorative" val="1"/>
              </a:ext>
            </a:extLst>
          </p:cNvPr>
          <p:cNvCxnSpPr/>
          <p:nvPr/>
        </p:nvCxnSpPr>
        <p:spPr>
          <a:xfrm>
            <a:off x="2155488" y="315925"/>
            <a:ext cx="0" cy="4275900"/>
          </a:xfrm>
          <a:prstGeom prst="straightConnector1">
            <a:avLst/>
          </a:prstGeom>
          <a:noFill/>
          <a:ln w="19050" cap="flat" cmpd="sng">
            <a:solidFill>
              <a:schemeClr val="dk1"/>
            </a:solidFill>
            <a:prstDash val="solid"/>
            <a:round/>
            <a:headEnd type="none" w="med" len="med"/>
            <a:tailEnd type="none" w="med" len="med"/>
          </a:ln>
        </p:spPr>
      </p:cxnSp>
      <p:pic>
        <p:nvPicPr>
          <p:cNvPr id="94" name="Google Shape;94;p17">
            <a:extLs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373725" y="3495925"/>
            <a:ext cx="1393824" cy="139382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b="1"/>
              <a:t>A Note About Our Pathways</a:t>
            </a:r>
            <a:endParaRPr b="1"/>
          </a:p>
        </p:txBody>
      </p:sp>
      <p:graphicFrame>
        <p:nvGraphicFramePr>
          <p:cNvPr id="100" name="Google Shape;100;p18"/>
          <p:cNvGraphicFramePr/>
          <p:nvPr>
            <p:extLst>
              <p:ext uri="{D42A27DB-BD31-4B8C-83A1-F6EECF244321}">
                <p14:modId xmlns:p14="http://schemas.microsoft.com/office/powerpoint/2010/main" val="3906323047"/>
              </p:ext>
            </p:extLst>
          </p:nvPr>
        </p:nvGraphicFramePr>
        <p:xfrm>
          <a:off x="952500" y="1276350"/>
          <a:ext cx="7239000" cy="3346674"/>
        </p:xfrm>
        <a:graphic>
          <a:graphicData uri="http://schemas.openxmlformats.org/drawingml/2006/table">
            <a:tbl>
              <a:tblPr firstRow="1">
                <a:noFill/>
                <a:tableStyleId>{D0C62ED8-BB0C-4831-A93A-35BA2C3EB1B8}</a:tableStyleId>
              </a:tblPr>
              <a:tblGrid>
                <a:gridCol w="1268575">
                  <a:extLst>
                    <a:ext uri="{9D8B030D-6E8A-4147-A177-3AD203B41FA5}">
                      <a16:colId xmlns:a16="http://schemas.microsoft.com/office/drawing/2014/main" val="20000"/>
                    </a:ext>
                  </a:extLst>
                </a:gridCol>
                <a:gridCol w="2946650">
                  <a:extLst>
                    <a:ext uri="{9D8B030D-6E8A-4147-A177-3AD203B41FA5}">
                      <a16:colId xmlns:a16="http://schemas.microsoft.com/office/drawing/2014/main" val="20001"/>
                    </a:ext>
                  </a:extLst>
                </a:gridCol>
                <a:gridCol w="3023775">
                  <a:extLst>
                    <a:ext uri="{9D8B030D-6E8A-4147-A177-3AD203B41FA5}">
                      <a16:colId xmlns:a16="http://schemas.microsoft.com/office/drawing/2014/main" val="20002"/>
                    </a:ext>
                  </a:extLst>
                </a:gridCol>
              </a:tblGrid>
              <a:tr h="381000">
                <a:tc>
                  <a:txBody>
                    <a:bodyPr/>
                    <a:lstStyle/>
                    <a:p>
                      <a:pPr marL="0" lvl="0" indent="0" algn="ctr" rtl="0">
                        <a:spcBef>
                          <a:spcPts val="0"/>
                        </a:spcBef>
                        <a:spcAft>
                          <a:spcPts val="0"/>
                        </a:spcAft>
                        <a:buNone/>
                      </a:pPr>
                      <a:endParaRPr sz="1800">
                        <a:latin typeface="Economica"/>
                        <a:ea typeface="Economica"/>
                        <a:cs typeface="Economica"/>
                        <a:sym typeface="Economica"/>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B7B7B7"/>
                    </a:solidFill>
                  </a:tcPr>
                </a:tc>
                <a:tc>
                  <a:txBody>
                    <a:bodyPr/>
                    <a:lstStyle/>
                    <a:p>
                      <a:pPr marL="0" lvl="0" indent="0" algn="ctr" rtl="0">
                        <a:lnSpc>
                          <a:spcPct val="115000"/>
                        </a:lnSpc>
                        <a:spcBef>
                          <a:spcPts val="0"/>
                        </a:spcBef>
                        <a:spcAft>
                          <a:spcPts val="0"/>
                        </a:spcAft>
                        <a:buClr>
                          <a:schemeClr val="dk1"/>
                        </a:buClr>
                        <a:buSzPts val="1100"/>
                        <a:buFont typeface="Arial"/>
                        <a:buNone/>
                      </a:pPr>
                      <a:r>
                        <a:rPr lang="en" sz="1800" b="1">
                          <a:solidFill>
                            <a:schemeClr val="dk1"/>
                          </a:solidFill>
                          <a:latin typeface="Economica"/>
                          <a:ea typeface="Economica"/>
                          <a:cs typeface="Economica"/>
                          <a:sym typeface="Economica"/>
                        </a:rPr>
                        <a:t>Get Good</a:t>
                      </a:r>
                      <a:endParaRPr sz="1800">
                        <a:latin typeface="Economica"/>
                        <a:ea typeface="Economica"/>
                        <a:cs typeface="Economica"/>
                        <a:sym typeface="Economica"/>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Clr>
                          <a:schemeClr val="dk1"/>
                        </a:buClr>
                        <a:buSzPts val="1100"/>
                        <a:buFont typeface="Arial"/>
                        <a:buNone/>
                      </a:pPr>
                      <a:r>
                        <a:rPr lang="en" sz="1800" b="1">
                          <a:solidFill>
                            <a:schemeClr val="dk1"/>
                          </a:solidFill>
                          <a:latin typeface="Economica"/>
                          <a:ea typeface="Economica"/>
                          <a:cs typeface="Economica"/>
                          <a:sym typeface="Economica"/>
                        </a:rPr>
                        <a:t>Get Free</a:t>
                      </a:r>
                      <a:endParaRPr sz="1800">
                        <a:latin typeface="Economica"/>
                        <a:ea typeface="Economica"/>
                        <a:cs typeface="Economica"/>
                        <a:sym typeface="Economica"/>
                      </a:endParaRPr>
                    </a:p>
                  </a:txBody>
                  <a:tcPr marL="91425" marR="91425" marT="91425" marB="91425"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EFEFEF"/>
                    </a:solidFill>
                  </a:tcPr>
                </a:tc>
                <a:extLst>
                  <a:ext uri="{0D108BD9-81ED-4DB2-BD59-A6C34878D82A}">
                    <a16:rowId xmlns:a16="http://schemas.microsoft.com/office/drawing/2014/main" val="10000"/>
                  </a:ext>
                </a:extLst>
              </a:tr>
              <a:tr h="381000">
                <a:tc>
                  <a:txBody>
                    <a:bodyPr/>
                    <a:lstStyle/>
                    <a:p>
                      <a:pPr marL="0" lvl="0" indent="0" algn="ctr" rtl="0">
                        <a:lnSpc>
                          <a:spcPct val="115000"/>
                        </a:lnSpc>
                        <a:spcBef>
                          <a:spcPts val="0"/>
                        </a:spcBef>
                        <a:spcAft>
                          <a:spcPts val="0"/>
                        </a:spcAft>
                        <a:buNone/>
                      </a:pPr>
                      <a:r>
                        <a:rPr lang="en" sz="1800" b="1">
                          <a:latin typeface="Economica"/>
                          <a:ea typeface="Economica"/>
                          <a:cs typeface="Economica"/>
                          <a:sym typeface="Economica"/>
                        </a:rPr>
                        <a:t>Frame</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Binary</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Liberated</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ctr" rtl="0">
                        <a:lnSpc>
                          <a:spcPct val="115000"/>
                        </a:lnSpc>
                        <a:spcBef>
                          <a:spcPts val="0"/>
                        </a:spcBef>
                        <a:spcAft>
                          <a:spcPts val="0"/>
                        </a:spcAft>
                        <a:buNone/>
                      </a:pPr>
                      <a:r>
                        <a:rPr lang="en" sz="1800" b="1">
                          <a:latin typeface="Economica"/>
                          <a:ea typeface="Economica"/>
                          <a:cs typeface="Economica"/>
                          <a:sym typeface="Economica"/>
                        </a:rPr>
                        <a:t>Mode</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Static</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Active</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ctr" rtl="0">
                        <a:lnSpc>
                          <a:spcPct val="115000"/>
                        </a:lnSpc>
                        <a:spcBef>
                          <a:spcPts val="0"/>
                        </a:spcBef>
                        <a:spcAft>
                          <a:spcPts val="0"/>
                        </a:spcAft>
                        <a:buNone/>
                      </a:pPr>
                      <a:r>
                        <a:rPr lang="en" sz="1800" b="1">
                          <a:latin typeface="Economica"/>
                          <a:ea typeface="Economica"/>
                          <a:cs typeface="Economica"/>
                          <a:sym typeface="Economica"/>
                        </a:rPr>
                        <a:t>Scope</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Myopic</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Forward-Thinking</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ctr" rtl="0">
                        <a:lnSpc>
                          <a:spcPct val="115000"/>
                        </a:lnSpc>
                        <a:spcBef>
                          <a:spcPts val="0"/>
                        </a:spcBef>
                        <a:spcAft>
                          <a:spcPts val="0"/>
                        </a:spcAft>
                        <a:buNone/>
                      </a:pPr>
                      <a:r>
                        <a:rPr lang="en" sz="1800" b="1">
                          <a:latin typeface="Economica"/>
                          <a:ea typeface="Economica"/>
                          <a:cs typeface="Economica"/>
                          <a:sym typeface="Economica"/>
                        </a:rPr>
                        <a:t>Focus</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Examining Privilege </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Dismantling Power</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381000">
                <a:tc>
                  <a:txBody>
                    <a:bodyPr/>
                    <a:lstStyle/>
                    <a:p>
                      <a:pPr marL="0" lvl="0" indent="0" algn="ctr" rtl="0">
                        <a:lnSpc>
                          <a:spcPct val="115000"/>
                        </a:lnSpc>
                        <a:spcBef>
                          <a:spcPts val="0"/>
                        </a:spcBef>
                        <a:spcAft>
                          <a:spcPts val="0"/>
                        </a:spcAft>
                        <a:buNone/>
                      </a:pPr>
                      <a:r>
                        <a:rPr lang="en" sz="1800" b="1">
                          <a:latin typeface="Economica"/>
                          <a:ea typeface="Economica"/>
                          <a:cs typeface="Economica"/>
                          <a:sym typeface="Economica"/>
                        </a:rPr>
                        <a:t>Risk</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Invulnerability</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Courage and Vulnerability</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lvl="0" indent="0" algn="ctr" rtl="0">
                        <a:lnSpc>
                          <a:spcPct val="115000"/>
                        </a:lnSpc>
                        <a:spcBef>
                          <a:spcPts val="0"/>
                        </a:spcBef>
                        <a:spcAft>
                          <a:spcPts val="0"/>
                        </a:spcAft>
                        <a:buNone/>
                      </a:pPr>
                      <a:r>
                        <a:rPr lang="en" sz="1800" b="1">
                          <a:latin typeface="Economica"/>
                          <a:ea typeface="Economica"/>
                          <a:cs typeface="Economica"/>
                          <a:sym typeface="Economica"/>
                        </a:rPr>
                        <a:t>Impact</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Performative</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Relational and Authentic</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6"/>
                  </a:ext>
                </a:extLst>
              </a:tr>
              <a:tr h="381000">
                <a:tc>
                  <a:txBody>
                    <a:bodyPr/>
                    <a:lstStyle/>
                    <a:p>
                      <a:pPr marL="0" lvl="0" indent="0" algn="ctr" rtl="0">
                        <a:lnSpc>
                          <a:spcPct val="115000"/>
                        </a:lnSpc>
                        <a:spcBef>
                          <a:spcPts val="0"/>
                        </a:spcBef>
                        <a:spcAft>
                          <a:spcPts val="0"/>
                        </a:spcAft>
                        <a:buNone/>
                      </a:pPr>
                      <a:r>
                        <a:rPr lang="en" sz="1800" b="1">
                          <a:latin typeface="Economica"/>
                          <a:ea typeface="Economica"/>
                          <a:cs typeface="Economica"/>
                          <a:sym typeface="Economica"/>
                        </a:rPr>
                        <a:t>Scale</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solidFill>
                      <a:srgbClr val="EFEFEF"/>
                    </a:solidFill>
                  </a:tcPr>
                </a:tc>
                <a:tc>
                  <a:txBody>
                    <a:bodyPr/>
                    <a:lstStyle/>
                    <a:p>
                      <a:pPr marL="0" lvl="0" indent="0" algn="ctr" rtl="0">
                        <a:lnSpc>
                          <a:spcPct val="115000"/>
                        </a:lnSpc>
                        <a:spcBef>
                          <a:spcPts val="0"/>
                        </a:spcBef>
                        <a:spcAft>
                          <a:spcPts val="0"/>
                        </a:spcAft>
                        <a:buNone/>
                      </a:pPr>
                      <a:r>
                        <a:rPr lang="en" sz="1800">
                          <a:latin typeface="Economica"/>
                          <a:ea typeface="Economica"/>
                          <a:cs typeface="Economica"/>
                          <a:sym typeface="Economica"/>
                        </a:rPr>
                        <a:t>Individual</a:t>
                      </a:r>
                      <a:endParaRPr sz="180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en" sz="1800" dirty="0">
                          <a:latin typeface="Economica"/>
                          <a:ea typeface="Economica"/>
                          <a:cs typeface="Economica"/>
                          <a:sym typeface="Economica"/>
                        </a:rPr>
                        <a:t>Collective</a:t>
                      </a:r>
                      <a:endParaRPr sz="1800" dirty="0">
                        <a:latin typeface="Economica"/>
                        <a:ea typeface="Economica"/>
                        <a:cs typeface="Economica"/>
                        <a:sym typeface="Economica"/>
                      </a:endParaRPr>
                    </a:p>
                  </a:txBody>
                  <a:tcPr marL="63500" marR="63500" marT="63500" marB="63500" anchor="ctr">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cxnSp>
        <p:nvCxnSpPr>
          <p:cNvPr id="101" name="Google Shape;101;p18">
            <a:extLst>
              <a:ext uri="{C183D7F6-B498-43B3-948B-1728B52AA6E4}">
                <adec:decorative xmlns:adec="http://schemas.microsoft.com/office/drawing/2017/decorative" val="1"/>
              </a:ext>
            </a:extLst>
          </p:cNvPr>
          <p:cNvCxnSpPr/>
          <p:nvPr/>
        </p:nvCxnSpPr>
        <p:spPr>
          <a:xfrm>
            <a:off x="4898225" y="1517325"/>
            <a:ext cx="533700" cy="0"/>
          </a:xfrm>
          <a:prstGeom prst="straightConnector1">
            <a:avLst/>
          </a:prstGeom>
          <a:noFill/>
          <a:ln w="9525" cap="flat" cmpd="sng">
            <a:solidFill>
              <a:schemeClr val="dk1"/>
            </a:solidFill>
            <a:prstDash val="solid"/>
            <a:round/>
            <a:headEnd type="none" w="med" len="med"/>
            <a:tailEnd type="triangl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311700" y="9867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b="1"/>
              <a:t>Culturally Responsive Scorecard (SBCTC)</a:t>
            </a:r>
            <a:endParaRPr b="1"/>
          </a:p>
        </p:txBody>
      </p:sp>
      <p:graphicFrame>
        <p:nvGraphicFramePr>
          <p:cNvPr id="107" name="Google Shape;107;p19"/>
          <p:cNvGraphicFramePr/>
          <p:nvPr>
            <p:extLst>
              <p:ext uri="{D42A27DB-BD31-4B8C-83A1-F6EECF244321}">
                <p14:modId xmlns:p14="http://schemas.microsoft.com/office/powerpoint/2010/main" val="2627744203"/>
              </p:ext>
            </p:extLst>
          </p:nvPr>
        </p:nvGraphicFramePr>
        <p:xfrm>
          <a:off x="372850" y="1176850"/>
          <a:ext cx="7849900" cy="3777968"/>
        </p:xfrm>
        <a:graphic>
          <a:graphicData uri="http://schemas.openxmlformats.org/drawingml/2006/table">
            <a:tbl>
              <a:tblPr firstRow="1">
                <a:noFill/>
                <a:tableStyleId>{89BBE186-356E-40A2-8F48-0CE136984DE6}</a:tableStyleId>
              </a:tblPr>
              <a:tblGrid>
                <a:gridCol w="615600">
                  <a:extLst>
                    <a:ext uri="{9D8B030D-6E8A-4147-A177-3AD203B41FA5}">
                      <a16:colId xmlns:a16="http://schemas.microsoft.com/office/drawing/2014/main" val="20000"/>
                    </a:ext>
                  </a:extLst>
                </a:gridCol>
                <a:gridCol w="7234300">
                  <a:extLst>
                    <a:ext uri="{9D8B030D-6E8A-4147-A177-3AD203B41FA5}">
                      <a16:colId xmlns:a16="http://schemas.microsoft.com/office/drawing/2014/main" val="20001"/>
                    </a:ext>
                  </a:extLst>
                </a:gridCol>
              </a:tblGrid>
              <a:tr h="321675">
                <a:tc>
                  <a:txBody>
                    <a:bodyPr/>
                    <a:lstStyle/>
                    <a:p>
                      <a:pPr marL="0" lvl="0" indent="0" algn="l" rtl="0">
                        <a:spcBef>
                          <a:spcPts val="0"/>
                        </a:spcBef>
                        <a:spcAft>
                          <a:spcPts val="0"/>
                        </a:spcAft>
                        <a:buNone/>
                      </a:pPr>
                      <a:endParaRPr sz="800"/>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1200" b="1">
                          <a:latin typeface="Calibri"/>
                          <a:ea typeface="Calibri"/>
                          <a:cs typeface="Calibri"/>
                          <a:sym typeface="Calibri"/>
                        </a:rPr>
                        <a:t>Statements</a:t>
                      </a:r>
                      <a:endParaRPr sz="1200" b="1">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52850">
                <a:tc rowSpan="8">
                  <a:txBody>
                    <a:bodyPr/>
                    <a:lstStyle/>
                    <a:p>
                      <a:pPr marL="0" lvl="0" indent="0" algn="ctr" rtl="0">
                        <a:lnSpc>
                          <a:spcPct val="115000"/>
                        </a:lnSpc>
                        <a:spcBef>
                          <a:spcPts val="0"/>
                        </a:spcBef>
                        <a:spcAft>
                          <a:spcPts val="0"/>
                        </a:spcAft>
                        <a:buNone/>
                      </a:pPr>
                      <a:r>
                        <a:rPr lang="en" sz="800" b="1" u="sng">
                          <a:latin typeface="Calibri"/>
                          <a:ea typeface="Calibri"/>
                          <a:cs typeface="Calibri"/>
                          <a:sym typeface="Calibri"/>
                        </a:rPr>
                        <a:t>Social Justice Orientation</a:t>
                      </a:r>
                      <a:endParaRPr sz="800" b="1" u="sng">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sz="800">
                          <a:latin typeface="Calibri"/>
                          <a:ea typeface="Calibri"/>
                          <a:cs typeface="Calibri"/>
                          <a:sym typeface="Calibri"/>
                        </a:rPr>
                        <a:t>Curriculum highlights non-dominant populations and their strengths and assets, so that students of diverse race, class, gender, ability, and sexual orientation can relate and participate fully.</a:t>
                      </a:r>
                      <a:endParaRPr sz="800">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60400">
                <a:tc vMerge="1">
                  <a:txBody>
                    <a:bodyPr/>
                    <a:lstStyle/>
                    <a:p>
                      <a:endParaRPr lang="en-US"/>
                    </a:p>
                  </a:txBody>
                  <a:tcPr/>
                </a:tc>
                <a:tc>
                  <a:txBody>
                    <a:bodyPr/>
                    <a:lstStyle/>
                    <a:p>
                      <a:pPr marL="0" lvl="0" indent="0" algn="l" rtl="0">
                        <a:lnSpc>
                          <a:spcPct val="115000"/>
                        </a:lnSpc>
                        <a:spcBef>
                          <a:spcPts val="0"/>
                        </a:spcBef>
                        <a:spcAft>
                          <a:spcPts val="0"/>
                        </a:spcAft>
                        <a:buNone/>
                      </a:pPr>
                      <a:r>
                        <a:rPr lang="en" sz="800">
                          <a:latin typeface="Calibri"/>
                          <a:ea typeface="Calibri"/>
                          <a:cs typeface="Calibri"/>
                          <a:sym typeface="Calibri"/>
                        </a:rPr>
                        <a:t>The curriculum communicates an asset-based perspective by representing and valuing people of diverse races, classes, genders, abilities and sexual orientations through their strengths, talents and knowledge rather than their perceived flaws or deficiencies.</a:t>
                      </a:r>
                      <a:endParaRPr sz="800">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20025">
                <a:tc vMerge="1">
                  <a:txBody>
                    <a:bodyPr/>
                    <a:lstStyle/>
                    <a:p>
                      <a:endParaRPr lang="en-US"/>
                    </a:p>
                  </a:txBody>
                  <a:tcPr/>
                </a:tc>
                <a:tc>
                  <a:txBody>
                    <a:bodyPr/>
                    <a:lstStyle/>
                    <a:p>
                      <a:pPr marL="0" lvl="0" indent="0" algn="l" rtl="0">
                        <a:lnSpc>
                          <a:spcPct val="115000"/>
                        </a:lnSpc>
                        <a:spcBef>
                          <a:spcPts val="0"/>
                        </a:spcBef>
                        <a:spcAft>
                          <a:spcPts val="0"/>
                        </a:spcAft>
                        <a:buNone/>
                      </a:pPr>
                      <a:r>
                        <a:rPr lang="en" sz="800">
                          <a:latin typeface="Calibri"/>
                          <a:ea typeface="Calibri"/>
                          <a:cs typeface="Calibri"/>
                          <a:sym typeface="Calibri"/>
                        </a:rPr>
                        <a:t>The curriculum does not communicate negativity or hostility toward people of marginalized backgrounds through verbal or nonverbal insults, slights or snubs.***</a:t>
                      </a:r>
                      <a:endParaRPr sz="800">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60400">
                <a:tc vMerge="1">
                  <a:txBody>
                    <a:bodyPr/>
                    <a:lstStyle/>
                    <a:p>
                      <a:endParaRPr lang="en-US"/>
                    </a:p>
                  </a:txBody>
                  <a:tcPr/>
                </a:tc>
                <a:tc>
                  <a:txBody>
                    <a:bodyPr/>
                    <a:lstStyle/>
                    <a:p>
                      <a:pPr marL="0" lvl="0" indent="0" algn="l" rtl="0">
                        <a:lnSpc>
                          <a:spcPct val="115000"/>
                        </a:lnSpc>
                        <a:spcBef>
                          <a:spcPts val="0"/>
                        </a:spcBef>
                        <a:spcAft>
                          <a:spcPts val="0"/>
                        </a:spcAft>
                        <a:buNone/>
                      </a:pPr>
                      <a:r>
                        <a:rPr lang="en" sz="800">
                          <a:latin typeface="Calibri"/>
                          <a:ea typeface="Calibri"/>
                          <a:cs typeface="Calibri"/>
                          <a:sym typeface="Calibri"/>
                        </a:rPr>
                        <a:t>Curriculum and instructional activities promote or provoke critical questions about the societal status quo. They present points of view from marginalized and systemically non-dominant groups as equally worth valuing.</a:t>
                      </a:r>
                      <a:endParaRPr sz="800">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460400">
                <a:tc vMerge="1">
                  <a:txBody>
                    <a:bodyPr/>
                    <a:lstStyle/>
                    <a:p>
                      <a:endParaRPr lang="en-US"/>
                    </a:p>
                  </a:txBody>
                  <a:tcPr/>
                </a:tc>
                <a:tc>
                  <a:txBody>
                    <a:bodyPr/>
                    <a:lstStyle/>
                    <a:p>
                      <a:pPr marL="0" lvl="0" indent="0" algn="l" rtl="0">
                        <a:lnSpc>
                          <a:spcPct val="115000"/>
                        </a:lnSpc>
                        <a:spcBef>
                          <a:spcPts val="0"/>
                        </a:spcBef>
                        <a:spcAft>
                          <a:spcPts val="0"/>
                        </a:spcAft>
                        <a:buNone/>
                      </a:pPr>
                      <a:r>
                        <a:rPr lang="en" sz="800">
                          <a:latin typeface="Calibri"/>
                          <a:ea typeface="Calibri"/>
                          <a:cs typeface="Calibri"/>
                          <a:sym typeface="Calibri"/>
                        </a:rPr>
                        <a:t>The curriculum recognizes the validity and integrity of knowledge systems based in communities of color, collectivist cultures, matriarchal societies, and non-Christian religions.</a:t>
                      </a:r>
                      <a:endParaRPr sz="800">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460400">
                <a:tc vMerge="1">
                  <a:txBody>
                    <a:bodyPr/>
                    <a:lstStyle/>
                    <a:p>
                      <a:endParaRPr lang="en-US"/>
                    </a:p>
                  </a:txBody>
                  <a:tcPr/>
                </a:tc>
                <a:tc>
                  <a:txBody>
                    <a:bodyPr/>
                    <a:lstStyle/>
                    <a:p>
                      <a:pPr marL="0" lvl="0" indent="0" algn="l" rtl="0">
                        <a:lnSpc>
                          <a:spcPct val="115000"/>
                        </a:lnSpc>
                        <a:spcBef>
                          <a:spcPts val="0"/>
                        </a:spcBef>
                        <a:spcAft>
                          <a:spcPts val="0"/>
                        </a:spcAft>
                        <a:buNone/>
                      </a:pPr>
                      <a:r>
                        <a:rPr lang="en" sz="800">
                          <a:latin typeface="Calibri"/>
                          <a:ea typeface="Calibri"/>
                          <a:cs typeface="Calibri"/>
                          <a:sym typeface="Calibri"/>
                        </a:rPr>
                        <a:t>The curriculum leads with stories and perspectives of marginalized or systemically non-dominant groups and presents different points of view on the same event or experience.</a:t>
                      </a:r>
                      <a:endParaRPr sz="800">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320025">
                <a:tc vMerge="1">
                  <a:txBody>
                    <a:bodyPr/>
                    <a:lstStyle/>
                    <a:p>
                      <a:endParaRPr lang="en-US"/>
                    </a:p>
                  </a:txBody>
                  <a:tcPr/>
                </a:tc>
                <a:tc>
                  <a:txBody>
                    <a:bodyPr/>
                    <a:lstStyle/>
                    <a:p>
                      <a:pPr marL="0" lvl="0" indent="0" algn="l" rtl="0">
                        <a:lnSpc>
                          <a:spcPct val="115000"/>
                        </a:lnSpc>
                        <a:spcBef>
                          <a:spcPts val="0"/>
                        </a:spcBef>
                        <a:spcAft>
                          <a:spcPts val="0"/>
                        </a:spcAft>
                        <a:buNone/>
                      </a:pPr>
                      <a:r>
                        <a:rPr lang="en" sz="800">
                          <a:latin typeface="Calibri"/>
                          <a:ea typeface="Calibri"/>
                          <a:cs typeface="Calibri"/>
                          <a:sym typeface="Calibri"/>
                        </a:rPr>
                        <a:t>The curriculum provides avenues for students to connect learning to social, political, or environmental concerns that affect them and their lives and contribute to change.</a:t>
                      </a:r>
                      <a:endParaRPr sz="800">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r h="460400">
                <a:tc vMerge="1">
                  <a:txBody>
                    <a:bodyPr/>
                    <a:lstStyle/>
                    <a:p>
                      <a:endParaRPr lang="en-US"/>
                    </a:p>
                  </a:txBody>
                  <a:tcPr/>
                </a:tc>
                <a:tc>
                  <a:txBody>
                    <a:bodyPr/>
                    <a:lstStyle/>
                    <a:p>
                      <a:pPr marL="0" lvl="0" indent="0" algn="l" rtl="0">
                        <a:lnSpc>
                          <a:spcPct val="115000"/>
                        </a:lnSpc>
                        <a:spcBef>
                          <a:spcPts val="0"/>
                        </a:spcBef>
                        <a:spcAft>
                          <a:spcPts val="0"/>
                        </a:spcAft>
                        <a:buNone/>
                      </a:pPr>
                      <a:r>
                        <a:rPr lang="en" sz="800" dirty="0">
                          <a:latin typeface="Calibri"/>
                          <a:ea typeface="Calibri"/>
                          <a:cs typeface="Calibri"/>
                          <a:sym typeface="Calibri"/>
                        </a:rPr>
                        <a:t>The curriculum encourages students by providing resources and/or connecting to organizations and movements in order to take actions on issues that affect them and their lives.</a:t>
                      </a:r>
                      <a:endParaRPr sz="800" dirty="0">
                        <a:latin typeface="Calibri"/>
                        <a:ea typeface="Calibri"/>
                        <a:cs typeface="Calibri"/>
                        <a:sym typeface="Calibri"/>
                      </a:endParaRPr>
                    </a:p>
                  </a:txBody>
                  <a:tcPr marL="28575" marR="2857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
        <p:nvSpPr>
          <p:cNvPr id="108" name="Google Shape;108;p19"/>
          <p:cNvSpPr txBox="1"/>
          <p:nvPr/>
        </p:nvSpPr>
        <p:spPr>
          <a:xfrm>
            <a:off x="372850" y="750475"/>
            <a:ext cx="7731900" cy="325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a:solidFill>
                  <a:schemeClr val="dk1"/>
                </a:solidFill>
                <a:latin typeface="Open Sans"/>
                <a:ea typeface="Open Sans"/>
                <a:cs typeface="Open Sans"/>
                <a:sym typeface="Open Sans"/>
              </a:rPr>
              <a:t>Adapted from J. Bryan-Gooden, M. Hester, &amp; L. Q. Peoples. (2023). Culturally Responsive ELA Curriculum Scorecard. New York: Metropolitan Center for Research on Equity and the Transformation of Schools, New York University.</a:t>
            </a:r>
            <a:endParaRPr sz="900">
              <a:solidFill>
                <a:schemeClr val="dk1"/>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311700" y="246800"/>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b="1"/>
              <a:t>Collaborative Annotation</a:t>
            </a:r>
            <a:endParaRPr b="1"/>
          </a:p>
        </p:txBody>
      </p:sp>
      <p:sp>
        <p:nvSpPr>
          <p:cNvPr id="114" name="Google Shape;114;p20"/>
          <p:cNvSpPr txBox="1">
            <a:spLocks noGrp="1"/>
          </p:cNvSpPr>
          <p:nvPr>
            <p:ph type="body" idx="1"/>
          </p:nvPr>
        </p:nvSpPr>
        <p:spPr>
          <a:xfrm>
            <a:off x="351200" y="908475"/>
            <a:ext cx="4260300" cy="6336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6000" b="1">
                <a:latin typeface="Economica"/>
                <a:ea typeface="Economica"/>
                <a:cs typeface="Economica"/>
                <a:sym typeface="Economica"/>
              </a:rPr>
              <a:t>Instructions: </a:t>
            </a:r>
            <a:r>
              <a:rPr lang="en" sz="6000">
                <a:latin typeface="Economica"/>
                <a:ea typeface="Economica"/>
                <a:cs typeface="Economica"/>
                <a:sym typeface="Economica"/>
              </a:rPr>
              <a:t>Follow the link or QR code (see: below right) to access our collaborative Google Doc. Add your comment/s to the document by clicking either “Add Comment” button (see: below left). Refer to the </a:t>
            </a:r>
            <a:r>
              <a:rPr lang="en" sz="6000" i="1">
                <a:latin typeface="Economica"/>
                <a:ea typeface="Economica"/>
                <a:cs typeface="Economica"/>
                <a:sym typeface="Economica"/>
              </a:rPr>
              <a:t>Metacognitive Bookmark </a:t>
            </a:r>
            <a:r>
              <a:rPr lang="en" sz="6000">
                <a:latin typeface="Economica"/>
                <a:ea typeface="Economica"/>
                <a:cs typeface="Economica"/>
                <a:sym typeface="Economica"/>
              </a:rPr>
              <a:t>(see: below right) to help craft your comment/s.</a:t>
            </a:r>
            <a:endParaRPr>
              <a:latin typeface="Economica"/>
              <a:ea typeface="Economica"/>
              <a:cs typeface="Economica"/>
              <a:sym typeface="Economica"/>
            </a:endParaRPr>
          </a:p>
          <a:p>
            <a:pPr marL="0" lvl="0" indent="0" algn="l" rtl="0">
              <a:spcBef>
                <a:spcPts val="1200"/>
              </a:spcBef>
              <a:spcAft>
                <a:spcPts val="0"/>
              </a:spcAft>
              <a:buNone/>
            </a:pPr>
            <a:endParaRPr>
              <a:latin typeface="Economica"/>
              <a:ea typeface="Economica"/>
              <a:cs typeface="Economica"/>
              <a:sym typeface="Economica"/>
            </a:endParaRPr>
          </a:p>
          <a:p>
            <a:pPr marL="0" lvl="0" indent="0" algn="l" rtl="0">
              <a:spcBef>
                <a:spcPts val="1200"/>
              </a:spcBef>
              <a:spcAft>
                <a:spcPts val="1200"/>
              </a:spcAft>
              <a:buNone/>
            </a:pPr>
            <a:endParaRPr>
              <a:latin typeface="Economica"/>
              <a:ea typeface="Economica"/>
              <a:cs typeface="Economica"/>
              <a:sym typeface="Economica"/>
            </a:endParaRPr>
          </a:p>
        </p:txBody>
      </p:sp>
      <p:pic>
        <p:nvPicPr>
          <p:cNvPr id="115" name="Google Shape;115;p20">
            <a:extLst>
              <a:ext uri="{C183D7F6-B498-43B3-948B-1728B52AA6E4}">
                <adec:decorative xmlns:adec="http://schemas.microsoft.com/office/drawing/2017/decorative" val="1"/>
              </a:ext>
            </a:extLst>
          </p:cNvPr>
          <p:cNvPicPr preferRelativeResize="0"/>
          <p:nvPr/>
        </p:nvPicPr>
        <p:blipFill>
          <a:blip r:embed="rId3">
            <a:alphaModFix/>
          </a:blip>
          <a:stretch>
            <a:fillRect/>
          </a:stretch>
        </p:blipFill>
        <p:spPr>
          <a:xfrm>
            <a:off x="351200" y="2184475"/>
            <a:ext cx="4011026" cy="2436525"/>
          </a:xfrm>
          <a:prstGeom prst="rect">
            <a:avLst/>
          </a:prstGeom>
          <a:noFill/>
          <a:ln w="9525" cap="flat" cmpd="sng">
            <a:solidFill>
              <a:schemeClr val="dk1"/>
            </a:solidFill>
            <a:prstDash val="solid"/>
            <a:round/>
            <a:headEnd type="none" w="sm" len="sm"/>
            <a:tailEnd type="none" w="sm" len="sm"/>
          </a:ln>
        </p:spPr>
      </p:pic>
      <p:sp>
        <p:nvSpPr>
          <p:cNvPr id="116" name="Google Shape;116;p20"/>
          <p:cNvSpPr txBox="1"/>
          <p:nvPr/>
        </p:nvSpPr>
        <p:spPr>
          <a:xfrm>
            <a:off x="5079450" y="979717"/>
            <a:ext cx="3600600" cy="876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500" u="sng">
                <a:solidFill>
                  <a:schemeClr val="hlink"/>
                </a:solidFill>
                <a:latin typeface="Economica"/>
                <a:ea typeface="Economica"/>
                <a:cs typeface="Economica"/>
                <a:sym typeface="Economica"/>
                <a:hlinkClick r:id="rId4"/>
              </a:rPr>
              <a:t>Click Here to Access Culturally Responsive Scorecard</a:t>
            </a:r>
            <a:endParaRPr sz="1500">
              <a:solidFill>
                <a:schemeClr val="dk1"/>
              </a:solidFill>
              <a:latin typeface="Economica"/>
              <a:ea typeface="Economica"/>
              <a:cs typeface="Economica"/>
              <a:sym typeface="Economica"/>
            </a:endParaRPr>
          </a:p>
          <a:p>
            <a:pPr marL="0" lvl="0" indent="0" algn="l" rtl="0">
              <a:lnSpc>
                <a:spcPct val="115000"/>
              </a:lnSpc>
              <a:spcBef>
                <a:spcPts val="1200"/>
              </a:spcBef>
              <a:spcAft>
                <a:spcPts val="1200"/>
              </a:spcAft>
              <a:buNone/>
            </a:pPr>
            <a:r>
              <a:rPr lang="en" sz="1500" u="sng">
                <a:solidFill>
                  <a:schemeClr val="hlink"/>
                </a:solidFill>
                <a:latin typeface="Economica"/>
                <a:ea typeface="Economica"/>
                <a:cs typeface="Economica"/>
                <a:sym typeface="Economica"/>
                <a:hlinkClick r:id="rId5"/>
              </a:rPr>
              <a:t>Click Here to Access the Metacognitive Bookmark</a:t>
            </a:r>
            <a:endParaRPr sz="1500">
              <a:solidFill>
                <a:schemeClr val="dk1"/>
              </a:solidFill>
              <a:latin typeface="Open Sans"/>
              <a:ea typeface="Open Sans"/>
              <a:cs typeface="Open Sans"/>
              <a:sym typeface="Open Sans"/>
            </a:endParaRPr>
          </a:p>
        </p:txBody>
      </p:sp>
      <p:pic>
        <p:nvPicPr>
          <p:cNvPr id="117" name="Google Shape;117;p20" descr="QR code"/>
          <p:cNvPicPr preferRelativeResize="0"/>
          <p:nvPr/>
        </p:nvPicPr>
        <p:blipFill>
          <a:blip r:embed="rId6">
            <a:alphaModFix/>
          </a:blip>
          <a:stretch>
            <a:fillRect/>
          </a:stretch>
        </p:blipFill>
        <p:spPr>
          <a:xfrm>
            <a:off x="5581100" y="2302650"/>
            <a:ext cx="2200175" cy="22001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21"/>
          <p:cNvSpPr txBox="1">
            <a:spLocks noGrp="1"/>
          </p:cNvSpPr>
          <p:nvPr>
            <p:ph type="title"/>
          </p:nvPr>
        </p:nvSpPr>
        <p:spPr>
          <a:xfrm>
            <a:off x="311700" y="315925"/>
            <a:ext cx="8520600" cy="8313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b="1"/>
              <a:t>Creating Your Mini-Assessment Plan</a:t>
            </a:r>
            <a:endParaRPr b="1"/>
          </a:p>
        </p:txBody>
      </p:sp>
      <p:sp>
        <p:nvSpPr>
          <p:cNvPr id="123" name="Google Shape;123;p21"/>
          <p:cNvSpPr txBox="1">
            <a:spLocks noGrp="1"/>
          </p:cNvSpPr>
          <p:nvPr>
            <p:ph type="body" idx="1"/>
          </p:nvPr>
        </p:nvSpPr>
        <p:spPr>
          <a:xfrm>
            <a:off x="311700" y="1225225"/>
            <a:ext cx="8520600" cy="3513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466" b="1">
                <a:latin typeface="Economica"/>
                <a:ea typeface="Economica"/>
                <a:cs typeface="Economica"/>
                <a:sym typeface="Economica"/>
              </a:rPr>
              <a:t>Instructions: </a:t>
            </a:r>
            <a:r>
              <a:rPr lang="en" sz="1466">
                <a:latin typeface="Economica"/>
                <a:ea typeface="Economica"/>
                <a:cs typeface="Economica"/>
                <a:sym typeface="Economica"/>
              </a:rPr>
              <a:t>Open the Google Doc below and select “Make a copy” under the “File” tab. Create an assessment rubric that features what you have reflected on today and want to focus on this fall quarter. There is no wrong way to create your rubric; however, refer to the examples being handed out or at the links below if you like.</a:t>
            </a:r>
            <a:endParaRPr sz="1466">
              <a:latin typeface="Economica"/>
              <a:ea typeface="Economica"/>
              <a:cs typeface="Economica"/>
              <a:sym typeface="Economica"/>
            </a:endParaRPr>
          </a:p>
          <a:p>
            <a:pPr marL="0" lvl="0" indent="0" algn="l" rtl="0">
              <a:spcBef>
                <a:spcPts val="1200"/>
              </a:spcBef>
              <a:spcAft>
                <a:spcPts val="0"/>
              </a:spcAft>
              <a:buNone/>
            </a:pPr>
            <a:r>
              <a:rPr lang="en" sz="1466" u="sng">
                <a:solidFill>
                  <a:schemeClr val="hlink"/>
                </a:solidFill>
                <a:latin typeface="Economica"/>
                <a:ea typeface="Economica"/>
                <a:cs typeface="Economica"/>
                <a:sym typeface="Economica"/>
                <a:hlinkClick r:id="rId3"/>
              </a:rPr>
              <a:t>Click Here to Go to Some Sample Rubric Forms You Can Use to Make a Mini Assessment Plan</a:t>
            </a:r>
            <a:endParaRPr sz="1466">
              <a:latin typeface="Economica"/>
              <a:ea typeface="Economica"/>
              <a:cs typeface="Economica"/>
              <a:sym typeface="Economica"/>
            </a:endParaRPr>
          </a:p>
          <a:p>
            <a:pPr marL="0" lvl="0" indent="0" algn="l" rtl="0">
              <a:spcBef>
                <a:spcPts val="1200"/>
              </a:spcBef>
              <a:spcAft>
                <a:spcPts val="0"/>
              </a:spcAft>
              <a:buNone/>
            </a:pPr>
            <a:r>
              <a:rPr lang="en" sz="1466" u="sng">
                <a:solidFill>
                  <a:schemeClr val="hlink"/>
                </a:solidFill>
                <a:latin typeface="Economica"/>
                <a:ea typeface="Economica"/>
                <a:cs typeface="Economica"/>
                <a:sym typeface="Economica"/>
                <a:hlinkClick r:id="rId4"/>
              </a:rPr>
              <a:t>Two Examples of Mini-Assessment Plans We Created</a:t>
            </a:r>
            <a:endParaRPr sz="1466">
              <a:latin typeface="Economica"/>
              <a:ea typeface="Economica"/>
              <a:cs typeface="Economica"/>
              <a:sym typeface="Economica"/>
            </a:endParaRPr>
          </a:p>
          <a:p>
            <a:pPr marL="0" lvl="0" indent="0" algn="l" rtl="0">
              <a:spcBef>
                <a:spcPts val="1200"/>
              </a:spcBef>
              <a:spcAft>
                <a:spcPts val="0"/>
              </a:spcAft>
              <a:buClr>
                <a:schemeClr val="dk1"/>
              </a:buClr>
              <a:buSzPts val="1100"/>
              <a:buFont typeface="Arial"/>
              <a:buNone/>
            </a:pPr>
            <a:endParaRPr sz="1466">
              <a:latin typeface="Economica"/>
              <a:ea typeface="Economica"/>
              <a:cs typeface="Economica"/>
              <a:sym typeface="Economica"/>
            </a:endParaRPr>
          </a:p>
          <a:p>
            <a:pPr marL="0" lvl="0" indent="0" algn="l" rtl="0">
              <a:spcBef>
                <a:spcPts val="1200"/>
              </a:spcBef>
              <a:spcAft>
                <a:spcPts val="0"/>
              </a:spcAft>
              <a:buNone/>
            </a:pPr>
            <a:endParaRPr>
              <a:latin typeface="Economica"/>
              <a:ea typeface="Economica"/>
              <a:cs typeface="Economica"/>
              <a:sym typeface="Economica"/>
            </a:endParaRPr>
          </a:p>
          <a:p>
            <a:pPr marL="0" lvl="0" indent="0" algn="l" rtl="0">
              <a:spcBef>
                <a:spcPts val="1200"/>
              </a:spcBef>
              <a:spcAft>
                <a:spcPts val="1200"/>
              </a:spcAft>
              <a:buNone/>
            </a:pPr>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1101</Words>
  <Application>Microsoft Office PowerPoint</Application>
  <PresentationFormat>On-screen Show (16:9)</PresentationFormat>
  <Paragraphs>110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Economica</vt:lpstr>
      <vt:lpstr>Calibri</vt:lpstr>
      <vt:lpstr>Arial</vt:lpstr>
      <vt:lpstr>Open Sans</vt:lpstr>
      <vt:lpstr>Luxe</vt:lpstr>
      <vt:lpstr>Against  Checking the Box</vt:lpstr>
      <vt:lpstr>Session Agenda</vt:lpstr>
      <vt:lpstr>Connection: Grounding</vt:lpstr>
      <vt:lpstr>The Literature</vt:lpstr>
      <vt:lpstr>Culturally Sustaining Pedagogy</vt:lpstr>
      <vt:lpstr>A Note About Our Pathways</vt:lpstr>
      <vt:lpstr>Culturally Responsive Scorecard (SBCTC)</vt:lpstr>
      <vt:lpstr>Collaborative Annotation</vt:lpstr>
      <vt:lpstr>Creating Your Mini-Assessment Plan</vt:lpstr>
      <vt:lpstr>Connection: Sharing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Katelynn Orellana</cp:lastModifiedBy>
  <cp:revision>1</cp:revision>
  <dcterms:modified xsi:type="dcterms:W3CDTF">2024-07-18T17:47:16Z</dcterms:modified>
</cp:coreProperties>
</file>