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61" r:id="rId6"/>
    <p:sldId id="264" r:id="rId7"/>
    <p:sldId id="263" r:id="rId8"/>
    <p:sldId id="266" r:id="rId9"/>
    <p:sldId id="257" r:id="rId10"/>
    <p:sldId id="268" r:id="rId11"/>
    <p:sldId id="269" r:id="rId12"/>
    <p:sldId id="270" r:id="rId13"/>
    <p:sldId id="272" r:id="rId14"/>
    <p:sldId id="273" r:id="rId15"/>
    <p:sldId id="274" r:id="rId16"/>
    <p:sldId id="271" r:id="rId17"/>
    <p:sldId id="267" r:id="rId18"/>
  </p:sldIdLst>
  <p:sldSz cx="9144000" cy="6858000" type="screen4x3"/>
  <p:notesSz cx="6858000" cy="9144000"/>
  <p:embeddedFontLst>
    <p:embeddedFont>
      <p:font typeface="Source Sans Pro" panose="020B0503030403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467" autoAdjust="0"/>
  </p:normalViewPr>
  <p:slideViewPr>
    <p:cSldViewPr snapToGrid="0">
      <p:cViewPr varScale="1">
        <p:scale>
          <a:sx n="96" d="100"/>
          <a:sy n="96" d="100"/>
        </p:scale>
        <p:origin x="450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 descr="Cover Triangle Pattern"/>
          <p:cNvPicPr preferRelativeResize="0"/>
          <p:nvPr/>
        </p:nvPicPr>
        <p:blipFill rotWithShape="1">
          <a:blip r:embed="rId2">
            <a:alphaModFix/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1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1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1"/>
          <p:cNvSpPr txBox="1"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1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2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4" name="Google Shape;94;p11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Google Shape;95;p11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6" name="Google Shape;96;p11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7" name="Google Shape;97;p11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>
  <p:cSld name="1_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2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35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3" name="Google Shape;103;p12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4" name="Google Shape;104;p12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5" name="Google Shape;105;p12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l Slide">
  <p:cSld name="Final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pic>
        <p:nvPicPr>
          <p:cNvPr id="20" name="Google Shape;20;p3" descr="CC. Creative Commons license, attribution alo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650" y="6399147"/>
            <a:ext cx="835224" cy="29873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 txBox="1"/>
          <p:nvPr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50" b="0" i="1" u="none" strike="noStrike" cap="non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Note: All material licensed under Creative Commons Attribution 4.0 International License.</a:t>
            </a:r>
            <a:endParaRPr/>
          </a:p>
        </p:txBody>
      </p:sp>
      <p:sp>
        <p:nvSpPr>
          <p:cNvPr id="22" name="Google Shape;22;p3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4" descr="Community and Technical Colleges. Washington State Board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8" name="Google Shape;28;p4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5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  <a:defRPr sz="4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7" name="Google Shape;37;p5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6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6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7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 txBox="1"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body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body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8" name="Google Shape;58;p7"/>
          <p:cNvSpPr txBox="1">
            <a:spLocks noGrp="1"/>
          </p:cNvSpPr>
          <p:nvPr>
            <p:ph type="body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7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8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8"/>
          <p:cNvSpPr txBox="1"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8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8" name="Google Shape;68;p8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9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9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9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0" descr="Community and Technical Colleges. Washington State Board."/>
          <p:cNvPicPr preferRelativeResize="0"/>
          <p:nvPr/>
        </p:nvPicPr>
        <p:blipFill rotWithShape="1">
          <a:blip r:embed="rId2">
            <a:alphaModFix/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0" descr="Header triangles pattern"/>
          <p:cNvPicPr preferRelativeResize="0"/>
          <p:nvPr/>
        </p:nvPicPr>
        <p:blipFill rotWithShape="1">
          <a:blip r:embed="rId3">
            <a:alphaModFix/>
          </a:blip>
          <a:srcRect t="42266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Source Sans Pro"/>
              <a:buNone/>
              <a:defRPr sz="35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1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2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764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376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4" name="Google Shape;84;p10" descr="Yellow sidebar"/>
          <p:cNvSpPr/>
          <p:nvPr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 w="12700" cap="flat" cmpd="sng">
            <a:solidFill>
              <a:srgbClr val="F4CE1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85" name="Google Shape;85;p10"/>
          <p:cNvSpPr txBox="1">
            <a:spLocks noGrp="1"/>
          </p:cNvSpPr>
          <p:nvPr>
            <p:ph type="dt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ft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ldNum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map.org/index.php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wamap.org/wamap/info/classroom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wamap.org/index.php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 txBox="1">
            <a:spLocks noGrp="1"/>
          </p:cNvSpPr>
          <p:nvPr>
            <p:ph type="subTitle" idx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800" dirty="0"/>
              <a:t>Michael Jenck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Arial"/>
              <a:buNone/>
            </a:pPr>
            <a:endParaRPr sz="3500" b="0" i="0" u="none" strike="noStrike" cap="none" dirty="0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4800"/>
              <a:buFont typeface="Source Sans Pro"/>
              <a:buNone/>
            </a:pPr>
            <a:r>
              <a:rPr lang="en-US" sz="3200" dirty="0" err="1"/>
              <a:t>BEdA</a:t>
            </a:r>
            <a:r>
              <a:rPr lang="en-US" sz="3200" dirty="0"/>
              <a:t> Equitable Math Pathways &amp; Practices</a:t>
            </a:r>
            <a:endParaRPr sz="3200" b="0" i="0" u="none" strike="noStrike" cap="none" dirty="0">
              <a:solidFill>
                <a:srgbClr val="00376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3" name="Google Shape;113;p13"/>
          <p:cNvSpPr txBox="1">
            <a:spLocks noGrp="1"/>
          </p:cNvSpPr>
          <p:nvPr>
            <p:ph type="body" idx="2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1800" dirty="0"/>
              <a:t>July 25, 2024 at 9:40 AM – 11:10 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252C-84F7-ECC1-26F0-018EF7DF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WAMAP</a:t>
            </a:r>
            <a:br>
              <a:rPr lang="en-US" sz="3600" dirty="0"/>
            </a:br>
            <a:endParaRPr lang="en-US" dirty="0"/>
          </a:p>
        </p:txBody>
      </p:sp>
      <p:pic>
        <p:nvPicPr>
          <p:cNvPr id="4" name="Picture 3" descr="Add New Course button">
            <a:extLst>
              <a:ext uri="{FF2B5EF4-FFF2-40B4-BE49-F238E27FC236}">
                <a16:creationId xmlns:a16="http://schemas.microsoft.com/office/drawing/2014/main" id="{5FD3B20A-2859-A9C6-0565-DC9B5FA7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892" y="2297229"/>
            <a:ext cx="1485900" cy="276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E689CD-52C3-1C93-E2F5-5486DEF68FA8}"/>
              </a:ext>
            </a:extLst>
          </p:cNvPr>
          <p:cNvSpPr txBox="1"/>
          <p:nvPr/>
        </p:nvSpPr>
        <p:spPr>
          <a:xfrm>
            <a:off x="851423" y="2270048"/>
            <a:ext cx="41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Add New Course button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EAB30-DB9B-9F81-C512-84A18BC2EAD3}"/>
              </a:ext>
            </a:extLst>
          </p:cNvPr>
          <p:cNvSpPr txBox="1"/>
          <p:nvPr/>
        </p:nvSpPr>
        <p:spPr>
          <a:xfrm>
            <a:off x="948268" y="2817410"/>
            <a:ext cx="114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click</a:t>
            </a:r>
          </a:p>
        </p:txBody>
      </p:sp>
      <p:pic>
        <p:nvPicPr>
          <p:cNvPr id="7" name="Picture 6" descr="Copy from my or a colleague's course button">
            <a:extLst>
              <a:ext uri="{FF2B5EF4-FFF2-40B4-BE49-F238E27FC236}">
                <a16:creationId xmlns:a16="http://schemas.microsoft.com/office/drawing/2014/main" id="{AE13D6C0-7E3F-5134-3E4D-41E8EB591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892" y="2863964"/>
            <a:ext cx="3028950" cy="276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B32D9-20E4-9C01-FE47-E02C44E3EA8F}"/>
              </a:ext>
            </a:extLst>
          </p:cNvPr>
          <p:cNvSpPr txBox="1"/>
          <p:nvPr/>
        </p:nvSpPr>
        <p:spPr>
          <a:xfrm>
            <a:off x="857956" y="3660781"/>
            <a:ext cx="2232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course ID: </a:t>
            </a:r>
            <a:r>
              <a:rPr lang="en-US" b="1" dirty="0"/>
              <a:t>36946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99E33-A4A9-9E34-116E-B4F56503602F}"/>
              </a:ext>
            </a:extLst>
          </p:cNvPr>
          <p:cNvSpPr txBox="1"/>
          <p:nvPr/>
        </p:nvSpPr>
        <p:spPr>
          <a:xfrm>
            <a:off x="877266" y="4412903"/>
            <a:ext cx="219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Enrollment key: math</a:t>
            </a:r>
          </a:p>
        </p:txBody>
      </p:sp>
      <p:pic>
        <p:nvPicPr>
          <p:cNvPr id="10" name="Picture 9" descr="look up course button">
            <a:extLst>
              <a:ext uri="{FF2B5EF4-FFF2-40B4-BE49-F238E27FC236}">
                <a16:creationId xmlns:a16="http://schemas.microsoft.com/office/drawing/2014/main" id="{848A9DA8-538D-FDF4-A5D9-7F52A12D7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892" y="3660781"/>
            <a:ext cx="1390650" cy="276225"/>
          </a:xfrm>
          <a:prstGeom prst="rect">
            <a:avLst/>
          </a:prstGeom>
        </p:spPr>
      </p:pic>
      <p:pic>
        <p:nvPicPr>
          <p:cNvPr id="11" name="Picture 10" descr="Continue button">
            <a:extLst>
              <a:ext uri="{FF2B5EF4-FFF2-40B4-BE49-F238E27FC236}">
                <a16:creationId xmlns:a16="http://schemas.microsoft.com/office/drawing/2014/main" id="{37EC2AB6-00CB-284F-A9F3-5904E9BB3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892" y="4412903"/>
            <a:ext cx="942975" cy="276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44216C-0DBD-91F2-3146-93073F31227B}"/>
              </a:ext>
            </a:extLst>
          </p:cNvPr>
          <p:cNvSpPr txBox="1"/>
          <p:nvPr/>
        </p:nvSpPr>
        <p:spPr>
          <a:xfrm>
            <a:off x="948268" y="5153736"/>
            <a:ext cx="27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next page click</a:t>
            </a:r>
          </a:p>
        </p:txBody>
      </p:sp>
      <p:pic>
        <p:nvPicPr>
          <p:cNvPr id="13" name="Picture 12" descr="Submit button">
            <a:extLst>
              <a:ext uri="{FF2B5EF4-FFF2-40B4-BE49-F238E27FC236}">
                <a16:creationId xmlns:a16="http://schemas.microsoft.com/office/drawing/2014/main" id="{77844D2F-F5AF-051B-78AE-912E218D1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26" y="5165297"/>
            <a:ext cx="8001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11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5252C-84F7-ECC1-26F0-018EF7DFA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MOM</a:t>
            </a:r>
            <a:br>
              <a:rPr lang="en-US" sz="3600" dirty="0"/>
            </a:br>
            <a:endParaRPr lang="en-US" dirty="0"/>
          </a:p>
        </p:txBody>
      </p:sp>
      <p:pic>
        <p:nvPicPr>
          <p:cNvPr id="4" name="Picture 3" descr="Add New Course button">
            <a:extLst>
              <a:ext uri="{FF2B5EF4-FFF2-40B4-BE49-F238E27FC236}">
                <a16:creationId xmlns:a16="http://schemas.microsoft.com/office/drawing/2014/main" id="{5FD3B20A-2859-A9C6-0565-DC9B5FA7E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892" y="2297229"/>
            <a:ext cx="1485900" cy="276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E689CD-52C3-1C93-E2F5-5486DEF68FA8}"/>
              </a:ext>
            </a:extLst>
          </p:cNvPr>
          <p:cNvSpPr txBox="1"/>
          <p:nvPr/>
        </p:nvSpPr>
        <p:spPr>
          <a:xfrm>
            <a:off x="851423" y="2270048"/>
            <a:ext cx="4143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the Add New Course button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9EAB30-DB9B-9F81-C512-84A18BC2EAD3}"/>
              </a:ext>
            </a:extLst>
          </p:cNvPr>
          <p:cNvSpPr txBox="1"/>
          <p:nvPr/>
        </p:nvSpPr>
        <p:spPr>
          <a:xfrm>
            <a:off x="948268" y="2817410"/>
            <a:ext cx="1145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click</a:t>
            </a:r>
          </a:p>
        </p:txBody>
      </p:sp>
      <p:pic>
        <p:nvPicPr>
          <p:cNvPr id="7" name="Picture 6" descr="Copy from my or a colleague's course button">
            <a:extLst>
              <a:ext uri="{FF2B5EF4-FFF2-40B4-BE49-F238E27FC236}">
                <a16:creationId xmlns:a16="http://schemas.microsoft.com/office/drawing/2014/main" id="{AE13D6C0-7E3F-5134-3E4D-41E8EB591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892" y="2863964"/>
            <a:ext cx="3028950" cy="2762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B32D9-20E4-9C01-FE47-E02C44E3EA8F}"/>
              </a:ext>
            </a:extLst>
          </p:cNvPr>
          <p:cNvSpPr txBox="1"/>
          <p:nvPr/>
        </p:nvSpPr>
        <p:spPr>
          <a:xfrm>
            <a:off x="857956" y="3660781"/>
            <a:ext cx="2232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Use course ID: </a:t>
            </a:r>
            <a:r>
              <a:rPr lang="en-US" b="1" dirty="0"/>
              <a:t>23858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099E33-A4A9-9E34-116E-B4F56503602F}"/>
              </a:ext>
            </a:extLst>
          </p:cNvPr>
          <p:cNvSpPr txBox="1"/>
          <p:nvPr/>
        </p:nvSpPr>
        <p:spPr>
          <a:xfrm>
            <a:off x="877266" y="4412903"/>
            <a:ext cx="2193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Enrollment key: math</a:t>
            </a:r>
          </a:p>
        </p:txBody>
      </p:sp>
      <p:pic>
        <p:nvPicPr>
          <p:cNvPr id="10" name="Picture 9" descr="look up course button">
            <a:extLst>
              <a:ext uri="{FF2B5EF4-FFF2-40B4-BE49-F238E27FC236}">
                <a16:creationId xmlns:a16="http://schemas.microsoft.com/office/drawing/2014/main" id="{848A9DA8-538D-FDF4-A5D9-7F52A12D7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8892" y="3660781"/>
            <a:ext cx="1390650" cy="276225"/>
          </a:xfrm>
          <a:prstGeom prst="rect">
            <a:avLst/>
          </a:prstGeom>
        </p:spPr>
      </p:pic>
      <p:pic>
        <p:nvPicPr>
          <p:cNvPr id="11" name="Picture 10" descr="Continue button">
            <a:extLst>
              <a:ext uri="{FF2B5EF4-FFF2-40B4-BE49-F238E27FC236}">
                <a16:creationId xmlns:a16="http://schemas.microsoft.com/office/drawing/2014/main" id="{37EC2AB6-00CB-284F-A9F3-5904E9BB34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8892" y="4412903"/>
            <a:ext cx="942975" cy="276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444216C-0DBD-91F2-3146-93073F31227B}"/>
              </a:ext>
            </a:extLst>
          </p:cNvPr>
          <p:cNvSpPr txBox="1"/>
          <p:nvPr/>
        </p:nvSpPr>
        <p:spPr>
          <a:xfrm>
            <a:off x="948268" y="5153736"/>
            <a:ext cx="2703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the next page click</a:t>
            </a:r>
          </a:p>
        </p:txBody>
      </p:sp>
      <p:pic>
        <p:nvPicPr>
          <p:cNvPr id="13" name="Picture 12" descr="Submit button">
            <a:extLst>
              <a:ext uri="{FF2B5EF4-FFF2-40B4-BE49-F238E27FC236}">
                <a16:creationId xmlns:a16="http://schemas.microsoft.com/office/drawing/2014/main" id="{77844D2F-F5AF-051B-78AE-912E218D11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3126" y="5165297"/>
            <a:ext cx="8001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68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C1BC-4023-8A11-58DA-2C62EE437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</a:t>
            </a:r>
            <a:r>
              <a:rPr lang="en-US" dirty="0"/>
              <a:t>and Training</a:t>
            </a:r>
          </a:p>
        </p:txBody>
      </p:sp>
      <p:pic>
        <p:nvPicPr>
          <p:cNvPr id="4" name="Picture 3" descr="Picture of the Support Course and WAMAP Training Course links.">
            <a:extLst>
              <a:ext uri="{FF2B5EF4-FFF2-40B4-BE49-F238E27FC236}">
                <a16:creationId xmlns:a16="http://schemas.microsoft.com/office/drawing/2014/main" id="{4CA26031-6B9C-6C94-EBD0-67FA40FCA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358" y="2700161"/>
            <a:ext cx="4019550" cy="163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90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xample picture of the library structure.">
            <a:extLst>
              <a:ext uri="{FF2B5EF4-FFF2-40B4-BE49-F238E27FC236}">
                <a16:creationId xmlns:a16="http://schemas.microsoft.com/office/drawing/2014/main" id="{67602596-16DC-335A-7B5D-A8456E9F0A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422" y="1161872"/>
            <a:ext cx="2718359" cy="4929548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4B0BBEB-C180-75A4-DA7C-52690A8852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244622" y="1670756"/>
            <a:ext cx="1507144" cy="30777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Library Structure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5EBC5C-D7AF-EF44-8B9C-E6ABE858F7A8}"/>
              </a:ext>
            </a:extLst>
          </p:cNvPr>
          <p:cNvSpPr txBox="1"/>
          <p:nvPr/>
        </p:nvSpPr>
        <p:spPr>
          <a:xfrm>
            <a:off x="4244622" y="5332387"/>
            <a:ext cx="4258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lets start writing/modifying questions.</a:t>
            </a:r>
          </a:p>
        </p:txBody>
      </p:sp>
    </p:spTree>
    <p:extLst>
      <p:ext uri="{BB962C8B-B14F-4D97-AF65-F5344CB8AC3E}">
        <p14:creationId xmlns:p14="http://schemas.microsoft.com/office/powerpoint/2010/main" val="2126789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A4043-61DB-B634-255C-05AAAEFF1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C5D4C-E2C6-A2E6-DEB1-783B5F299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>
              <a:buNone/>
            </a:pPr>
            <a:r>
              <a:rPr lang="en-US" sz="2000" dirty="0"/>
              <a:t>I hope this workshop has helped your journey to OER questions on WAMAP.</a:t>
            </a:r>
          </a:p>
          <a:p>
            <a:pPr marL="50800" indent="0">
              <a:buNone/>
            </a:pPr>
            <a:endParaRPr lang="en-US" sz="2000" dirty="0"/>
          </a:p>
          <a:p>
            <a:pPr marL="50800" indent="0">
              <a:buNone/>
            </a:pPr>
            <a:r>
              <a:rPr lang="en-US" sz="1400" dirty="0"/>
              <a:t>Questions: email at mjenck@yvcc.edu</a:t>
            </a:r>
          </a:p>
          <a:p>
            <a:pPr marL="508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8008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567B5-3B5B-813E-E1A9-949EEA53C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Instructor Account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F1AB0-104C-4655-9B3F-E9EFB4A83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need an Instructor account to copy/create questions</a:t>
            </a:r>
          </a:p>
          <a:p>
            <a:r>
              <a:rPr lang="en-US" dirty="0"/>
              <a:t>If you don’t have one go to  </a:t>
            </a:r>
            <a:r>
              <a:rPr lang="en-US" dirty="0">
                <a:hlinkClick r:id="rId2"/>
              </a:rPr>
              <a:t>https://www.wamap.org/index.php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/>
              <a:t>Choose Classroom tab or go directly to</a:t>
            </a:r>
          </a:p>
        </p:txBody>
      </p:sp>
    </p:spTree>
    <p:extLst>
      <p:ext uri="{BB962C8B-B14F-4D97-AF65-F5344CB8AC3E}">
        <p14:creationId xmlns:p14="http://schemas.microsoft.com/office/powerpoint/2010/main" val="2045488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3CB9AA-2C9D-815E-F873-5D8CB92D9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44979"/>
            <a:ext cx="7886700" cy="4249244"/>
          </a:xfrm>
        </p:spPr>
        <p:txBody>
          <a:bodyPr/>
          <a:lstStyle/>
          <a:p>
            <a:pPr marL="50800" indent="0">
              <a:buNone/>
            </a:pPr>
            <a:r>
              <a:rPr lang="en-US" sz="2400" dirty="0">
                <a:hlinkClick r:id="rId2"/>
              </a:rPr>
              <a:t>https://www.wamap.org/wamap/info/classroom.php</a:t>
            </a:r>
            <a:endParaRPr lang="en-US" sz="2400" dirty="0"/>
          </a:p>
          <a:p>
            <a:pPr marL="50800" indent="0">
              <a:buNone/>
            </a:pPr>
            <a:endParaRPr lang="en-US" sz="2400" dirty="0"/>
          </a:p>
        </p:txBody>
      </p:sp>
      <p:pic>
        <p:nvPicPr>
          <p:cNvPr id="4" name="Picture 3" descr="Picture of WAMAP Classroom page with an arrow pointing to the Request an instructor account link.">
            <a:extLst>
              <a:ext uri="{FF2B5EF4-FFF2-40B4-BE49-F238E27FC236}">
                <a16:creationId xmlns:a16="http://schemas.microsoft.com/office/drawing/2014/main" id="{3E2BAEB4-1124-DC2C-A87C-28EC9F856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222" y="2105371"/>
            <a:ext cx="6545251" cy="3532249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630B410-20EF-C61B-11B0-E7A8F8A0FF2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305778" y="5030027"/>
            <a:ext cx="3371144" cy="27699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Click on the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Request an instructor account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4323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3FE5-2E6B-A27A-1298-2396A79D5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Click on the </a:t>
            </a:r>
            <a:r>
              <a:rPr lang="en-US" sz="2800" b="1" dirty="0"/>
              <a:t>Request an instructor account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Picture of the New Instructor Account Request start">
            <a:extLst>
              <a:ext uri="{FF2B5EF4-FFF2-40B4-BE49-F238E27FC236}">
                <a16:creationId xmlns:a16="http://schemas.microsoft.com/office/drawing/2014/main" id="{21540676-4FCC-903E-D651-A5EEB5BBB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256842"/>
            <a:ext cx="73723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5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of the New Instructor Account Request Step 1">
            <a:extLst>
              <a:ext uri="{FF2B5EF4-FFF2-40B4-BE49-F238E27FC236}">
                <a16:creationId xmlns:a16="http://schemas.microsoft.com/office/drawing/2014/main" id="{B013B841-15ED-09C0-7500-1719609F8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77" y="1187525"/>
            <a:ext cx="5267481" cy="515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70DD7D-648B-A2BE-8F0D-87D61394E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11619"/>
            <a:ext cx="7886700" cy="611619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New instructor account request</a:t>
            </a:r>
          </a:p>
        </p:txBody>
      </p:sp>
    </p:spTree>
    <p:extLst>
      <p:ext uri="{BB962C8B-B14F-4D97-AF65-F5344CB8AC3E}">
        <p14:creationId xmlns:p14="http://schemas.microsoft.com/office/powerpoint/2010/main" val="37721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of the New Instructor Account Request Step 1 Selected">
            <a:extLst>
              <a:ext uri="{FF2B5EF4-FFF2-40B4-BE49-F238E27FC236}">
                <a16:creationId xmlns:a16="http://schemas.microsoft.com/office/drawing/2014/main" id="{6D2D48BA-72BB-6868-03B3-ED54558E0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33" y="1138805"/>
            <a:ext cx="6004454" cy="502863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5957451-A451-4FA0-82A5-A8F9D8707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11619"/>
            <a:ext cx="7886700" cy="611619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New instructor account request cont’d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 of the New Instructor Account Request Step 2">
            <a:extLst>
              <a:ext uri="{FF2B5EF4-FFF2-40B4-BE49-F238E27FC236}">
                <a16:creationId xmlns:a16="http://schemas.microsoft.com/office/drawing/2014/main" id="{D919D016-3B2F-1786-2C07-49225DC00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78" y="1055723"/>
            <a:ext cx="5392250" cy="5300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0131E3-358A-FB28-C4C9-6D1EAF67D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11619"/>
            <a:ext cx="7886700" cy="611619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New instructor account request cont’d 2</a:t>
            </a:r>
          </a:p>
        </p:txBody>
      </p:sp>
    </p:spTree>
    <p:extLst>
      <p:ext uri="{BB962C8B-B14F-4D97-AF65-F5344CB8AC3E}">
        <p14:creationId xmlns:p14="http://schemas.microsoft.com/office/powerpoint/2010/main" val="1868216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 of the New Instructor Account Request Step 3">
            <a:extLst>
              <a:ext uri="{FF2B5EF4-FFF2-40B4-BE49-F238E27FC236}">
                <a16:creationId xmlns:a16="http://schemas.microsoft.com/office/drawing/2014/main" id="{77941D64-8E0E-7093-B638-912CC3F3A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111" y="1116026"/>
            <a:ext cx="4903978" cy="5219144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2D10954-CD32-2E72-266C-764204391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611619"/>
            <a:ext cx="7886700" cy="611619"/>
          </a:xfr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dirty="0"/>
              <a:t>New instructor account request cont’d 3</a:t>
            </a:r>
          </a:p>
        </p:txBody>
      </p:sp>
    </p:spTree>
    <p:extLst>
      <p:ext uri="{BB962C8B-B14F-4D97-AF65-F5344CB8AC3E}">
        <p14:creationId xmlns:p14="http://schemas.microsoft.com/office/powerpoint/2010/main" val="2277399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1B525-A0F9-5CFD-6437-6DD8412DAA7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39665" y="1099608"/>
            <a:ext cx="3577326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  <a:hlinkClick r:id="rId2"/>
              </a:rPr>
              <a:t>https://www.wamap.org/index.php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Picture of the WAMAP login page">
            <a:extLst>
              <a:ext uri="{FF2B5EF4-FFF2-40B4-BE49-F238E27FC236}">
                <a16:creationId xmlns:a16="http://schemas.microsoft.com/office/drawing/2014/main" id="{74FF1CB8-34CD-5B51-010F-1F88613BD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65" y="1625973"/>
            <a:ext cx="7670570" cy="441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558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5256FFFE6474E9F4A1F5D16FB020B" ma:contentTypeVersion="14" ma:contentTypeDescription="Create a new document." ma:contentTypeScope="" ma:versionID="edb202a30c87a4b3b8713f6c1d2e5928">
  <xsd:schema xmlns:xsd="http://www.w3.org/2001/XMLSchema" xmlns:xs="http://www.w3.org/2001/XMLSchema" xmlns:p="http://schemas.microsoft.com/office/2006/metadata/properties" xmlns:ns2="95d34d65-a250-4cb0-bba3-9227d5f81723" xmlns:ns3="28b0818c-7c05-4c23-bf25-0c4cfc264c17" targetNamespace="http://schemas.microsoft.com/office/2006/metadata/properties" ma:root="true" ma:fieldsID="e5076a413ebfb31f10e82e2a5918083c" ns2:_="" ns3:_="">
    <xsd:import namespace="95d34d65-a250-4cb0-bba3-9227d5f81723"/>
    <xsd:import namespace="28b0818c-7c05-4c23-bf25-0c4cfc264c1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d34d65-a250-4cb0-bba3-9227d5f817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072a751-c2a1-410f-8384-0186ab4766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0818c-7c05-4c23-bf25-0c4cfc264c1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44b3d68-81d6-49b2-a871-09cb75c4ce84}" ma:internalName="TaxCatchAll" ma:showField="CatchAllData" ma:web="28b0818c-7c05-4c23-bf25-0c4cfc264c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5d34d65-a250-4cb0-bba3-9227d5f81723">
      <Terms xmlns="http://schemas.microsoft.com/office/infopath/2007/PartnerControls"/>
    </lcf76f155ced4ddcb4097134ff3c332f>
    <TaxCatchAll xmlns="28b0818c-7c05-4c23-bf25-0c4cfc264c17" xsi:nil="true"/>
  </documentManagement>
</p:properties>
</file>

<file path=customXml/itemProps1.xml><?xml version="1.0" encoding="utf-8"?>
<ds:datastoreItem xmlns:ds="http://schemas.openxmlformats.org/officeDocument/2006/customXml" ds:itemID="{B5DD6F1A-74F7-4AFA-84A6-49A81E5E1B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D5B3A2-9FE7-4190-B229-5B2884ABB4E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d34d65-a250-4cb0-bba3-9227d5f81723"/>
    <ds:schemaRef ds:uri="28b0818c-7c05-4c23-bf25-0c4cfc264c1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C84AB2-E38D-4B49-9949-0AA27B42834F}">
  <ds:schemaRefs>
    <ds:schemaRef ds:uri="http://schemas.microsoft.com/office/2006/metadata/properties"/>
    <ds:schemaRef ds:uri="http://schemas.microsoft.com/office/infopath/2007/PartnerControls"/>
    <ds:schemaRef ds:uri="95d34d65-a250-4cb0-bba3-9227d5f81723"/>
    <ds:schemaRef ds:uri="28b0818c-7c05-4c23-bf25-0c4cfc264c1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204</Words>
  <Application>Microsoft Office PowerPoint</Application>
  <PresentationFormat>On-screen Show (4:3)</PresentationFormat>
  <Paragraphs>35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Source Sans Pro</vt:lpstr>
      <vt:lpstr>Calibri</vt:lpstr>
      <vt:lpstr>Arial</vt:lpstr>
      <vt:lpstr>Office Theme</vt:lpstr>
      <vt:lpstr>BEdA Equitable Math Pathways &amp; Practices</vt:lpstr>
      <vt:lpstr>Instructor Account</vt:lpstr>
      <vt:lpstr>Click on the Request an instructor account</vt:lpstr>
      <vt:lpstr>Click on the Request an instructor account </vt:lpstr>
      <vt:lpstr>New instructor account request</vt:lpstr>
      <vt:lpstr>New instructor account request cont’d</vt:lpstr>
      <vt:lpstr>New instructor account request cont’d 2</vt:lpstr>
      <vt:lpstr>New instructor account request cont’d 3</vt:lpstr>
      <vt:lpstr> https://www.wamap.org/index.php </vt:lpstr>
      <vt:lpstr>WAMAP </vt:lpstr>
      <vt:lpstr>MOM </vt:lpstr>
      <vt:lpstr>Support and Training</vt:lpstr>
      <vt:lpstr>Library Structure</vt:lpstr>
      <vt:lpstr>Wrap-Up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Katelynn Orellana</cp:lastModifiedBy>
  <cp:revision>6</cp:revision>
  <dcterms:modified xsi:type="dcterms:W3CDTF">2024-07-18T19:09:49Z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0x0101007675256FFFE6474E9F4A1F5D16FB020B</vt:lpwstr>
  </property>
</Properties>
</file>