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idzGZb8gqnjdGJi8HHmUDFRPQ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67" autoAdjust="0"/>
  </p:normalViewPr>
  <p:slideViewPr>
    <p:cSldViewPr snapToGrid="0">
      <p:cViewPr varScale="1">
        <p:scale>
          <a:sx n="79" d="100"/>
          <a:sy n="79" d="100"/>
        </p:scale>
        <p:origin x="132" y="474"/>
      </p:cViewPr>
      <p:guideLst/>
    </p:cSldViewPr>
  </p:slideViewPr>
  <p:outlineViewPr>
    <p:cViewPr>
      <p:scale>
        <a:sx n="33" d="100"/>
        <a:sy n="33" d="100"/>
      </p:scale>
      <p:origin x="0" y="-64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irchbarkbooks.com/products/an-indigenous-peoples-history-of-the-united-stat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ackthegates.org/wp-content/uploads/2020/08/Redshirt-Shaw_Landback_HTGreport.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tuir.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birchbarkbooks.com/products/an-indigenous-peoples-history-of-the-united-stat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why important, these are our outcomes</a:t>
            </a:r>
            <a:endParaRPr/>
          </a:p>
          <a:p>
            <a:pPr marL="0" lvl="0" indent="0" algn="l" rtl="0">
              <a:lnSpc>
                <a:spcPct val="100000"/>
              </a:lnSpc>
              <a:spcBef>
                <a:spcPts val="0"/>
              </a:spcBef>
              <a:spcAft>
                <a:spcPts val="0"/>
              </a:spcAft>
              <a:buSzPts val="1400"/>
              <a:buNone/>
            </a:pPr>
            <a:r>
              <a:rPr lang="en-US"/>
              <a:t>Hook: </a:t>
            </a:r>
            <a:endParaRPr/>
          </a:p>
          <a:p>
            <a:pPr marL="0" lvl="0" indent="0" algn="l" rtl="0">
              <a:lnSpc>
                <a:spcPct val="100000"/>
              </a:lnSpc>
              <a:spcBef>
                <a:spcPts val="0"/>
              </a:spcBef>
              <a:spcAft>
                <a:spcPts val="0"/>
              </a:spcAft>
              <a:buSzPts val="1400"/>
              <a:buNone/>
            </a:pPr>
            <a:r>
              <a:rPr lang="en-US"/>
              <a:t>Who are some Native people you know?</a:t>
            </a:r>
            <a:endParaRPr/>
          </a:p>
          <a:p>
            <a:pPr marL="0" lvl="0" indent="0" algn="l" rtl="0">
              <a:lnSpc>
                <a:spcPct val="100000"/>
              </a:lnSpc>
              <a:spcBef>
                <a:spcPts val="0"/>
              </a:spcBef>
              <a:spcAft>
                <a:spcPts val="0"/>
              </a:spcAft>
              <a:buSzPts val="1400"/>
              <a:buNone/>
            </a:pPr>
            <a:r>
              <a:rPr lang="en-US"/>
              <a:t>Mostly past or present?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(5 minutes)</a:t>
            </a:r>
            <a:endParaRPr/>
          </a:p>
          <a:p>
            <a:pPr marL="0" lvl="0" indent="0" algn="l" rtl="0">
              <a:lnSpc>
                <a:spcPct val="100000"/>
              </a:lnSpc>
              <a:spcBef>
                <a:spcPts val="0"/>
              </a:spcBef>
              <a:spcAft>
                <a:spcPts val="0"/>
              </a:spcAft>
              <a:buSzPts val="1400"/>
              <a:buNone/>
            </a:pPr>
            <a:r>
              <a:rPr lang="en-US"/>
              <a:t>intro selves, community agreements of taking care of self, LA</a:t>
            </a:r>
            <a:endParaRPr/>
          </a:p>
          <a:p>
            <a:pPr marL="0" lvl="0" indent="0" algn="l" rtl="0">
              <a:lnSpc>
                <a:spcPct val="100000"/>
              </a:lnSpc>
              <a:spcBef>
                <a:spcPts val="0"/>
              </a:spcBef>
              <a:spcAft>
                <a:spcPts val="0"/>
              </a:spcAft>
              <a:buSzPts val="1400"/>
              <a:buNone/>
            </a:pPr>
            <a:r>
              <a:rPr lang="en-US"/>
              <a:t>5 min – agenda + outcomes</a:t>
            </a:r>
            <a:endParaRPr/>
          </a:p>
          <a:p>
            <a:pPr marL="0" lvl="0" indent="0" algn="l" rtl="0">
              <a:lnSpc>
                <a:spcPct val="100000"/>
              </a:lnSpc>
              <a:spcBef>
                <a:spcPts val="0"/>
              </a:spcBef>
              <a:spcAft>
                <a:spcPts val="0"/>
              </a:spcAft>
              <a:buSzPts val="1400"/>
              <a:buNone/>
            </a:pPr>
            <a:r>
              <a:rPr lang="en-US"/>
              <a:t>15 min – historical (fill in the blank think pair share?)</a:t>
            </a:r>
            <a:endParaRPr/>
          </a:p>
          <a:p>
            <a:pPr marL="0" lvl="0" indent="0" algn="l" rtl="0">
              <a:lnSpc>
                <a:spcPct val="100000"/>
              </a:lnSpc>
              <a:spcBef>
                <a:spcPts val="0"/>
              </a:spcBef>
              <a:spcAft>
                <a:spcPts val="0"/>
              </a:spcAft>
              <a:buSzPts val="1400"/>
              <a:buNone/>
            </a:pPr>
            <a:r>
              <a:rPr lang="en-US"/>
              <a:t>20 minutes – steps</a:t>
            </a:r>
            <a:endParaRPr/>
          </a:p>
          <a:p>
            <a:pPr marL="0" lvl="0" indent="0" algn="l" rtl="0">
              <a:lnSpc>
                <a:spcPct val="100000"/>
              </a:lnSpc>
              <a:spcBef>
                <a:spcPts val="0"/>
              </a:spcBef>
              <a:spcAft>
                <a:spcPts val="0"/>
              </a:spcAft>
              <a:buSzPts val="1400"/>
              <a:buNone/>
            </a:pPr>
            <a:r>
              <a:rPr lang="en-US"/>
              <a:t>30 minutes - examples</a:t>
            </a:r>
            <a:endParaRPr/>
          </a:p>
          <a:p>
            <a:pPr marL="0" lvl="0" indent="0" algn="l" rtl="0">
              <a:lnSpc>
                <a:spcPct val="100000"/>
              </a:lnSpc>
              <a:spcBef>
                <a:spcPts val="0"/>
              </a:spcBef>
              <a:spcAft>
                <a:spcPts val="0"/>
              </a:spcAft>
              <a:buSzPts val="1400"/>
              <a:buNone/>
            </a:pPr>
            <a:r>
              <a:rPr lang="en-US"/>
              <a:t>10 min – questions</a:t>
            </a:r>
            <a:endParaRPr/>
          </a:p>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Amy start with Upper paddling and blocking</a:t>
            </a:r>
          </a:p>
          <a:p>
            <a:pPr marL="0" lvl="0" indent="0" algn="l" rtl="0">
              <a:lnSpc>
                <a:spcPct val="100000"/>
              </a:lnSpc>
              <a:spcBef>
                <a:spcPts val="0"/>
              </a:spcBef>
              <a:spcAft>
                <a:spcPts val="0"/>
              </a:spcAft>
              <a:buSzPts val="1400"/>
              <a:buNone/>
            </a:pPr>
            <a:r>
              <a:rPr lang="en-US" dirty="0"/>
              <a:t>History not taught</a:t>
            </a:r>
            <a:endParaRPr dirty="0"/>
          </a:p>
          <a:p>
            <a:pPr marL="742950" lvl="1" indent="-285750" algn="l" rtl="0">
              <a:lnSpc>
                <a:spcPct val="100000"/>
              </a:lnSpc>
              <a:spcBef>
                <a:spcPts val="0"/>
              </a:spcBef>
              <a:spcAft>
                <a:spcPts val="0"/>
              </a:spcAft>
              <a:buClr>
                <a:srgbClr val="ADADAD"/>
              </a:buClr>
              <a:buSzPts val="1800"/>
              <a:buFont typeface="Calibri"/>
              <a:buAutoNum type="arabicPeriod"/>
            </a:pPr>
            <a:r>
              <a:rPr lang="en-US" sz="1800" b="0" i="0" u="none" strike="noStrike" dirty="0">
                <a:solidFill>
                  <a:srgbClr val="ADADAD"/>
                </a:solidFill>
                <a:latin typeface="Arial"/>
                <a:ea typeface="Arial"/>
                <a:cs typeface="Arial"/>
                <a:sym typeface="Arial"/>
              </a:rPr>
              <a:t>History - </a:t>
            </a:r>
            <a:r>
              <a:rPr lang="en-US" sz="1800" b="0" i="0" u="sng" strike="noStrike" dirty="0">
                <a:solidFill>
                  <a:srgbClr val="4DD0E1"/>
                </a:solidFill>
                <a:latin typeface="Arial"/>
                <a:ea typeface="Arial"/>
                <a:cs typeface="Arial"/>
                <a:sym typeface="Arial"/>
                <a:hlinkClick r:id="rId3">
                  <a:extLst>
                    <a:ext uri="{A12FA001-AC4F-418D-AE19-62706E023703}">
                      <ahyp:hlinkClr xmlns:ahyp="http://schemas.microsoft.com/office/drawing/2018/hyperlinkcolor" val="tx"/>
                    </a:ext>
                  </a:extLst>
                </a:hlinkClick>
              </a:rPr>
              <a:t>https://birchbarkbooks.com/products/an-indigenous-peoples-history-of-the-united-states</a:t>
            </a:r>
            <a:r>
              <a:rPr lang="en-US" sz="1800" b="0" i="0" u="none" strike="noStrike" dirty="0">
                <a:solidFill>
                  <a:srgbClr val="ADADAD"/>
                </a:solidFill>
                <a:latin typeface="Arial"/>
                <a:ea typeface="Arial"/>
                <a:cs typeface="Arial"/>
                <a:sym typeface="Arial"/>
              </a:rPr>
              <a:t> </a:t>
            </a:r>
            <a:endParaRPr dirty="0"/>
          </a:p>
          <a:p>
            <a:pPr marL="742950" lvl="1" indent="-171450" algn="l" rtl="0">
              <a:lnSpc>
                <a:spcPct val="100000"/>
              </a:lnSpc>
              <a:spcBef>
                <a:spcPts val="0"/>
              </a:spcBef>
              <a:spcAft>
                <a:spcPts val="0"/>
              </a:spcAft>
              <a:buClr>
                <a:schemeClr val="dk1"/>
              </a:buClr>
              <a:buSzPts val="1800"/>
              <a:buFont typeface="Calibri"/>
              <a:buNone/>
            </a:pPr>
            <a:endParaRPr sz="1800" b="0" i="0" u="none" strike="noStrike" dirty="0">
              <a:solidFill>
                <a:srgbClr val="ADADAD"/>
              </a:solidFill>
              <a:latin typeface="Arial"/>
              <a:ea typeface="Arial"/>
              <a:cs typeface="Arial"/>
              <a:sym typeface="Arial"/>
            </a:endParaRPr>
          </a:p>
          <a:p>
            <a:pPr marL="742950" lvl="1" indent="-171450" algn="l" rtl="0">
              <a:lnSpc>
                <a:spcPct val="100000"/>
              </a:lnSpc>
              <a:spcBef>
                <a:spcPts val="0"/>
              </a:spcBef>
              <a:spcAft>
                <a:spcPts val="0"/>
              </a:spcAft>
              <a:buClr>
                <a:schemeClr val="dk1"/>
              </a:buClr>
              <a:buSzPts val="1800"/>
              <a:buFont typeface="Calibri"/>
              <a:buNone/>
            </a:pPr>
            <a:endParaRPr sz="1800" b="0" i="0" u="none" strike="noStrike" dirty="0">
              <a:solidFill>
                <a:srgbClr val="ADADAD"/>
              </a:solidFill>
              <a:latin typeface="Arial"/>
              <a:ea typeface="Arial"/>
              <a:cs typeface="Arial"/>
              <a:sym typeface="Arial"/>
            </a:endParaRPr>
          </a:p>
          <a:p>
            <a:pPr marL="742950" lvl="1" indent="-285750" algn="l" rtl="0">
              <a:lnSpc>
                <a:spcPct val="100000"/>
              </a:lnSpc>
              <a:spcBef>
                <a:spcPts val="0"/>
              </a:spcBef>
              <a:spcAft>
                <a:spcPts val="0"/>
              </a:spcAft>
              <a:buClr>
                <a:srgbClr val="ADADAD"/>
              </a:buClr>
              <a:buSzPts val="1800"/>
              <a:buFont typeface="Calibri"/>
              <a:buAutoNum type="arabicPeriod"/>
            </a:pPr>
            <a:r>
              <a:rPr lang="en-US" sz="1800" b="0" i="0" u="none" strike="noStrike" dirty="0">
                <a:solidFill>
                  <a:srgbClr val="ADADAD"/>
                </a:solidFill>
                <a:latin typeface="Arial"/>
                <a:ea typeface="Arial"/>
                <a:cs typeface="Arial"/>
                <a:sym typeface="Arial"/>
              </a:rPr>
              <a:t>Add more resources for them to click on later</a:t>
            </a:r>
            <a:endParaRPr dirty="0"/>
          </a:p>
          <a:p>
            <a:pPr marL="0" lvl="0" indent="0" algn="l" rtl="0">
              <a:lnSpc>
                <a:spcPct val="100000"/>
              </a:lnSpc>
              <a:spcBef>
                <a:spcPts val="0"/>
              </a:spcBef>
              <a:spcAft>
                <a:spcPts val="0"/>
              </a:spcAft>
              <a:buSzPts val="1400"/>
              <a:buNone/>
            </a:pPr>
            <a:r>
              <a:rPr lang="en-US" dirty="0"/>
              <a:t>Annette jump in</a:t>
            </a:r>
            <a:endParaRPr dirty="0"/>
          </a:p>
        </p:txBody>
      </p:sp>
      <p:sp>
        <p:nvSpPr>
          <p:cNvPr id="230" name="Google Shape;23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dirty="0">
                <a:solidFill>
                  <a:srgbClr val="ADADAD"/>
                </a:solidFill>
                <a:latin typeface="Arial"/>
                <a:ea typeface="Arial"/>
                <a:cs typeface="Arial"/>
                <a:sym typeface="Arial"/>
              </a:rPr>
              <a:t>Annette start</a:t>
            </a:r>
          </a:p>
          <a:p>
            <a:pPr marL="0" lvl="0" indent="0" algn="l" rtl="0">
              <a:lnSpc>
                <a:spcPct val="100000"/>
              </a:lnSpc>
              <a:spcBef>
                <a:spcPts val="0"/>
              </a:spcBef>
              <a:spcAft>
                <a:spcPts val="0"/>
              </a:spcAft>
              <a:buSzPts val="1400"/>
              <a:buNone/>
            </a:pPr>
            <a:endParaRPr lang="en-US" sz="1800" b="0" i="0" u="none" strike="noStrike" dirty="0">
              <a:solidFill>
                <a:srgbClr val="ADADAD"/>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800" b="0" i="0" u="none" strike="noStrike" dirty="0">
                <a:solidFill>
                  <a:srgbClr val="ADADAD"/>
                </a:solidFill>
                <a:latin typeface="Arial"/>
                <a:ea typeface="Arial"/>
                <a:cs typeface="Arial"/>
                <a:sym typeface="Arial"/>
              </a:rPr>
              <a:t>Get Personal</a:t>
            </a:r>
            <a:endParaRPr dirty="0"/>
          </a:p>
          <a:p>
            <a:pPr marL="742950" lvl="1" indent="-285750" algn="l" rtl="0">
              <a:lnSpc>
                <a:spcPct val="100000"/>
              </a:lnSpc>
              <a:spcBef>
                <a:spcPts val="0"/>
              </a:spcBef>
              <a:spcAft>
                <a:spcPts val="0"/>
              </a:spcAft>
              <a:buClr>
                <a:srgbClr val="ADADAD"/>
              </a:buClr>
              <a:buSzPts val="1400"/>
              <a:buFont typeface="Calibri"/>
              <a:buAutoNum type="arabicPeriod"/>
            </a:pPr>
            <a:r>
              <a:rPr lang="en-US" sz="1400" b="0" i="0" u="none" strike="noStrike" dirty="0">
                <a:solidFill>
                  <a:srgbClr val="ADADAD"/>
                </a:solidFill>
                <a:latin typeface="Arial"/>
                <a:ea typeface="Arial"/>
                <a:cs typeface="Arial"/>
                <a:sym typeface="Arial"/>
              </a:rPr>
              <a:t>Connect - self, interests, challenges</a:t>
            </a:r>
            <a:endParaRPr dirty="0"/>
          </a:p>
          <a:p>
            <a:pPr marL="1200150" lvl="2" indent="-285750" algn="l" rtl="0">
              <a:lnSpc>
                <a:spcPct val="100000"/>
              </a:lnSpc>
              <a:spcBef>
                <a:spcPts val="0"/>
              </a:spcBef>
              <a:spcAft>
                <a:spcPts val="0"/>
              </a:spcAft>
              <a:buClr>
                <a:srgbClr val="ADADAD"/>
              </a:buClr>
              <a:buSzPts val="1400"/>
              <a:buFont typeface="Calibri"/>
              <a:buAutoNum type="arabicPeriod"/>
            </a:pPr>
            <a:r>
              <a:rPr lang="en-US" sz="1400" b="0" i="0" u="none" strike="noStrike" dirty="0">
                <a:solidFill>
                  <a:srgbClr val="ADADAD"/>
                </a:solidFill>
                <a:latin typeface="Arial"/>
                <a:ea typeface="Arial"/>
                <a:cs typeface="Arial"/>
                <a:sym typeface="Arial"/>
              </a:rPr>
              <a:t>Shows reflection and learning of history 🡪 authentic!</a:t>
            </a:r>
            <a:endParaRPr sz="1400" b="0" i="0" u="none" strike="noStrike" dirty="0">
              <a:solidFill>
                <a:srgbClr val="ADADAD"/>
              </a:solidFill>
              <a:latin typeface="Arial"/>
              <a:ea typeface="Arial"/>
              <a:cs typeface="Arial"/>
              <a:sym typeface="Arial"/>
            </a:endParaRPr>
          </a:p>
          <a:p>
            <a:pPr marL="742950" lvl="1" indent="-285750" algn="l" rtl="0">
              <a:lnSpc>
                <a:spcPct val="100000"/>
              </a:lnSpc>
              <a:spcBef>
                <a:spcPts val="0"/>
              </a:spcBef>
              <a:spcAft>
                <a:spcPts val="0"/>
              </a:spcAft>
              <a:buClr>
                <a:srgbClr val="ADADAD"/>
              </a:buClr>
              <a:buSzPts val="1400"/>
              <a:buFont typeface="Calibri"/>
              <a:buAutoNum type="arabicPeriod"/>
            </a:pPr>
            <a:r>
              <a:rPr lang="en-US" sz="1400" b="0" i="0" u="none" strike="noStrike" dirty="0">
                <a:solidFill>
                  <a:srgbClr val="ADADAD"/>
                </a:solidFill>
                <a:latin typeface="Arial"/>
                <a:ea typeface="Arial"/>
                <a:cs typeface="Arial"/>
                <a:sym typeface="Arial"/>
              </a:rPr>
              <a:t>Excellence - art, community, science, kinship…</a:t>
            </a:r>
            <a:endParaRPr dirty="0"/>
          </a:p>
          <a:p>
            <a:pPr marL="742950" lvl="1" indent="-285750" algn="l" rtl="0">
              <a:lnSpc>
                <a:spcPct val="100000"/>
              </a:lnSpc>
              <a:spcBef>
                <a:spcPts val="0"/>
              </a:spcBef>
              <a:spcAft>
                <a:spcPts val="0"/>
              </a:spcAft>
              <a:buClr>
                <a:srgbClr val="ADADAD"/>
              </a:buClr>
              <a:buSzPts val="1400"/>
              <a:buFont typeface="Calibri"/>
              <a:buAutoNum type="arabicPeriod"/>
            </a:pPr>
            <a:r>
              <a:rPr lang="en-US" sz="1400" b="0" i="0" u="none" strike="noStrike" dirty="0">
                <a:solidFill>
                  <a:srgbClr val="ADADAD"/>
                </a:solidFill>
                <a:latin typeface="Arial"/>
                <a:ea typeface="Arial"/>
                <a:cs typeface="Arial"/>
                <a:sym typeface="Arial"/>
              </a:rPr>
              <a:t>Amy - topics - Education, MMIW, Land Back, boarding schools, language…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latin typeface="Calibri"/>
                <a:ea typeface="Calibri"/>
                <a:cs typeface="Calibri"/>
                <a:sym typeface="Calibri"/>
              </a:rPr>
              <a:t>Support</a:t>
            </a:r>
            <a:endParaRPr dirty="0"/>
          </a:p>
          <a:p>
            <a:pPr marL="457200" lvl="1" indent="0" algn="l" rtl="0">
              <a:lnSpc>
                <a:spcPct val="100000"/>
              </a:lnSpc>
              <a:spcBef>
                <a:spcPts val="0"/>
              </a:spcBef>
              <a:spcAft>
                <a:spcPts val="0"/>
              </a:spcAft>
              <a:buSzPts val="1400"/>
              <a:buNone/>
            </a:pPr>
            <a:r>
              <a:rPr lang="en-US" dirty="0">
                <a:latin typeface="Calibri"/>
                <a:ea typeface="Calibri"/>
                <a:cs typeface="Calibri"/>
                <a:sym typeface="Calibri"/>
              </a:rPr>
              <a:t>Native</a:t>
            </a:r>
            <a:r>
              <a:rPr lang="en-US" dirty="0"/>
              <a:t> creators</a:t>
            </a:r>
            <a:endParaRPr dirty="0"/>
          </a:p>
          <a:p>
            <a:pPr marL="0" lvl="0" indent="0" algn="l" rtl="0">
              <a:lnSpc>
                <a:spcPct val="100000"/>
              </a:lnSpc>
              <a:spcBef>
                <a:spcPts val="0"/>
              </a:spcBef>
              <a:spcAft>
                <a:spcPts val="0"/>
              </a:spcAft>
              <a:buSzPts val="1400"/>
              <a:buNone/>
            </a:pPr>
            <a:r>
              <a:rPr lang="en-US" dirty="0"/>
              <a:t>Artists</a:t>
            </a:r>
            <a:endParaRPr dirty="0"/>
          </a:p>
          <a:p>
            <a:pPr marL="457200" lvl="1" indent="0" algn="l" rtl="0">
              <a:lnSpc>
                <a:spcPct val="100000"/>
              </a:lnSpc>
              <a:spcBef>
                <a:spcPts val="0"/>
              </a:spcBef>
              <a:spcAft>
                <a:spcPts val="0"/>
              </a:spcAft>
              <a:buSzPts val="1400"/>
              <a:buNone/>
            </a:pPr>
            <a:r>
              <a:rPr lang="en-US" dirty="0">
                <a:latin typeface="Calibri"/>
                <a:ea typeface="Calibri"/>
                <a:cs typeface="Calibri"/>
                <a:sym typeface="Calibri"/>
              </a:rPr>
              <a:t>Painters</a:t>
            </a:r>
            <a:endParaRPr dirty="0"/>
          </a:p>
          <a:p>
            <a:pPr marL="457200" lvl="1" indent="0" algn="l" rtl="0">
              <a:lnSpc>
                <a:spcPct val="100000"/>
              </a:lnSpc>
              <a:spcBef>
                <a:spcPts val="0"/>
              </a:spcBef>
              <a:spcAft>
                <a:spcPts val="0"/>
              </a:spcAft>
              <a:buSzPts val="1400"/>
              <a:buNone/>
            </a:pPr>
            <a:r>
              <a:rPr lang="en-US" dirty="0">
                <a:latin typeface="Calibri"/>
                <a:ea typeface="Calibri"/>
                <a:cs typeface="Calibri"/>
                <a:sym typeface="Calibri"/>
              </a:rPr>
              <a:t>Musicians</a:t>
            </a:r>
            <a:endParaRPr dirty="0"/>
          </a:p>
          <a:p>
            <a:pPr marL="457200" lvl="1" indent="0" algn="l" rtl="0">
              <a:lnSpc>
                <a:spcPct val="100000"/>
              </a:lnSpc>
              <a:spcBef>
                <a:spcPts val="0"/>
              </a:spcBef>
              <a:spcAft>
                <a:spcPts val="0"/>
              </a:spcAft>
              <a:buSzPts val="1400"/>
              <a:buNone/>
            </a:pPr>
            <a:r>
              <a:rPr lang="en-US" dirty="0">
                <a:latin typeface="Calibri"/>
                <a:ea typeface="Calibri"/>
                <a:cs typeface="Calibri"/>
                <a:sym typeface="Calibri"/>
              </a:rPr>
              <a:t>Actors</a:t>
            </a:r>
            <a:endParaRPr dirty="0"/>
          </a:p>
          <a:p>
            <a:pPr marL="0" lvl="0" indent="0" algn="l" rtl="0">
              <a:lnSpc>
                <a:spcPct val="100000"/>
              </a:lnSpc>
              <a:spcBef>
                <a:spcPts val="0"/>
              </a:spcBef>
              <a:spcAft>
                <a:spcPts val="0"/>
              </a:spcAft>
              <a:buSzPts val="1400"/>
              <a:buNone/>
            </a:pPr>
            <a:r>
              <a:rPr lang="en-US" dirty="0"/>
              <a:t>Businesses</a:t>
            </a:r>
            <a:endParaRPr dirty="0"/>
          </a:p>
          <a:p>
            <a:pPr marL="457200" lvl="1" indent="0" algn="l" rtl="0">
              <a:lnSpc>
                <a:spcPct val="100000"/>
              </a:lnSpc>
              <a:spcBef>
                <a:spcPts val="0"/>
              </a:spcBef>
              <a:spcAft>
                <a:spcPts val="0"/>
              </a:spcAft>
              <a:buSzPts val="1400"/>
              <a:buNone/>
            </a:pPr>
            <a:r>
              <a:rPr lang="en-US" dirty="0">
                <a:latin typeface="Calibri"/>
                <a:ea typeface="Calibri"/>
                <a:cs typeface="Calibri"/>
                <a:sym typeface="Calibri"/>
              </a:rPr>
              <a:t>Big</a:t>
            </a:r>
            <a:endParaRPr dirty="0"/>
          </a:p>
          <a:p>
            <a:pPr marL="457200" lvl="1" indent="0" algn="l" rtl="0">
              <a:lnSpc>
                <a:spcPct val="100000"/>
              </a:lnSpc>
              <a:spcBef>
                <a:spcPts val="0"/>
              </a:spcBef>
              <a:spcAft>
                <a:spcPts val="0"/>
              </a:spcAft>
              <a:buSzPts val="1400"/>
              <a:buNone/>
            </a:pPr>
            <a:r>
              <a:rPr lang="en-US" dirty="0">
                <a:latin typeface="Calibri"/>
                <a:ea typeface="Calibri"/>
                <a:cs typeface="Calibri"/>
                <a:sym typeface="Calibri"/>
              </a:rPr>
              <a:t>Small</a:t>
            </a:r>
            <a:endParaRPr dirty="0"/>
          </a:p>
          <a:p>
            <a:pPr marL="457200" lvl="1" indent="0" algn="l" rtl="0">
              <a:lnSpc>
                <a:spcPct val="100000"/>
              </a:lnSpc>
              <a:spcBef>
                <a:spcPts val="0"/>
              </a:spcBef>
              <a:spcAft>
                <a:spcPts val="0"/>
              </a:spcAft>
              <a:buSzPts val="1400"/>
              <a:buNone/>
            </a:pPr>
            <a:r>
              <a:rPr lang="en-US" dirty="0">
                <a:latin typeface="Calibri"/>
                <a:ea typeface="Calibri"/>
                <a:cs typeface="Calibri"/>
                <a:sym typeface="Calibri"/>
              </a:rPr>
              <a:t>Local</a:t>
            </a:r>
            <a:endParaRPr dirty="0"/>
          </a:p>
          <a:p>
            <a:pPr marL="0" lvl="0" indent="0" algn="l" rtl="0">
              <a:lnSpc>
                <a:spcPct val="100000"/>
              </a:lnSpc>
              <a:spcBef>
                <a:spcPts val="0"/>
              </a:spcBef>
              <a:spcAft>
                <a:spcPts val="0"/>
              </a:spcAft>
              <a:buSzPts val="1400"/>
              <a:buNone/>
            </a:pPr>
            <a:r>
              <a:rPr lang="en-US" dirty="0">
                <a:latin typeface="Calibri"/>
                <a:ea typeface="Calibri"/>
                <a:cs typeface="Calibri"/>
                <a:sym typeface="Calibri"/>
              </a:rPr>
              <a:t>Movements</a:t>
            </a:r>
            <a:endParaRPr dirty="0"/>
          </a:p>
          <a:p>
            <a:pPr marL="457200" lvl="1" indent="0" algn="l" rtl="0">
              <a:lnSpc>
                <a:spcPct val="100000"/>
              </a:lnSpc>
              <a:spcBef>
                <a:spcPts val="0"/>
              </a:spcBef>
              <a:spcAft>
                <a:spcPts val="0"/>
              </a:spcAft>
              <a:buSzPts val="1400"/>
              <a:buNone/>
            </a:pPr>
            <a:r>
              <a:rPr lang="en-US" dirty="0" err="1">
                <a:latin typeface="Calibri"/>
                <a:ea typeface="Calibri"/>
                <a:cs typeface="Calibri"/>
                <a:sym typeface="Calibri"/>
              </a:rPr>
              <a:t>Landback</a:t>
            </a:r>
            <a:endParaRPr dirty="0">
              <a:latin typeface="Calibri"/>
              <a:ea typeface="Calibri"/>
              <a:cs typeface="Calibri"/>
              <a:sym typeface="Calibri"/>
            </a:endParaRPr>
          </a:p>
          <a:p>
            <a:pPr marL="457200" lvl="1" indent="0" algn="l" rtl="0">
              <a:lnSpc>
                <a:spcPct val="100000"/>
              </a:lnSpc>
              <a:spcBef>
                <a:spcPts val="0"/>
              </a:spcBef>
              <a:spcAft>
                <a:spcPts val="0"/>
              </a:spcAft>
              <a:buSzPts val="1400"/>
              <a:buNone/>
            </a:pPr>
            <a:r>
              <a:rPr lang="en-US" dirty="0">
                <a:latin typeface="Calibri"/>
                <a:ea typeface="Calibri"/>
                <a:cs typeface="Calibri"/>
                <a:sym typeface="Calibri"/>
              </a:rPr>
              <a:t>MMIP</a:t>
            </a:r>
            <a:endParaRPr dirty="0"/>
          </a:p>
          <a:p>
            <a:pPr marL="0" lvl="0" indent="0" algn="l" rtl="0">
              <a:lnSpc>
                <a:spcPct val="100000"/>
              </a:lnSpc>
              <a:spcBef>
                <a:spcPts val="0"/>
              </a:spcBef>
              <a:spcAft>
                <a:spcPts val="0"/>
              </a:spcAft>
              <a:buClr>
                <a:srgbClr val="ADADAD"/>
              </a:buClr>
              <a:buSzPts val="1400"/>
              <a:buFont typeface="Calibri"/>
              <a:buNone/>
            </a:pPr>
            <a:r>
              <a:rPr lang="en-US" sz="1400" b="0" i="0" u="none" strike="noStrike" dirty="0">
                <a:solidFill>
                  <a:srgbClr val="ADADAD"/>
                </a:solidFill>
                <a:latin typeface="Arial"/>
                <a:ea typeface="Arial"/>
                <a:cs typeface="Arial"/>
                <a:sym typeface="Arial"/>
              </a:rPr>
              <a:t> Ask them to do in the workshop – 5 min</a:t>
            </a:r>
            <a:endParaRPr sz="1400" b="0" i="0" u="none" strike="noStrike" dirty="0">
              <a:solidFill>
                <a:srgbClr val="ADADAD"/>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241" name="Google Shape;24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b="0" i="0" u="none" strike="noStrike">
                <a:solidFill>
                  <a:srgbClr val="ADADAD"/>
                </a:solidFill>
                <a:latin typeface="Arial"/>
                <a:ea typeface="Arial"/>
                <a:cs typeface="Arial"/>
                <a:sym typeface="Arial"/>
              </a:rPr>
              <a:t>Take Action</a:t>
            </a:r>
            <a:endParaRPr/>
          </a:p>
          <a:p>
            <a:pPr marL="457200" lvl="1" indent="0" algn="l" rtl="0">
              <a:lnSpc>
                <a:spcPct val="100000"/>
              </a:lnSpc>
              <a:spcBef>
                <a:spcPts val="0"/>
              </a:spcBef>
              <a:spcAft>
                <a:spcPts val="0"/>
              </a:spcAft>
              <a:buSzPts val="1400"/>
              <a:buNone/>
            </a:pPr>
            <a:r>
              <a:rPr lang="en-US" sz="1400" b="0" i="0" u="none" strike="noStrike">
                <a:solidFill>
                  <a:srgbClr val="ADADAD"/>
                </a:solidFill>
                <a:latin typeface="Arial"/>
                <a:ea typeface="Arial"/>
                <a:cs typeface="Arial"/>
                <a:sym typeface="Arial"/>
              </a:rPr>
              <a:t>Use positionality</a:t>
            </a:r>
            <a:endParaRPr/>
          </a:p>
          <a:p>
            <a:pPr marL="1143000" lvl="2" indent="-228600" algn="l" rtl="0">
              <a:lnSpc>
                <a:spcPct val="100000"/>
              </a:lnSpc>
              <a:spcBef>
                <a:spcPts val="0"/>
              </a:spcBef>
              <a:spcAft>
                <a:spcPts val="0"/>
              </a:spcAft>
              <a:buClr>
                <a:srgbClr val="ADADAD"/>
              </a:buClr>
              <a:buSzPts val="1400"/>
              <a:buFont typeface="Calibri"/>
              <a:buAutoNum type="arabicPeriod"/>
            </a:pPr>
            <a:r>
              <a:rPr lang="en-US" sz="1400" b="0" i="0" u="none" strike="noStrike">
                <a:solidFill>
                  <a:srgbClr val="ADADAD"/>
                </a:solidFill>
                <a:latin typeface="Arial"/>
                <a:ea typeface="Arial"/>
                <a:cs typeface="Arial"/>
                <a:sym typeface="Arial"/>
              </a:rPr>
              <a:t>Inform</a:t>
            </a:r>
            <a:endParaRPr/>
          </a:p>
          <a:p>
            <a:pPr marL="1143000" lvl="2" indent="-228600" algn="l" rtl="0">
              <a:lnSpc>
                <a:spcPct val="100000"/>
              </a:lnSpc>
              <a:spcBef>
                <a:spcPts val="0"/>
              </a:spcBef>
              <a:spcAft>
                <a:spcPts val="0"/>
              </a:spcAft>
              <a:buClr>
                <a:srgbClr val="ADADAD"/>
              </a:buClr>
              <a:buSzPts val="1400"/>
              <a:buFont typeface="Calibri"/>
              <a:buAutoNum type="arabicPeriod"/>
            </a:pPr>
            <a:r>
              <a:rPr lang="en-US" sz="1400" b="0" i="0" u="none" strike="noStrike">
                <a:solidFill>
                  <a:srgbClr val="ADADAD"/>
                </a:solidFill>
                <a:latin typeface="Arial"/>
                <a:ea typeface="Arial"/>
                <a:cs typeface="Arial"/>
                <a:sym typeface="Arial"/>
              </a:rPr>
              <a:t>Make change - </a:t>
            </a:r>
            <a:r>
              <a:rPr lang="en-US" sz="1400" b="0" i="0" u="sng" strike="noStrike">
                <a:solidFill>
                  <a:srgbClr val="4DD0E1"/>
                </a:solidFill>
                <a:latin typeface="Arial"/>
                <a:ea typeface="Arial"/>
                <a:cs typeface="Arial"/>
                <a:sym typeface="Arial"/>
                <a:hlinkClick r:id="rId3">
                  <a:extLst>
                    <a:ext uri="{A12FA001-AC4F-418D-AE19-62706E023703}">
                      <ahyp:hlinkClr xmlns:ahyp="http://schemas.microsoft.com/office/drawing/2018/hyperlinkcolor" val="tx"/>
                    </a:ext>
                  </a:extLst>
                </a:hlinkClick>
              </a:rPr>
              <a:t>https://hackthegates.org/wp-content/uploads/2020/08/Redshirt-Shaw_Landback_HTGreport.pdf</a:t>
            </a:r>
            <a:r>
              <a:rPr lang="en-US" sz="1400" b="0" i="0" u="none" strike="noStrike">
                <a:solidFill>
                  <a:srgbClr val="ADADAD"/>
                </a:solidFill>
                <a:latin typeface="Arial"/>
                <a:ea typeface="Arial"/>
                <a:cs typeface="Arial"/>
                <a:sym typeface="Arial"/>
              </a:rPr>
              <a:t> </a:t>
            </a:r>
            <a:endParaRPr/>
          </a:p>
          <a:p>
            <a:pPr marL="1143000" lvl="2" indent="-228600" algn="l" rtl="0">
              <a:lnSpc>
                <a:spcPct val="100000"/>
              </a:lnSpc>
              <a:spcBef>
                <a:spcPts val="0"/>
              </a:spcBef>
              <a:spcAft>
                <a:spcPts val="0"/>
              </a:spcAft>
              <a:buClr>
                <a:srgbClr val="ADADAD"/>
              </a:buClr>
              <a:buSzPts val="1400"/>
              <a:buFont typeface="Calibri"/>
              <a:buAutoNum type="arabicPeriod"/>
            </a:pPr>
            <a:r>
              <a:rPr lang="en-US" sz="1400" b="0" i="0" u="none" strike="noStrike">
                <a:solidFill>
                  <a:srgbClr val="ADADAD"/>
                </a:solidFill>
                <a:latin typeface="Arial"/>
                <a:ea typeface="Arial"/>
                <a:cs typeface="Arial"/>
                <a:sym typeface="Arial"/>
              </a:rPr>
              <a:t>Improve lives</a:t>
            </a:r>
            <a:endParaRPr/>
          </a:p>
          <a:p>
            <a:pPr marL="1143000" lvl="2" indent="-139700" algn="l" rtl="0">
              <a:lnSpc>
                <a:spcPct val="100000"/>
              </a:lnSpc>
              <a:spcBef>
                <a:spcPts val="0"/>
              </a:spcBef>
              <a:spcAft>
                <a:spcPts val="0"/>
              </a:spcAft>
              <a:buClr>
                <a:schemeClr val="dk1"/>
              </a:buClr>
              <a:buSzPts val="1400"/>
              <a:buFont typeface="Calibri"/>
              <a:buNone/>
            </a:pPr>
            <a:endParaRPr sz="1400" b="0" i="0" u="none" strike="noStrike">
              <a:solidFill>
                <a:srgbClr val="ADADAD"/>
              </a:solidFill>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Support</a:t>
            </a:r>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Native</a:t>
            </a:r>
            <a:r>
              <a:rPr lang="en-US"/>
              <a:t> creators</a:t>
            </a:r>
            <a:endParaRPr/>
          </a:p>
          <a:p>
            <a:pPr marL="0" lvl="0" indent="0" algn="l" rtl="0">
              <a:lnSpc>
                <a:spcPct val="100000"/>
              </a:lnSpc>
              <a:spcBef>
                <a:spcPts val="0"/>
              </a:spcBef>
              <a:spcAft>
                <a:spcPts val="0"/>
              </a:spcAft>
              <a:buSzPts val="1400"/>
              <a:buNone/>
            </a:pPr>
            <a:r>
              <a:rPr lang="en-US"/>
              <a:t>Artists</a:t>
            </a:r>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Painters</a:t>
            </a:r>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Musicians</a:t>
            </a:r>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Actors</a:t>
            </a:r>
            <a:endParaRPr/>
          </a:p>
          <a:p>
            <a:pPr marL="0" lvl="0" indent="0" algn="l" rtl="0">
              <a:lnSpc>
                <a:spcPct val="100000"/>
              </a:lnSpc>
              <a:spcBef>
                <a:spcPts val="0"/>
              </a:spcBef>
              <a:spcAft>
                <a:spcPts val="0"/>
              </a:spcAft>
              <a:buSzPts val="1400"/>
              <a:buNone/>
            </a:pPr>
            <a:r>
              <a:rPr lang="en-US"/>
              <a:t>Businesses</a:t>
            </a:r>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Big</a:t>
            </a:r>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Small</a:t>
            </a:r>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Local</a:t>
            </a:r>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Movements</a:t>
            </a:r>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Landback</a:t>
            </a:r>
            <a:endParaRPr>
              <a:latin typeface="Calibri"/>
              <a:ea typeface="Calibri"/>
              <a:cs typeface="Calibri"/>
              <a:sym typeface="Calibri"/>
            </a:endParaRPr>
          </a:p>
          <a:p>
            <a:pPr marL="457200" lvl="1" indent="0" algn="l" rtl="0">
              <a:lnSpc>
                <a:spcPct val="100000"/>
              </a:lnSpc>
              <a:spcBef>
                <a:spcPts val="0"/>
              </a:spcBef>
              <a:spcAft>
                <a:spcPts val="0"/>
              </a:spcAft>
              <a:buSzPts val="1400"/>
              <a:buNone/>
            </a:pPr>
            <a:r>
              <a:rPr lang="en-US">
                <a:latin typeface="Calibri"/>
                <a:ea typeface="Calibri"/>
                <a:cs typeface="Calibri"/>
                <a:sym typeface="Calibri"/>
              </a:rPr>
              <a:t>MMIP</a:t>
            </a:r>
            <a:endParaRPr/>
          </a:p>
          <a:p>
            <a:pPr marL="0" lvl="0" indent="0" algn="l" rtl="0">
              <a:lnSpc>
                <a:spcPct val="100000"/>
              </a:lnSpc>
              <a:spcBef>
                <a:spcPts val="0"/>
              </a:spcBef>
              <a:spcAft>
                <a:spcPts val="0"/>
              </a:spcAft>
              <a:buClr>
                <a:srgbClr val="ADADAD"/>
              </a:buClr>
              <a:buSzPts val="1400"/>
              <a:buFont typeface="Calibri"/>
              <a:buNone/>
            </a:pPr>
            <a:r>
              <a:rPr lang="en-US" sz="1400" b="0" i="0" u="none" strike="noStrike">
                <a:solidFill>
                  <a:srgbClr val="ADADAD"/>
                </a:solidFill>
                <a:latin typeface="Arial"/>
                <a:ea typeface="Arial"/>
                <a:cs typeface="Arial"/>
                <a:sym typeface="Arial"/>
              </a:rPr>
              <a:t> Ask them to do in the workshop – 5 min</a:t>
            </a:r>
            <a:endParaRPr sz="1400" b="0" i="0" u="none" strike="noStrike">
              <a:solidFill>
                <a:srgbClr val="ADADAD"/>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61" name="Google Shape;2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Intro: </a:t>
            </a:r>
            <a:endParaRPr/>
          </a:p>
          <a:p>
            <a:pPr marL="0" lvl="0" indent="0" algn="l" rtl="0">
              <a:lnSpc>
                <a:spcPct val="100000"/>
              </a:lnSpc>
              <a:spcBef>
                <a:spcPts val="0"/>
              </a:spcBef>
              <a:spcAft>
                <a:spcPts val="0"/>
              </a:spcAft>
              <a:buSzPts val="1400"/>
              <a:buNone/>
            </a:pPr>
            <a:r>
              <a:rPr lang="en-US"/>
              <a:t>Recap 4 steps and then let’s use that lens to evaluate these examples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Evaluation:</a:t>
            </a:r>
            <a:endParaRPr/>
          </a:p>
          <a:p>
            <a:pPr marL="0" lvl="0" indent="0" algn="l" rtl="0">
              <a:lnSpc>
                <a:spcPct val="100000"/>
              </a:lnSpc>
              <a:spcBef>
                <a:spcPts val="0"/>
              </a:spcBef>
              <a:spcAft>
                <a:spcPts val="0"/>
              </a:spcAft>
              <a:buSzPts val="1400"/>
              <a:buNone/>
            </a:pPr>
            <a:r>
              <a:rPr lang="en-US"/>
              <a:t>Good but:</a:t>
            </a:r>
            <a:endParaRPr/>
          </a:p>
          <a:p>
            <a:pPr marL="285750" lvl="0" indent="-285750" algn="l" rtl="0">
              <a:lnSpc>
                <a:spcPct val="90000"/>
              </a:lnSpc>
              <a:spcBef>
                <a:spcPts val="1000"/>
              </a:spcBef>
              <a:spcAft>
                <a:spcPts val="0"/>
              </a:spcAft>
              <a:buClr>
                <a:schemeClr val="dk1"/>
              </a:buClr>
              <a:buSzPts val="1200"/>
              <a:buFont typeface="Arial"/>
              <a:buChar char="•"/>
            </a:pPr>
            <a:r>
              <a:rPr lang="en-US"/>
              <a:t>Specific – names</a:t>
            </a:r>
            <a:endParaRPr/>
          </a:p>
          <a:p>
            <a:pPr marL="285750" lvl="0" indent="-285750" algn="l" rtl="0">
              <a:lnSpc>
                <a:spcPct val="90000"/>
              </a:lnSpc>
              <a:spcBef>
                <a:spcPts val="1000"/>
              </a:spcBef>
              <a:spcAft>
                <a:spcPts val="0"/>
              </a:spcAft>
              <a:buClr>
                <a:schemeClr val="dk1"/>
              </a:buClr>
              <a:buSzPts val="1200"/>
              <a:buFont typeface="Arial"/>
              <a:buChar char="•"/>
            </a:pPr>
            <a:r>
              <a:rPr lang="en-US"/>
              <a:t>Recognizes sovereign + explains not recognized</a:t>
            </a:r>
            <a:endParaRPr/>
          </a:p>
          <a:p>
            <a:pPr marL="285750" lvl="0" indent="-285750" algn="l" rtl="0">
              <a:lnSpc>
                <a:spcPct val="90000"/>
              </a:lnSpc>
              <a:spcBef>
                <a:spcPts val="1000"/>
              </a:spcBef>
              <a:spcAft>
                <a:spcPts val="0"/>
              </a:spcAft>
              <a:buClr>
                <a:schemeClr val="dk1"/>
              </a:buClr>
              <a:buSzPts val="1200"/>
              <a:buFont typeface="Arial"/>
              <a:buChar char="•"/>
            </a:pPr>
            <a:r>
              <a:rPr lang="en-US"/>
              <a:t>Call to action – educate</a:t>
            </a:r>
            <a:endParaRPr/>
          </a:p>
          <a:p>
            <a:pPr marL="285750" lvl="0" indent="-285750" algn="l" rtl="0">
              <a:lnSpc>
                <a:spcPct val="90000"/>
              </a:lnSpc>
              <a:spcBef>
                <a:spcPts val="1000"/>
              </a:spcBef>
              <a:spcAft>
                <a:spcPts val="0"/>
              </a:spcAft>
              <a:buClr>
                <a:schemeClr val="dk1"/>
              </a:buClr>
              <a:buSzPts val="1200"/>
              <a:buFont typeface="Arial"/>
              <a:buChar char="•"/>
            </a:pPr>
            <a:r>
              <a:rPr lang="en-US"/>
              <a:t>Not enough – acknowledges that it is just a start</a:t>
            </a:r>
            <a:endParaRPr/>
          </a:p>
        </p:txBody>
      </p:sp>
      <p:sp>
        <p:nvSpPr>
          <p:cNvPr id="285" name="Google Shape;28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 good bc not connected:</a:t>
            </a:r>
            <a:endParaRPr/>
          </a:p>
          <a:p>
            <a:pPr marL="285750" lvl="0" indent="-285750" algn="l" rtl="0">
              <a:lnSpc>
                <a:spcPct val="90000"/>
              </a:lnSpc>
              <a:spcBef>
                <a:spcPts val="1000"/>
              </a:spcBef>
              <a:spcAft>
                <a:spcPts val="0"/>
              </a:spcAft>
              <a:buClr>
                <a:schemeClr val="dk1"/>
              </a:buClr>
              <a:buSzPts val="1200"/>
              <a:buFont typeface="Arial"/>
              <a:buChar char="•"/>
            </a:pPr>
            <a:r>
              <a:rPr lang="en-US"/>
              <a:t>Specific </a:t>
            </a:r>
            <a:endParaRPr/>
          </a:p>
          <a:p>
            <a:pPr marL="285750" lvl="0" indent="-285750" algn="l" rtl="0">
              <a:lnSpc>
                <a:spcPct val="90000"/>
              </a:lnSpc>
              <a:spcBef>
                <a:spcPts val="1000"/>
              </a:spcBef>
              <a:spcAft>
                <a:spcPts val="0"/>
              </a:spcAft>
              <a:buClr>
                <a:schemeClr val="dk1"/>
              </a:buClr>
              <a:buSzPts val="1200"/>
              <a:buFont typeface="Arial"/>
              <a:buChar char="•"/>
            </a:pPr>
            <a:r>
              <a:rPr lang="en-US"/>
              <a:t>Not connected</a:t>
            </a:r>
            <a:endParaRPr/>
          </a:p>
          <a:p>
            <a:pPr marL="285750" lvl="0" indent="-285750" algn="l" rtl="0">
              <a:lnSpc>
                <a:spcPct val="90000"/>
              </a:lnSpc>
              <a:spcBef>
                <a:spcPts val="1000"/>
              </a:spcBef>
              <a:spcAft>
                <a:spcPts val="0"/>
              </a:spcAft>
              <a:buClr>
                <a:schemeClr val="dk1"/>
              </a:buClr>
              <a:buSzPts val="1200"/>
              <a:buFont typeface="Arial"/>
              <a:buChar char="•"/>
            </a:pPr>
            <a:r>
              <a:rPr lang="en-US"/>
              <a:t>Needs to use power to call to action</a:t>
            </a:r>
            <a:endParaRPr/>
          </a:p>
          <a:p>
            <a:pPr marL="0" lvl="0" indent="0" algn="l" rtl="0">
              <a:lnSpc>
                <a:spcPct val="100000"/>
              </a:lnSpc>
              <a:spcBef>
                <a:spcPts val="0"/>
              </a:spcBef>
              <a:spcAft>
                <a:spcPts val="0"/>
              </a:spcAft>
              <a:buSzPts val="1400"/>
              <a:buNone/>
            </a:pPr>
            <a:endParaRPr/>
          </a:p>
        </p:txBody>
      </p:sp>
      <p:sp>
        <p:nvSpPr>
          <p:cNvPr id="294" name="Google Shape;29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1200"/>
              <a:buFont typeface="Arial"/>
              <a:buChar char="•"/>
            </a:pPr>
            <a:r>
              <a:rPr lang="en-US"/>
              <a:t>Very specific</a:t>
            </a:r>
            <a:endParaRPr/>
          </a:p>
          <a:p>
            <a:pPr marL="285750" lvl="0" indent="-285750" algn="l" rtl="0">
              <a:lnSpc>
                <a:spcPct val="90000"/>
              </a:lnSpc>
              <a:spcBef>
                <a:spcPts val="1000"/>
              </a:spcBef>
              <a:spcAft>
                <a:spcPts val="0"/>
              </a:spcAft>
              <a:buClr>
                <a:schemeClr val="dk1"/>
              </a:buClr>
              <a:buSzPts val="1200"/>
              <a:buFont typeface="Arial"/>
              <a:buChar char="•"/>
            </a:pPr>
            <a:r>
              <a:rPr lang="en-US"/>
              <a:t>Named elders, named erasure, named not enough</a:t>
            </a:r>
            <a:endParaRPr/>
          </a:p>
          <a:p>
            <a:pPr marL="285750" lvl="0" indent="-285750" algn="l" rtl="0">
              <a:lnSpc>
                <a:spcPct val="90000"/>
              </a:lnSpc>
              <a:spcBef>
                <a:spcPts val="1000"/>
              </a:spcBef>
              <a:spcAft>
                <a:spcPts val="0"/>
              </a:spcAft>
              <a:buClr>
                <a:schemeClr val="dk1"/>
              </a:buClr>
              <a:buSzPts val="1200"/>
              <a:buFont typeface="Arial"/>
              <a:buChar char="•"/>
            </a:pPr>
            <a:r>
              <a:rPr lang="en-US"/>
              <a:t>Call to action? Is it enough?</a:t>
            </a:r>
            <a:endParaRPr/>
          </a:p>
        </p:txBody>
      </p:sp>
      <p:sp>
        <p:nvSpPr>
          <p:cNvPr id="302" name="Google Shape;30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1200"/>
              <a:buFont typeface="Arial"/>
              <a:buChar char="•"/>
            </a:pPr>
            <a:r>
              <a:rPr lang="en-US"/>
              <a:t>Calls out forced removal</a:t>
            </a:r>
            <a:endParaRPr/>
          </a:p>
          <a:p>
            <a:pPr marL="285750" lvl="0" indent="-285750" algn="l" rtl="0">
              <a:lnSpc>
                <a:spcPct val="90000"/>
              </a:lnSpc>
              <a:spcBef>
                <a:spcPts val="1000"/>
              </a:spcBef>
              <a:spcAft>
                <a:spcPts val="0"/>
              </a:spcAft>
              <a:buClr>
                <a:schemeClr val="dk1"/>
              </a:buClr>
              <a:buSzPts val="1200"/>
              <a:buFont typeface="Arial"/>
              <a:buChar char="•"/>
            </a:pPr>
            <a:r>
              <a:rPr lang="en-US"/>
              <a:t>No action</a:t>
            </a:r>
            <a:endParaRPr/>
          </a:p>
          <a:p>
            <a:pPr marL="285750" lvl="0" indent="-285750" algn="l" rtl="0">
              <a:lnSpc>
                <a:spcPct val="90000"/>
              </a:lnSpc>
              <a:spcBef>
                <a:spcPts val="1000"/>
              </a:spcBef>
              <a:spcAft>
                <a:spcPts val="0"/>
              </a:spcAft>
              <a:buClr>
                <a:schemeClr val="dk1"/>
              </a:buClr>
              <a:buSzPts val="1200"/>
              <a:buFont typeface="Arial"/>
              <a:buChar char="•"/>
            </a:pPr>
            <a:r>
              <a:rPr lang="en-US"/>
              <a:t>Says "stewarded" as if that is all we are; archaeologists </a:t>
            </a:r>
            <a:endParaRPr/>
          </a:p>
          <a:p>
            <a:pPr marL="0" lvl="0" indent="0" algn="l" rtl="0">
              <a:lnSpc>
                <a:spcPct val="100000"/>
              </a:lnSpc>
              <a:spcBef>
                <a:spcPts val="0"/>
              </a:spcBef>
              <a:spcAft>
                <a:spcPts val="0"/>
              </a:spcAft>
              <a:buSzPts val="1400"/>
              <a:buNone/>
            </a:pPr>
            <a:endParaRPr/>
          </a:p>
        </p:txBody>
      </p:sp>
      <p:sp>
        <p:nvSpPr>
          <p:cNvPr id="310" name="Google Shape;31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www.ctuir.org</a:t>
            </a:r>
            <a:r>
              <a:rPr lang="en-US"/>
              <a:t> </a:t>
            </a:r>
            <a:endParaRPr/>
          </a:p>
        </p:txBody>
      </p:sp>
      <p:sp>
        <p:nvSpPr>
          <p:cNvPr id="323" name="Google Shape;32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Annette’s </a:t>
            </a:r>
          </a:p>
          <a:p>
            <a:pPr marL="0" lvl="0" indent="0" algn="l" rtl="0">
              <a:lnSpc>
                <a:spcPct val="100000"/>
              </a:lnSpc>
              <a:spcBef>
                <a:spcPts val="0"/>
              </a:spcBef>
              <a:spcAft>
                <a:spcPts val="0"/>
              </a:spcAft>
              <a:buSzPts val="1400"/>
              <a:buNone/>
            </a:pPr>
            <a:r>
              <a:rPr lang="en-US" dirty="0"/>
              <a:t>Land acknowledgment:</a:t>
            </a:r>
            <a:endParaRPr dirty="0"/>
          </a:p>
          <a:p>
            <a:pPr marL="0" lvl="0" indent="0" algn="l" rtl="0">
              <a:lnSpc>
                <a:spcPct val="100000"/>
              </a:lnSpc>
              <a:spcBef>
                <a:spcPts val="0"/>
              </a:spcBef>
              <a:spcAft>
                <a:spcPts val="0"/>
              </a:spcAft>
              <a:buSzPts val="1400"/>
              <a:buNone/>
            </a:pPr>
            <a:r>
              <a:rPr lang="en-US" dirty="0"/>
              <a:t>Protocol – introduce selves and ask for permission to speak</a:t>
            </a:r>
            <a:endParaRPr dirty="0"/>
          </a:p>
          <a:p>
            <a:pPr marL="0" lvl="0" indent="0" algn="l" rtl="0">
              <a:lnSpc>
                <a:spcPct val="100000"/>
              </a:lnSpc>
              <a:spcBef>
                <a:spcPts val="0"/>
              </a:spcBef>
              <a:spcAft>
                <a:spcPts val="0"/>
              </a:spcAft>
              <a:buSzPts val="1400"/>
              <a:buNone/>
            </a:pPr>
            <a:r>
              <a:rPr lang="en-US" dirty="0"/>
              <a:t>If yes, give gift </a:t>
            </a:r>
            <a:endParaRPr dirty="0"/>
          </a:p>
          <a:p>
            <a:pPr marL="0" lvl="0" indent="0" algn="l" rtl="0">
              <a:lnSpc>
                <a:spcPct val="100000"/>
              </a:lnSpc>
              <a:spcBef>
                <a:spcPts val="0"/>
              </a:spcBef>
              <a:spcAft>
                <a:spcPts val="0"/>
              </a:spcAft>
              <a:buSzPts val="1400"/>
              <a:buNone/>
            </a:pPr>
            <a:r>
              <a:rPr lang="en-US" dirty="0"/>
              <a:t>If no, why is that (and give auntie the gift)</a:t>
            </a:r>
            <a:endParaRPr dirty="0"/>
          </a:p>
          <a:p>
            <a:pPr marL="0" lvl="0" indent="0" algn="l" rtl="0">
              <a:lnSpc>
                <a:spcPct val="100000"/>
              </a:lnSpc>
              <a:spcBef>
                <a:spcPts val="0"/>
              </a:spcBef>
              <a:spcAft>
                <a:spcPts val="0"/>
              </a:spcAft>
              <a:buSzPts val="1400"/>
              <a:buNone/>
            </a:pPr>
            <a:r>
              <a:rPr lang="en-US" dirty="0"/>
              <a:t>tee </a:t>
            </a:r>
            <a:r>
              <a:rPr lang="en-US" dirty="0" err="1"/>
              <a:t>hee</a:t>
            </a:r>
            <a:r>
              <a:rPr lang="en-US" dirty="0"/>
              <a:t> (not Kennewick)</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Cayuse, Umatilla, and Walla Walla</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History: their treaty included still fish, hunt, gather foods and medicine, and pasture. </a:t>
            </a:r>
            <a:endParaRPr dirty="0"/>
          </a:p>
          <a:p>
            <a:pPr marL="628650" lvl="1" indent="-171450" algn="l" rtl="0">
              <a:lnSpc>
                <a:spcPct val="100000"/>
              </a:lnSpc>
              <a:spcBef>
                <a:spcPts val="0"/>
              </a:spcBef>
              <a:spcAft>
                <a:spcPts val="0"/>
              </a:spcAft>
              <a:buClr>
                <a:schemeClr val="dk1"/>
              </a:buClr>
              <a:buSzPts val="1200"/>
              <a:buFont typeface="Courier New"/>
              <a:buChar char="o"/>
            </a:pPr>
            <a:r>
              <a:rPr lang="en-US" dirty="0"/>
              <a:t>First treaty of 1855, then ratified in 1859.</a:t>
            </a:r>
            <a:endParaRPr dirty="0"/>
          </a:p>
          <a:p>
            <a:pPr marL="628650" lvl="1" indent="-171450" algn="l" rtl="0">
              <a:lnSpc>
                <a:spcPct val="100000"/>
              </a:lnSpc>
              <a:spcBef>
                <a:spcPts val="0"/>
              </a:spcBef>
              <a:spcAft>
                <a:spcPts val="0"/>
              </a:spcAft>
              <a:buClr>
                <a:schemeClr val="dk1"/>
              </a:buClr>
              <a:buSzPts val="1200"/>
              <a:buFont typeface="Courier New"/>
              <a:buChar char="o"/>
            </a:pPr>
            <a:r>
              <a:rPr lang="en-US" dirty="0"/>
              <a:t>3 Tribes are confederation (all </a:t>
            </a:r>
            <a:r>
              <a:rPr lang="en-US" dirty="0" err="1"/>
              <a:t>kinda</a:t>
            </a:r>
            <a:r>
              <a:rPr lang="en-US" dirty="0"/>
              <a:t> together): Umatilla Indian Reservation</a:t>
            </a:r>
            <a:endParaRPr dirty="0"/>
          </a:p>
          <a:p>
            <a:pPr marL="628650" lvl="1" indent="-171450" algn="l" rtl="0">
              <a:lnSpc>
                <a:spcPct val="100000"/>
              </a:lnSpc>
              <a:spcBef>
                <a:spcPts val="0"/>
              </a:spcBef>
              <a:spcAft>
                <a:spcPts val="0"/>
              </a:spcAft>
              <a:buClr>
                <a:schemeClr val="dk1"/>
              </a:buClr>
              <a:buSzPts val="1200"/>
              <a:buFont typeface="Courier New"/>
              <a:buChar char="o"/>
            </a:pPr>
            <a:r>
              <a:rPr lang="en-US" dirty="0"/>
              <a:t>Columbia River is really important to them</a:t>
            </a:r>
            <a:endParaRPr dirty="0"/>
          </a:p>
          <a:p>
            <a:pPr marL="628650" lvl="1" indent="-171450" algn="l" rtl="0">
              <a:lnSpc>
                <a:spcPct val="100000"/>
              </a:lnSpc>
              <a:spcBef>
                <a:spcPts val="0"/>
              </a:spcBef>
              <a:spcAft>
                <a:spcPts val="0"/>
              </a:spcAft>
              <a:buClr>
                <a:schemeClr val="dk1"/>
              </a:buClr>
              <a:buSzPts val="1200"/>
              <a:buFont typeface="Courier New"/>
              <a:buChar char="o"/>
            </a:pPr>
            <a:r>
              <a:rPr lang="en-US" dirty="0"/>
              <a:t>Oregon Trail tried to go through their land, but they were strong and made it move south</a:t>
            </a:r>
            <a:endParaRPr dirty="0"/>
          </a:p>
          <a:p>
            <a:pPr marL="628650" lvl="1" indent="-171450" algn="l" rtl="0">
              <a:lnSpc>
                <a:spcPct val="100000"/>
              </a:lnSpc>
              <a:spcBef>
                <a:spcPts val="0"/>
              </a:spcBef>
              <a:spcAft>
                <a:spcPts val="0"/>
              </a:spcAft>
              <a:buClr>
                <a:schemeClr val="dk1"/>
              </a:buClr>
              <a:buSzPts val="1200"/>
              <a:buFont typeface="Courier New"/>
              <a:buChar char="o"/>
            </a:pPr>
            <a:r>
              <a:rPr lang="en-US" dirty="0"/>
              <a:t>1953 – won fight (damage from fishing and got settlement)</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Connection:</a:t>
            </a:r>
            <a:endParaRPr dirty="0"/>
          </a:p>
          <a:p>
            <a:pPr marL="628650" lvl="1" indent="-171450" algn="l" rtl="0">
              <a:lnSpc>
                <a:spcPct val="100000"/>
              </a:lnSpc>
              <a:spcBef>
                <a:spcPts val="0"/>
              </a:spcBef>
              <a:spcAft>
                <a:spcPts val="0"/>
              </a:spcAft>
              <a:buClr>
                <a:schemeClr val="dk1"/>
              </a:buClr>
              <a:buSzPts val="1200"/>
              <a:buFont typeface="Courier New"/>
              <a:buChar char="o"/>
            </a:pPr>
            <a:r>
              <a:rPr lang="en-US" dirty="0"/>
              <a:t>Still today, non-Native farmers are trying to take their Land</a:t>
            </a:r>
            <a:endParaRPr dirty="0"/>
          </a:p>
          <a:p>
            <a:pPr marL="628650" lvl="1" indent="-171450" algn="l" rtl="0">
              <a:lnSpc>
                <a:spcPct val="100000"/>
              </a:lnSpc>
              <a:spcBef>
                <a:spcPts val="0"/>
              </a:spcBef>
              <a:spcAft>
                <a:spcPts val="0"/>
              </a:spcAft>
              <a:buClr>
                <a:schemeClr val="dk1"/>
              </a:buClr>
              <a:buSzPts val="1200"/>
              <a:buFont typeface="Courier New"/>
              <a:buChar char="o"/>
            </a:pPr>
            <a:r>
              <a:rPr lang="en-US" dirty="0"/>
              <a:t>Connect back to theme of Literacy and Justice for all – both strength in fighting for rights (still ongoing)</a:t>
            </a:r>
            <a:endParaRPr dirty="0"/>
          </a:p>
          <a:p>
            <a:pPr marL="628650" lvl="1" indent="-95250" algn="l" rtl="0">
              <a:lnSpc>
                <a:spcPct val="100000"/>
              </a:lnSpc>
              <a:spcBef>
                <a:spcPts val="0"/>
              </a:spcBef>
              <a:spcAft>
                <a:spcPts val="0"/>
              </a:spcAft>
              <a:buClr>
                <a:schemeClr val="dk1"/>
              </a:buClr>
              <a:buSzPts val="1200"/>
              <a:buFont typeface="Courier New"/>
              <a:buNone/>
            </a:pPr>
            <a:endParaRPr dirty="0"/>
          </a:p>
          <a:p>
            <a:pPr marL="628650" lvl="1" indent="-95250" algn="l" rtl="0">
              <a:lnSpc>
                <a:spcPct val="100000"/>
              </a:lnSpc>
              <a:spcBef>
                <a:spcPts val="0"/>
              </a:spcBef>
              <a:spcAft>
                <a:spcPts val="0"/>
              </a:spcAft>
              <a:buClr>
                <a:schemeClr val="dk1"/>
              </a:buClr>
              <a:buSzPts val="1200"/>
              <a:buFont typeface="Courier New"/>
              <a:buNone/>
            </a:pPr>
            <a:endParaRPr dirty="0"/>
          </a:p>
          <a:p>
            <a:pPr marL="0" lvl="0" indent="0" algn="l" rtl="0">
              <a:lnSpc>
                <a:spcPct val="100000"/>
              </a:lnSpc>
              <a:spcBef>
                <a:spcPts val="0"/>
              </a:spcBef>
              <a:spcAft>
                <a:spcPts val="0"/>
              </a:spcAft>
              <a:buSzPts val="1400"/>
              <a:buNone/>
            </a:pPr>
            <a:endParaRPr dirty="0"/>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Can you add from your quotes? - just a link to the resources for Brown, Krawec, Dunbar-Ortiz?</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can revamp this later to be more APA </a:t>
            </a:r>
            <a:endParaRPr/>
          </a:p>
          <a:p>
            <a:pPr marL="0" lvl="0" indent="0" algn="l" rtl="0">
              <a:lnSpc>
                <a:spcPct val="100000"/>
              </a:lnSpc>
              <a:spcBef>
                <a:spcPts val="0"/>
              </a:spcBef>
              <a:spcAft>
                <a:spcPts val="0"/>
              </a:spcAft>
              <a:buSzPts val="1400"/>
              <a:buNone/>
            </a:pPr>
            <a:endParaRPr/>
          </a:p>
        </p:txBody>
      </p:sp>
      <p:sp>
        <p:nvSpPr>
          <p:cNvPr id="352" name="Google Shape;35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e1bce4e49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e1bce4e49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2e1bce4e49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Amy’s </a:t>
            </a:r>
            <a:endParaRPr dirty="0"/>
          </a:p>
          <a:p>
            <a:pPr marL="0" lvl="0" indent="0" algn="l" rtl="0">
              <a:lnSpc>
                <a:spcPct val="100000"/>
              </a:lnSpc>
              <a:spcBef>
                <a:spcPts val="0"/>
              </a:spcBef>
              <a:spcAft>
                <a:spcPts val="0"/>
              </a:spcAft>
              <a:buSzPts val="1400"/>
              <a:buNone/>
            </a:pPr>
            <a:r>
              <a:rPr lang="en-US" dirty="0"/>
              <a:t>Edits:</a:t>
            </a:r>
            <a:endParaRPr dirty="0"/>
          </a:p>
          <a:p>
            <a:pPr marL="0" lvl="0" indent="0" algn="l" rtl="0">
              <a:lnSpc>
                <a:spcPct val="100000"/>
              </a:lnSpc>
              <a:spcBef>
                <a:spcPts val="0"/>
              </a:spcBef>
              <a:spcAft>
                <a:spcPts val="0"/>
              </a:spcAft>
              <a:buSzPts val="1400"/>
              <a:buNone/>
            </a:pPr>
            <a:r>
              <a:rPr lang="en-US" dirty="0"/>
              <a:t>Know purpose of LA (education and action and work)</a:t>
            </a:r>
            <a:endParaRPr dirty="0"/>
          </a:p>
          <a:p>
            <a:pPr marL="0" lvl="0" indent="0" algn="l" rtl="0">
              <a:lnSpc>
                <a:spcPct val="100000"/>
              </a:lnSpc>
              <a:spcBef>
                <a:spcPts val="0"/>
              </a:spcBef>
              <a:spcAft>
                <a:spcPts val="0"/>
              </a:spcAft>
              <a:buSzPts val="1400"/>
              <a:buNone/>
            </a:pPr>
            <a:r>
              <a:rPr lang="en-US" dirty="0"/>
              <a:t>Honor relationships by identifying and choosing areas of Indigenous excellence to connect with</a:t>
            </a:r>
            <a:endParaRPr dirty="0"/>
          </a:p>
          <a:p>
            <a:pPr marL="0" lvl="0" indent="0" algn="l" rtl="0">
              <a:lnSpc>
                <a:spcPct val="100000"/>
              </a:lnSpc>
              <a:spcBef>
                <a:spcPts val="0"/>
              </a:spcBef>
              <a:spcAft>
                <a:spcPts val="0"/>
              </a:spcAft>
              <a:buSzPts val="1400"/>
              <a:buNone/>
            </a:pPr>
            <a:r>
              <a:rPr lang="en-US" dirty="0"/>
              <a:t> and use LA</a:t>
            </a:r>
            <a:endParaRPr dirty="0"/>
          </a:p>
          <a:p>
            <a:pPr marL="457200" lvl="1" indent="0" algn="l" rtl="0">
              <a:lnSpc>
                <a:spcPct val="100000"/>
              </a:lnSpc>
              <a:spcBef>
                <a:spcPts val="0"/>
              </a:spcBef>
              <a:spcAft>
                <a:spcPts val="0"/>
              </a:spcAft>
              <a:buSzPts val="1400"/>
              <a:buNone/>
            </a:pPr>
            <a:r>
              <a:rPr lang="en-US" dirty="0"/>
              <a:t>What are protocols for using</a:t>
            </a:r>
            <a:endParaRPr dirty="0"/>
          </a:p>
          <a:p>
            <a:pPr marL="457200" lvl="1" indent="0" algn="l" rtl="0">
              <a:lnSpc>
                <a:spcPct val="100000"/>
              </a:lnSpc>
              <a:spcBef>
                <a:spcPts val="0"/>
              </a:spcBef>
              <a:spcAft>
                <a:spcPts val="0"/>
              </a:spcAft>
              <a:buSzPts val="1400"/>
              <a:buNone/>
            </a:pPr>
            <a:r>
              <a:rPr lang="en-US" dirty="0"/>
              <a:t>Appropriate/inappropriate to ask/do</a:t>
            </a:r>
            <a:endParaRPr dirty="0"/>
          </a:p>
          <a:p>
            <a:pPr marL="0" lvl="0" indent="0" algn="l" rtl="0">
              <a:lnSpc>
                <a:spcPct val="100000"/>
              </a:lnSpc>
              <a:spcBef>
                <a:spcPts val="0"/>
              </a:spcBef>
              <a:spcAft>
                <a:spcPts val="0"/>
              </a:spcAft>
              <a:buSzPts val="1400"/>
              <a:buNone/>
            </a:pPr>
            <a:r>
              <a:rPr lang="en-US" dirty="0"/>
              <a:t>Understand structure of LA by comparing and contrasting contemporary examples</a:t>
            </a:r>
            <a:endParaRPr dirty="0"/>
          </a:p>
          <a:p>
            <a:pPr marL="0" lvl="0" indent="0" algn="l" rtl="0">
              <a:lnSpc>
                <a:spcPct val="100000"/>
              </a:lnSpc>
              <a:spcBef>
                <a:spcPts val="0"/>
              </a:spcBef>
              <a:spcAft>
                <a:spcPts val="0"/>
              </a:spcAft>
              <a:buSzPts val="1400"/>
              <a:buNone/>
            </a:pPr>
            <a:endParaRPr dirty="0"/>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Amy’s slide</a:t>
            </a:r>
            <a:endParaRPr dirty="0"/>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Annette’s </a:t>
            </a:r>
          </a:p>
          <a:p>
            <a:pPr marL="0" lvl="0" indent="0" algn="l" rtl="0">
              <a:lnSpc>
                <a:spcPct val="100000"/>
              </a:lnSpc>
              <a:spcBef>
                <a:spcPts val="0"/>
              </a:spcBef>
              <a:spcAft>
                <a:spcPts val="0"/>
              </a:spcAft>
              <a:buSzPts val="1400"/>
              <a:buNone/>
            </a:pPr>
            <a:r>
              <a:rPr lang="en-US" dirty="0"/>
              <a:t>Asking </a:t>
            </a:r>
            <a:r>
              <a:rPr lang="en-US" dirty="0" err="1"/>
              <a:t>folx</a:t>
            </a:r>
            <a:r>
              <a:rPr lang="en-US" dirty="0"/>
              <a:t> to think about </a:t>
            </a:r>
            <a:r>
              <a:rPr lang="en-US" dirty="0" err="1"/>
              <a:t>positionality</a:t>
            </a:r>
            <a:r>
              <a:rPr lang="en-US" dirty="0"/>
              <a:t> – it is hard, but not as hard as being </a:t>
            </a:r>
            <a:r>
              <a:rPr lang="en-US" dirty="0" err="1"/>
              <a:t>performative</a:t>
            </a:r>
            <a:r>
              <a:rPr lang="en-US" dirty="0"/>
              <a:t> and </a:t>
            </a:r>
            <a:r>
              <a:rPr lang="en-US" dirty="0" err="1"/>
              <a:t>fakey</a:t>
            </a:r>
            <a:endParaRPr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Annette – gotcha on genocide</a:t>
            </a:r>
            <a:endParaRPr/>
          </a:p>
          <a:p>
            <a:pPr marL="0" lvl="0" indent="0" algn="l" rtl="0">
              <a:lnSpc>
                <a:spcPct val="100000"/>
              </a:lnSpc>
              <a:spcBef>
                <a:spcPts val="0"/>
              </a:spcBef>
              <a:spcAft>
                <a:spcPts val="0"/>
              </a:spcAft>
              <a:buSzPts val="1400"/>
              <a:buNone/>
            </a:pPr>
            <a:r>
              <a:rPr lang="en-US"/>
              <a:t>Talk about emotional education and work here</a:t>
            </a:r>
            <a:endParaRPr/>
          </a:p>
          <a:p>
            <a:pPr marL="0" lvl="0" indent="0" algn="l" rtl="0">
              <a:lnSpc>
                <a:spcPct val="100000"/>
              </a:lnSpc>
              <a:spcBef>
                <a:spcPts val="0"/>
              </a:spcBef>
              <a:spcAft>
                <a:spcPts val="0"/>
              </a:spcAft>
              <a:buSzPts val="1400"/>
              <a:buNone/>
            </a:pPr>
            <a:r>
              <a:rPr lang="en-US"/>
              <a:t>Annette will read scenarios – audience will choose A or B</a:t>
            </a:r>
            <a:endParaRPr/>
          </a:p>
        </p:txBody>
      </p:sp>
      <p:sp>
        <p:nvSpPr>
          <p:cNvPr id="145" name="Google Shape;1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Amy</a:t>
            </a:r>
            <a:endParaRPr/>
          </a:p>
          <a:p>
            <a:pPr marL="0" lvl="0" indent="0" algn="l" rtl="0">
              <a:lnSpc>
                <a:spcPct val="100000"/>
              </a:lnSpc>
              <a:spcBef>
                <a:spcPts val="0"/>
              </a:spcBef>
              <a:spcAft>
                <a:spcPts val="0"/>
              </a:spcAft>
              <a:buSzPts val="1400"/>
              <a:buNone/>
            </a:pPr>
            <a:r>
              <a:rPr lang="en-US"/>
              <a:t>1492 – invaded; 1st steal</a:t>
            </a:r>
            <a:endParaRPr/>
          </a:p>
          <a:p>
            <a:pPr marL="0" lvl="0" indent="0" algn="l" rtl="0">
              <a:lnSpc>
                <a:spcPct val="100000"/>
              </a:lnSpc>
              <a:spcBef>
                <a:spcPts val="0"/>
              </a:spcBef>
              <a:spcAft>
                <a:spcPts val="0"/>
              </a:spcAft>
              <a:buSzPts val="1400"/>
              <a:buNone/>
            </a:pPr>
            <a:r>
              <a:rPr lang="en-US"/>
              <a:t>Hundreds of years of treaties and lies and harm and relocation – 2nd steal</a:t>
            </a:r>
            <a:endParaRPr/>
          </a:p>
          <a:p>
            <a:pPr marL="0" lvl="0" indent="0" algn="l" rtl="0">
              <a:lnSpc>
                <a:spcPct val="100000"/>
              </a:lnSpc>
              <a:spcBef>
                <a:spcPts val="0"/>
              </a:spcBef>
              <a:spcAft>
                <a:spcPts val="0"/>
              </a:spcAft>
              <a:buSzPts val="1400"/>
              <a:buNone/>
            </a:pPr>
            <a:r>
              <a:rPr lang="en-US"/>
              <a:t>1871 – no more treaties (discontinues recognizing tribal groups) 3rd steal</a:t>
            </a:r>
            <a:endParaRPr/>
          </a:p>
          <a:p>
            <a:pPr marL="0" lvl="0" indent="0" algn="l" rtl="0">
              <a:lnSpc>
                <a:spcPct val="100000"/>
              </a:lnSpc>
              <a:spcBef>
                <a:spcPts val="0"/>
              </a:spcBef>
              <a:spcAft>
                <a:spcPts val="0"/>
              </a:spcAft>
              <a:buSzPts val="1400"/>
              <a:buNone/>
            </a:pPr>
            <a:r>
              <a:rPr lang="en-US"/>
              <a:t>1819 – boarding schools (permit education of Native children off-reservation) (mass assimilation: 1819-1960  “Kill the Indian, Save the Man.” some STILL in operation today) 4th steal</a:t>
            </a:r>
            <a:endParaRPr/>
          </a:p>
          <a:p>
            <a:pPr marL="0" lvl="0" indent="0" algn="l" rtl="0">
              <a:lnSpc>
                <a:spcPct val="100000"/>
              </a:lnSpc>
              <a:spcBef>
                <a:spcPts val="0"/>
              </a:spcBef>
              <a:spcAft>
                <a:spcPts val="0"/>
              </a:spcAft>
              <a:buSzPts val="1400"/>
              <a:buNone/>
            </a:pPr>
            <a:r>
              <a:rPr lang="en-US"/>
              <a:t>1883 – Court of Indian Offenses (established Code of Indian Offenses – outlawed many traditional Native practices) 5th steal</a:t>
            </a:r>
            <a:endParaRPr/>
          </a:p>
          <a:p>
            <a:pPr marL="0" lvl="0" indent="0" algn="l" rtl="0">
              <a:lnSpc>
                <a:spcPct val="100000"/>
              </a:lnSpc>
              <a:spcBef>
                <a:spcPts val="0"/>
              </a:spcBef>
              <a:spcAft>
                <a:spcPts val="0"/>
              </a:spcAft>
              <a:buSzPts val="1400"/>
              <a:buNone/>
            </a:pPr>
            <a:r>
              <a:rPr lang="en-US"/>
              <a:t>1887 – Dawes Act (land held "in trust" until Natives could prove themselves competent  to maintain; pay taxes on land, etc) (land went from 138 million acres to 48 million (1934) to 20 million) 6th steal</a:t>
            </a:r>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 </a:t>
            </a:r>
            <a:r>
              <a:rPr lang="en-US" b="1"/>
              <a:t>Umatilla Indian Reservation – land reduced by almost half (</a:t>
            </a:r>
            <a:r>
              <a:rPr lang="en-US"/>
              <a:t>1939 – Lands restored to reservation (able to fight and try to get back some of the Land) but verrry small size</a:t>
            </a:r>
            <a:endParaRPr b="1"/>
          </a:p>
          <a:p>
            <a:pPr marL="0" lvl="0" indent="0" algn="l" rtl="0">
              <a:lnSpc>
                <a:spcPct val="100000"/>
              </a:lnSpc>
              <a:spcBef>
                <a:spcPts val="0"/>
              </a:spcBef>
              <a:spcAft>
                <a:spcPts val="0"/>
              </a:spcAft>
              <a:buSzPts val="1400"/>
              <a:buNone/>
            </a:pPr>
            <a:r>
              <a:rPr lang="en-US"/>
              <a:t>1934 – Blood Quantum (termination) but also some cultural practices allowed again (powwows but not for children) 7th steal</a:t>
            </a:r>
            <a:endParaRPr/>
          </a:p>
          <a:p>
            <a:pPr marL="0" lvl="0" indent="0" algn="l" rtl="0">
              <a:lnSpc>
                <a:spcPct val="100000"/>
              </a:lnSpc>
              <a:spcBef>
                <a:spcPts val="0"/>
              </a:spcBef>
              <a:spcAft>
                <a:spcPts val="0"/>
              </a:spcAft>
              <a:buSzPts val="1400"/>
              <a:buNone/>
            </a:pPr>
            <a:r>
              <a:rPr lang="en-US"/>
              <a:t>1954 - "relocation" lead to boom in Urban Indians (mass assimilation) 8th steal</a:t>
            </a:r>
            <a:endParaRPr/>
          </a:p>
          <a:p>
            <a:pPr marL="0" lvl="0" indent="0" algn="l" rtl="0">
              <a:lnSpc>
                <a:spcPct val="100000"/>
              </a:lnSpc>
              <a:spcBef>
                <a:spcPts val="0"/>
              </a:spcBef>
              <a:spcAft>
                <a:spcPts val="0"/>
              </a:spcAft>
              <a:buSzPts val="1400"/>
              <a:buNone/>
            </a:pPr>
            <a:r>
              <a:rPr lang="en-US"/>
              <a:t>1978 – ICWA (and return of all practices)</a:t>
            </a:r>
            <a:endParaRPr/>
          </a:p>
          <a:p>
            <a:pPr marL="0" lvl="0" indent="0" algn="l" rtl="0">
              <a:lnSpc>
                <a:spcPct val="100000"/>
              </a:lnSpc>
              <a:spcBef>
                <a:spcPts val="0"/>
              </a:spcBef>
              <a:spcAft>
                <a:spcPts val="0"/>
              </a:spcAft>
              <a:buSzPts val="1400"/>
              <a:buNone/>
            </a:pPr>
            <a:endParaRPr/>
          </a:p>
        </p:txBody>
      </p:sp>
      <p:sp>
        <p:nvSpPr>
          <p:cNvPr id="158" name="Google Shape;15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Amy’s </a:t>
            </a:r>
          </a:p>
          <a:p>
            <a:pPr marL="0" lvl="0" indent="0" algn="l" rtl="0">
              <a:lnSpc>
                <a:spcPct val="100000"/>
              </a:lnSpc>
              <a:spcBef>
                <a:spcPts val="0"/>
              </a:spcBef>
              <a:spcAft>
                <a:spcPts val="0"/>
              </a:spcAft>
              <a:buSzPts val="1400"/>
              <a:buNone/>
            </a:pPr>
            <a:r>
              <a:rPr lang="en-US" dirty="0"/>
              <a:t>Ties back to: not just race and ethnicity – political. </a:t>
            </a:r>
            <a:endParaRPr dirty="0"/>
          </a:p>
          <a:p>
            <a:pPr marL="0" lvl="0" indent="0" algn="l" rtl="0">
              <a:lnSpc>
                <a:spcPct val="100000"/>
              </a:lnSpc>
              <a:spcBef>
                <a:spcPts val="0"/>
              </a:spcBef>
              <a:spcAft>
                <a:spcPts val="0"/>
              </a:spcAft>
              <a:buSzPts val="1400"/>
              <a:buNone/>
            </a:pPr>
            <a:r>
              <a:rPr lang="en-US" dirty="0"/>
              <a:t>What part of me is Native – my head? My heart? My legs?</a:t>
            </a:r>
            <a:endParaRPr dirty="0"/>
          </a:p>
          <a:p>
            <a:pPr marL="0" lvl="0" indent="0" algn="l" rtl="0">
              <a:lnSpc>
                <a:spcPct val="100000"/>
              </a:lnSpc>
              <a:spcBef>
                <a:spcPts val="0"/>
              </a:spcBef>
              <a:spcAft>
                <a:spcPts val="0"/>
              </a:spcAft>
              <a:buSzPts val="1400"/>
              <a:buNone/>
            </a:pPr>
            <a:endParaRPr dirty="0"/>
          </a:p>
          <a:p>
            <a:pPr marL="457200" lvl="1" indent="0" algn="l" rtl="0">
              <a:lnSpc>
                <a:spcPct val="100000"/>
              </a:lnSpc>
              <a:spcBef>
                <a:spcPts val="0"/>
              </a:spcBef>
              <a:spcAft>
                <a:spcPts val="0"/>
              </a:spcAft>
              <a:buSzPts val="1400"/>
              <a:buNone/>
            </a:pPr>
            <a:r>
              <a:rPr lang="en-US" dirty="0"/>
              <a:t>From political slide?</a:t>
            </a:r>
            <a:endParaRPr dirty="0"/>
          </a:p>
          <a:p>
            <a:pPr marL="457200" lvl="1" indent="0" algn="l" rtl="0">
              <a:lnSpc>
                <a:spcPct val="100000"/>
              </a:lnSpc>
              <a:spcBef>
                <a:spcPts val="0"/>
              </a:spcBef>
              <a:spcAft>
                <a:spcPts val="0"/>
              </a:spcAft>
              <a:buSzPts val="1400"/>
              <a:buNone/>
            </a:pPr>
            <a:r>
              <a:rPr lang="en-US" dirty="0"/>
              <a:t>Not just Race and Ethnicity – Political</a:t>
            </a:r>
            <a:endParaRPr dirty="0"/>
          </a:p>
          <a:p>
            <a:pPr marL="914400" lvl="2" indent="0" algn="l" rtl="0">
              <a:lnSpc>
                <a:spcPct val="100000"/>
              </a:lnSpc>
              <a:spcBef>
                <a:spcPts val="0"/>
              </a:spcBef>
              <a:spcAft>
                <a:spcPts val="0"/>
              </a:spcAft>
              <a:buSzPts val="1400"/>
              <a:buNone/>
            </a:pPr>
            <a:r>
              <a:rPr lang="en-US" dirty="0"/>
              <a:t>Our</a:t>
            </a:r>
            <a:r>
              <a:rPr lang="en-US" dirty="0">
                <a:latin typeface="Calibri"/>
                <a:ea typeface="Calibri"/>
                <a:cs typeface="Calibri"/>
                <a:sym typeface="Calibri"/>
              </a:rPr>
              <a:t> 500+</a:t>
            </a:r>
            <a:r>
              <a:rPr lang="en-US" dirty="0"/>
              <a:t> nations had treaties, rights, diplomacy</a:t>
            </a:r>
            <a:endParaRPr dirty="0"/>
          </a:p>
          <a:p>
            <a:pPr marL="457200" lvl="1" indent="0" algn="l" rtl="0">
              <a:lnSpc>
                <a:spcPct val="100000"/>
              </a:lnSpc>
              <a:spcBef>
                <a:spcPts val="0"/>
              </a:spcBef>
              <a:spcAft>
                <a:spcPts val="0"/>
              </a:spcAft>
              <a:buSzPts val="1400"/>
              <a:buNone/>
            </a:pPr>
            <a:r>
              <a:rPr lang="en-US" dirty="0"/>
              <a:t>Different forms of government</a:t>
            </a:r>
            <a:endParaRPr dirty="0"/>
          </a:p>
          <a:p>
            <a:pPr marL="914400" lvl="2" indent="0" algn="l" rtl="0">
              <a:lnSpc>
                <a:spcPct val="100000"/>
              </a:lnSpc>
              <a:spcBef>
                <a:spcPts val="0"/>
              </a:spcBef>
              <a:spcAft>
                <a:spcPts val="0"/>
              </a:spcAft>
              <a:buSzPts val="1400"/>
              <a:buNone/>
            </a:pPr>
            <a:r>
              <a:rPr lang="en-US" dirty="0"/>
              <a:t>Hereditary, Election, Senate, Chairman, Committee</a:t>
            </a:r>
            <a:endParaRPr dirty="0"/>
          </a:p>
          <a:p>
            <a:pPr marL="457200" lvl="1" indent="0" algn="l" rtl="0">
              <a:lnSpc>
                <a:spcPct val="100000"/>
              </a:lnSpc>
              <a:spcBef>
                <a:spcPts val="0"/>
              </a:spcBef>
              <a:spcAft>
                <a:spcPts val="0"/>
              </a:spcAft>
              <a:buSzPts val="1400"/>
              <a:buNone/>
            </a:pPr>
            <a:r>
              <a:rPr lang="en-US" dirty="0"/>
              <a:t>Inform yourself of the nations whose lands you are on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Annette finish</a:t>
            </a:r>
            <a:endParaRPr dirty="0"/>
          </a:p>
        </p:txBody>
      </p:sp>
      <p:sp>
        <p:nvSpPr>
          <p:cNvPr id="193" name="Google Shape;19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Amy</a:t>
            </a:r>
          </a:p>
          <a:p>
            <a:pPr marL="0" lvl="0" indent="0" algn="l" rtl="0">
              <a:lnSpc>
                <a:spcPct val="100000"/>
              </a:lnSpc>
              <a:spcBef>
                <a:spcPts val="0"/>
              </a:spcBef>
              <a:spcAft>
                <a:spcPts val="0"/>
              </a:spcAft>
              <a:buSzPts val="1400"/>
              <a:buNone/>
            </a:pPr>
            <a:r>
              <a:rPr lang="en-US" dirty="0"/>
              <a:t>History not taught</a:t>
            </a:r>
            <a:endParaRPr dirty="0"/>
          </a:p>
          <a:p>
            <a:pPr marL="742950" lvl="1" indent="-285750" algn="l" rtl="0">
              <a:lnSpc>
                <a:spcPct val="100000"/>
              </a:lnSpc>
              <a:spcBef>
                <a:spcPts val="0"/>
              </a:spcBef>
              <a:spcAft>
                <a:spcPts val="0"/>
              </a:spcAft>
              <a:buClr>
                <a:srgbClr val="ADADAD"/>
              </a:buClr>
              <a:buSzPts val="1800"/>
              <a:buFont typeface="Calibri"/>
              <a:buAutoNum type="arabicPeriod"/>
            </a:pPr>
            <a:r>
              <a:rPr lang="en-US" sz="1800" b="0" i="0" u="none" strike="noStrike" dirty="0">
                <a:solidFill>
                  <a:srgbClr val="ADADAD"/>
                </a:solidFill>
                <a:latin typeface="Arial"/>
                <a:ea typeface="Arial"/>
                <a:cs typeface="Arial"/>
                <a:sym typeface="Arial"/>
              </a:rPr>
              <a:t>Names - </a:t>
            </a:r>
            <a:r>
              <a:rPr lang="en-US" sz="1800" b="0" i="0" u="sng" strike="noStrike" dirty="0">
                <a:solidFill>
                  <a:srgbClr val="4DD0E1"/>
                </a:solidFill>
                <a:latin typeface="Arial"/>
                <a:ea typeface="Arial"/>
                <a:cs typeface="Arial"/>
                <a:sym typeface="Arial"/>
                <a:hlinkClick r:id="rId3">
                  <a:extLst>
                    <a:ext uri="{A12FA001-AC4F-418D-AE19-62706E023703}">
                      <ahyp:hlinkClr xmlns:ahyp="http://schemas.microsoft.com/office/drawing/2018/hyperlinkcolor" val="tx"/>
                    </a:ext>
                  </a:extLst>
                </a:hlinkClick>
              </a:rPr>
              <a:t>https://native-land.ca/</a:t>
            </a:r>
            <a:r>
              <a:rPr lang="en-US" sz="1800" b="0" i="0" u="none" strike="noStrike" dirty="0">
                <a:solidFill>
                  <a:srgbClr val="ADADAD"/>
                </a:solidFill>
                <a:latin typeface="Arial"/>
                <a:ea typeface="Arial"/>
                <a:cs typeface="Arial"/>
                <a:sym typeface="Arial"/>
              </a:rPr>
              <a:t> </a:t>
            </a:r>
            <a:endParaRPr dirty="0"/>
          </a:p>
          <a:p>
            <a:pPr marL="742950" lvl="1" indent="-285750" algn="l" rtl="0">
              <a:lnSpc>
                <a:spcPct val="100000"/>
              </a:lnSpc>
              <a:spcBef>
                <a:spcPts val="0"/>
              </a:spcBef>
              <a:spcAft>
                <a:spcPts val="0"/>
              </a:spcAft>
              <a:buClr>
                <a:srgbClr val="ADADAD"/>
              </a:buClr>
              <a:buSzPts val="1800"/>
              <a:buFont typeface="Calibri"/>
              <a:buAutoNum type="arabicPeriod"/>
            </a:pPr>
            <a:r>
              <a:rPr lang="en-US" sz="1800" b="0" i="0" u="none" strike="noStrike" dirty="0">
                <a:solidFill>
                  <a:srgbClr val="ADADAD"/>
                </a:solidFill>
                <a:latin typeface="Arial"/>
                <a:ea typeface="Arial"/>
                <a:cs typeface="Arial"/>
                <a:sym typeface="Arial"/>
              </a:rPr>
              <a:t>History - </a:t>
            </a:r>
            <a:r>
              <a:rPr lang="en-US" sz="1800" b="0" i="0" u="sng" strike="noStrike" dirty="0">
                <a:solidFill>
                  <a:srgbClr val="4DD0E1"/>
                </a:solidFill>
                <a:latin typeface="Arial"/>
                <a:ea typeface="Arial"/>
                <a:cs typeface="Arial"/>
                <a:sym typeface="Arial"/>
                <a:hlinkClick r:id="rId4">
                  <a:extLst>
                    <a:ext uri="{A12FA001-AC4F-418D-AE19-62706E023703}">
                      <ahyp:hlinkClr xmlns:ahyp="http://schemas.microsoft.com/office/drawing/2018/hyperlinkcolor" val="tx"/>
                    </a:ext>
                  </a:extLst>
                </a:hlinkClick>
              </a:rPr>
              <a:t>https://birchbarkbooks.com/products/an-indigenous-peoples-history-of-the-united-states</a:t>
            </a:r>
            <a:r>
              <a:rPr lang="en-US" sz="1800" b="0" i="0" u="none" strike="noStrike" dirty="0">
                <a:solidFill>
                  <a:srgbClr val="ADADAD"/>
                </a:solidFill>
                <a:latin typeface="Arial"/>
                <a:ea typeface="Arial"/>
                <a:cs typeface="Arial"/>
                <a:sym typeface="Arial"/>
              </a:rPr>
              <a:t> </a:t>
            </a:r>
            <a:endParaRPr dirty="0"/>
          </a:p>
          <a:p>
            <a:pPr marL="742950" lvl="1" indent="-171450" algn="l" rtl="0">
              <a:lnSpc>
                <a:spcPct val="100000"/>
              </a:lnSpc>
              <a:spcBef>
                <a:spcPts val="0"/>
              </a:spcBef>
              <a:spcAft>
                <a:spcPts val="0"/>
              </a:spcAft>
              <a:buClr>
                <a:schemeClr val="dk1"/>
              </a:buClr>
              <a:buSzPts val="1800"/>
              <a:buFont typeface="Calibri"/>
              <a:buNone/>
            </a:pPr>
            <a:endParaRPr sz="1800" b="0" i="0" u="none" strike="noStrike" dirty="0">
              <a:solidFill>
                <a:srgbClr val="ADADAD"/>
              </a:solidFill>
              <a:latin typeface="Arial"/>
              <a:ea typeface="Arial"/>
              <a:cs typeface="Arial"/>
              <a:sym typeface="Arial"/>
            </a:endParaRPr>
          </a:p>
          <a:p>
            <a:pPr marL="742950" lvl="1" indent="-171450" algn="l" rtl="0">
              <a:lnSpc>
                <a:spcPct val="100000"/>
              </a:lnSpc>
              <a:spcBef>
                <a:spcPts val="0"/>
              </a:spcBef>
              <a:spcAft>
                <a:spcPts val="0"/>
              </a:spcAft>
              <a:buClr>
                <a:schemeClr val="dk1"/>
              </a:buClr>
              <a:buSzPts val="1800"/>
              <a:buFont typeface="Calibri"/>
              <a:buNone/>
            </a:pPr>
            <a:endParaRPr sz="1800" b="0" i="0" u="none" strike="noStrike" dirty="0">
              <a:solidFill>
                <a:srgbClr val="ADADAD"/>
              </a:solidFill>
              <a:latin typeface="Arial"/>
              <a:ea typeface="Arial"/>
              <a:cs typeface="Arial"/>
              <a:sym typeface="Arial"/>
            </a:endParaRPr>
          </a:p>
          <a:p>
            <a:pPr marL="457200" lvl="1" indent="0" algn="l" rtl="0">
              <a:lnSpc>
                <a:spcPct val="100000"/>
              </a:lnSpc>
              <a:spcBef>
                <a:spcPts val="0"/>
              </a:spcBef>
              <a:spcAft>
                <a:spcPts val="0"/>
              </a:spcAft>
              <a:buSzPts val="1400"/>
              <a:buNone/>
            </a:pPr>
            <a:endParaRPr sz="1800" b="1" i="0" u="none" strike="noStrike" dirty="0">
              <a:solidFill>
                <a:srgbClr val="ADADAD"/>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219" name="Google Shape;21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rchbarkbooks.com/products/an-indigenous-peoples-history-of-the-united-stat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ackthegates.org/wp-content/uploads/2020/08/Redshirt-Shaw_Landback_HTGreport.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uwsc.org/landacknowledgement"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www.uwsc.org/landacknowledgeme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hyperlink" Target="https://creatingpeacewithfood.com/land-acknowledg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hbo.com/exterminate-all-the-brutes" TargetMode="External"/><Relationship Id="rId3" Type="http://schemas.openxmlformats.org/officeDocument/2006/relationships/hyperlink" Target="http://www.ctuir.org/" TargetMode="External"/><Relationship Id="rId7" Type="http://schemas.openxmlformats.org/officeDocument/2006/relationships/hyperlink" Target="https://www.indigenousaction.org/indigenous-action-podcast-ep-1-acknowledge-this/" TargetMode="External"/><Relationship Id="rId12" Type="http://schemas.openxmlformats.org/officeDocument/2006/relationships/hyperlink" Target="https://www.powwows.com/what-is-land-acknowledgement-why-are-land-acknowledgements-importan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nativegov.org/resources/untying-knots-podcast-beyond-land-acknowledgment/" TargetMode="External"/><Relationship Id="rId11" Type="http://schemas.openxmlformats.org/officeDocument/2006/relationships/hyperlink" Target="https://www.redbudresourcegroup.org/resources" TargetMode="External"/><Relationship Id="rId5" Type="http://schemas.openxmlformats.org/officeDocument/2006/relationships/hyperlink" Target="https://www.allmyrelationspodcast.com/" TargetMode="External"/><Relationship Id="rId10" Type="http://schemas.openxmlformats.org/officeDocument/2006/relationships/hyperlink" Target="https://www.instagram.com/dineaesthetics/" TargetMode="External"/><Relationship Id="rId4" Type="http://schemas.openxmlformats.org/officeDocument/2006/relationships/hyperlink" Target="https://www.indigenousaction.org/podcast/" TargetMode="External"/><Relationship Id="rId9" Type="http://schemas.openxmlformats.org/officeDocument/2006/relationships/hyperlink" Target="https://www.instagram.com/notoriouscree/?hl=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dbudresourcegroup.org/resourc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indigenousaction.org/indigenous-action-podcast-ep-1-acknowledge-this/" TargetMode="External"/><Relationship Id="rId5" Type="http://schemas.openxmlformats.org/officeDocument/2006/relationships/hyperlink" Target="https://nativegov.org/resources/untying-knots-podcast-beyond-land-acknowledgment/" TargetMode="External"/><Relationship Id="rId4" Type="http://schemas.openxmlformats.org/officeDocument/2006/relationships/hyperlink" Target="https://www.powwows.com/what-is-land-acknowledgement-why-are-land-acknowledgements-importan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a:extLst>
              <a:ext uri="{C183D7F6-B498-43B3-948B-1728B52AA6E4}">
                <adec:decorative xmlns:adec="http://schemas.microsoft.com/office/drawing/2017/decorative" val="1"/>
              </a:ext>
            </a:extLst>
          </p:cNvPr>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 name="Google Shape;90;p1" descr="A colourful woven fabric texture"/>
          <p:cNvPicPr preferRelativeResize="0"/>
          <p:nvPr/>
        </p:nvPicPr>
        <p:blipFill rotWithShape="1">
          <a:blip r:embed="rId3">
            <a:alphaModFix/>
          </a:blip>
          <a:srcRect l="2307" r="3574" b="-1"/>
          <a:stretch/>
        </p:blipFill>
        <p:spPr>
          <a:xfrm>
            <a:off x="1" y="10"/>
            <a:ext cx="9669642" cy="6857990"/>
          </a:xfrm>
          <a:prstGeom prst="rect">
            <a:avLst/>
          </a:prstGeom>
          <a:noFill/>
          <a:ln>
            <a:noFill/>
          </a:ln>
        </p:spPr>
      </p:pic>
      <p:sp>
        <p:nvSpPr>
          <p:cNvPr id="91" name="Google Shape;91;p1">
            <a:extLst>
              <a:ext uri="{C183D7F6-B498-43B3-948B-1728B52AA6E4}">
                <adec:decorative xmlns:adec="http://schemas.microsoft.com/office/drawing/2017/decorative" val="1"/>
              </a:ext>
            </a:extLst>
          </p:cNvPr>
          <p:cNvSpPr/>
          <p:nvPr/>
        </p:nvSpPr>
        <p:spPr>
          <a:xfrm flipH="1">
            <a:off x="5125019" y="0"/>
            <a:ext cx="7066978"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p:cNvSpPr txBox="1">
            <a:spLocks noGrp="1"/>
          </p:cNvSpPr>
          <p:nvPr>
            <p:ph type="ctrTitle"/>
          </p:nvPr>
        </p:nvSpPr>
        <p:spPr>
          <a:xfrm>
            <a:off x="7935402" y="743447"/>
            <a:ext cx="3445765" cy="36920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200"/>
              <a:buFont typeface="Calibri"/>
              <a:buNone/>
            </a:pPr>
            <a:r>
              <a:rPr lang="en-US" sz="5200" dirty="0"/>
              <a:t>Native Erasure	</a:t>
            </a:r>
            <a:endParaRPr dirty="0"/>
          </a:p>
        </p:txBody>
      </p:sp>
      <p:sp>
        <p:nvSpPr>
          <p:cNvPr id="93" name="Google Shape;93;p1"/>
          <p:cNvSpPr txBox="1">
            <a:spLocks noGrp="1"/>
          </p:cNvSpPr>
          <p:nvPr>
            <p:ph type="subTitle" idx="1"/>
          </p:nvPr>
        </p:nvSpPr>
        <p:spPr>
          <a:xfrm>
            <a:off x="7935403" y="4629234"/>
            <a:ext cx="3445766" cy="148531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sz="3000"/>
              <a:t>Tokenizing Land Acknowledgments</a:t>
            </a:r>
            <a:endParaRPr/>
          </a:p>
          <a:p>
            <a:pPr marL="0" lvl="0" indent="0" algn="l" rtl="0">
              <a:lnSpc>
                <a:spcPct val="90000"/>
              </a:lnSpc>
              <a:spcBef>
                <a:spcPts val="1000"/>
              </a:spcBef>
              <a:spcAft>
                <a:spcPts val="0"/>
              </a:spcAft>
              <a:buClr>
                <a:schemeClr val="dk1"/>
              </a:buClr>
              <a:buSzPct val="100000"/>
              <a:buNone/>
            </a:pPr>
            <a:r>
              <a:rPr lang="en-US" sz="1500"/>
              <a:t>Annette Woolley</a:t>
            </a:r>
            <a:endParaRPr/>
          </a:p>
          <a:p>
            <a:pPr marL="0" lvl="0" indent="0" algn="l" rtl="0">
              <a:lnSpc>
                <a:spcPct val="90000"/>
              </a:lnSpc>
              <a:spcBef>
                <a:spcPts val="1000"/>
              </a:spcBef>
              <a:spcAft>
                <a:spcPts val="0"/>
              </a:spcAft>
              <a:buClr>
                <a:schemeClr val="dk1"/>
              </a:buClr>
              <a:buSzPct val="100000"/>
              <a:buNone/>
            </a:pPr>
            <a:r>
              <a:rPr lang="en-US" sz="1500"/>
              <a:t>Amy Gustafson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400"/>
                                        <p:tgtEl>
                                          <p:spTgt spid="93">
                                            <p:txEl>
                                              <p:pRg st="0" end="0"/>
                                            </p:txEl>
                                          </p:spTgt>
                                        </p:tgtEl>
                                      </p:cBhvr>
                                    </p:animEffect>
                                  </p:childTnLst>
                                </p:cTn>
                              </p:par>
                              <p:par>
                                <p:cTn id="8" presetID="10" presetClass="entr" presetSubtype="0" fill="hold" nodeType="withEffect">
                                  <p:stCondLst>
                                    <p:cond delay="2000"/>
                                  </p:stCondLst>
                                  <p:childTnLst>
                                    <p:set>
                                      <p:cBhvr>
                                        <p:cTn id="9" dur="1" fill="hold">
                                          <p:stCondLst>
                                            <p:cond delay="0"/>
                                          </p:stCondLst>
                                        </p:cTn>
                                        <p:tgtEl>
                                          <p:spTgt spid="93">
                                            <p:txEl>
                                              <p:pRg st="1" end="1"/>
                                            </p:txEl>
                                          </p:spTgt>
                                        </p:tgtEl>
                                        <p:attrNameLst>
                                          <p:attrName>style.visibility</p:attrName>
                                        </p:attrNameLst>
                                      </p:cBhvr>
                                      <p:to>
                                        <p:strVal val="visible"/>
                                      </p:to>
                                    </p:set>
                                    <p:animEffect transition="in" filter="fade">
                                      <p:cBhvr>
                                        <p:cTn id="10" dur="400"/>
                                        <p:tgtEl>
                                          <p:spTgt spid="93">
                                            <p:txEl>
                                              <p:pRg st="1" end="1"/>
                                            </p:txEl>
                                          </p:spTgt>
                                        </p:tgtEl>
                                      </p:cBhvr>
                                    </p:animEffect>
                                  </p:childTnLst>
                                </p:cTn>
                              </p:par>
                              <p:par>
                                <p:cTn id="11" presetID="10" presetClass="entr" presetSubtype="0" fill="hold" nodeType="withEffect">
                                  <p:stCondLst>
                                    <p:cond delay="2000"/>
                                  </p:stCondLst>
                                  <p:childTnLst>
                                    <p:set>
                                      <p:cBhvr>
                                        <p:cTn id="12" dur="1" fill="hold">
                                          <p:stCondLst>
                                            <p:cond delay="0"/>
                                          </p:stCondLst>
                                        </p:cTn>
                                        <p:tgtEl>
                                          <p:spTgt spid="93">
                                            <p:txEl>
                                              <p:pRg st="2" end="2"/>
                                            </p:txEl>
                                          </p:spTgt>
                                        </p:tgtEl>
                                        <p:attrNameLst>
                                          <p:attrName>style.visibility</p:attrName>
                                        </p:attrNameLst>
                                      </p:cBhvr>
                                      <p:to>
                                        <p:strVal val="visible"/>
                                      </p:to>
                                    </p:set>
                                    <p:animEffect transition="in" filter="fade">
                                      <p:cBhvr>
                                        <p:cTn id="13" dur="400"/>
                                        <p:tgtEl>
                                          <p:spTgt spid="9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1000"/>
                                  </p:stCondLst>
                                  <p:childTnLst>
                                    <p:set>
                                      <p:cBhvr>
                                        <p:cTn id="17" dur="1" fill="hold">
                                          <p:stCondLst>
                                            <p:cond delay="0"/>
                                          </p:stCondLst>
                                        </p:cTn>
                                        <p:tgtEl>
                                          <p:spTgt spid="92"/>
                                        </p:tgtEl>
                                        <p:attrNameLst>
                                          <p:attrName>style.visibility</p:attrName>
                                        </p:attrNameLst>
                                      </p:cBhvr>
                                      <p:to>
                                        <p:strVal val="visible"/>
                                      </p:to>
                                    </p:set>
                                    <p:animEffect transition="in" filter="fade">
                                      <p:cBhvr>
                                        <p:cTn id="18" dur="4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10"/>
          <p:cNvSpPr txBox="1">
            <a:spLocks noGrp="1"/>
          </p:cNvSpPr>
          <p:nvPr>
            <p:ph type="title"/>
          </p:nvPr>
        </p:nvSpPr>
        <p:spPr>
          <a:xfrm>
            <a:off x="642918" y="705113"/>
            <a:ext cx="2352945" cy="51974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Step 2 – Learn History</a:t>
            </a:r>
            <a:endParaRPr dirty="0"/>
          </a:p>
        </p:txBody>
      </p:sp>
      <p:grpSp>
        <p:nvGrpSpPr>
          <p:cNvPr id="233" name="Google Shape;233;p10" descr="Link to learning history"/>
          <p:cNvGrpSpPr/>
          <p:nvPr/>
        </p:nvGrpSpPr>
        <p:grpSpPr>
          <a:xfrm>
            <a:off x="5376863" y="2396252"/>
            <a:ext cx="6172199" cy="1814670"/>
            <a:chOff x="0" y="1691402"/>
            <a:chExt cx="6172199" cy="1814670"/>
          </a:xfrm>
        </p:grpSpPr>
        <p:sp>
          <p:nvSpPr>
            <p:cNvPr id="234" name="Google Shape;234;p10"/>
            <p:cNvSpPr/>
            <p:nvPr/>
          </p:nvSpPr>
          <p:spPr>
            <a:xfrm>
              <a:off x="0" y="2016122"/>
              <a:ext cx="6172199" cy="1489950"/>
            </a:xfrm>
            <a:prstGeom prst="rect">
              <a:avLst/>
            </a:prstGeom>
            <a:solidFill>
              <a:schemeClr val="lt1">
                <a:alpha val="89411"/>
              </a:schemeClr>
            </a:solidFill>
            <a:ln w="12700" cap="flat" cmpd="sng">
              <a:solidFill>
                <a:srgbClr val="517D3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0"/>
            <p:cNvSpPr txBox="1"/>
            <p:nvPr/>
          </p:nvSpPr>
          <p:spPr>
            <a:xfrm>
              <a:off x="0" y="2016122"/>
              <a:ext cx="6172199" cy="1489950"/>
            </a:xfrm>
            <a:prstGeom prst="rect">
              <a:avLst/>
            </a:prstGeom>
            <a:noFill/>
            <a:ln>
              <a:noFill/>
            </a:ln>
          </p:spPr>
          <p:txBody>
            <a:bodyPr spcFirstLastPara="1" wrap="square" lIns="479025" tIns="458200" rIns="479025" bIns="156450" anchor="t" anchorCtr="0">
              <a:noAutofit/>
            </a:bodyPr>
            <a:lstStyle/>
            <a:p>
              <a:pPr marL="228600" marR="0" lvl="1" indent="-228600" algn="l" rtl="0">
                <a:lnSpc>
                  <a:spcPct val="90000"/>
                </a:lnSpc>
                <a:spcBef>
                  <a:spcPts val="0"/>
                </a:spcBef>
                <a:spcAft>
                  <a:spcPts val="0"/>
                </a:spcAft>
                <a:buClr>
                  <a:schemeClr val="dk1"/>
                </a:buClr>
                <a:buSzPts val="2200"/>
                <a:buFont typeface="Arial"/>
                <a:buChar char="•"/>
              </a:pPr>
              <a:r>
                <a:rPr lang="en-US" sz="22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https://birchbarkbooks.com/products/an-indigenous-peoples-history-of-the-united-states</a:t>
              </a:r>
              <a:r>
                <a:rPr lang="en-US" sz="2200" b="0" i="0" u="none" strike="noStrike" cap="none">
                  <a:solidFill>
                    <a:schemeClr val="dk1"/>
                  </a:solidFill>
                  <a:latin typeface="Arial"/>
                  <a:ea typeface="Arial"/>
                  <a:cs typeface="Arial"/>
                  <a:sym typeface="Arial"/>
                </a:rPr>
                <a:t> </a:t>
              </a:r>
              <a:endParaRPr sz="2200" b="0" i="0" u="none" strike="noStrike" cap="none">
                <a:solidFill>
                  <a:schemeClr val="dk1"/>
                </a:solidFill>
                <a:latin typeface="Calibri"/>
                <a:ea typeface="Calibri"/>
                <a:cs typeface="Calibri"/>
                <a:sym typeface="Calibri"/>
              </a:endParaRPr>
            </a:p>
          </p:txBody>
        </p:sp>
        <p:sp>
          <p:nvSpPr>
            <p:cNvPr id="236" name="Google Shape;236;p10"/>
            <p:cNvSpPr/>
            <p:nvPr/>
          </p:nvSpPr>
          <p:spPr>
            <a:xfrm>
              <a:off x="308610" y="1691402"/>
              <a:ext cx="4320540" cy="649440"/>
            </a:xfrm>
            <a:prstGeom prst="roundRect">
              <a:avLst>
                <a:gd name="adj" fmla="val 16667"/>
              </a:avLst>
            </a:prstGeom>
            <a:solidFill>
              <a:srgbClr val="517D3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0"/>
            <p:cNvSpPr txBox="1"/>
            <p:nvPr/>
          </p:nvSpPr>
          <p:spPr>
            <a:xfrm>
              <a:off x="340313" y="1723105"/>
              <a:ext cx="4257134" cy="586034"/>
            </a:xfrm>
            <a:prstGeom prst="rect">
              <a:avLst/>
            </a:prstGeom>
            <a:noFill/>
            <a:ln>
              <a:noFill/>
            </a:ln>
          </p:spPr>
          <p:txBody>
            <a:bodyPr spcFirstLastPara="1" wrap="square" lIns="163300" tIns="0" rIns="163300" bIns="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History </a:t>
              </a:r>
              <a:endParaRPr sz="22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11">
            <a:extLst>
              <a:ext uri="{C183D7F6-B498-43B3-948B-1728B52AA6E4}">
                <adec:decorative xmlns:adec="http://schemas.microsoft.com/office/drawing/2017/decorative" val="1"/>
              </a:ext>
            </a:extLst>
          </p:cNvPr>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11"/>
          <p:cNvSpPr txBox="1">
            <a:spLocks noGrp="1"/>
          </p:cNvSpPr>
          <p:nvPr>
            <p:ph type="title"/>
          </p:nvPr>
        </p:nvSpPr>
        <p:spPr>
          <a:xfrm>
            <a:off x="838200" y="557189"/>
            <a:ext cx="3374136" cy="55678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200"/>
              <a:buFont typeface="Calibri"/>
              <a:buNone/>
            </a:pPr>
            <a:r>
              <a:rPr lang="en-US" sz="5200" b="1" dirty="0"/>
              <a:t>Step 3 – </a:t>
            </a:r>
            <a:br>
              <a:rPr lang="en-US" sz="5200" b="1" dirty="0"/>
            </a:br>
            <a:r>
              <a:rPr lang="en-US" sz="5200" b="1" dirty="0"/>
              <a:t>Connect</a:t>
            </a:r>
            <a:r>
              <a:rPr lang="en-US" sz="5200" dirty="0"/>
              <a:t> </a:t>
            </a:r>
            <a:endParaRPr sz="5200" dirty="0"/>
          </a:p>
        </p:txBody>
      </p:sp>
      <p:grpSp>
        <p:nvGrpSpPr>
          <p:cNvPr id="245" name="Google Shape;245;p11" descr="Connect, Excellence, Topics"/>
          <p:cNvGrpSpPr/>
          <p:nvPr/>
        </p:nvGrpSpPr>
        <p:grpSpPr>
          <a:xfrm>
            <a:off x="5093208" y="739695"/>
            <a:ext cx="6263640" cy="5266081"/>
            <a:chOff x="0" y="119303"/>
            <a:chExt cx="6263640" cy="5266081"/>
          </a:xfrm>
        </p:grpSpPr>
        <p:sp>
          <p:nvSpPr>
            <p:cNvPr id="246" name="Google Shape;246;p11"/>
            <p:cNvSpPr/>
            <p:nvPr/>
          </p:nvSpPr>
          <p:spPr>
            <a:xfrm>
              <a:off x="0" y="355463"/>
              <a:ext cx="6263640" cy="1209600"/>
            </a:xfrm>
            <a:prstGeom prst="rect">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1"/>
            <p:cNvSpPr txBox="1"/>
            <p:nvPr/>
          </p:nvSpPr>
          <p:spPr>
            <a:xfrm>
              <a:off x="0" y="355463"/>
              <a:ext cx="6263640" cy="1209600"/>
            </a:xfrm>
            <a:prstGeom prst="rect">
              <a:avLst/>
            </a:prstGeom>
            <a:noFill/>
            <a:ln>
              <a:noFill/>
            </a:ln>
          </p:spPr>
          <p:txBody>
            <a:bodyPr spcFirstLastPara="1" wrap="square" lIns="486125" tIns="333225" rIns="486125" bIns="113775" anchor="t"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self</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interests</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challenges</a:t>
              </a:r>
              <a:endParaRPr sz="1600" b="0" i="0" u="none" strike="noStrike" cap="none">
                <a:solidFill>
                  <a:schemeClr val="dk1"/>
                </a:solidFill>
                <a:latin typeface="Calibri"/>
                <a:ea typeface="Calibri"/>
                <a:cs typeface="Calibri"/>
                <a:sym typeface="Calibri"/>
              </a:endParaRPr>
            </a:p>
          </p:txBody>
        </p:sp>
        <p:sp>
          <p:nvSpPr>
            <p:cNvPr id="248" name="Google Shape;248;p11"/>
            <p:cNvSpPr/>
            <p:nvPr/>
          </p:nvSpPr>
          <p:spPr>
            <a:xfrm>
              <a:off x="313182" y="119303"/>
              <a:ext cx="4384548" cy="47232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1"/>
            <p:cNvSpPr txBox="1"/>
            <p:nvPr/>
          </p:nvSpPr>
          <p:spPr>
            <a:xfrm>
              <a:off x="336239" y="142360"/>
              <a:ext cx="4338434" cy="426206"/>
            </a:xfrm>
            <a:prstGeom prst="rect">
              <a:avLst/>
            </a:prstGeom>
            <a:noFill/>
            <a:ln>
              <a:noFill/>
            </a:ln>
          </p:spPr>
          <p:txBody>
            <a:bodyPr spcFirstLastPara="1" wrap="square" lIns="165725" tIns="0" rIns="16572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Connect</a:t>
              </a:r>
              <a:endParaRPr sz="1600" b="0" i="0" u="none" strike="noStrike" cap="none">
                <a:solidFill>
                  <a:schemeClr val="lt1"/>
                </a:solidFill>
                <a:latin typeface="Calibri"/>
                <a:ea typeface="Calibri"/>
                <a:cs typeface="Calibri"/>
                <a:sym typeface="Calibri"/>
              </a:endParaRPr>
            </a:p>
          </p:txBody>
        </p:sp>
        <p:sp>
          <p:nvSpPr>
            <p:cNvPr id="250" name="Google Shape;250;p11"/>
            <p:cNvSpPr/>
            <p:nvPr/>
          </p:nvSpPr>
          <p:spPr>
            <a:xfrm>
              <a:off x="0" y="1887624"/>
              <a:ext cx="6263640" cy="1461600"/>
            </a:xfrm>
            <a:prstGeom prst="rect">
              <a:avLst/>
            </a:prstGeom>
            <a:solidFill>
              <a:schemeClr val="lt1">
                <a:alpha val="89411"/>
              </a:schemeClr>
            </a:solidFill>
            <a:ln w="12700"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1"/>
            <p:cNvSpPr txBox="1"/>
            <p:nvPr/>
          </p:nvSpPr>
          <p:spPr>
            <a:xfrm>
              <a:off x="0" y="1887624"/>
              <a:ext cx="6263640" cy="1461600"/>
            </a:xfrm>
            <a:prstGeom prst="rect">
              <a:avLst/>
            </a:prstGeom>
            <a:noFill/>
            <a:ln>
              <a:noFill/>
            </a:ln>
          </p:spPr>
          <p:txBody>
            <a:bodyPr spcFirstLastPara="1" wrap="square" lIns="486125" tIns="333225" rIns="486125" bIns="113775" anchor="t"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art</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community</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science</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kinship</a:t>
              </a:r>
              <a:endParaRPr sz="1600" b="0" i="0" u="none" strike="noStrike" cap="none">
                <a:solidFill>
                  <a:schemeClr val="dk1"/>
                </a:solidFill>
                <a:latin typeface="Calibri"/>
                <a:ea typeface="Calibri"/>
                <a:cs typeface="Calibri"/>
                <a:sym typeface="Calibri"/>
              </a:endParaRPr>
            </a:p>
          </p:txBody>
        </p:sp>
        <p:sp>
          <p:nvSpPr>
            <p:cNvPr id="252" name="Google Shape;252;p11"/>
            <p:cNvSpPr/>
            <p:nvPr/>
          </p:nvSpPr>
          <p:spPr>
            <a:xfrm>
              <a:off x="313182" y="1651463"/>
              <a:ext cx="4384548" cy="472320"/>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1"/>
            <p:cNvSpPr txBox="1"/>
            <p:nvPr/>
          </p:nvSpPr>
          <p:spPr>
            <a:xfrm>
              <a:off x="336239" y="1674520"/>
              <a:ext cx="4338434" cy="426206"/>
            </a:xfrm>
            <a:prstGeom prst="rect">
              <a:avLst/>
            </a:prstGeom>
            <a:noFill/>
            <a:ln>
              <a:noFill/>
            </a:ln>
          </p:spPr>
          <p:txBody>
            <a:bodyPr spcFirstLastPara="1" wrap="square" lIns="165725" tIns="0" rIns="16572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Excellence </a:t>
              </a:r>
              <a:endParaRPr sz="1600" b="0" i="0" u="none" strike="noStrike" cap="none">
                <a:solidFill>
                  <a:schemeClr val="lt1"/>
                </a:solidFill>
                <a:latin typeface="Calibri"/>
                <a:ea typeface="Calibri"/>
                <a:cs typeface="Calibri"/>
                <a:sym typeface="Calibri"/>
              </a:endParaRPr>
            </a:p>
          </p:txBody>
        </p:sp>
        <p:sp>
          <p:nvSpPr>
            <p:cNvPr id="254" name="Google Shape;254;p11"/>
            <p:cNvSpPr/>
            <p:nvPr/>
          </p:nvSpPr>
          <p:spPr>
            <a:xfrm>
              <a:off x="0" y="3671784"/>
              <a:ext cx="6263640" cy="1713600"/>
            </a:xfrm>
            <a:prstGeom prst="rect">
              <a:avLst/>
            </a:prstGeom>
            <a:solidFill>
              <a:schemeClr val="lt1">
                <a:alpha val="89411"/>
              </a:schemeClr>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1"/>
            <p:cNvSpPr txBox="1"/>
            <p:nvPr/>
          </p:nvSpPr>
          <p:spPr>
            <a:xfrm>
              <a:off x="0" y="3671784"/>
              <a:ext cx="6263640" cy="1713600"/>
            </a:xfrm>
            <a:prstGeom prst="rect">
              <a:avLst/>
            </a:prstGeom>
            <a:noFill/>
            <a:ln>
              <a:noFill/>
            </a:ln>
          </p:spPr>
          <p:txBody>
            <a:bodyPr spcFirstLastPara="1" wrap="square" lIns="486125" tIns="333225" rIns="486125" bIns="113775" anchor="t"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Education</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MMIW</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Landback</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boarding schools</a:t>
              </a:r>
              <a:endParaRPr sz="16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Language Revitalization</a:t>
              </a:r>
              <a:endParaRPr sz="1600" b="0" i="0" u="none" strike="noStrike" cap="none">
                <a:solidFill>
                  <a:schemeClr val="dk1"/>
                </a:solidFill>
                <a:latin typeface="Calibri"/>
                <a:ea typeface="Calibri"/>
                <a:cs typeface="Calibri"/>
                <a:sym typeface="Calibri"/>
              </a:endParaRPr>
            </a:p>
          </p:txBody>
        </p:sp>
        <p:sp>
          <p:nvSpPr>
            <p:cNvPr id="256" name="Google Shape;256;p11"/>
            <p:cNvSpPr/>
            <p:nvPr/>
          </p:nvSpPr>
          <p:spPr>
            <a:xfrm>
              <a:off x="313182" y="3435624"/>
              <a:ext cx="4384548" cy="47232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1"/>
            <p:cNvSpPr txBox="1"/>
            <p:nvPr/>
          </p:nvSpPr>
          <p:spPr>
            <a:xfrm>
              <a:off x="336239" y="3458681"/>
              <a:ext cx="4338434" cy="426206"/>
            </a:xfrm>
            <a:prstGeom prst="rect">
              <a:avLst/>
            </a:prstGeom>
            <a:noFill/>
            <a:ln>
              <a:noFill/>
            </a:ln>
          </p:spPr>
          <p:txBody>
            <a:bodyPr spcFirstLastPara="1" wrap="square" lIns="165725" tIns="0" rIns="16572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600" b="0" i="0" u="none" strike="noStrike" cap="none">
                  <a:solidFill>
                    <a:schemeClr val="lt1"/>
                  </a:solidFill>
                  <a:latin typeface="Calibri"/>
                  <a:ea typeface="Calibri"/>
                  <a:cs typeface="Calibri"/>
                  <a:sym typeface="Calibri"/>
                </a:rPr>
                <a:t>Topics </a:t>
              </a:r>
              <a:endParaRPr sz="16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12" descr="Use positionality, inform, make change, improve lives"/>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12"/>
          <p:cNvSpPr txBox="1">
            <a:spLocks noGrp="1"/>
          </p:cNvSpPr>
          <p:nvPr>
            <p:ph type="title"/>
          </p:nvPr>
        </p:nvSpPr>
        <p:spPr>
          <a:xfrm>
            <a:off x="838200" y="557189"/>
            <a:ext cx="3374136" cy="55678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200"/>
              <a:buFont typeface="Calibri"/>
              <a:buNone/>
            </a:pPr>
            <a:r>
              <a:rPr lang="en-US" sz="5200" b="1" dirty="0"/>
              <a:t>Step 4 – Taking Action</a:t>
            </a:r>
            <a:endParaRPr sz="5200" b="1" u="sng" dirty="0"/>
          </a:p>
        </p:txBody>
      </p:sp>
      <p:grpSp>
        <p:nvGrpSpPr>
          <p:cNvPr id="265" name="Google Shape;265;p12">
            <a:extLst>
              <a:ext uri="{C183D7F6-B498-43B3-948B-1728B52AA6E4}">
                <adec:decorative xmlns:adec="http://schemas.microsoft.com/office/drawing/2017/decorative" val="1"/>
              </a:ext>
            </a:extLst>
          </p:cNvPr>
          <p:cNvGrpSpPr/>
          <p:nvPr/>
        </p:nvGrpSpPr>
        <p:grpSpPr>
          <a:xfrm>
            <a:off x="5093208" y="682725"/>
            <a:ext cx="6263640" cy="5380021"/>
            <a:chOff x="0" y="62333"/>
            <a:chExt cx="6263640" cy="5380021"/>
          </a:xfrm>
        </p:grpSpPr>
        <p:sp>
          <p:nvSpPr>
            <p:cNvPr id="266" name="Google Shape;266;p12"/>
            <p:cNvSpPr/>
            <p:nvPr/>
          </p:nvSpPr>
          <p:spPr>
            <a:xfrm>
              <a:off x="0" y="328013"/>
              <a:ext cx="6263640" cy="1275750"/>
            </a:xfrm>
            <a:prstGeom prst="rect">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2"/>
            <p:cNvSpPr txBox="1"/>
            <p:nvPr/>
          </p:nvSpPr>
          <p:spPr>
            <a:xfrm>
              <a:off x="0" y="328013"/>
              <a:ext cx="6263640" cy="1275750"/>
            </a:xfrm>
            <a:prstGeom prst="rect">
              <a:avLst/>
            </a:prstGeom>
            <a:noFill/>
            <a:ln>
              <a:noFill/>
            </a:ln>
          </p:spPr>
          <p:txBody>
            <a:bodyPr spcFirstLastPara="1" wrap="square" lIns="486125" tIns="374900" rIns="486125" bIns="128000" anchor="t"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Identities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Profession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connection</a:t>
              </a:r>
              <a:endParaRPr sz="1400" b="0" i="0" u="none" strike="noStrike" cap="none">
                <a:solidFill>
                  <a:srgbClr val="000000"/>
                </a:solidFill>
                <a:latin typeface="Arial"/>
                <a:ea typeface="Arial"/>
                <a:cs typeface="Arial"/>
                <a:sym typeface="Arial"/>
              </a:endParaRPr>
            </a:p>
          </p:txBody>
        </p:sp>
        <p:sp>
          <p:nvSpPr>
            <p:cNvPr id="268" name="Google Shape;268;p12"/>
            <p:cNvSpPr/>
            <p:nvPr/>
          </p:nvSpPr>
          <p:spPr>
            <a:xfrm>
              <a:off x="313182" y="62333"/>
              <a:ext cx="4384548" cy="53136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2"/>
            <p:cNvSpPr txBox="1"/>
            <p:nvPr/>
          </p:nvSpPr>
          <p:spPr>
            <a:xfrm>
              <a:off x="339121" y="88272"/>
              <a:ext cx="4332670" cy="479482"/>
            </a:xfrm>
            <a:prstGeom prst="rect">
              <a:avLst/>
            </a:prstGeom>
            <a:noFill/>
            <a:ln>
              <a:noFill/>
            </a:ln>
          </p:spPr>
          <p:txBody>
            <a:bodyPr spcFirstLastPara="1" wrap="square" lIns="165725" tIns="0" rIns="165725" bIns="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Use positionality</a:t>
              </a:r>
              <a:endParaRPr sz="1400" b="0" i="0" u="none" strike="noStrike" cap="none">
                <a:solidFill>
                  <a:srgbClr val="000000"/>
                </a:solidFill>
                <a:latin typeface="Arial"/>
                <a:ea typeface="Arial"/>
                <a:cs typeface="Arial"/>
                <a:sym typeface="Arial"/>
              </a:endParaRPr>
            </a:p>
          </p:txBody>
        </p:sp>
        <p:sp>
          <p:nvSpPr>
            <p:cNvPr id="270" name="Google Shape;270;p12"/>
            <p:cNvSpPr/>
            <p:nvPr/>
          </p:nvSpPr>
          <p:spPr>
            <a:xfrm>
              <a:off x="0" y="1966643"/>
              <a:ext cx="6263640" cy="765450"/>
            </a:xfrm>
            <a:prstGeom prst="rect">
              <a:avLst/>
            </a:prstGeom>
            <a:solidFill>
              <a:schemeClr val="lt1">
                <a:alpha val="89411"/>
              </a:schemeClr>
            </a:solidFill>
            <a:ln w="12700" cap="flat" cmpd="sng">
              <a:solidFill>
                <a:srgbClr val="50C9B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2"/>
            <p:cNvSpPr txBox="1"/>
            <p:nvPr/>
          </p:nvSpPr>
          <p:spPr>
            <a:xfrm>
              <a:off x="0" y="1966643"/>
              <a:ext cx="6263640" cy="765450"/>
            </a:xfrm>
            <a:prstGeom prst="rect">
              <a:avLst/>
            </a:prstGeom>
            <a:noFill/>
            <a:ln>
              <a:noFill/>
            </a:ln>
          </p:spPr>
          <p:txBody>
            <a:bodyPr spcFirstLastPara="1" wrap="square" lIns="486125" tIns="374900" rIns="486125" bIns="128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Need this information</a:t>
              </a:r>
              <a:endParaRPr sz="1400" b="0" i="0" u="none" strike="noStrike" cap="none">
                <a:solidFill>
                  <a:srgbClr val="000000"/>
                </a:solidFill>
                <a:latin typeface="Arial"/>
                <a:ea typeface="Arial"/>
                <a:cs typeface="Arial"/>
                <a:sym typeface="Arial"/>
              </a:endParaRPr>
            </a:p>
          </p:txBody>
        </p:sp>
        <p:sp>
          <p:nvSpPr>
            <p:cNvPr id="272" name="Google Shape;272;p12"/>
            <p:cNvSpPr/>
            <p:nvPr/>
          </p:nvSpPr>
          <p:spPr>
            <a:xfrm>
              <a:off x="313182" y="1700963"/>
              <a:ext cx="4384548" cy="531360"/>
            </a:xfrm>
            <a:prstGeom prst="roundRect">
              <a:avLst>
                <a:gd name="adj" fmla="val 16667"/>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2"/>
            <p:cNvSpPr txBox="1"/>
            <p:nvPr/>
          </p:nvSpPr>
          <p:spPr>
            <a:xfrm>
              <a:off x="339121" y="1726902"/>
              <a:ext cx="4332670" cy="479482"/>
            </a:xfrm>
            <a:prstGeom prst="rect">
              <a:avLst/>
            </a:prstGeom>
            <a:noFill/>
            <a:ln>
              <a:noFill/>
            </a:ln>
          </p:spPr>
          <p:txBody>
            <a:bodyPr spcFirstLastPara="1" wrap="square" lIns="165725" tIns="0" rIns="16572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Inform</a:t>
              </a:r>
              <a:endParaRPr sz="1800" b="0" i="0" u="none" strike="noStrike" cap="none">
                <a:solidFill>
                  <a:schemeClr val="lt1"/>
                </a:solidFill>
                <a:latin typeface="Calibri"/>
                <a:ea typeface="Calibri"/>
                <a:cs typeface="Calibri"/>
                <a:sym typeface="Calibri"/>
              </a:endParaRPr>
            </a:p>
          </p:txBody>
        </p:sp>
        <p:sp>
          <p:nvSpPr>
            <p:cNvPr id="274" name="Google Shape;274;p12"/>
            <p:cNvSpPr/>
            <p:nvPr/>
          </p:nvSpPr>
          <p:spPr>
            <a:xfrm>
              <a:off x="0" y="3094973"/>
              <a:ext cx="6263640" cy="1219050"/>
            </a:xfrm>
            <a:prstGeom prst="rect">
              <a:avLst/>
            </a:prstGeom>
            <a:solidFill>
              <a:schemeClr val="lt1">
                <a:alpha val="89411"/>
              </a:schemeClr>
            </a:solidFill>
            <a:ln w="12700" cap="flat" cmpd="sng">
              <a:solidFill>
                <a:srgbClr val="48BD6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2"/>
            <p:cNvSpPr txBox="1"/>
            <p:nvPr/>
          </p:nvSpPr>
          <p:spPr>
            <a:xfrm>
              <a:off x="0" y="3094973"/>
              <a:ext cx="6263640" cy="1219050"/>
            </a:xfrm>
            <a:prstGeom prst="rect">
              <a:avLst/>
            </a:prstGeom>
            <a:noFill/>
            <a:ln>
              <a:noFill/>
            </a:ln>
          </p:spPr>
          <p:txBody>
            <a:bodyPr spcFirstLastPara="1" wrap="square" lIns="486125" tIns="374900" rIns="486125" bIns="128000" anchor="t"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US"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https://hackthegates.org/wp-content/uploads/2020/08/Redshirt-Shaw_Landback_HTGreport.pdf</a:t>
              </a: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Calibri"/>
                <a:ea typeface="Calibri"/>
                <a:cs typeface="Calibri"/>
                <a:sym typeface="Calibri"/>
              </a:endParaRPr>
            </a:p>
          </p:txBody>
        </p:sp>
        <p:sp>
          <p:nvSpPr>
            <p:cNvPr id="276" name="Google Shape;276;p12"/>
            <p:cNvSpPr/>
            <p:nvPr/>
          </p:nvSpPr>
          <p:spPr>
            <a:xfrm>
              <a:off x="313182" y="2829293"/>
              <a:ext cx="4384548" cy="531360"/>
            </a:xfrm>
            <a:prstGeom prst="roundRect">
              <a:avLst>
                <a:gd name="adj" fmla="val 16667"/>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2"/>
            <p:cNvSpPr txBox="1"/>
            <p:nvPr/>
          </p:nvSpPr>
          <p:spPr>
            <a:xfrm>
              <a:off x="339121" y="2855232"/>
              <a:ext cx="4332670" cy="479482"/>
            </a:xfrm>
            <a:prstGeom prst="rect">
              <a:avLst/>
            </a:prstGeom>
            <a:noFill/>
            <a:ln>
              <a:noFill/>
            </a:ln>
          </p:spPr>
          <p:txBody>
            <a:bodyPr spcFirstLastPara="1" wrap="square" lIns="165725" tIns="0" rIns="16572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Make change </a:t>
              </a:r>
              <a:endParaRPr sz="1800" b="0" i="0" u="none" strike="noStrike" cap="none">
                <a:solidFill>
                  <a:schemeClr val="lt1"/>
                </a:solidFill>
                <a:latin typeface="Calibri"/>
                <a:ea typeface="Calibri"/>
                <a:cs typeface="Calibri"/>
                <a:sym typeface="Calibri"/>
              </a:endParaRPr>
            </a:p>
          </p:txBody>
        </p:sp>
        <p:sp>
          <p:nvSpPr>
            <p:cNvPr id="278" name="Google Shape;278;p12"/>
            <p:cNvSpPr/>
            <p:nvPr/>
          </p:nvSpPr>
          <p:spPr>
            <a:xfrm>
              <a:off x="0" y="4676904"/>
              <a:ext cx="6263640" cy="765450"/>
            </a:xfrm>
            <a:prstGeom prst="rect">
              <a:avLst/>
            </a:prstGeom>
            <a:solidFill>
              <a:schemeClr val="lt1">
                <a:alpha val="89411"/>
              </a:schemeClr>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2"/>
            <p:cNvSpPr txBox="1"/>
            <p:nvPr/>
          </p:nvSpPr>
          <p:spPr>
            <a:xfrm>
              <a:off x="0" y="4676904"/>
              <a:ext cx="6263640" cy="765450"/>
            </a:xfrm>
            <a:prstGeom prst="rect">
              <a:avLst/>
            </a:prstGeom>
            <a:noFill/>
            <a:ln>
              <a:noFill/>
            </a:ln>
          </p:spPr>
          <p:txBody>
            <a:bodyPr spcFirstLastPara="1" wrap="square" lIns="486125" tIns="374900" rIns="486125" bIns="128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Do the work</a:t>
              </a:r>
              <a:endParaRPr sz="1400" b="0" i="0" u="none" strike="noStrike" cap="none">
                <a:solidFill>
                  <a:srgbClr val="000000"/>
                </a:solidFill>
                <a:latin typeface="Arial"/>
                <a:ea typeface="Arial"/>
                <a:cs typeface="Arial"/>
                <a:sym typeface="Arial"/>
              </a:endParaRPr>
            </a:p>
          </p:txBody>
        </p:sp>
        <p:sp>
          <p:nvSpPr>
            <p:cNvPr id="280" name="Google Shape;280;p12"/>
            <p:cNvSpPr/>
            <p:nvPr/>
          </p:nvSpPr>
          <p:spPr>
            <a:xfrm>
              <a:off x="313182" y="4411224"/>
              <a:ext cx="4384548" cy="53136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2"/>
            <p:cNvSpPr txBox="1"/>
            <p:nvPr/>
          </p:nvSpPr>
          <p:spPr>
            <a:xfrm>
              <a:off x="339121" y="4437163"/>
              <a:ext cx="4332670" cy="479482"/>
            </a:xfrm>
            <a:prstGeom prst="rect">
              <a:avLst/>
            </a:prstGeom>
            <a:noFill/>
            <a:ln>
              <a:noFill/>
            </a:ln>
          </p:spPr>
          <p:txBody>
            <a:bodyPr spcFirstLastPara="1" wrap="square" lIns="165725" tIns="0" rIns="16572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Improve lives</a:t>
              </a: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13" descr="Example of land acknowledgment"/>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8" name="Google Shape;288;p13" descr="Sample land acknowledgment"/>
          <p:cNvPicPr preferRelativeResize="0">
            <a:picLocks noGrp="1"/>
          </p:cNvPicPr>
          <p:nvPr>
            <p:ph type="body" idx="1"/>
          </p:nvPr>
        </p:nvPicPr>
        <p:blipFill rotWithShape="1">
          <a:blip r:embed="rId3">
            <a:alphaModFix/>
          </a:blip>
          <a:srcRect/>
          <a:stretch/>
        </p:blipFill>
        <p:spPr>
          <a:xfrm>
            <a:off x="642938" y="728663"/>
            <a:ext cx="6343650" cy="3122613"/>
          </a:xfrm>
          <a:prstGeom prst="rect">
            <a:avLst/>
          </a:prstGeom>
          <a:noFill/>
          <a:ln>
            <a:noFill/>
          </a:ln>
        </p:spPr>
      </p:pic>
      <p:pic>
        <p:nvPicPr>
          <p:cNvPr id="289" name="Google Shape;289;p13" descr="Graphical user interface, text, application, email&#10;&#10;Description automatically generated"/>
          <p:cNvPicPr preferRelativeResize="0"/>
          <p:nvPr/>
        </p:nvPicPr>
        <p:blipFill rotWithShape="1">
          <a:blip r:embed="rId4">
            <a:alphaModFix/>
          </a:blip>
          <a:srcRect/>
          <a:stretch/>
        </p:blipFill>
        <p:spPr>
          <a:xfrm>
            <a:off x="642938" y="3917950"/>
            <a:ext cx="6343650" cy="2209800"/>
          </a:xfrm>
          <a:prstGeom prst="rect">
            <a:avLst/>
          </a:prstGeom>
          <a:noFill/>
          <a:ln>
            <a:noFill/>
          </a:ln>
        </p:spPr>
      </p:pic>
      <p:sp>
        <p:nvSpPr>
          <p:cNvPr id="290" name="Google Shape;290;p13"/>
          <p:cNvSpPr txBox="1">
            <a:spLocks noGrp="1"/>
          </p:cNvSpPr>
          <p:nvPr>
            <p:ph type="title"/>
          </p:nvPr>
        </p:nvSpPr>
        <p:spPr>
          <a:xfrm>
            <a:off x="7397242" y="728906"/>
            <a:ext cx="4188626" cy="54001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200"/>
              <a:buFont typeface="Calibri"/>
              <a:buNone/>
            </a:pPr>
            <a:r>
              <a:rPr lang="en-US" sz="5200" u="sng" cap="none" dirty="0">
                <a:solidFill>
                  <a:schemeClr val="hlink"/>
                </a:solidFill>
                <a:latin typeface="Calibri"/>
                <a:ea typeface="Calibri"/>
                <a:cs typeface="Calibri"/>
                <a:sym typeface="Calibri"/>
                <a:hlinkClick r:id="rId5"/>
              </a:rPr>
              <a:t>EXAMPLE </a:t>
            </a:r>
            <a:r>
              <a:rPr lang="en-US" sz="5200" b="0" u="sng" cap="none" dirty="0">
                <a:solidFill>
                  <a:schemeClr val="hlink"/>
                </a:solidFill>
                <a:latin typeface="Calibri"/>
                <a:ea typeface="Calibri"/>
                <a:cs typeface="Calibri"/>
                <a:sym typeface="Calibri"/>
                <a:hlinkClick r:id="rId5"/>
              </a:rPr>
              <a:t>1</a:t>
            </a:r>
            <a:br>
              <a:rPr lang="en-US" sz="5200" b="0" cap="none" dirty="0"/>
            </a:br>
            <a:r>
              <a:rPr lang="en-US" sz="5200" b="0" cap="none" dirty="0">
                <a:latin typeface="Calibri"/>
                <a:ea typeface="Calibri"/>
                <a:cs typeface="Calibri"/>
                <a:sym typeface="Calibri"/>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Effect transition="in" filter="fade">
                                      <p:cBhvr>
                                        <p:cTn id="12"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14">
            <a:extLst>
              <a:ext uri="{C183D7F6-B498-43B3-948B-1728B52AA6E4}">
                <adec:decorative xmlns:adec="http://schemas.microsoft.com/office/drawing/2017/decorative" val="1"/>
              </a:ext>
            </a:extLst>
          </p:cNvPr>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p14"/>
          <p:cNvSpPr txBox="1">
            <a:spLocks noGrp="1"/>
          </p:cNvSpPr>
          <p:nvPr>
            <p:ph type="title"/>
          </p:nvPr>
        </p:nvSpPr>
        <p:spPr>
          <a:xfrm>
            <a:off x="8379725" y="640081"/>
            <a:ext cx="3206143" cy="54890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200"/>
              <a:buFont typeface="Calibri"/>
              <a:buNone/>
            </a:pPr>
            <a:r>
              <a:rPr lang="en-US" sz="5200" u="sng" cap="none" dirty="0">
                <a:solidFill>
                  <a:schemeClr val="hlink"/>
                </a:solidFill>
                <a:latin typeface="Calibri"/>
                <a:ea typeface="Calibri"/>
                <a:cs typeface="Calibri"/>
                <a:sym typeface="Calibri"/>
                <a:hlinkClick r:id="rId3"/>
              </a:rPr>
              <a:t>EXAMPLE 2</a:t>
            </a:r>
            <a:br>
              <a:rPr lang="en-US" sz="5200" b="0" cap="none" dirty="0">
                <a:latin typeface="Calibri"/>
                <a:ea typeface="Calibri"/>
                <a:cs typeface="Calibri"/>
                <a:sym typeface="Calibri"/>
              </a:rPr>
            </a:br>
            <a:r>
              <a:rPr lang="en-US" sz="5200" cap="none" dirty="0"/>
              <a:t>(SBCTC MEETING 9/2022)</a:t>
            </a:r>
            <a:br>
              <a:rPr lang="en-US" sz="5200" cap="none" dirty="0"/>
            </a:br>
            <a:r>
              <a:rPr lang="en-US" sz="5200" b="0" cap="none" dirty="0">
                <a:latin typeface="Calibri"/>
                <a:ea typeface="Calibri"/>
                <a:cs typeface="Calibri"/>
                <a:sym typeface="Calibri"/>
              </a:rPr>
              <a:t>  </a:t>
            </a:r>
            <a:endParaRPr dirty="0"/>
          </a:p>
        </p:txBody>
      </p:sp>
      <p:pic>
        <p:nvPicPr>
          <p:cNvPr id="298" name="Google Shape;298;p14" descr="A picture containing text, computer, indoor, computer&#10;&#10;Description automatically generated"/>
          <p:cNvPicPr preferRelativeResize="0"/>
          <p:nvPr/>
        </p:nvPicPr>
        <p:blipFill rotWithShape="1">
          <a:blip r:embed="rId4">
            <a:alphaModFix/>
          </a:blip>
          <a:srcRect l="13987" t="31033" r="27008" b="22715"/>
          <a:stretch/>
        </p:blipFill>
        <p:spPr>
          <a:xfrm>
            <a:off x="643467" y="1269623"/>
            <a:ext cx="7345825" cy="4318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5"/>
          <p:cNvSpPr txBox="1">
            <a:spLocks noGrp="1"/>
          </p:cNvSpPr>
          <p:nvPr>
            <p:ph type="title"/>
          </p:nvPr>
        </p:nvSpPr>
        <p:spPr>
          <a:xfrm>
            <a:off x="642918" y="1072110"/>
            <a:ext cx="3611029" cy="18623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u="sng" dirty="0">
                <a:solidFill>
                  <a:schemeClr val="hlink"/>
                </a:solidFill>
                <a:hlinkClick r:id="rId3"/>
              </a:rPr>
              <a:t>Example 3</a:t>
            </a:r>
            <a:endParaRPr dirty="0"/>
          </a:p>
        </p:txBody>
      </p:sp>
      <p:sp>
        <p:nvSpPr>
          <p:cNvPr id="305" name="Google Shape;305;p15"/>
          <p:cNvSpPr txBox="1">
            <a:spLocks noGrp="1"/>
          </p:cNvSpPr>
          <p:nvPr>
            <p:ph type="body" idx="1"/>
          </p:nvPr>
        </p:nvSpPr>
        <p:spPr>
          <a:xfrm>
            <a:off x="637874" y="2934455"/>
            <a:ext cx="3616073" cy="2840139"/>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06" name="Google Shape;306;p15" descr="Sample land acknowledgment"/>
          <p:cNvPicPr preferRelativeResize="0"/>
          <p:nvPr/>
        </p:nvPicPr>
        <p:blipFill rotWithShape="1">
          <a:blip r:embed="rId4">
            <a:alphaModFix/>
          </a:blip>
          <a:srcRect t="666" r="-1" b="4055"/>
          <a:stretch/>
        </p:blipFill>
        <p:spPr>
          <a:xfrm>
            <a:off x="4695713" y="713436"/>
            <a:ext cx="7500472" cy="5431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6"/>
          <p:cNvSpPr txBox="1">
            <a:spLocks noGrp="1"/>
          </p:cNvSpPr>
          <p:nvPr>
            <p:ph type="title"/>
          </p:nvPr>
        </p:nvSpPr>
        <p:spPr>
          <a:xfrm>
            <a:off x="463825" y="1709530"/>
            <a:ext cx="3754671" cy="2528515"/>
          </a:xfrm>
          <a:prstGeom prst="rect">
            <a:avLst/>
          </a:prstGeom>
          <a:noFill/>
          <a:ln>
            <a:noFill/>
          </a:ln>
        </p:spPr>
        <p:txBody>
          <a:bodyPr spcFirstLastPara="1" wrap="square" lIns="109725" tIns="109725" rIns="109725" bIns="91425" anchor="b" anchorCtr="0">
            <a:normAutofit/>
          </a:bodyPr>
          <a:lstStyle/>
          <a:p>
            <a:pPr marL="0" lvl="0" indent="0" algn="l" rtl="0">
              <a:lnSpc>
                <a:spcPct val="125000"/>
              </a:lnSpc>
              <a:spcBef>
                <a:spcPts val="0"/>
              </a:spcBef>
              <a:spcAft>
                <a:spcPts val="0"/>
              </a:spcAft>
              <a:buClr>
                <a:schemeClr val="lt1"/>
              </a:buClr>
              <a:buSzPts val="4400"/>
              <a:buFont typeface="Calibri"/>
              <a:buNone/>
            </a:pPr>
            <a:r>
              <a:rPr lang="en-US" b="0" cap="none">
                <a:solidFill>
                  <a:schemeClr val="lt1"/>
                </a:solidFill>
              </a:rPr>
              <a:t>EXAMPLE 4</a:t>
            </a:r>
            <a:endParaRPr/>
          </a:p>
        </p:txBody>
      </p:sp>
      <p:pic>
        <p:nvPicPr>
          <p:cNvPr id="313" name="Google Shape;313;p16" descr="Table&#10;&#10;Description automatically generated"/>
          <p:cNvPicPr preferRelativeResize="0">
            <a:picLocks noGrp="1"/>
          </p:cNvPicPr>
          <p:nvPr>
            <p:ph type="body" idx="1"/>
          </p:nvPr>
        </p:nvPicPr>
        <p:blipFill rotWithShape="1">
          <a:blip r:embed="rId3">
            <a:alphaModFix/>
          </a:blip>
          <a:srcRect/>
          <a:stretch/>
        </p:blipFill>
        <p:spPr>
          <a:xfrm>
            <a:off x="5921962" y="1095508"/>
            <a:ext cx="5016894" cy="50168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7"/>
          <p:cNvSpPr txBox="1">
            <a:spLocks noGrp="1"/>
          </p:cNvSpPr>
          <p:nvPr>
            <p:ph type="title"/>
          </p:nvPr>
        </p:nvSpPr>
        <p:spPr>
          <a:xfrm>
            <a:off x="838200" y="-133304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Quote</a:t>
            </a:r>
            <a:endParaRPr dirty="0"/>
          </a:p>
        </p:txBody>
      </p:sp>
      <p:sp>
        <p:nvSpPr>
          <p:cNvPr id="319" name="Google Shape;319;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a:t>We can’t talk about restoring relationship to land without talking about restoring it to the people from whom it was taken. As a phrase, </a:t>
            </a:r>
            <a:r>
              <a:rPr lang="en-US" i="1"/>
              <a:t>Land Back</a:t>
            </a:r>
            <a:r>
              <a:rPr lang="en-US"/>
              <a:t> started with a tweet, which became a hashtag, which became a rallying cry for a movement of land restoration and Indigenous sovereignty. The movement has been in existence for hundreds of years; it’s just that we now call it </a:t>
            </a:r>
            <a:r>
              <a:rPr lang="en-US" i="1"/>
              <a:t>Land Back</a:t>
            </a:r>
            <a:r>
              <a:rPr lang="en-US"/>
              <a:t>. For as long as colonists and their governments around the world have taken Indigenous land for themselves, we have sought to be restored to it. So, we cannot talk about restoring our relationship to the land without talking about resorting the relationship with the people from whom it was taken. </a:t>
            </a:r>
            <a:endParaRPr/>
          </a:p>
          <a:p>
            <a:pPr marL="0" lvl="0" indent="0" algn="l" rtl="0">
              <a:lnSpc>
                <a:spcPct val="90000"/>
              </a:lnSpc>
              <a:spcBef>
                <a:spcPts val="1000"/>
              </a:spcBef>
              <a:spcAft>
                <a:spcPts val="0"/>
              </a:spcAft>
              <a:buClr>
                <a:schemeClr val="dk1"/>
              </a:buClr>
              <a:buSzPts val="2800"/>
              <a:buNone/>
            </a:pPr>
            <a:r>
              <a:rPr lang="en-US"/>
              <a:t>- Krawec, 2022, pp. 130-131</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p18" descr="Additional resources"/>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p18"/>
          <p:cNvSpPr txBox="1">
            <a:spLocks noGrp="1"/>
          </p:cNvSpPr>
          <p:nvPr>
            <p:ph type="title"/>
          </p:nvPr>
        </p:nvSpPr>
        <p:spPr>
          <a:xfrm>
            <a:off x="-171537" y="-522018"/>
            <a:ext cx="3600860"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t>Additional Resources</a:t>
            </a:r>
            <a:br>
              <a:rPr lang="en-US" sz="5400" dirty="0"/>
            </a:br>
            <a:r>
              <a:rPr lang="en-US" u="sng" dirty="0">
                <a:solidFill>
                  <a:schemeClr val="hlink"/>
                </a:solidFill>
                <a:latin typeface="Calibri"/>
                <a:ea typeface="Calibri"/>
                <a:cs typeface="Calibri"/>
                <a:sym typeface="Calibri"/>
                <a:hlinkClick r:id="rId3"/>
              </a:rPr>
              <a:t>www.ctuir.org</a:t>
            </a:r>
            <a:r>
              <a:rPr lang="en-US" dirty="0">
                <a:latin typeface="Calibri"/>
                <a:ea typeface="Calibri"/>
                <a:cs typeface="Calibri"/>
                <a:sym typeface="Calibri"/>
              </a:rPr>
              <a:t> </a:t>
            </a:r>
            <a:endParaRPr dirty="0"/>
          </a:p>
        </p:txBody>
      </p:sp>
      <p:sp>
        <p:nvSpPr>
          <p:cNvPr id="327" name="Google Shape;327;p18">
            <a:extLst>
              <a:ext uri="{C183D7F6-B498-43B3-948B-1728B52AA6E4}">
                <adec:decorative xmlns:adec="http://schemas.microsoft.com/office/drawing/2017/decorative" val="1"/>
              </a:ext>
            </a:extLst>
          </p:cNvPr>
          <p:cNvSpPr/>
          <p:nvPr/>
        </p:nvSpPr>
        <p:spPr>
          <a:xfrm rot="5400000">
            <a:off x="2543983" y="3258715"/>
            <a:ext cx="4480560" cy="18288"/>
          </a:xfrm>
          <a:custGeom>
            <a:avLst/>
            <a:gdLst/>
            <a:ahLst/>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18"/>
          <p:cNvSpPr txBox="1">
            <a:spLocks noGrp="1"/>
          </p:cNvSpPr>
          <p:nvPr>
            <p:ph type="body" idx="1"/>
          </p:nvPr>
        </p:nvSpPr>
        <p:spPr>
          <a:xfrm>
            <a:off x="5126418" y="552091"/>
            <a:ext cx="6224335" cy="5431536"/>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US" sz="1500"/>
              <a:t>Podcast</a:t>
            </a:r>
            <a:endParaRPr/>
          </a:p>
          <a:p>
            <a:pPr marL="228600" lvl="0" indent="-228631" algn="l" rtl="0">
              <a:lnSpc>
                <a:spcPct val="90000"/>
              </a:lnSpc>
              <a:spcBef>
                <a:spcPts val="1000"/>
              </a:spcBef>
              <a:spcAft>
                <a:spcPts val="0"/>
              </a:spcAft>
              <a:buClr>
                <a:schemeClr val="dk1"/>
              </a:buClr>
              <a:buSzPct val="100000"/>
              <a:buChar char="•"/>
            </a:pPr>
            <a:r>
              <a:rPr lang="en-US" sz="1500" u="sng">
                <a:solidFill>
                  <a:schemeClr val="hlink"/>
                </a:solidFill>
                <a:hlinkClick r:id="rId4"/>
              </a:rPr>
              <a:t>https://www.indigenousaction.org/podcast/</a:t>
            </a:r>
            <a:r>
              <a:rPr lang="en-US" sz="1500"/>
              <a:t> </a:t>
            </a:r>
            <a:endParaRPr sz="1500"/>
          </a:p>
          <a:p>
            <a:pPr marL="228600" lvl="0" indent="-228631" algn="l" rtl="0">
              <a:lnSpc>
                <a:spcPct val="90000"/>
              </a:lnSpc>
              <a:spcBef>
                <a:spcPts val="1000"/>
              </a:spcBef>
              <a:spcAft>
                <a:spcPts val="0"/>
              </a:spcAft>
              <a:buClr>
                <a:schemeClr val="dk1"/>
              </a:buClr>
              <a:buSzPct val="100000"/>
              <a:buChar char="•"/>
            </a:pPr>
            <a:r>
              <a:rPr lang="en-US" sz="1500" u="sng">
                <a:solidFill>
                  <a:schemeClr val="hlink"/>
                </a:solidFill>
                <a:hlinkClick r:id="rId5"/>
              </a:rPr>
              <a:t>https://www.allmyrelationspodcast.com/</a:t>
            </a:r>
            <a:endParaRPr sz="1500"/>
          </a:p>
          <a:p>
            <a:pPr marL="228600" lvl="0" indent="-228600" algn="l" rtl="0">
              <a:lnSpc>
                <a:spcPct val="90000"/>
              </a:lnSpc>
              <a:spcBef>
                <a:spcPts val="1000"/>
              </a:spcBef>
              <a:spcAft>
                <a:spcPts val="0"/>
              </a:spcAft>
              <a:buClr>
                <a:schemeClr val="dk1"/>
              </a:buClr>
              <a:buSzPct val="100000"/>
              <a:buChar char="•"/>
            </a:pPr>
            <a:r>
              <a:rPr lang="en-US" sz="1600" u="sng">
                <a:solidFill>
                  <a:schemeClr val="hlink"/>
                </a:solidFill>
                <a:hlinkClick r:id="rId6"/>
              </a:rPr>
              <a:t>https://nativegov.org/resources/untying-knots-podcast-beyond-land-acknowledgment/</a:t>
            </a:r>
            <a:endParaRPr sz="1600"/>
          </a:p>
          <a:p>
            <a:pPr marL="228600" lvl="0" indent="-228600" algn="l" rtl="0">
              <a:lnSpc>
                <a:spcPct val="90000"/>
              </a:lnSpc>
              <a:spcBef>
                <a:spcPts val="1000"/>
              </a:spcBef>
              <a:spcAft>
                <a:spcPts val="0"/>
              </a:spcAft>
              <a:buClr>
                <a:schemeClr val="dk1"/>
              </a:buClr>
              <a:buSzPct val="100000"/>
              <a:buChar char="•"/>
            </a:pPr>
            <a:r>
              <a:rPr lang="en-US" sz="1600" u="sng">
                <a:solidFill>
                  <a:schemeClr val="hlink"/>
                </a:solidFill>
                <a:hlinkClick r:id="rId7"/>
              </a:rPr>
              <a:t>https://www.indigenousaction.org/indigenous-action-podcast-ep-1-acknowledge-this/</a:t>
            </a:r>
            <a:endParaRPr sz="1600"/>
          </a:p>
          <a:p>
            <a:pPr marL="0" lvl="0" indent="0" algn="l" rtl="0">
              <a:lnSpc>
                <a:spcPct val="90000"/>
              </a:lnSpc>
              <a:spcBef>
                <a:spcPts val="1000"/>
              </a:spcBef>
              <a:spcAft>
                <a:spcPts val="0"/>
              </a:spcAft>
              <a:buClr>
                <a:schemeClr val="dk1"/>
              </a:buClr>
              <a:buSzPct val="100000"/>
              <a:buNone/>
            </a:pPr>
            <a:endParaRPr sz="1500"/>
          </a:p>
          <a:p>
            <a:pPr marL="0" lvl="0" indent="0" algn="l" rtl="0">
              <a:lnSpc>
                <a:spcPct val="90000"/>
              </a:lnSpc>
              <a:spcBef>
                <a:spcPts val="1000"/>
              </a:spcBef>
              <a:spcAft>
                <a:spcPts val="0"/>
              </a:spcAft>
              <a:buClr>
                <a:schemeClr val="dk1"/>
              </a:buClr>
              <a:buSzPct val="100000"/>
              <a:buNone/>
            </a:pPr>
            <a:r>
              <a:rPr lang="en-US" sz="1500"/>
              <a:t>Video</a:t>
            </a:r>
            <a:endParaRPr sz="1500"/>
          </a:p>
          <a:p>
            <a:pPr marL="457200" lvl="0" indent="-457231" algn="l" rtl="0">
              <a:lnSpc>
                <a:spcPct val="90000"/>
              </a:lnSpc>
              <a:spcBef>
                <a:spcPts val="1000"/>
              </a:spcBef>
              <a:spcAft>
                <a:spcPts val="0"/>
              </a:spcAft>
              <a:buClr>
                <a:schemeClr val="dk1"/>
              </a:buClr>
              <a:buSzPct val="100000"/>
              <a:buChar char="•"/>
            </a:pPr>
            <a:r>
              <a:rPr lang="en-US" sz="1500"/>
              <a:t>Exterminate All the Brutes </a:t>
            </a:r>
            <a:r>
              <a:rPr lang="en-US" sz="1500" u="sng">
                <a:solidFill>
                  <a:schemeClr val="hlink"/>
                </a:solidFill>
                <a:hlinkClick r:id="rId8"/>
              </a:rPr>
              <a:t>https://www.hbo.com/exterminate-all-the-brutes</a:t>
            </a:r>
            <a:r>
              <a:rPr lang="en-US" sz="1500"/>
              <a:t> </a:t>
            </a:r>
            <a:endParaRPr sz="1500"/>
          </a:p>
          <a:p>
            <a:pPr marL="0" lvl="0" indent="0" algn="l" rtl="0">
              <a:lnSpc>
                <a:spcPct val="90000"/>
              </a:lnSpc>
              <a:spcBef>
                <a:spcPts val="1000"/>
              </a:spcBef>
              <a:spcAft>
                <a:spcPts val="0"/>
              </a:spcAft>
              <a:buClr>
                <a:schemeClr val="dk1"/>
              </a:buClr>
              <a:buSzPct val="100000"/>
              <a:buNone/>
            </a:pPr>
            <a:endParaRPr sz="1500"/>
          </a:p>
          <a:p>
            <a:pPr marL="0" lvl="0" indent="0" algn="l" rtl="0">
              <a:lnSpc>
                <a:spcPct val="90000"/>
              </a:lnSpc>
              <a:spcBef>
                <a:spcPts val="1000"/>
              </a:spcBef>
              <a:spcAft>
                <a:spcPts val="0"/>
              </a:spcAft>
              <a:buClr>
                <a:schemeClr val="dk1"/>
              </a:buClr>
              <a:buSzPct val="100000"/>
              <a:buNone/>
            </a:pPr>
            <a:r>
              <a:rPr lang="en-US" sz="1500"/>
              <a:t>Social Media</a:t>
            </a:r>
            <a:endParaRPr/>
          </a:p>
          <a:p>
            <a:pPr marL="457200" lvl="0" indent="-457231" algn="l" rtl="0">
              <a:lnSpc>
                <a:spcPct val="90000"/>
              </a:lnSpc>
              <a:spcBef>
                <a:spcPts val="1000"/>
              </a:spcBef>
              <a:spcAft>
                <a:spcPts val="0"/>
              </a:spcAft>
              <a:buClr>
                <a:schemeClr val="dk1"/>
              </a:buClr>
              <a:buSzPct val="100000"/>
              <a:buChar char="•"/>
            </a:pPr>
            <a:r>
              <a:rPr lang="en-US" sz="1500" u="sng">
                <a:solidFill>
                  <a:schemeClr val="hlink"/>
                </a:solidFill>
                <a:hlinkClick r:id="rId9"/>
              </a:rPr>
              <a:t>https://www.instagram.com/notoriouscree/?hl=en</a:t>
            </a:r>
            <a:r>
              <a:rPr lang="en-US" sz="1500"/>
              <a:t> </a:t>
            </a:r>
            <a:endParaRPr sz="1500"/>
          </a:p>
          <a:p>
            <a:pPr marL="457200" lvl="0" indent="-457231" algn="l" rtl="0">
              <a:lnSpc>
                <a:spcPct val="90000"/>
              </a:lnSpc>
              <a:spcBef>
                <a:spcPts val="1000"/>
              </a:spcBef>
              <a:spcAft>
                <a:spcPts val="0"/>
              </a:spcAft>
              <a:buClr>
                <a:schemeClr val="dk1"/>
              </a:buClr>
              <a:buSzPct val="100000"/>
              <a:buChar char="•"/>
            </a:pPr>
            <a:r>
              <a:rPr lang="en-US" sz="1500" u="sng">
                <a:solidFill>
                  <a:schemeClr val="hlink"/>
                </a:solidFill>
                <a:hlinkClick r:id="rId10"/>
              </a:rPr>
              <a:t>https://www.instagram.com/dineaesthetics/</a:t>
            </a:r>
            <a:endParaRPr sz="1500"/>
          </a:p>
          <a:p>
            <a:pPr marL="0" lvl="0" indent="0" algn="l" rtl="0">
              <a:lnSpc>
                <a:spcPct val="90000"/>
              </a:lnSpc>
              <a:spcBef>
                <a:spcPts val="1000"/>
              </a:spcBef>
              <a:spcAft>
                <a:spcPts val="0"/>
              </a:spcAft>
              <a:buClr>
                <a:schemeClr val="dk1"/>
              </a:buClr>
              <a:buSzPct val="100000"/>
              <a:buNone/>
            </a:pPr>
            <a:endParaRPr sz="1500"/>
          </a:p>
          <a:p>
            <a:pPr marL="0" lvl="0" indent="0" algn="l" rtl="0">
              <a:lnSpc>
                <a:spcPct val="90000"/>
              </a:lnSpc>
              <a:spcBef>
                <a:spcPts val="1000"/>
              </a:spcBef>
              <a:spcAft>
                <a:spcPts val="0"/>
              </a:spcAft>
              <a:buClr>
                <a:schemeClr val="dk1"/>
              </a:buClr>
              <a:buSzPct val="100000"/>
              <a:buNone/>
            </a:pPr>
            <a:r>
              <a:rPr lang="en-US" sz="1500"/>
              <a:t>Written</a:t>
            </a:r>
            <a:endParaRPr/>
          </a:p>
          <a:p>
            <a:pPr marL="228600" lvl="0" indent="-228631" algn="l" rtl="0">
              <a:lnSpc>
                <a:spcPct val="90000"/>
              </a:lnSpc>
              <a:spcBef>
                <a:spcPts val="1000"/>
              </a:spcBef>
              <a:spcAft>
                <a:spcPts val="0"/>
              </a:spcAft>
              <a:buClr>
                <a:schemeClr val="dk1"/>
              </a:buClr>
              <a:buSzPct val="100000"/>
              <a:buChar char="•"/>
            </a:pPr>
            <a:r>
              <a:rPr lang="en-US" sz="1500"/>
              <a:t>Potlatch is Pedagogy</a:t>
            </a:r>
            <a:endParaRPr/>
          </a:p>
          <a:p>
            <a:pPr marL="228600" lvl="0" indent="-228631" algn="l" rtl="0">
              <a:lnSpc>
                <a:spcPct val="90000"/>
              </a:lnSpc>
              <a:spcBef>
                <a:spcPts val="1000"/>
              </a:spcBef>
              <a:spcAft>
                <a:spcPts val="0"/>
              </a:spcAft>
              <a:buClr>
                <a:schemeClr val="dk1"/>
              </a:buClr>
              <a:buSzPct val="100000"/>
              <a:buChar char="•"/>
            </a:pPr>
            <a:r>
              <a:rPr lang="en-US" sz="1500"/>
              <a:t>True Reconciliation </a:t>
            </a:r>
            <a:endParaRPr/>
          </a:p>
          <a:p>
            <a:pPr marL="228600" lvl="0" indent="-228631" algn="l" rtl="0">
              <a:lnSpc>
                <a:spcPct val="90000"/>
              </a:lnSpc>
              <a:spcBef>
                <a:spcPts val="1000"/>
              </a:spcBef>
              <a:spcAft>
                <a:spcPts val="0"/>
              </a:spcAft>
              <a:buClr>
                <a:schemeClr val="dk1"/>
              </a:buClr>
              <a:buSzPct val="100000"/>
              <a:buChar char="•"/>
            </a:pPr>
            <a:r>
              <a:rPr lang="en-US" sz="1500"/>
              <a:t>Government to Government – P. and G. James</a:t>
            </a:r>
            <a:endParaRPr/>
          </a:p>
          <a:p>
            <a:pPr marL="228600" lvl="0" indent="-228600" algn="l" rtl="0">
              <a:lnSpc>
                <a:spcPct val="90000"/>
              </a:lnSpc>
              <a:spcBef>
                <a:spcPts val="1000"/>
              </a:spcBef>
              <a:spcAft>
                <a:spcPts val="0"/>
              </a:spcAft>
              <a:buClr>
                <a:schemeClr val="dk1"/>
              </a:buClr>
              <a:buSzPct val="100000"/>
              <a:buChar char="•"/>
            </a:pPr>
            <a:r>
              <a:rPr lang="en-US" sz="1600" u="sng">
                <a:solidFill>
                  <a:schemeClr val="hlink"/>
                </a:solidFill>
                <a:hlinkClick r:id="rId11"/>
              </a:rPr>
              <a:t>https://www.redbudresourcegroup.org/resources</a:t>
            </a:r>
            <a:endParaRPr sz="1600"/>
          </a:p>
          <a:p>
            <a:pPr marL="228600" lvl="0" indent="-228600" algn="l" rtl="0">
              <a:lnSpc>
                <a:spcPct val="90000"/>
              </a:lnSpc>
              <a:spcBef>
                <a:spcPts val="1000"/>
              </a:spcBef>
              <a:spcAft>
                <a:spcPts val="0"/>
              </a:spcAft>
              <a:buClr>
                <a:schemeClr val="dk1"/>
              </a:buClr>
              <a:buSzPct val="100000"/>
              <a:buChar char="•"/>
            </a:pPr>
            <a:r>
              <a:rPr lang="en-US" sz="1600" u="sng">
                <a:solidFill>
                  <a:schemeClr val="hlink"/>
                </a:solidFill>
                <a:hlinkClick r:id="rId12"/>
              </a:rPr>
              <a:t>https://www.powwows.com/what-is-land-acknowledgement-why-are-land-acknowledgements-important/</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328">
                                            <p:txEl>
                                              <p:pRg st="0" end="0"/>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328">
                                            <p:txEl>
                                              <p:pRg st="1" end="1"/>
                                            </p:txEl>
                                          </p:spTgt>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328">
                                            <p:txEl>
                                              <p:pRg st="2" end="2"/>
                                            </p:txEl>
                                          </p:spTgt>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328">
                                            <p:txEl>
                                              <p:pRg st="3" end="3"/>
                                            </p:txEl>
                                          </p:spTgt>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328">
                                            <p:txEl>
                                              <p:pRg st="4" end="4"/>
                                            </p:txEl>
                                          </p:spTgt>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328">
                                            <p:txEl>
                                              <p:pRg st="5" end="5"/>
                                            </p:txEl>
                                          </p:spTgt>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328">
                                            <p:txEl>
                                              <p:pRg st="6" end="6"/>
                                            </p:txEl>
                                          </p:spTgt>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328">
                                            <p:txEl>
                                              <p:pRg st="7" end="7"/>
                                            </p:txEl>
                                          </p:spTgt>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328">
                                            <p:txEl>
                                              <p:pRg st="8" end="8"/>
                                            </p:txEl>
                                          </p:spTgt>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328">
                                            <p:txEl>
                                              <p:pRg st="9" end="9"/>
                                            </p:txEl>
                                          </p:spTgt>
                                        </p:tgtEl>
                                        <p:attrNameLst>
                                          <p:attrName>style.visibility</p:attrName>
                                        </p:attrNameLst>
                                      </p:cBhvr>
                                      <p:to>
                                        <p:strVal val="visible"/>
                                      </p:to>
                                    </p:set>
                                  </p:childTnLst>
                                </p:cTn>
                              </p:par>
                              <p:par>
                                <p:cTn id="25" presetID="1" presetClass="entr" presetSubtype="0" fill="hold" nodeType="withEffect">
                                  <p:stCondLst>
                                    <p:cond delay="500"/>
                                  </p:stCondLst>
                                  <p:childTnLst>
                                    <p:set>
                                      <p:cBhvr>
                                        <p:cTn id="26" dur="1" fill="hold">
                                          <p:stCondLst>
                                            <p:cond delay="0"/>
                                          </p:stCondLst>
                                        </p:cTn>
                                        <p:tgtEl>
                                          <p:spTgt spid="328">
                                            <p:txEl>
                                              <p:pRg st="10" end="10"/>
                                            </p:txEl>
                                          </p:spTgt>
                                        </p:tgtEl>
                                        <p:attrNameLst>
                                          <p:attrName>style.visibility</p:attrName>
                                        </p:attrNameLst>
                                      </p:cBhvr>
                                      <p:to>
                                        <p:strVal val="visible"/>
                                      </p:to>
                                    </p:set>
                                  </p:childTnLst>
                                </p:cTn>
                              </p:par>
                              <p:par>
                                <p:cTn id="27" presetID="1" presetClass="entr" presetSubtype="0" fill="hold" nodeType="withEffect">
                                  <p:stCondLst>
                                    <p:cond delay="500"/>
                                  </p:stCondLst>
                                  <p:childTnLst>
                                    <p:set>
                                      <p:cBhvr>
                                        <p:cTn id="28" dur="1" fill="hold">
                                          <p:stCondLst>
                                            <p:cond delay="0"/>
                                          </p:stCondLst>
                                        </p:cTn>
                                        <p:tgtEl>
                                          <p:spTgt spid="328">
                                            <p:txEl>
                                              <p:pRg st="11" end="11"/>
                                            </p:txEl>
                                          </p:spTgt>
                                        </p:tgtEl>
                                        <p:attrNameLst>
                                          <p:attrName>style.visibility</p:attrName>
                                        </p:attrNameLst>
                                      </p:cBhvr>
                                      <p:to>
                                        <p:strVal val="visible"/>
                                      </p:to>
                                    </p:set>
                                  </p:childTnLst>
                                </p:cTn>
                              </p:par>
                              <p:par>
                                <p:cTn id="29" presetID="1" presetClass="entr" presetSubtype="0" fill="hold" nodeType="withEffect">
                                  <p:stCondLst>
                                    <p:cond delay="500"/>
                                  </p:stCondLst>
                                  <p:childTnLst>
                                    <p:set>
                                      <p:cBhvr>
                                        <p:cTn id="30" dur="1" fill="hold">
                                          <p:stCondLst>
                                            <p:cond delay="0"/>
                                          </p:stCondLst>
                                        </p:cTn>
                                        <p:tgtEl>
                                          <p:spTgt spid="328">
                                            <p:txEl>
                                              <p:pRg st="12" end="12"/>
                                            </p:txEl>
                                          </p:spTgt>
                                        </p:tgtEl>
                                        <p:attrNameLst>
                                          <p:attrName>style.visibility</p:attrName>
                                        </p:attrNameLst>
                                      </p:cBhvr>
                                      <p:to>
                                        <p:strVal val="visible"/>
                                      </p:to>
                                    </p:set>
                                  </p:childTnLst>
                                </p:cTn>
                              </p:par>
                              <p:par>
                                <p:cTn id="31" presetID="1" presetClass="entr" presetSubtype="0" fill="hold" nodeType="withEffect">
                                  <p:stCondLst>
                                    <p:cond delay="500"/>
                                  </p:stCondLst>
                                  <p:childTnLst>
                                    <p:set>
                                      <p:cBhvr>
                                        <p:cTn id="32" dur="1" fill="hold">
                                          <p:stCondLst>
                                            <p:cond delay="0"/>
                                          </p:stCondLst>
                                        </p:cTn>
                                        <p:tgtEl>
                                          <p:spTgt spid="328">
                                            <p:txEl>
                                              <p:pRg st="13" end="13"/>
                                            </p:txEl>
                                          </p:spTgt>
                                        </p:tgtEl>
                                        <p:attrNameLst>
                                          <p:attrName>style.visibility</p:attrName>
                                        </p:attrNameLst>
                                      </p:cBhvr>
                                      <p:to>
                                        <p:strVal val="visible"/>
                                      </p:to>
                                    </p:set>
                                  </p:childTnLst>
                                </p:cTn>
                              </p:par>
                              <p:par>
                                <p:cTn id="33" presetID="1" presetClass="entr" presetSubtype="0" fill="hold" nodeType="withEffect">
                                  <p:stCondLst>
                                    <p:cond delay="500"/>
                                  </p:stCondLst>
                                  <p:childTnLst>
                                    <p:set>
                                      <p:cBhvr>
                                        <p:cTn id="34" dur="1" fill="hold">
                                          <p:stCondLst>
                                            <p:cond delay="0"/>
                                          </p:stCondLst>
                                        </p:cTn>
                                        <p:tgtEl>
                                          <p:spTgt spid="328">
                                            <p:txEl>
                                              <p:pRg st="14" end="14"/>
                                            </p:txEl>
                                          </p:spTgt>
                                        </p:tgtEl>
                                        <p:attrNameLst>
                                          <p:attrName>style.visibility</p:attrName>
                                        </p:attrNameLst>
                                      </p:cBhvr>
                                      <p:to>
                                        <p:strVal val="visible"/>
                                      </p:to>
                                    </p:set>
                                  </p:childTnLst>
                                </p:cTn>
                              </p:par>
                              <p:par>
                                <p:cTn id="35" presetID="1" presetClass="entr" presetSubtype="0" fill="hold" nodeType="withEffect">
                                  <p:stCondLst>
                                    <p:cond delay="500"/>
                                  </p:stCondLst>
                                  <p:childTnLst>
                                    <p:set>
                                      <p:cBhvr>
                                        <p:cTn id="36" dur="1" fill="hold">
                                          <p:stCondLst>
                                            <p:cond delay="0"/>
                                          </p:stCondLst>
                                        </p:cTn>
                                        <p:tgtEl>
                                          <p:spTgt spid="328">
                                            <p:txEl>
                                              <p:pRg st="15" end="15"/>
                                            </p:txEl>
                                          </p:spTgt>
                                        </p:tgtEl>
                                        <p:attrNameLst>
                                          <p:attrName>style.visibility</p:attrName>
                                        </p:attrNameLst>
                                      </p:cBhvr>
                                      <p:to>
                                        <p:strVal val="visible"/>
                                      </p:to>
                                    </p:set>
                                  </p:childTnLst>
                                </p:cTn>
                              </p:par>
                              <p:par>
                                <p:cTn id="37" presetID="1" presetClass="entr" presetSubtype="0" fill="hold" nodeType="withEffect">
                                  <p:stCondLst>
                                    <p:cond delay="500"/>
                                  </p:stCondLst>
                                  <p:childTnLst>
                                    <p:set>
                                      <p:cBhvr>
                                        <p:cTn id="38" dur="1" fill="hold">
                                          <p:stCondLst>
                                            <p:cond delay="0"/>
                                          </p:stCondLst>
                                        </p:cTn>
                                        <p:tgtEl>
                                          <p:spTgt spid="328">
                                            <p:txEl>
                                              <p:pRg st="16" end="16"/>
                                            </p:txEl>
                                          </p:spTgt>
                                        </p:tgtEl>
                                        <p:attrNameLst>
                                          <p:attrName>style.visibility</p:attrName>
                                        </p:attrNameLst>
                                      </p:cBhvr>
                                      <p:to>
                                        <p:strVal val="visible"/>
                                      </p:to>
                                    </p:set>
                                  </p:childTnLst>
                                </p:cTn>
                              </p:par>
                              <p:par>
                                <p:cTn id="39" presetID="1" presetClass="entr" presetSubtype="0" fill="hold" nodeType="withEffect">
                                  <p:stCondLst>
                                    <p:cond delay="500"/>
                                  </p:stCondLst>
                                  <p:childTnLst>
                                    <p:set>
                                      <p:cBhvr>
                                        <p:cTn id="40" dur="1" fill="hold">
                                          <p:stCondLst>
                                            <p:cond delay="0"/>
                                          </p:stCondLst>
                                        </p:cTn>
                                        <p:tgtEl>
                                          <p:spTgt spid="328">
                                            <p:txEl>
                                              <p:pRg st="17" end="17"/>
                                            </p:txEl>
                                          </p:spTgt>
                                        </p:tgtEl>
                                        <p:attrNameLst>
                                          <p:attrName>style.visibility</p:attrName>
                                        </p:attrNameLst>
                                      </p:cBhvr>
                                      <p:to>
                                        <p:strVal val="visible"/>
                                      </p:to>
                                    </p:set>
                                  </p:childTnLst>
                                </p:cTn>
                              </p:par>
                              <p:par>
                                <p:cTn id="41" presetID="1" presetClass="entr" presetSubtype="0" fill="hold" nodeType="withEffect">
                                  <p:stCondLst>
                                    <p:cond delay="500"/>
                                  </p:stCondLst>
                                  <p:childTnLst>
                                    <p:set>
                                      <p:cBhvr>
                                        <p:cTn id="42" dur="1" fill="hold">
                                          <p:stCondLst>
                                            <p:cond delay="0"/>
                                          </p:stCondLst>
                                        </p:cTn>
                                        <p:tgtEl>
                                          <p:spTgt spid="328">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p19">
            <a:extLs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p19"/>
          <p:cNvSpPr txBox="1">
            <a:spLocks noGrp="1"/>
          </p:cNvSpPr>
          <p:nvPr>
            <p:ph type="title"/>
          </p:nvPr>
        </p:nvSpPr>
        <p:spPr>
          <a:xfrm>
            <a:off x="635000" y="640823"/>
            <a:ext cx="3418659" cy="55831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dirty="0"/>
              <a:t>Close</a:t>
            </a:r>
            <a:endParaRPr dirty="0"/>
          </a:p>
        </p:txBody>
      </p:sp>
      <p:sp>
        <p:nvSpPr>
          <p:cNvPr id="335" name="Google Shape;335;p19">
            <a:extLst>
              <a:ext uri="{C183D7F6-B498-43B3-948B-1728B52AA6E4}">
                <adec:decorative xmlns:adec="http://schemas.microsoft.com/office/drawing/2017/decorative" val="1"/>
              </a:ext>
            </a:extLst>
          </p:cNvPr>
          <p:cNvSpPr/>
          <p:nvPr/>
        </p:nvSpPr>
        <p:spPr>
          <a:xfrm rot="5400000">
            <a:off x="1627450" y="3462719"/>
            <a:ext cx="5410200" cy="18288"/>
          </a:xfrm>
          <a:custGeom>
            <a:avLst/>
            <a:gdLst/>
            <a:ahLst/>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36" name="Google Shape;336;p19" descr="Circling back and why take action"/>
          <p:cNvGrpSpPr/>
          <p:nvPr/>
        </p:nvGrpSpPr>
        <p:grpSpPr>
          <a:xfrm>
            <a:off x="4648018" y="640822"/>
            <a:ext cx="6900512" cy="5536140"/>
            <a:chOff x="0" y="0"/>
            <a:chExt cx="6900512" cy="5536140"/>
          </a:xfrm>
        </p:grpSpPr>
        <p:cxnSp>
          <p:nvCxnSpPr>
            <p:cNvPr id="337" name="Google Shape;337;p19"/>
            <p:cNvCxnSpPr/>
            <p:nvPr/>
          </p:nvCxnSpPr>
          <p:spPr>
            <a:xfrm>
              <a:off x="0" y="0"/>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338" name="Google Shape;338;p19"/>
            <p:cNvSpPr/>
            <p:nvPr/>
          </p:nvSpPr>
          <p:spPr>
            <a:xfrm>
              <a:off x="0" y="0"/>
              <a:ext cx="1380102" cy="276807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9"/>
            <p:cNvSpPr txBox="1"/>
            <p:nvPr/>
          </p:nvSpPr>
          <p:spPr>
            <a:xfrm>
              <a:off x="0" y="0"/>
              <a:ext cx="1380102" cy="2768070"/>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chemeClr val="dk1"/>
                </a:buClr>
                <a:buSzPts val="3000"/>
                <a:buFont typeface="Calibri"/>
                <a:buNone/>
              </a:pPr>
              <a:r>
                <a:rPr lang="en-US" sz="3000" b="0" i="0" u="none" strike="noStrike" cap="none">
                  <a:solidFill>
                    <a:schemeClr val="dk1"/>
                  </a:solidFill>
                  <a:latin typeface="Calibri"/>
                  <a:ea typeface="Calibri"/>
                  <a:cs typeface="Calibri"/>
                  <a:sym typeface="Calibri"/>
                </a:rPr>
                <a:t>Circle it all back</a:t>
              </a:r>
              <a:endParaRPr sz="1400" b="0" i="0" u="none" strike="noStrike" cap="none">
                <a:solidFill>
                  <a:srgbClr val="000000"/>
                </a:solidFill>
                <a:latin typeface="Arial"/>
                <a:ea typeface="Arial"/>
                <a:cs typeface="Arial"/>
                <a:sym typeface="Arial"/>
              </a:endParaRPr>
            </a:p>
          </p:txBody>
        </p:sp>
        <p:sp>
          <p:nvSpPr>
            <p:cNvPr id="340" name="Google Shape;340;p19"/>
            <p:cNvSpPr/>
            <p:nvPr/>
          </p:nvSpPr>
          <p:spPr>
            <a:xfrm>
              <a:off x="1483610" y="125698"/>
              <a:ext cx="5416901" cy="251397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9"/>
            <p:cNvSpPr txBox="1"/>
            <p:nvPr/>
          </p:nvSpPr>
          <p:spPr>
            <a:xfrm>
              <a:off x="1483610" y="125698"/>
              <a:ext cx="5416901" cy="2513970"/>
            </a:xfrm>
            <a:prstGeom prst="rect">
              <a:avLst/>
            </a:prstGeom>
            <a:noFill/>
            <a:ln>
              <a:noFill/>
            </a:ln>
          </p:spPr>
          <p:txBody>
            <a:bodyPr spcFirstLastPara="1" wrap="square" lIns="190500" tIns="190500" rIns="190500" bIns="190500" anchor="t" anchorCtr="0">
              <a:noAutofit/>
            </a:bodyPr>
            <a:lstStyle/>
            <a:p>
              <a:pPr marL="0" marR="0" lvl="0" indent="0" algn="l" rtl="0">
                <a:lnSpc>
                  <a:spcPct val="90000"/>
                </a:lnSpc>
                <a:spcBef>
                  <a:spcPts val="0"/>
                </a:spcBef>
                <a:spcAft>
                  <a:spcPts val="0"/>
                </a:spcAft>
                <a:buClr>
                  <a:schemeClr val="dk1"/>
                </a:buClr>
                <a:buSzPts val="5000"/>
                <a:buFont typeface="Calibri"/>
                <a:buNone/>
              </a:pPr>
              <a:r>
                <a:rPr lang="en-US" sz="5000" b="0" i="0" u="none" strike="noStrike" cap="none">
                  <a:solidFill>
                    <a:schemeClr val="dk1"/>
                  </a:solidFill>
                  <a:latin typeface="Calibri"/>
                  <a:ea typeface="Calibri"/>
                  <a:cs typeface="Calibri"/>
                  <a:sym typeface="Calibri"/>
                </a:rPr>
                <a:t>How are we being erased?</a:t>
              </a:r>
              <a:endParaRPr sz="1400" b="0" i="0" u="none" strike="noStrike" cap="none">
                <a:solidFill>
                  <a:srgbClr val="000000"/>
                </a:solidFill>
                <a:latin typeface="Arial"/>
                <a:ea typeface="Arial"/>
                <a:cs typeface="Arial"/>
                <a:sym typeface="Arial"/>
              </a:endParaRPr>
            </a:p>
          </p:txBody>
        </p:sp>
        <p:cxnSp>
          <p:nvCxnSpPr>
            <p:cNvPr id="342" name="Google Shape;342;p19"/>
            <p:cNvCxnSpPr/>
            <p:nvPr/>
          </p:nvCxnSpPr>
          <p:spPr>
            <a:xfrm>
              <a:off x="1380102" y="2639668"/>
              <a:ext cx="5520409" cy="0"/>
            </a:xfrm>
            <a:prstGeom prst="straightConnector1">
              <a:avLst/>
            </a:prstGeom>
            <a:solidFill>
              <a:schemeClr val="accent4"/>
            </a:solidFill>
            <a:ln w="12700" cap="flat" cmpd="sng">
              <a:solidFill>
                <a:srgbClr val="FFE2BA"/>
              </a:solidFill>
              <a:prstDash val="solid"/>
              <a:miter lim="800000"/>
              <a:headEnd type="none" w="sm" len="sm"/>
              <a:tailEnd type="none" w="sm" len="sm"/>
            </a:ln>
          </p:spPr>
        </p:cxnSp>
        <p:cxnSp>
          <p:nvCxnSpPr>
            <p:cNvPr id="343" name="Google Shape;343;p19"/>
            <p:cNvCxnSpPr/>
            <p:nvPr/>
          </p:nvCxnSpPr>
          <p:spPr>
            <a:xfrm>
              <a:off x="0" y="2768070"/>
              <a:ext cx="6900512"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344" name="Google Shape;344;p19"/>
            <p:cNvSpPr/>
            <p:nvPr/>
          </p:nvSpPr>
          <p:spPr>
            <a:xfrm>
              <a:off x="0" y="2768070"/>
              <a:ext cx="1380102" cy="276807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9"/>
            <p:cNvSpPr txBox="1"/>
            <p:nvPr/>
          </p:nvSpPr>
          <p:spPr>
            <a:xfrm>
              <a:off x="0" y="2768070"/>
              <a:ext cx="1380102" cy="2768070"/>
            </a:xfrm>
            <a:prstGeom prst="rect">
              <a:avLst/>
            </a:prstGeom>
            <a:noFill/>
            <a:ln>
              <a:noFill/>
            </a:ln>
          </p:spPr>
          <p:txBody>
            <a:bodyPr spcFirstLastPara="1" wrap="square" lIns="114300" tIns="114300" rIns="114300" bIns="114300" anchor="t" anchorCtr="0">
              <a:noAutofit/>
            </a:bodyPr>
            <a:lstStyle/>
            <a:p>
              <a:pPr marL="0" marR="0" lvl="0" indent="0" algn="l" rtl="0">
                <a:lnSpc>
                  <a:spcPct val="90000"/>
                </a:lnSpc>
                <a:spcBef>
                  <a:spcPts val="0"/>
                </a:spcBef>
                <a:spcAft>
                  <a:spcPts val="0"/>
                </a:spcAft>
                <a:buClr>
                  <a:schemeClr val="dk1"/>
                </a:buClr>
                <a:buSzPts val="3000"/>
                <a:buFont typeface="Calibri"/>
                <a:buNone/>
              </a:pPr>
              <a:r>
                <a:rPr lang="en-US" sz="3000" b="0" i="0" u="none" strike="noStrike" cap="none">
                  <a:solidFill>
                    <a:schemeClr val="dk1"/>
                  </a:solidFill>
                  <a:latin typeface="Calibri"/>
                  <a:ea typeface="Calibri"/>
                  <a:cs typeface="Calibri"/>
                  <a:sym typeface="Calibri"/>
                </a:rPr>
                <a:t>Why do action?</a:t>
              </a:r>
              <a:endParaRPr sz="3000" b="0" i="0" u="none" strike="noStrike" cap="none">
                <a:solidFill>
                  <a:schemeClr val="dk1"/>
                </a:solidFill>
                <a:latin typeface="Calibri"/>
                <a:ea typeface="Calibri"/>
                <a:cs typeface="Calibri"/>
                <a:sym typeface="Calibri"/>
              </a:endParaRPr>
            </a:p>
          </p:txBody>
        </p:sp>
        <p:sp>
          <p:nvSpPr>
            <p:cNvPr id="346" name="Google Shape;346;p19"/>
            <p:cNvSpPr/>
            <p:nvPr/>
          </p:nvSpPr>
          <p:spPr>
            <a:xfrm>
              <a:off x="1483610" y="2893769"/>
              <a:ext cx="5416901" cy="251397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9"/>
            <p:cNvSpPr txBox="1"/>
            <p:nvPr/>
          </p:nvSpPr>
          <p:spPr>
            <a:xfrm>
              <a:off x="1483610" y="2893769"/>
              <a:ext cx="5416901" cy="2513970"/>
            </a:xfrm>
            <a:prstGeom prst="rect">
              <a:avLst/>
            </a:prstGeom>
            <a:noFill/>
            <a:ln>
              <a:noFill/>
            </a:ln>
          </p:spPr>
          <p:txBody>
            <a:bodyPr spcFirstLastPara="1" wrap="square" lIns="190500" tIns="190500" rIns="190500" bIns="190500" anchor="t" anchorCtr="0">
              <a:noAutofit/>
            </a:bodyPr>
            <a:lstStyle/>
            <a:p>
              <a:pPr marL="0" marR="0" lvl="0" indent="0" algn="l" rtl="0">
                <a:lnSpc>
                  <a:spcPct val="90000"/>
                </a:lnSpc>
                <a:spcBef>
                  <a:spcPts val="0"/>
                </a:spcBef>
                <a:spcAft>
                  <a:spcPts val="0"/>
                </a:spcAft>
                <a:buClr>
                  <a:schemeClr val="dk1"/>
                </a:buClr>
                <a:buSzPts val="5000"/>
                <a:buFont typeface="Calibri"/>
                <a:buNone/>
              </a:pPr>
              <a:r>
                <a:rPr lang="en-US" sz="5000" b="0" i="0" u="none" strike="noStrike" cap="none">
                  <a:solidFill>
                    <a:schemeClr val="dk1"/>
                  </a:solidFill>
                  <a:latin typeface="Calibri"/>
                  <a:ea typeface="Calibri"/>
                  <a:cs typeface="Calibri"/>
                  <a:sym typeface="Calibri"/>
                </a:rPr>
                <a:t>historical, political, cultural, educational trauma</a:t>
              </a:r>
              <a:endParaRPr sz="1400" b="0" i="0" u="none" strike="noStrike" cap="none">
                <a:solidFill>
                  <a:srgbClr val="000000"/>
                </a:solidFill>
                <a:latin typeface="Arial"/>
                <a:ea typeface="Arial"/>
                <a:cs typeface="Arial"/>
                <a:sym typeface="Arial"/>
              </a:endParaRPr>
            </a:p>
          </p:txBody>
        </p:sp>
        <p:cxnSp>
          <p:nvCxnSpPr>
            <p:cNvPr id="348" name="Google Shape;348;p19"/>
            <p:cNvCxnSpPr/>
            <p:nvPr/>
          </p:nvCxnSpPr>
          <p:spPr>
            <a:xfrm>
              <a:off x="1380102" y="5407739"/>
              <a:ext cx="5520409" cy="0"/>
            </a:xfrm>
            <a:prstGeom prst="straightConnector1">
              <a:avLst/>
            </a:prstGeom>
            <a:solidFill>
              <a:schemeClr val="accent4"/>
            </a:solidFill>
            <a:ln w="12700" cap="flat" cmpd="sng">
              <a:solidFill>
                <a:srgbClr val="FFE2BA"/>
              </a:solidFill>
              <a:prstDash val="solid"/>
              <a:miter lim="800000"/>
              <a:headEnd type="none" w="sm" len="sm"/>
              <a:tailEnd type="none" w="sm" len="sm"/>
            </a:ln>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2" descr="Map of overlapping local tribes"/>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2">
            <a:extLst>
              <a:ext uri="{C183D7F6-B498-43B3-948B-1728B52AA6E4}">
                <adec:decorative xmlns:adec="http://schemas.microsoft.com/office/drawing/2017/decorative" val="1"/>
              </a:ext>
            </a:extLst>
          </p:cNvPr>
          <p:cNvSpPr/>
          <p:nvPr/>
        </p:nvSpPr>
        <p:spPr>
          <a:xfrm>
            <a:off x="477012" y="480060"/>
            <a:ext cx="11237976" cy="5897880"/>
          </a:xfrm>
          <a:prstGeom prst="rect">
            <a:avLst/>
          </a:prstGeom>
          <a:solidFill>
            <a:srgbClr val="FFFFFF"/>
          </a:solidFill>
          <a:ln>
            <a:noFill/>
          </a:ln>
          <a:effectLst>
            <a:outerShdw blurRad="63500" dist="17780" dir="5400000" algn="t" rotWithShape="0">
              <a:srgbClr val="000000">
                <a:alpha val="4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1" name="Google Shape;101;p2" descr="A map of a river&#10;&#10;Description automatically generated"/>
          <p:cNvPicPr preferRelativeResize="0">
            <a:picLocks noGrp="1"/>
          </p:cNvPicPr>
          <p:nvPr>
            <p:ph type="body" idx="1"/>
          </p:nvPr>
        </p:nvPicPr>
        <p:blipFill rotWithShape="1">
          <a:blip r:embed="rId3">
            <a:alphaModFix/>
          </a:blip>
          <a:srcRect r="14205"/>
          <a:stretch/>
        </p:blipFill>
        <p:spPr>
          <a:xfrm>
            <a:off x="1143007" y="643467"/>
            <a:ext cx="9905986" cy="5571066"/>
          </a:xfrm>
          <a:prstGeom prst="rect">
            <a:avLst/>
          </a:prstGeom>
          <a:noFill/>
          <a:ln>
            <a:noFill/>
          </a:ln>
        </p:spPr>
      </p:pic>
      <p:sp>
        <p:nvSpPr>
          <p:cNvPr id="2" name="Title 1">
            <a:extLst>
              <a:ext uri="{FF2B5EF4-FFF2-40B4-BE49-F238E27FC236}">
                <a16:creationId xmlns:a16="http://schemas.microsoft.com/office/drawing/2014/main" id="{691494D4-A9A8-A9D6-C2E1-C6071C34D49B}"/>
              </a:ext>
            </a:extLst>
          </p:cNvPr>
          <p:cNvSpPr>
            <a:spLocks noGrp="1"/>
          </p:cNvSpPr>
          <p:nvPr>
            <p:ph type="title"/>
          </p:nvPr>
        </p:nvSpPr>
        <p:spPr>
          <a:xfrm>
            <a:off x="838200" y="-1325563"/>
            <a:ext cx="10515600" cy="1325563"/>
          </a:xfrm>
        </p:spPr>
        <p:txBody>
          <a:bodyPr spcFirstLastPara="1" wrap="square" lIns="91425" tIns="45700" rIns="91425" bIns="45700" anchor="b" anchorCtr="0">
            <a:normAutofit/>
          </a:bodyPr>
          <a:lstStyle/>
          <a:p>
            <a:r>
              <a:rPr lang="en-US" dirty="0"/>
              <a:t>Map of overlapping local tribes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Additional Resources</a:t>
            </a:r>
            <a:endParaRPr/>
          </a:p>
        </p:txBody>
      </p:sp>
      <p:sp>
        <p:nvSpPr>
          <p:cNvPr id="355" name="Google Shape;355;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673100" lvl="0" indent="-317500" algn="l" rtl="0">
              <a:lnSpc>
                <a:spcPct val="115000"/>
              </a:lnSpc>
              <a:spcBef>
                <a:spcPts val="0"/>
              </a:spcBef>
              <a:spcAft>
                <a:spcPts val="0"/>
              </a:spcAft>
              <a:buSzPts val="1400"/>
              <a:buAutoNum type="arabicPeriod"/>
            </a:pPr>
            <a:r>
              <a:rPr lang="en-US" sz="2300" u="sng">
                <a:solidFill>
                  <a:srgbClr val="588C92"/>
                </a:solidFill>
                <a:highlight>
                  <a:srgbClr val="F5F5F5"/>
                </a:highlight>
                <a:latin typeface="Meiryo"/>
                <a:ea typeface="Meiryo"/>
                <a:cs typeface="Meiryo"/>
                <a:sym typeface="Meiryo"/>
                <a:hlinkClick r:id="rId3">
                  <a:extLst>
                    <a:ext uri="{A12FA001-AC4F-418D-AE19-62706E023703}">
                      <ahyp:hlinkClr xmlns:ahyp="http://schemas.microsoft.com/office/drawing/2018/hyperlinkcolor" val="tx"/>
                    </a:ext>
                  </a:extLst>
                </a:hlinkClick>
              </a:rPr>
              <a:t>https://www.redbudresourcegroup.org/resources</a:t>
            </a:r>
            <a:r>
              <a:rPr lang="en-US" sz="2300">
                <a:highlight>
                  <a:srgbClr val="F5F5F5"/>
                </a:highlight>
                <a:latin typeface="Meiryo"/>
                <a:ea typeface="Meiryo"/>
                <a:cs typeface="Meiryo"/>
                <a:sym typeface="Meiryo"/>
              </a:rPr>
              <a:t>​</a:t>
            </a:r>
            <a:endParaRPr sz="2300">
              <a:highlight>
                <a:srgbClr val="F5F5F5"/>
              </a:highlight>
              <a:latin typeface="Meiryo"/>
              <a:ea typeface="Meiryo"/>
              <a:cs typeface="Meiryo"/>
              <a:sym typeface="Meiryo"/>
            </a:endParaRPr>
          </a:p>
          <a:p>
            <a:pPr marL="673100" lvl="0" indent="-317500" algn="l" rtl="0">
              <a:lnSpc>
                <a:spcPct val="115000"/>
              </a:lnSpc>
              <a:spcBef>
                <a:spcPts val="0"/>
              </a:spcBef>
              <a:spcAft>
                <a:spcPts val="0"/>
              </a:spcAft>
              <a:buSzPts val="1400"/>
              <a:buAutoNum type="arabicPeriod"/>
            </a:pPr>
            <a:r>
              <a:rPr lang="en-US" sz="2300" u="sng">
                <a:solidFill>
                  <a:srgbClr val="588C92"/>
                </a:solidFill>
                <a:highlight>
                  <a:srgbClr val="F5F5F5"/>
                </a:highlight>
                <a:latin typeface="Meiryo"/>
                <a:ea typeface="Meiryo"/>
                <a:cs typeface="Meiryo"/>
                <a:sym typeface="Meiryo"/>
                <a:hlinkClick r:id="rId4">
                  <a:extLst>
                    <a:ext uri="{A12FA001-AC4F-418D-AE19-62706E023703}">
                      <ahyp:hlinkClr xmlns:ahyp="http://schemas.microsoft.com/office/drawing/2018/hyperlinkcolor" val="tx"/>
                    </a:ext>
                  </a:extLst>
                </a:hlinkClick>
              </a:rPr>
              <a:t>https://www.powwows.com/what-is-land-acknowledgement-why-are-land-acknowledgements-important/</a:t>
            </a:r>
            <a:r>
              <a:rPr lang="en-US" sz="2300">
                <a:highlight>
                  <a:srgbClr val="F5F5F5"/>
                </a:highlight>
                <a:latin typeface="Meiryo"/>
                <a:ea typeface="Meiryo"/>
                <a:cs typeface="Meiryo"/>
                <a:sym typeface="Meiryo"/>
              </a:rPr>
              <a:t>​</a:t>
            </a:r>
            <a:endParaRPr sz="2300">
              <a:highlight>
                <a:srgbClr val="F5F5F5"/>
              </a:highlight>
              <a:latin typeface="Meiryo"/>
              <a:ea typeface="Meiryo"/>
              <a:cs typeface="Meiryo"/>
              <a:sym typeface="Meiryo"/>
            </a:endParaRPr>
          </a:p>
          <a:p>
            <a:pPr marL="673100" lvl="0" indent="-317500" algn="l" rtl="0">
              <a:lnSpc>
                <a:spcPct val="115000"/>
              </a:lnSpc>
              <a:spcBef>
                <a:spcPts val="0"/>
              </a:spcBef>
              <a:spcAft>
                <a:spcPts val="0"/>
              </a:spcAft>
              <a:buSzPts val="1400"/>
              <a:buAutoNum type="arabicPeriod"/>
            </a:pPr>
            <a:r>
              <a:rPr lang="en-US" sz="2300" u="sng">
                <a:solidFill>
                  <a:srgbClr val="588C92"/>
                </a:solidFill>
                <a:highlight>
                  <a:srgbClr val="F5F5F5"/>
                </a:highlight>
                <a:latin typeface="Meiryo"/>
                <a:ea typeface="Meiryo"/>
                <a:cs typeface="Meiryo"/>
                <a:sym typeface="Meiryo"/>
                <a:hlinkClick r:id="rId5">
                  <a:extLst>
                    <a:ext uri="{A12FA001-AC4F-418D-AE19-62706E023703}">
                      <ahyp:hlinkClr xmlns:ahyp="http://schemas.microsoft.com/office/drawing/2018/hyperlinkcolor" val="tx"/>
                    </a:ext>
                  </a:extLst>
                </a:hlinkClick>
              </a:rPr>
              <a:t>https://nativegov.org/resources/untying-knots-podcast-beyond-land-acknowledgment/</a:t>
            </a:r>
            <a:r>
              <a:rPr lang="en-US" sz="2300">
                <a:highlight>
                  <a:srgbClr val="F5F5F5"/>
                </a:highlight>
                <a:latin typeface="Meiryo"/>
                <a:ea typeface="Meiryo"/>
                <a:cs typeface="Meiryo"/>
                <a:sym typeface="Meiryo"/>
              </a:rPr>
              <a:t>​</a:t>
            </a:r>
            <a:endParaRPr sz="2300">
              <a:highlight>
                <a:srgbClr val="F5F5F5"/>
              </a:highlight>
              <a:latin typeface="Meiryo"/>
              <a:ea typeface="Meiryo"/>
              <a:cs typeface="Meiryo"/>
              <a:sym typeface="Meiryo"/>
            </a:endParaRPr>
          </a:p>
          <a:p>
            <a:pPr marL="673100" lvl="0" indent="-317500" algn="l" rtl="0">
              <a:lnSpc>
                <a:spcPct val="115000"/>
              </a:lnSpc>
              <a:spcBef>
                <a:spcPts val="0"/>
              </a:spcBef>
              <a:spcAft>
                <a:spcPts val="0"/>
              </a:spcAft>
              <a:buSzPts val="1400"/>
              <a:buAutoNum type="arabicPeriod"/>
            </a:pPr>
            <a:r>
              <a:rPr lang="en-US" sz="2300" u="sng">
                <a:solidFill>
                  <a:srgbClr val="588C92"/>
                </a:solidFill>
                <a:highlight>
                  <a:srgbClr val="F5F5F5"/>
                </a:highlight>
                <a:latin typeface="Meiryo"/>
                <a:ea typeface="Meiryo"/>
                <a:cs typeface="Meiryo"/>
                <a:sym typeface="Meiryo"/>
                <a:hlinkClick r:id="rId6">
                  <a:extLst>
                    <a:ext uri="{A12FA001-AC4F-418D-AE19-62706E023703}">
                      <ahyp:hlinkClr xmlns:ahyp="http://schemas.microsoft.com/office/drawing/2018/hyperlinkcolor" val="tx"/>
                    </a:ext>
                  </a:extLst>
                </a:hlinkClick>
              </a:rPr>
              <a:t>https://www.indigenousaction.org/indigenous-action-podcast-ep-1-acknowledge-this/</a:t>
            </a:r>
            <a:endParaRPr sz="2300" u="sng">
              <a:solidFill>
                <a:srgbClr val="588C92"/>
              </a:solidFill>
              <a:highlight>
                <a:srgbClr val="F5F5F5"/>
              </a:highlight>
              <a:latin typeface="Meiryo"/>
              <a:ea typeface="Meiryo"/>
              <a:cs typeface="Meiryo"/>
              <a:sym typeface="Meiryo"/>
            </a:endParaRPr>
          </a:p>
          <a:p>
            <a:pPr marL="177800" lvl="0" indent="0" algn="l" rtl="0">
              <a:lnSpc>
                <a:spcPct val="90000"/>
              </a:lnSpc>
              <a:spcBef>
                <a:spcPts val="0"/>
              </a:spcBef>
              <a:spcAft>
                <a:spcPts val="0"/>
              </a:spcAft>
              <a:buClr>
                <a:schemeClr val="dk1"/>
              </a:buClr>
              <a:buSzPts val="2800"/>
              <a:buNone/>
            </a:pPr>
            <a:endParaRPr sz="33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e1bce4e493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References</a:t>
            </a:r>
            <a:endParaRPr/>
          </a:p>
        </p:txBody>
      </p:sp>
      <p:sp>
        <p:nvSpPr>
          <p:cNvPr id="362" name="Google Shape;362;g2e1bce4e493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700">
                <a:solidFill>
                  <a:srgbClr val="222222"/>
                </a:solidFill>
                <a:highlight>
                  <a:srgbClr val="FFFFFF"/>
                </a:highlight>
                <a:latin typeface="Arial"/>
                <a:ea typeface="Arial"/>
                <a:cs typeface="Arial"/>
                <a:sym typeface="Arial"/>
              </a:rPr>
              <a:t>Brown, B. (2022). </a:t>
            </a:r>
            <a:r>
              <a:rPr lang="en-US" sz="1700" i="1">
                <a:solidFill>
                  <a:srgbClr val="222222"/>
                </a:solidFill>
                <a:latin typeface="Arial"/>
                <a:ea typeface="Arial"/>
                <a:cs typeface="Arial"/>
                <a:sym typeface="Arial"/>
              </a:rPr>
              <a:t>The Gifts of Imperfection: Features a new foreword and brand-new tools</a:t>
            </a:r>
            <a:r>
              <a:rPr lang="en-US" sz="1700">
                <a:solidFill>
                  <a:srgbClr val="222222"/>
                </a:solidFill>
                <a:highlight>
                  <a:srgbClr val="FFFFFF"/>
                </a:highlight>
                <a:latin typeface="Arial"/>
                <a:ea typeface="Arial"/>
                <a:cs typeface="Arial"/>
                <a:sym typeface="Arial"/>
              </a:rPr>
              <a:t>. Simon and Schuster.</a:t>
            </a:r>
            <a:endParaRPr sz="3500"/>
          </a:p>
          <a:p>
            <a:pPr marL="0" lvl="0" indent="0" algn="l" rtl="0">
              <a:spcBef>
                <a:spcPts val="1000"/>
              </a:spcBef>
              <a:spcAft>
                <a:spcPts val="0"/>
              </a:spcAft>
              <a:buNone/>
            </a:pPr>
            <a:endParaRPr sz="1850">
              <a:highlight>
                <a:srgbClr val="FFFFFF"/>
              </a:highlight>
              <a:latin typeface="Arial"/>
              <a:ea typeface="Arial"/>
              <a:cs typeface="Arial"/>
              <a:sym typeface="Arial"/>
            </a:endParaRPr>
          </a:p>
          <a:p>
            <a:pPr marL="0" lvl="0" indent="0" algn="l" rtl="0">
              <a:spcBef>
                <a:spcPts val="1000"/>
              </a:spcBef>
              <a:spcAft>
                <a:spcPts val="0"/>
              </a:spcAft>
              <a:buNone/>
            </a:pPr>
            <a:r>
              <a:rPr lang="en-US" sz="1850">
                <a:highlight>
                  <a:srgbClr val="FFFFFF"/>
                </a:highlight>
                <a:latin typeface="Arial"/>
                <a:ea typeface="Arial"/>
                <a:cs typeface="Arial"/>
                <a:sym typeface="Arial"/>
              </a:rPr>
              <a:t>Dunbar-Ortiz, R. (2014). </a:t>
            </a:r>
            <a:r>
              <a:rPr lang="en-US" sz="1850" i="1">
                <a:latin typeface="Arial"/>
                <a:ea typeface="Arial"/>
                <a:cs typeface="Arial"/>
                <a:sym typeface="Arial"/>
              </a:rPr>
              <a:t>An indigenous peoples’ history of the United States</a:t>
            </a:r>
            <a:r>
              <a:rPr lang="en-US" sz="1850">
                <a:highlight>
                  <a:srgbClr val="FFFFFF"/>
                </a:highlight>
                <a:latin typeface="Arial"/>
                <a:ea typeface="Arial"/>
                <a:cs typeface="Arial"/>
                <a:sym typeface="Arial"/>
              </a:rPr>
              <a:t>. Beacon Press.</a:t>
            </a:r>
            <a:endParaRPr sz="3500"/>
          </a:p>
          <a:p>
            <a:pPr marL="0" lvl="0" indent="0" algn="l" rtl="0">
              <a:spcBef>
                <a:spcPts val="1000"/>
              </a:spcBef>
              <a:spcAft>
                <a:spcPts val="0"/>
              </a:spcAft>
              <a:buNone/>
            </a:pPr>
            <a:endParaRPr sz="1850">
              <a:highlight>
                <a:srgbClr val="FFFFFF"/>
              </a:highlight>
              <a:latin typeface="Arial"/>
              <a:ea typeface="Arial"/>
              <a:cs typeface="Arial"/>
              <a:sym typeface="Arial"/>
            </a:endParaRPr>
          </a:p>
          <a:p>
            <a:pPr marL="0" lvl="0" indent="0" algn="l" rtl="0">
              <a:spcBef>
                <a:spcPts val="1000"/>
              </a:spcBef>
              <a:spcAft>
                <a:spcPts val="0"/>
              </a:spcAft>
              <a:buNone/>
            </a:pPr>
            <a:r>
              <a:rPr lang="en-US" sz="1850">
                <a:highlight>
                  <a:srgbClr val="FFFFFF"/>
                </a:highlight>
                <a:latin typeface="Arial"/>
                <a:ea typeface="Arial"/>
                <a:cs typeface="Arial"/>
                <a:sym typeface="Arial"/>
              </a:rPr>
              <a:t>Krawec, P. (2022). </a:t>
            </a:r>
            <a:r>
              <a:rPr lang="en-US" sz="1850" i="1">
                <a:latin typeface="Arial"/>
                <a:ea typeface="Arial"/>
                <a:cs typeface="Arial"/>
                <a:sym typeface="Arial"/>
              </a:rPr>
              <a:t>Becoming kin: an Indigenous call to unforgetting the past and reimagining our future</a:t>
            </a:r>
            <a:r>
              <a:rPr lang="en-US" sz="1850">
                <a:highlight>
                  <a:srgbClr val="FFFFFF"/>
                </a:highlight>
                <a:latin typeface="Arial"/>
                <a:ea typeface="Arial"/>
                <a:cs typeface="Arial"/>
                <a:sym typeface="Arial"/>
              </a:rPr>
              <a:t>. Broadleaf Books.</a:t>
            </a:r>
            <a:endParaRPr sz="3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Outcomes</a:t>
            </a:r>
            <a:endParaRPr/>
          </a:p>
        </p:txBody>
      </p:sp>
      <p:sp>
        <p:nvSpPr>
          <p:cNvPr id="108" name="Google Shape;108;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Connect individual positionality with purpose of a Land Acknowledgement </a:t>
            </a:r>
            <a:endParaRPr/>
          </a:p>
          <a:p>
            <a:pPr marL="228600" lvl="0" indent="-228600" algn="l" rtl="0">
              <a:lnSpc>
                <a:spcPct val="90000"/>
              </a:lnSpc>
              <a:spcBef>
                <a:spcPts val="1000"/>
              </a:spcBef>
              <a:spcAft>
                <a:spcPts val="0"/>
              </a:spcAft>
              <a:buClr>
                <a:schemeClr val="dk1"/>
              </a:buClr>
              <a:buSzPts val="2800"/>
              <a:buChar char="•"/>
            </a:pPr>
            <a:r>
              <a:rPr lang="en-US"/>
              <a:t>Identify components of authentic Land Acknowledgments</a:t>
            </a:r>
            <a:endParaRPr/>
          </a:p>
          <a:p>
            <a:pPr marL="228600" lvl="0" indent="-228600" algn="l" rtl="0">
              <a:lnSpc>
                <a:spcPct val="90000"/>
              </a:lnSpc>
              <a:spcBef>
                <a:spcPts val="1000"/>
              </a:spcBef>
              <a:spcAft>
                <a:spcPts val="0"/>
              </a:spcAft>
              <a:buClr>
                <a:schemeClr val="dk1"/>
              </a:buClr>
              <a:buSzPts val="2800"/>
              <a:buChar char="•"/>
            </a:pPr>
            <a:r>
              <a:rPr lang="en-US"/>
              <a:t>Honor relationships by identifying and choosing areas of Indigenous excellence to connect with</a:t>
            </a:r>
            <a:endParaRPr/>
          </a:p>
          <a:p>
            <a:pPr marL="228600" lvl="0" indent="-228600" algn="l" rtl="0">
              <a:lnSpc>
                <a:spcPct val="90000"/>
              </a:lnSpc>
              <a:spcBef>
                <a:spcPts val="1000"/>
              </a:spcBef>
              <a:spcAft>
                <a:spcPts val="0"/>
              </a:spcAft>
              <a:buClr>
                <a:schemeClr val="dk1"/>
              </a:buClr>
              <a:buSzPts val="2800"/>
              <a:buChar char="•"/>
            </a:pPr>
            <a:r>
              <a:rPr lang="en-US"/>
              <a:t>Understand structure of LA by comparing and contrasting contemporary examples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4">
            <a:extLst>
              <a:ext uri="{C183D7F6-B498-43B3-948B-1728B52AA6E4}">
                <adec:decorative xmlns:adec="http://schemas.microsoft.com/office/drawing/2017/decorative" val="1"/>
              </a:ext>
            </a:extLst>
          </p:cNvPr>
          <p:cNvSpPr/>
          <p:nvPr/>
        </p:nvSpPr>
        <p:spPr>
          <a:xfrm>
            <a:off x="0" y="8313"/>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txBox="1">
            <a:spLocks noGrp="1"/>
          </p:cNvSpPr>
          <p:nvPr>
            <p:ph type="title"/>
          </p:nvPr>
        </p:nvSpPr>
        <p:spPr>
          <a:xfrm>
            <a:off x="479394" y="1070800"/>
            <a:ext cx="3939688" cy="558312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8000"/>
              <a:buFont typeface="Calibri"/>
              <a:buNone/>
            </a:pPr>
            <a:r>
              <a:rPr lang="en-US" sz="8000" dirty="0"/>
              <a:t>Content</a:t>
            </a:r>
            <a:endParaRPr dirty="0"/>
          </a:p>
        </p:txBody>
      </p:sp>
      <p:cxnSp>
        <p:nvCxnSpPr>
          <p:cNvPr id="115" name="Google Shape;115;p4">
            <a:extLst>
              <a:ext uri="{C183D7F6-B498-43B3-948B-1728B52AA6E4}">
                <adec:decorative xmlns:adec="http://schemas.microsoft.com/office/drawing/2017/decorative" val="1"/>
              </a:ext>
            </a:extLst>
          </p:cNvPr>
          <p:cNvCxnSpPr/>
          <p:nvPr/>
        </p:nvCxnSpPr>
        <p:spPr>
          <a:xfrm>
            <a:off x="4728053" y="1132114"/>
            <a:ext cx="0" cy="5717573"/>
          </a:xfrm>
          <a:prstGeom prst="straightConnector1">
            <a:avLst/>
          </a:prstGeom>
          <a:noFill/>
          <a:ln w="25400" cap="sq" cmpd="sng">
            <a:solidFill>
              <a:schemeClr val="accent1"/>
            </a:solidFill>
            <a:prstDash val="solid"/>
            <a:bevel/>
            <a:headEnd type="none" w="sm" len="sm"/>
            <a:tailEnd type="none" w="sm" len="sm"/>
          </a:ln>
        </p:spPr>
      </p:cxnSp>
      <p:grpSp>
        <p:nvGrpSpPr>
          <p:cNvPr id="116" name="Google Shape;116;p4" descr="Context, Land Acknowledgments, Making connection"/>
          <p:cNvGrpSpPr/>
          <p:nvPr/>
        </p:nvGrpSpPr>
        <p:grpSpPr>
          <a:xfrm>
            <a:off x="5108535" y="1071482"/>
            <a:ext cx="6245265" cy="5587982"/>
            <a:chOff x="0" y="682"/>
            <a:chExt cx="6245265" cy="5587982"/>
          </a:xfrm>
        </p:grpSpPr>
        <p:sp>
          <p:nvSpPr>
            <p:cNvPr id="117" name="Google Shape;117;p4"/>
            <p:cNvSpPr/>
            <p:nvPr/>
          </p:nvSpPr>
          <p:spPr>
            <a:xfrm>
              <a:off x="0" y="682"/>
              <a:ext cx="6245265" cy="159656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
            <p:cNvSpPr/>
            <p:nvPr/>
          </p:nvSpPr>
          <p:spPr>
            <a:xfrm>
              <a:off x="482961" y="359909"/>
              <a:ext cx="878111" cy="878111"/>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a:off x="1844034" y="682"/>
              <a:ext cx="2810369" cy="15965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
            <p:cNvSpPr txBox="1"/>
            <p:nvPr/>
          </p:nvSpPr>
          <p:spPr>
            <a:xfrm>
              <a:off x="1844034" y="682"/>
              <a:ext cx="2810369" cy="1596566"/>
            </a:xfrm>
            <a:prstGeom prst="rect">
              <a:avLst/>
            </a:prstGeom>
            <a:noFill/>
            <a:ln>
              <a:noFill/>
            </a:ln>
          </p:spPr>
          <p:txBody>
            <a:bodyPr spcFirstLastPara="1" wrap="square" lIns="168950" tIns="168950" rIns="168950" bIns="168950"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Context</a:t>
              </a:r>
              <a:endParaRPr sz="1400" b="0" i="0" u="none" strike="noStrike" cap="none">
                <a:solidFill>
                  <a:srgbClr val="000000"/>
                </a:solidFill>
                <a:latin typeface="Arial"/>
                <a:ea typeface="Arial"/>
                <a:cs typeface="Arial"/>
                <a:sym typeface="Arial"/>
              </a:endParaRPr>
            </a:p>
          </p:txBody>
        </p:sp>
        <p:sp>
          <p:nvSpPr>
            <p:cNvPr id="121" name="Google Shape;121;p4"/>
            <p:cNvSpPr/>
            <p:nvPr/>
          </p:nvSpPr>
          <p:spPr>
            <a:xfrm>
              <a:off x="4654403" y="682"/>
              <a:ext cx="1590861" cy="15965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
            <p:cNvSpPr txBox="1"/>
            <p:nvPr/>
          </p:nvSpPr>
          <p:spPr>
            <a:xfrm>
              <a:off x="4654403" y="682"/>
              <a:ext cx="1590861" cy="1596566"/>
            </a:xfrm>
            <a:prstGeom prst="rect">
              <a:avLst/>
            </a:prstGeom>
            <a:noFill/>
            <a:ln>
              <a:noFill/>
            </a:ln>
          </p:spPr>
          <p:txBody>
            <a:bodyPr spcFirstLastPara="1" wrap="square" lIns="168950" tIns="168950" rIns="168950" bIns="168950" anchor="ctr" anchorCtr="0">
              <a:noAutofit/>
            </a:bodyPr>
            <a:lstStyle/>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Positionality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25"/>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Historical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25"/>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Educational</a:t>
              </a:r>
              <a:endParaRPr sz="1400" b="0" i="0" u="none" strike="noStrike" cap="none">
                <a:solidFill>
                  <a:srgbClr val="000000"/>
                </a:solidFill>
                <a:latin typeface="Arial"/>
                <a:ea typeface="Arial"/>
                <a:cs typeface="Arial"/>
                <a:sym typeface="Arial"/>
              </a:endParaRPr>
            </a:p>
          </p:txBody>
        </p:sp>
        <p:sp>
          <p:nvSpPr>
            <p:cNvPr id="123" name="Google Shape;123;p4"/>
            <p:cNvSpPr/>
            <p:nvPr/>
          </p:nvSpPr>
          <p:spPr>
            <a:xfrm>
              <a:off x="0" y="1996390"/>
              <a:ext cx="6245265" cy="159656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
            <p:cNvSpPr/>
            <p:nvPr/>
          </p:nvSpPr>
          <p:spPr>
            <a:xfrm>
              <a:off x="482961" y="2355617"/>
              <a:ext cx="878111" cy="878111"/>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
            <p:cNvSpPr/>
            <p:nvPr/>
          </p:nvSpPr>
          <p:spPr>
            <a:xfrm>
              <a:off x="1844034" y="1996390"/>
              <a:ext cx="2810369" cy="15965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
            <p:cNvSpPr txBox="1"/>
            <p:nvPr/>
          </p:nvSpPr>
          <p:spPr>
            <a:xfrm>
              <a:off x="1844034" y="1996390"/>
              <a:ext cx="2810369" cy="1596566"/>
            </a:xfrm>
            <a:prstGeom prst="rect">
              <a:avLst/>
            </a:prstGeom>
            <a:noFill/>
            <a:ln>
              <a:noFill/>
            </a:ln>
          </p:spPr>
          <p:txBody>
            <a:bodyPr spcFirstLastPara="1" wrap="square" lIns="168950" tIns="168950" rIns="168950" bIns="168950"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Land acknowledgments</a:t>
              </a:r>
              <a:endParaRPr sz="1400" b="0" i="0" u="none" strike="noStrike" cap="none">
                <a:solidFill>
                  <a:srgbClr val="000000"/>
                </a:solidFill>
                <a:latin typeface="Arial"/>
                <a:ea typeface="Arial"/>
                <a:cs typeface="Arial"/>
                <a:sym typeface="Arial"/>
              </a:endParaRPr>
            </a:p>
          </p:txBody>
        </p:sp>
        <p:sp>
          <p:nvSpPr>
            <p:cNvPr id="127" name="Google Shape;127;p4"/>
            <p:cNvSpPr/>
            <p:nvPr/>
          </p:nvSpPr>
          <p:spPr>
            <a:xfrm>
              <a:off x="4654403" y="1996390"/>
              <a:ext cx="1590861" cy="15965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
            <p:cNvSpPr txBox="1"/>
            <p:nvPr/>
          </p:nvSpPr>
          <p:spPr>
            <a:xfrm>
              <a:off x="4654403" y="1996390"/>
              <a:ext cx="1590861" cy="1596566"/>
            </a:xfrm>
            <a:prstGeom prst="rect">
              <a:avLst/>
            </a:prstGeom>
            <a:noFill/>
            <a:ln>
              <a:noFill/>
            </a:ln>
          </p:spPr>
          <p:txBody>
            <a:bodyPr spcFirstLastPara="1" wrap="square" lIns="168950" tIns="168950" rIns="168950" bIns="168950" anchor="ctr" anchorCtr="0">
              <a:noAutofit/>
            </a:bodyPr>
            <a:lstStyle/>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Examples</a:t>
              </a:r>
              <a:endParaRPr sz="1400" b="0" i="0" u="none" strike="noStrike" cap="none">
                <a:solidFill>
                  <a:srgbClr val="000000"/>
                </a:solidFill>
                <a:latin typeface="Arial"/>
                <a:ea typeface="Arial"/>
                <a:cs typeface="Arial"/>
                <a:sym typeface="Arial"/>
              </a:endParaRPr>
            </a:p>
          </p:txBody>
        </p:sp>
        <p:sp>
          <p:nvSpPr>
            <p:cNvPr id="129" name="Google Shape;129;p4"/>
            <p:cNvSpPr/>
            <p:nvPr/>
          </p:nvSpPr>
          <p:spPr>
            <a:xfrm>
              <a:off x="0" y="3992098"/>
              <a:ext cx="6245265" cy="1596566"/>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
            <p:cNvSpPr/>
            <p:nvPr/>
          </p:nvSpPr>
          <p:spPr>
            <a:xfrm>
              <a:off x="482961" y="4351325"/>
              <a:ext cx="878111" cy="878111"/>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
            <p:cNvSpPr/>
            <p:nvPr/>
          </p:nvSpPr>
          <p:spPr>
            <a:xfrm>
              <a:off x="1844034" y="3992098"/>
              <a:ext cx="2810369" cy="15965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
            <p:cNvSpPr txBox="1"/>
            <p:nvPr/>
          </p:nvSpPr>
          <p:spPr>
            <a:xfrm>
              <a:off x="1844034" y="3992098"/>
              <a:ext cx="2810369" cy="1596566"/>
            </a:xfrm>
            <a:prstGeom prst="rect">
              <a:avLst/>
            </a:prstGeom>
            <a:noFill/>
            <a:ln>
              <a:noFill/>
            </a:ln>
          </p:spPr>
          <p:txBody>
            <a:bodyPr spcFirstLastPara="1" wrap="square" lIns="168950" tIns="168950" rIns="168950" bIns="168950"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Making connection</a:t>
              </a:r>
              <a:endParaRPr sz="1400" b="0" i="0" u="none" strike="noStrike" cap="none">
                <a:solidFill>
                  <a:srgbClr val="000000"/>
                </a:solidFill>
                <a:latin typeface="Arial"/>
                <a:ea typeface="Arial"/>
                <a:cs typeface="Arial"/>
                <a:sym typeface="Arial"/>
              </a:endParaRPr>
            </a:p>
          </p:txBody>
        </p:sp>
        <p:sp>
          <p:nvSpPr>
            <p:cNvPr id="133" name="Google Shape;133;p4"/>
            <p:cNvSpPr/>
            <p:nvPr/>
          </p:nvSpPr>
          <p:spPr>
            <a:xfrm>
              <a:off x="4654403" y="3992098"/>
              <a:ext cx="1590861" cy="15965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
            <p:cNvSpPr txBox="1"/>
            <p:nvPr/>
          </p:nvSpPr>
          <p:spPr>
            <a:xfrm>
              <a:off x="4654403" y="3992098"/>
              <a:ext cx="1590861" cy="1596566"/>
            </a:xfrm>
            <a:prstGeom prst="rect">
              <a:avLst/>
            </a:prstGeom>
            <a:noFill/>
            <a:ln>
              <a:noFill/>
            </a:ln>
          </p:spPr>
          <p:txBody>
            <a:bodyPr spcFirstLastPara="1" wrap="square" lIns="168950" tIns="168950" rIns="168950" bIns="168950" anchor="ctr" anchorCtr="0">
              <a:noAutofit/>
            </a:bodyPr>
            <a:lstStyle/>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Supporting Native creators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25"/>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Native researchers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133304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Quote</a:t>
            </a:r>
            <a:endParaRPr dirty="0"/>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"Owning our story can be hard, but not nearly as difficult as spending our lives running from it. Embracing our vulnerabilities is risky but not nearly as dangerous as giving up on love and belonging and joy, the experiences that make us most vulnerable. Only when we are brave enough to explore the darkness will we discover the infinite power of our light."</a:t>
            </a:r>
            <a:endParaRPr/>
          </a:p>
          <a:p>
            <a:pPr marL="0" lvl="0" indent="0" algn="l" rtl="0">
              <a:lnSpc>
                <a:spcPct val="90000"/>
              </a:lnSpc>
              <a:spcBef>
                <a:spcPts val="1000"/>
              </a:spcBef>
              <a:spcAft>
                <a:spcPts val="0"/>
              </a:spcAft>
              <a:buClr>
                <a:schemeClr val="dk1"/>
              </a:buClr>
              <a:buSzPts val="2800"/>
              <a:buNone/>
            </a:pPr>
            <a:r>
              <a:rPr lang="en-US"/>
              <a:t>(Brown, 2020, p. 10)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6">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6" descr="Where did this happen?"/>
          <p:cNvSpPr/>
          <p:nvPr/>
        </p:nvSpPr>
        <p:spPr>
          <a:xfrm>
            <a:off x="199528" y="554152"/>
            <a:ext cx="5742189" cy="5742189"/>
          </a:xfrm>
          <a:prstGeom prst="ellipse">
            <a:avLst/>
          </a:prstGeom>
          <a:gradFill>
            <a:gsLst>
              <a:gs pos="0">
                <a:schemeClr val="accent1"/>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6"/>
          <p:cNvSpPr txBox="1">
            <a:spLocks noGrp="1"/>
          </p:cNvSpPr>
          <p:nvPr>
            <p:ph type="title"/>
          </p:nvPr>
        </p:nvSpPr>
        <p:spPr>
          <a:xfrm>
            <a:off x="1245072" y="1289765"/>
            <a:ext cx="3651101" cy="42709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5600"/>
              <a:buFont typeface="Calibri"/>
              <a:buNone/>
            </a:pPr>
            <a:r>
              <a:rPr lang="en-US" sz="5600" dirty="0">
                <a:solidFill>
                  <a:srgbClr val="FFFFFF"/>
                </a:solidFill>
              </a:rPr>
              <a:t>Where did this happen?</a:t>
            </a:r>
            <a:endParaRPr dirty="0"/>
          </a:p>
        </p:txBody>
      </p:sp>
      <p:sp>
        <p:nvSpPr>
          <p:cNvPr id="150" name="Google Shape;150;p6">
            <a:extLst>
              <a:ext uri="{C183D7F6-B498-43B3-948B-1728B52AA6E4}">
                <adec:decorative xmlns:adec="http://schemas.microsoft.com/office/drawing/2017/decorative" val="1"/>
              </a:ext>
            </a:extLst>
          </p:cNvPr>
          <p:cNvSpPr/>
          <p:nvPr/>
        </p:nvSpPr>
        <p:spPr>
          <a:xfrm>
            <a:off x="1123493" y="374394"/>
            <a:ext cx="171515" cy="171515"/>
          </a:xfrm>
          <a:custGeom>
            <a:avLst/>
            <a:gdLst/>
            <a:ahLst/>
            <a:cxnLst/>
            <a:rect l="l" t="t" r="r" b="b"/>
            <a:pathLst>
              <a:path w="171515" h="171515" extrusionOk="0">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6">
            <a:extLst>
              <a:ext uri="{C183D7F6-B498-43B3-948B-1728B52AA6E4}">
                <adec:decorative xmlns:adec="http://schemas.microsoft.com/office/drawing/2017/decorative" val="1"/>
              </a:ext>
            </a:extLst>
          </p:cNvPr>
          <p:cNvSpPr/>
          <p:nvPr/>
        </p:nvSpPr>
        <p:spPr>
          <a:xfrm>
            <a:off x="550109" y="1084507"/>
            <a:ext cx="157545" cy="157545"/>
          </a:xfrm>
          <a:custGeom>
            <a:avLst/>
            <a:gdLst/>
            <a:ahLst/>
            <a:cxnLst/>
            <a:rect l="l" t="t" r="r" b="b"/>
            <a:pathLst>
              <a:path w="157545" h="157545" extrusionOk="0">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6"/>
          <p:cNvSpPr txBox="1">
            <a:spLocks noGrp="1"/>
          </p:cNvSpPr>
          <p:nvPr>
            <p:ph type="body" idx="1"/>
          </p:nvPr>
        </p:nvSpPr>
        <p:spPr>
          <a:xfrm>
            <a:off x="6297233" y="518400"/>
            <a:ext cx="4771607" cy="58379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None/>
            </a:pPr>
            <a:r>
              <a:rPr lang="en-US" sz="2000">
                <a:solidFill>
                  <a:schemeClr val="dk1"/>
                </a:solidFill>
              </a:rPr>
              <a:t>"Our nation was born in genocide...We are perhaps the only nation which tried as a matter of national policy to wipe out its indigenous population. Moreover, we elevated that tragic experience into a noble crusade. Indeed, even today we have not permitted ourselves to reject or feel remorse for this shameful episode. -Martin Luther King, Jr." (In Dunbar-Ortiz, R., page 78). </a:t>
            </a:r>
            <a:endParaRPr/>
          </a:p>
        </p:txBody>
      </p:sp>
      <p:sp>
        <p:nvSpPr>
          <p:cNvPr id="153" name="Google Shape;153;p6">
            <a:extLst>
              <a:ext uri="{C183D7F6-B498-43B3-948B-1728B52AA6E4}">
                <adec:decorative xmlns:adec="http://schemas.microsoft.com/office/drawing/2017/decorative" val="1"/>
              </a:ext>
            </a:extLst>
          </p:cNvPr>
          <p:cNvSpPr/>
          <p:nvPr/>
        </p:nvSpPr>
        <p:spPr>
          <a:xfrm>
            <a:off x="5436547" y="5751820"/>
            <a:ext cx="112426" cy="112426"/>
          </a:xfrm>
          <a:custGeom>
            <a:avLst/>
            <a:gdLst/>
            <a:ahLst/>
            <a:cxnLst/>
            <a:rect l="l" t="t" r="r" b="b"/>
            <a:pathLst>
              <a:path w="112426" h="112426" extrusionOk="0">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54" name="Google Shape;154;p6">
            <a:extLst>
              <a:ext uri="{C183D7F6-B498-43B3-948B-1728B52AA6E4}">
                <adec:decorative xmlns:adec="http://schemas.microsoft.com/office/drawing/2017/decorative" val="1"/>
              </a:ext>
            </a:extLst>
          </p:cNvPr>
          <p:cNvCxnSpPr/>
          <p:nvPr/>
        </p:nvCxnSpPr>
        <p:spPr>
          <a:xfrm>
            <a:off x="11586162" y="3610394"/>
            <a:ext cx="0" cy="3238728"/>
          </a:xfrm>
          <a:prstGeom prst="straightConnector1">
            <a:avLst/>
          </a:prstGeom>
          <a:noFill/>
          <a:ln w="25400" cap="sq" cmpd="sng">
            <a:solidFill>
              <a:schemeClr val="accent1"/>
            </a:solidFill>
            <a:prstDash val="solid"/>
            <a:bevel/>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7">
            <a:extLst>
              <a:ext uri="{C183D7F6-B498-43B3-948B-1728B52AA6E4}">
                <adec:decorative xmlns:adec="http://schemas.microsoft.com/office/drawing/2017/decorative" val="1"/>
              </a:ext>
            </a:extLst>
          </p:cNvPr>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7"/>
          <p:cNvSpPr>
            <a:spLocks noGrp="1"/>
          </p:cNvSpPr>
          <p:nvPr>
            <p:ph type="title"/>
          </p:nvPr>
        </p:nvSpPr>
        <p:spPr>
          <a:xfrm>
            <a:off x="838200" y="557189"/>
            <a:ext cx="3374136" cy="5567891"/>
          </a:xfrm>
          <a:prstGeom prst="ellipse">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latin typeface="Calibri"/>
                <a:ea typeface="Calibri"/>
                <a:cs typeface="Calibri"/>
                <a:sym typeface="Calibri"/>
              </a:rPr>
              <a:t>Historical</a:t>
            </a:r>
            <a:endParaRPr dirty="0"/>
          </a:p>
        </p:txBody>
      </p:sp>
      <p:grpSp>
        <p:nvGrpSpPr>
          <p:cNvPr id="162" name="Google Shape;162;p7" descr="Chart of Treaties and historical or legislative events"/>
          <p:cNvGrpSpPr/>
          <p:nvPr/>
        </p:nvGrpSpPr>
        <p:grpSpPr>
          <a:xfrm>
            <a:off x="5093208" y="620392"/>
            <a:ext cx="6263640" cy="5504686"/>
            <a:chOff x="0" y="0"/>
            <a:chExt cx="6263640" cy="5504686"/>
          </a:xfrm>
        </p:grpSpPr>
        <p:cxnSp>
          <p:nvCxnSpPr>
            <p:cNvPr id="163" name="Google Shape;163;p7"/>
            <p:cNvCxnSpPr/>
            <p:nvPr/>
          </p:nvCxnSpPr>
          <p:spPr>
            <a:xfrm>
              <a:off x="0" y="0"/>
              <a:ext cx="626364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64" name="Google Shape;164;p7"/>
            <p:cNvSpPr/>
            <p:nvPr/>
          </p:nvSpPr>
          <p:spPr>
            <a:xfrm>
              <a:off x="0" y="0"/>
              <a:ext cx="1252728" cy="6880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7"/>
            <p:cNvSpPr txBox="1"/>
            <p:nvPr/>
          </p:nvSpPr>
          <p:spPr>
            <a:xfrm>
              <a:off x="0" y="0"/>
              <a:ext cx="1252728" cy="688085"/>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dk1"/>
                </a:buClr>
                <a:buSzPts val="1300"/>
                <a:buFont typeface="Calibri"/>
                <a:buNone/>
              </a:pPr>
              <a:r>
                <a:rPr lang="en-US" sz="1300" b="0" i="0" u="none" strike="noStrike" cap="none">
                  <a:solidFill>
                    <a:schemeClr val="dk1"/>
                  </a:solidFill>
                  <a:latin typeface="Calibri"/>
                  <a:ea typeface="Calibri"/>
                  <a:cs typeface="Calibri"/>
                  <a:sym typeface="Calibri"/>
                </a:rPr>
                <a:t>1492 – invaded</a:t>
              </a:r>
              <a:endParaRPr sz="1400" b="0" i="0" u="none" strike="noStrike" cap="none">
                <a:solidFill>
                  <a:srgbClr val="000000"/>
                </a:solidFill>
                <a:latin typeface="Arial"/>
                <a:ea typeface="Arial"/>
                <a:cs typeface="Arial"/>
                <a:sym typeface="Arial"/>
              </a:endParaRPr>
            </a:p>
          </p:txBody>
        </p:sp>
        <p:cxnSp>
          <p:nvCxnSpPr>
            <p:cNvPr id="166" name="Google Shape;166;p7"/>
            <p:cNvCxnSpPr/>
            <p:nvPr/>
          </p:nvCxnSpPr>
          <p:spPr>
            <a:xfrm>
              <a:off x="0" y="688085"/>
              <a:ext cx="6263640" cy="0"/>
            </a:xfrm>
            <a:prstGeom prst="straightConnector1">
              <a:avLst/>
            </a:prstGeom>
            <a:solidFill>
              <a:schemeClr val="accent3"/>
            </a:solidFill>
            <a:ln w="12700" cap="flat" cmpd="sng">
              <a:solidFill>
                <a:schemeClr val="accent3"/>
              </a:solidFill>
              <a:prstDash val="solid"/>
              <a:miter lim="800000"/>
              <a:headEnd type="none" w="sm" len="sm"/>
              <a:tailEnd type="none" w="sm" len="sm"/>
            </a:ln>
          </p:spPr>
        </p:cxnSp>
        <p:sp>
          <p:nvSpPr>
            <p:cNvPr id="167" name="Google Shape;167;p7"/>
            <p:cNvSpPr/>
            <p:nvPr/>
          </p:nvSpPr>
          <p:spPr>
            <a:xfrm>
              <a:off x="0" y="688085"/>
              <a:ext cx="1252728" cy="6880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7"/>
            <p:cNvSpPr txBox="1"/>
            <p:nvPr/>
          </p:nvSpPr>
          <p:spPr>
            <a:xfrm>
              <a:off x="0" y="688085"/>
              <a:ext cx="1252728" cy="688085"/>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dk1"/>
                </a:buClr>
                <a:buSzPts val="1300"/>
                <a:buFont typeface="Calibri"/>
                <a:buNone/>
              </a:pPr>
              <a:r>
                <a:rPr lang="en-US" sz="1300" b="0" i="0" u="none" strike="noStrike" cap="none">
                  <a:solidFill>
                    <a:schemeClr val="dk1"/>
                  </a:solidFill>
                  <a:latin typeface="Calibri"/>
                  <a:ea typeface="Calibri"/>
                  <a:cs typeface="Calibri"/>
                  <a:sym typeface="Calibri"/>
                </a:rPr>
                <a:t>1819 – boarding schools</a:t>
              </a:r>
              <a:endParaRPr sz="1300" b="0" i="0" u="none" strike="noStrike" cap="none">
                <a:solidFill>
                  <a:schemeClr val="dk1"/>
                </a:solidFill>
                <a:latin typeface="Calibri"/>
                <a:ea typeface="Calibri"/>
                <a:cs typeface="Calibri"/>
                <a:sym typeface="Calibri"/>
              </a:endParaRPr>
            </a:p>
          </p:txBody>
        </p:sp>
        <p:cxnSp>
          <p:nvCxnSpPr>
            <p:cNvPr id="169" name="Google Shape;169;p7"/>
            <p:cNvCxnSpPr/>
            <p:nvPr/>
          </p:nvCxnSpPr>
          <p:spPr>
            <a:xfrm>
              <a:off x="0" y="1376171"/>
              <a:ext cx="6263640"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70" name="Google Shape;170;p7"/>
            <p:cNvSpPr/>
            <p:nvPr/>
          </p:nvSpPr>
          <p:spPr>
            <a:xfrm>
              <a:off x="0" y="1376171"/>
              <a:ext cx="1252728" cy="6880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7"/>
            <p:cNvSpPr txBox="1"/>
            <p:nvPr/>
          </p:nvSpPr>
          <p:spPr>
            <a:xfrm>
              <a:off x="0" y="1376171"/>
              <a:ext cx="1252728" cy="688085"/>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dk1"/>
                </a:buClr>
                <a:buSzPts val="1300"/>
                <a:buFont typeface="Calibri"/>
                <a:buNone/>
              </a:pPr>
              <a:r>
                <a:rPr lang="en-US" sz="1300" b="0" i="0" u="none" strike="noStrike" cap="none">
                  <a:solidFill>
                    <a:schemeClr val="dk1"/>
                  </a:solidFill>
                  <a:latin typeface="Calibri"/>
                  <a:ea typeface="Calibri"/>
                  <a:cs typeface="Calibri"/>
                  <a:sym typeface="Calibri"/>
                </a:rPr>
                <a:t>1871 – no more treaties</a:t>
              </a:r>
              <a:endParaRPr sz="1300" b="0" i="0" u="none" strike="noStrike" cap="none">
                <a:solidFill>
                  <a:schemeClr val="dk1"/>
                </a:solidFill>
                <a:latin typeface="Calibri"/>
                <a:ea typeface="Calibri"/>
                <a:cs typeface="Calibri"/>
                <a:sym typeface="Calibri"/>
              </a:endParaRPr>
            </a:p>
          </p:txBody>
        </p:sp>
        <p:sp>
          <p:nvSpPr>
            <p:cNvPr id="172" name="Google Shape;172;p7"/>
            <p:cNvSpPr/>
            <p:nvPr/>
          </p:nvSpPr>
          <p:spPr>
            <a:xfrm>
              <a:off x="1346682" y="1407418"/>
              <a:ext cx="4916957" cy="62492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7"/>
            <p:cNvSpPr txBox="1"/>
            <p:nvPr/>
          </p:nvSpPr>
          <p:spPr>
            <a:xfrm>
              <a:off x="1346682" y="1407418"/>
              <a:ext cx="4916957" cy="624921"/>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800" b="0" i="1" u="none" strike="noStrike" cap="none">
                  <a:solidFill>
                    <a:schemeClr val="dk1"/>
                  </a:solidFill>
                  <a:latin typeface="Calibri"/>
                  <a:ea typeface="Calibri"/>
                  <a:cs typeface="Calibri"/>
                  <a:sym typeface="Calibri"/>
                </a:rPr>
                <a:t>Hundreds of years of treaties</a:t>
              </a:r>
              <a:endParaRPr sz="2800" b="0" i="1" u="none" strike="noStrike" cap="none">
                <a:solidFill>
                  <a:schemeClr val="dk1"/>
                </a:solidFill>
                <a:latin typeface="Calibri"/>
                <a:ea typeface="Calibri"/>
                <a:cs typeface="Calibri"/>
                <a:sym typeface="Calibri"/>
              </a:endParaRPr>
            </a:p>
          </p:txBody>
        </p:sp>
        <p:cxnSp>
          <p:nvCxnSpPr>
            <p:cNvPr id="174" name="Google Shape;174;p7"/>
            <p:cNvCxnSpPr/>
            <p:nvPr/>
          </p:nvCxnSpPr>
          <p:spPr>
            <a:xfrm>
              <a:off x="1252728" y="2032339"/>
              <a:ext cx="5010912" cy="0"/>
            </a:xfrm>
            <a:prstGeom prst="straightConnector1">
              <a:avLst/>
            </a:prstGeom>
            <a:solidFill>
              <a:schemeClr val="accent2"/>
            </a:solidFill>
            <a:ln w="12700" cap="flat" cmpd="sng">
              <a:solidFill>
                <a:srgbClr val="F5CBBC"/>
              </a:solidFill>
              <a:prstDash val="solid"/>
              <a:miter lim="800000"/>
              <a:headEnd type="none" w="sm" len="sm"/>
              <a:tailEnd type="none" w="sm" len="sm"/>
            </a:ln>
          </p:spPr>
        </p:cxnSp>
        <p:cxnSp>
          <p:nvCxnSpPr>
            <p:cNvPr id="175" name="Google Shape;175;p7"/>
            <p:cNvCxnSpPr/>
            <p:nvPr/>
          </p:nvCxnSpPr>
          <p:spPr>
            <a:xfrm>
              <a:off x="0" y="2064257"/>
              <a:ext cx="6263640" cy="0"/>
            </a:xfrm>
            <a:prstGeom prst="straightConnector1">
              <a:avLst/>
            </a:prstGeom>
            <a:solidFill>
              <a:srgbClr val="599BD5"/>
            </a:solidFill>
            <a:ln w="12700" cap="flat" cmpd="sng">
              <a:solidFill>
                <a:srgbClr val="599BD5"/>
              </a:solidFill>
              <a:prstDash val="solid"/>
              <a:miter lim="800000"/>
              <a:headEnd type="none" w="sm" len="sm"/>
              <a:tailEnd type="none" w="sm" len="sm"/>
            </a:ln>
          </p:spPr>
        </p:cxnSp>
        <p:sp>
          <p:nvSpPr>
            <p:cNvPr id="176" name="Google Shape;176;p7"/>
            <p:cNvSpPr/>
            <p:nvPr/>
          </p:nvSpPr>
          <p:spPr>
            <a:xfrm>
              <a:off x="0" y="2064257"/>
              <a:ext cx="1252728" cy="6880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7"/>
            <p:cNvSpPr txBox="1"/>
            <p:nvPr/>
          </p:nvSpPr>
          <p:spPr>
            <a:xfrm>
              <a:off x="0" y="2064257"/>
              <a:ext cx="1252728" cy="688085"/>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dk1"/>
                </a:buClr>
                <a:buSzPts val="1300"/>
                <a:buFont typeface="Calibri"/>
                <a:buNone/>
              </a:pPr>
              <a:r>
                <a:rPr lang="en-US" sz="1300" b="0" i="0" u="none" strike="noStrike" cap="none">
                  <a:solidFill>
                    <a:schemeClr val="dk1"/>
                  </a:solidFill>
                  <a:latin typeface="Calibri"/>
                  <a:ea typeface="Calibri"/>
                  <a:cs typeface="Calibri"/>
                  <a:sym typeface="Calibri"/>
                </a:rPr>
                <a:t>1883 – Court of Indian Offenses</a:t>
              </a:r>
              <a:endParaRPr sz="1400" b="0" i="0" u="none" strike="noStrike" cap="none">
                <a:solidFill>
                  <a:srgbClr val="000000"/>
                </a:solidFill>
                <a:latin typeface="Arial"/>
                <a:ea typeface="Arial"/>
                <a:cs typeface="Arial"/>
                <a:sym typeface="Arial"/>
              </a:endParaRPr>
            </a:p>
          </p:txBody>
        </p:sp>
        <p:cxnSp>
          <p:nvCxnSpPr>
            <p:cNvPr id="178" name="Google Shape;178;p7"/>
            <p:cNvCxnSpPr/>
            <p:nvPr/>
          </p:nvCxnSpPr>
          <p:spPr>
            <a:xfrm>
              <a:off x="0" y="2752343"/>
              <a:ext cx="6263640" cy="0"/>
            </a:xfrm>
            <a:prstGeom prst="straightConnector1">
              <a:avLst/>
            </a:prstGeom>
            <a:solidFill>
              <a:schemeClr val="accent6"/>
            </a:solidFill>
            <a:ln w="12700" cap="flat" cmpd="sng">
              <a:solidFill>
                <a:schemeClr val="accent6"/>
              </a:solidFill>
              <a:prstDash val="solid"/>
              <a:miter lim="800000"/>
              <a:headEnd type="none" w="sm" len="sm"/>
              <a:tailEnd type="none" w="sm" len="sm"/>
            </a:ln>
          </p:spPr>
        </p:cxnSp>
        <p:sp>
          <p:nvSpPr>
            <p:cNvPr id="179" name="Google Shape;179;p7"/>
            <p:cNvSpPr/>
            <p:nvPr/>
          </p:nvSpPr>
          <p:spPr>
            <a:xfrm>
              <a:off x="0" y="2752343"/>
              <a:ext cx="1252728" cy="6880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7"/>
            <p:cNvSpPr txBox="1"/>
            <p:nvPr/>
          </p:nvSpPr>
          <p:spPr>
            <a:xfrm>
              <a:off x="0" y="2752343"/>
              <a:ext cx="1252728" cy="688085"/>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dk1"/>
                </a:buClr>
                <a:buSzPts val="1300"/>
                <a:buFont typeface="Calibri"/>
                <a:buNone/>
              </a:pPr>
              <a:r>
                <a:rPr lang="en-US" sz="1300" b="0" i="0" u="none" strike="noStrike" cap="none">
                  <a:solidFill>
                    <a:schemeClr val="dk1"/>
                  </a:solidFill>
                  <a:latin typeface="Calibri"/>
                  <a:ea typeface="Calibri"/>
                  <a:cs typeface="Calibri"/>
                  <a:sym typeface="Calibri"/>
                </a:rPr>
                <a:t>1887 – Dawes Act</a:t>
              </a:r>
              <a:endParaRPr sz="1400" b="0" i="0" u="none" strike="noStrike" cap="none">
                <a:solidFill>
                  <a:srgbClr val="000000"/>
                </a:solidFill>
                <a:latin typeface="Arial"/>
                <a:ea typeface="Arial"/>
                <a:cs typeface="Arial"/>
                <a:sym typeface="Arial"/>
              </a:endParaRPr>
            </a:p>
          </p:txBody>
        </p:sp>
        <p:cxnSp>
          <p:nvCxnSpPr>
            <p:cNvPr id="181" name="Google Shape;181;p7"/>
            <p:cNvCxnSpPr/>
            <p:nvPr/>
          </p:nvCxnSpPr>
          <p:spPr>
            <a:xfrm>
              <a:off x="0" y="3440430"/>
              <a:ext cx="6263640"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82" name="Google Shape;182;p7"/>
            <p:cNvSpPr/>
            <p:nvPr/>
          </p:nvSpPr>
          <p:spPr>
            <a:xfrm>
              <a:off x="0" y="3440429"/>
              <a:ext cx="1252728" cy="6880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7"/>
            <p:cNvSpPr txBox="1"/>
            <p:nvPr/>
          </p:nvSpPr>
          <p:spPr>
            <a:xfrm>
              <a:off x="0" y="3440429"/>
              <a:ext cx="1252728" cy="688085"/>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dk1"/>
                </a:buClr>
                <a:buSzPts val="1300"/>
                <a:buFont typeface="Calibri"/>
                <a:buNone/>
              </a:pPr>
              <a:r>
                <a:rPr lang="en-US" sz="1300" b="0" i="0" u="none" strike="noStrike" cap="none">
                  <a:solidFill>
                    <a:schemeClr val="dk1"/>
                  </a:solidFill>
                  <a:latin typeface="Calibri"/>
                  <a:ea typeface="Calibri"/>
                  <a:cs typeface="Calibri"/>
                  <a:sym typeface="Calibri"/>
                </a:rPr>
                <a:t>1934 – Blood Quantum</a:t>
              </a:r>
              <a:endParaRPr sz="1400" b="0" i="0" u="none" strike="noStrike" cap="none">
                <a:solidFill>
                  <a:srgbClr val="000000"/>
                </a:solidFill>
                <a:latin typeface="Arial"/>
                <a:ea typeface="Arial"/>
                <a:cs typeface="Arial"/>
                <a:sym typeface="Arial"/>
              </a:endParaRPr>
            </a:p>
          </p:txBody>
        </p:sp>
        <p:cxnSp>
          <p:nvCxnSpPr>
            <p:cNvPr id="184" name="Google Shape;184;p7"/>
            <p:cNvCxnSpPr/>
            <p:nvPr/>
          </p:nvCxnSpPr>
          <p:spPr>
            <a:xfrm>
              <a:off x="0" y="4128515"/>
              <a:ext cx="6263640" cy="0"/>
            </a:xfrm>
            <a:prstGeom prst="straightConnector1">
              <a:avLst/>
            </a:prstGeom>
            <a:solidFill>
              <a:schemeClr val="accent3"/>
            </a:solidFill>
            <a:ln w="12700" cap="flat" cmpd="sng">
              <a:solidFill>
                <a:schemeClr val="accent3"/>
              </a:solidFill>
              <a:prstDash val="solid"/>
              <a:miter lim="800000"/>
              <a:headEnd type="none" w="sm" len="sm"/>
              <a:tailEnd type="none" w="sm" len="sm"/>
            </a:ln>
          </p:spPr>
        </p:cxnSp>
        <p:sp>
          <p:nvSpPr>
            <p:cNvPr id="185" name="Google Shape;185;p7"/>
            <p:cNvSpPr/>
            <p:nvPr/>
          </p:nvSpPr>
          <p:spPr>
            <a:xfrm>
              <a:off x="0" y="4128515"/>
              <a:ext cx="1252728" cy="6880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7"/>
            <p:cNvSpPr txBox="1"/>
            <p:nvPr/>
          </p:nvSpPr>
          <p:spPr>
            <a:xfrm>
              <a:off x="0" y="4128515"/>
              <a:ext cx="1252728" cy="688085"/>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dk1"/>
                </a:buClr>
                <a:buSzPts val="1300"/>
                <a:buFont typeface="Calibri"/>
                <a:buNone/>
              </a:pPr>
              <a:r>
                <a:rPr lang="en-US" sz="1300" b="0" i="0" u="none" strike="noStrike" cap="none">
                  <a:solidFill>
                    <a:schemeClr val="dk1"/>
                  </a:solidFill>
                  <a:latin typeface="Calibri"/>
                  <a:ea typeface="Calibri"/>
                  <a:cs typeface="Calibri"/>
                  <a:sym typeface="Calibri"/>
                </a:rPr>
                <a:t>1954 - "relocation"</a:t>
              </a:r>
              <a:endParaRPr sz="1400" b="0" i="0" u="none" strike="noStrike" cap="none">
                <a:solidFill>
                  <a:srgbClr val="000000"/>
                </a:solidFill>
                <a:latin typeface="Arial"/>
                <a:ea typeface="Arial"/>
                <a:cs typeface="Arial"/>
                <a:sym typeface="Arial"/>
              </a:endParaRPr>
            </a:p>
          </p:txBody>
        </p:sp>
        <p:cxnSp>
          <p:nvCxnSpPr>
            <p:cNvPr id="187" name="Google Shape;187;p7"/>
            <p:cNvCxnSpPr/>
            <p:nvPr/>
          </p:nvCxnSpPr>
          <p:spPr>
            <a:xfrm>
              <a:off x="0" y="4816601"/>
              <a:ext cx="6263640" cy="0"/>
            </a:xfrm>
            <a:prstGeom prst="straightConnector1">
              <a:avLst/>
            </a:prstGeom>
            <a:solidFill>
              <a:schemeClr val="accent4"/>
            </a:solidFill>
            <a:ln w="12700" cap="flat" cmpd="sng">
              <a:solidFill>
                <a:schemeClr val="accent4"/>
              </a:solidFill>
              <a:prstDash val="solid"/>
              <a:miter lim="800000"/>
              <a:headEnd type="none" w="sm" len="sm"/>
              <a:tailEnd type="none" w="sm" len="sm"/>
            </a:ln>
          </p:spPr>
        </p:cxnSp>
        <p:sp>
          <p:nvSpPr>
            <p:cNvPr id="188" name="Google Shape;188;p7"/>
            <p:cNvSpPr/>
            <p:nvPr/>
          </p:nvSpPr>
          <p:spPr>
            <a:xfrm>
              <a:off x="0" y="4816601"/>
              <a:ext cx="1252728" cy="6880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7"/>
            <p:cNvSpPr txBox="1"/>
            <p:nvPr/>
          </p:nvSpPr>
          <p:spPr>
            <a:xfrm>
              <a:off x="0" y="4816601"/>
              <a:ext cx="1252728" cy="688085"/>
            </a:xfrm>
            <a:prstGeom prst="rect">
              <a:avLst/>
            </a:prstGeom>
            <a:noFill/>
            <a:ln>
              <a:noFill/>
            </a:ln>
          </p:spPr>
          <p:txBody>
            <a:bodyPr spcFirstLastPara="1" wrap="square" lIns="49525" tIns="49525" rIns="49525" bIns="49525" anchor="t" anchorCtr="0">
              <a:noAutofit/>
            </a:bodyPr>
            <a:lstStyle/>
            <a:p>
              <a:pPr marL="0" marR="0" lvl="0" indent="0" algn="l" rtl="0">
                <a:lnSpc>
                  <a:spcPct val="90000"/>
                </a:lnSpc>
                <a:spcBef>
                  <a:spcPts val="0"/>
                </a:spcBef>
                <a:spcAft>
                  <a:spcPts val="0"/>
                </a:spcAft>
                <a:buClr>
                  <a:schemeClr val="dk1"/>
                </a:buClr>
                <a:buSzPts val="1300"/>
                <a:buFont typeface="Calibri"/>
                <a:buNone/>
              </a:pPr>
              <a:r>
                <a:rPr lang="en-US" sz="1300" b="0" i="0" u="none" strike="noStrike" cap="none">
                  <a:solidFill>
                    <a:schemeClr val="dk1"/>
                  </a:solidFill>
                  <a:latin typeface="Calibri"/>
                  <a:ea typeface="Calibri"/>
                  <a:cs typeface="Calibri"/>
                  <a:sym typeface="Calibri"/>
                </a:rPr>
                <a:t>1978 - ICWA</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8">
            <a:extLst>
              <a:ext uri="{C183D7F6-B498-43B3-948B-1728B52AA6E4}">
                <adec:decorative xmlns:adec="http://schemas.microsoft.com/office/drawing/2017/decorative" val="1"/>
              </a:ext>
            </a:extLst>
          </p:cNvPr>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8"/>
          <p:cNvSpPr txBox="1">
            <a:spLocks noGrp="1"/>
          </p:cNvSpPr>
          <p:nvPr>
            <p:ph type="title"/>
          </p:nvPr>
        </p:nvSpPr>
        <p:spPr>
          <a:xfrm>
            <a:off x="838200" y="329934"/>
            <a:ext cx="10515600" cy="13416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dirty="0"/>
              <a:t>Educational</a:t>
            </a:r>
            <a:endParaRPr dirty="0"/>
          </a:p>
        </p:txBody>
      </p:sp>
      <p:grpSp>
        <p:nvGrpSpPr>
          <p:cNvPr id="197" name="Google Shape;197;p8" descr="Lies and things untaught"/>
          <p:cNvGrpSpPr/>
          <p:nvPr/>
        </p:nvGrpSpPr>
        <p:grpSpPr>
          <a:xfrm>
            <a:off x="831987" y="1843283"/>
            <a:ext cx="6803753" cy="4285806"/>
            <a:chOff x="0" y="0"/>
            <a:chExt cx="6803753" cy="4285806"/>
          </a:xfrm>
        </p:grpSpPr>
        <p:cxnSp>
          <p:nvCxnSpPr>
            <p:cNvPr id="198" name="Google Shape;198;p8"/>
            <p:cNvCxnSpPr/>
            <p:nvPr/>
          </p:nvCxnSpPr>
          <p:spPr>
            <a:xfrm>
              <a:off x="0" y="0"/>
              <a:ext cx="6803753"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99" name="Google Shape;199;p8"/>
            <p:cNvSpPr/>
            <p:nvPr/>
          </p:nvSpPr>
          <p:spPr>
            <a:xfrm>
              <a:off x="0" y="0"/>
              <a:ext cx="1360750" cy="214290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8"/>
            <p:cNvSpPr txBox="1"/>
            <p:nvPr/>
          </p:nvSpPr>
          <p:spPr>
            <a:xfrm>
              <a:off x="0" y="0"/>
              <a:ext cx="1360750" cy="2142903"/>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Lies</a:t>
              </a:r>
              <a:endParaRPr sz="1400" b="0" i="0" u="none" strike="noStrike" cap="none">
                <a:solidFill>
                  <a:srgbClr val="000000"/>
                </a:solidFill>
                <a:latin typeface="Arial"/>
                <a:ea typeface="Arial"/>
                <a:cs typeface="Arial"/>
                <a:sym typeface="Arial"/>
              </a:endParaRPr>
            </a:p>
          </p:txBody>
        </p:sp>
        <p:sp>
          <p:nvSpPr>
            <p:cNvPr id="201" name="Google Shape;201;p8"/>
            <p:cNvSpPr/>
            <p:nvPr/>
          </p:nvSpPr>
          <p:spPr>
            <a:xfrm>
              <a:off x="1462806" y="97309"/>
              <a:ext cx="5340946" cy="194619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8"/>
            <p:cNvSpPr txBox="1"/>
            <p:nvPr/>
          </p:nvSpPr>
          <p:spPr>
            <a:xfrm>
              <a:off x="1462806" y="97309"/>
              <a:ext cx="5340946" cy="1946191"/>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From invasion to treaties to whose land students are on </a:t>
              </a:r>
              <a:endParaRPr sz="1400" b="0" i="0" u="none" strike="noStrike" cap="none">
                <a:solidFill>
                  <a:srgbClr val="000000"/>
                </a:solidFill>
                <a:latin typeface="Arial"/>
                <a:ea typeface="Arial"/>
                <a:cs typeface="Arial"/>
                <a:sym typeface="Arial"/>
              </a:endParaRPr>
            </a:p>
          </p:txBody>
        </p:sp>
        <p:cxnSp>
          <p:nvCxnSpPr>
            <p:cNvPr id="203" name="Google Shape;203;p8"/>
            <p:cNvCxnSpPr/>
            <p:nvPr/>
          </p:nvCxnSpPr>
          <p:spPr>
            <a:xfrm>
              <a:off x="1360750" y="2043501"/>
              <a:ext cx="5443002" cy="0"/>
            </a:xfrm>
            <a:prstGeom prst="straightConnector1">
              <a:avLst/>
            </a:prstGeom>
            <a:solidFill>
              <a:schemeClr val="accent2"/>
            </a:solidFill>
            <a:ln w="12700" cap="flat" cmpd="sng">
              <a:solidFill>
                <a:srgbClr val="F5CBBC"/>
              </a:solidFill>
              <a:prstDash val="solid"/>
              <a:miter lim="800000"/>
              <a:headEnd type="none" w="sm" len="sm"/>
              <a:tailEnd type="none" w="sm" len="sm"/>
            </a:ln>
          </p:spPr>
        </p:cxnSp>
        <p:cxnSp>
          <p:nvCxnSpPr>
            <p:cNvPr id="204" name="Google Shape;204;p8"/>
            <p:cNvCxnSpPr/>
            <p:nvPr/>
          </p:nvCxnSpPr>
          <p:spPr>
            <a:xfrm>
              <a:off x="0" y="2142903"/>
              <a:ext cx="6803753"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205" name="Google Shape;205;p8"/>
            <p:cNvSpPr/>
            <p:nvPr/>
          </p:nvSpPr>
          <p:spPr>
            <a:xfrm>
              <a:off x="0" y="2142903"/>
              <a:ext cx="1360750" cy="214290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8"/>
            <p:cNvSpPr txBox="1"/>
            <p:nvPr/>
          </p:nvSpPr>
          <p:spPr>
            <a:xfrm>
              <a:off x="0" y="2142903"/>
              <a:ext cx="1360750" cy="2142903"/>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Not taught</a:t>
              </a:r>
              <a:endParaRPr sz="1400" b="0" i="0" u="none" strike="noStrike" cap="none">
                <a:solidFill>
                  <a:srgbClr val="000000"/>
                </a:solidFill>
                <a:latin typeface="Arial"/>
                <a:ea typeface="Arial"/>
                <a:cs typeface="Arial"/>
                <a:sym typeface="Arial"/>
              </a:endParaRPr>
            </a:p>
          </p:txBody>
        </p:sp>
        <p:sp>
          <p:nvSpPr>
            <p:cNvPr id="207" name="Google Shape;207;p8"/>
            <p:cNvSpPr/>
            <p:nvPr/>
          </p:nvSpPr>
          <p:spPr>
            <a:xfrm>
              <a:off x="1462806" y="2192709"/>
              <a:ext cx="5340946" cy="99611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8"/>
            <p:cNvSpPr txBox="1"/>
            <p:nvPr/>
          </p:nvSpPr>
          <p:spPr>
            <a:xfrm>
              <a:off x="1462806" y="2192709"/>
              <a:ext cx="5340946" cy="99611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Assumptions of what is Native</a:t>
              </a:r>
              <a:endParaRPr sz="1400" b="0" i="0" u="none" strike="noStrike" cap="none">
                <a:solidFill>
                  <a:srgbClr val="000000"/>
                </a:solidFill>
                <a:latin typeface="Arial"/>
                <a:ea typeface="Arial"/>
                <a:cs typeface="Arial"/>
                <a:sym typeface="Arial"/>
              </a:endParaRPr>
            </a:p>
          </p:txBody>
        </p:sp>
        <p:cxnSp>
          <p:nvCxnSpPr>
            <p:cNvPr id="209" name="Google Shape;209;p8"/>
            <p:cNvCxnSpPr/>
            <p:nvPr/>
          </p:nvCxnSpPr>
          <p:spPr>
            <a:xfrm>
              <a:off x="1360750" y="3188824"/>
              <a:ext cx="5443002" cy="0"/>
            </a:xfrm>
            <a:prstGeom prst="straightConnector1">
              <a:avLst/>
            </a:prstGeom>
            <a:solidFill>
              <a:schemeClr val="accent2"/>
            </a:solidFill>
            <a:ln w="12700" cap="flat" cmpd="sng">
              <a:solidFill>
                <a:srgbClr val="F5CBBC"/>
              </a:solidFill>
              <a:prstDash val="solid"/>
              <a:miter lim="800000"/>
              <a:headEnd type="none" w="sm" len="sm"/>
              <a:tailEnd type="none" w="sm" len="sm"/>
            </a:ln>
          </p:spPr>
        </p:cxnSp>
        <p:sp>
          <p:nvSpPr>
            <p:cNvPr id="210" name="Google Shape;210;p8"/>
            <p:cNvSpPr/>
            <p:nvPr/>
          </p:nvSpPr>
          <p:spPr>
            <a:xfrm>
              <a:off x="1462806" y="3238630"/>
              <a:ext cx="5340946" cy="99611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8"/>
            <p:cNvSpPr txBox="1"/>
            <p:nvPr/>
          </p:nvSpPr>
          <p:spPr>
            <a:xfrm>
              <a:off x="1462806" y="3238630"/>
              <a:ext cx="5340946" cy="99611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Not all brown skin, brown hair, brown eyes</a:t>
              </a:r>
              <a:endParaRPr sz="1400" b="0" i="0" u="none" strike="noStrike" cap="none">
                <a:solidFill>
                  <a:srgbClr val="000000"/>
                </a:solidFill>
                <a:latin typeface="Arial"/>
                <a:ea typeface="Arial"/>
                <a:cs typeface="Arial"/>
                <a:sym typeface="Arial"/>
              </a:endParaRPr>
            </a:p>
          </p:txBody>
        </p:sp>
        <p:cxnSp>
          <p:nvCxnSpPr>
            <p:cNvPr id="212" name="Google Shape;212;p8"/>
            <p:cNvCxnSpPr/>
            <p:nvPr/>
          </p:nvCxnSpPr>
          <p:spPr>
            <a:xfrm>
              <a:off x="1360750" y="4234745"/>
              <a:ext cx="5443002" cy="0"/>
            </a:xfrm>
            <a:prstGeom prst="straightConnector1">
              <a:avLst/>
            </a:prstGeom>
            <a:solidFill>
              <a:schemeClr val="accent2"/>
            </a:solidFill>
            <a:ln w="12700" cap="flat" cmpd="sng">
              <a:solidFill>
                <a:srgbClr val="F5CBBC"/>
              </a:solidFill>
              <a:prstDash val="solid"/>
              <a:miter lim="800000"/>
              <a:headEnd type="none" w="sm" len="sm"/>
              <a:tailEnd type="none" w="sm" len="sm"/>
            </a:ln>
          </p:spPr>
        </p:cxnSp>
      </p:grpSp>
      <p:pic>
        <p:nvPicPr>
          <p:cNvPr id="213" name="Google Shape;213;p8" descr="A group of cups of different colors of liquid&#10;&#10;Description automatically generated"/>
          <p:cNvPicPr preferRelativeResize="0"/>
          <p:nvPr/>
        </p:nvPicPr>
        <p:blipFill rotWithShape="1">
          <a:blip r:embed="rId3">
            <a:alphaModFix/>
          </a:blip>
          <a:srcRect t="21592" r="-58" b="32388"/>
          <a:stretch/>
        </p:blipFill>
        <p:spPr>
          <a:xfrm>
            <a:off x="8006938" y="854016"/>
            <a:ext cx="3514312" cy="3444139"/>
          </a:xfrm>
          <a:prstGeom prst="rect">
            <a:avLst/>
          </a:prstGeom>
          <a:noFill/>
          <a:ln>
            <a:noFill/>
          </a:ln>
        </p:spPr>
      </p:pic>
      <p:pic>
        <p:nvPicPr>
          <p:cNvPr id="214" name="Google Shape;214;p8" descr="A page with text and circles of different colors&#10;&#10;Description automatically generated"/>
          <p:cNvPicPr preferRelativeResize="0"/>
          <p:nvPr/>
        </p:nvPicPr>
        <p:blipFill rotWithShape="1">
          <a:blip r:embed="rId4">
            <a:alphaModFix/>
          </a:blip>
          <a:srcRect t="7427" r="1098" b="32361"/>
          <a:stretch/>
        </p:blipFill>
        <p:spPr>
          <a:xfrm>
            <a:off x="9172394" y="4306018"/>
            <a:ext cx="1483023" cy="1963985"/>
          </a:xfrm>
          <a:prstGeom prst="rect">
            <a:avLst/>
          </a:prstGeom>
          <a:noFill/>
          <a:ln>
            <a:noFill/>
          </a:ln>
        </p:spPr>
      </p:pic>
      <p:sp>
        <p:nvSpPr>
          <p:cNvPr id="215" name="Google Shape;215;p8"/>
          <p:cNvSpPr txBox="1"/>
          <p:nvPr/>
        </p:nvSpPr>
        <p:spPr>
          <a:xfrm>
            <a:off x="10656970" y="4309268"/>
            <a:ext cx="91727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49 Design – social media post, 3/16/2021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9"/>
          <p:cNvSpPr txBox="1">
            <a:spLocks noGrp="1"/>
          </p:cNvSpPr>
          <p:nvPr>
            <p:ph type="title"/>
          </p:nvPr>
        </p:nvSpPr>
        <p:spPr>
          <a:xfrm>
            <a:off x="642918" y="705113"/>
            <a:ext cx="3411973" cy="51974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Step 1 - Identifying</a:t>
            </a:r>
            <a:endParaRPr dirty="0"/>
          </a:p>
        </p:txBody>
      </p:sp>
      <p:grpSp>
        <p:nvGrpSpPr>
          <p:cNvPr id="222" name="Google Shape;222;p9" descr="Link to native land website"/>
          <p:cNvGrpSpPr/>
          <p:nvPr/>
        </p:nvGrpSpPr>
        <p:grpSpPr>
          <a:xfrm>
            <a:off x="5376863" y="1067267"/>
            <a:ext cx="6172199" cy="4472640"/>
            <a:chOff x="0" y="362417"/>
            <a:chExt cx="6172199" cy="4472640"/>
          </a:xfrm>
        </p:grpSpPr>
        <p:sp>
          <p:nvSpPr>
            <p:cNvPr id="223" name="Google Shape;223;p9"/>
            <p:cNvSpPr/>
            <p:nvPr/>
          </p:nvSpPr>
          <p:spPr>
            <a:xfrm>
              <a:off x="0" y="1307057"/>
              <a:ext cx="6172199" cy="3528000"/>
            </a:xfrm>
            <a:prstGeom prst="rect">
              <a:avLst/>
            </a:prstGeom>
            <a:solidFill>
              <a:schemeClr val="lt1">
                <a:alpha val="89411"/>
              </a:schemeClr>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9"/>
            <p:cNvSpPr txBox="1"/>
            <p:nvPr/>
          </p:nvSpPr>
          <p:spPr>
            <a:xfrm>
              <a:off x="0" y="1307057"/>
              <a:ext cx="6172199" cy="3528000"/>
            </a:xfrm>
            <a:prstGeom prst="rect">
              <a:avLst/>
            </a:prstGeom>
            <a:noFill/>
            <a:ln>
              <a:noFill/>
            </a:ln>
          </p:spPr>
          <p:txBody>
            <a:bodyPr spcFirstLastPara="1" wrap="square" lIns="479025" tIns="1332975" rIns="479025" bIns="455150" anchor="t" anchorCtr="0">
              <a:noAutofit/>
            </a:bodyPr>
            <a:lstStyle/>
            <a:p>
              <a:pPr marL="285750" marR="0" lvl="1" indent="-285750" algn="l" rtl="0">
                <a:lnSpc>
                  <a:spcPct val="90000"/>
                </a:lnSpc>
                <a:spcBef>
                  <a:spcPts val="0"/>
                </a:spcBef>
                <a:spcAft>
                  <a:spcPts val="0"/>
                </a:spcAft>
                <a:buClr>
                  <a:schemeClr val="dk1"/>
                </a:buClr>
                <a:buSzPts val="6400"/>
                <a:buFont typeface="Arial"/>
                <a:buChar char="•"/>
              </a:pPr>
              <a:r>
                <a:rPr lang="en-US" sz="64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https://native-land.ca/</a:t>
              </a:r>
              <a:r>
                <a:rPr lang="en-US" sz="6400" b="0" i="0" u="none" strike="noStrike" cap="none">
                  <a:solidFill>
                    <a:schemeClr val="dk1"/>
                  </a:solidFill>
                  <a:latin typeface="Arial"/>
                  <a:ea typeface="Arial"/>
                  <a:cs typeface="Arial"/>
                  <a:sym typeface="Arial"/>
                </a:rPr>
                <a:t> </a:t>
              </a:r>
              <a:endParaRPr sz="6400" b="0" i="0" u="none" strike="noStrike" cap="none">
                <a:solidFill>
                  <a:schemeClr val="dk1"/>
                </a:solidFill>
                <a:latin typeface="Calibri"/>
                <a:ea typeface="Calibri"/>
                <a:cs typeface="Calibri"/>
                <a:sym typeface="Calibri"/>
              </a:endParaRPr>
            </a:p>
          </p:txBody>
        </p:sp>
        <p:sp>
          <p:nvSpPr>
            <p:cNvPr id="225" name="Google Shape;225;p9"/>
            <p:cNvSpPr/>
            <p:nvPr/>
          </p:nvSpPr>
          <p:spPr>
            <a:xfrm>
              <a:off x="308610" y="362417"/>
              <a:ext cx="4320540" cy="1889280"/>
            </a:xfrm>
            <a:prstGeom prst="roundRect">
              <a:avLst>
                <a:gd name="adj" fmla="val 16667"/>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9"/>
            <p:cNvSpPr txBox="1"/>
            <p:nvPr/>
          </p:nvSpPr>
          <p:spPr>
            <a:xfrm>
              <a:off x="400837" y="454644"/>
              <a:ext cx="4136086" cy="1704826"/>
            </a:xfrm>
            <a:prstGeom prst="rect">
              <a:avLst/>
            </a:prstGeom>
            <a:noFill/>
            <a:ln>
              <a:noFill/>
            </a:ln>
          </p:spPr>
          <p:txBody>
            <a:bodyPr spcFirstLastPara="1" wrap="square" lIns="163300" tIns="0" rIns="163300" bIns="0" anchor="ctr" anchorCtr="0">
              <a:noAutofit/>
            </a:bodyPr>
            <a:lstStyle/>
            <a:p>
              <a:pPr marL="0" marR="0" lvl="0" indent="0" algn="l" rtl="0">
                <a:lnSpc>
                  <a:spcPct val="90000"/>
                </a:lnSpc>
                <a:spcBef>
                  <a:spcPts val="0"/>
                </a:spcBef>
                <a:spcAft>
                  <a:spcPts val="0"/>
                </a:spcAft>
                <a:buClr>
                  <a:schemeClr val="lt1"/>
                </a:buClr>
                <a:buSzPts val="6400"/>
                <a:buFont typeface="Calibri"/>
                <a:buNone/>
              </a:pPr>
              <a:r>
                <a:rPr lang="en-US" sz="6400" b="0" i="0" u="none" strike="noStrike" cap="none">
                  <a:solidFill>
                    <a:schemeClr val="lt1"/>
                  </a:solidFill>
                  <a:latin typeface="Calibri"/>
                  <a:ea typeface="Calibri"/>
                  <a:cs typeface="Calibri"/>
                  <a:sym typeface="Calibri"/>
                </a:rPr>
                <a:t>Names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1761</Words>
  <Application>Microsoft Office PowerPoint</Application>
  <PresentationFormat>Widescreen</PresentationFormat>
  <Paragraphs>282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Meiryo</vt:lpstr>
      <vt:lpstr>Arial</vt:lpstr>
      <vt:lpstr>Calibri</vt:lpstr>
      <vt:lpstr>Courier New</vt:lpstr>
      <vt:lpstr>Office Theme</vt:lpstr>
      <vt:lpstr>Native Erasure </vt:lpstr>
      <vt:lpstr>Map of overlapping local tribes</vt:lpstr>
      <vt:lpstr>Outcomes</vt:lpstr>
      <vt:lpstr>Content</vt:lpstr>
      <vt:lpstr>Quote</vt:lpstr>
      <vt:lpstr>Where did this happen?</vt:lpstr>
      <vt:lpstr>Historical</vt:lpstr>
      <vt:lpstr>Educational</vt:lpstr>
      <vt:lpstr>Step 1 - Identifying</vt:lpstr>
      <vt:lpstr>Step 2 – Learn History</vt:lpstr>
      <vt:lpstr>Step 3 –  Connect </vt:lpstr>
      <vt:lpstr>Step 4 – Taking Action</vt:lpstr>
      <vt:lpstr>EXAMPLE 1   </vt:lpstr>
      <vt:lpstr>EXAMPLE 2 (SBCTC MEETING 9/2022)   </vt:lpstr>
      <vt:lpstr>Example 3</vt:lpstr>
      <vt:lpstr>EXAMPLE 4</vt:lpstr>
      <vt:lpstr>Quote</vt:lpstr>
      <vt:lpstr>Additional Resources www.ctuir.org </vt:lpstr>
      <vt:lpstr>Close</vt:lpstr>
      <vt:lpstr>Additional 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Erasure</dc:title>
  <dc:creator>Amy Gustafson</dc:creator>
  <cp:lastModifiedBy>Katelynn Orellana</cp:lastModifiedBy>
  <cp:revision>2</cp:revision>
  <dcterms:created xsi:type="dcterms:W3CDTF">2023-04-19T23:33:10Z</dcterms:created>
  <dcterms:modified xsi:type="dcterms:W3CDTF">2024-07-18T21:11:13Z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0x0101009659BE3B5ED66F49AE78E63F6F7761E3</vt:lpwstr>
  </property>
</Properties>
</file>